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257" r:id="rId2"/>
    <p:sldId id="258" r:id="rId3"/>
    <p:sldId id="259" r:id="rId4"/>
    <p:sldId id="302" r:id="rId5"/>
    <p:sldId id="307" r:id="rId6"/>
    <p:sldId id="384" r:id="rId7"/>
    <p:sldId id="308" r:id="rId8"/>
    <p:sldId id="300" r:id="rId9"/>
    <p:sldId id="260" r:id="rId10"/>
    <p:sldId id="261" r:id="rId11"/>
    <p:sldId id="319" r:id="rId12"/>
    <p:sldId id="262" r:id="rId13"/>
    <p:sldId id="363" r:id="rId14"/>
    <p:sldId id="263" r:id="rId15"/>
    <p:sldId id="320" r:id="rId16"/>
    <p:sldId id="264" r:id="rId17"/>
    <p:sldId id="391" r:id="rId18"/>
    <p:sldId id="322" r:id="rId19"/>
    <p:sldId id="321" r:id="rId20"/>
    <p:sldId id="290" r:id="rId21"/>
    <p:sldId id="364" r:id="rId22"/>
    <p:sldId id="303" r:id="rId23"/>
    <p:sldId id="314" r:id="rId24"/>
    <p:sldId id="316" r:id="rId25"/>
    <p:sldId id="291" r:id="rId26"/>
    <p:sldId id="400" r:id="rId27"/>
    <p:sldId id="387" r:id="rId28"/>
    <p:sldId id="292" r:id="rId29"/>
    <p:sldId id="265" r:id="rId30"/>
    <p:sldId id="266" r:id="rId31"/>
    <p:sldId id="267" r:id="rId32"/>
    <p:sldId id="268" r:id="rId33"/>
    <p:sldId id="297" r:id="rId34"/>
    <p:sldId id="269" r:id="rId35"/>
    <p:sldId id="298" r:id="rId36"/>
    <p:sldId id="365" r:id="rId37"/>
    <p:sldId id="377" r:id="rId38"/>
    <p:sldId id="333" r:id="rId39"/>
    <p:sldId id="323" r:id="rId40"/>
    <p:sldId id="324" r:id="rId41"/>
    <p:sldId id="328" r:id="rId42"/>
    <p:sldId id="327" r:id="rId43"/>
    <p:sldId id="329" r:id="rId44"/>
    <p:sldId id="331" r:id="rId45"/>
    <p:sldId id="332" r:id="rId46"/>
    <p:sldId id="270" r:id="rId47"/>
    <p:sldId id="272" r:id="rId48"/>
    <p:sldId id="295" r:id="rId49"/>
    <p:sldId id="334" r:id="rId50"/>
    <p:sldId id="336" r:id="rId51"/>
    <p:sldId id="385" r:id="rId52"/>
    <p:sldId id="386" r:id="rId53"/>
    <p:sldId id="338" r:id="rId54"/>
    <p:sldId id="339" r:id="rId55"/>
    <p:sldId id="340" r:id="rId56"/>
    <p:sldId id="341" r:id="rId57"/>
    <p:sldId id="342" r:id="rId58"/>
    <p:sldId id="344" r:id="rId59"/>
    <p:sldId id="345" r:id="rId60"/>
    <p:sldId id="358" r:id="rId61"/>
    <p:sldId id="346" r:id="rId62"/>
    <p:sldId id="362" r:id="rId63"/>
    <p:sldId id="347" r:id="rId64"/>
    <p:sldId id="367" r:id="rId65"/>
    <p:sldId id="348" r:id="rId66"/>
    <p:sldId id="361" r:id="rId67"/>
    <p:sldId id="349" r:id="rId68"/>
    <p:sldId id="359" r:id="rId69"/>
    <p:sldId id="350" r:id="rId70"/>
    <p:sldId id="351" r:id="rId71"/>
    <p:sldId id="352" r:id="rId72"/>
    <p:sldId id="353" r:id="rId73"/>
    <p:sldId id="354" r:id="rId74"/>
    <p:sldId id="355" r:id="rId75"/>
    <p:sldId id="357" r:id="rId76"/>
    <p:sldId id="275" r:id="rId77"/>
    <p:sldId id="366" r:id="rId78"/>
    <p:sldId id="375" r:id="rId79"/>
    <p:sldId id="376" r:id="rId80"/>
    <p:sldId id="374" r:id="rId81"/>
    <p:sldId id="299" r:id="rId82"/>
    <p:sldId id="317" r:id="rId83"/>
    <p:sldId id="277" r:id="rId84"/>
    <p:sldId id="278" r:id="rId85"/>
    <p:sldId id="378" r:id="rId86"/>
    <p:sldId id="279" r:id="rId87"/>
    <p:sldId id="280" r:id="rId88"/>
    <p:sldId id="283" r:id="rId89"/>
    <p:sldId id="368" r:id="rId90"/>
    <p:sldId id="369" r:id="rId91"/>
    <p:sldId id="370" r:id="rId92"/>
    <p:sldId id="373" r:id="rId93"/>
    <p:sldId id="388" r:id="rId94"/>
    <p:sldId id="371" r:id="rId95"/>
    <p:sldId id="389" r:id="rId96"/>
    <p:sldId id="293" r:id="rId97"/>
    <p:sldId id="380" r:id="rId98"/>
    <p:sldId id="381" r:id="rId99"/>
    <p:sldId id="382" r:id="rId100"/>
    <p:sldId id="383" r:id="rId101"/>
    <p:sldId id="390" r:id="rId102"/>
    <p:sldId id="397" r:id="rId103"/>
    <p:sldId id="392" r:id="rId104"/>
    <p:sldId id="393" r:id="rId105"/>
    <p:sldId id="394" r:id="rId106"/>
    <p:sldId id="395" r:id="rId107"/>
    <p:sldId id="396" r:id="rId108"/>
    <p:sldId id="304" r:id="rId109"/>
    <p:sldId id="306" r:id="rId1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 sanchez" initials="ms" lastIdx="2" clrIdx="0">
    <p:extLst>
      <p:ext uri="{19B8F6BF-5375-455C-9EA6-DF929625EA0E}">
        <p15:presenceInfo xmlns:p15="http://schemas.microsoft.com/office/powerpoint/2012/main" userId="8dbb1498f16bd7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78636" autoAdjust="0"/>
  </p:normalViewPr>
  <p:slideViewPr>
    <p:cSldViewPr snapToGrid="0">
      <p:cViewPr varScale="1">
        <p:scale>
          <a:sx n="58" d="100"/>
          <a:sy n="58" d="100"/>
        </p:scale>
        <p:origin x="1002" y="78"/>
      </p:cViewPr>
      <p:guideLst/>
    </p:cSldViewPr>
  </p:slideViewPr>
  <p:outlineViewPr>
    <p:cViewPr>
      <p:scale>
        <a:sx n="25" d="100"/>
        <a:sy n="25" d="100"/>
      </p:scale>
      <p:origin x="0" y="-562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2.xml"/><Relationship Id="rId2" Type="http://schemas.openxmlformats.org/officeDocument/2006/relationships/slide" Target="slides/slide71.xml"/><Relationship Id="rId1" Type="http://schemas.openxmlformats.org/officeDocument/2006/relationships/slide" Target="slides/slide47.xml"/><Relationship Id="rId6" Type="http://schemas.openxmlformats.org/officeDocument/2006/relationships/slide" Target="slides/slide75.xml"/><Relationship Id="rId5" Type="http://schemas.openxmlformats.org/officeDocument/2006/relationships/slide" Target="slides/slide74.xml"/><Relationship Id="rId4" Type="http://schemas.openxmlformats.org/officeDocument/2006/relationships/slide" Target="slides/slide7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6130F-3DCF-4C92-B73E-E3C5C0FBF427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5AA6CD39-58FC-46B6-B5E7-D86082A8514C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rgbClr val="DFCE51"/>
        </a:solidFill>
      </dgm:spPr>
      <dgm:t>
        <a:bodyPr/>
        <a:lstStyle/>
        <a:p>
          <a:r>
            <a:rPr lang="es-ES" dirty="0" smtClean="0"/>
            <a:t>¿Pasado?</a:t>
          </a:r>
          <a:endParaRPr lang="es-ES" dirty="0"/>
        </a:p>
      </dgm:t>
    </dgm:pt>
    <dgm:pt modelId="{B982ED05-5503-4856-BB4B-7A52C04096E2}" type="parTrans" cxnId="{A4D8642F-4C71-4FB7-9998-D680669AC8B5}">
      <dgm:prSet/>
      <dgm:spPr/>
      <dgm:t>
        <a:bodyPr/>
        <a:lstStyle/>
        <a:p>
          <a:endParaRPr lang="es-ES"/>
        </a:p>
      </dgm:t>
    </dgm:pt>
    <dgm:pt modelId="{E992DFD8-CDF4-4C2D-8EC6-1964F52203C4}" type="sibTrans" cxnId="{A4D8642F-4C71-4FB7-9998-D680669AC8B5}">
      <dgm:prSet/>
      <dgm:spPr/>
      <dgm:t>
        <a:bodyPr/>
        <a:lstStyle/>
        <a:p>
          <a:endParaRPr lang="es-ES"/>
        </a:p>
      </dgm:t>
    </dgm:pt>
    <dgm:pt modelId="{B182102E-34DB-4BF5-8001-7FF1D6F1D77E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rgbClr val="DFCE51"/>
        </a:solidFill>
      </dgm:spPr>
      <dgm:t>
        <a:bodyPr/>
        <a:lstStyle/>
        <a:p>
          <a:r>
            <a:rPr lang="es-ES" dirty="0" smtClean="0"/>
            <a:t>¿Situación Actual?</a:t>
          </a:r>
          <a:endParaRPr lang="es-ES" dirty="0"/>
        </a:p>
      </dgm:t>
    </dgm:pt>
    <dgm:pt modelId="{0CA90BCE-6072-4582-8C26-14FE4C335EB8}" type="parTrans" cxnId="{E2D6B6A1-BD7C-4A50-8B62-D81386636709}">
      <dgm:prSet/>
      <dgm:spPr/>
      <dgm:t>
        <a:bodyPr/>
        <a:lstStyle/>
        <a:p>
          <a:endParaRPr lang="es-ES"/>
        </a:p>
      </dgm:t>
    </dgm:pt>
    <dgm:pt modelId="{207238B6-3CB5-4562-9369-44120F38D44C}" type="sibTrans" cxnId="{E2D6B6A1-BD7C-4A50-8B62-D81386636709}">
      <dgm:prSet/>
      <dgm:spPr/>
      <dgm:t>
        <a:bodyPr/>
        <a:lstStyle/>
        <a:p>
          <a:endParaRPr lang="es-ES"/>
        </a:p>
      </dgm:t>
    </dgm:pt>
    <dgm:pt modelId="{7C93B76E-3CCA-4DB8-98B1-F1CAF4AF486E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rgbClr val="DFCE51"/>
        </a:solidFill>
      </dgm:spPr>
      <dgm:t>
        <a:bodyPr/>
        <a:lstStyle/>
        <a:p>
          <a:r>
            <a:rPr lang="es-ES" dirty="0" smtClean="0"/>
            <a:t>¿META?  Futura situación</a:t>
          </a:r>
          <a:endParaRPr lang="es-ES" dirty="0"/>
        </a:p>
      </dgm:t>
    </dgm:pt>
    <dgm:pt modelId="{289DAC7F-50C8-45E6-99B4-7FAECF8ECFAB}" type="parTrans" cxnId="{E8728A62-EA30-4386-B26B-1CA62F4B9A21}">
      <dgm:prSet/>
      <dgm:spPr/>
      <dgm:t>
        <a:bodyPr/>
        <a:lstStyle/>
        <a:p>
          <a:endParaRPr lang="es-ES"/>
        </a:p>
      </dgm:t>
    </dgm:pt>
    <dgm:pt modelId="{15D1B67B-C2C3-4361-A2AD-B7B374E941FD}" type="sibTrans" cxnId="{E8728A62-EA30-4386-B26B-1CA62F4B9A21}">
      <dgm:prSet/>
      <dgm:spPr/>
      <dgm:t>
        <a:bodyPr/>
        <a:lstStyle/>
        <a:p>
          <a:endParaRPr lang="es-ES"/>
        </a:p>
      </dgm:t>
    </dgm:pt>
    <dgm:pt modelId="{056CE805-B61C-4F4A-AEAA-C5338DF786A3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rgbClr val="DFCE51"/>
        </a:solidFill>
      </dgm:spPr>
      <dgm:t>
        <a:bodyPr/>
        <a:lstStyle/>
        <a:p>
          <a:r>
            <a:rPr lang="es-ES" dirty="0" smtClean="0"/>
            <a:t>¿Impacto?</a:t>
          </a:r>
          <a:endParaRPr lang="es-ES" dirty="0"/>
        </a:p>
      </dgm:t>
    </dgm:pt>
    <dgm:pt modelId="{24BDB3A0-E848-4BD3-B82C-666D566620D8}" type="parTrans" cxnId="{740DD013-0E33-4861-925B-F30C98BA6520}">
      <dgm:prSet/>
      <dgm:spPr/>
      <dgm:t>
        <a:bodyPr/>
        <a:lstStyle/>
        <a:p>
          <a:endParaRPr lang="es-ES"/>
        </a:p>
      </dgm:t>
    </dgm:pt>
    <dgm:pt modelId="{FEB39BE7-7A69-499C-B0A8-D7581C4CCDA2}" type="sibTrans" cxnId="{740DD013-0E33-4861-925B-F30C98BA6520}">
      <dgm:prSet/>
      <dgm:spPr/>
      <dgm:t>
        <a:bodyPr/>
        <a:lstStyle/>
        <a:p>
          <a:endParaRPr lang="es-ES"/>
        </a:p>
      </dgm:t>
    </dgm:pt>
    <dgm:pt modelId="{9CB8CAC3-5050-4DBE-9A32-4D7F0256CAA4}" type="pres">
      <dgm:prSet presAssocID="{2536130F-3DCF-4C92-B73E-E3C5C0FBF427}" presName="Name0" presStyleCnt="0">
        <dgm:presLayoutVars>
          <dgm:dir/>
          <dgm:resizeHandles val="exact"/>
        </dgm:presLayoutVars>
      </dgm:prSet>
      <dgm:spPr/>
    </dgm:pt>
    <dgm:pt modelId="{977AC563-4AB6-45CF-B97D-25B8CFE6C232}" type="pres">
      <dgm:prSet presAssocID="{5AA6CD39-58FC-46B6-B5E7-D86082A8514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B33256-9B78-46F1-A0A4-5974E62362EF}" type="pres">
      <dgm:prSet presAssocID="{E992DFD8-CDF4-4C2D-8EC6-1964F52203C4}" presName="sibTrans" presStyleLbl="sibTrans2D1" presStyleIdx="0" presStyleCnt="3"/>
      <dgm:spPr/>
      <dgm:t>
        <a:bodyPr/>
        <a:lstStyle/>
        <a:p>
          <a:endParaRPr lang="es-ES"/>
        </a:p>
      </dgm:t>
    </dgm:pt>
    <dgm:pt modelId="{71DCBD5E-BB19-4F1A-8ED0-79C3360ED51C}" type="pres">
      <dgm:prSet presAssocID="{E992DFD8-CDF4-4C2D-8EC6-1964F52203C4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252ED744-464D-4231-BE89-DB5C1A8F1850}" type="pres">
      <dgm:prSet presAssocID="{B182102E-34DB-4BF5-8001-7FF1D6F1D7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4A0079-0387-4A77-93DF-AA1DEC1E8100}" type="pres">
      <dgm:prSet presAssocID="{207238B6-3CB5-4562-9369-44120F38D44C}" presName="sibTrans" presStyleLbl="sibTrans2D1" presStyleIdx="1" presStyleCnt="3"/>
      <dgm:spPr/>
      <dgm:t>
        <a:bodyPr/>
        <a:lstStyle/>
        <a:p>
          <a:endParaRPr lang="es-ES"/>
        </a:p>
      </dgm:t>
    </dgm:pt>
    <dgm:pt modelId="{0A8BC30C-770D-4E89-9375-78799FAC7CA0}" type="pres">
      <dgm:prSet presAssocID="{207238B6-3CB5-4562-9369-44120F38D44C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067ECA5E-9171-46DE-A41A-9BDA2B9D3E11}" type="pres">
      <dgm:prSet presAssocID="{7C93B76E-3CCA-4DB8-98B1-F1CAF4AF486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A4A553-F991-4018-A4F9-827AB3DCB38D}" type="pres">
      <dgm:prSet presAssocID="{15D1B67B-C2C3-4361-A2AD-B7B374E941FD}" presName="sibTrans" presStyleLbl="sibTrans2D1" presStyleIdx="2" presStyleCnt="3"/>
      <dgm:spPr/>
      <dgm:t>
        <a:bodyPr/>
        <a:lstStyle/>
        <a:p>
          <a:endParaRPr lang="es-ES"/>
        </a:p>
      </dgm:t>
    </dgm:pt>
    <dgm:pt modelId="{D7823E95-5BCB-45B7-A09C-4F106EF1242F}" type="pres">
      <dgm:prSet presAssocID="{15D1B67B-C2C3-4361-A2AD-B7B374E941FD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001713F2-AB63-41FD-A404-D27F13E83502}" type="pres">
      <dgm:prSet presAssocID="{056CE805-B61C-4F4A-AEAA-C5338DF786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B0B614-8CEF-4F34-B568-9E9817D2EDC4}" type="presOf" srcId="{E992DFD8-CDF4-4C2D-8EC6-1964F52203C4}" destId="{71DCBD5E-BB19-4F1A-8ED0-79C3360ED51C}" srcOrd="1" destOrd="0" presId="urn:microsoft.com/office/officeart/2005/8/layout/process1"/>
    <dgm:cxn modelId="{1D38E96C-1C9D-4C7B-A3D0-E26F834D6485}" type="presOf" srcId="{207238B6-3CB5-4562-9369-44120F38D44C}" destId="{F34A0079-0387-4A77-93DF-AA1DEC1E8100}" srcOrd="0" destOrd="0" presId="urn:microsoft.com/office/officeart/2005/8/layout/process1"/>
    <dgm:cxn modelId="{A4D8642F-4C71-4FB7-9998-D680669AC8B5}" srcId="{2536130F-3DCF-4C92-B73E-E3C5C0FBF427}" destId="{5AA6CD39-58FC-46B6-B5E7-D86082A8514C}" srcOrd="0" destOrd="0" parTransId="{B982ED05-5503-4856-BB4B-7A52C04096E2}" sibTransId="{E992DFD8-CDF4-4C2D-8EC6-1964F52203C4}"/>
    <dgm:cxn modelId="{DE34D7CD-9431-4DDB-9E73-FE74E6B1ED41}" type="presOf" srcId="{15D1B67B-C2C3-4361-A2AD-B7B374E941FD}" destId="{D7823E95-5BCB-45B7-A09C-4F106EF1242F}" srcOrd="1" destOrd="0" presId="urn:microsoft.com/office/officeart/2005/8/layout/process1"/>
    <dgm:cxn modelId="{740DD013-0E33-4861-925B-F30C98BA6520}" srcId="{2536130F-3DCF-4C92-B73E-E3C5C0FBF427}" destId="{056CE805-B61C-4F4A-AEAA-C5338DF786A3}" srcOrd="3" destOrd="0" parTransId="{24BDB3A0-E848-4BD3-B82C-666D566620D8}" sibTransId="{FEB39BE7-7A69-499C-B0A8-D7581C4CCDA2}"/>
    <dgm:cxn modelId="{BE32340E-B3B5-492F-8669-4238DF8BAD51}" type="presOf" srcId="{056CE805-B61C-4F4A-AEAA-C5338DF786A3}" destId="{001713F2-AB63-41FD-A404-D27F13E83502}" srcOrd="0" destOrd="0" presId="urn:microsoft.com/office/officeart/2005/8/layout/process1"/>
    <dgm:cxn modelId="{A2602123-CC13-43CD-9323-7A283B59A149}" type="presOf" srcId="{7C93B76E-3CCA-4DB8-98B1-F1CAF4AF486E}" destId="{067ECA5E-9171-46DE-A41A-9BDA2B9D3E11}" srcOrd="0" destOrd="0" presId="urn:microsoft.com/office/officeart/2005/8/layout/process1"/>
    <dgm:cxn modelId="{E8728A62-EA30-4386-B26B-1CA62F4B9A21}" srcId="{2536130F-3DCF-4C92-B73E-E3C5C0FBF427}" destId="{7C93B76E-3CCA-4DB8-98B1-F1CAF4AF486E}" srcOrd="2" destOrd="0" parTransId="{289DAC7F-50C8-45E6-99B4-7FAECF8ECFAB}" sibTransId="{15D1B67B-C2C3-4361-A2AD-B7B374E941FD}"/>
    <dgm:cxn modelId="{E2D6B6A1-BD7C-4A50-8B62-D81386636709}" srcId="{2536130F-3DCF-4C92-B73E-E3C5C0FBF427}" destId="{B182102E-34DB-4BF5-8001-7FF1D6F1D77E}" srcOrd="1" destOrd="0" parTransId="{0CA90BCE-6072-4582-8C26-14FE4C335EB8}" sibTransId="{207238B6-3CB5-4562-9369-44120F38D44C}"/>
    <dgm:cxn modelId="{AA60FE12-13D4-4702-A71D-85D6673FFBD8}" type="presOf" srcId="{2536130F-3DCF-4C92-B73E-E3C5C0FBF427}" destId="{9CB8CAC3-5050-4DBE-9A32-4D7F0256CAA4}" srcOrd="0" destOrd="0" presId="urn:microsoft.com/office/officeart/2005/8/layout/process1"/>
    <dgm:cxn modelId="{2C2A88C8-6192-45AD-AD77-D76C1FF95660}" type="presOf" srcId="{207238B6-3CB5-4562-9369-44120F38D44C}" destId="{0A8BC30C-770D-4E89-9375-78799FAC7CA0}" srcOrd="1" destOrd="0" presId="urn:microsoft.com/office/officeart/2005/8/layout/process1"/>
    <dgm:cxn modelId="{0B89A6CF-6795-4254-81DC-0FD5DFE97422}" type="presOf" srcId="{B182102E-34DB-4BF5-8001-7FF1D6F1D77E}" destId="{252ED744-464D-4231-BE89-DB5C1A8F1850}" srcOrd="0" destOrd="0" presId="urn:microsoft.com/office/officeart/2005/8/layout/process1"/>
    <dgm:cxn modelId="{1317901A-2BDB-4F13-A08F-E0AB4379AE77}" type="presOf" srcId="{15D1B67B-C2C3-4361-A2AD-B7B374E941FD}" destId="{76A4A553-F991-4018-A4F9-827AB3DCB38D}" srcOrd="0" destOrd="0" presId="urn:microsoft.com/office/officeart/2005/8/layout/process1"/>
    <dgm:cxn modelId="{5F4F2EF5-A812-4ED4-9382-2FE9C92F67A9}" type="presOf" srcId="{E992DFD8-CDF4-4C2D-8EC6-1964F52203C4}" destId="{4AB33256-9B78-46F1-A0A4-5974E62362EF}" srcOrd="0" destOrd="0" presId="urn:microsoft.com/office/officeart/2005/8/layout/process1"/>
    <dgm:cxn modelId="{C1529C26-62A2-4C23-A4AE-5BF11249DCE1}" type="presOf" srcId="{5AA6CD39-58FC-46B6-B5E7-D86082A8514C}" destId="{977AC563-4AB6-45CF-B97D-25B8CFE6C232}" srcOrd="0" destOrd="0" presId="urn:microsoft.com/office/officeart/2005/8/layout/process1"/>
    <dgm:cxn modelId="{3734FA95-03D2-4740-A00F-5061DCCC2569}" type="presParOf" srcId="{9CB8CAC3-5050-4DBE-9A32-4D7F0256CAA4}" destId="{977AC563-4AB6-45CF-B97D-25B8CFE6C232}" srcOrd="0" destOrd="0" presId="urn:microsoft.com/office/officeart/2005/8/layout/process1"/>
    <dgm:cxn modelId="{6B1D7407-1031-4E10-B881-45D0B58FC891}" type="presParOf" srcId="{9CB8CAC3-5050-4DBE-9A32-4D7F0256CAA4}" destId="{4AB33256-9B78-46F1-A0A4-5974E62362EF}" srcOrd="1" destOrd="0" presId="urn:microsoft.com/office/officeart/2005/8/layout/process1"/>
    <dgm:cxn modelId="{EC0627E7-F658-43BE-85AE-3AB8462649DA}" type="presParOf" srcId="{4AB33256-9B78-46F1-A0A4-5974E62362EF}" destId="{71DCBD5E-BB19-4F1A-8ED0-79C3360ED51C}" srcOrd="0" destOrd="0" presId="urn:microsoft.com/office/officeart/2005/8/layout/process1"/>
    <dgm:cxn modelId="{3AEB1FD2-9103-468A-9B45-A49B7083C9A4}" type="presParOf" srcId="{9CB8CAC3-5050-4DBE-9A32-4D7F0256CAA4}" destId="{252ED744-464D-4231-BE89-DB5C1A8F1850}" srcOrd="2" destOrd="0" presId="urn:microsoft.com/office/officeart/2005/8/layout/process1"/>
    <dgm:cxn modelId="{8D935D34-1510-4CE9-932B-FDFBEBE45175}" type="presParOf" srcId="{9CB8CAC3-5050-4DBE-9A32-4D7F0256CAA4}" destId="{F34A0079-0387-4A77-93DF-AA1DEC1E8100}" srcOrd="3" destOrd="0" presId="urn:microsoft.com/office/officeart/2005/8/layout/process1"/>
    <dgm:cxn modelId="{21AE2683-1B45-404E-851D-448A9CEFEF41}" type="presParOf" srcId="{F34A0079-0387-4A77-93DF-AA1DEC1E8100}" destId="{0A8BC30C-770D-4E89-9375-78799FAC7CA0}" srcOrd="0" destOrd="0" presId="urn:microsoft.com/office/officeart/2005/8/layout/process1"/>
    <dgm:cxn modelId="{5BFBFBD0-3595-463B-8FE3-86E720256A5F}" type="presParOf" srcId="{9CB8CAC3-5050-4DBE-9A32-4D7F0256CAA4}" destId="{067ECA5E-9171-46DE-A41A-9BDA2B9D3E11}" srcOrd="4" destOrd="0" presId="urn:microsoft.com/office/officeart/2005/8/layout/process1"/>
    <dgm:cxn modelId="{7333797B-8E0D-459E-89F9-EDD9B6441963}" type="presParOf" srcId="{9CB8CAC3-5050-4DBE-9A32-4D7F0256CAA4}" destId="{76A4A553-F991-4018-A4F9-827AB3DCB38D}" srcOrd="5" destOrd="0" presId="urn:microsoft.com/office/officeart/2005/8/layout/process1"/>
    <dgm:cxn modelId="{8F7A580D-7B98-49EE-A852-E9FE02BCC80F}" type="presParOf" srcId="{76A4A553-F991-4018-A4F9-827AB3DCB38D}" destId="{D7823E95-5BCB-45B7-A09C-4F106EF1242F}" srcOrd="0" destOrd="0" presId="urn:microsoft.com/office/officeart/2005/8/layout/process1"/>
    <dgm:cxn modelId="{A2922049-18B1-4A7A-B6CE-2FA88927214B}" type="presParOf" srcId="{9CB8CAC3-5050-4DBE-9A32-4D7F0256CAA4}" destId="{001713F2-AB63-41FD-A404-D27F13E8350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13C48-664C-4452-ABC6-52483008DF0E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E04B4-6385-4B1C-8FB9-BF81A78FA1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044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39167-2EDF-4565-A000-EFF48C03FDA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4A8D5-F999-4D99-B585-1336940A19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7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sz="1200" i="1" kern="0" dirty="0" smtClean="0">
                <a:solidFill>
                  <a:srgbClr val="C00000"/>
                </a:solidFill>
              </a:rPr>
              <a:t>-   Experiencia de 40 años en el  sector</a:t>
            </a: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sz="1200" i="1" kern="0" dirty="0" smtClean="0">
                <a:solidFill>
                  <a:srgbClr val="C00000"/>
                </a:solidFill>
              </a:rPr>
              <a:t>	 de la Protección Contra Incendios</a:t>
            </a: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defRPr/>
            </a:pPr>
            <a:endParaRPr lang="es-ES" sz="1200" i="1" kern="0" dirty="0" smtClean="0">
              <a:solidFill>
                <a:srgbClr val="C00000"/>
              </a:solidFill>
            </a:endParaRP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s-ES" sz="1200" i="1" kern="0" dirty="0" smtClean="0">
                <a:solidFill>
                  <a:srgbClr val="C00000"/>
                </a:solidFill>
              </a:rPr>
              <a:t>Equipo técnico experimentado.</a:t>
            </a: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endParaRPr lang="es-ES" sz="1200" i="1" kern="0" dirty="0" smtClean="0">
              <a:solidFill>
                <a:srgbClr val="C00000"/>
              </a:solidFill>
            </a:endParaRP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s-ES" sz="1200" i="1" kern="0" dirty="0" smtClean="0">
                <a:solidFill>
                  <a:srgbClr val="C00000"/>
                </a:solidFill>
              </a:rPr>
              <a:t>Hemos</a:t>
            </a:r>
            <a:r>
              <a:rPr lang="es-ES" sz="1200" i="1" kern="0" baseline="0" dirty="0" smtClean="0">
                <a:solidFill>
                  <a:srgbClr val="C00000"/>
                </a:solidFill>
              </a:rPr>
              <a:t> trabajado en la elaboración de la </a:t>
            </a:r>
            <a:r>
              <a:rPr lang="es-ES" sz="1200" i="1" kern="0" dirty="0" smtClean="0">
                <a:solidFill>
                  <a:srgbClr val="C00000"/>
                </a:solidFill>
              </a:rPr>
              <a:t>UNE23000-14; EN54:</a:t>
            </a:r>
            <a:r>
              <a:rPr lang="es-ES" sz="1200" i="1" kern="0" baseline="0" dirty="0" smtClean="0">
                <a:solidFill>
                  <a:srgbClr val="C00000"/>
                </a:solidFill>
              </a:rPr>
              <a:t> EN12094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9153C5-7AEB-484F-90F7-ADC048D9615F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7596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Detectores libres de obstáculos en 50cm alrededor.</a:t>
            </a:r>
          </a:p>
          <a:p>
            <a:r>
              <a:rPr lang="es-ES" dirty="0" smtClean="0"/>
              <a:t>Barrera a viga</a:t>
            </a:r>
            <a:r>
              <a:rPr lang="es-ES" baseline="0" dirty="0" smtClean="0"/>
              <a:t> en techo y barrera desde el suelo.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7167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ES" dirty="0" smtClean="0"/>
              <a:t>Tabiques de menos</a:t>
            </a:r>
            <a:r>
              <a:rPr lang="es-ES" baseline="0" dirty="0" smtClean="0"/>
              <a:t> de 30cm al techo, se considera una habitación independiente.</a:t>
            </a:r>
          </a:p>
          <a:p>
            <a:pPr marL="228600" indent="-228600">
              <a:buAutoNum type="arabicPeriod"/>
            </a:pPr>
            <a:r>
              <a:rPr lang="es-ES" baseline="0" dirty="0" smtClean="0"/>
              <a:t>Conductos de aire, </a:t>
            </a:r>
            <a:r>
              <a:rPr lang="es-ES" baseline="0" dirty="0" err="1" smtClean="0"/>
              <a:t>etc</a:t>
            </a:r>
            <a:r>
              <a:rPr lang="es-ES" baseline="0" dirty="0" smtClean="0"/>
              <a:t>, suspendidos a mas de 25cm – No afectan a la compartimentación.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854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Alturas máximas admitidas por normativa española.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294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/>
            <a:r>
              <a:rPr lang="es-ES" sz="1400" b="1" i="1" dirty="0" smtClean="0">
                <a:solidFill>
                  <a:srgbClr val="660066"/>
                </a:solidFill>
              </a:rPr>
              <a:t>Cada vez que se dobla la distancia, se pierden 6 </a:t>
            </a:r>
            <a:r>
              <a:rPr lang="es-ES" sz="1400" b="1" i="1" dirty="0" err="1" smtClean="0">
                <a:solidFill>
                  <a:srgbClr val="660066"/>
                </a:solidFill>
              </a:rPr>
              <a:t>dBs</a:t>
            </a:r>
            <a:r>
              <a:rPr lang="es-ES" sz="1400" b="1" i="1" dirty="0" smtClean="0">
                <a:solidFill>
                  <a:srgbClr val="660066"/>
                </a:solidFill>
              </a:rPr>
              <a:t>,</a:t>
            </a:r>
          </a:p>
          <a:p>
            <a:pPr marL="990600" lvl="1" indent="-533400"/>
            <a:r>
              <a:rPr lang="es-ES" sz="1400" b="1" i="1" dirty="0" smtClean="0">
                <a:solidFill>
                  <a:srgbClr val="660066"/>
                </a:solidFill>
              </a:rPr>
              <a:t>Se pierden 30 </a:t>
            </a:r>
            <a:r>
              <a:rPr lang="es-ES" sz="1400" b="1" i="1" dirty="0" err="1" smtClean="0">
                <a:solidFill>
                  <a:srgbClr val="660066"/>
                </a:solidFill>
              </a:rPr>
              <a:t>dBs</a:t>
            </a:r>
            <a:r>
              <a:rPr lang="es-ES" sz="1400" b="1" i="1" dirty="0" smtClean="0">
                <a:solidFill>
                  <a:srgbClr val="660066"/>
                </a:solidFill>
              </a:rPr>
              <a:t> por cada puerta de incendios.</a:t>
            </a:r>
          </a:p>
          <a:p>
            <a:pPr marL="990600" lvl="1" indent="-533400"/>
            <a:r>
              <a:rPr lang="es-ES" sz="1400" b="1" i="1" dirty="0" smtClean="0">
                <a:solidFill>
                  <a:srgbClr val="660066"/>
                </a:solidFill>
              </a:rPr>
              <a:t>Se pierden 20 </a:t>
            </a:r>
            <a:r>
              <a:rPr lang="es-ES" sz="1400" b="1" i="1" dirty="0" err="1" smtClean="0">
                <a:solidFill>
                  <a:srgbClr val="660066"/>
                </a:solidFill>
              </a:rPr>
              <a:t>dBs</a:t>
            </a:r>
            <a:r>
              <a:rPr lang="es-ES" sz="1400" b="1" i="1" dirty="0" smtClean="0">
                <a:solidFill>
                  <a:srgbClr val="660066"/>
                </a:solidFill>
              </a:rPr>
              <a:t> por cada puerta normal.</a:t>
            </a:r>
            <a:endParaRPr lang="es-ES" b="1" i="1" dirty="0" smtClean="0">
              <a:solidFill>
                <a:srgbClr val="660066"/>
              </a:solidFill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962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Cobertura de detectores es diferente.</a:t>
            </a:r>
          </a:p>
          <a:p>
            <a:r>
              <a:rPr lang="es-ES" dirty="0" smtClean="0"/>
              <a:t>UK</a:t>
            </a:r>
            <a:r>
              <a:rPr lang="es-ES" baseline="0" dirty="0" smtClean="0"/>
              <a:t> 112m2 para detectores de humo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526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Productos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ATEX sello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ambientes explosivos.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IEC Comisión Electrotécnica Internacional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Eexd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Eexi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Envolvente contra llamas</a:t>
            </a:r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s-E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envolvente usado para acomodar el equipo eléctrico cuando esta sujeto</a:t>
            </a:r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una explosión interna no cause una explosión en la atmosfera explosiva.</a:t>
            </a:r>
          </a:p>
          <a:p>
            <a:pPr rtl="0" eaLnBrk="1" fontAlgn="t" latinLnBrk="0" hangingPunct="1"/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 Intrínseca</a:t>
            </a:r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s-E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técnica mediante</a:t>
            </a:r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cual la energía eléctrica se limita de manera que cualquier chispa o calor generado por el equipo eléctrico sea lo suficientemente baja para no encender una atmósfera explosiva</a:t>
            </a:r>
          </a:p>
          <a:p>
            <a:pPr rtl="0" eaLnBrk="1" fontAlgn="t" latinLnBrk="0" hangingPunct="1"/>
            <a:endParaRPr lang="es-ES" sz="1200" b="1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 Mejorada – El equipo esta diseñado para eliminar chispas y superficies calientes capaces de encender atmosfera explosiva.</a:t>
            </a:r>
          </a:p>
          <a:p>
            <a:pPr rtl="0" eaLnBrk="1" fontAlgn="t" latinLnBrk="0" hangingPunct="1"/>
            <a:endParaRPr lang="es-ES" sz="1200" b="1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Purga y Presurización – Equipo eléctrico se pone en un encerrado purgado para remover cualquier mezcla explosiva y entonces presurizado para prevenir la </a:t>
            </a:r>
            <a:r>
              <a:rPr lang="es-ES" sz="1200" b="1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ingresión</a:t>
            </a:r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atmósfera del entorno previo a la energización.</a:t>
            </a:r>
          </a:p>
          <a:p>
            <a:pPr rtl="0" eaLnBrk="1" fontAlgn="t" latinLnBrk="0" hangingPunct="1"/>
            <a:endParaRPr lang="es-ES" sz="1200" b="1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Encapsulación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Un método de exclusión de atmósferas explosivas encapsulando totalmente los componentes electrónicos en una materia aprobada.</a:t>
            </a:r>
          </a:p>
          <a:p>
            <a:pPr rtl="0" eaLnBrk="1" fontAlgn="t" latinLnBrk="0" hangingPunct="1"/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Sumersión en Aceite – Se sumergen los componentes eléctricos en aceite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excluendo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atmosfera explosiva de cualquier chispeo o superficie caliente.</a:t>
            </a:r>
          </a:p>
          <a:p>
            <a:pPr rtl="0" eaLnBrk="1" fontAlgn="t" latinLnBrk="0" hangingPunct="1"/>
            <a:endParaRPr lang="es-E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Relleno de polvos – El equipo se cubre con polvos finos, tal como cuarzo, el cual no permite que la atmosfera del entorno contacte algún chispa o superficie.</a:t>
            </a:r>
          </a:p>
          <a:p>
            <a:pPr rtl="0" eaLnBrk="1" fontAlgn="t" latinLnBrk="0" hangingPunct="1"/>
            <a:endParaRPr lang="es-E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Chispeo – Los contactos chispeantes se cubren contra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ingresión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atmósfera en el entorno, eliminando así las superficies calientes</a:t>
            </a:r>
          </a:p>
          <a:p>
            <a:pPr rtl="0" eaLnBrk="1" fontAlgn="t" latinLnBrk="0" hangingPunct="1"/>
            <a:endParaRPr lang="es-E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s-E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s-E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65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Aprobación</a:t>
            </a:r>
            <a:r>
              <a:rPr lang="es-ES" baseline="0" dirty="0" smtClean="0"/>
              <a:t> de Bomberos en Panamá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679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No hay mayores diferencias que no puedan ser superadas entre los requerimientos de Nfpa72 y las partes equivalente de EN54. Esto significa que los productos cumplen con EN54 partes 2,3,4,5,7,10,11,17 y 18 deben ser usados en sistemas requeridos para cumplir con los requerimientos de Nfpa72.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764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Otra pagina web donde se escribe de producto EN54 en </a:t>
            </a:r>
            <a:r>
              <a:rPr lang="es-ES" dirty="0" err="1" smtClean="0"/>
              <a:t>intalaciones</a:t>
            </a:r>
            <a:r>
              <a:rPr lang="es-ES" dirty="0" smtClean="0"/>
              <a:t> siguiendo la Nfpa72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0993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FM pasaporte</a:t>
            </a:r>
            <a:r>
              <a:rPr lang="es-ES" baseline="0" dirty="0" smtClean="0"/>
              <a:t> al mercado global.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5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Marcado CE es obligatorio</a:t>
            </a:r>
            <a:r>
              <a:rPr lang="es-ES" baseline="0" dirty="0" smtClean="0"/>
              <a:t> en toda la Unión Europea.</a:t>
            </a:r>
          </a:p>
          <a:p>
            <a:r>
              <a:rPr lang="es-ES" baseline="0" dirty="0" smtClean="0"/>
              <a:t>Otros sellados son SOLO voluntarios.</a:t>
            </a:r>
          </a:p>
          <a:p>
            <a:r>
              <a:rPr lang="es-ES" baseline="0" dirty="0" smtClean="0"/>
              <a:t>EN54 es certificado por cuerpos de certificación ACREDITADOS</a:t>
            </a:r>
          </a:p>
          <a:p>
            <a:r>
              <a:rPr lang="es-ES" baseline="0" dirty="0" smtClean="0"/>
              <a:t>EN54 es obligatorio en la UNION EUROPEA</a:t>
            </a:r>
          </a:p>
          <a:p>
            <a:r>
              <a:rPr lang="es-ES" baseline="0" dirty="0" smtClean="0"/>
              <a:t>EN54 están publicadas en </a:t>
            </a:r>
          </a:p>
          <a:p>
            <a:r>
              <a:rPr lang="es-ES" baseline="0" dirty="0" smtClean="0"/>
              <a:t>DOCE (Diario Oficial CE)</a:t>
            </a:r>
          </a:p>
          <a:p>
            <a:r>
              <a:rPr lang="es-ES" baseline="0" dirty="0" smtClean="0"/>
              <a:t>Web NANDO ( New </a:t>
            </a:r>
            <a:r>
              <a:rPr lang="es-ES" baseline="0" dirty="0" err="1" smtClean="0"/>
              <a:t>Approach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Notifified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Designated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Organization</a:t>
            </a:r>
            <a:r>
              <a:rPr lang="es-ES" baseline="0" dirty="0" smtClean="0"/>
              <a:t>)</a:t>
            </a:r>
          </a:p>
          <a:p>
            <a:r>
              <a:rPr lang="es-ES" baseline="0" dirty="0" smtClean="0"/>
              <a:t>CPD (Directiva de los productos de la construcción) antes CPT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88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Tiempo</a:t>
            </a:r>
            <a:r>
              <a:rPr lang="es-ES" baseline="0" dirty="0" smtClean="0"/>
              <a:t> estimado de evacuación 10min.</a:t>
            </a:r>
          </a:p>
          <a:p>
            <a:r>
              <a:rPr lang="es-ES" baseline="0" dirty="0" smtClean="0"/>
              <a:t>Fuego; Activa detector; Alarma; Percepción; Interpretación; Acción; Tiempo adicional; al final limite de evacuación.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589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Detector y Estación</a:t>
            </a:r>
            <a:r>
              <a:rPr lang="es-ES" baseline="0" dirty="0" smtClean="0"/>
              <a:t> manual se comunican con Central.</a:t>
            </a:r>
          </a:p>
          <a:p>
            <a:r>
              <a:rPr lang="es-ES" baseline="0" dirty="0" smtClean="0"/>
              <a:t>La central convencional da información a la central dependiendo la caída de VOLTAJE.</a:t>
            </a:r>
          </a:p>
          <a:p>
            <a:r>
              <a:rPr lang="es-ES" baseline="0" dirty="0" err="1" smtClean="0"/>
              <a:t>Maximo</a:t>
            </a:r>
            <a:r>
              <a:rPr lang="es-ES" baseline="0" dirty="0" smtClean="0"/>
              <a:t> 32 elementos por zona.</a:t>
            </a:r>
          </a:p>
          <a:p>
            <a:r>
              <a:rPr lang="es-ES" baseline="0" dirty="0" smtClean="0"/>
              <a:t>SEÑAL de alarma de detector y Estación manual son diferente en el indicador de ALARMA DE ZONA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940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Tapa ROJA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18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ES" dirty="0" smtClean="0"/>
              <a:t>Máximo</a:t>
            </a:r>
            <a:r>
              <a:rPr lang="es-ES" baseline="0" dirty="0" smtClean="0"/>
              <a:t> 32 elementos</a:t>
            </a:r>
          </a:p>
          <a:p>
            <a:pPr marL="228600" indent="-228600">
              <a:buAutoNum type="arabicPeriod"/>
            </a:pPr>
            <a:r>
              <a:rPr lang="es-ES" baseline="0" dirty="0" smtClean="0"/>
              <a:t>Dos salidas de Sirenas 2Amp máximo. Programable de 0 a 10min</a:t>
            </a:r>
          </a:p>
          <a:p>
            <a:pPr marL="228600" indent="-228600">
              <a:buAutoNum type="arabicPeriod"/>
            </a:pPr>
            <a:r>
              <a:rPr lang="es-ES" baseline="0" dirty="0" smtClean="0"/>
              <a:t>Salida Alarma NA/NC</a:t>
            </a:r>
          </a:p>
          <a:p>
            <a:pPr marL="228600" indent="-228600">
              <a:buAutoNum type="arabicPeriod"/>
            </a:pPr>
            <a:r>
              <a:rPr lang="es-ES" baseline="0" dirty="0" smtClean="0"/>
              <a:t>Salida </a:t>
            </a:r>
            <a:r>
              <a:rPr lang="es-ES" baseline="0" dirty="0" err="1" smtClean="0"/>
              <a:t>Averia</a:t>
            </a:r>
            <a:endParaRPr lang="es-ES" baseline="0" dirty="0" smtClean="0"/>
          </a:p>
          <a:p>
            <a:pPr marL="228600" indent="-228600">
              <a:buAutoNum type="arabicPeriod"/>
            </a:pPr>
            <a:r>
              <a:rPr lang="es-ES" baseline="0" dirty="0" smtClean="0"/>
              <a:t>Salidas 30V </a:t>
            </a:r>
            <a:r>
              <a:rPr lang="es-ES" baseline="0" dirty="0" err="1" smtClean="0"/>
              <a:t>supuervisados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protegias</a:t>
            </a:r>
            <a:r>
              <a:rPr lang="es-ES" baseline="0" dirty="0" smtClean="0"/>
              <a:t> por fusibles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645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Nivel 0 Zumbador</a:t>
            </a:r>
          </a:p>
          <a:p>
            <a:r>
              <a:rPr lang="es-ES" dirty="0" smtClean="0"/>
              <a:t>Nivel 1 </a:t>
            </a:r>
            <a:r>
              <a:rPr lang="es-ES" dirty="0" err="1" smtClean="0"/>
              <a:t>Reset</a:t>
            </a:r>
            <a:r>
              <a:rPr lang="es-ES" baseline="0" dirty="0" smtClean="0"/>
              <a:t> / silenciar sirena</a:t>
            </a:r>
            <a:endParaRPr lang="es-ES" dirty="0" smtClean="0"/>
          </a:p>
          <a:p>
            <a:r>
              <a:rPr lang="es-ES" dirty="0" smtClean="0"/>
              <a:t>Nivel 2 Programación</a:t>
            </a:r>
            <a:r>
              <a:rPr lang="es-ES" baseline="0" dirty="0" smtClean="0"/>
              <a:t> / modo pruebas/ retardo sirena y avería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028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Retardo</a:t>
            </a:r>
            <a:r>
              <a:rPr lang="es-ES" sz="1200" baseline="0" dirty="0" smtClean="0"/>
              <a:t> extinción de 0 a 60segundos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smtClean="0"/>
              <a:t>ZONA 3 solo detección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3734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Tarjeta interna de CLVR</a:t>
            </a:r>
          </a:p>
          <a:p>
            <a:r>
              <a:rPr lang="es-ES" dirty="0" smtClean="0"/>
              <a:t>Sirena</a:t>
            </a:r>
          </a:p>
          <a:p>
            <a:r>
              <a:rPr lang="es-ES" dirty="0" smtClean="0"/>
              <a:t>Alarma</a:t>
            </a:r>
            <a:r>
              <a:rPr lang="es-ES" baseline="0" dirty="0" smtClean="0"/>
              <a:t> NA NC</a:t>
            </a:r>
          </a:p>
          <a:p>
            <a:r>
              <a:rPr lang="es-ES" baseline="0" dirty="0" err="1" smtClean="0"/>
              <a:t>Averia</a:t>
            </a:r>
            <a:r>
              <a:rPr lang="es-ES" baseline="0" dirty="0" smtClean="0"/>
              <a:t> NA NC</a:t>
            </a:r>
          </a:p>
          <a:p>
            <a:r>
              <a:rPr lang="es-ES" baseline="0" dirty="0" smtClean="0"/>
              <a:t>30V</a:t>
            </a:r>
          </a:p>
          <a:p>
            <a:r>
              <a:rPr lang="es-ES" baseline="0" dirty="0" smtClean="0"/>
              <a:t>Zonas</a:t>
            </a:r>
          </a:p>
          <a:p>
            <a:r>
              <a:rPr lang="es-ES" dirty="0" smtClean="0"/>
              <a:t>No</a:t>
            </a:r>
            <a:r>
              <a:rPr lang="es-ES" baseline="0" dirty="0" smtClean="0"/>
              <a:t> expandible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543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Tarjeta interna de CLVR</a:t>
            </a:r>
          </a:p>
          <a:p>
            <a:r>
              <a:rPr lang="es-ES" dirty="0" smtClean="0"/>
              <a:t>Sirena</a:t>
            </a:r>
          </a:p>
          <a:p>
            <a:r>
              <a:rPr lang="es-ES" dirty="0" smtClean="0"/>
              <a:t>Alarma</a:t>
            </a:r>
            <a:r>
              <a:rPr lang="es-ES" baseline="0" dirty="0" smtClean="0"/>
              <a:t> NA NC</a:t>
            </a:r>
          </a:p>
          <a:p>
            <a:r>
              <a:rPr lang="es-ES" baseline="0" dirty="0" err="1" smtClean="0"/>
              <a:t>Averia</a:t>
            </a:r>
            <a:r>
              <a:rPr lang="es-ES" baseline="0" dirty="0" smtClean="0"/>
              <a:t> NA NC</a:t>
            </a:r>
          </a:p>
          <a:p>
            <a:r>
              <a:rPr lang="es-ES" baseline="0" dirty="0" smtClean="0"/>
              <a:t>30V</a:t>
            </a:r>
          </a:p>
          <a:p>
            <a:r>
              <a:rPr lang="es-ES" baseline="0" dirty="0" smtClean="0"/>
              <a:t>Zonas</a:t>
            </a:r>
          </a:p>
          <a:p>
            <a:r>
              <a:rPr lang="es-ES" dirty="0" smtClean="0"/>
              <a:t>No</a:t>
            </a:r>
            <a:r>
              <a:rPr lang="es-ES" baseline="0" dirty="0" smtClean="0"/>
              <a:t> expandible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718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Detector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Termico</a:t>
            </a:r>
            <a:endParaRPr lang="es-ES" baseline="0" dirty="0" smtClean="0"/>
          </a:p>
          <a:p>
            <a:r>
              <a:rPr lang="es-ES" baseline="0" dirty="0" smtClean="0"/>
              <a:t>IP</a:t>
            </a:r>
          </a:p>
          <a:p>
            <a:r>
              <a:rPr lang="es-ES" baseline="0" dirty="0" smtClean="0"/>
              <a:t>ABS</a:t>
            </a:r>
          </a:p>
          <a:p>
            <a:r>
              <a:rPr lang="es-ES" baseline="0" dirty="0" smtClean="0"/>
              <a:t>Led 360°</a:t>
            </a:r>
          </a:p>
          <a:p>
            <a:r>
              <a:rPr lang="es-ES" baseline="0" dirty="0" smtClean="0"/>
              <a:t>EN54-5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966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Detector </a:t>
            </a:r>
            <a:r>
              <a:rPr lang="es-ES" dirty="0" err="1" smtClean="0"/>
              <a:t>Termovelocimetrico</a:t>
            </a:r>
            <a:endParaRPr lang="es-ES" dirty="0" smtClean="0"/>
          </a:p>
          <a:p>
            <a:r>
              <a:rPr lang="es-ES" dirty="0" smtClean="0"/>
              <a:t>Se activa por rampa de temperatura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96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Marcado</a:t>
            </a:r>
            <a:r>
              <a:rPr lang="es-ES" baseline="0" dirty="0" smtClean="0"/>
              <a:t> CE </a:t>
            </a:r>
          </a:p>
          <a:p>
            <a:r>
              <a:rPr lang="es-ES" baseline="0" dirty="0" smtClean="0"/>
              <a:t>CE Chino (sin espacios)</a:t>
            </a:r>
          </a:p>
          <a:p>
            <a:r>
              <a:rPr lang="es-ES" baseline="0" dirty="0" smtClean="0"/>
              <a:t>Hubo una disputa legal por haber copiado el sello europeo. Sin embargo esta disputa judicial quedo suspendida.</a:t>
            </a:r>
          </a:p>
          <a:p>
            <a:r>
              <a:rPr lang="es-ES" baseline="0" dirty="0" smtClean="0"/>
              <a:t>El usuario puede pedir los certificados de conformidad europeo al fabricante.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176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Detector</a:t>
            </a:r>
            <a:r>
              <a:rPr lang="es-ES" baseline="0" dirty="0" smtClean="0"/>
              <a:t> Análogo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667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</a:t>
            </a:r>
            <a:r>
              <a:rPr lang="es-ES" baseline="0" dirty="0" smtClean="0"/>
              <a:t> un detector DIGITAL</a:t>
            </a:r>
          </a:p>
          <a:p>
            <a:r>
              <a:rPr lang="es-ES" baseline="0" dirty="0" smtClean="0"/>
              <a:t>Auto Ajuste por suciedad</a:t>
            </a:r>
          </a:p>
          <a:p>
            <a:r>
              <a:rPr lang="es-ES" baseline="0" dirty="0" smtClean="0"/>
              <a:t>Señal de suciedad en LEDS doble destello cada 40 segundos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4248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Estación</a:t>
            </a:r>
            <a:r>
              <a:rPr lang="es-ES" baseline="0" dirty="0" smtClean="0"/>
              <a:t> manual de doble acción</a:t>
            </a:r>
          </a:p>
          <a:p>
            <a:r>
              <a:rPr lang="es-ES" baseline="0" dirty="0" err="1" smtClean="0"/>
              <a:t>Reseteable</a:t>
            </a:r>
            <a:endParaRPr lang="es-ES" baseline="0" dirty="0" smtClean="0"/>
          </a:p>
          <a:p>
            <a:r>
              <a:rPr lang="es-ES" baseline="0" dirty="0" smtClean="0"/>
              <a:t>ABS de gran durabilidad.</a:t>
            </a:r>
          </a:p>
          <a:p>
            <a:r>
              <a:rPr lang="es-ES" baseline="0" dirty="0" smtClean="0"/>
              <a:t>No necesita llave.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890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6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Ayuda</a:t>
            </a:r>
            <a:r>
              <a:rPr lang="es-ES" baseline="0" dirty="0" smtClean="0"/>
              <a:t> visual para instalar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Fuera de un cuarto cerrado.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Indicar que hay un detector activo en sobre un techo falso.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3305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¿Preguntas del sistema convencional?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4987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Muy</a:t>
            </a:r>
            <a:r>
              <a:rPr lang="en-US" sz="1200" dirty="0" smtClean="0"/>
              <a:t> </a:t>
            </a:r>
            <a:r>
              <a:rPr lang="en-US" sz="1200" dirty="0" err="1" smtClean="0"/>
              <a:t>competitiva</a:t>
            </a:r>
            <a:r>
              <a:rPr lang="en-US" sz="1200" dirty="0" smtClean="0"/>
              <a:t> para </a:t>
            </a:r>
            <a:r>
              <a:rPr lang="en-US" sz="1200" dirty="0" err="1" smtClean="0"/>
              <a:t>instalaciones</a:t>
            </a:r>
            <a:r>
              <a:rPr lang="en-US" sz="1200" dirty="0" smtClean="0"/>
              <a:t> </a:t>
            </a:r>
            <a:r>
              <a:rPr lang="en-US" sz="1200" dirty="0" err="1" smtClean="0"/>
              <a:t>pequeñas</a:t>
            </a:r>
            <a:r>
              <a:rPr lang="en-US" sz="1200" dirty="0" smtClean="0"/>
              <a:t> y </a:t>
            </a:r>
            <a:r>
              <a:rPr lang="en-US" sz="1200" dirty="0" err="1" smtClean="0"/>
              <a:t>medianas</a:t>
            </a:r>
            <a:endParaRPr lang="en-US" sz="1200" dirty="0" smtClean="0"/>
          </a:p>
          <a:p>
            <a:pPr>
              <a:buFont typeface="Wingdings" pitchFamily="2" charset="2"/>
              <a:buChar char="ü"/>
            </a:pPr>
            <a:r>
              <a:rPr lang="en-US" sz="1200" dirty="0" smtClean="0"/>
              <a:t>LCD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3098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1200" dirty="0" smtClean="0"/>
              <a:t>EXCELENTE</a:t>
            </a:r>
            <a:r>
              <a:rPr lang="en-US" sz="1200" baseline="0" dirty="0" smtClean="0"/>
              <a:t> PARA INSTALACIONES MEDIANAS </a:t>
            </a:r>
            <a:endParaRPr lang="en-US" sz="12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0468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1200" dirty="0" smtClean="0"/>
              <a:t>EXCELENTE</a:t>
            </a:r>
            <a:r>
              <a:rPr lang="en-US" sz="1200" baseline="0" dirty="0" smtClean="0"/>
              <a:t> PARA GRANDES INSTALACIONES</a:t>
            </a:r>
            <a:endParaRPr lang="en-US" sz="1200" dirty="0" smtClean="0"/>
          </a:p>
          <a:p>
            <a:pPr>
              <a:buFont typeface="Wingdings" pitchFamily="2" charset="2"/>
              <a:buChar char="ü"/>
            </a:pPr>
            <a:r>
              <a:rPr lang="en-US" sz="1200" dirty="0" smtClean="0"/>
              <a:t>Hasta 15 </a:t>
            </a:r>
            <a:r>
              <a:rPr lang="en-US" sz="1200" dirty="0" err="1" smtClean="0"/>
              <a:t>repedidoras</a:t>
            </a:r>
            <a:r>
              <a:rPr lang="en-US" sz="1200" dirty="0" smtClean="0"/>
              <a:t> </a:t>
            </a:r>
            <a:r>
              <a:rPr lang="en-US" sz="1200" dirty="0" err="1" smtClean="0"/>
              <a:t>por</a:t>
            </a:r>
            <a:r>
              <a:rPr lang="en-US" sz="1200" dirty="0" smtClean="0"/>
              <a:t> 485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 smtClean="0"/>
              <a:t>Hasta 8 </a:t>
            </a:r>
            <a:r>
              <a:rPr lang="en-US" sz="1200" dirty="0" err="1" smtClean="0"/>
              <a:t>centrales</a:t>
            </a:r>
            <a:r>
              <a:rPr lang="en-US" sz="1200" dirty="0" smtClean="0"/>
              <a:t> </a:t>
            </a:r>
            <a:r>
              <a:rPr lang="en-US" sz="1200" dirty="0" err="1" smtClean="0"/>
              <a:t>en</a:t>
            </a:r>
            <a:r>
              <a:rPr lang="en-US" sz="1200" dirty="0" smtClean="0"/>
              <a:t> red </a:t>
            </a:r>
            <a:r>
              <a:rPr lang="en-US" sz="1200" dirty="0" err="1" smtClean="0"/>
              <a:t>por</a:t>
            </a:r>
            <a:r>
              <a:rPr lang="en-US" sz="1200" dirty="0" smtClean="0"/>
              <a:t> 485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 smtClean="0"/>
              <a:t>Modbus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 err="1" smtClean="0"/>
              <a:t>Conexion</a:t>
            </a:r>
            <a:r>
              <a:rPr lang="en-US" sz="1200" dirty="0" smtClean="0"/>
              <a:t> a intranet / Internet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 err="1" smtClean="0"/>
              <a:t>Conexión</a:t>
            </a:r>
            <a:r>
              <a:rPr lang="en-US" sz="1200" dirty="0" smtClean="0"/>
              <a:t> con </a:t>
            </a:r>
            <a:r>
              <a:rPr lang="en-US" sz="1200" dirty="0" err="1" smtClean="0"/>
              <a:t>ContactId</a:t>
            </a:r>
            <a:endParaRPr lang="en-US" sz="1200" dirty="0" smtClean="0"/>
          </a:p>
          <a:p>
            <a:pPr>
              <a:buFont typeface="Wingdings" pitchFamily="2" charset="2"/>
              <a:buChar char="ü"/>
            </a:pPr>
            <a:r>
              <a:rPr lang="en-US" sz="1200" dirty="0" smtClean="0"/>
              <a:t>Lee el </a:t>
            </a:r>
            <a:r>
              <a:rPr lang="en-US" sz="1200" dirty="0" err="1" smtClean="0"/>
              <a:t>porcentaje</a:t>
            </a:r>
            <a:r>
              <a:rPr lang="en-US" sz="1200" dirty="0" smtClean="0"/>
              <a:t> de SUCIEDAD </a:t>
            </a:r>
            <a:r>
              <a:rPr lang="en-US" sz="1200" dirty="0" err="1" smtClean="0"/>
              <a:t>en</a:t>
            </a:r>
            <a:r>
              <a:rPr lang="en-US" sz="1200" dirty="0" smtClean="0"/>
              <a:t> detectors </a:t>
            </a:r>
            <a:r>
              <a:rPr lang="en-US" sz="1200" dirty="0" err="1" smtClean="0"/>
              <a:t>opticos</a:t>
            </a:r>
            <a:endParaRPr lang="en-US" sz="12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518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1200" dirty="0" smtClean="0"/>
              <a:t>EXCELENTE</a:t>
            </a:r>
            <a:r>
              <a:rPr lang="en-US" sz="1200" baseline="0" dirty="0" smtClean="0"/>
              <a:t> PARA GRANDES INSTALACIONES</a:t>
            </a:r>
            <a:endParaRPr lang="en-US" sz="12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4803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- CE</a:t>
            </a:r>
            <a:r>
              <a:rPr lang="es-ES" baseline="0" dirty="0" smtClean="0"/>
              <a:t> Requisitos esenciales y “evaluación de conformidad” fijarán el marcado CE.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Los países de la unión europea permiten la libre circulación de productos con marcado CE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Cuerpos Acreditados, los resultados de los ensayos serán considerados independientes de los países donde se haya realizado.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595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1200" dirty="0" smtClean="0"/>
              <a:t>EXCELENTE</a:t>
            </a:r>
            <a:r>
              <a:rPr lang="en-US" sz="1200" baseline="0" dirty="0" smtClean="0"/>
              <a:t> PARA GRANDES INSTALACIONES</a:t>
            </a:r>
            <a:endParaRPr lang="en-US" sz="12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176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Algoritmico</a:t>
            </a:r>
            <a:r>
              <a:rPr lang="es-ES" dirty="0" smtClean="0"/>
              <a:t> </a:t>
            </a:r>
            <a:r>
              <a:rPr lang="es-ES" dirty="0" err="1" smtClean="0"/>
              <a:t>Direccionable</a:t>
            </a:r>
            <a:endParaRPr lang="es-ES" dirty="0" smtClean="0"/>
          </a:p>
          <a:p>
            <a:r>
              <a:rPr lang="es-ES" dirty="0" smtClean="0"/>
              <a:t>Tiene Código</a:t>
            </a:r>
            <a:r>
              <a:rPr lang="es-ES" baseline="0" dirty="0" smtClean="0"/>
              <a:t> de programación de fabrica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Central puede leer porcentaje de suciedad.</a:t>
            </a:r>
          </a:p>
          <a:p>
            <a:r>
              <a:rPr lang="es-ES" baseline="0" dirty="0" smtClean="0"/>
              <a:t>Cambio de Sensibilidad</a:t>
            </a:r>
          </a:p>
          <a:p>
            <a:r>
              <a:rPr lang="es-ES" baseline="0" dirty="0" smtClean="0"/>
              <a:t>Tiene 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491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Algoritmico</a:t>
            </a:r>
            <a:r>
              <a:rPr lang="es-ES" dirty="0" smtClean="0"/>
              <a:t> </a:t>
            </a:r>
            <a:r>
              <a:rPr lang="es-ES" dirty="0" err="1" smtClean="0"/>
              <a:t>Direccionable</a:t>
            </a:r>
            <a:endParaRPr lang="es-ES" dirty="0" smtClean="0"/>
          </a:p>
          <a:p>
            <a:r>
              <a:rPr lang="es-ES" dirty="0" smtClean="0"/>
              <a:t>Tiene Código</a:t>
            </a:r>
            <a:r>
              <a:rPr lang="es-ES" baseline="0" dirty="0" smtClean="0"/>
              <a:t> de programación de fabrica</a:t>
            </a:r>
          </a:p>
          <a:p>
            <a:r>
              <a:rPr lang="es-ES" baseline="0" dirty="0" smtClean="0"/>
              <a:t>Cambio de Sensibilidad</a:t>
            </a:r>
          </a:p>
          <a:p>
            <a:r>
              <a:rPr lang="es-ES" baseline="0" dirty="0" smtClean="0"/>
              <a:t>Tiene 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182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Algoritmico</a:t>
            </a:r>
            <a:r>
              <a:rPr lang="es-ES" dirty="0" smtClean="0"/>
              <a:t> </a:t>
            </a:r>
            <a:r>
              <a:rPr lang="es-ES" dirty="0" err="1" smtClean="0"/>
              <a:t>Direccionable</a:t>
            </a:r>
            <a:endParaRPr lang="es-ES" dirty="0" smtClean="0"/>
          </a:p>
          <a:p>
            <a:r>
              <a:rPr lang="es-ES" dirty="0" smtClean="0"/>
              <a:t>Tiene Código</a:t>
            </a:r>
            <a:r>
              <a:rPr lang="es-ES" baseline="0" dirty="0" smtClean="0"/>
              <a:t> de programación de fabrica</a:t>
            </a:r>
          </a:p>
          <a:p>
            <a:r>
              <a:rPr lang="es-ES" baseline="0" dirty="0" smtClean="0"/>
              <a:t>Cambio de Sensibilidad</a:t>
            </a:r>
          </a:p>
          <a:p>
            <a:r>
              <a:rPr lang="es-ES" baseline="0" dirty="0" smtClean="0"/>
              <a:t>CO y óptico trabajan conjuntamente.</a:t>
            </a:r>
          </a:p>
          <a:p>
            <a:r>
              <a:rPr lang="es-ES" baseline="0" dirty="0" err="1" smtClean="0"/>
              <a:t>Termico</a:t>
            </a:r>
            <a:r>
              <a:rPr lang="es-ES" baseline="0" dirty="0" smtClean="0"/>
              <a:t> 55°C</a:t>
            </a:r>
          </a:p>
          <a:p>
            <a:r>
              <a:rPr lang="es-ES" baseline="0" dirty="0" smtClean="0"/>
              <a:t>Central puede leer porcentaje de suciedad.</a:t>
            </a:r>
          </a:p>
          <a:p>
            <a:r>
              <a:rPr lang="es-ES" baseline="0" dirty="0" smtClean="0"/>
              <a:t>Tiene 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2793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Algoritmico</a:t>
            </a:r>
            <a:r>
              <a:rPr lang="es-ES" dirty="0" smtClean="0"/>
              <a:t> </a:t>
            </a:r>
            <a:r>
              <a:rPr lang="es-ES" dirty="0" err="1" smtClean="0"/>
              <a:t>Direccionable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Tiene Código</a:t>
            </a:r>
            <a:r>
              <a:rPr lang="es-ES" baseline="0" dirty="0" smtClean="0"/>
              <a:t> de programación de fabrica</a:t>
            </a:r>
          </a:p>
          <a:p>
            <a:r>
              <a:rPr lang="es-ES" baseline="0" dirty="0" smtClean="0"/>
              <a:t>Tiene 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614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Algoritmico</a:t>
            </a:r>
            <a:r>
              <a:rPr lang="es-ES" dirty="0" smtClean="0"/>
              <a:t> </a:t>
            </a:r>
            <a:r>
              <a:rPr lang="es-ES" dirty="0" err="1" smtClean="0"/>
              <a:t>Direccionable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Tiene Código</a:t>
            </a:r>
            <a:r>
              <a:rPr lang="es-ES" baseline="0" dirty="0" smtClean="0"/>
              <a:t> de programación de fabrica</a:t>
            </a:r>
          </a:p>
          <a:p>
            <a:r>
              <a:rPr lang="es-ES" baseline="0" dirty="0" smtClean="0"/>
              <a:t>Tiene 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5330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Algoritmico</a:t>
            </a:r>
            <a:r>
              <a:rPr lang="es-ES" dirty="0" smtClean="0"/>
              <a:t> </a:t>
            </a:r>
            <a:r>
              <a:rPr lang="es-ES" dirty="0" err="1" smtClean="0"/>
              <a:t>Direccionable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Tiene Código</a:t>
            </a:r>
            <a:r>
              <a:rPr lang="es-ES" baseline="0" dirty="0" smtClean="0"/>
              <a:t> de programación de fabrica</a:t>
            </a:r>
          </a:p>
          <a:p>
            <a:r>
              <a:rPr lang="es-ES" baseline="0" dirty="0" smtClean="0"/>
              <a:t>Tiene 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898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Módulo de señales técnicas Analógico con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  aislador.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- 2 entradas de contacto seco externas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  supervisadas.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- Contacto cerrado de IN1 como ALARMA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- Contacto cerrado de IN2 como AVERIA os (entradas</a:t>
            </a:r>
            <a:endParaRPr lang="es-ES" baseline="0" dirty="0" smtClean="0"/>
          </a:p>
          <a:p>
            <a:r>
              <a:rPr lang="es-ES" baseline="0" dirty="0" smtClean="0"/>
              <a:t>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9639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Módulo de señales técnicas Analógico con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  aislador.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- 2 entradas de contacto seco externas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  supervisadas.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- Contacto cerrado de IN1 como ALARMA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/>
              <a:t>- Contacto cerrado de IN2 como AVERIA os (entradas</a:t>
            </a:r>
            <a:endParaRPr lang="es-ES" baseline="0" dirty="0" smtClean="0"/>
          </a:p>
          <a:p>
            <a:r>
              <a:rPr lang="es-ES" baseline="0" dirty="0" smtClean="0"/>
              <a:t>App de programación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2906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Modulo de relé</a:t>
            </a:r>
            <a:endParaRPr lang="es-ES" baseline="0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No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Potencia 0,5Amp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Fuente de alimentación externa (requerida)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22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Listado del</a:t>
            </a:r>
            <a:r>
              <a:rPr lang="es-ES" baseline="0" dirty="0" smtClean="0"/>
              <a:t> sellado EN54 para la mayoría de los productos de detección de incendios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5948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Modulo de relé</a:t>
            </a:r>
            <a:endParaRPr lang="es-ES" baseline="0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No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Potencia 0,5Amp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Fuente de alimentación externa (requerida)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63794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Modulo de relé</a:t>
            </a:r>
            <a:endParaRPr lang="es-ES" baseline="0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Dos salidas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Potencia 0,5Amp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Fuente de alimentación externa (requerida)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35778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Modulo de relé</a:t>
            </a:r>
            <a:endParaRPr lang="es-ES" baseline="0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Dos salidas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Potencia 0,5Amp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Fuente de alimentación externa (requerida)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89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Modulo de relé y señales </a:t>
            </a:r>
            <a:r>
              <a:rPr lang="es-ES" dirty="0" err="1" smtClean="0"/>
              <a:t>tecnicas</a:t>
            </a:r>
            <a:endParaRPr lang="es-ES" baseline="0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No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Potencia 0,5Amp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Fuente de alimentación externa (requerida)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6946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Modulo de relé y señales </a:t>
            </a:r>
            <a:r>
              <a:rPr lang="es-ES" dirty="0" err="1" smtClean="0"/>
              <a:t>tecnicas</a:t>
            </a:r>
            <a:endParaRPr lang="es-ES" baseline="0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No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Una salida SUPERVISADA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Potencia 0,5Amp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baseline="0" dirty="0" smtClean="0"/>
              <a:t>Fuente de alimentación externa (requerida)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5412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Aislador</a:t>
            </a:r>
            <a:r>
              <a:rPr lang="es-ES" baseline="0" dirty="0" smtClean="0"/>
              <a:t> de detector)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960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SIRENAS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err="1" smtClean="0"/>
              <a:t>Direccionables</a:t>
            </a:r>
            <a:endParaRPr lang="es-ES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EN54-3</a:t>
            </a:r>
            <a:r>
              <a:rPr lang="es-ES" baseline="0" dirty="0" smtClean="0"/>
              <a:t> y EN54-23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4316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SIRENAS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Tipo</a:t>
            </a:r>
            <a:r>
              <a:rPr lang="es-ES" baseline="0" dirty="0" smtClean="0"/>
              <a:t> europeo</a:t>
            </a:r>
            <a:endParaRPr lang="es-ES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EN54-3</a:t>
            </a:r>
            <a:r>
              <a:rPr lang="es-ES" baseline="0" dirty="0" smtClean="0"/>
              <a:t> y EN54-23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4462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SIRENAS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smtClean="0"/>
              <a:t>Tipo</a:t>
            </a:r>
            <a:r>
              <a:rPr lang="es-ES" baseline="0" smtClean="0"/>
              <a:t> europeo</a:t>
            </a:r>
            <a:endParaRPr lang="es-ES" dirty="0" smtClean="0"/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EN54-3</a:t>
            </a:r>
            <a:r>
              <a:rPr lang="es-ES" baseline="0" dirty="0" smtClean="0"/>
              <a:t> y EN54-23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2078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Repetidora 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Total control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Tamaño</a:t>
            </a:r>
            <a:r>
              <a:rPr lang="es-ES" baseline="0" dirty="0" smtClean="0"/>
              <a:t> reducido 283x240x35mm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2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s-ES" dirty="0" smtClean="0"/>
              <a:t>TECNIGUEGO AESPI     Asociación</a:t>
            </a:r>
            <a:r>
              <a:rPr lang="es-ES" baseline="0" dirty="0" smtClean="0"/>
              <a:t> española de fabricantes de productos de detección de incendio</a:t>
            </a:r>
          </a:p>
          <a:p>
            <a:pPr marL="0" indent="0">
              <a:buNone/>
            </a:pPr>
            <a:r>
              <a:rPr lang="es-ES" sz="1800" dirty="0" smtClean="0"/>
              <a:t>	</a:t>
            </a:r>
            <a:r>
              <a:rPr lang="es-ES" sz="1800" b="1" dirty="0" smtClean="0">
                <a:solidFill>
                  <a:srgbClr val="800080"/>
                </a:solidFill>
              </a:rPr>
              <a:t> RIPCI </a:t>
            </a:r>
            <a:r>
              <a:rPr lang="es-ES" sz="1200" b="1" dirty="0" smtClean="0">
                <a:solidFill>
                  <a:srgbClr val="800080"/>
                </a:solidFill>
              </a:rPr>
              <a:t>(Reglamento de Instalaciones de Protección Contra Incendios)</a:t>
            </a:r>
            <a:r>
              <a:rPr lang="es-ES" sz="1800" b="1" dirty="0" smtClean="0">
                <a:solidFill>
                  <a:srgbClr val="800080"/>
                </a:solidFill>
              </a:rPr>
              <a:t> 	</a:t>
            </a:r>
            <a:r>
              <a:rPr lang="es-ES" sz="1800" dirty="0" smtClean="0"/>
              <a:t>preparado por el </a:t>
            </a:r>
            <a:r>
              <a:rPr lang="es-ES" sz="1800" b="1" i="1" dirty="0" smtClean="0">
                <a:solidFill>
                  <a:srgbClr val="0000FF"/>
                </a:solidFill>
              </a:rPr>
              <a:t>Ministerio de Industria </a:t>
            </a:r>
            <a:endParaRPr lang="es-ES" dirty="0" smtClean="0"/>
          </a:p>
          <a:p>
            <a:pPr marL="228600" indent="-228600">
              <a:buAutoNum type="arabicParenR" startAt="2"/>
            </a:pPr>
            <a:r>
              <a:rPr lang="es-ES" dirty="0" smtClean="0"/>
              <a:t>CTN23/SC3</a:t>
            </a:r>
            <a:r>
              <a:rPr lang="es-ES" baseline="0" dirty="0" smtClean="0"/>
              <a:t> de </a:t>
            </a:r>
            <a:r>
              <a:rPr lang="es-ES" baseline="0" dirty="0" err="1" smtClean="0"/>
              <a:t>Aenor</a:t>
            </a:r>
            <a:r>
              <a:rPr lang="es-ES" baseline="0" dirty="0" smtClean="0"/>
              <a:t> (Comité Técnico Normalizador de sistemas de detección de incendio.</a:t>
            </a:r>
          </a:p>
          <a:p>
            <a:pPr marL="228600" indent="-228600">
              <a:buAutoNum type="arabicParenR" startAt="2"/>
            </a:pPr>
            <a:r>
              <a:rPr lang="es-ES" baseline="0" dirty="0" smtClean="0"/>
              <a:t>CENTC 72  Organismo europeo CE de obligatorio cumplimiento en la Unión Europea. </a:t>
            </a:r>
          </a:p>
          <a:p>
            <a:pPr marL="0" indent="0">
              <a:buNone/>
            </a:pPr>
            <a:r>
              <a:rPr lang="es-ES" baseline="0" dirty="0" smtClean="0"/>
              <a:t>	</a:t>
            </a:r>
            <a:r>
              <a:rPr lang="es-ES" sz="1200" dirty="0" smtClean="0"/>
              <a:t>Reglamento de los Productos de la Construcción </a:t>
            </a:r>
            <a:r>
              <a:rPr lang="es-ES" sz="1200" b="1" i="1" dirty="0" smtClean="0">
                <a:solidFill>
                  <a:srgbClr val="0000FF"/>
                </a:solidFill>
              </a:rPr>
              <a:t>(Nº305/2011)</a:t>
            </a:r>
            <a:r>
              <a:rPr lang="es-ES" sz="1200" dirty="0" smtClean="0"/>
              <a:t>. </a:t>
            </a: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4628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Fuente de Alimentación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SzPct val="120000"/>
              <a:buNone/>
            </a:pPr>
            <a:r>
              <a:rPr lang="es-ES" dirty="0" smtClean="0"/>
              <a:t>Todas</a:t>
            </a:r>
            <a:r>
              <a:rPr lang="es-ES" baseline="0" dirty="0" smtClean="0"/>
              <a:t> las conexiones están supervisadas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4659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Ambiente</a:t>
            </a:r>
            <a:r>
              <a:rPr lang="es-ES" baseline="0" dirty="0" smtClean="0"/>
              <a:t> Windows</a:t>
            </a:r>
          </a:p>
          <a:p>
            <a:r>
              <a:rPr lang="es-ES" baseline="0" dirty="0" smtClean="0"/>
              <a:t>Amigable.</a:t>
            </a:r>
          </a:p>
          <a:p>
            <a:r>
              <a:rPr lang="es-ES" baseline="0" dirty="0" smtClean="0"/>
              <a:t>Versión Grafica</a:t>
            </a:r>
          </a:p>
          <a:p>
            <a:r>
              <a:rPr lang="es-ES" baseline="0" dirty="0" smtClean="0"/>
              <a:t>Versión App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3468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Etapas</a:t>
            </a:r>
            <a:r>
              <a:rPr lang="es-ES" sz="1200" baseline="0" dirty="0" smtClean="0"/>
              <a:t> de Configuración,</a:t>
            </a:r>
            <a:endParaRPr lang="es-ES" sz="120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 smtClean="0"/>
              <a:t>Conectar elemento en el bucle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 smtClean="0"/>
              <a:t>Tomar nota del lugar de la instalación del elemento (en plano o papel).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 smtClean="0"/>
              <a:t>Enviar información al programador de la configuración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S" sz="1200" dirty="0" smtClean="0"/>
          </a:p>
          <a:p>
            <a:pPr marL="228600" indent="-228600">
              <a:buAutoNum type="arabicPeriod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16817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Etapas</a:t>
            </a:r>
            <a:r>
              <a:rPr lang="es-ES" sz="1200" baseline="0" dirty="0" smtClean="0"/>
              <a:t> de Configuración,</a:t>
            </a:r>
            <a:endParaRPr lang="es-ES" sz="120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 smtClean="0"/>
              <a:t>Conectar elemento en el bucle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 smtClean="0"/>
              <a:t>Tomar nota del lugar de la instalación del elemento (en plano o papel).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 smtClean="0"/>
              <a:t>Enviar información al programador de la configuración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S" sz="1200" dirty="0" smtClean="0"/>
          </a:p>
          <a:p>
            <a:pPr marL="228600" indent="-228600">
              <a:buAutoNum type="arabicPeriod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48485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95C3F-7DA7-4E56-9185-1B8942FB7B7F}" type="slidenum">
              <a:rPr lang="es-ES" smtClean="0"/>
              <a:pPr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3947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es-ES" sz="1200" dirty="0" smtClean="0">
                <a:solidFill>
                  <a:srgbClr val="0000FF"/>
                </a:solidFill>
              </a:rPr>
              <a:t>-&gt; Cofre metálico</a:t>
            </a:r>
          </a:p>
          <a:p>
            <a:pPr marL="609600" indent="-609600">
              <a:buNone/>
            </a:pPr>
            <a:r>
              <a:rPr lang="es-ES" sz="1200" dirty="0" smtClean="0">
                <a:solidFill>
                  <a:srgbClr val="0000FF"/>
                </a:solidFill>
              </a:rPr>
              <a:t>	-&gt; Convencional – Puerta </a:t>
            </a:r>
            <a:r>
              <a:rPr lang="es-ES" sz="1200" dirty="0" err="1" smtClean="0">
                <a:solidFill>
                  <a:srgbClr val="0000FF"/>
                </a:solidFill>
              </a:rPr>
              <a:t>metalica</a:t>
            </a:r>
            <a:r>
              <a:rPr lang="es-ES" sz="1200" dirty="0" smtClean="0">
                <a:solidFill>
                  <a:srgbClr val="0000FF"/>
                </a:solidFill>
              </a:rPr>
              <a:t> hasta 10 o 20 detectores por zona</a:t>
            </a:r>
          </a:p>
          <a:p>
            <a:pPr marL="609600" indent="-609600">
              <a:buNone/>
            </a:pPr>
            <a:r>
              <a:rPr lang="es-ES" sz="1200" dirty="0" smtClean="0">
                <a:solidFill>
                  <a:srgbClr val="0000FF"/>
                </a:solidFill>
              </a:rPr>
              <a:t>	-</a:t>
            </a:r>
            <a:r>
              <a:rPr lang="es-ES" sz="1200" baseline="0" dirty="0" smtClean="0">
                <a:solidFill>
                  <a:srgbClr val="0000FF"/>
                </a:solidFill>
              </a:rPr>
              <a:t> </a:t>
            </a:r>
            <a:r>
              <a:rPr lang="es-ES" sz="1200" baseline="0" dirty="0" err="1" smtClean="0">
                <a:solidFill>
                  <a:srgbClr val="0000FF"/>
                </a:solidFill>
              </a:rPr>
              <a:t>Direccionable</a:t>
            </a:r>
            <a:r>
              <a:rPr lang="es-ES" sz="1200" baseline="0" dirty="0" smtClean="0">
                <a:solidFill>
                  <a:srgbClr val="0000FF"/>
                </a:solidFill>
              </a:rPr>
              <a:t> - </a:t>
            </a:r>
            <a:r>
              <a:rPr lang="es-ES" sz="1200" dirty="0" smtClean="0">
                <a:solidFill>
                  <a:srgbClr val="0000FF"/>
                </a:solidFill>
              </a:rPr>
              <a:t>Puerta de plástico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0141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200" dirty="0" smtClean="0"/>
              <a:t>MCO</a:t>
            </a:r>
            <a:r>
              <a:rPr lang="es-ES" sz="1200" b="1" dirty="0" smtClean="0">
                <a:solidFill>
                  <a:srgbClr val="0000FF"/>
                </a:solidFill>
              </a:rPr>
              <a:t>1</a:t>
            </a:r>
            <a:r>
              <a:rPr lang="es-ES" sz="1200" b="1" dirty="0" smtClean="0">
                <a:solidFill>
                  <a:srgbClr val="990033"/>
                </a:solidFill>
              </a:rPr>
              <a:t>10</a:t>
            </a:r>
            <a:r>
              <a:rPr lang="es-ES" sz="1200" dirty="0" smtClean="0"/>
              <a:t>: Central </a:t>
            </a:r>
            <a:r>
              <a:rPr lang="es-ES" sz="1200" b="1" dirty="0" smtClean="0">
                <a:solidFill>
                  <a:srgbClr val="0000FF"/>
                </a:solidFill>
              </a:rPr>
              <a:t>1 </a:t>
            </a:r>
            <a:r>
              <a:rPr lang="es-ES" sz="1200" dirty="0" smtClean="0"/>
              <a:t>Zona y hasta </a:t>
            </a:r>
            <a:r>
              <a:rPr lang="es-ES" sz="1200" b="1" dirty="0" smtClean="0">
                <a:solidFill>
                  <a:srgbClr val="990033"/>
                </a:solidFill>
              </a:rPr>
              <a:t>10 </a:t>
            </a:r>
            <a:r>
              <a:rPr lang="es-ES" sz="1200" dirty="0" smtClean="0"/>
              <a:t>detectores en total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200" dirty="0" smtClean="0"/>
              <a:t>MCO</a:t>
            </a:r>
            <a:r>
              <a:rPr lang="es-ES" sz="1200" b="1" dirty="0" smtClean="0">
                <a:solidFill>
                  <a:srgbClr val="0000FF"/>
                </a:solidFill>
              </a:rPr>
              <a:t>1</a:t>
            </a:r>
            <a:r>
              <a:rPr lang="es-ES" sz="1200" b="1" dirty="0" smtClean="0">
                <a:solidFill>
                  <a:srgbClr val="990033"/>
                </a:solidFill>
              </a:rPr>
              <a:t>20</a:t>
            </a:r>
            <a:r>
              <a:rPr lang="es-ES" sz="1200" dirty="0" smtClean="0"/>
              <a:t>: Central </a:t>
            </a:r>
            <a:r>
              <a:rPr lang="es-ES" sz="1200" b="1" dirty="0" smtClean="0">
                <a:solidFill>
                  <a:srgbClr val="0000FF"/>
                </a:solidFill>
              </a:rPr>
              <a:t>1 </a:t>
            </a:r>
            <a:r>
              <a:rPr lang="es-ES" sz="1200" dirty="0" smtClean="0"/>
              <a:t>Zona y hasta </a:t>
            </a:r>
            <a:r>
              <a:rPr lang="es-ES" sz="1200" b="1" dirty="0" smtClean="0">
                <a:solidFill>
                  <a:srgbClr val="990033"/>
                </a:solidFill>
              </a:rPr>
              <a:t>20 </a:t>
            </a:r>
            <a:r>
              <a:rPr lang="es-ES" sz="1200" dirty="0" smtClean="0"/>
              <a:t>detectores en total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200" dirty="0" smtClean="0"/>
              <a:t>MCO</a:t>
            </a:r>
            <a:r>
              <a:rPr lang="es-ES" sz="1200" b="1" dirty="0" smtClean="0">
                <a:solidFill>
                  <a:srgbClr val="0000FF"/>
                </a:solidFill>
              </a:rPr>
              <a:t>1</a:t>
            </a:r>
            <a:r>
              <a:rPr lang="es-ES" sz="1200" b="1" dirty="0" smtClean="0">
                <a:solidFill>
                  <a:srgbClr val="990033"/>
                </a:solidFill>
              </a:rPr>
              <a:t>20</a:t>
            </a:r>
            <a:r>
              <a:rPr lang="es-ES" sz="1200" b="1" dirty="0" smtClean="0">
                <a:solidFill>
                  <a:srgbClr val="009900"/>
                </a:solidFill>
              </a:rPr>
              <a:t>DVB</a:t>
            </a:r>
            <a:r>
              <a:rPr lang="es-ES" sz="1200" dirty="0" smtClean="0"/>
              <a:t>: Central </a:t>
            </a:r>
            <a:r>
              <a:rPr lang="es-ES" sz="1200" b="1" dirty="0" smtClean="0">
                <a:solidFill>
                  <a:srgbClr val="0000FF"/>
                </a:solidFill>
              </a:rPr>
              <a:t>1 </a:t>
            </a:r>
            <a:r>
              <a:rPr lang="es-ES" sz="1200" dirty="0" smtClean="0"/>
              <a:t>Zona, hasta </a:t>
            </a:r>
            <a:r>
              <a:rPr lang="es-ES" sz="1200" b="1" dirty="0" smtClean="0">
                <a:solidFill>
                  <a:srgbClr val="990033"/>
                </a:solidFill>
              </a:rPr>
              <a:t>20 </a:t>
            </a:r>
            <a:r>
              <a:rPr lang="es-ES" sz="1200" dirty="0" smtClean="0"/>
              <a:t>detectores en total, </a:t>
            </a:r>
            <a:r>
              <a:rPr lang="es-ES" sz="1200" b="1" dirty="0" smtClean="0">
                <a:solidFill>
                  <a:srgbClr val="009900"/>
                </a:solidFill>
              </a:rPr>
              <a:t>D</a:t>
            </a:r>
            <a:r>
              <a:rPr lang="es-ES" sz="1200" dirty="0" smtClean="0"/>
              <a:t>oble </a:t>
            </a:r>
            <a:r>
              <a:rPr lang="es-ES" sz="1200" b="1" dirty="0" smtClean="0">
                <a:solidFill>
                  <a:srgbClr val="009900"/>
                </a:solidFill>
              </a:rPr>
              <a:t>V</a:t>
            </a:r>
            <a:r>
              <a:rPr lang="es-ES" sz="1200" dirty="0" smtClean="0"/>
              <a:t>entilación y </a:t>
            </a:r>
            <a:r>
              <a:rPr lang="es-ES" sz="1200" b="1" dirty="0" smtClean="0">
                <a:solidFill>
                  <a:srgbClr val="009900"/>
                </a:solidFill>
              </a:rPr>
              <a:t>B</a:t>
            </a:r>
            <a:r>
              <a:rPr lang="es-ES" sz="1200" dirty="0" smtClean="0"/>
              <a:t>aterías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200" dirty="0" smtClean="0"/>
              <a:t>ZCO</a:t>
            </a:r>
            <a:r>
              <a:rPr lang="es-ES" sz="1200" b="1" dirty="0" smtClean="0">
                <a:solidFill>
                  <a:srgbClr val="0000FF"/>
                </a:solidFill>
              </a:rPr>
              <a:t>2</a:t>
            </a:r>
            <a:r>
              <a:rPr lang="es-ES" sz="1200" b="1" dirty="0" smtClean="0">
                <a:solidFill>
                  <a:srgbClr val="990033"/>
                </a:solidFill>
              </a:rPr>
              <a:t>25</a:t>
            </a:r>
            <a:r>
              <a:rPr lang="es-ES" sz="1200" dirty="0" smtClean="0"/>
              <a:t> / ZCO</a:t>
            </a:r>
            <a:r>
              <a:rPr lang="es-ES" sz="1200" b="1" dirty="0" smtClean="0">
                <a:solidFill>
                  <a:srgbClr val="0000FF"/>
                </a:solidFill>
              </a:rPr>
              <a:t>3</a:t>
            </a:r>
            <a:r>
              <a:rPr lang="es-ES" sz="1200" b="1" dirty="0" smtClean="0">
                <a:solidFill>
                  <a:srgbClr val="990033"/>
                </a:solidFill>
              </a:rPr>
              <a:t>25</a:t>
            </a:r>
            <a:r>
              <a:rPr lang="es-ES" sz="1200" dirty="0" smtClean="0"/>
              <a:t> / ZCO</a:t>
            </a:r>
            <a:r>
              <a:rPr lang="es-ES" sz="1200" b="1" dirty="0" smtClean="0">
                <a:solidFill>
                  <a:srgbClr val="0000FF"/>
                </a:solidFill>
              </a:rPr>
              <a:t>4</a:t>
            </a:r>
            <a:r>
              <a:rPr lang="es-ES" sz="1200" b="1" dirty="0" smtClean="0">
                <a:solidFill>
                  <a:srgbClr val="990033"/>
                </a:solidFill>
              </a:rPr>
              <a:t>25</a:t>
            </a:r>
            <a:r>
              <a:rPr lang="es-ES" sz="1200" dirty="0" smtClean="0"/>
              <a:t>: Central </a:t>
            </a:r>
            <a:r>
              <a:rPr lang="es-ES" sz="1200" b="1" dirty="0" smtClean="0">
                <a:solidFill>
                  <a:srgbClr val="0000FF"/>
                </a:solidFill>
              </a:rPr>
              <a:t>X</a:t>
            </a:r>
            <a:r>
              <a:rPr lang="es-ES" sz="1200" dirty="0" smtClean="0"/>
              <a:t> Zonas y hasta </a:t>
            </a:r>
            <a:r>
              <a:rPr lang="es-ES" sz="1200" b="1" dirty="0" smtClean="0">
                <a:solidFill>
                  <a:srgbClr val="990033"/>
                </a:solidFill>
              </a:rPr>
              <a:t>25</a:t>
            </a:r>
            <a:r>
              <a:rPr lang="es-ES" sz="1200" dirty="0" smtClean="0"/>
              <a:t> detectores CO y/o NO</a:t>
            </a:r>
            <a:r>
              <a:rPr lang="es-ES" sz="1200" baseline="-25000" dirty="0" smtClean="0"/>
              <a:t>2</a:t>
            </a:r>
          </a:p>
          <a:p>
            <a:pPr marL="457200" lvl="1" indent="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endParaRPr lang="es-ES" sz="1200" baseline="-25000" dirty="0" smtClean="0"/>
          </a:p>
          <a:p>
            <a:pPr marL="457200" lvl="1" indent="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92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9673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-&gt; CPU con capacidad hasta 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	4 zonas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-&gt; Fuente conmutas 2A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-&gt; Tarjeta de fuente para 1 </a:t>
            </a:r>
            <a:r>
              <a:rPr lang="es-ES" sz="1000" dirty="0" err="1" smtClean="0">
                <a:solidFill>
                  <a:srgbClr val="0000FF"/>
                </a:solidFill>
              </a:rPr>
              <a:t>ó</a:t>
            </a:r>
            <a:r>
              <a:rPr lang="es-ES" sz="1000" dirty="0" smtClean="0">
                <a:solidFill>
                  <a:srgbClr val="0000FF"/>
                </a:solidFill>
              </a:rPr>
              <a:t> 2 Zonas 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	   - Salidas independientes por zona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	   - Salida ventilación 1, salida ventilación 2 (solo modelos DVB) y 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	      salida alarma. Todas ellas COM/NA (230 </a:t>
            </a:r>
            <a:r>
              <a:rPr lang="es-ES" sz="1000" dirty="0" err="1" smtClean="0">
                <a:solidFill>
                  <a:srgbClr val="0000FF"/>
                </a:solidFill>
              </a:rPr>
              <a:t>Vac</a:t>
            </a:r>
            <a:r>
              <a:rPr lang="es-ES" sz="1000" dirty="0" smtClean="0">
                <a:solidFill>
                  <a:srgbClr val="0000FF"/>
                </a:solidFill>
              </a:rPr>
              <a:t>/1 A)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	   - Salida avería COM/NA/NC (230Vac/1 A). Solo funcional en la tarjeta de la izquierda.</a:t>
            </a: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	   - Salida auxiliar 30 </a:t>
            </a:r>
            <a:r>
              <a:rPr lang="es-ES" sz="1000" dirty="0" err="1" smtClean="0">
                <a:solidFill>
                  <a:srgbClr val="0000FF"/>
                </a:solidFill>
              </a:rPr>
              <a:t>Vdc</a:t>
            </a:r>
            <a:r>
              <a:rPr lang="es-ES" sz="1000" dirty="0" smtClean="0">
                <a:solidFill>
                  <a:srgbClr val="0000FF"/>
                </a:solidFill>
              </a:rPr>
              <a:t> (1 A). Solo funcional en la tarjeta de la izquierda.</a:t>
            </a:r>
          </a:p>
          <a:p>
            <a:pPr marL="609600" indent="-609600">
              <a:buNone/>
            </a:pPr>
            <a:endParaRPr lang="es-ES" sz="1000" dirty="0" smtClean="0">
              <a:solidFill>
                <a:srgbClr val="0000FF"/>
              </a:solidFill>
            </a:endParaRPr>
          </a:p>
          <a:p>
            <a:pPr marL="609600" indent="-609600">
              <a:buNone/>
            </a:pPr>
            <a:r>
              <a:rPr lang="es-ES" sz="1000" dirty="0" smtClean="0">
                <a:solidFill>
                  <a:srgbClr val="0000FF"/>
                </a:solidFill>
              </a:rPr>
              <a:t>	</a:t>
            </a:r>
          </a:p>
          <a:p>
            <a:pPr marL="609600" lvl="1" indent="-609600"/>
            <a:r>
              <a:rPr lang="es-ES" sz="1000" dirty="0" smtClean="0">
                <a:solidFill>
                  <a:srgbClr val="0000FF"/>
                </a:solidFill>
              </a:rPr>
              <a:t>	</a:t>
            </a:r>
            <a:endParaRPr lang="es-ES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9760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6918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es-ES" dirty="0" smtClean="0"/>
              <a:t>Cables</a:t>
            </a:r>
            <a:r>
              <a:rPr lang="es-ES" baseline="0" dirty="0" smtClean="0"/>
              <a:t> a utilizar 0,8mm y 1,5mm hasta 1000m</a:t>
            </a:r>
          </a:p>
          <a:p>
            <a: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None/>
              <a:tabLst/>
              <a:defRPr/>
            </a:pPr>
            <a:r>
              <a:rPr lang="es-ES" sz="1200" dirty="0" smtClean="0">
                <a:solidFill>
                  <a:srgbClr val="0000FF"/>
                </a:solidFill>
              </a:rPr>
              <a:t>-&gt; Cableado: Hasta 1000 m 2x1,5 mm</a:t>
            </a:r>
            <a:r>
              <a:rPr lang="es-ES" sz="1200" baseline="30000" dirty="0" smtClean="0">
                <a:solidFill>
                  <a:srgbClr val="0000FF"/>
                </a:solidFill>
              </a:rPr>
              <a:t>2</a:t>
            </a:r>
            <a:r>
              <a:rPr lang="es-ES" sz="1200" dirty="0" smtClean="0">
                <a:solidFill>
                  <a:srgbClr val="0000FF"/>
                </a:solidFill>
              </a:rPr>
              <a:t> apantallado y libre halógenos.</a:t>
            </a:r>
            <a:endParaRPr lang="es-ES" sz="1200" dirty="0" smtClean="0"/>
          </a:p>
          <a:p>
            <a:pPr marL="457200" lvl="1" indent="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78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Máximo</a:t>
            </a:r>
            <a:r>
              <a:rPr lang="es-ES" baseline="0" dirty="0" smtClean="0"/>
              <a:t> 32 detectores por zona </a:t>
            </a:r>
            <a:r>
              <a:rPr lang="es-ES" baseline="0" dirty="0" err="1" smtClean="0"/>
              <a:t>ó</a:t>
            </a:r>
            <a:r>
              <a:rPr lang="es-ES" baseline="0" dirty="0" smtClean="0"/>
              <a:t> 10 estaciones manuales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496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3629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Ante Una Afirmación</a:t>
            </a:r>
            <a:endParaRPr lang="es-ES" baseline="0" dirty="0"/>
          </a:p>
          <a:p>
            <a:r>
              <a:rPr lang="es-ES" baseline="0" dirty="0" smtClean="0"/>
              <a:t>Escuche ultima gota</a:t>
            </a:r>
          </a:p>
          <a:p>
            <a:r>
              <a:rPr lang="es-ES" baseline="0" dirty="0" smtClean="0"/>
              <a:t>Acuse de Recibo</a:t>
            </a:r>
          </a:p>
          <a:p>
            <a:r>
              <a:rPr lang="es-ES" baseline="0" dirty="0" smtClean="0"/>
              <a:t>NO conteste afirmaciones</a:t>
            </a:r>
          </a:p>
          <a:p>
            <a:r>
              <a:rPr lang="es-ES" baseline="0" dirty="0" smtClean="0"/>
              <a:t>Re –Direcciona la conversación con una pregunta</a:t>
            </a:r>
          </a:p>
          <a:p>
            <a:endParaRPr lang="es-ES" baseline="0" dirty="0" smtClean="0"/>
          </a:p>
          <a:p>
            <a:r>
              <a:rPr lang="es-ES" baseline="0" dirty="0" smtClean="0"/>
              <a:t>Aquí termina normativa – sigue producto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8058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</a:t>
            </a:r>
            <a:r>
              <a:rPr lang="es-ES" baseline="0" dirty="0" smtClean="0"/>
              <a:t> un ACUERDO de los países que lo integran y renuncian a parte de su soberanía nacional en favor de unas instituciones comunes.</a:t>
            </a:r>
          </a:p>
          <a:p>
            <a:endParaRPr lang="es-ES" baseline="0" dirty="0" smtClean="0"/>
          </a:p>
          <a:p>
            <a:pPr marL="171450" indent="-171450">
              <a:buFontTx/>
              <a:buChar char="-"/>
            </a:pPr>
            <a:r>
              <a:rPr lang="es-ES" baseline="0" dirty="0" smtClean="0"/>
              <a:t>Consejo Europeo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Parlamento Europeo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Comisión Europea</a:t>
            </a:r>
          </a:p>
          <a:p>
            <a:pPr marL="171450" indent="-171450">
              <a:buFontTx/>
              <a:buChar char="-"/>
            </a:pPr>
            <a:endParaRPr lang="es-ES" baseline="0" dirty="0" smtClean="0"/>
          </a:p>
          <a:p>
            <a:pPr marL="0" indent="0">
              <a:buFontTx/>
              <a:buNone/>
            </a:pPr>
            <a:r>
              <a:rPr lang="es-ES" baseline="0" dirty="0" smtClean="0"/>
              <a:t>Con el fin de establecer un MERCADO COMÚM</a:t>
            </a:r>
          </a:p>
          <a:p>
            <a:pPr marL="0" indent="0">
              <a:buFontTx/>
              <a:buNone/>
            </a:pPr>
            <a:endParaRPr lang="es-ES" baseline="0" dirty="0" smtClean="0"/>
          </a:p>
          <a:p>
            <a:pPr marL="609600" indent="-609600">
              <a:buNone/>
            </a:pPr>
            <a:r>
              <a:rPr lang="es-ES" sz="1200" dirty="0" smtClean="0"/>
              <a:t>	1) Libre movimiento de bienes,</a:t>
            </a:r>
          </a:p>
          <a:p>
            <a:pPr marL="609600" indent="-609600">
              <a:buNone/>
            </a:pPr>
            <a:endParaRPr lang="es-ES" sz="900" dirty="0" smtClean="0"/>
          </a:p>
          <a:p>
            <a:pPr marL="609600" indent="-609600">
              <a:buNone/>
            </a:pPr>
            <a:r>
              <a:rPr lang="es-ES" sz="1200" dirty="0" smtClean="0"/>
              <a:t>		2) Libre movimiento de personas,</a:t>
            </a:r>
          </a:p>
          <a:p>
            <a:pPr marL="609600" indent="-609600">
              <a:buNone/>
            </a:pPr>
            <a:r>
              <a:rPr lang="es-ES" sz="900" dirty="0" smtClean="0"/>
              <a:t>	</a:t>
            </a:r>
          </a:p>
          <a:p>
            <a:pPr marL="609600" indent="-609600">
              <a:buNone/>
            </a:pPr>
            <a:r>
              <a:rPr lang="es-ES" sz="1200" dirty="0" smtClean="0"/>
              <a:t>		3) Libre movimiento de capital,</a:t>
            </a:r>
          </a:p>
          <a:p>
            <a:pPr marL="609600" indent="-609600">
              <a:buNone/>
            </a:pPr>
            <a:endParaRPr lang="es-ES" sz="900" dirty="0" smtClean="0"/>
          </a:p>
          <a:p>
            <a:pPr marL="609600" indent="-609600">
              <a:buNone/>
            </a:pPr>
            <a:r>
              <a:rPr lang="es-ES" sz="1200" dirty="0" smtClean="0"/>
              <a:t>		4) Libre establecimiento de servicios</a:t>
            </a:r>
          </a:p>
          <a:p>
            <a:r>
              <a:rPr lang="es-ES" b="1" dirty="0" smtClean="0">
                <a:solidFill>
                  <a:srgbClr val="993300"/>
                </a:solidFill>
              </a:rPr>
              <a:t>Eliminar:</a:t>
            </a:r>
          </a:p>
          <a:p>
            <a:r>
              <a:rPr lang="es-ES" dirty="0" smtClean="0"/>
              <a:t>        - Barreras físicas.</a:t>
            </a:r>
          </a:p>
          <a:p>
            <a:r>
              <a:rPr lang="es-ES" dirty="0" smtClean="0"/>
              <a:t>        - Aranceles.</a:t>
            </a:r>
          </a:p>
          <a:p>
            <a:r>
              <a:rPr lang="es-ES" baseline="0" dirty="0" smtClean="0"/>
              <a:t>       - Normativas diferentes.</a:t>
            </a:r>
            <a:endParaRPr lang="es-ES" dirty="0" smtClean="0"/>
          </a:p>
          <a:p>
            <a:endParaRPr lang="es-ES" dirty="0" smtClean="0"/>
          </a:p>
          <a:p>
            <a:pPr marL="609600" indent="-609600">
              <a:buNone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108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9566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Base a un propósito</a:t>
            </a:r>
            <a:r>
              <a:rPr lang="es-ES" baseline="0" dirty="0" smtClean="0"/>
              <a:t> especifico. Establecer requisitos.</a:t>
            </a:r>
          </a:p>
          <a:p>
            <a:endParaRPr lang="es-ES" baseline="0" dirty="0" smtClean="0"/>
          </a:p>
          <a:p>
            <a:r>
              <a:rPr lang="es-ES" baseline="0" dirty="0" smtClean="0"/>
              <a:t>Dentro de los productos de la Construcción están lo productos de detección de incendio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109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55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Hasta 32 elemento entre aisladores</a:t>
            </a:r>
          </a:p>
          <a:p>
            <a:r>
              <a:rPr lang="es-ES" dirty="0" smtClean="0"/>
              <a:t>Hasta 199 puntos por</a:t>
            </a:r>
            <a:r>
              <a:rPr lang="es-ES" baseline="0" dirty="0" smtClean="0"/>
              <a:t> lazo</a:t>
            </a:r>
            <a:endParaRPr lang="es-ES" dirty="0" smtClean="0"/>
          </a:p>
          <a:p>
            <a:r>
              <a:rPr lang="es-ES" dirty="0" smtClean="0"/>
              <a:t>Área</a:t>
            </a:r>
            <a:r>
              <a:rPr lang="es-ES" baseline="0" dirty="0" smtClean="0"/>
              <a:t> máxima 10.000m2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59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Esta</a:t>
            </a:r>
            <a:r>
              <a:rPr lang="es-ES" baseline="0" dirty="0" smtClean="0"/>
              <a:t> es la lógica de la instalación de los detectores de humo y temperatura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A8D5-F999-4D99-B585-1336940A197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27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0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92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18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76801-7684-44B7-8EA5-D94FAA4D2B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639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4EB3524-F485-4F57-9C17-9E8A6E288EE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36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95B3B-DDC9-4301-8B49-FEA51D68DDB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53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16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70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80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84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99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278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7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28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F030-7287-45D6-B0AB-8DF1CC7DF8B1}" type="datetimeFigureOut">
              <a:rPr lang="es-ES" smtClean="0"/>
              <a:t>26/04/2017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F28CA-294A-425F-8B23-BA5526628A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33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COFEM.m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11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8.jpeg"/><Relationship Id="rId9" Type="http://schemas.openxmlformats.org/officeDocument/2006/relationships/image" Target="../media/image41.jpeg"/><Relationship Id="rId14" Type="http://schemas.openxmlformats.org/officeDocument/2006/relationships/image" Target="../media/image4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5" Type="http://schemas.openxmlformats.org/officeDocument/2006/relationships/image" Target="../media/image14.png"/><Relationship Id="rId4" Type="http://schemas.openxmlformats.org/officeDocument/2006/relationships/image" Target="../media/image12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5" Type="http://schemas.openxmlformats.org/officeDocument/2006/relationships/image" Target="../media/image14.png"/><Relationship Id="rId4" Type="http://schemas.openxmlformats.org/officeDocument/2006/relationships/image" Target="../media/image127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DocsAdicionales/ComparativaEN54-Nfpa72.pdf" TargetMode="Externa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14.pn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67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74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74.jpe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74.jpeg"/><Relationship Id="rId3" Type="http://schemas.openxmlformats.org/officeDocument/2006/relationships/image" Target="../media/image60.jpeg"/><Relationship Id="rId7" Type="http://schemas.openxmlformats.org/officeDocument/2006/relationships/image" Target="../media/image7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73.jpeg"/><Relationship Id="rId5" Type="http://schemas.openxmlformats.org/officeDocument/2006/relationships/image" Target="../media/image62.png"/><Relationship Id="rId15" Type="http://schemas.openxmlformats.org/officeDocument/2006/relationships/image" Target="../media/image79.jpeg"/><Relationship Id="rId10" Type="http://schemas.openxmlformats.org/officeDocument/2006/relationships/image" Target="../media/image72.jpeg"/><Relationship Id="rId4" Type="http://schemas.openxmlformats.org/officeDocument/2006/relationships/image" Target="../media/image14.png"/><Relationship Id="rId9" Type="http://schemas.openxmlformats.org/officeDocument/2006/relationships/image" Target="../media/image77.jpeg"/><Relationship Id="rId1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74.jpeg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7.jpeg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Pulsador_manual_de_alarma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es.wikipedia.org/wiki/Detector_de_hum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s.wikipedia.org/wiki/Detector_de_temperatura" TargetMode="External"/><Relationship Id="rId5" Type="http://schemas.openxmlformats.org/officeDocument/2006/relationships/hyperlink" Target="https://es.wikipedia.org/wiki/Central_de_detecci%C3%B3n_de_incendios" TargetMode="External"/><Relationship Id="rId4" Type="http://schemas.openxmlformats.org/officeDocument/2006/relationships/hyperlink" Target="https://es.wikipedia.org/wiki/EN_54#cite_note-11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79.jpeg"/><Relationship Id="rId4" Type="http://schemas.openxmlformats.org/officeDocument/2006/relationships/image" Target="../media/image9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6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7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4.png"/><Relationship Id="rId7" Type="http://schemas.openxmlformats.org/officeDocument/2006/relationships/image" Target="../media/image1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79.jpeg"/><Relationship Id="rId3" Type="http://schemas.openxmlformats.org/officeDocument/2006/relationships/image" Target="../media/image14.png"/><Relationship Id="rId7" Type="http://schemas.openxmlformats.org/officeDocument/2006/relationships/image" Target="../media/image105.png"/><Relationship Id="rId12" Type="http://schemas.openxmlformats.org/officeDocument/2006/relationships/image" Target="../media/image9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11" Type="http://schemas.openxmlformats.org/officeDocument/2006/relationships/image" Target="../media/image78.jpeg"/><Relationship Id="rId5" Type="http://schemas.openxmlformats.org/officeDocument/2006/relationships/image" Target="../media/image99.png"/><Relationship Id="rId10" Type="http://schemas.openxmlformats.org/officeDocument/2006/relationships/image" Target="../media/image113.png"/><Relationship Id="rId4" Type="http://schemas.openxmlformats.org/officeDocument/2006/relationships/image" Target="../media/image82.jpeg"/><Relationship Id="rId9" Type="http://schemas.openxmlformats.org/officeDocument/2006/relationships/image" Target="../media/image97.jpeg"/><Relationship Id="rId1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30.jpeg"/><Relationship Id="rId18" Type="http://schemas.openxmlformats.org/officeDocument/2006/relationships/image" Target="../media/image6.jpeg"/><Relationship Id="rId3" Type="http://schemas.openxmlformats.org/officeDocument/2006/relationships/image" Target="../media/image14.png"/><Relationship Id="rId21" Type="http://schemas.openxmlformats.org/officeDocument/2006/relationships/image" Target="../media/image116.jpeg"/><Relationship Id="rId7" Type="http://schemas.openxmlformats.org/officeDocument/2006/relationships/image" Target="../media/image127.jpeg"/><Relationship Id="rId12" Type="http://schemas.openxmlformats.org/officeDocument/2006/relationships/image" Target="../media/image92.jpeg"/><Relationship Id="rId17" Type="http://schemas.openxmlformats.org/officeDocument/2006/relationships/image" Target="../media/image5.jpe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133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11" Type="http://schemas.openxmlformats.org/officeDocument/2006/relationships/image" Target="../media/image129.jpeg"/><Relationship Id="rId5" Type="http://schemas.openxmlformats.org/officeDocument/2006/relationships/image" Target="../media/image125.jpeg"/><Relationship Id="rId15" Type="http://schemas.openxmlformats.org/officeDocument/2006/relationships/image" Target="../media/image132.jpeg"/><Relationship Id="rId23" Type="http://schemas.openxmlformats.org/officeDocument/2006/relationships/image" Target="../media/image137.jpeg"/><Relationship Id="rId10" Type="http://schemas.openxmlformats.org/officeDocument/2006/relationships/image" Target="../media/image77.jpeg"/><Relationship Id="rId19" Type="http://schemas.openxmlformats.org/officeDocument/2006/relationships/image" Target="../media/image134.png"/><Relationship Id="rId4" Type="http://schemas.openxmlformats.org/officeDocument/2006/relationships/image" Target="../media/image124.jpeg"/><Relationship Id="rId9" Type="http://schemas.openxmlformats.org/officeDocument/2006/relationships/image" Target="../media/image128.jpeg"/><Relationship Id="rId14" Type="http://schemas.openxmlformats.org/officeDocument/2006/relationships/image" Target="../media/image131.jpeg"/><Relationship Id="rId22" Type="http://schemas.openxmlformats.org/officeDocument/2006/relationships/image" Target="../media/image13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38.png"/><Relationship Id="rId3" Type="http://schemas.openxmlformats.org/officeDocument/2006/relationships/image" Target="../media/image14.png"/><Relationship Id="rId7" Type="http://schemas.openxmlformats.org/officeDocument/2006/relationships/image" Target="../media/image136.pn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11" Type="http://schemas.openxmlformats.org/officeDocument/2006/relationships/image" Target="../media/image87.jpeg"/><Relationship Id="rId5" Type="http://schemas.openxmlformats.org/officeDocument/2006/relationships/image" Target="../media/image6.jpeg"/><Relationship Id="rId10" Type="http://schemas.openxmlformats.org/officeDocument/2006/relationships/image" Target="../media/image61.jpeg"/><Relationship Id="rId4" Type="http://schemas.openxmlformats.org/officeDocument/2006/relationships/image" Target="../media/image5.jpeg"/><Relationship Id="rId9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16.jpeg"/><Relationship Id="rId7" Type="http://schemas.openxmlformats.org/officeDocument/2006/relationships/image" Target="../media/image141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40.png"/><Relationship Id="rId4" Type="http://schemas.openxmlformats.org/officeDocument/2006/relationships/image" Target="../media/image138.png"/><Relationship Id="rId9" Type="http://schemas.openxmlformats.org/officeDocument/2006/relationships/image" Target="../media/image137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png"/><Relationship Id="rId3" Type="http://schemas.openxmlformats.org/officeDocument/2006/relationships/image" Target="../media/image116.jpeg"/><Relationship Id="rId7" Type="http://schemas.openxmlformats.org/officeDocument/2006/relationships/image" Target="../media/image1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5" Type="http://schemas.openxmlformats.org/officeDocument/2006/relationships/image" Target="../media/image143.png"/><Relationship Id="rId15" Type="http://schemas.openxmlformats.org/officeDocument/2006/relationships/image" Target="../media/image152.jpeg"/><Relationship Id="rId10" Type="http://schemas.openxmlformats.org/officeDocument/2006/relationships/image" Target="../media/image147.png"/><Relationship Id="rId4" Type="http://schemas.openxmlformats.org/officeDocument/2006/relationships/image" Target="../media/image142.jpe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2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5.jpeg"/><Relationship Id="rId12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64.jpeg"/><Relationship Id="rId5" Type="http://schemas.openxmlformats.org/officeDocument/2006/relationships/image" Target="../media/image3.png"/><Relationship Id="rId10" Type="http://schemas.openxmlformats.org/officeDocument/2006/relationships/image" Target="../media/image163.jpe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>
            <a:spLocks noChangeAspect="1"/>
          </p:cNvSpPr>
          <p:nvPr/>
        </p:nvSpPr>
        <p:spPr>
          <a:xfrm>
            <a:off x="2452662" y="1373967"/>
            <a:ext cx="7286676" cy="6442824"/>
          </a:xfrm>
          <a:prstGeom prst="rect">
            <a:avLst/>
          </a:prstGeom>
          <a:blipFill dpi="0" rotWithShape="1">
            <a:blip r:embed="rId2" cstate="print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3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3776" y="285728"/>
            <a:ext cx="1274705" cy="1643074"/>
          </a:xfrm>
          <a:prstGeom prst="rect">
            <a:avLst/>
          </a:prstGeom>
          <a:noFill/>
        </p:spPr>
      </p:pic>
      <p:pic>
        <p:nvPicPr>
          <p:cNvPr id="1040" name="Picture 16" descr="C:\Users\Antonio.COFEMSA.000\Desktop\web cofe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79076" y="4103350"/>
            <a:ext cx="4277657" cy="500066"/>
          </a:xfrm>
          <a:prstGeom prst="rect">
            <a:avLst/>
          </a:prstGeom>
          <a:noFill/>
        </p:spPr>
      </p:pic>
      <p:pic>
        <p:nvPicPr>
          <p:cNvPr id="1042" name="Picture 18" descr="\\SERVER\Tecnic\OFICINA TECNICA\Fotos\000-FOTOS PROFESIONALES\00-DETECCIÓN\CTRAL ZAFI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90" y="214290"/>
            <a:ext cx="1428760" cy="1428760"/>
          </a:xfrm>
          <a:prstGeom prst="rect">
            <a:avLst/>
          </a:prstGeom>
          <a:noFill/>
        </p:spPr>
      </p:pic>
      <p:grpSp>
        <p:nvGrpSpPr>
          <p:cNvPr id="15" name="14 Grupo"/>
          <p:cNvGrpSpPr/>
          <p:nvPr/>
        </p:nvGrpSpPr>
        <p:grpSpPr>
          <a:xfrm>
            <a:off x="7961802" y="86726"/>
            <a:ext cx="1277470" cy="1127697"/>
            <a:chOff x="6145900" y="84796"/>
            <a:chExt cx="1277470" cy="1127697"/>
          </a:xfrm>
        </p:grpSpPr>
        <p:pic>
          <p:nvPicPr>
            <p:cNvPr id="1044" name="Picture 20" descr="http://static1.actualidadgadget.com/wp-content/uploads/2008/06/hp-pavilion-dv5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45900" y="84796"/>
              <a:ext cx="1277470" cy="1127697"/>
            </a:xfrm>
            <a:prstGeom prst="rect">
              <a:avLst/>
            </a:prstGeom>
            <a:noFill/>
          </p:spPr>
        </p:pic>
        <p:pic>
          <p:nvPicPr>
            <p:cNvPr id="24" name="Picture 11" descr="49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7317" y="142852"/>
              <a:ext cx="965041" cy="62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27 Rectángulo"/>
          <p:cNvSpPr/>
          <p:nvPr/>
        </p:nvSpPr>
        <p:spPr>
          <a:xfrm>
            <a:off x="3309918" y="214291"/>
            <a:ext cx="407196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Fabricante </a:t>
            </a:r>
          </a:p>
          <a:p>
            <a:r>
              <a:rPr lang="es-ES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  Productos</a:t>
            </a:r>
          </a:p>
          <a:p>
            <a:r>
              <a:rPr lang="es-ES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  Contra </a:t>
            </a:r>
            <a:r>
              <a:rPr lang="es-ES" sz="28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IncenDios</a:t>
            </a:r>
            <a:endParaRPr lang="es-ES" sz="2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7239008" y="5500702"/>
            <a:ext cx="38576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" sz="4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…. Desde  1973</a:t>
            </a:r>
          </a:p>
        </p:txBody>
      </p:sp>
      <p:pic>
        <p:nvPicPr>
          <p:cNvPr id="1032" name="Picture 8" descr="http://www.gshop.com.mx/productos/f.13131969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24392" y="2996952"/>
            <a:ext cx="714380" cy="714380"/>
          </a:xfrm>
          <a:prstGeom prst="rect">
            <a:avLst/>
          </a:prstGeom>
          <a:noFill/>
        </p:spPr>
      </p:pic>
      <p:pic>
        <p:nvPicPr>
          <p:cNvPr id="16" name="Picture 2" descr="\\SERVER\Tecnic\I+D\Carpetes\Escritorio Compartido\tlf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8657916" y="1500174"/>
            <a:ext cx="1152861" cy="2571768"/>
          </a:xfrm>
          <a:prstGeom prst="rect">
            <a:avLst/>
          </a:prstGeom>
          <a:noFill/>
          <a:scene3d>
            <a:camera prst="orthographicFront">
              <a:rot lat="21599969" lon="21599976" rev="20999965"/>
            </a:camera>
            <a:lightRig rig="threePt" dir="t"/>
          </a:scene3d>
        </p:spPr>
      </p:pic>
      <p:pic>
        <p:nvPicPr>
          <p:cNvPr id="1027" name="Picture 3" descr="\\SERVER\Tecnic\I+D\Carpetes\Escritorio Compartido\ic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69700" y="3355114"/>
            <a:ext cx="1223254" cy="121126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7" name="Picture 4" descr="\\SERVER\Tecnic\I+D\Carpetes\Escritorio Compartido\LOGO AMARILL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71262" y="3714752"/>
            <a:ext cx="1143008" cy="1143008"/>
          </a:xfrm>
          <a:prstGeom prst="rect">
            <a:avLst/>
          </a:prstGeom>
          <a:noFill/>
        </p:spPr>
      </p:pic>
      <p:sp>
        <p:nvSpPr>
          <p:cNvPr id="18" name="15 CuadroTexto"/>
          <p:cNvSpPr txBox="1">
            <a:spLocks noChangeArrowheads="1"/>
          </p:cNvSpPr>
          <p:nvPr/>
        </p:nvSpPr>
        <p:spPr bwMode="auto">
          <a:xfrm>
            <a:off x="10053957" y="6023922"/>
            <a:ext cx="72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smtClean="0">
                <a:hlinkClick r:id="rId12" action="ppaction://hlinkfile"/>
              </a:rPr>
              <a:t>Video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622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40125" y="2406651"/>
            <a:ext cx="6985000" cy="3706813"/>
            <a:chOff x="1270" y="1516"/>
            <a:chExt cx="4400" cy="2335"/>
          </a:xfrm>
        </p:grpSpPr>
        <p:sp>
          <p:nvSpPr>
            <p:cNvPr id="332805" name="Rectangle 5"/>
            <p:cNvSpPr>
              <a:spLocks noChangeArrowheads="1"/>
            </p:cNvSpPr>
            <p:nvPr/>
          </p:nvSpPr>
          <p:spPr bwMode="auto">
            <a:xfrm>
              <a:off x="3656" y="1696"/>
              <a:ext cx="1784" cy="18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32806" name="Rectangle 6"/>
            <p:cNvSpPr>
              <a:spLocks noChangeArrowheads="1"/>
            </p:cNvSpPr>
            <p:nvPr/>
          </p:nvSpPr>
          <p:spPr bwMode="auto">
            <a:xfrm>
              <a:off x="1712" y="1688"/>
              <a:ext cx="1824" cy="189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32807" name="Text Box 7"/>
            <p:cNvSpPr txBox="1">
              <a:spLocks noChangeArrowheads="1"/>
            </p:cNvSpPr>
            <p:nvPr/>
          </p:nvSpPr>
          <p:spPr bwMode="auto">
            <a:xfrm>
              <a:off x="1878" y="2847"/>
              <a:ext cx="4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1400" b="1" i="1" u="sng">
                  <a:solidFill>
                    <a:srgbClr val="9900FF"/>
                  </a:solidFill>
                </a:rPr>
                <a:t>Zona 1</a:t>
              </a:r>
            </a:p>
          </p:txBody>
        </p:sp>
        <p:sp>
          <p:nvSpPr>
            <p:cNvPr id="332808" name="Text Box 8"/>
            <p:cNvSpPr txBox="1">
              <a:spLocks noChangeArrowheads="1"/>
            </p:cNvSpPr>
            <p:nvPr/>
          </p:nvSpPr>
          <p:spPr bwMode="auto">
            <a:xfrm>
              <a:off x="3718" y="2823"/>
              <a:ext cx="4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1400" b="1" i="1" u="sng">
                  <a:solidFill>
                    <a:srgbClr val="9900FF"/>
                  </a:solidFill>
                </a:rPr>
                <a:t>Zona 2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270" y="1516"/>
              <a:ext cx="4400" cy="2335"/>
              <a:chOff x="1270" y="1516"/>
              <a:chExt cx="4400" cy="2335"/>
            </a:xfrm>
          </p:grpSpPr>
          <p:sp>
            <p:nvSpPr>
              <p:cNvPr id="332810" name="Text Box 10"/>
              <p:cNvSpPr txBox="1">
                <a:spLocks noChangeArrowheads="1"/>
              </p:cNvSpPr>
              <p:nvPr/>
            </p:nvSpPr>
            <p:spPr bwMode="auto">
              <a:xfrm>
                <a:off x="4786" y="1516"/>
                <a:ext cx="884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200"/>
                  <a:t>SI: Sector Incendios</a:t>
                </a: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1270" y="1663"/>
                <a:ext cx="4138" cy="2188"/>
                <a:chOff x="1312" y="1455"/>
                <a:chExt cx="4138" cy="2188"/>
              </a:xfrm>
            </p:grpSpPr>
            <p:sp>
              <p:nvSpPr>
                <p:cNvPr id="33281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312" y="1877"/>
                  <a:ext cx="3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/>
                    <a:t>10 m</a:t>
                  </a:r>
                </a:p>
              </p:txBody>
            </p:sp>
            <p:sp>
              <p:nvSpPr>
                <p:cNvPr id="33281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432" y="3449"/>
                  <a:ext cx="3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/>
                    <a:t>20 m</a:t>
                  </a:r>
                </a:p>
              </p:txBody>
            </p:sp>
            <p:sp>
              <p:nvSpPr>
                <p:cNvPr id="33281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310" y="3449"/>
                  <a:ext cx="3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/>
                    <a:t>20 m</a:t>
                  </a:r>
                </a:p>
              </p:txBody>
            </p:sp>
            <p:sp>
              <p:nvSpPr>
                <p:cNvPr id="33281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316" y="2793"/>
                  <a:ext cx="289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/>
                    <a:t>1 m</a:t>
                  </a:r>
                </a:p>
              </p:txBody>
            </p:sp>
            <p:sp>
              <p:nvSpPr>
                <p:cNvPr id="332816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517" y="2401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17" name="Rectangle 17"/>
                <p:cNvSpPr>
                  <a:spLocks noChangeArrowheads="1"/>
                </p:cNvSpPr>
                <p:nvPr/>
              </p:nvSpPr>
              <p:spPr bwMode="auto">
                <a:xfrm>
                  <a:off x="1804" y="1527"/>
                  <a:ext cx="3627" cy="181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2818" name="Rectangle 18" descr="30%"/>
                <p:cNvSpPr>
                  <a:spLocks noChangeArrowheads="1"/>
                </p:cNvSpPr>
                <p:nvPr/>
              </p:nvSpPr>
              <p:spPr bwMode="auto">
                <a:xfrm>
                  <a:off x="1695" y="2370"/>
                  <a:ext cx="1952" cy="59"/>
                </a:xfrm>
                <a:prstGeom prst="rect">
                  <a:avLst/>
                </a:prstGeom>
                <a:pattFill prst="pct30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2819" name="Rectangle 19" descr="30%"/>
                <p:cNvSpPr>
                  <a:spLocks noChangeArrowheads="1"/>
                </p:cNvSpPr>
                <p:nvPr/>
              </p:nvSpPr>
              <p:spPr bwMode="auto">
                <a:xfrm>
                  <a:off x="3605" y="1455"/>
                  <a:ext cx="83" cy="1928"/>
                </a:xfrm>
                <a:prstGeom prst="rect">
                  <a:avLst/>
                </a:prstGeom>
                <a:pattFill prst="pct30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2820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811" y="3490"/>
                  <a:ext cx="18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1" name="Line 21"/>
                <p:cNvSpPr>
                  <a:spLocks noChangeShapeType="1"/>
                </p:cNvSpPr>
                <p:nvPr/>
              </p:nvSpPr>
              <p:spPr bwMode="auto">
                <a:xfrm>
                  <a:off x="1795" y="3313"/>
                  <a:ext cx="0" cy="2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2" name="Line 22"/>
                <p:cNvSpPr>
                  <a:spLocks noChangeShapeType="1"/>
                </p:cNvSpPr>
                <p:nvPr/>
              </p:nvSpPr>
              <p:spPr bwMode="auto">
                <a:xfrm>
                  <a:off x="3640" y="3389"/>
                  <a:ext cx="0" cy="18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3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3647" y="3501"/>
                  <a:ext cx="180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4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1553" y="3339"/>
                  <a:ext cx="2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5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1551" y="1525"/>
                  <a:ext cx="35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6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643" y="2387"/>
                  <a:ext cx="0" cy="95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641" y="1521"/>
                  <a:ext cx="0" cy="8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2828" name="Rectangle 28"/>
                <p:cNvSpPr>
                  <a:spLocks noChangeArrowheads="1"/>
                </p:cNvSpPr>
                <p:nvPr/>
              </p:nvSpPr>
              <p:spPr bwMode="auto">
                <a:xfrm>
                  <a:off x="1828" y="1560"/>
                  <a:ext cx="1728" cy="75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2829" name="Rectangle 29"/>
                <p:cNvSpPr>
                  <a:spLocks noChangeArrowheads="1"/>
                </p:cNvSpPr>
                <p:nvPr/>
              </p:nvSpPr>
              <p:spPr bwMode="auto">
                <a:xfrm>
                  <a:off x="1839" y="2489"/>
                  <a:ext cx="1728" cy="81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2830" name="Rectangle 30"/>
                <p:cNvSpPr>
                  <a:spLocks noChangeArrowheads="1"/>
                </p:cNvSpPr>
                <p:nvPr/>
              </p:nvSpPr>
              <p:spPr bwMode="auto">
                <a:xfrm>
                  <a:off x="3718" y="1554"/>
                  <a:ext cx="1669" cy="175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3283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794" y="1552"/>
                  <a:ext cx="234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200"/>
                    <a:t>SI1</a:t>
                  </a:r>
                </a:p>
              </p:txBody>
            </p:sp>
            <p:sp>
              <p:nvSpPr>
                <p:cNvPr id="33283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805" y="2480"/>
                  <a:ext cx="234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200"/>
                    <a:t>SI2</a:t>
                  </a:r>
                </a:p>
              </p:txBody>
            </p:sp>
            <p:sp>
              <p:nvSpPr>
                <p:cNvPr id="33283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692" y="1546"/>
                  <a:ext cx="234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200"/>
                    <a:t>SI3</a:t>
                  </a:r>
                </a:p>
              </p:txBody>
            </p:sp>
            <p:sp>
              <p:nvSpPr>
                <p:cNvPr id="332834" name="Line 34"/>
                <p:cNvSpPr>
                  <a:spLocks noChangeShapeType="1"/>
                </p:cNvSpPr>
                <p:nvPr/>
              </p:nvSpPr>
              <p:spPr bwMode="auto">
                <a:xfrm>
                  <a:off x="5437" y="3324"/>
                  <a:ext cx="0" cy="2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2225323" y="2902127"/>
            <a:ext cx="7332663" cy="2552700"/>
            <a:chOff x="520" y="1821"/>
            <a:chExt cx="4619" cy="1608"/>
          </a:xfrm>
        </p:grpSpPr>
        <p:sp>
          <p:nvSpPr>
            <p:cNvPr id="332837" name="Line 37"/>
            <p:cNvSpPr>
              <a:spLocks noChangeShapeType="1"/>
            </p:cNvSpPr>
            <p:nvPr/>
          </p:nvSpPr>
          <p:spPr bwMode="auto">
            <a:xfrm>
              <a:off x="528" y="1936"/>
              <a:ext cx="1872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38" name="Line 38"/>
            <p:cNvSpPr>
              <a:spLocks noChangeShapeType="1"/>
            </p:cNvSpPr>
            <p:nvPr/>
          </p:nvSpPr>
          <p:spPr bwMode="auto">
            <a:xfrm>
              <a:off x="528" y="3320"/>
              <a:ext cx="4504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39" name="Line 39"/>
            <p:cNvSpPr>
              <a:spLocks noChangeShapeType="1"/>
            </p:cNvSpPr>
            <p:nvPr/>
          </p:nvSpPr>
          <p:spPr bwMode="auto">
            <a:xfrm flipV="1">
              <a:off x="520" y="2888"/>
              <a:ext cx="0" cy="432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40" name="Line 40"/>
            <p:cNvSpPr>
              <a:spLocks noChangeShapeType="1"/>
            </p:cNvSpPr>
            <p:nvPr/>
          </p:nvSpPr>
          <p:spPr bwMode="auto">
            <a:xfrm flipV="1">
              <a:off x="528" y="1944"/>
              <a:ext cx="0" cy="192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41" name="Line 41"/>
            <p:cNvSpPr>
              <a:spLocks noChangeShapeType="1"/>
            </p:cNvSpPr>
            <p:nvPr/>
          </p:nvSpPr>
          <p:spPr bwMode="auto">
            <a:xfrm flipV="1">
              <a:off x="5032" y="1946"/>
              <a:ext cx="0" cy="1374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332842" name="Picture 42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46" y="1857"/>
              <a:ext cx="182" cy="182"/>
            </a:xfrm>
            <a:prstGeom prst="rect">
              <a:avLst/>
            </a:prstGeom>
            <a:noFill/>
          </p:spPr>
        </p:pic>
        <p:pic>
          <p:nvPicPr>
            <p:cNvPr id="332846" name="Picture 46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8" y="3229"/>
              <a:ext cx="182" cy="182"/>
            </a:xfrm>
            <a:prstGeom prst="rect">
              <a:avLst/>
            </a:prstGeom>
            <a:noFill/>
          </p:spPr>
        </p:pic>
        <p:pic>
          <p:nvPicPr>
            <p:cNvPr id="332847" name="Picture 47" descr="5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7" y="2085"/>
              <a:ext cx="298" cy="298"/>
            </a:xfrm>
            <a:prstGeom prst="rect">
              <a:avLst/>
            </a:prstGeom>
            <a:noFill/>
          </p:spPr>
        </p:pic>
        <p:sp>
          <p:nvSpPr>
            <p:cNvPr id="332849" name="Line 49"/>
            <p:cNvSpPr>
              <a:spLocks noChangeShapeType="1"/>
            </p:cNvSpPr>
            <p:nvPr/>
          </p:nvSpPr>
          <p:spPr bwMode="auto">
            <a:xfrm flipV="1">
              <a:off x="2394" y="1942"/>
              <a:ext cx="0" cy="112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50" name="Line 50"/>
            <p:cNvSpPr>
              <a:spLocks noChangeShapeType="1"/>
            </p:cNvSpPr>
            <p:nvPr/>
          </p:nvSpPr>
          <p:spPr bwMode="auto">
            <a:xfrm>
              <a:off x="2394" y="3064"/>
              <a:ext cx="718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51" name="Line 51"/>
            <p:cNvSpPr>
              <a:spLocks noChangeShapeType="1"/>
            </p:cNvSpPr>
            <p:nvPr/>
          </p:nvSpPr>
          <p:spPr bwMode="auto">
            <a:xfrm flipV="1">
              <a:off x="3120" y="1944"/>
              <a:ext cx="0" cy="112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52" name="Line 52"/>
            <p:cNvSpPr>
              <a:spLocks noChangeShapeType="1"/>
            </p:cNvSpPr>
            <p:nvPr/>
          </p:nvSpPr>
          <p:spPr bwMode="auto">
            <a:xfrm>
              <a:off x="3120" y="1944"/>
              <a:ext cx="1910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332853" name="Picture 53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2" y="2699"/>
              <a:ext cx="182" cy="182"/>
            </a:xfrm>
            <a:prstGeom prst="rect">
              <a:avLst/>
            </a:prstGeom>
            <a:noFill/>
          </p:spPr>
        </p:pic>
        <p:pic>
          <p:nvPicPr>
            <p:cNvPr id="332854" name="Picture 54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8" y="2299"/>
              <a:ext cx="182" cy="182"/>
            </a:xfrm>
            <a:prstGeom prst="rect">
              <a:avLst/>
            </a:prstGeom>
            <a:noFill/>
          </p:spPr>
        </p:pic>
        <p:pic>
          <p:nvPicPr>
            <p:cNvPr id="332857" name="Picture 57" descr="5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43" y="2948"/>
              <a:ext cx="208" cy="208"/>
            </a:xfrm>
            <a:prstGeom prst="rect">
              <a:avLst/>
            </a:prstGeom>
            <a:noFill/>
          </p:spPr>
        </p:pic>
        <p:pic>
          <p:nvPicPr>
            <p:cNvPr id="332858" name="Picture 58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28" y="2699"/>
              <a:ext cx="182" cy="182"/>
            </a:xfrm>
            <a:prstGeom prst="rect">
              <a:avLst/>
            </a:prstGeom>
            <a:noFill/>
          </p:spPr>
        </p:pic>
        <p:graphicFrame>
          <p:nvGraphicFramePr>
            <p:cNvPr id="332859" name="Object 59"/>
            <p:cNvGraphicFramePr>
              <a:graphicFrameLocks noChangeAspect="1"/>
            </p:cNvGraphicFramePr>
            <p:nvPr/>
          </p:nvGraphicFramePr>
          <p:xfrm>
            <a:off x="3028" y="2316"/>
            <a:ext cx="187" cy="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8" name="CorelDRAW" r:id="rId7" imgW="1500840" imgH="1500840" progId="CorelDRAW.Graphic.13">
                    <p:embed/>
                  </p:oleObj>
                </mc:Choice>
                <mc:Fallback>
                  <p:oleObj name="CorelDRAW" r:id="rId7" imgW="1500840" imgH="1500840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8" y="2316"/>
                          <a:ext cx="187" cy="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2860" name="Line 60"/>
            <p:cNvSpPr>
              <a:spLocks noChangeShapeType="1"/>
            </p:cNvSpPr>
            <p:nvPr/>
          </p:nvSpPr>
          <p:spPr bwMode="auto">
            <a:xfrm>
              <a:off x="3124" y="2144"/>
              <a:ext cx="276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 type="oval" w="med" len="med"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61" name="Line 61"/>
            <p:cNvSpPr>
              <a:spLocks noChangeShapeType="1"/>
            </p:cNvSpPr>
            <p:nvPr/>
          </p:nvSpPr>
          <p:spPr bwMode="auto">
            <a:xfrm flipV="1">
              <a:off x="3400" y="2144"/>
              <a:ext cx="0" cy="952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332862" name="Picture 62" descr="62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96" y="2936"/>
              <a:ext cx="196" cy="196"/>
            </a:xfrm>
            <a:prstGeom prst="rect">
              <a:avLst/>
            </a:prstGeom>
            <a:noFill/>
          </p:spPr>
        </p:pic>
        <p:pic>
          <p:nvPicPr>
            <p:cNvPr id="332863" name="Picture 63" descr="62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76" y="2304"/>
              <a:ext cx="196" cy="196"/>
            </a:xfrm>
            <a:prstGeom prst="rect">
              <a:avLst/>
            </a:prstGeom>
            <a:noFill/>
          </p:spPr>
        </p:pic>
        <p:graphicFrame>
          <p:nvGraphicFramePr>
            <p:cNvPr id="332864" name="Object 64"/>
            <p:cNvGraphicFramePr>
              <a:graphicFrameLocks noChangeAspect="1"/>
            </p:cNvGraphicFramePr>
            <p:nvPr/>
          </p:nvGraphicFramePr>
          <p:xfrm>
            <a:off x="3254" y="1858"/>
            <a:ext cx="179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" name="CorelDRAW" r:id="rId10" imgW="1500840" imgH="1500840" progId="CorelDRAW.Graphic.13">
                    <p:embed/>
                  </p:oleObj>
                </mc:Choice>
                <mc:Fallback>
                  <p:oleObj name="CorelDRAW" r:id="rId10" imgW="1500840" imgH="1500840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4" y="1858"/>
                          <a:ext cx="179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32865" name="Picture 65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4" y="1845"/>
              <a:ext cx="182" cy="182"/>
            </a:xfrm>
            <a:prstGeom prst="rect">
              <a:avLst/>
            </a:prstGeom>
            <a:noFill/>
          </p:spPr>
        </p:pic>
        <p:pic>
          <p:nvPicPr>
            <p:cNvPr id="332867" name="Picture 67" descr="5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32" y="1821"/>
              <a:ext cx="272" cy="272"/>
            </a:xfrm>
            <a:prstGeom prst="rect">
              <a:avLst/>
            </a:prstGeom>
            <a:noFill/>
          </p:spPr>
        </p:pic>
        <p:pic>
          <p:nvPicPr>
            <p:cNvPr id="332870" name="Picture 70" descr="62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43" y="2868"/>
              <a:ext cx="196" cy="196"/>
            </a:xfrm>
            <a:prstGeom prst="rect">
              <a:avLst/>
            </a:prstGeom>
            <a:noFill/>
          </p:spPr>
        </p:pic>
        <p:sp>
          <p:nvSpPr>
            <p:cNvPr id="332871" name="Line 71"/>
            <p:cNvSpPr>
              <a:spLocks noChangeShapeType="1"/>
            </p:cNvSpPr>
            <p:nvPr/>
          </p:nvSpPr>
          <p:spPr bwMode="auto">
            <a:xfrm>
              <a:off x="4280" y="2713"/>
              <a:ext cx="752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oval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332872" name="Picture 72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8" y="2622"/>
              <a:ext cx="182" cy="182"/>
            </a:xfrm>
            <a:prstGeom prst="rect">
              <a:avLst/>
            </a:prstGeom>
            <a:noFill/>
          </p:spPr>
        </p:pic>
        <p:pic>
          <p:nvPicPr>
            <p:cNvPr id="332873" name="Picture 73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28" y="2620"/>
              <a:ext cx="182" cy="182"/>
            </a:xfrm>
            <a:prstGeom prst="rect">
              <a:avLst/>
            </a:prstGeom>
            <a:noFill/>
          </p:spPr>
        </p:pic>
        <p:sp>
          <p:nvSpPr>
            <p:cNvPr id="332874" name="Line 74"/>
            <p:cNvSpPr>
              <a:spLocks noChangeShapeType="1"/>
            </p:cNvSpPr>
            <p:nvPr/>
          </p:nvSpPr>
          <p:spPr bwMode="auto">
            <a:xfrm flipV="1">
              <a:off x="4282" y="2152"/>
              <a:ext cx="302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332875" name="Picture 75" descr="CAE-PL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49" y="2220"/>
              <a:ext cx="288" cy="288"/>
            </a:xfrm>
            <a:prstGeom prst="rect">
              <a:avLst/>
            </a:prstGeom>
            <a:noFill/>
          </p:spPr>
        </p:pic>
        <p:sp>
          <p:nvSpPr>
            <p:cNvPr id="332876" name="Line 76"/>
            <p:cNvSpPr>
              <a:spLocks noChangeShapeType="1"/>
            </p:cNvSpPr>
            <p:nvPr/>
          </p:nvSpPr>
          <p:spPr bwMode="auto">
            <a:xfrm flipV="1">
              <a:off x="4588" y="2098"/>
              <a:ext cx="2" cy="5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32877" name="Line 77"/>
            <p:cNvSpPr>
              <a:spLocks noChangeShapeType="1"/>
            </p:cNvSpPr>
            <p:nvPr/>
          </p:nvSpPr>
          <p:spPr bwMode="auto">
            <a:xfrm flipV="1">
              <a:off x="4638" y="2104"/>
              <a:ext cx="0" cy="108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77" name="Picture 54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7" y="2976"/>
              <a:ext cx="182" cy="182"/>
            </a:xfrm>
            <a:prstGeom prst="rect">
              <a:avLst/>
            </a:prstGeom>
            <a:noFill/>
          </p:spPr>
        </p:pic>
        <p:pic>
          <p:nvPicPr>
            <p:cNvPr id="78" name="Picture 58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9" y="2973"/>
              <a:ext cx="182" cy="182"/>
            </a:xfrm>
            <a:prstGeom prst="rect">
              <a:avLst/>
            </a:prstGeom>
            <a:noFill/>
          </p:spPr>
        </p:pic>
        <p:pic>
          <p:nvPicPr>
            <p:cNvPr id="119" name="Picture 65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11" y="1854"/>
              <a:ext cx="182" cy="182"/>
            </a:xfrm>
            <a:prstGeom prst="rect">
              <a:avLst/>
            </a:prstGeom>
            <a:noFill/>
          </p:spPr>
        </p:pic>
        <p:pic>
          <p:nvPicPr>
            <p:cNvPr id="120" name="Picture 48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2" y="2050"/>
              <a:ext cx="182" cy="182"/>
            </a:xfrm>
            <a:prstGeom prst="rect">
              <a:avLst/>
            </a:prstGeom>
            <a:noFill/>
          </p:spPr>
        </p:pic>
        <p:pic>
          <p:nvPicPr>
            <p:cNvPr id="121" name="Picture 70" descr="62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16" y="2402"/>
              <a:ext cx="196" cy="196"/>
            </a:xfrm>
            <a:prstGeom prst="rect">
              <a:avLst/>
            </a:prstGeom>
            <a:noFill/>
          </p:spPr>
        </p:pic>
        <p:pic>
          <p:nvPicPr>
            <p:cNvPr id="122" name="Picture 46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40" y="3247"/>
              <a:ext cx="182" cy="182"/>
            </a:xfrm>
            <a:prstGeom prst="rect">
              <a:avLst/>
            </a:prstGeom>
            <a:noFill/>
          </p:spPr>
        </p:pic>
        <p:pic>
          <p:nvPicPr>
            <p:cNvPr id="123" name="Picture 46" descr="8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1" y="3229"/>
              <a:ext cx="182" cy="182"/>
            </a:xfrm>
            <a:prstGeom prst="rect">
              <a:avLst/>
            </a:prstGeom>
            <a:noFill/>
          </p:spPr>
        </p:pic>
      </p:grpSp>
      <p:sp>
        <p:nvSpPr>
          <p:cNvPr id="80" name="Rectangle 36"/>
          <p:cNvSpPr>
            <a:spLocks noGrp="1" noChangeArrowheads="1"/>
          </p:cNvSpPr>
          <p:nvPr>
            <p:ph type="title"/>
          </p:nvPr>
        </p:nvSpPr>
        <p:spPr>
          <a:xfrm>
            <a:off x="841829" y="647701"/>
            <a:ext cx="10609942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 smtClean="0"/>
              <a:t>3. INSTALACION DIRECCIONABLE -  CLASE A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3.2.- Norma Instalación de Incendios.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79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290880" y="355417"/>
            <a:ext cx="665063" cy="857256"/>
          </a:xfrm>
          <a:prstGeom prst="rect">
            <a:avLst/>
          </a:prstGeom>
          <a:noFill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61" y="3410127"/>
            <a:ext cx="1032377" cy="1356816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32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32682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 COFEM  - Comercial</a:t>
            </a:r>
            <a:br>
              <a:rPr lang="es-ES" sz="2400" b="1" dirty="0" smtClean="0"/>
            </a:br>
            <a:r>
              <a:rPr lang="es-ES" sz="1600" dirty="0" err="1" smtClean="0">
                <a:solidFill>
                  <a:srgbClr val="009900"/>
                </a:solidFill>
              </a:rPr>
              <a:t>COMERCIAL</a:t>
            </a:r>
            <a:r>
              <a:rPr lang="es-ES" sz="1600" dirty="0" smtClean="0">
                <a:solidFill>
                  <a:srgbClr val="009900"/>
                </a:solidFill>
              </a:rPr>
              <a:t> - REGLA DE ORO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4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1448972" y="5866228"/>
            <a:ext cx="963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REGLA DE ORO  - NO CONTESTE AFIRMACIONES</a:t>
            </a: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¡Contestar una afirmación es justificarse y si te justificas te debilitas!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815847" y="1562393"/>
            <a:ext cx="1629867" cy="3733213"/>
            <a:chOff x="114106" y="0"/>
            <a:chExt cx="1629867" cy="3733213"/>
          </a:xfrm>
        </p:grpSpPr>
        <p:sp>
          <p:nvSpPr>
            <p:cNvPr id="31" name="Rectángulo redondeado 30"/>
            <p:cNvSpPr/>
            <p:nvPr/>
          </p:nvSpPr>
          <p:spPr>
            <a:xfrm>
              <a:off x="114106" y="0"/>
              <a:ext cx="1629867" cy="3733213"/>
            </a:xfrm>
            <a:prstGeom prst="roundRect">
              <a:avLst>
                <a:gd name="adj" fmla="val 10000"/>
              </a:avLst>
            </a:prstGeom>
            <a:solidFill>
              <a:srgbClr val="DFCE51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161843" y="47737"/>
              <a:ext cx="1534393" cy="363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Ante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Una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 afirmación</a:t>
              </a:r>
              <a:endParaRPr lang="es-ES" sz="1600" kern="12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2608702" y="3226895"/>
            <a:ext cx="345531" cy="404207"/>
            <a:chOff x="1906961" y="1664502"/>
            <a:chExt cx="345531" cy="404207"/>
          </a:xfrm>
        </p:grpSpPr>
        <p:sp>
          <p:nvSpPr>
            <p:cNvPr id="29" name="Flecha derecha 28"/>
            <p:cNvSpPr/>
            <p:nvPr/>
          </p:nvSpPr>
          <p:spPr>
            <a:xfrm>
              <a:off x="1906961" y="1664502"/>
              <a:ext cx="345531" cy="4042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Flecha derecha 6"/>
            <p:cNvSpPr/>
            <p:nvPr/>
          </p:nvSpPr>
          <p:spPr>
            <a:xfrm>
              <a:off x="1906961" y="1745343"/>
              <a:ext cx="241872" cy="242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300" kern="120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097662" y="1562393"/>
            <a:ext cx="1629867" cy="3733213"/>
            <a:chOff x="2395921" y="0"/>
            <a:chExt cx="1629867" cy="3733213"/>
          </a:xfrm>
        </p:grpSpPr>
        <p:sp>
          <p:nvSpPr>
            <p:cNvPr id="27" name="Rectángulo redondeado 26"/>
            <p:cNvSpPr/>
            <p:nvPr/>
          </p:nvSpPr>
          <p:spPr>
            <a:xfrm>
              <a:off x="2395921" y="0"/>
              <a:ext cx="1629867" cy="3733213"/>
            </a:xfrm>
            <a:prstGeom prst="roundRect">
              <a:avLst>
                <a:gd name="adj" fmla="val 10000"/>
              </a:avLst>
            </a:prstGeom>
            <a:solidFill>
              <a:srgbClr val="DFCE51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2443658" y="47737"/>
              <a:ext cx="1534393" cy="363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Escuche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Ultima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gota</a:t>
              </a:r>
              <a:endParaRPr lang="es-ES" sz="1600" kern="1200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890517" y="3226895"/>
            <a:ext cx="345531" cy="404207"/>
            <a:chOff x="4188776" y="1664502"/>
            <a:chExt cx="345531" cy="404207"/>
          </a:xfrm>
        </p:grpSpPr>
        <p:sp>
          <p:nvSpPr>
            <p:cNvPr id="25" name="Flecha derecha 24"/>
            <p:cNvSpPr/>
            <p:nvPr/>
          </p:nvSpPr>
          <p:spPr>
            <a:xfrm>
              <a:off x="4188776" y="1664502"/>
              <a:ext cx="345531" cy="4042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lecha derecha 10"/>
            <p:cNvSpPr/>
            <p:nvPr/>
          </p:nvSpPr>
          <p:spPr>
            <a:xfrm>
              <a:off x="4188776" y="1745343"/>
              <a:ext cx="241872" cy="242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300" kern="120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5379477" y="1562393"/>
            <a:ext cx="1629867" cy="3733213"/>
            <a:chOff x="4677736" y="0"/>
            <a:chExt cx="1629867" cy="3733213"/>
          </a:xfrm>
        </p:grpSpPr>
        <p:sp>
          <p:nvSpPr>
            <p:cNvPr id="23" name="Rectángulo redondeado 22"/>
            <p:cNvSpPr/>
            <p:nvPr/>
          </p:nvSpPr>
          <p:spPr>
            <a:xfrm>
              <a:off x="4677736" y="0"/>
              <a:ext cx="1629867" cy="3733213"/>
            </a:xfrm>
            <a:prstGeom prst="roundRect">
              <a:avLst>
                <a:gd name="adj" fmla="val 10000"/>
              </a:avLst>
            </a:prstGeom>
            <a:solidFill>
              <a:srgbClr val="DFCE51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4725473" y="47737"/>
              <a:ext cx="1534393" cy="363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Acuse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de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Recibo</a:t>
              </a:r>
              <a:endParaRPr lang="es-ES" sz="1600" kern="1200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7154804" y="3226895"/>
            <a:ext cx="308373" cy="404207"/>
            <a:chOff x="6453063" y="1664502"/>
            <a:chExt cx="308373" cy="404207"/>
          </a:xfrm>
        </p:grpSpPr>
        <p:sp>
          <p:nvSpPr>
            <p:cNvPr id="21" name="Flecha derecha 20"/>
            <p:cNvSpPr/>
            <p:nvPr/>
          </p:nvSpPr>
          <p:spPr>
            <a:xfrm>
              <a:off x="6453063" y="1664502"/>
              <a:ext cx="308373" cy="4042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lecha derecha 14"/>
            <p:cNvSpPr/>
            <p:nvPr/>
          </p:nvSpPr>
          <p:spPr>
            <a:xfrm>
              <a:off x="6453063" y="1745343"/>
              <a:ext cx="215861" cy="242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300" kern="120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591182" y="1562393"/>
            <a:ext cx="1629867" cy="3733213"/>
            <a:chOff x="6889441" y="0"/>
            <a:chExt cx="1629867" cy="3733213"/>
          </a:xfrm>
        </p:grpSpPr>
        <p:sp>
          <p:nvSpPr>
            <p:cNvPr id="19" name="Rectángulo redondeado 18"/>
            <p:cNvSpPr/>
            <p:nvPr/>
          </p:nvSpPr>
          <p:spPr>
            <a:xfrm>
              <a:off x="6889441" y="0"/>
              <a:ext cx="1629867" cy="3733213"/>
            </a:xfrm>
            <a:prstGeom prst="roundRect">
              <a:avLst>
                <a:gd name="adj" fmla="val 10000"/>
              </a:avLst>
            </a:prstGeom>
            <a:solidFill>
              <a:srgbClr val="DFCE51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6937178" y="47737"/>
              <a:ext cx="1534393" cy="3637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kern="1200" dirty="0" smtClean="0"/>
                <a:t>NO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CONTESTE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AFIRMACIONES</a:t>
              </a:r>
              <a:endParaRPr lang="es-ES" sz="1600" kern="1200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9341984" y="3226895"/>
            <a:ext cx="256381" cy="404207"/>
            <a:chOff x="8640243" y="1664502"/>
            <a:chExt cx="256381" cy="404207"/>
          </a:xfrm>
        </p:grpSpPr>
        <p:sp>
          <p:nvSpPr>
            <p:cNvPr id="17" name="Flecha derecha 16"/>
            <p:cNvSpPr/>
            <p:nvPr/>
          </p:nvSpPr>
          <p:spPr>
            <a:xfrm>
              <a:off x="8640243" y="1664502"/>
              <a:ext cx="256381" cy="4042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lecha derecha 18"/>
            <p:cNvSpPr/>
            <p:nvPr/>
          </p:nvSpPr>
          <p:spPr>
            <a:xfrm>
              <a:off x="8640243" y="1745343"/>
              <a:ext cx="179467" cy="242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300" kern="120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9704788" y="1562393"/>
            <a:ext cx="1671364" cy="3733213"/>
            <a:chOff x="9003047" y="0"/>
            <a:chExt cx="1671364" cy="3733213"/>
          </a:xfrm>
        </p:grpSpPr>
        <p:sp>
          <p:nvSpPr>
            <p:cNvPr id="15" name="Rectángulo redondeado 14"/>
            <p:cNvSpPr/>
            <p:nvPr/>
          </p:nvSpPr>
          <p:spPr>
            <a:xfrm>
              <a:off x="9003047" y="0"/>
              <a:ext cx="1671364" cy="3733213"/>
            </a:xfrm>
            <a:prstGeom prst="roundRect">
              <a:avLst>
                <a:gd name="adj" fmla="val 10000"/>
              </a:avLst>
            </a:prstGeom>
            <a:solidFill>
              <a:srgbClr val="DFCE51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16" name="Rectángulo 15"/>
            <p:cNvSpPr/>
            <p:nvPr/>
          </p:nvSpPr>
          <p:spPr>
            <a:xfrm>
              <a:off x="9052000" y="48953"/>
              <a:ext cx="1573458" cy="36353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RE-</a:t>
              </a:r>
              <a:r>
                <a:rPr lang="es-ES" sz="1600" kern="1200" dirty="0" err="1" smtClean="0"/>
                <a:t>DiRECCIONA</a:t>
              </a:r>
              <a:r>
                <a:rPr lang="es-ES" sz="1600" kern="1200" dirty="0" smtClean="0"/>
                <a:t> LA CONVENSACION CON UNA PREGUNA</a:t>
              </a:r>
              <a:endParaRPr lang="es-ES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90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8667768" y="4900623"/>
            <a:ext cx="1643074" cy="500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059612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Sistema Algorítmico-</a:t>
            </a:r>
            <a:r>
              <a:rPr lang="es-ES" sz="2400" b="1" dirty="0" err="1"/>
              <a:t>Direccionable</a:t>
            </a:r>
            <a:r>
              <a:rPr lang="es-ES" sz="2400" b="1" dirty="0"/>
              <a:t>  LYON </a:t>
            </a:r>
            <a:br>
              <a:rPr lang="es-ES" sz="2400" b="1" dirty="0"/>
            </a:br>
            <a:r>
              <a:rPr lang="es-ES" sz="2000" b="1" dirty="0"/>
              <a:t> </a:t>
            </a:r>
            <a:r>
              <a:rPr lang="es-ES" sz="2000" dirty="0">
                <a:solidFill>
                  <a:srgbClr val="009900"/>
                </a:solidFill>
              </a:rPr>
              <a:t>5.11.- Capacidad del sistema (3/4)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10" descr="CONJUNTO COMPAC L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6290" y="1143902"/>
            <a:ext cx="1098867" cy="81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Server\datos técnicos\Oficina técnica\Fotos\Fotos 2011\FOTOS CATALOGO (LAS MISMAS QUE EN LAS CARPETAS)\ZAF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5236" y="978834"/>
            <a:ext cx="776921" cy="102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\\Server\datos técnicos\Oficina técnica\Fotos\Fotos 2011\FOTOS CATALOGO (LAS MISMAS QUE EN LAS CARPETAS)\LYON CENTR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1132" y="1087841"/>
            <a:ext cx="974725" cy="85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752796" y="1571612"/>
            <a:ext cx="9215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i="1" dirty="0">
              <a:solidFill>
                <a:srgbClr val="FF00FF"/>
              </a:solidFill>
            </a:endParaRPr>
          </a:p>
          <a:p>
            <a:r>
              <a:rPr lang="es-ES" sz="2000" b="1" i="1" dirty="0">
                <a:solidFill>
                  <a:srgbClr val="FF00FF"/>
                </a:solidFill>
              </a:rPr>
              <a:t>	2) Distribución uniforme de los elementos en el bucle</a:t>
            </a:r>
            <a:r>
              <a:rPr lang="es-ES" sz="2000" b="1" i="1" dirty="0">
                <a:solidFill>
                  <a:srgbClr val="C00000"/>
                </a:solidFill>
              </a:rPr>
              <a:t>:</a:t>
            </a:r>
          </a:p>
          <a:p>
            <a:r>
              <a:rPr lang="es-ES" sz="2400" dirty="0">
                <a:solidFill>
                  <a:srgbClr val="C00000"/>
                </a:solidFill>
              </a:rPr>
              <a:t>	</a:t>
            </a:r>
            <a:r>
              <a:rPr lang="es-ES" sz="2000" dirty="0">
                <a:solidFill>
                  <a:srgbClr val="C00000"/>
                </a:solidFill>
              </a:rPr>
              <a:t>   </a:t>
            </a:r>
            <a:r>
              <a:rPr lang="es-ES" sz="2000" dirty="0">
                <a:solidFill>
                  <a:srgbClr val="006600"/>
                </a:solidFill>
              </a:rPr>
              <a:t> Normalmente los elementos no se encuentran todos situados en el </a:t>
            </a:r>
          </a:p>
          <a:p>
            <a:r>
              <a:rPr lang="es-ES" sz="2000" dirty="0">
                <a:solidFill>
                  <a:srgbClr val="006600"/>
                </a:solidFill>
              </a:rPr>
              <a:t>	    mismo punto del cable, sino que están aproximadamente distribuidos 	    uniformemente a lo largo de un tramo de dicho bucle.</a:t>
            </a:r>
          </a:p>
          <a:p>
            <a:endParaRPr lang="es-ES" sz="2000" dirty="0">
              <a:solidFill>
                <a:srgbClr val="006600"/>
              </a:solidFill>
            </a:endParaRPr>
          </a:p>
          <a:p>
            <a:endParaRPr lang="es-ES" sz="2000" dirty="0">
              <a:solidFill>
                <a:srgbClr val="006600"/>
              </a:solidFill>
            </a:endParaRPr>
          </a:p>
        </p:txBody>
      </p:sp>
      <p:pic>
        <p:nvPicPr>
          <p:cNvPr id="12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104450" name="Picture 2" descr="C:\Users\Antonio.COFEMSA.000\Desktop\Longitud cabl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45" y="3332196"/>
            <a:ext cx="3515501" cy="3240077"/>
          </a:xfrm>
          <a:prstGeom prst="rect">
            <a:avLst/>
          </a:prstGeom>
          <a:noFill/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6299428" y="6005532"/>
            <a:ext cx="2154026" cy="5000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881686" y="3317749"/>
            <a:ext cx="45720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/>
              <a:t> Z = Elementos uniformemente distribuidos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/>
              <a:t> LB = Longitud del bucle = X + Y + Z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/>
              <a:t> X ≥ Y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/>
              <a:t> Carga del bucle  en Z/2  =&gt;     L ≈ X + ( Z/2)        </a:t>
            </a:r>
          </a:p>
          <a:p>
            <a:endParaRPr lang="es-ES" dirty="0"/>
          </a:p>
          <a:p>
            <a:r>
              <a:rPr lang="es-ES" dirty="0"/>
              <a:t> =&gt;  L ≈ X + (( LB – X – Y )/2)  =&gt;</a:t>
            </a:r>
          </a:p>
          <a:p>
            <a:r>
              <a:rPr lang="es-ES" dirty="0"/>
              <a:t> </a:t>
            </a:r>
          </a:p>
          <a:p>
            <a:r>
              <a:rPr lang="es-ES" dirty="0"/>
              <a:t> =&gt;   L ≈ (( LB + (X – Y) )/2)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229088" y="6100781"/>
            <a:ext cx="85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15843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8667768" y="4900623"/>
            <a:ext cx="1643074" cy="500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059612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</a:t>
            </a:r>
            <a:r>
              <a:rPr lang="es-ES" sz="2400" b="1" dirty="0" err="1" smtClean="0"/>
              <a:t>Addressable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system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wire</a:t>
            </a:r>
            <a:r>
              <a:rPr lang="es-ES" sz="2400" b="1" dirty="0" smtClean="0"/>
              <a:t> 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000" b="1" dirty="0"/>
              <a:t> </a:t>
            </a:r>
            <a:r>
              <a:rPr lang="es-ES" sz="2000" dirty="0">
                <a:solidFill>
                  <a:srgbClr val="009900"/>
                </a:solidFill>
              </a:rPr>
              <a:t>5.11.- </a:t>
            </a:r>
            <a:r>
              <a:rPr lang="es-ES" sz="2000" dirty="0" err="1" smtClean="0">
                <a:solidFill>
                  <a:srgbClr val="009900"/>
                </a:solidFill>
              </a:rPr>
              <a:t>Capacity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10" descr="CONJUNTO COMPAC L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6290" y="1143902"/>
            <a:ext cx="1098867" cy="81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Server\datos técnicos\Oficina técnica\Fotos\Fotos 2011\FOTOS CATALOGO (LAS MISMAS QUE EN LAS CARPETAS)\ZAF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5236" y="978834"/>
            <a:ext cx="776921" cy="102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\\Server\datos técnicos\Oficina técnica\Fotos\Fotos 2011\FOTOS CATALOGO (LAS MISMAS QUE EN LAS CARPETAS)\LYON CENTR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1132" y="1087841"/>
            <a:ext cx="974725" cy="85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748205" y="1208007"/>
            <a:ext cx="96356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i="1" dirty="0">
              <a:solidFill>
                <a:srgbClr val="FF00FF"/>
              </a:solidFill>
            </a:endParaRPr>
          </a:p>
          <a:p>
            <a:r>
              <a:rPr lang="es-ES" sz="2000" b="1" i="1" dirty="0">
                <a:solidFill>
                  <a:srgbClr val="FF00FF"/>
                </a:solidFill>
              </a:rPr>
              <a:t>	2) </a:t>
            </a:r>
            <a:r>
              <a:rPr lang="es-ES" sz="2000" b="1" i="1" dirty="0" err="1" smtClean="0">
                <a:solidFill>
                  <a:srgbClr val="FF00FF"/>
                </a:solidFill>
              </a:rPr>
              <a:t>Loop</a:t>
            </a:r>
            <a:r>
              <a:rPr lang="es-ES" sz="2000" b="1" i="1" dirty="0" smtClean="0">
                <a:solidFill>
                  <a:srgbClr val="FF00FF"/>
                </a:solidFill>
              </a:rPr>
              <a:t> </a:t>
            </a:r>
            <a:r>
              <a:rPr lang="es-ES" sz="2000" b="1" i="1" dirty="0" err="1" smtClean="0">
                <a:solidFill>
                  <a:srgbClr val="FF00FF"/>
                </a:solidFill>
              </a:rPr>
              <a:t>distribution</a:t>
            </a:r>
            <a:endParaRPr lang="es-ES" sz="2000" b="1" i="1" dirty="0" smtClean="0">
              <a:solidFill>
                <a:srgbClr val="FF00FF"/>
              </a:solidFill>
            </a:endParaRPr>
          </a:p>
          <a:p>
            <a:r>
              <a:rPr lang="es-ES" sz="2400" dirty="0">
                <a:solidFill>
                  <a:srgbClr val="C00000"/>
                </a:solidFill>
              </a:rPr>
              <a:t>	</a:t>
            </a:r>
            <a:r>
              <a:rPr lang="es-ES" sz="2000" dirty="0">
                <a:solidFill>
                  <a:srgbClr val="C00000"/>
                </a:solidFill>
              </a:rPr>
              <a:t>  </a:t>
            </a:r>
            <a:r>
              <a:rPr lang="es-ES" sz="2000" dirty="0" err="1" smtClean="0">
                <a:solidFill>
                  <a:srgbClr val="006600"/>
                </a:solidFill>
              </a:rPr>
              <a:t>Usually</a:t>
            </a:r>
            <a:r>
              <a:rPr lang="es-ES" sz="2000" dirty="0" smtClean="0">
                <a:solidFill>
                  <a:srgbClr val="006600"/>
                </a:solidFill>
              </a:rPr>
              <a:t>, </a:t>
            </a:r>
            <a:r>
              <a:rPr lang="es-ES" sz="2000" dirty="0" err="1" smtClean="0">
                <a:solidFill>
                  <a:srgbClr val="006600"/>
                </a:solidFill>
              </a:rPr>
              <a:t>elements</a:t>
            </a:r>
            <a:r>
              <a:rPr lang="es-ES" sz="2000" dirty="0" smtClean="0">
                <a:solidFill>
                  <a:srgbClr val="006600"/>
                </a:solidFill>
              </a:rPr>
              <a:t> are </a:t>
            </a:r>
            <a:r>
              <a:rPr lang="es-ES" sz="2000" dirty="0" err="1" smtClean="0">
                <a:solidFill>
                  <a:srgbClr val="006600"/>
                </a:solidFill>
              </a:rPr>
              <a:t>not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install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on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the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whole</a:t>
            </a:r>
            <a:r>
              <a:rPr lang="es-ES" sz="2000" dirty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loop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wire</a:t>
            </a:r>
            <a:r>
              <a:rPr lang="es-ES" sz="20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es-ES" sz="2000" dirty="0">
                <a:solidFill>
                  <a:srgbClr val="006600"/>
                </a:solidFill>
              </a:rPr>
              <a:t>	</a:t>
            </a:r>
            <a:r>
              <a:rPr lang="es-ES" sz="2000" dirty="0" smtClean="0">
                <a:solidFill>
                  <a:srgbClr val="006600"/>
                </a:solidFill>
              </a:rPr>
              <a:t>  </a:t>
            </a:r>
            <a:r>
              <a:rPr lang="es-ES" sz="2000" dirty="0" err="1" smtClean="0">
                <a:solidFill>
                  <a:srgbClr val="006600"/>
                </a:solidFill>
              </a:rPr>
              <a:t>Devices</a:t>
            </a:r>
            <a:r>
              <a:rPr lang="es-ES" sz="2000" dirty="0" smtClean="0">
                <a:solidFill>
                  <a:srgbClr val="006600"/>
                </a:solidFill>
              </a:rPr>
              <a:t> are </a:t>
            </a:r>
            <a:r>
              <a:rPr lang="es-ES" sz="2000" dirty="0" err="1" smtClean="0">
                <a:solidFill>
                  <a:srgbClr val="006600"/>
                </a:solidFill>
              </a:rPr>
              <a:t>installed</a:t>
            </a:r>
            <a:r>
              <a:rPr lang="es-ES" sz="2000" dirty="0" smtClean="0">
                <a:solidFill>
                  <a:srgbClr val="006600"/>
                </a:solidFill>
              </a:rPr>
              <a:t> in </a:t>
            </a:r>
            <a:r>
              <a:rPr lang="es-ES" sz="2000" dirty="0" err="1" smtClean="0">
                <a:solidFill>
                  <a:srgbClr val="006600"/>
                </a:solidFill>
              </a:rPr>
              <a:t>an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area</a:t>
            </a:r>
            <a:r>
              <a:rPr lang="es-ES" sz="2000" dirty="0" smtClean="0">
                <a:solidFill>
                  <a:srgbClr val="006600"/>
                </a:solidFill>
              </a:rPr>
              <a:t> of </a:t>
            </a:r>
            <a:r>
              <a:rPr lang="es-ES" sz="2000" dirty="0" err="1" smtClean="0">
                <a:solidFill>
                  <a:srgbClr val="006600"/>
                </a:solidFill>
              </a:rPr>
              <a:t>the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loop</a:t>
            </a:r>
            <a:r>
              <a:rPr lang="es-ES" sz="2000" dirty="0" smtClean="0">
                <a:solidFill>
                  <a:srgbClr val="006600"/>
                </a:solidFill>
              </a:rPr>
              <a:t> (Z). </a:t>
            </a:r>
          </a:p>
          <a:p>
            <a:r>
              <a:rPr lang="es-ES" sz="2000" dirty="0">
                <a:solidFill>
                  <a:srgbClr val="006600"/>
                </a:solidFill>
              </a:rPr>
              <a:t>	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You</a:t>
            </a:r>
            <a:r>
              <a:rPr lang="es-ES" sz="2000" dirty="0" smtClean="0">
                <a:solidFill>
                  <a:srgbClr val="006600"/>
                </a:solidFill>
              </a:rPr>
              <a:t> can use </a:t>
            </a:r>
            <a:r>
              <a:rPr lang="es-ES" sz="2000" dirty="0" err="1" smtClean="0">
                <a:solidFill>
                  <a:srgbClr val="006600"/>
                </a:solidFill>
              </a:rPr>
              <a:t>this</a:t>
            </a:r>
            <a:r>
              <a:rPr lang="es-ES" sz="2000" dirty="0" smtClean="0">
                <a:solidFill>
                  <a:srgbClr val="006600"/>
                </a:solidFill>
              </a:rPr>
              <a:t> formula to </a:t>
            </a:r>
            <a:r>
              <a:rPr lang="es-ES" sz="2000" dirty="0" err="1" smtClean="0">
                <a:solidFill>
                  <a:srgbClr val="006600"/>
                </a:solidFill>
              </a:rPr>
              <a:t>calculate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loop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lenght</a:t>
            </a:r>
            <a:r>
              <a:rPr lang="es-ES" sz="2000" dirty="0" smtClean="0">
                <a:solidFill>
                  <a:srgbClr val="006600"/>
                </a:solidFill>
              </a:rPr>
              <a:t> to be use in </a:t>
            </a:r>
            <a:r>
              <a:rPr lang="es-ES" sz="2000" dirty="0" err="1" smtClean="0">
                <a:solidFill>
                  <a:srgbClr val="006600"/>
                </a:solidFill>
              </a:rPr>
              <a:t>our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loop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calculator</a:t>
            </a:r>
            <a:r>
              <a:rPr lang="es-ES" sz="2000" dirty="0" smtClean="0">
                <a:solidFill>
                  <a:srgbClr val="006600"/>
                </a:solidFill>
              </a:rPr>
              <a:t>.</a:t>
            </a:r>
          </a:p>
          <a:p>
            <a:r>
              <a:rPr lang="es-ES" sz="2000" dirty="0">
                <a:solidFill>
                  <a:srgbClr val="006600"/>
                </a:solidFill>
              </a:rPr>
              <a:t>	 </a:t>
            </a:r>
            <a:r>
              <a:rPr lang="es-ES" sz="2000" dirty="0" err="1" smtClean="0">
                <a:solidFill>
                  <a:srgbClr val="006600"/>
                </a:solidFill>
              </a:rPr>
              <a:t>This</a:t>
            </a:r>
            <a:r>
              <a:rPr lang="es-ES" sz="2000" dirty="0" smtClean="0">
                <a:solidFill>
                  <a:srgbClr val="006600"/>
                </a:solidFill>
              </a:rPr>
              <a:t> formula </a:t>
            </a:r>
            <a:r>
              <a:rPr lang="es-ES" sz="2000" dirty="0" err="1" smtClean="0">
                <a:solidFill>
                  <a:srgbClr val="006600"/>
                </a:solidFill>
              </a:rPr>
              <a:t>could</a:t>
            </a:r>
            <a:r>
              <a:rPr lang="es-ES" sz="2000" dirty="0" smtClean="0">
                <a:solidFill>
                  <a:srgbClr val="006600"/>
                </a:solidFill>
              </a:rPr>
              <a:t> be use ONLY </a:t>
            </a:r>
            <a:r>
              <a:rPr lang="es-ES" sz="2000" dirty="0" err="1" smtClean="0">
                <a:solidFill>
                  <a:srgbClr val="006600"/>
                </a:solidFill>
              </a:rPr>
              <a:t>for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wire</a:t>
            </a:r>
            <a:r>
              <a:rPr lang="es-ES" sz="2000" dirty="0" smtClean="0">
                <a:solidFill>
                  <a:srgbClr val="006600"/>
                </a:solidFill>
              </a:rPr>
              <a:t> CLASS A.</a:t>
            </a:r>
            <a:endParaRPr lang="es-ES" sz="2000" dirty="0">
              <a:solidFill>
                <a:srgbClr val="006600"/>
              </a:solidFill>
            </a:endParaRPr>
          </a:p>
          <a:p>
            <a:endParaRPr lang="es-ES" sz="2000" dirty="0">
              <a:solidFill>
                <a:srgbClr val="006600"/>
              </a:solidFill>
            </a:endParaRPr>
          </a:p>
          <a:p>
            <a:endParaRPr lang="es-ES" sz="2000" dirty="0">
              <a:solidFill>
                <a:srgbClr val="006600"/>
              </a:solidFill>
            </a:endParaRPr>
          </a:p>
        </p:txBody>
      </p:sp>
      <p:pic>
        <p:nvPicPr>
          <p:cNvPr id="12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104450" name="Picture 2" descr="C:\Users\Antonio.COFEMSA.000\Desktop\Longitud cabl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45" y="3332196"/>
            <a:ext cx="3515501" cy="3240077"/>
          </a:xfrm>
          <a:prstGeom prst="rect">
            <a:avLst/>
          </a:prstGeom>
          <a:noFill/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6299428" y="6005532"/>
            <a:ext cx="2154026" cy="5000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881686" y="3317749"/>
            <a:ext cx="45720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Z = </a:t>
            </a:r>
            <a:r>
              <a:rPr lang="es-ES" dirty="0" err="1" smtClean="0"/>
              <a:t>devices</a:t>
            </a:r>
            <a:r>
              <a:rPr lang="es-ES" dirty="0" smtClean="0"/>
              <a:t>  </a:t>
            </a:r>
            <a:r>
              <a:rPr lang="es-ES" dirty="0" err="1" smtClean="0"/>
              <a:t>distribution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LB = </a:t>
            </a:r>
            <a:r>
              <a:rPr lang="es-ES" dirty="0" err="1" smtClean="0"/>
              <a:t>Loop</a:t>
            </a:r>
            <a:r>
              <a:rPr lang="es-ES" dirty="0" smtClean="0"/>
              <a:t> </a:t>
            </a:r>
            <a:r>
              <a:rPr lang="es-ES" dirty="0" err="1" smtClean="0"/>
              <a:t>lenght</a:t>
            </a:r>
            <a:r>
              <a:rPr lang="es-ES" dirty="0" smtClean="0"/>
              <a:t>  = X + Y + Z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/>
              <a:t> X ≥ Y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/>
              <a:t> </a:t>
            </a:r>
            <a:r>
              <a:rPr lang="es-ES" dirty="0" err="1" smtClean="0"/>
              <a:t>Loop</a:t>
            </a:r>
            <a:r>
              <a:rPr lang="es-ES" dirty="0" smtClean="0"/>
              <a:t> </a:t>
            </a:r>
            <a:r>
              <a:rPr lang="es-ES" dirty="0" err="1" smtClean="0"/>
              <a:t>charge</a:t>
            </a:r>
            <a:r>
              <a:rPr lang="es-ES" dirty="0" smtClean="0"/>
              <a:t>  </a:t>
            </a:r>
            <a:r>
              <a:rPr lang="es-ES" dirty="0"/>
              <a:t>Z/2  =&gt;     L ≈ X + ( Z/2)        </a:t>
            </a:r>
          </a:p>
          <a:p>
            <a:endParaRPr lang="es-ES" dirty="0"/>
          </a:p>
          <a:p>
            <a:r>
              <a:rPr lang="es-ES" dirty="0"/>
              <a:t> =&gt;  L ≈ X + (( LB – X – Y )/2)  =&gt;</a:t>
            </a:r>
          </a:p>
          <a:p>
            <a:r>
              <a:rPr lang="es-ES" dirty="0"/>
              <a:t> </a:t>
            </a:r>
          </a:p>
          <a:p>
            <a:r>
              <a:rPr lang="es-ES" dirty="0"/>
              <a:t> =&gt;   L ≈ (( LB + (X – Y) )/2)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229088" y="6100781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Panel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63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30885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3.1.- Norma Instalación de Incendios (22/33)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300662"/>
          </a:xfrm>
          <a:noFill/>
        </p:spPr>
        <p:txBody>
          <a:bodyPr>
            <a:normAutofit/>
          </a:bodyPr>
          <a:lstStyle/>
          <a:p>
            <a:pPr marL="609600" indent="-609600">
              <a:buFont typeface="+mj-lt"/>
              <a:buAutoNum type="arabicPeriod" startAt="9"/>
            </a:pPr>
            <a:r>
              <a:rPr lang="es-ES" sz="2000" b="1" i="1" dirty="0">
                <a:solidFill>
                  <a:srgbClr val="0000FF"/>
                </a:solidFill>
              </a:rPr>
              <a:t>Dispositivos de alarma visual </a:t>
            </a:r>
          </a:p>
          <a:p>
            <a:pPr marL="609600" indent="-609600">
              <a:buNone/>
            </a:pPr>
            <a:endParaRPr lang="es-ES" sz="800" b="1" i="1" dirty="0">
              <a:solidFill>
                <a:srgbClr val="0000FF"/>
              </a:solidFill>
            </a:endParaRPr>
          </a:p>
          <a:p>
            <a:pPr marL="609600" indent="-609600">
              <a:buFontTx/>
              <a:buAutoNum type="alphaUcParenR"/>
            </a:pPr>
            <a:r>
              <a:rPr lang="es-ES" sz="1800" b="1" i="1" dirty="0">
                <a:solidFill>
                  <a:srgbClr val="008000"/>
                </a:solidFill>
              </a:rPr>
              <a:t>Reglamentación</a:t>
            </a:r>
          </a:p>
          <a:p>
            <a:pPr marL="609600" indent="-609600">
              <a:buNone/>
            </a:pPr>
            <a:r>
              <a:rPr lang="es-ES" sz="1800" b="1" i="1" dirty="0"/>
              <a:t>	- Según CTE-DB SI4</a:t>
            </a:r>
            <a:r>
              <a:rPr lang="es-ES" sz="1600" b="1" i="1" dirty="0"/>
              <a:t>: </a:t>
            </a:r>
          </a:p>
          <a:p>
            <a:pPr marL="990600" lvl="1" indent="-533400">
              <a:buNone/>
            </a:pPr>
            <a:r>
              <a:rPr lang="es-ES" sz="1600" b="1" i="1" dirty="0">
                <a:solidFill>
                  <a:srgbClr val="660066"/>
                </a:solidFill>
              </a:rPr>
              <a:t>	Cuando se requiera sistema de alarma, se transmitirá señales visuales además de acústica en los siguientes usos:</a:t>
            </a:r>
          </a:p>
          <a:p>
            <a:pPr marL="1847850" lvl="3" indent="-533400">
              <a:buFont typeface="Wingdings" pitchFamily="2" charset="2"/>
              <a:buChar char="§"/>
            </a:pPr>
            <a:r>
              <a:rPr lang="es-ES" sz="1400" b="1" i="1" dirty="0">
                <a:solidFill>
                  <a:srgbClr val="660066"/>
                </a:solidFill>
              </a:rPr>
              <a:t>Residencial vivienda</a:t>
            </a:r>
          </a:p>
          <a:p>
            <a:pPr marL="1847850" lvl="3" indent="-533400">
              <a:buFont typeface="Wingdings" pitchFamily="2" charset="2"/>
              <a:buChar char="§"/>
            </a:pPr>
            <a:r>
              <a:rPr lang="es-ES" sz="1400" b="1" i="1" dirty="0">
                <a:solidFill>
                  <a:srgbClr val="660066"/>
                </a:solidFill>
              </a:rPr>
              <a:t>Administrativo, </a:t>
            </a:r>
          </a:p>
          <a:p>
            <a:pPr marL="1847850" lvl="3" indent="-533400">
              <a:buFont typeface="Wingdings" pitchFamily="2" charset="2"/>
              <a:buChar char="§"/>
            </a:pPr>
            <a:r>
              <a:rPr lang="es-ES" sz="1400" b="1" i="1" dirty="0">
                <a:solidFill>
                  <a:srgbClr val="660066"/>
                </a:solidFill>
              </a:rPr>
              <a:t>Residencial Público, </a:t>
            </a:r>
          </a:p>
          <a:p>
            <a:pPr marL="1847850" lvl="3" indent="-533400">
              <a:buFont typeface="Wingdings" pitchFamily="2" charset="2"/>
              <a:buChar char="§"/>
            </a:pPr>
            <a:r>
              <a:rPr lang="es-ES" sz="1400" b="1" i="1" dirty="0">
                <a:solidFill>
                  <a:srgbClr val="660066"/>
                </a:solidFill>
              </a:rPr>
              <a:t>Hospitalario, </a:t>
            </a:r>
          </a:p>
          <a:p>
            <a:pPr marL="1847850" lvl="3" indent="-533400">
              <a:buFont typeface="Wingdings" pitchFamily="2" charset="2"/>
              <a:buChar char="§"/>
            </a:pPr>
            <a:r>
              <a:rPr lang="es-ES" sz="1400" b="1" i="1" dirty="0">
                <a:solidFill>
                  <a:srgbClr val="660066"/>
                </a:solidFill>
              </a:rPr>
              <a:t>Docente, </a:t>
            </a:r>
          </a:p>
          <a:p>
            <a:pPr marL="1847850" lvl="3" indent="-533400">
              <a:buFont typeface="Wingdings" pitchFamily="2" charset="2"/>
              <a:buChar char="§"/>
            </a:pPr>
            <a:r>
              <a:rPr lang="es-ES" sz="1400" b="1" i="1" dirty="0">
                <a:solidFill>
                  <a:srgbClr val="660066"/>
                </a:solidFill>
              </a:rPr>
              <a:t>Comercial, </a:t>
            </a:r>
          </a:p>
          <a:p>
            <a:pPr marL="1847850" lvl="3" indent="-533400">
              <a:buFont typeface="Wingdings" pitchFamily="2" charset="2"/>
              <a:buChar char="§"/>
            </a:pPr>
            <a:r>
              <a:rPr lang="es-ES" sz="1400" b="1" i="1" dirty="0">
                <a:solidFill>
                  <a:srgbClr val="660066"/>
                </a:solidFill>
              </a:rPr>
              <a:t>Pública concurrencia</a:t>
            </a:r>
          </a:p>
          <a:p>
            <a:pPr marL="990600" lvl="1" indent="-533400">
              <a:buNone/>
            </a:pPr>
            <a:endParaRPr lang="es-ES" sz="1800" b="1" i="1" dirty="0">
              <a:solidFill>
                <a:srgbClr val="660066"/>
              </a:solidFill>
            </a:endParaRPr>
          </a:p>
          <a:p>
            <a:pPr marL="609600" indent="-609600">
              <a:buNone/>
            </a:pPr>
            <a:r>
              <a:rPr lang="es-ES" sz="1800" b="1" i="1" dirty="0"/>
              <a:t>	- Según CTE-DB SUA Anexo A</a:t>
            </a:r>
          </a:p>
          <a:p>
            <a:pPr marL="990600" lvl="1" indent="-533400">
              <a:buNone/>
            </a:pPr>
            <a:r>
              <a:rPr lang="es-ES" sz="1600" b="1" i="1" dirty="0">
                <a:solidFill>
                  <a:srgbClr val="660066"/>
                </a:solidFill>
              </a:rPr>
              <a:t>	Alojamiento accesible contará con sistema de alarma que transmitirá señales visuales desde todo punto interior, incluido el aseo.</a:t>
            </a:r>
            <a:endParaRPr lang="es-ES" sz="1800" b="1" i="1" dirty="0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5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4872058"/>
          </a:xfrm>
          <a:noFill/>
        </p:spPr>
        <p:txBody>
          <a:bodyPr>
            <a:noAutofit/>
          </a:bodyPr>
          <a:lstStyle/>
          <a:p>
            <a:pPr marL="609600" indent="-609600">
              <a:buFont typeface="+mj-lt"/>
              <a:buAutoNum type="arabicPeriod" startAt="9"/>
            </a:pPr>
            <a:r>
              <a:rPr lang="es-ES" sz="2000" b="1" i="1" dirty="0">
                <a:solidFill>
                  <a:srgbClr val="0000FF"/>
                </a:solidFill>
              </a:rPr>
              <a:t>Dispositivos de alarma visual (</a:t>
            </a:r>
            <a:r>
              <a:rPr lang="es-ES" sz="2000" b="1" i="1" dirty="0" err="1">
                <a:solidFill>
                  <a:srgbClr val="0000FF"/>
                </a:solidFill>
              </a:rPr>
              <a:t>Cont</a:t>
            </a:r>
            <a:r>
              <a:rPr lang="es-ES" sz="2000" b="1" i="1" dirty="0">
                <a:solidFill>
                  <a:srgbClr val="0000FF"/>
                </a:solidFill>
              </a:rPr>
              <a:t>)</a:t>
            </a:r>
          </a:p>
          <a:p>
            <a:pPr marL="609600" indent="-609600">
              <a:buNone/>
            </a:pPr>
            <a:endParaRPr lang="es-ES" sz="800" b="1" i="1" dirty="0">
              <a:solidFill>
                <a:srgbClr val="0000FF"/>
              </a:solidFill>
            </a:endParaRPr>
          </a:p>
          <a:p>
            <a:pPr marL="609600" indent="-609600">
              <a:buFont typeface="Wingdings" pitchFamily="2" charset="2"/>
              <a:buAutoNum type="alphaUcParenR" startAt="2"/>
            </a:pPr>
            <a:r>
              <a:rPr lang="es-ES" sz="1800" b="1" i="1" dirty="0">
                <a:solidFill>
                  <a:srgbClr val="008000"/>
                </a:solidFill>
              </a:rPr>
              <a:t>Especificaciones de los dispositivos</a:t>
            </a:r>
          </a:p>
          <a:p>
            <a:pPr marL="609600" indent="-609600">
              <a:buNone/>
            </a:pPr>
            <a:r>
              <a:rPr lang="es-ES" sz="1800" b="1" i="1" dirty="0"/>
              <a:t>	</a:t>
            </a:r>
            <a:r>
              <a:rPr lang="es-ES" sz="1600" b="1" i="1" dirty="0"/>
              <a:t>- Certificación EN 54-23 en la UE.</a:t>
            </a:r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r>
              <a:rPr lang="es-ES" sz="1600" b="1" i="1" dirty="0"/>
              <a:t>	- Cobertura:</a:t>
            </a:r>
          </a:p>
          <a:p>
            <a:pPr marL="609600" indent="-609600">
              <a:buNone/>
            </a:pPr>
            <a:r>
              <a:rPr lang="es-ES" sz="1800" b="1" i="1" dirty="0">
                <a:solidFill>
                  <a:srgbClr val="FF00FF"/>
                </a:solidFill>
              </a:rPr>
              <a:t>		-&gt; </a:t>
            </a:r>
            <a:r>
              <a:rPr lang="es-ES" sz="1600" b="1" i="1" u="sng" dirty="0">
                <a:solidFill>
                  <a:srgbClr val="FF00FF"/>
                </a:solidFill>
              </a:rPr>
              <a:t>Pared:  W-x-y</a:t>
            </a:r>
          </a:p>
          <a:p>
            <a:pPr marL="1866900" lvl="3" indent="-609600">
              <a:buNone/>
            </a:pPr>
            <a:r>
              <a:rPr lang="es-ES" sz="1600" b="1" i="1" dirty="0">
                <a:solidFill>
                  <a:srgbClr val="FF00FF"/>
                </a:solidFill>
              </a:rPr>
              <a:t>W: Wall</a:t>
            </a:r>
          </a:p>
          <a:p>
            <a:pPr marL="1866900" lvl="3" indent="-609600">
              <a:buNone/>
            </a:pPr>
            <a:r>
              <a:rPr lang="es-ES" sz="1600" b="1" i="1" dirty="0">
                <a:solidFill>
                  <a:srgbClr val="FF00FF"/>
                </a:solidFill>
              </a:rPr>
              <a:t>x: Altura máxima del suelo</a:t>
            </a:r>
          </a:p>
          <a:p>
            <a:pPr marL="1866900" lvl="3" indent="-609600">
              <a:buNone/>
            </a:pPr>
            <a:r>
              <a:rPr lang="es-ES" sz="1600" b="1" i="1" dirty="0">
                <a:solidFill>
                  <a:srgbClr val="FF00FF"/>
                </a:solidFill>
              </a:rPr>
              <a:t>y: Distancia longitudinal y transversal</a:t>
            </a:r>
          </a:p>
          <a:p>
            <a:pPr marL="609600" indent="-609600">
              <a:buNone/>
            </a:pPr>
            <a:endParaRPr lang="es-ES" sz="1600" b="1" i="1" dirty="0">
              <a:solidFill>
                <a:srgbClr val="FF00FF"/>
              </a:solidFill>
            </a:endParaRPr>
          </a:p>
          <a:p>
            <a:pPr marL="609600" indent="-609600">
              <a:buNone/>
            </a:pPr>
            <a:endParaRPr lang="es-ES" sz="1600" b="1" i="1" dirty="0">
              <a:solidFill>
                <a:srgbClr val="FF00FF"/>
              </a:solidFill>
            </a:endParaRPr>
          </a:p>
          <a:p>
            <a:pPr marL="609600" indent="-609600">
              <a:buNone/>
            </a:pPr>
            <a:r>
              <a:rPr lang="es-ES" sz="1600" b="1" i="1" dirty="0">
                <a:solidFill>
                  <a:srgbClr val="FF00FF"/>
                </a:solidFill>
              </a:rPr>
              <a:t>		-&gt; </a:t>
            </a:r>
            <a:r>
              <a:rPr lang="es-ES" sz="1600" b="1" i="1" u="sng" dirty="0">
                <a:solidFill>
                  <a:srgbClr val="FF00FF"/>
                </a:solidFill>
              </a:rPr>
              <a:t>Techo:  C-x-y</a:t>
            </a:r>
          </a:p>
          <a:p>
            <a:pPr marL="1866900" lvl="3" indent="-609600">
              <a:buNone/>
            </a:pPr>
            <a:r>
              <a:rPr lang="es-ES" sz="1600" b="1" i="1" dirty="0">
                <a:solidFill>
                  <a:srgbClr val="FF00FF"/>
                </a:solidFill>
              </a:rPr>
              <a:t>C: </a:t>
            </a:r>
            <a:r>
              <a:rPr lang="es-ES" sz="1600" b="1" i="1" dirty="0" err="1">
                <a:solidFill>
                  <a:srgbClr val="FF00FF"/>
                </a:solidFill>
              </a:rPr>
              <a:t>Ceiling</a:t>
            </a:r>
            <a:endParaRPr lang="es-ES" sz="1600" b="1" i="1" dirty="0">
              <a:solidFill>
                <a:srgbClr val="FF00FF"/>
              </a:solidFill>
            </a:endParaRPr>
          </a:p>
          <a:p>
            <a:pPr marL="1866900" lvl="3" indent="-609600">
              <a:buNone/>
            </a:pPr>
            <a:r>
              <a:rPr lang="es-ES" sz="1600" b="1" i="1" dirty="0">
                <a:solidFill>
                  <a:srgbClr val="FF00FF"/>
                </a:solidFill>
              </a:rPr>
              <a:t>x: Altura máxima del suelo</a:t>
            </a:r>
          </a:p>
          <a:p>
            <a:pPr marL="1866900" lvl="3" indent="-609600">
              <a:buNone/>
            </a:pPr>
            <a:r>
              <a:rPr lang="es-ES" sz="1600" b="1" i="1" dirty="0">
                <a:solidFill>
                  <a:srgbClr val="FF00FF"/>
                </a:solidFill>
              </a:rPr>
              <a:t>y: Diámetro</a:t>
            </a:r>
          </a:p>
          <a:p>
            <a:pPr marL="1866900" lvl="3" indent="-609600">
              <a:buNone/>
            </a:pPr>
            <a:endParaRPr lang="es-ES" sz="1600" b="1" i="1" dirty="0">
              <a:solidFill>
                <a:srgbClr val="FF00FF"/>
              </a:solidFill>
            </a:endParaRPr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endParaRPr lang="es-ES" sz="1800" b="1" i="1" dirty="0"/>
          </a:p>
          <a:p>
            <a:pPr marL="990600" lvl="1" indent="-533400">
              <a:buNone/>
            </a:pPr>
            <a:r>
              <a:rPr lang="es-ES" sz="1800" b="1" i="1" dirty="0">
                <a:solidFill>
                  <a:srgbClr val="660066"/>
                </a:solidFill>
              </a:rPr>
              <a:t>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30885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3.1.- Norma Instalación de Incendios (23/33)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pSp>
        <p:nvGrpSpPr>
          <p:cNvPr id="38" name="37 Grupo"/>
          <p:cNvGrpSpPr/>
          <p:nvPr/>
        </p:nvGrpSpPr>
        <p:grpSpPr>
          <a:xfrm>
            <a:off x="7021584" y="1857365"/>
            <a:ext cx="3432134" cy="2102849"/>
            <a:chOff x="5283270" y="2327140"/>
            <a:chExt cx="3432134" cy="2102849"/>
          </a:xfrm>
        </p:grpSpPr>
        <p:cxnSp>
          <p:nvCxnSpPr>
            <p:cNvPr id="27" name="26 Conector recto de flecha"/>
            <p:cNvCxnSpPr/>
            <p:nvPr/>
          </p:nvCxnSpPr>
          <p:spPr>
            <a:xfrm rot="10800000" flipV="1">
              <a:off x="8010548" y="4424369"/>
              <a:ext cx="642942" cy="562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 de flecha"/>
            <p:cNvCxnSpPr/>
            <p:nvPr/>
          </p:nvCxnSpPr>
          <p:spPr>
            <a:xfrm rot="5400000">
              <a:off x="7800634" y="2686346"/>
              <a:ext cx="720000" cy="158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/>
            <p:nvPr/>
          </p:nvCxnSpPr>
          <p:spPr>
            <a:xfrm rot="10800000" flipV="1">
              <a:off x="7997914" y="2989132"/>
              <a:ext cx="642942" cy="562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Rectángulo"/>
            <p:cNvSpPr/>
            <p:nvPr/>
          </p:nvSpPr>
          <p:spPr>
            <a:xfrm>
              <a:off x="5283270" y="2989132"/>
              <a:ext cx="2880000" cy="14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3" name="12 Conector recto de flecha"/>
            <p:cNvCxnSpPr/>
            <p:nvPr/>
          </p:nvCxnSpPr>
          <p:spPr>
            <a:xfrm>
              <a:off x="6783468" y="2774818"/>
              <a:ext cx="1357322" cy="1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 rot="5400000">
              <a:off x="7712956" y="3702718"/>
              <a:ext cx="142876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 rot="5400000">
              <a:off x="6060357" y="3059776"/>
              <a:ext cx="1428760" cy="158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27 CuadroTexto"/>
            <p:cNvSpPr txBox="1"/>
            <p:nvPr/>
          </p:nvSpPr>
          <p:spPr>
            <a:xfrm>
              <a:off x="7423300" y="2405486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C00000"/>
                  </a:solidFill>
                </a:rPr>
                <a:t>y</a:t>
              </a: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8426542" y="3489198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C00000"/>
                  </a:solidFill>
                </a:rPr>
                <a:t>y</a:t>
              </a:r>
            </a:p>
          </p:txBody>
        </p:sp>
        <p:sp>
          <p:nvSpPr>
            <p:cNvPr id="36" name="35 Elipse"/>
            <p:cNvSpPr>
              <a:spLocks noChangeAspect="1"/>
            </p:cNvSpPr>
            <p:nvPr/>
          </p:nvSpPr>
          <p:spPr>
            <a:xfrm>
              <a:off x="6634177" y="2995610"/>
              <a:ext cx="291372" cy="291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516766" y="2989132"/>
              <a:ext cx="500066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7429510" y="4786323"/>
            <a:ext cx="1738325" cy="1738325"/>
            <a:chOff x="5834070" y="4597535"/>
            <a:chExt cx="1738325" cy="1738325"/>
          </a:xfrm>
        </p:grpSpPr>
        <p:sp>
          <p:nvSpPr>
            <p:cNvPr id="31" name="30 Elipse"/>
            <p:cNvSpPr>
              <a:spLocks noChangeAspect="1"/>
            </p:cNvSpPr>
            <p:nvPr/>
          </p:nvSpPr>
          <p:spPr>
            <a:xfrm>
              <a:off x="5834070" y="4597535"/>
              <a:ext cx="1738325" cy="17383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36 Grupo"/>
            <p:cNvGrpSpPr/>
            <p:nvPr/>
          </p:nvGrpSpPr>
          <p:grpSpPr>
            <a:xfrm>
              <a:off x="6466630" y="5214950"/>
              <a:ext cx="505686" cy="505686"/>
              <a:chOff x="4786314" y="5643578"/>
              <a:chExt cx="505686" cy="505686"/>
            </a:xfrm>
          </p:grpSpPr>
          <p:sp>
            <p:nvSpPr>
              <p:cNvPr id="32" name="31 Elipse"/>
              <p:cNvSpPr>
                <a:spLocks noChangeAspect="1"/>
              </p:cNvSpPr>
              <p:nvPr/>
            </p:nvSpPr>
            <p:spPr>
              <a:xfrm>
                <a:off x="4786314" y="5643578"/>
                <a:ext cx="505686" cy="505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" name="32 Elipse"/>
              <p:cNvSpPr>
                <a:spLocks noChangeAspect="1"/>
              </p:cNvSpPr>
              <p:nvPr/>
            </p:nvSpPr>
            <p:spPr>
              <a:xfrm>
                <a:off x="4900615" y="5757879"/>
                <a:ext cx="291372" cy="2913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41" name="40 Conector recto de flecha"/>
            <p:cNvCxnSpPr>
              <a:endCxn id="31" idx="7"/>
            </p:cNvCxnSpPr>
            <p:nvPr/>
          </p:nvCxnSpPr>
          <p:spPr>
            <a:xfrm rot="5400000" flipH="1" flipV="1">
              <a:off x="6720759" y="4875064"/>
              <a:ext cx="620021" cy="57410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41 CuadroTexto"/>
          <p:cNvSpPr txBox="1"/>
          <p:nvPr/>
        </p:nvSpPr>
        <p:spPr>
          <a:xfrm>
            <a:off x="8450344" y="500063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6234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4872058"/>
          </a:xfrm>
          <a:noFill/>
        </p:spPr>
        <p:txBody>
          <a:bodyPr>
            <a:noAutofit/>
          </a:bodyPr>
          <a:lstStyle/>
          <a:p>
            <a:pPr marL="609600" indent="-609600">
              <a:buFont typeface="+mj-lt"/>
              <a:buAutoNum type="arabicPeriod" startAt="9"/>
            </a:pPr>
            <a:r>
              <a:rPr lang="es-ES" sz="2000" b="1" i="1" dirty="0">
                <a:solidFill>
                  <a:srgbClr val="0000FF"/>
                </a:solidFill>
              </a:rPr>
              <a:t>Dispositivos de alarma visual (</a:t>
            </a:r>
            <a:r>
              <a:rPr lang="es-ES" sz="2000" b="1" i="1" dirty="0" err="1">
                <a:solidFill>
                  <a:srgbClr val="0000FF"/>
                </a:solidFill>
              </a:rPr>
              <a:t>Cont</a:t>
            </a:r>
            <a:r>
              <a:rPr lang="es-ES" sz="2000" b="1" i="1" dirty="0">
                <a:solidFill>
                  <a:srgbClr val="0000FF"/>
                </a:solidFill>
              </a:rPr>
              <a:t>)</a:t>
            </a:r>
          </a:p>
          <a:p>
            <a:pPr marL="609600" indent="-609600">
              <a:buNone/>
            </a:pPr>
            <a:endParaRPr lang="es-ES" sz="800" b="1" i="1" dirty="0">
              <a:solidFill>
                <a:srgbClr val="0000FF"/>
              </a:solidFill>
            </a:endParaRPr>
          </a:p>
          <a:p>
            <a:pPr marL="609600" indent="-609600">
              <a:buFont typeface="Wingdings" pitchFamily="2" charset="2"/>
              <a:buAutoNum type="alphaUcParenR" startAt="3"/>
            </a:pPr>
            <a:r>
              <a:rPr lang="es-ES" sz="1800" b="1" i="1" dirty="0">
                <a:solidFill>
                  <a:srgbClr val="008000"/>
                </a:solidFill>
              </a:rPr>
              <a:t>Recomendaciones de instalación</a:t>
            </a:r>
          </a:p>
          <a:p>
            <a:pPr marL="609600" indent="-609600">
              <a:buFont typeface="Wingdings" pitchFamily="2" charset="2"/>
              <a:buAutoNum type="alphaUcParenR" startAt="3"/>
            </a:pPr>
            <a:endParaRPr lang="es-ES" sz="1800" b="1" i="1" dirty="0">
              <a:solidFill>
                <a:srgbClr val="008000"/>
              </a:solidFill>
            </a:endParaRPr>
          </a:p>
          <a:p>
            <a:pPr marL="609600" indent="-609600">
              <a:buNone/>
            </a:pPr>
            <a:r>
              <a:rPr lang="es-ES" sz="1800" b="1" i="1" dirty="0"/>
              <a:t>	</a:t>
            </a:r>
            <a:r>
              <a:rPr lang="es-ES" sz="1600" i="1" dirty="0"/>
              <a:t>- </a:t>
            </a:r>
            <a:r>
              <a:rPr lang="es-ES" sz="1600" dirty="0"/>
              <a:t>Dispositivos de alarma visual son especialmente importantes donde las personas con   </a:t>
            </a:r>
          </a:p>
          <a:p>
            <a:pPr marL="609600" indent="-609600">
              <a:buNone/>
            </a:pPr>
            <a:r>
              <a:rPr lang="es-ES" sz="1600" dirty="0"/>
              <a:t>	  discapacidad auditiva puedan estar solos (habitaciones, cuartos de baño, </a:t>
            </a:r>
            <a:r>
              <a:rPr lang="es-ES" sz="1600" dirty="0" err="1"/>
              <a:t>etc</a:t>
            </a:r>
            <a:r>
              <a:rPr lang="es-ES" sz="1600" dirty="0"/>
              <a:t>).</a:t>
            </a:r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r>
              <a:rPr lang="es-ES" sz="1600" dirty="0"/>
              <a:t>	- Utilizar dispositivos de pared preferentemente.</a:t>
            </a:r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r>
              <a:rPr lang="es-ES" sz="1600" dirty="0"/>
              <a:t>	- El área del local o instalación debe estar cubierta en línea visual </a:t>
            </a:r>
          </a:p>
          <a:p>
            <a:pPr marL="609600" indent="-609600">
              <a:buNone/>
            </a:pPr>
            <a:r>
              <a:rPr lang="es-ES" sz="1600" dirty="0"/>
              <a:t>	   directa o permitiendo un reflejo adecuado en el entorno </a:t>
            </a:r>
          </a:p>
          <a:p>
            <a:pPr marL="609600" indent="-609600">
              <a:buNone/>
            </a:pPr>
            <a:r>
              <a:rPr lang="es-ES" sz="1600" dirty="0"/>
              <a:t>	   (la luz debe llega a los individuos –cuidado con estanterías, </a:t>
            </a:r>
            <a:r>
              <a:rPr lang="es-ES" sz="1600" dirty="0" err="1"/>
              <a:t>etc</a:t>
            </a:r>
            <a:r>
              <a:rPr lang="es-ES" sz="1600" dirty="0"/>
              <a:t>-).</a:t>
            </a:r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r>
              <a:rPr lang="es-ES" sz="1600" dirty="0"/>
              <a:t>	</a:t>
            </a:r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30885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3.1.- Norma Instalación de Incendios (24/33)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44034" name="Picture 2" descr="C:\Users\Antonio.COFEMSA.000\Desktop\Presentacion\s124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4924" y="4857761"/>
            <a:ext cx="2080232" cy="1333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77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4872058"/>
          </a:xfrm>
          <a:noFill/>
        </p:spPr>
        <p:txBody>
          <a:bodyPr>
            <a:noAutofit/>
          </a:bodyPr>
          <a:lstStyle/>
          <a:p>
            <a:pPr marL="609600" indent="-609600">
              <a:buFont typeface="+mj-lt"/>
              <a:buAutoNum type="arabicPeriod" startAt="9"/>
            </a:pPr>
            <a:r>
              <a:rPr lang="es-ES" sz="2000" b="1" i="1" dirty="0">
                <a:solidFill>
                  <a:srgbClr val="0000FF"/>
                </a:solidFill>
              </a:rPr>
              <a:t>Dispositivos de alarma visual (</a:t>
            </a:r>
            <a:r>
              <a:rPr lang="es-ES" sz="2000" b="1" i="1" dirty="0" err="1">
                <a:solidFill>
                  <a:srgbClr val="0000FF"/>
                </a:solidFill>
              </a:rPr>
              <a:t>Cont</a:t>
            </a:r>
            <a:r>
              <a:rPr lang="es-ES" sz="2000" b="1" i="1" dirty="0">
                <a:solidFill>
                  <a:srgbClr val="0000FF"/>
                </a:solidFill>
              </a:rPr>
              <a:t>) </a:t>
            </a:r>
          </a:p>
          <a:p>
            <a:pPr marL="609600" indent="-609600">
              <a:buNone/>
            </a:pPr>
            <a:endParaRPr lang="es-ES" sz="800" b="1" i="1" dirty="0">
              <a:solidFill>
                <a:srgbClr val="0000FF"/>
              </a:solidFill>
            </a:endParaRPr>
          </a:p>
          <a:p>
            <a:pPr marL="609600" indent="-609600">
              <a:buFont typeface="Wingdings" pitchFamily="2" charset="2"/>
              <a:buAutoNum type="alphaUcParenR" startAt="3"/>
            </a:pPr>
            <a:r>
              <a:rPr lang="es-ES" sz="1800" b="1" i="1" dirty="0">
                <a:solidFill>
                  <a:srgbClr val="008000"/>
                </a:solidFill>
              </a:rPr>
              <a:t>Recomendaciones de instalación (</a:t>
            </a:r>
            <a:r>
              <a:rPr lang="es-ES" sz="1800" b="1" i="1" dirty="0" err="1">
                <a:solidFill>
                  <a:srgbClr val="008000"/>
                </a:solidFill>
              </a:rPr>
              <a:t>Cont</a:t>
            </a:r>
            <a:r>
              <a:rPr lang="es-ES" sz="1800" b="1" i="1" dirty="0">
                <a:solidFill>
                  <a:srgbClr val="008000"/>
                </a:solidFill>
              </a:rPr>
              <a:t>)</a:t>
            </a:r>
          </a:p>
          <a:p>
            <a:pPr marL="609600" indent="-609600">
              <a:buNone/>
            </a:pPr>
            <a:r>
              <a:rPr lang="es-ES" sz="1800" b="1" i="1" dirty="0"/>
              <a:t>	</a:t>
            </a:r>
            <a:endParaRPr lang="es-ES" sz="800" dirty="0"/>
          </a:p>
          <a:p>
            <a:pPr marL="609600" indent="-609600">
              <a:buNone/>
            </a:pPr>
            <a:r>
              <a:rPr lang="es-ES" sz="1600" dirty="0"/>
              <a:t>	- Puede ser necesario mas de un equipo para abarcar el área del recinto.</a:t>
            </a:r>
          </a:p>
          <a:p>
            <a:pPr marL="609600" indent="-609600">
              <a:buNone/>
            </a:pPr>
            <a:r>
              <a:rPr lang="es-ES" sz="1600" dirty="0"/>
              <a:t>		1. Aplicar coberturas de los dispositivos.</a:t>
            </a:r>
          </a:p>
          <a:p>
            <a:pPr marL="609600" indent="-609600">
              <a:buNone/>
            </a:pPr>
            <a:r>
              <a:rPr lang="es-ES" sz="1600" dirty="0"/>
              <a:t>		2. Situar dispositivos alternos en paredes opuestas.</a:t>
            </a:r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r>
              <a:rPr lang="es-ES" sz="1600" dirty="0"/>
              <a:t>	- Vigilancia predeterminada en una dirección (cines, teatros, escuelas, </a:t>
            </a:r>
            <a:r>
              <a:rPr lang="es-ES" sz="1600" dirty="0" err="1"/>
              <a:t>etc</a:t>
            </a:r>
            <a:r>
              <a:rPr lang="es-ES" sz="1600" dirty="0"/>
              <a:t>). </a:t>
            </a:r>
          </a:p>
          <a:p>
            <a:pPr marL="609600" indent="-609600">
              <a:buNone/>
            </a:pPr>
            <a:r>
              <a:rPr lang="es-ES" sz="1600" dirty="0"/>
              <a:t>		No es necesario aplicar cobertura general.  Situarlos adecuadamente en el campo normal 	de visión.</a:t>
            </a:r>
          </a:p>
          <a:p>
            <a:pPr marL="609600" indent="-609600">
              <a:buNone/>
            </a:pPr>
            <a:r>
              <a:rPr lang="es-ES" sz="1600" dirty="0"/>
              <a:t>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30885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3.1.- Norma Instalación de Incendios (25/33)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pSp>
        <p:nvGrpSpPr>
          <p:cNvPr id="27" name="26 Grupo"/>
          <p:cNvGrpSpPr/>
          <p:nvPr/>
        </p:nvGrpSpPr>
        <p:grpSpPr>
          <a:xfrm>
            <a:off x="6953256" y="3786190"/>
            <a:ext cx="3031696" cy="1143008"/>
            <a:chOff x="5138740" y="3643314"/>
            <a:chExt cx="3031696" cy="1143008"/>
          </a:xfrm>
        </p:grpSpPr>
        <p:sp>
          <p:nvSpPr>
            <p:cNvPr id="16" name="15 Rectángulo"/>
            <p:cNvSpPr/>
            <p:nvPr/>
          </p:nvSpPr>
          <p:spPr>
            <a:xfrm>
              <a:off x="6313048" y="3643314"/>
              <a:ext cx="1857388" cy="1000132"/>
            </a:xfrm>
            <a:prstGeom prst="rect">
              <a:avLst/>
            </a:prstGeom>
            <a:blipFill dpi="0" rotWithShape="1">
              <a:blip r:embed="rId3" cstate="print">
                <a:alphaModFix amt="69000"/>
              </a:blip>
              <a:srcRect/>
              <a:tile tx="0" ty="0" sx="100000" sy="100000" flip="none" algn="tl"/>
            </a:blip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5138740" y="3786190"/>
              <a:ext cx="1857388" cy="1000132"/>
            </a:xfrm>
            <a:prstGeom prst="rect">
              <a:avLst/>
            </a:prstGeom>
            <a:blipFill dpi="0" rotWithShape="1">
              <a:blip r:embed="rId4" cstate="print">
                <a:alphaModFix amt="69000"/>
              </a:blip>
              <a:srcRect/>
              <a:tile tx="0" ty="0" sx="100000" sy="100000" flip="none" algn="tl"/>
            </a:blip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5500694" y="3786190"/>
              <a:ext cx="2428892" cy="857256"/>
            </a:xfrm>
            <a:prstGeom prst="rect">
              <a:avLst/>
            </a:prstGeom>
            <a:solidFill>
              <a:schemeClr val="bg1">
                <a:alpha val="3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" name="8 Grupo"/>
            <p:cNvGrpSpPr/>
            <p:nvPr/>
          </p:nvGrpSpPr>
          <p:grpSpPr>
            <a:xfrm>
              <a:off x="5853120" y="3790954"/>
              <a:ext cx="500066" cy="297850"/>
              <a:chOff x="6731080" y="2519356"/>
              <a:chExt cx="500066" cy="297850"/>
            </a:xfrm>
          </p:grpSpPr>
          <p:sp>
            <p:nvSpPr>
              <p:cNvPr id="10" name="9 Elipse"/>
              <p:cNvSpPr>
                <a:spLocks noChangeAspect="1"/>
              </p:cNvSpPr>
              <p:nvPr/>
            </p:nvSpPr>
            <p:spPr>
              <a:xfrm>
                <a:off x="6848491" y="2525834"/>
                <a:ext cx="291372" cy="2913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6731080" y="2519356"/>
                <a:ext cx="500066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2" name="11 Grupo"/>
            <p:cNvGrpSpPr/>
            <p:nvPr/>
          </p:nvGrpSpPr>
          <p:grpSpPr>
            <a:xfrm rot="10800000">
              <a:off x="7044436" y="4346808"/>
              <a:ext cx="500066" cy="297850"/>
              <a:chOff x="6731080" y="2519356"/>
              <a:chExt cx="500066" cy="297850"/>
            </a:xfrm>
          </p:grpSpPr>
          <p:sp>
            <p:nvSpPr>
              <p:cNvPr id="13" name="12 Elipse"/>
              <p:cNvSpPr>
                <a:spLocks noChangeAspect="1"/>
              </p:cNvSpPr>
              <p:nvPr/>
            </p:nvSpPr>
            <p:spPr>
              <a:xfrm>
                <a:off x="6848491" y="2525834"/>
                <a:ext cx="291372" cy="2913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Rectángulo"/>
              <p:cNvSpPr/>
              <p:nvPr/>
            </p:nvSpPr>
            <p:spPr>
              <a:xfrm>
                <a:off x="6731080" y="2519356"/>
                <a:ext cx="500066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28" name="27 Grupo"/>
          <p:cNvGrpSpPr/>
          <p:nvPr/>
        </p:nvGrpSpPr>
        <p:grpSpPr>
          <a:xfrm>
            <a:off x="3167042" y="3929066"/>
            <a:ext cx="3031696" cy="1004896"/>
            <a:chOff x="5210178" y="5067310"/>
            <a:chExt cx="3031696" cy="1004896"/>
          </a:xfrm>
        </p:grpSpPr>
        <p:sp>
          <p:nvSpPr>
            <p:cNvPr id="17" name="16 Rectángulo"/>
            <p:cNvSpPr/>
            <p:nvPr/>
          </p:nvSpPr>
          <p:spPr>
            <a:xfrm rot="10800000">
              <a:off x="6384486" y="5070716"/>
              <a:ext cx="1857388" cy="1000132"/>
            </a:xfrm>
            <a:prstGeom prst="rect">
              <a:avLst/>
            </a:prstGeom>
            <a:blipFill dpi="0" rotWithShape="1">
              <a:blip r:embed="rId3" cstate="print">
                <a:alphaModFix amt="69000"/>
              </a:blip>
              <a:srcRect/>
              <a:tile tx="0" ty="0" sx="100000" sy="100000" flip="none" algn="tl"/>
            </a:blip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5210178" y="5072074"/>
              <a:ext cx="1857388" cy="1000132"/>
            </a:xfrm>
            <a:prstGeom prst="rect">
              <a:avLst/>
            </a:prstGeom>
            <a:blipFill dpi="0" rotWithShape="1">
              <a:blip r:embed="rId4" cstate="print">
                <a:alphaModFix amt="69000"/>
              </a:blip>
              <a:srcRect/>
              <a:tile tx="0" ty="0" sx="100000" sy="100000" flip="none" algn="tl"/>
            </a:blip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5572132" y="5072074"/>
              <a:ext cx="2428892" cy="857256"/>
            </a:xfrm>
            <a:prstGeom prst="rect">
              <a:avLst/>
            </a:prstGeom>
            <a:solidFill>
              <a:schemeClr val="bg1">
                <a:alpha val="3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0" name="19 Grupo"/>
            <p:cNvGrpSpPr/>
            <p:nvPr/>
          </p:nvGrpSpPr>
          <p:grpSpPr>
            <a:xfrm>
              <a:off x="5924558" y="5076838"/>
              <a:ext cx="500066" cy="297850"/>
              <a:chOff x="6731080" y="2519356"/>
              <a:chExt cx="500066" cy="297850"/>
            </a:xfrm>
          </p:grpSpPr>
          <p:sp>
            <p:nvSpPr>
              <p:cNvPr id="21" name="20 Elipse"/>
              <p:cNvSpPr>
                <a:spLocks noChangeAspect="1"/>
              </p:cNvSpPr>
              <p:nvPr/>
            </p:nvSpPr>
            <p:spPr>
              <a:xfrm>
                <a:off x="6848491" y="2525834"/>
                <a:ext cx="291372" cy="2913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" name="21 Rectángulo"/>
              <p:cNvSpPr/>
              <p:nvPr/>
            </p:nvSpPr>
            <p:spPr>
              <a:xfrm>
                <a:off x="6731080" y="2519356"/>
                <a:ext cx="500066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3" name="22 Grupo"/>
            <p:cNvGrpSpPr/>
            <p:nvPr/>
          </p:nvGrpSpPr>
          <p:grpSpPr>
            <a:xfrm>
              <a:off x="7115874" y="5067310"/>
              <a:ext cx="500066" cy="297850"/>
              <a:chOff x="6731080" y="2519356"/>
              <a:chExt cx="500066" cy="297850"/>
            </a:xfrm>
          </p:grpSpPr>
          <p:sp>
            <p:nvSpPr>
              <p:cNvPr id="24" name="23 Elipse"/>
              <p:cNvSpPr>
                <a:spLocks noChangeAspect="1"/>
              </p:cNvSpPr>
              <p:nvPr/>
            </p:nvSpPr>
            <p:spPr>
              <a:xfrm>
                <a:off x="6848491" y="2525834"/>
                <a:ext cx="291372" cy="2913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" name="24 Rectángulo"/>
              <p:cNvSpPr/>
              <p:nvPr/>
            </p:nvSpPr>
            <p:spPr>
              <a:xfrm>
                <a:off x="6731080" y="2519356"/>
                <a:ext cx="500066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29" name="28 Flecha abajo"/>
          <p:cNvSpPr/>
          <p:nvPr/>
        </p:nvSpPr>
        <p:spPr>
          <a:xfrm rot="2516917">
            <a:off x="9027618" y="3082757"/>
            <a:ext cx="484632" cy="621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CuadroTexto"/>
          <p:cNvSpPr txBox="1"/>
          <p:nvPr/>
        </p:nvSpPr>
        <p:spPr>
          <a:xfrm>
            <a:off x="9239272" y="2428869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i="1" dirty="0">
                <a:solidFill>
                  <a:srgbClr val="C00000"/>
                </a:solidFill>
              </a:rPr>
              <a:t>Mejor </a:t>
            </a:r>
          </a:p>
          <a:p>
            <a:pPr algn="ctr"/>
            <a:r>
              <a:rPr lang="es-ES" b="1" i="1" dirty="0">
                <a:solidFill>
                  <a:srgbClr val="C00000"/>
                </a:solidFill>
              </a:rPr>
              <a:t>disposición</a:t>
            </a:r>
          </a:p>
        </p:txBody>
      </p:sp>
      <p:grpSp>
        <p:nvGrpSpPr>
          <p:cNvPr id="48" name="47 Grupo"/>
          <p:cNvGrpSpPr/>
          <p:nvPr/>
        </p:nvGrpSpPr>
        <p:grpSpPr>
          <a:xfrm>
            <a:off x="4321067" y="5786454"/>
            <a:ext cx="2433656" cy="857256"/>
            <a:chOff x="3500430" y="5719780"/>
            <a:chExt cx="2433656" cy="857256"/>
          </a:xfrm>
        </p:grpSpPr>
        <p:sp>
          <p:nvSpPr>
            <p:cNvPr id="34" name="33 Rectángulo"/>
            <p:cNvSpPr/>
            <p:nvPr/>
          </p:nvSpPr>
          <p:spPr>
            <a:xfrm>
              <a:off x="3505194" y="5719780"/>
              <a:ext cx="2428892" cy="857256"/>
            </a:xfrm>
            <a:prstGeom prst="rect">
              <a:avLst/>
            </a:prstGeom>
            <a:solidFill>
              <a:schemeClr val="bg1">
                <a:alpha val="3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5" name="34 Grupo"/>
            <p:cNvGrpSpPr/>
            <p:nvPr/>
          </p:nvGrpSpPr>
          <p:grpSpPr>
            <a:xfrm>
              <a:off x="3643306" y="5786454"/>
              <a:ext cx="500066" cy="297850"/>
              <a:chOff x="6731080" y="2519356"/>
              <a:chExt cx="500066" cy="297850"/>
            </a:xfrm>
          </p:grpSpPr>
          <p:sp>
            <p:nvSpPr>
              <p:cNvPr id="39" name="38 Elipse"/>
              <p:cNvSpPr>
                <a:spLocks noChangeAspect="1"/>
              </p:cNvSpPr>
              <p:nvPr/>
            </p:nvSpPr>
            <p:spPr>
              <a:xfrm>
                <a:off x="6848491" y="2525834"/>
                <a:ext cx="291372" cy="2913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" name="39 Rectángulo"/>
              <p:cNvSpPr/>
              <p:nvPr/>
            </p:nvSpPr>
            <p:spPr>
              <a:xfrm>
                <a:off x="6731080" y="2519356"/>
                <a:ext cx="500066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6" name="35 Grupo"/>
            <p:cNvGrpSpPr/>
            <p:nvPr/>
          </p:nvGrpSpPr>
          <p:grpSpPr>
            <a:xfrm>
              <a:off x="5357818" y="5786454"/>
              <a:ext cx="500066" cy="297850"/>
              <a:chOff x="6731080" y="2519356"/>
              <a:chExt cx="500066" cy="297850"/>
            </a:xfrm>
          </p:grpSpPr>
          <p:sp>
            <p:nvSpPr>
              <p:cNvPr id="37" name="36 Elipse"/>
              <p:cNvSpPr>
                <a:spLocks noChangeAspect="1"/>
              </p:cNvSpPr>
              <p:nvPr/>
            </p:nvSpPr>
            <p:spPr>
              <a:xfrm>
                <a:off x="6848491" y="2525834"/>
                <a:ext cx="291372" cy="2913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" name="37 Rectángulo"/>
              <p:cNvSpPr/>
              <p:nvPr/>
            </p:nvSpPr>
            <p:spPr>
              <a:xfrm>
                <a:off x="6731080" y="2519356"/>
                <a:ext cx="500066" cy="142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42" name="41 Conector recto"/>
            <p:cNvCxnSpPr/>
            <p:nvPr/>
          </p:nvCxnSpPr>
          <p:spPr>
            <a:xfrm>
              <a:off x="3500430" y="6455702"/>
              <a:ext cx="242889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 rot="5400000" flipH="1" flipV="1">
              <a:off x="4088247" y="6229938"/>
              <a:ext cx="428628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44 Conector recto"/>
            <p:cNvCxnSpPr/>
            <p:nvPr/>
          </p:nvCxnSpPr>
          <p:spPr>
            <a:xfrm rot="5400000" flipH="1" flipV="1">
              <a:off x="5012177" y="6229938"/>
              <a:ext cx="428628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45 Arco"/>
            <p:cNvSpPr/>
            <p:nvPr/>
          </p:nvSpPr>
          <p:spPr>
            <a:xfrm>
              <a:off x="4308020" y="5763324"/>
              <a:ext cx="914400" cy="571504"/>
            </a:xfrm>
            <a:prstGeom prst="arc">
              <a:avLst>
                <a:gd name="adj1" fmla="val 10971742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7" name="46 CuadroTexto"/>
          <p:cNvSpPr txBox="1"/>
          <p:nvPr/>
        </p:nvSpPr>
        <p:spPr>
          <a:xfrm>
            <a:off x="7239008" y="5715017"/>
            <a:ext cx="3159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Nota: vista en alzado de un escenario de teatro.</a:t>
            </a:r>
          </a:p>
          <a:p>
            <a:r>
              <a:rPr lang="es-ES" sz="1200" dirty="0"/>
              <a:t>           Los dispositivos visuales de alarma se </a:t>
            </a:r>
          </a:p>
          <a:p>
            <a:r>
              <a:rPr lang="es-ES" sz="1200" dirty="0"/>
              <a:t>           podrían situar en los laterales del </a:t>
            </a:r>
          </a:p>
          <a:p>
            <a:r>
              <a:rPr lang="es-ES" sz="1200" dirty="0"/>
              <a:t>           escenario sin abracar la cobertura en las </a:t>
            </a:r>
          </a:p>
          <a:p>
            <a:r>
              <a:rPr lang="es-ES" sz="1200" dirty="0"/>
              <a:t>          gradas.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536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674133" cy="4872058"/>
          </a:xfrm>
          <a:noFill/>
        </p:spPr>
        <p:txBody>
          <a:bodyPr>
            <a:noAutofit/>
          </a:bodyPr>
          <a:lstStyle/>
          <a:p>
            <a:pPr marL="609600" indent="-609600">
              <a:buFont typeface="+mj-lt"/>
              <a:buAutoNum type="arabicPeriod" startAt="9"/>
            </a:pPr>
            <a:r>
              <a:rPr lang="es-ES" sz="2000" b="1" i="1" dirty="0">
                <a:solidFill>
                  <a:srgbClr val="0000FF"/>
                </a:solidFill>
              </a:rPr>
              <a:t>Dispositivos de alarma visual (</a:t>
            </a:r>
            <a:r>
              <a:rPr lang="es-ES" sz="2000" b="1" i="1" dirty="0" err="1">
                <a:solidFill>
                  <a:srgbClr val="0000FF"/>
                </a:solidFill>
              </a:rPr>
              <a:t>Cont</a:t>
            </a:r>
            <a:r>
              <a:rPr lang="es-ES" sz="2000" b="1" i="1" dirty="0">
                <a:solidFill>
                  <a:srgbClr val="0000FF"/>
                </a:solidFill>
              </a:rPr>
              <a:t>) </a:t>
            </a:r>
          </a:p>
          <a:p>
            <a:pPr marL="609600" indent="-609600">
              <a:buNone/>
            </a:pPr>
            <a:endParaRPr lang="es-ES" sz="800" b="1" i="1" dirty="0">
              <a:solidFill>
                <a:srgbClr val="0000FF"/>
              </a:solidFill>
            </a:endParaRPr>
          </a:p>
          <a:p>
            <a:pPr marL="609600" indent="-609600">
              <a:buFont typeface="Wingdings" pitchFamily="2" charset="2"/>
              <a:buAutoNum type="alphaUcParenR" startAt="3"/>
            </a:pPr>
            <a:r>
              <a:rPr lang="es-ES" sz="1800" b="1" i="1" dirty="0">
                <a:solidFill>
                  <a:srgbClr val="008000"/>
                </a:solidFill>
              </a:rPr>
              <a:t>Recomendaciones de instalación (</a:t>
            </a:r>
            <a:r>
              <a:rPr lang="es-ES" sz="1800" b="1" i="1" dirty="0" err="1">
                <a:solidFill>
                  <a:srgbClr val="008000"/>
                </a:solidFill>
              </a:rPr>
              <a:t>Cont</a:t>
            </a:r>
            <a:r>
              <a:rPr lang="es-ES" sz="1800" b="1" i="1" dirty="0">
                <a:solidFill>
                  <a:srgbClr val="008000"/>
                </a:solidFill>
              </a:rPr>
              <a:t>)</a:t>
            </a:r>
          </a:p>
          <a:p>
            <a:pPr marL="609600" indent="-609600">
              <a:buNone/>
            </a:pPr>
            <a:r>
              <a:rPr lang="es-ES" sz="1800" b="1" i="1" dirty="0"/>
              <a:t>	</a:t>
            </a:r>
            <a:endParaRPr lang="es-ES" sz="800" dirty="0"/>
          </a:p>
          <a:p>
            <a:pPr marL="609600" indent="-609600">
              <a:buNone/>
            </a:pPr>
            <a:r>
              <a:rPr lang="es-ES" sz="1600" dirty="0"/>
              <a:t>	- Frecuencia del conjunto de dispositivos menor a 3 Hz (evitar sensibilidad de los epilépticos)).</a:t>
            </a:r>
          </a:p>
          <a:p>
            <a:pPr marL="609600" indent="-609600">
              <a:buNone/>
            </a:pPr>
            <a:r>
              <a:rPr lang="es-ES" sz="1600" dirty="0"/>
              <a:t>		</a:t>
            </a:r>
            <a:r>
              <a:rPr lang="es-ES" sz="1400" dirty="0"/>
              <a:t>Ejemplo: Dispositivo con frecuencia = 0,5 Hz   =&gt;   3 Hz /0,5 Hz = 6 ;</a:t>
            </a:r>
          </a:p>
          <a:p>
            <a:pPr marL="609600" indent="-609600">
              <a:buNone/>
            </a:pPr>
            <a:r>
              <a:rPr lang="es-ES" sz="1400" dirty="0"/>
              <a:t>		                 =&gt; Intentar evitar tener más de 6 dispositivos en línea visual directa.</a:t>
            </a:r>
          </a:p>
          <a:p>
            <a:pPr marL="609600" indent="-609600">
              <a:buNone/>
            </a:pPr>
            <a:endParaRPr lang="es-ES" sz="1400" dirty="0"/>
          </a:p>
          <a:p>
            <a:pPr marL="609600" indent="-609600">
              <a:buNone/>
            </a:pPr>
            <a:r>
              <a:rPr lang="es-ES" sz="1600" dirty="0"/>
              <a:t>	- Dispositivos pensados para nivel de luz ambiente de 600 lux. </a:t>
            </a:r>
          </a:p>
          <a:p>
            <a:pPr marL="609600" indent="-609600">
              <a:buNone/>
            </a:pPr>
            <a:r>
              <a:rPr lang="es-ES" sz="1400" dirty="0"/>
              <a:t>		Nota: Para 900-1000 lux reducir coberturas a la mitad. Evaluar situación y cantidad en el caso de 		           estancias con luz directa del sol.</a:t>
            </a:r>
          </a:p>
          <a:p>
            <a:pPr marL="609600" indent="-609600">
              <a:buNone/>
            </a:pPr>
            <a:endParaRPr lang="es-ES" sz="1400" dirty="0"/>
          </a:p>
          <a:p>
            <a:pPr marL="609600" indent="-609600">
              <a:buNone/>
            </a:pPr>
            <a:r>
              <a:rPr lang="es-ES" sz="1600" dirty="0"/>
              <a:t>	- Dispositivos de alarma visual tienen consumo eléctrico elevado. Contemplar alimentaciones 	externas.</a:t>
            </a:r>
          </a:p>
          <a:p>
            <a:pPr marL="609600" indent="-609600">
              <a:buNone/>
            </a:pPr>
            <a:r>
              <a:rPr lang="es-ES" sz="1200" dirty="0"/>
              <a:t>	</a:t>
            </a:r>
            <a:endParaRPr lang="es-ES" sz="140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30885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3.1.- Norma Instalación de Incendios (26/33)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8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8385175" cy="4525963"/>
          </a:xfrm>
        </p:spPr>
        <p:txBody>
          <a:bodyPr/>
          <a:lstStyle/>
          <a:p>
            <a:pPr marL="609600" indent="-609600">
              <a:buNone/>
            </a:pPr>
            <a:endParaRPr lang="es-ES" b="1" i="1" u="sng" dirty="0" smtClean="0">
              <a:solidFill>
                <a:srgbClr val="C00000"/>
              </a:solidFill>
            </a:endParaRPr>
          </a:p>
          <a:p>
            <a:pPr marL="609600" indent="-609600">
              <a:buNone/>
            </a:pPr>
            <a:endParaRPr lang="es-ES" b="1" i="1" u="sng" dirty="0">
              <a:solidFill>
                <a:srgbClr val="C00000"/>
              </a:solidFill>
            </a:endParaRPr>
          </a:p>
          <a:p>
            <a:pPr marL="609600" indent="-609600">
              <a:buNone/>
            </a:pPr>
            <a:endParaRPr lang="es-ES" b="1" i="1" u="sng" dirty="0" smtClean="0">
              <a:solidFill>
                <a:srgbClr val="C00000"/>
              </a:solidFill>
            </a:endParaRPr>
          </a:p>
          <a:p>
            <a:pPr marL="609600" indent="-609600" algn="ctr">
              <a:buNone/>
            </a:pPr>
            <a:r>
              <a:rPr lang="es-ES" sz="4000" b="1" i="1" u="sng" dirty="0" smtClean="0">
                <a:solidFill>
                  <a:srgbClr val="C00000"/>
                </a:solidFill>
              </a:rPr>
              <a:t>¿</a:t>
            </a:r>
            <a:r>
              <a:rPr lang="es-ES" sz="4000" b="1" i="1" u="sng" dirty="0">
                <a:solidFill>
                  <a:srgbClr val="C00000"/>
                </a:solidFill>
              </a:rPr>
              <a:t>Qué es la Unión Europea?</a:t>
            </a:r>
          </a:p>
          <a:p>
            <a:pPr marL="609600" indent="-609600">
              <a:buNone/>
            </a:pPr>
            <a:endParaRPr lang="es-ES" dirty="0"/>
          </a:p>
        </p:txBody>
      </p:sp>
      <p:sp>
        <p:nvSpPr>
          <p:cNvPr id="10243" name="Text Box 15"/>
          <p:cNvSpPr txBox="1">
            <a:spLocks noChangeArrowheads="1"/>
          </p:cNvSpPr>
          <p:nvPr/>
        </p:nvSpPr>
        <p:spPr bwMode="auto">
          <a:xfrm>
            <a:off x="6796088" y="4529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10244" name="Rectangle 25"/>
          <p:cNvSpPr>
            <a:spLocks noGrp="1" noChangeArrowheads="1"/>
          </p:cNvSpPr>
          <p:nvPr>
            <p:ph type="title"/>
          </p:nvPr>
        </p:nvSpPr>
        <p:spPr>
          <a:xfrm>
            <a:off x="929390" y="647701"/>
            <a:ext cx="10667524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2. Normativa PCI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2.1 - </a:t>
            </a:r>
            <a:r>
              <a:rPr lang="es-ES" sz="2000" dirty="0">
                <a:solidFill>
                  <a:srgbClr val="009900"/>
                </a:solidFill>
              </a:rPr>
              <a:t>Marcado </a:t>
            </a:r>
            <a:r>
              <a:rPr lang="es-ES" sz="2000" dirty="0" smtClean="0">
                <a:solidFill>
                  <a:srgbClr val="009900"/>
                </a:solidFill>
              </a:rPr>
              <a:t>CE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0247" name="Picture 7" descr="C:\Documents and Settings\E79_US\Escritorio\Hoy\Unión Europea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989" y="3863182"/>
            <a:ext cx="3415598" cy="241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2246" y="173032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1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5"/>
          <p:cNvSpPr txBox="1">
            <a:spLocks noChangeArrowheads="1"/>
          </p:cNvSpPr>
          <p:nvPr/>
        </p:nvSpPr>
        <p:spPr bwMode="auto">
          <a:xfrm>
            <a:off x="6796088" y="4529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16389" name="Rectangle 25"/>
          <p:cNvSpPr>
            <a:spLocks noGrp="1" noChangeArrowheads="1"/>
          </p:cNvSpPr>
          <p:nvPr>
            <p:ph type="title"/>
          </p:nvPr>
        </p:nvSpPr>
        <p:spPr>
          <a:xfrm>
            <a:off x="929390" y="647701"/>
            <a:ext cx="10594953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2. Normativa PCI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2.2- </a:t>
            </a:r>
            <a:r>
              <a:rPr lang="es-ES" sz="2000" dirty="0">
                <a:solidFill>
                  <a:srgbClr val="009900"/>
                </a:solidFill>
              </a:rPr>
              <a:t>Marcado CE </a:t>
            </a:r>
            <a:endParaRPr lang="en-GB" sz="2000" dirty="0">
              <a:solidFill>
                <a:srgbClr val="009900"/>
              </a:solidFill>
            </a:endParaRPr>
          </a:p>
        </p:txBody>
      </p:sp>
      <p:sp>
        <p:nvSpPr>
          <p:cNvPr id="16390" name="8 CuadroTexto"/>
          <p:cNvSpPr txBox="1">
            <a:spLocks noChangeArrowheads="1"/>
          </p:cNvSpPr>
          <p:nvPr/>
        </p:nvSpPr>
        <p:spPr bwMode="auto">
          <a:xfrm>
            <a:off x="2762655" y="1877151"/>
            <a:ext cx="42175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4000" dirty="0" smtClean="0"/>
              <a:t>UNION EUROPEA</a:t>
            </a:r>
            <a:endParaRPr lang="es-ES" sz="4000" dirty="0"/>
          </a:p>
        </p:txBody>
      </p:sp>
      <p:grpSp>
        <p:nvGrpSpPr>
          <p:cNvPr id="2" name="21 Grupo"/>
          <p:cNvGrpSpPr>
            <a:grpSpLocks/>
          </p:cNvGrpSpPr>
          <p:nvPr/>
        </p:nvGrpSpPr>
        <p:grpSpPr bwMode="auto">
          <a:xfrm>
            <a:off x="3717993" y="2665185"/>
            <a:ext cx="2040781" cy="1393974"/>
            <a:chOff x="4781006" y="2730136"/>
            <a:chExt cx="2492310" cy="1395175"/>
          </a:xfrm>
        </p:grpSpPr>
        <p:sp>
          <p:nvSpPr>
            <p:cNvPr id="10" name="9 Flecha abajo"/>
            <p:cNvSpPr/>
            <p:nvPr/>
          </p:nvSpPr>
          <p:spPr>
            <a:xfrm>
              <a:off x="6178200" y="2730136"/>
              <a:ext cx="627150" cy="810323"/>
            </a:xfrm>
            <a:prstGeom prst="downArrow">
              <a:avLst/>
            </a:prstGeom>
            <a:solidFill>
              <a:srgbClr val="3366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/>
            </a:p>
          </p:txBody>
        </p:sp>
        <p:sp>
          <p:nvSpPr>
            <p:cNvPr id="16401" name="10 CuadroTexto"/>
            <p:cNvSpPr txBox="1">
              <a:spLocks noChangeArrowheads="1"/>
            </p:cNvSpPr>
            <p:nvPr/>
          </p:nvSpPr>
          <p:spPr bwMode="auto">
            <a:xfrm>
              <a:off x="4781006" y="3540032"/>
              <a:ext cx="2492310" cy="58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3200" b="1" dirty="0">
                  <a:solidFill>
                    <a:srgbClr val="7030A0"/>
                  </a:solidFill>
                </a:rPr>
                <a:t>Las Directivas</a:t>
              </a:r>
            </a:p>
          </p:txBody>
        </p:sp>
      </p:grpSp>
      <p:grpSp>
        <p:nvGrpSpPr>
          <p:cNvPr id="3" name="23 Grupo"/>
          <p:cNvGrpSpPr/>
          <p:nvPr/>
        </p:nvGrpSpPr>
        <p:grpSpPr>
          <a:xfrm>
            <a:off x="3952944" y="4028545"/>
            <a:ext cx="3813430" cy="2644335"/>
            <a:chOff x="5016500" y="4219575"/>
            <a:chExt cx="3813430" cy="2455863"/>
          </a:xfrm>
        </p:grpSpPr>
        <p:sp>
          <p:nvSpPr>
            <p:cNvPr id="16396" name="16 CuadroTexto"/>
            <p:cNvSpPr txBox="1">
              <a:spLocks noChangeArrowheads="1"/>
            </p:cNvSpPr>
            <p:nvPr/>
          </p:nvSpPr>
          <p:spPr bwMode="auto">
            <a:xfrm>
              <a:off x="5053255" y="4299257"/>
              <a:ext cx="3776675" cy="2372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-"/>
              </a:pPr>
              <a:r>
                <a:rPr lang="es-ES" sz="2000" dirty="0"/>
                <a:t> Bajo Voltaje</a:t>
              </a:r>
            </a:p>
            <a:p>
              <a:pPr>
                <a:buFontTx/>
                <a:buChar char="-"/>
              </a:pPr>
              <a:endParaRPr lang="es-ES" sz="800" dirty="0"/>
            </a:p>
            <a:p>
              <a:pPr>
                <a:buFontTx/>
                <a:buChar char="-"/>
              </a:pPr>
              <a:r>
                <a:rPr lang="es-ES" sz="2000" dirty="0"/>
                <a:t> Recipientes a presión</a:t>
              </a:r>
            </a:p>
            <a:p>
              <a:pPr>
                <a:buFontTx/>
                <a:buChar char="-"/>
              </a:pPr>
              <a:endParaRPr lang="es-ES" sz="800" dirty="0"/>
            </a:p>
            <a:p>
              <a:pPr>
                <a:buFontTx/>
                <a:buChar char="-"/>
              </a:pPr>
              <a:r>
                <a:rPr lang="es-ES" sz="2000" dirty="0"/>
                <a:t> Seguridad en Juguetes</a:t>
              </a:r>
            </a:p>
            <a:p>
              <a:pPr>
                <a:buFontTx/>
                <a:buChar char="-"/>
              </a:pPr>
              <a:endParaRPr lang="es-ES" sz="800" dirty="0"/>
            </a:p>
            <a:p>
              <a:pPr>
                <a:buFontTx/>
                <a:buChar char="-"/>
              </a:pPr>
              <a:r>
                <a:rPr lang="es-ES" sz="2000" dirty="0">
                  <a:solidFill>
                    <a:srgbClr val="0000FF"/>
                  </a:solidFill>
                </a:rPr>
                <a:t> Productos de la Construcción</a:t>
              </a:r>
            </a:p>
            <a:p>
              <a:pPr>
                <a:buFontTx/>
                <a:buChar char="-"/>
              </a:pPr>
              <a:endParaRPr lang="es-ES" sz="800" dirty="0"/>
            </a:p>
            <a:p>
              <a:pPr>
                <a:buFontTx/>
                <a:buChar char="-"/>
              </a:pPr>
              <a:r>
                <a:rPr lang="es-ES" sz="2000" dirty="0"/>
                <a:t> Compatibilidad Electromagnética</a:t>
              </a:r>
            </a:p>
            <a:p>
              <a:pPr>
                <a:buFontTx/>
                <a:buChar char="-"/>
              </a:pPr>
              <a:endParaRPr lang="es-ES" sz="800" dirty="0"/>
            </a:p>
            <a:p>
              <a:pPr>
                <a:buFontTx/>
                <a:buChar char="-"/>
              </a:pPr>
              <a:r>
                <a:rPr lang="es-ES" sz="2000" dirty="0"/>
                <a:t> (…)</a:t>
              </a:r>
            </a:p>
          </p:txBody>
        </p:sp>
        <p:cxnSp>
          <p:nvCxnSpPr>
            <p:cNvPr id="25" name="24 Conector recto"/>
            <p:cNvCxnSpPr/>
            <p:nvPr/>
          </p:nvCxnSpPr>
          <p:spPr bwMode="auto">
            <a:xfrm rot="16200000" flipH="1">
              <a:off x="3794918" y="5441157"/>
              <a:ext cx="2455863" cy="127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" descr="C:\Documents and Settings\E79_US\Escritorio\Hoy\Unión Europea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0" y="2990320"/>
            <a:ext cx="3270790" cy="237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1410" y="219073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9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016500"/>
          </a:xfrm>
          <a:noFill/>
        </p:spPr>
        <p:txBody>
          <a:bodyPr>
            <a:normAutofit/>
          </a:bodyPr>
          <a:lstStyle/>
          <a:p>
            <a:pPr marL="609600" indent="-609600">
              <a:buFontTx/>
              <a:buAutoNum type="arabicPeriod" startAt="3"/>
            </a:pPr>
            <a:r>
              <a:rPr lang="es-ES" sz="2000" b="1" i="1" dirty="0">
                <a:solidFill>
                  <a:srgbClr val="0000FF"/>
                </a:solidFill>
              </a:rPr>
              <a:t>Distribución de detectores</a:t>
            </a:r>
          </a:p>
          <a:p>
            <a:pPr marL="609600" indent="-609600">
              <a:buNone/>
            </a:pPr>
            <a:r>
              <a:rPr lang="es-ES" sz="1800" b="1" i="1" dirty="0">
                <a:solidFill>
                  <a:srgbClr val="CC3300"/>
                </a:solidFill>
              </a:rPr>
              <a:t>b</a:t>
            </a:r>
            <a:r>
              <a:rPr lang="es-ES" sz="1800" b="1" i="1" dirty="0" smtClean="0">
                <a:solidFill>
                  <a:srgbClr val="CC3300"/>
                </a:solidFill>
              </a:rPr>
              <a:t>) </a:t>
            </a:r>
            <a:r>
              <a:rPr lang="es-ES" sz="1800" b="1" i="1" dirty="0">
                <a:solidFill>
                  <a:srgbClr val="CC3300"/>
                </a:solidFill>
              </a:rPr>
              <a:t>Cobertura de detectores</a:t>
            </a:r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0" indent="0">
              <a:buNone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Char char="-"/>
            </a:pPr>
            <a:endParaRPr lang="es-ES" sz="400" b="1" i="1" dirty="0"/>
          </a:p>
          <a:p>
            <a:pPr marL="609600" indent="-609600">
              <a:buNone/>
            </a:pPr>
            <a:endParaRPr lang="es-ES" sz="1600" b="1" i="1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986971" y="647701"/>
            <a:ext cx="1036320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3.3 - Detectores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4581" name="Line 180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1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6369" y="359433"/>
            <a:ext cx="665063" cy="857256"/>
          </a:xfrm>
          <a:prstGeom prst="rect">
            <a:avLst/>
          </a:prstGeom>
          <a:noFill/>
        </p:spPr>
      </p:pic>
      <p:pic>
        <p:nvPicPr>
          <p:cNvPr id="22" name="Picture 1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6417" y="2330245"/>
            <a:ext cx="4597647" cy="410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88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0165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i="1" dirty="0">
                <a:solidFill>
                  <a:srgbClr val="0000FF"/>
                </a:solidFill>
              </a:rPr>
              <a:t>Distribución de detectores</a:t>
            </a:r>
          </a:p>
          <a:p>
            <a:pPr marL="609600" indent="-609600">
              <a:buNone/>
            </a:pPr>
            <a:r>
              <a:rPr lang="es-ES" sz="1800" b="1" i="1" dirty="0" smtClean="0">
                <a:solidFill>
                  <a:srgbClr val="CC3300"/>
                </a:solidFill>
              </a:rPr>
              <a:t>a)OPTICOS</a:t>
            </a:r>
            <a:endParaRPr lang="es-ES" sz="1800" b="1" i="1" dirty="0">
              <a:solidFill>
                <a:srgbClr val="CC3300"/>
              </a:solidFill>
            </a:endParaRPr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0" indent="0">
              <a:buNone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 smtClean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800" b="1" i="1" dirty="0"/>
          </a:p>
          <a:p>
            <a:pPr marL="609600" indent="-609600">
              <a:buFontTx/>
              <a:buAutoNum type="arabicPeriod" startAt="3"/>
            </a:pPr>
            <a:endParaRPr lang="es-ES" sz="800" b="1" i="1" dirty="0"/>
          </a:p>
          <a:p>
            <a:pPr marL="609600" indent="-609600">
              <a:buFontTx/>
              <a:buChar char="-"/>
            </a:pPr>
            <a:endParaRPr lang="es-ES" sz="400" b="1" i="1" dirty="0"/>
          </a:p>
          <a:p>
            <a:pPr marL="609600" indent="-609600">
              <a:buNone/>
            </a:pPr>
            <a:endParaRPr lang="es-ES" sz="1600" b="1" i="1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842212" y="647701"/>
            <a:ext cx="10290245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3.4. Cobertura detectores de ópticos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4581" name="Line 180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7" name="Arc 323"/>
          <p:cNvSpPr>
            <a:spLocks/>
          </p:cNvSpPr>
          <p:nvPr/>
        </p:nvSpPr>
        <p:spPr bwMode="auto">
          <a:xfrm rot="3134592">
            <a:off x="4865477" y="2013628"/>
            <a:ext cx="1124432" cy="871537"/>
          </a:xfrm>
          <a:custGeom>
            <a:avLst/>
            <a:gdLst>
              <a:gd name="T0" fmla="*/ 0 w 20080"/>
              <a:gd name="T1" fmla="*/ 22480797 h 20946"/>
              <a:gd name="T2" fmla="*/ 151146949 w 20080"/>
              <a:gd name="T3" fmla="*/ 0 h 20946"/>
              <a:gd name="T4" fmla="*/ 204986568 w 20080"/>
              <a:gd name="T5" fmla="*/ 36263567 h 20946"/>
              <a:gd name="T6" fmla="*/ 0 60000 65536"/>
              <a:gd name="T7" fmla="*/ 0 60000 65536"/>
              <a:gd name="T8" fmla="*/ 0 60000 65536"/>
              <a:gd name="T9" fmla="*/ 0 w 20080"/>
              <a:gd name="T10" fmla="*/ 0 h 20946"/>
              <a:gd name="T11" fmla="*/ 20080 w 20080"/>
              <a:gd name="T12" fmla="*/ 20946 h 209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80" h="20946" fill="none" extrusionOk="0">
                <a:moveTo>
                  <a:pt x="0" y="12985"/>
                </a:moveTo>
                <a:cubicBezTo>
                  <a:pt x="2560" y="6527"/>
                  <a:pt x="8069" y="1695"/>
                  <a:pt x="14805" y="-1"/>
                </a:cubicBezTo>
              </a:path>
              <a:path w="20080" h="20946" stroke="0" extrusionOk="0">
                <a:moveTo>
                  <a:pt x="0" y="12985"/>
                </a:moveTo>
                <a:cubicBezTo>
                  <a:pt x="2560" y="6527"/>
                  <a:pt x="8069" y="1695"/>
                  <a:pt x="14805" y="-1"/>
                </a:cubicBezTo>
                <a:lnTo>
                  <a:pt x="20080" y="20946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9" name="Text Box 325"/>
          <p:cNvSpPr txBox="1">
            <a:spLocks noChangeArrowheads="1"/>
          </p:cNvSpPr>
          <p:nvPr/>
        </p:nvSpPr>
        <p:spPr bwMode="auto">
          <a:xfrm>
            <a:off x="4003281" y="1834304"/>
            <a:ext cx="1069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Detector </a:t>
            </a:r>
          </a:p>
          <a:p>
            <a:pPr algn="ctr"/>
            <a:r>
              <a:rPr lang="es-ES" b="1" dirty="0">
                <a:solidFill>
                  <a:srgbClr val="FF0000"/>
                </a:solidFill>
              </a:rPr>
              <a:t>Humo</a:t>
            </a:r>
          </a:p>
        </p:txBody>
      </p:sp>
      <p:pic>
        <p:nvPicPr>
          <p:cNvPr id="1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24" name="3 Marcador de contenido"/>
          <p:cNvSpPr txBox="1">
            <a:spLocks/>
          </p:cNvSpPr>
          <p:nvPr/>
        </p:nvSpPr>
        <p:spPr>
          <a:xfrm>
            <a:off x="8488906" y="1774133"/>
            <a:ext cx="2609231" cy="43086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EN54 – 7</a:t>
            </a:r>
          </a:p>
          <a:p>
            <a:pPr>
              <a:buFont typeface="Arial" panose="020B0604020202020204" pitchFamily="34" charset="0"/>
              <a:buNone/>
            </a:pPr>
            <a:endParaRPr lang="es-ES_tradnl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Cobertura de detector entre,</a:t>
            </a:r>
          </a:p>
          <a:p>
            <a:pPr marL="0" indent="0">
              <a:buNone/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60m2 y 80m2</a:t>
            </a:r>
          </a:p>
          <a:p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Altura máxima</a:t>
            </a:r>
          </a:p>
          <a:p>
            <a:pPr marL="0" indent="0">
              <a:buNone/>
            </a:pP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6m y 12m</a:t>
            </a:r>
            <a:endParaRPr lang="es-ES_tradnl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dirty="0" smtClean="0">
              <a:latin typeface="+mj-lt"/>
            </a:endParaRPr>
          </a:p>
          <a:p>
            <a:endParaRPr lang="es-ES_tradnl" sz="1800" dirty="0"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12" y="3010823"/>
            <a:ext cx="7062536" cy="2713640"/>
          </a:xfrm>
          <a:prstGeom prst="rect">
            <a:avLst/>
          </a:prstGeom>
        </p:spPr>
      </p:pic>
      <p:sp>
        <p:nvSpPr>
          <p:cNvPr id="15" name="Oval 321"/>
          <p:cNvSpPr>
            <a:spLocks noChangeArrowheads="1"/>
          </p:cNvSpPr>
          <p:nvPr/>
        </p:nvSpPr>
        <p:spPr bwMode="auto">
          <a:xfrm>
            <a:off x="3603876" y="2736746"/>
            <a:ext cx="4885030" cy="3490471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6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016500"/>
          </a:xfrm>
          <a:noFill/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s-ES" sz="1800" b="1" i="1" dirty="0" smtClean="0">
                <a:solidFill>
                  <a:srgbClr val="CC3300"/>
                </a:solidFill>
              </a:rPr>
              <a:t>b) TERMICOS</a:t>
            </a:r>
            <a:endParaRPr lang="es-ES" sz="1800" b="1" i="1" dirty="0">
              <a:solidFill>
                <a:srgbClr val="CC3300"/>
              </a:solidFill>
            </a:endParaRPr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0" indent="0">
              <a:buNone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1600" b="1" i="1" dirty="0"/>
          </a:p>
          <a:p>
            <a:pPr marL="609600" indent="-609600">
              <a:buFontTx/>
              <a:buAutoNum type="arabicPeriod" startAt="3"/>
            </a:pPr>
            <a:endParaRPr lang="es-ES" sz="800" b="1" i="1" dirty="0"/>
          </a:p>
          <a:p>
            <a:pPr marL="609600" indent="-609600">
              <a:buFontTx/>
              <a:buAutoNum type="arabicPeriod" startAt="3"/>
            </a:pPr>
            <a:endParaRPr lang="es-ES" sz="800" b="1" i="1" dirty="0"/>
          </a:p>
          <a:p>
            <a:pPr marL="609600" indent="-609600">
              <a:buFontTx/>
              <a:buChar char="-"/>
            </a:pPr>
            <a:endParaRPr lang="es-ES" sz="400" b="1" i="1" dirty="0"/>
          </a:p>
          <a:p>
            <a:pPr marL="609600" indent="-609600">
              <a:buNone/>
            </a:pPr>
            <a:endParaRPr lang="es-ES" sz="1600" b="1" i="1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799269" y="647701"/>
            <a:ext cx="10637988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3.5 – Cobertura detectores Térmicos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4581" name="Line 180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" name="Arc 324"/>
          <p:cNvSpPr>
            <a:spLocks/>
          </p:cNvSpPr>
          <p:nvPr/>
        </p:nvSpPr>
        <p:spPr bwMode="auto">
          <a:xfrm rot="473931">
            <a:off x="3340392" y="4660136"/>
            <a:ext cx="1373410" cy="1804933"/>
          </a:xfrm>
          <a:custGeom>
            <a:avLst/>
            <a:gdLst>
              <a:gd name="T0" fmla="*/ 0 w 20080"/>
              <a:gd name="T1" fmla="*/ 22480797 h 20946"/>
              <a:gd name="T2" fmla="*/ 151146949 w 20080"/>
              <a:gd name="T3" fmla="*/ 0 h 20946"/>
              <a:gd name="T4" fmla="*/ 204986568 w 20080"/>
              <a:gd name="T5" fmla="*/ 36263567 h 20946"/>
              <a:gd name="T6" fmla="*/ 0 60000 65536"/>
              <a:gd name="T7" fmla="*/ 0 60000 65536"/>
              <a:gd name="T8" fmla="*/ 0 60000 65536"/>
              <a:gd name="T9" fmla="*/ 0 w 20080"/>
              <a:gd name="T10" fmla="*/ 0 h 20946"/>
              <a:gd name="T11" fmla="*/ 20080 w 20080"/>
              <a:gd name="T12" fmla="*/ 20946 h 209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80" h="20946" fill="none" extrusionOk="0">
                <a:moveTo>
                  <a:pt x="0" y="12985"/>
                </a:moveTo>
                <a:cubicBezTo>
                  <a:pt x="2560" y="6527"/>
                  <a:pt x="8069" y="1695"/>
                  <a:pt x="14805" y="-1"/>
                </a:cubicBezTo>
              </a:path>
              <a:path w="20080" h="20946" stroke="0" extrusionOk="0">
                <a:moveTo>
                  <a:pt x="0" y="12985"/>
                </a:moveTo>
                <a:cubicBezTo>
                  <a:pt x="2560" y="6527"/>
                  <a:pt x="8069" y="1695"/>
                  <a:pt x="14805" y="-1"/>
                </a:cubicBezTo>
                <a:lnTo>
                  <a:pt x="20080" y="2094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21" name="3 Marcador de contenido"/>
          <p:cNvSpPr txBox="1">
            <a:spLocks/>
          </p:cNvSpPr>
          <p:nvPr/>
        </p:nvSpPr>
        <p:spPr>
          <a:xfrm>
            <a:off x="8488906" y="1774133"/>
            <a:ext cx="2609231" cy="43086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EN54 – 5</a:t>
            </a:r>
          </a:p>
          <a:p>
            <a:pPr>
              <a:buFont typeface="Arial" panose="020B0604020202020204" pitchFamily="34" charset="0"/>
              <a:buNone/>
            </a:pPr>
            <a:endParaRPr lang="es-ES_tradnl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Cobertura de detector entre,</a:t>
            </a:r>
          </a:p>
          <a:p>
            <a:pPr marL="0" indent="0">
              <a:buNone/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20m2 y 30m2</a:t>
            </a:r>
          </a:p>
          <a:p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Altura máxima</a:t>
            </a:r>
          </a:p>
          <a:p>
            <a:pPr marL="0" indent="0">
              <a:buNone/>
            </a:pP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6m y 7.5m</a:t>
            </a:r>
            <a:endParaRPr lang="es-ES_tradnl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dirty="0" smtClean="0">
              <a:latin typeface="+mj-lt"/>
            </a:endParaRPr>
          </a:p>
          <a:p>
            <a:endParaRPr lang="es-ES_tradnl" sz="1800" dirty="0"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69" y="2350600"/>
            <a:ext cx="7438270" cy="3642204"/>
          </a:xfrm>
          <a:prstGeom prst="rect">
            <a:avLst/>
          </a:prstGeom>
        </p:spPr>
      </p:pic>
      <p:sp>
        <p:nvSpPr>
          <p:cNvPr id="12" name="Oval 322"/>
          <p:cNvSpPr>
            <a:spLocks noChangeArrowheads="1"/>
          </p:cNvSpPr>
          <p:nvPr/>
        </p:nvSpPr>
        <p:spPr bwMode="auto">
          <a:xfrm>
            <a:off x="3222886" y="2296090"/>
            <a:ext cx="5266020" cy="393112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3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016500"/>
          </a:xfrm>
          <a:noFill/>
        </p:spPr>
        <p:txBody>
          <a:bodyPr/>
          <a:lstStyle/>
          <a:p>
            <a:pPr marL="609600" indent="-609600">
              <a:buFontTx/>
              <a:buAutoNum type="arabicPeriod" startAt="3"/>
            </a:pPr>
            <a:r>
              <a:rPr lang="es-ES" sz="2000" b="1" i="1" dirty="0">
                <a:solidFill>
                  <a:srgbClr val="0000FF"/>
                </a:solidFill>
              </a:rPr>
              <a:t>Distribución de </a:t>
            </a:r>
            <a:r>
              <a:rPr lang="es-ES" sz="2000" b="1" i="1" dirty="0" smtClean="0">
                <a:solidFill>
                  <a:srgbClr val="0000FF"/>
                </a:solidFill>
              </a:rPr>
              <a:t>detectores</a:t>
            </a:r>
          </a:p>
          <a:p>
            <a:pPr marL="0" indent="0">
              <a:buNone/>
            </a:pPr>
            <a:r>
              <a:rPr lang="es-ES" sz="2000" b="1" i="1" dirty="0">
                <a:solidFill>
                  <a:srgbClr val="0000FF"/>
                </a:solidFill>
              </a:rPr>
              <a:t>	</a:t>
            </a:r>
            <a:r>
              <a:rPr lang="es-ES" sz="2000" b="1" i="1" dirty="0" smtClean="0">
                <a:solidFill>
                  <a:srgbClr val="0000FF"/>
                </a:solidFill>
              </a:rPr>
              <a:t> </a:t>
            </a:r>
            <a:r>
              <a:rPr lang="es-ES" sz="1800" b="1" i="1" dirty="0" smtClean="0">
                <a:solidFill>
                  <a:srgbClr val="CC3300"/>
                </a:solidFill>
              </a:rPr>
              <a:t>b</a:t>
            </a:r>
            <a:r>
              <a:rPr lang="es-ES" sz="1800" b="1" i="1" dirty="0">
                <a:solidFill>
                  <a:srgbClr val="CC3300"/>
                </a:solidFill>
              </a:rPr>
              <a:t>) Emplazamiento bajo techo </a:t>
            </a:r>
          </a:p>
          <a:p>
            <a:pPr marL="609600" indent="-609600">
              <a:buNone/>
            </a:pPr>
            <a:endParaRPr lang="es-ES" sz="2000" b="1" i="1" dirty="0">
              <a:solidFill>
                <a:srgbClr val="CC3300"/>
              </a:solidFill>
            </a:endParaRPr>
          </a:p>
          <a:p>
            <a:pPr marL="609600" indent="-609600">
              <a:buNone/>
            </a:pPr>
            <a:r>
              <a:rPr lang="es-ES" sz="1600" b="1" i="1" dirty="0" smtClean="0"/>
              <a:t>.</a:t>
            </a:r>
            <a:endParaRPr lang="es-ES" sz="1600" b="1" i="1" dirty="0"/>
          </a:p>
          <a:p>
            <a:pPr marL="609600" indent="-609600">
              <a:buNone/>
            </a:pPr>
            <a:r>
              <a:rPr lang="es-ES" sz="1600" b="1" i="1" dirty="0"/>
              <a:t> </a:t>
            </a:r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endParaRPr lang="es-ES" sz="1600" b="1" i="1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986589" y="647701"/>
            <a:ext cx="8409824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3.6.- </a:t>
            </a:r>
            <a:r>
              <a:rPr lang="es-ES" sz="2000" dirty="0">
                <a:solidFill>
                  <a:srgbClr val="009900"/>
                </a:solidFill>
              </a:rPr>
              <a:t>Norma Instalación de Incendios 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4581" name="Line 180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24589" name="Picture 327" descr="Figura  A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6854" y="3213845"/>
            <a:ext cx="6387146" cy="283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37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016500"/>
          </a:xfrm>
          <a:noFill/>
        </p:spPr>
        <p:txBody>
          <a:bodyPr/>
          <a:lstStyle/>
          <a:p>
            <a:pPr marL="609600" indent="-609600">
              <a:buFontTx/>
              <a:buAutoNum type="arabicPeriod" startAt="3"/>
            </a:pPr>
            <a:r>
              <a:rPr lang="es-ES" sz="2000" b="1" i="1" dirty="0">
                <a:solidFill>
                  <a:srgbClr val="0000FF"/>
                </a:solidFill>
              </a:rPr>
              <a:t>Distribución de detectores (</a:t>
            </a:r>
            <a:r>
              <a:rPr lang="es-ES" sz="2000" b="1" i="1" dirty="0" err="1">
                <a:solidFill>
                  <a:srgbClr val="0000FF"/>
                </a:solidFill>
              </a:rPr>
              <a:t>Cont</a:t>
            </a:r>
            <a:r>
              <a:rPr lang="es-ES" sz="2000" b="1" i="1" dirty="0">
                <a:solidFill>
                  <a:srgbClr val="0000FF"/>
                </a:solidFill>
              </a:rPr>
              <a:t>)</a:t>
            </a:r>
          </a:p>
          <a:p>
            <a:pPr marL="609600" indent="-609600">
              <a:buNone/>
            </a:pPr>
            <a:r>
              <a:rPr lang="es-ES" sz="1800" b="1" i="1" dirty="0">
                <a:solidFill>
                  <a:srgbClr val="CC3300"/>
                </a:solidFill>
              </a:rPr>
              <a:t>b) Emplazamiento bajo techo (</a:t>
            </a:r>
            <a:r>
              <a:rPr lang="es-ES" sz="1800" b="1" i="1" dirty="0" err="1">
                <a:solidFill>
                  <a:srgbClr val="CC3300"/>
                </a:solidFill>
              </a:rPr>
              <a:t>Cont</a:t>
            </a:r>
            <a:r>
              <a:rPr lang="es-ES" sz="1800" b="1" i="1" dirty="0">
                <a:solidFill>
                  <a:srgbClr val="CC3300"/>
                </a:solidFill>
              </a:rPr>
              <a:t>)</a:t>
            </a:r>
          </a:p>
          <a:p>
            <a:pPr marL="609600" indent="-609600">
              <a:buNone/>
            </a:pPr>
            <a:r>
              <a:rPr lang="es-ES" sz="1600" b="1" i="1" dirty="0" smtClean="0"/>
              <a:t> </a:t>
            </a:r>
            <a:r>
              <a:rPr lang="es-ES" sz="1600" b="1" i="1" dirty="0"/>
              <a:t>=&gt; </a:t>
            </a:r>
            <a:r>
              <a:rPr lang="es-ES" sz="1600" b="1" i="1" dirty="0" smtClean="0"/>
              <a:t>Tabiques  al techo?</a:t>
            </a:r>
            <a:endParaRPr lang="es-ES" sz="1600" b="1" i="1" dirty="0"/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>
              <a:buNone/>
            </a:pPr>
            <a:r>
              <a:rPr lang="es-ES" sz="1600" b="1" i="1" dirty="0"/>
              <a:t> =&gt; Conductos de </a:t>
            </a:r>
            <a:r>
              <a:rPr lang="es-ES" sz="1600" b="1" i="1" dirty="0" smtClean="0"/>
              <a:t>aire</a:t>
            </a:r>
            <a:r>
              <a:rPr lang="es-ES" sz="1600" b="1" i="1" dirty="0"/>
              <a:t>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938463" y="647701"/>
            <a:ext cx="845795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3.7.- </a:t>
            </a:r>
            <a:r>
              <a:rPr lang="es-ES" sz="2000" dirty="0">
                <a:solidFill>
                  <a:srgbClr val="009900"/>
                </a:solidFill>
              </a:rPr>
              <a:t>Norma Instalación de Incendios 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4581" name="Line 180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4554" y="3939630"/>
            <a:ext cx="3876248" cy="273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9 Conector recto"/>
          <p:cNvCxnSpPr/>
          <p:nvPr/>
        </p:nvCxnSpPr>
        <p:spPr>
          <a:xfrm>
            <a:off x="2843996" y="3939630"/>
            <a:ext cx="5176054" cy="131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7554044" y="4512323"/>
            <a:ext cx="466006" cy="2131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816688" y="4234393"/>
            <a:ext cx="195943" cy="205274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13 Conector recto"/>
          <p:cNvCxnSpPr/>
          <p:nvPr/>
        </p:nvCxnSpPr>
        <p:spPr>
          <a:xfrm rot="16200000" flipH="1">
            <a:off x="3775093" y="4067703"/>
            <a:ext cx="279132" cy="853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rot="16200000" flipH="1">
            <a:off x="7321457" y="4224714"/>
            <a:ext cx="491400" cy="15683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2935436" y="3995290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d </a:t>
            </a:r>
            <a:r>
              <a:rPr lang="es-ES_tradnl" sz="1000" dirty="0"/>
              <a:t>≥</a:t>
            </a:r>
            <a:r>
              <a:rPr lang="es-ES" sz="1000" dirty="0"/>
              <a:t> 25 cm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8162579" y="4211534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d </a:t>
            </a:r>
            <a:r>
              <a:rPr lang="es-ES_tradnl" sz="1000" dirty="0"/>
              <a:t>≥</a:t>
            </a:r>
            <a:r>
              <a:rPr lang="es-ES" sz="1000" dirty="0"/>
              <a:t> 30 cm</a:t>
            </a:r>
          </a:p>
        </p:txBody>
      </p:sp>
      <p:pic>
        <p:nvPicPr>
          <p:cNvPr id="15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6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926432" y="647701"/>
            <a:ext cx="10235054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3.8.- </a:t>
            </a:r>
            <a:r>
              <a:rPr lang="es-ES" sz="2000" dirty="0">
                <a:solidFill>
                  <a:srgbClr val="009900"/>
                </a:solidFill>
              </a:rPr>
              <a:t>Norma Instalación de Incendios (14/33)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0165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s-ES" sz="2000" b="1" i="1" dirty="0" smtClean="0">
                <a:solidFill>
                  <a:srgbClr val="0000FF"/>
                </a:solidFill>
              </a:rPr>
              <a:t>7. Máximas alturas</a:t>
            </a:r>
            <a:endParaRPr lang="es-ES" sz="2000" b="1" i="1" dirty="0">
              <a:solidFill>
                <a:srgbClr val="0000FF"/>
              </a:solidFill>
            </a:endParaRPr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/>
            <a:endParaRPr lang="es-ES" sz="1800" b="1" i="1" dirty="0" smtClean="0">
              <a:solidFill>
                <a:srgbClr val="008000"/>
              </a:solidFill>
            </a:endParaRPr>
          </a:p>
          <a:p>
            <a:pPr marL="609600" indent="-609600"/>
            <a:endParaRPr lang="es-ES" sz="1800" b="1" i="1" dirty="0">
              <a:solidFill>
                <a:srgbClr val="008000"/>
              </a:solidFill>
            </a:endParaRPr>
          </a:p>
          <a:p>
            <a:pPr marL="609600" indent="-609600"/>
            <a:endParaRPr lang="es-ES" sz="1800" b="1" i="1" dirty="0" smtClean="0">
              <a:solidFill>
                <a:srgbClr val="008000"/>
              </a:solidFill>
            </a:endParaRPr>
          </a:p>
          <a:p>
            <a:pPr marL="609600" indent="-609600"/>
            <a:endParaRPr lang="es-ES" sz="1800" b="1" i="1" dirty="0">
              <a:solidFill>
                <a:srgbClr val="008000"/>
              </a:solidFill>
            </a:endParaRPr>
          </a:p>
          <a:p>
            <a:pPr marL="609600" indent="-609600"/>
            <a:endParaRPr lang="es-ES" sz="1800" b="1" i="1" dirty="0">
              <a:solidFill>
                <a:srgbClr val="008000"/>
              </a:solidFill>
            </a:endParaRPr>
          </a:p>
          <a:p>
            <a:pPr marL="609600" indent="-609600"/>
            <a:endParaRPr lang="es-ES" sz="1800" b="1" i="1" dirty="0">
              <a:solidFill>
                <a:srgbClr val="008000"/>
              </a:solidFill>
            </a:endParaRPr>
          </a:p>
          <a:p>
            <a:pPr marL="609600" indent="-609600"/>
            <a:endParaRPr lang="es-ES" sz="1800" b="1" i="1" dirty="0">
              <a:solidFill>
                <a:srgbClr val="008000"/>
              </a:solidFill>
            </a:endParaRPr>
          </a:p>
          <a:p>
            <a:pPr marL="609600" indent="-609600"/>
            <a:endParaRPr lang="es-ES" sz="1800" b="1" i="1" dirty="0">
              <a:solidFill>
                <a:srgbClr val="008000"/>
              </a:solidFill>
            </a:endParaRPr>
          </a:p>
          <a:p>
            <a:pPr marL="609600" indent="-609600">
              <a:buFont typeface="Symbol" pitchFamily="18" charset="2"/>
              <a:buChar char="Þ"/>
            </a:pPr>
            <a:endParaRPr lang="es-ES" sz="1600" b="1" i="1" dirty="0">
              <a:solidFill>
                <a:srgbClr val="C00000"/>
              </a:solidFill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76" name="7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681313"/>
              </p:ext>
            </p:extLst>
          </p:nvPr>
        </p:nvGraphicFramePr>
        <p:xfrm>
          <a:off x="3259314" y="3023655"/>
          <a:ext cx="3939822" cy="24627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57778"/>
                <a:gridCol w="1682044"/>
              </a:tblGrid>
              <a:tr h="831842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Sistema Detección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Altura máxima instalación (m)</a:t>
                      </a:r>
                      <a:endParaRPr lang="es-ES" sz="1600" dirty="0"/>
                    </a:p>
                  </a:txBody>
                  <a:tcPr/>
                </a:tc>
              </a:tr>
              <a:tr h="54363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Detectores </a:t>
                      </a:r>
                      <a:r>
                        <a:rPr lang="es-ES" sz="1600" b="0" dirty="0" smtClean="0"/>
                        <a:t>de </a:t>
                      </a:r>
                      <a:r>
                        <a:rPr lang="es-ES" sz="1600" b="1" dirty="0" smtClean="0"/>
                        <a:t>CALOR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1" dirty="0" smtClean="0"/>
                        <a:t>7,5</a:t>
                      </a:r>
                      <a:endParaRPr lang="es-ES" sz="1600" b="1" i="1" dirty="0"/>
                    </a:p>
                  </a:txBody>
                  <a:tcPr/>
                </a:tc>
              </a:tr>
              <a:tr h="54363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Detectores de </a:t>
                      </a:r>
                      <a:r>
                        <a:rPr lang="es-ES" sz="1600" b="1" dirty="0" smtClean="0"/>
                        <a:t>HUMO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1" dirty="0" smtClean="0"/>
                        <a:t>12</a:t>
                      </a:r>
                      <a:endParaRPr lang="es-ES" sz="1600" b="1" i="1" dirty="0"/>
                    </a:p>
                  </a:txBody>
                  <a:tcPr/>
                </a:tc>
              </a:tr>
              <a:tr h="54363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Detectores </a:t>
                      </a:r>
                      <a:r>
                        <a:rPr lang="es-ES" sz="1600" b="1" dirty="0" smtClean="0"/>
                        <a:t>LINEALES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1" dirty="0" smtClean="0"/>
                        <a:t>25</a:t>
                      </a:r>
                      <a:endParaRPr lang="es-ES" sz="1600" b="1" i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8 Grupo"/>
          <p:cNvGrpSpPr/>
          <p:nvPr/>
        </p:nvGrpSpPr>
        <p:grpSpPr>
          <a:xfrm>
            <a:off x="7351162" y="3051304"/>
            <a:ext cx="3606398" cy="2191255"/>
            <a:chOff x="5827162" y="3051305"/>
            <a:chExt cx="3041780" cy="14265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7416" y="3057525"/>
              <a:ext cx="2478472" cy="142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7 Conector recto"/>
            <p:cNvCxnSpPr/>
            <p:nvPr/>
          </p:nvCxnSpPr>
          <p:spPr>
            <a:xfrm>
              <a:off x="5827162" y="3051305"/>
              <a:ext cx="3041780" cy="93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60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2013" y="647701"/>
            <a:ext cx="730885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Normativa SDAI-UNE 23007-14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3.9.- Sirenas</a:t>
            </a:r>
            <a:endParaRPr lang="en-GB" sz="1600" dirty="0">
              <a:solidFill>
                <a:srgbClr val="009900"/>
              </a:solidFill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459787" cy="5016500"/>
          </a:xfrm>
          <a:noFill/>
        </p:spPr>
        <p:txBody>
          <a:bodyPr/>
          <a:lstStyle/>
          <a:p>
            <a:pPr marL="609600" indent="-609600">
              <a:buFont typeface="+mj-lt"/>
              <a:buAutoNum type="arabicPeriod" startAt="8"/>
            </a:pPr>
            <a:r>
              <a:rPr lang="es-ES" sz="2000" b="1" i="1" dirty="0">
                <a:solidFill>
                  <a:srgbClr val="0000FF"/>
                </a:solidFill>
              </a:rPr>
              <a:t>Dispositivos de alarma </a:t>
            </a:r>
            <a:r>
              <a:rPr lang="es-ES" sz="1800" b="1" i="1" dirty="0">
                <a:solidFill>
                  <a:srgbClr val="0000FF"/>
                </a:solidFill>
              </a:rPr>
              <a:t>(</a:t>
            </a:r>
            <a:r>
              <a:rPr lang="es-ES" sz="1800" b="1" i="1" dirty="0" err="1">
                <a:solidFill>
                  <a:srgbClr val="0000FF"/>
                </a:solidFill>
              </a:rPr>
              <a:t>Cont</a:t>
            </a:r>
            <a:r>
              <a:rPr lang="es-ES" sz="1800" b="1" i="1" dirty="0">
                <a:solidFill>
                  <a:srgbClr val="0000FF"/>
                </a:solidFill>
              </a:rPr>
              <a:t>)</a:t>
            </a:r>
          </a:p>
          <a:p>
            <a:pPr marL="609600" indent="-609600">
              <a:buNone/>
            </a:pPr>
            <a:endParaRPr lang="es-ES" sz="1600" b="1" i="1" dirty="0"/>
          </a:p>
          <a:p>
            <a:pPr marL="609600" indent="-609600"/>
            <a:r>
              <a:rPr lang="es-ES" sz="1600" b="1" i="1" dirty="0"/>
              <a:t>Reglas acústicas generales: </a:t>
            </a:r>
          </a:p>
          <a:p>
            <a:pPr marL="990600" lvl="1" indent="-533400"/>
            <a:r>
              <a:rPr lang="es-ES" sz="1400" b="1" i="1" dirty="0">
                <a:solidFill>
                  <a:srgbClr val="660066"/>
                </a:solidFill>
              </a:rPr>
              <a:t>Cada vez que se dobla la distancia, se pierden 6 </a:t>
            </a:r>
            <a:r>
              <a:rPr lang="es-ES" sz="1400" b="1" i="1" dirty="0" err="1">
                <a:solidFill>
                  <a:srgbClr val="660066"/>
                </a:solidFill>
              </a:rPr>
              <a:t>dBs</a:t>
            </a:r>
            <a:r>
              <a:rPr lang="es-ES" sz="1400" b="1" i="1" dirty="0">
                <a:solidFill>
                  <a:srgbClr val="660066"/>
                </a:solidFill>
              </a:rPr>
              <a:t>,</a:t>
            </a:r>
          </a:p>
          <a:p>
            <a:pPr marL="990600" lvl="1" indent="-533400"/>
            <a:r>
              <a:rPr lang="es-ES" sz="1400" b="1" i="1" dirty="0">
                <a:solidFill>
                  <a:srgbClr val="660066"/>
                </a:solidFill>
              </a:rPr>
              <a:t>Se pierden 30 </a:t>
            </a:r>
            <a:r>
              <a:rPr lang="es-ES" sz="1400" b="1" i="1" dirty="0" err="1">
                <a:solidFill>
                  <a:srgbClr val="660066"/>
                </a:solidFill>
              </a:rPr>
              <a:t>dBs</a:t>
            </a:r>
            <a:r>
              <a:rPr lang="es-ES" sz="1400" b="1" i="1" dirty="0">
                <a:solidFill>
                  <a:srgbClr val="660066"/>
                </a:solidFill>
              </a:rPr>
              <a:t> por cada puerta de incendios.</a:t>
            </a:r>
          </a:p>
          <a:p>
            <a:pPr marL="990600" lvl="1" indent="-533400"/>
            <a:r>
              <a:rPr lang="es-ES" sz="1400" b="1" i="1" dirty="0">
                <a:solidFill>
                  <a:srgbClr val="660066"/>
                </a:solidFill>
              </a:rPr>
              <a:t>Se pierden 20 </a:t>
            </a:r>
            <a:r>
              <a:rPr lang="es-ES" sz="1400" b="1" i="1" dirty="0" err="1">
                <a:solidFill>
                  <a:srgbClr val="660066"/>
                </a:solidFill>
              </a:rPr>
              <a:t>dBs</a:t>
            </a:r>
            <a:r>
              <a:rPr lang="es-ES" sz="1400" b="1" i="1" dirty="0">
                <a:solidFill>
                  <a:srgbClr val="660066"/>
                </a:solidFill>
              </a:rPr>
              <a:t> por cada puerta normal.</a:t>
            </a:r>
            <a:endParaRPr lang="es-ES" b="1" i="1" dirty="0" smtClean="0">
              <a:solidFill>
                <a:srgbClr val="660066"/>
              </a:solidFill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7827963" y="735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6854"/>
              </p:ext>
            </p:extLst>
          </p:nvPr>
        </p:nvGraphicFramePr>
        <p:xfrm>
          <a:off x="8933224" y="1522708"/>
          <a:ext cx="2277291" cy="265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7577"/>
                <a:gridCol w="9797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FF00"/>
                          </a:solidFill>
                        </a:rPr>
                        <a:t>Nivel Sonoro</a:t>
                      </a:r>
                      <a:endParaRPr lang="es-ES" sz="1400" baseline="0" dirty="0" smtClean="0">
                        <a:solidFill>
                          <a:srgbClr val="00FF00"/>
                        </a:solidFill>
                      </a:endParaRPr>
                    </a:p>
                    <a:p>
                      <a:pPr algn="ctr"/>
                      <a:r>
                        <a:rPr lang="es-ES" sz="1400" baseline="0" dirty="0" smtClean="0">
                          <a:solidFill>
                            <a:srgbClr val="00FF00"/>
                          </a:solidFill>
                        </a:rPr>
                        <a:t>(dB-(A))</a:t>
                      </a:r>
                      <a:endParaRPr lang="es-ES" sz="14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FF00"/>
                          </a:solidFill>
                        </a:rPr>
                        <a:t>Distancia</a:t>
                      </a:r>
                    </a:p>
                    <a:p>
                      <a:pPr algn="ctr"/>
                      <a:r>
                        <a:rPr lang="es-ES" sz="1400" dirty="0" smtClean="0">
                          <a:solidFill>
                            <a:srgbClr val="00FF00"/>
                          </a:solidFill>
                        </a:rPr>
                        <a:t>(m)</a:t>
                      </a:r>
                      <a:endParaRPr lang="es-ES" sz="14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120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114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108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102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8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96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16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90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32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84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rgbClr val="0000FF"/>
                          </a:solidFill>
                        </a:rPr>
                        <a:t>64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0641" name="Picture 1" descr="C:\Users\Antonio\Desktop\Sirena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172" y="4299360"/>
            <a:ext cx="7625168" cy="2437991"/>
          </a:xfrm>
          <a:prstGeom prst="rect">
            <a:avLst/>
          </a:prstGeom>
          <a:noFill/>
        </p:spPr>
      </p:pic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28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40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80902" y="1774133"/>
            <a:ext cx="4899074" cy="46413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</a:rPr>
              <a:t>Sistemas </a:t>
            </a: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</a:rPr>
              <a:t>Europeo</a:t>
            </a:r>
          </a:p>
          <a:p>
            <a:pPr>
              <a:buNone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TS 54</a:t>
            </a:r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s-ES_tradnl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- 14 </a:t>
            </a:r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sistema de detección y alarma de incendios</a:t>
            </a:r>
            <a:r>
              <a:rPr lang="es-ES_tradnl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endParaRPr lang="es-ES_tradnl" sz="16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UNE 23007 – 14 </a:t>
            </a:r>
            <a:r>
              <a:rPr lang="es-ES_tradnl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(Española)</a:t>
            </a:r>
          </a:p>
          <a:p>
            <a:endParaRPr lang="es-ES_tradnl" sz="16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BS 5839-1 </a:t>
            </a:r>
            <a:r>
              <a:rPr lang="es-ES_tradnl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(Británica)</a:t>
            </a:r>
          </a:p>
          <a:p>
            <a:endParaRPr lang="es-ES_tradnl" sz="16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VDS 2095 / VDE 0833-2</a:t>
            </a:r>
            <a:r>
              <a:rPr lang="es-ES_tradnl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(Alemana)</a:t>
            </a:r>
          </a:p>
          <a:p>
            <a:endParaRPr lang="es-ES_tradnl" sz="16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UNI 9795 </a:t>
            </a:r>
            <a:r>
              <a:rPr lang="es-ES_tradnl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(Italiana)</a:t>
            </a:r>
          </a:p>
          <a:p>
            <a:endParaRPr lang="es-ES_tradnl" sz="16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600" b="1" dirty="0">
                <a:solidFill>
                  <a:schemeClr val="accent1">
                    <a:lumMod val="75000"/>
                  </a:schemeClr>
                </a:solidFill>
              </a:rPr>
              <a:t>ISO </a:t>
            </a:r>
            <a:r>
              <a:rPr lang="es-ES_tradnl" sz="1600" b="1" dirty="0" smtClean="0">
                <a:solidFill>
                  <a:schemeClr val="accent1">
                    <a:lumMod val="75000"/>
                  </a:schemeClr>
                </a:solidFill>
              </a:rPr>
              <a:t>7240-14 </a:t>
            </a:r>
            <a:r>
              <a:rPr lang="es-ES_tradnl" sz="1600" dirty="0" smtClean="0">
                <a:solidFill>
                  <a:schemeClr val="accent1">
                    <a:lumMod val="75000"/>
                  </a:schemeClr>
                </a:solidFill>
              </a:rPr>
              <a:t>(Internacional)</a:t>
            </a:r>
            <a:endParaRPr lang="es-ES_tradnl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_tradnl" sz="1800" b="1" dirty="0">
              <a:latin typeface="+mj-lt"/>
            </a:endParaRPr>
          </a:p>
          <a:p>
            <a:pPr>
              <a:buNone/>
            </a:pPr>
            <a:endParaRPr lang="es-ES_tradnl" sz="1800" dirty="0">
              <a:latin typeface="+mj-lt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148945" y="1774133"/>
            <a:ext cx="3794825" cy="43086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Sistema </a:t>
            </a: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Estados Unidos</a:t>
            </a:r>
          </a:p>
          <a:p>
            <a:pPr>
              <a:buNone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NFPA72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Código de Estados Unidos de Alarma y señalización.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_tradnl" sz="1800" dirty="0">
              <a:latin typeface="+mj-lt"/>
            </a:endParaRPr>
          </a:p>
          <a:p>
            <a:endParaRPr lang="es-ES_tradnl" sz="1800" dirty="0">
              <a:latin typeface="+mj-lt"/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5456903" y="2340983"/>
            <a:ext cx="1692041" cy="29386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240016" y="6453337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>
                <a:latin typeface="+mj-lt"/>
              </a:rPr>
              <a:t>Manuel Sánchez –  email, export2@cofem.com</a:t>
            </a:r>
            <a:endParaRPr lang="es-ES" sz="1400" dirty="0">
              <a:latin typeface="+mj-lt"/>
            </a:endParaRPr>
          </a:p>
        </p:txBody>
      </p:sp>
      <p:pic>
        <p:nvPicPr>
          <p:cNvPr id="12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854242" y="647701"/>
            <a:ext cx="10089529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 smtClean="0"/>
              <a:t>4</a:t>
            </a:r>
            <a:r>
              <a:rPr lang="es-ES" sz="2400" b="1" dirty="0"/>
              <a:t>. Comparativa EN54 &amp; Nfpa72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4</a:t>
            </a:r>
            <a:r>
              <a:rPr lang="es-ES" sz="2000" dirty="0" smtClean="0">
                <a:solidFill>
                  <a:srgbClr val="009900"/>
                </a:solidFill>
              </a:rPr>
              <a:t>.1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Normativas de instalación</a:t>
            </a:r>
            <a:endParaRPr lang="en-GB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847528" y="1484785"/>
            <a:ext cx="3960440" cy="46413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</a:rPr>
              <a:t>Sistemas </a:t>
            </a: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</a:rPr>
              <a:t>Europeo</a:t>
            </a:r>
          </a:p>
          <a:p>
            <a:pPr>
              <a:buNone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</a:t>
            </a: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3, 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Extintores portátiles de incendio y EN1866, Extintores de incendio móviles.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12094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Sistemas fijos de Extinción, componente para sistema de extinción con agentes gaseosos.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12845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Sistemas fijos de extinción  - sistemas de rociadores automáticos</a:t>
            </a:r>
            <a:endParaRPr lang="es-ES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28048" y="1556793"/>
            <a:ext cx="38225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Sistema Estados Unidos</a:t>
            </a:r>
          </a:p>
          <a:p>
            <a:pPr>
              <a:buNone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NFPA10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Extintores </a:t>
            </a:r>
            <a:r>
              <a:rPr lang="es-ES_tradnl" sz="18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portatiles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NFPA12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CO2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sistema de extinción.</a:t>
            </a: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ES_tradnl" sz="18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ES_tradnl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NFPA13,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sistema de rociadores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5879976" y="2388070"/>
            <a:ext cx="576064" cy="2802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derecha"/>
          <p:cNvSpPr/>
          <p:nvPr/>
        </p:nvSpPr>
        <p:spPr>
          <a:xfrm>
            <a:off x="5879976" y="3524383"/>
            <a:ext cx="576064" cy="2802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5951984" y="4766891"/>
            <a:ext cx="576064" cy="2802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240016" y="6453337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>
                <a:latin typeface="+mj-lt"/>
              </a:rPr>
              <a:t>Manuel Sánchez –  email, export2@cofem.com</a:t>
            </a:r>
            <a:endParaRPr lang="es-ES" sz="1400" dirty="0">
              <a:latin typeface="+mj-lt"/>
            </a:endParaRPr>
          </a:p>
        </p:txBody>
      </p:sp>
      <p:pic>
        <p:nvPicPr>
          <p:cNvPr id="12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770022" y="688958"/>
            <a:ext cx="10144722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 smtClean="0"/>
              <a:t>4</a:t>
            </a:r>
            <a:r>
              <a:rPr lang="es-ES" sz="2400" b="1" dirty="0"/>
              <a:t>. Comparativa </a:t>
            </a:r>
            <a:r>
              <a:rPr lang="es-ES" sz="2400" b="1" dirty="0" smtClean="0"/>
              <a:t>Normas de INSTALACIÓN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4.2.- EN y </a:t>
            </a:r>
            <a:r>
              <a:rPr lang="es-ES" sz="2000" dirty="0" err="1" smtClean="0">
                <a:solidFill>
                  <a:srgbClr val="009900"/>
                </a:solidFill>
              </a:rPr>
              <a:t>Nfpa</a:t>
            </a:r>
            <a:endParaRPr lang="en-GB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334044"/>
            <a:ext cx="9018270" cy="5154930"/>
          </a:xfrm>
        </p:spPr>
        <p:txBody>
          <a:bodyPr/>
          <a:lstStyle/>
          <a:p>
            <a:pPr marL="609600" indent="-609600">
              <a:buNone/>
            </a:pPr>
            <a:r>
              <a:rPr lang="es-ES" sz="2000" dirty="0"/>
              <a:t>                      </a:t>
            </a:r>
            <a:endParaRPr lang="es-ES" sz="1600" dirty="0"/>
          </a:p>
        </p:txBody>
      </p:sp>
      <p:sp>
        <p:nvSpPr>
          <p:cNvPr id="7173" name="Rectangle 46"/>
          <p:cNvSpPr>
            <a:spLocks noGrp="1" noChangeArrowheads="1"/>
          </p:cNvSpPr>
          <p:nvPr>
            <p:ph type="title"/>
          </p:nvPr>
        </p:nvSpPr>
        <p:spPr>
          <a:xfrm>
            <a:off x="1019330" y="647701"/>
            <a:ext cx="10287299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s-ES" sz="2400" b="1" dirty="0" smtClean="0"/>
              <a:t>COFEM en el mundo</a:t>
            </a:r>
            <a:r>
              <a:rPr lang="es-ES" sz="2400" b="1" dirty="0"/>
              <a:t/>
            </a:r>
            <a:br>
              <a:rPr lang="es-ES" sz="2400" b="1" dirty="0"/>
            </a:br>
            <a:endParaRPr lang="en-GB" sz="2400" b="1" dirty="0"/>
          </a:p>
        </p:txBody>
      </p:sp>
      <p:pic>
        <p:nvPicPr>
          <p:cNvPr id="13" name="Picture 2" descr="http://guywhotypes.files.wordpress.com/2011/01/2.gif"/>
          <p:cNvPicPr>
            <a:picLocks noChangeAspect="1" noChangeArrowheads="1"/>
          </p:cNvPicPr>
          <p:nvPr/>
        </p:nvPicPr>
        <p:blipFill>
          <a:blip r:embed="rId3" cstate="print"/>
          <a:srcRect r="250"/>
          <a:stretch>
            <a:fillRect/>
          </a:stretch>
        </p:blipFill>
        <p:spPr bwMode="auto">
          <a:xfrm>
            <a:off x="1524000" y="2122307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71 Imagen" descr="cofem"/>
          <p:cNvPicPr>
            <a:picLocks noChangeAspect="1"/>
          </p:cNvPicPr>
          <p:nvPr/>
        </p:nvPicPr>
        <p:blipFill>
          <a:blip r:embed="rId4" cstate="print"/>
          <a:srcRect r="73137"/>
          <a:stretch>
            <a:fillRect/>
          </a:stretch>
        </p:blipFill>
        <p:spPr bwMode="auto">
          <a:xfrm>
            <a:off x="5798790" y="3191965"/>
            <a:ext cx="21148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42 Grupo"/>
          <p:cNvGrpSpPr/>
          <p:nvPr/>
        </p:nvGrpSpPr>
        <p:grpSpPr>
          <a:xfrm>
            <a:off x="3067052" y="3068139"/>
            <a:ext cx="6381751" cy="4294686"/>
            <a:chOff x="1543051" y="3068139"/>
            <a:chExt cx="6381751" cy="4294686"/>
          </a:xfrm>
        </p:grpSpPr>
        <p:sp>
          <p:nvSpPr>
            <p:cNvPr id="65" name="64 Arco"/>
            <p:cNvSpPr/>
            <p:nvPr/>
          </p:nvSpPr>
          <p:spPr>
            <a:xfrm>
              <a:off x="2168069" y="3301275"/>
              <a:ext cx="4058557" cy="1754868"/>
            </a:xfrm>
            <a:prstGeom prst="arc">
              <a:avLst>
                <a:gd name="adj1" fmla="val 11211440"/>
                <a:gd name="adj2" fmla="val 16391707"/>
              </a:avLst>
            </a:prstGeom>
            <a:ln w="25400">
              <a:solidFill>
                <a:srgbClr val="0000FF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68 Arco"/>
            <p:cNvSpPr/>
            <p:nvPr/>
          </p:nvSpPr>
          <p:spPr>
            <a:xfrm>
              <a:off x="2733675" y="3124200"/>
              <a:ext cx="5191127" cy="4238625"/>
            </a:xfrm>
            <a:prstGeom prst="arc">
              <a:avLst>
                <a:gd name="adj1" fmla="val 11501619"/>
                <a:gd name="adj2" fmla="val 14435587"/>
              </a:avLst>
            </a:prstGeom>
            <a:ln w="25400">
              <a:solidFill>
                <a:srgbClr val="0000FF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1" name="70 Arco"/>
            <p:cNvSpPr/>
            <p:nvPr/>
          </p:nvSpPr>
          <p:spPr>
            <a:xfrm>
              <a:off x="3286125" y="3124200"/>
              <a:ext cx="1590675" cy="4238625"/>
            </a:xfrm>
            <a:prstGeom prst="arc">
              <a:avLst>
                <a:gd name="adj1" fmla="val 16852318"/>
                <a:gd name="adj2" fmla="val 18544841"/>
              </a:avLst>
            </a:prstGeom>
            <a:ln w="25400">
              <a:solidFill>
                <a:srgbClr val="0000F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3" name="72 Arco"/>
            <p:cNvSpPr/>
            <p:nvPr/>
          </p:nvSpPr>
          <p:spPr>
            <a:xfrm>
              <a:off x="4171950" y="3068139"/>
              <a:ext cx="933449" cy="2095500"/>
            </a:xfrm>
            <a:prstGeom prst="arc">
              <a:avLst>
                <a:gd name="adj1" fmla="val 15511074"/>
                <a:gd name="adj2" fmla="val 16891601"/>
              </a:avLst>
            </a:prstGeom>
            <a:ln w="25400">
              <a:solidFill>
                <a:srgbClr val="0000F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4" name="73 Arco"/>
            <p:cNvSpPr/>
            <p:nvPr/>
          </p:nvSpPr>
          <p:spPr>
            <a:xfrm>
              <a:off x="1543051" y="3296739"/>
              <a:ext cx="5343524" cy="3009900"/>
            </a:xfrm>
            <a:prstGeom prst="arc">
              <a:avLst>
                <a:gd name="adj1" fmla="val 16850627"/>
                <a:gd name="adj2" fmla="val 19407285"/>
              </a:avLst>
            </a:prstGeom>
            <a:ln w="25400">
              <a:solidFill>
                <a:srgbClr val="0000F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12" name="11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303564" y="5326101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503390" y="525889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093815" y="5363665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893790" y="459214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360390" y="381109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893790" y="381109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798540" y="442069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547840" y="4614365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5551140" y="327769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5641627" y="346819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003577" y="3406277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23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427439" y="356820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055964" y="3211015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25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275039" y="331579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122639" y="309195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27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217889" y="3177677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2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346476" y="3172915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29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498876" y="303480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30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5922613" y="295860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31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398864" y="3082428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32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5508276" y="4092077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33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5855939" y="415875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34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132164" y="473025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35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303614" y="5177927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36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7017989" y="367774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37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7103714" y="379680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8071838" y="3786016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39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8332104" y="394199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40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589364" y="3825378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41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5703539" y="4149228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43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605556" y="283668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44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544596" y="327864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35468" y="236898"/>
            <a:ext cx="665063" cy="857256"/>
          </a:xfrm>
          <a:prstGeom prst="rect">
            <a:avLst/>
          </a:prstGeom>
          <a:noFill/>
        </p:spPr>
      </p:pic>
      <p:pic>
        <p:nvPicPr>
          <p:cNvPr id="47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962752" y="4264079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157046" y="4192641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224406" y="477278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783345" y="4123246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692581" y="408311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654570" y="391791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069436" y="3864580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11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4338828" y="498997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11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887693" y="393464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7643558" y="3752259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061295" y="3931553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43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757956" y="3375451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43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7026267" y="3476334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1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3590981" y="410851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7414958" y="3523659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6805358" y="3676059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7757383" y="4163249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8761937" y="4034461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38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7463458" y="4287035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39 Imagen" descr="cofem"/>
          <p:cNvPicPr>
            <a:picLocks noChangeAspect="1"/>
          </p:cNvPicPr>
          <p:nvPr/>
        </p:nvPicPr>
        <p:blipFill>
          <a:blip r:embed="rId5" cstate="print"/>
          <a:srcRect r="73137"/>
          <a:stretch>
            <a:fillRect/>
          </a:stretch>
        </p:blipFill>
        <p:spPr bwMode="auto">
          <a:xfrm>
            <a:off x="8251754" y="4027892"/>
            <a:ext cx="1379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8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6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4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8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2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4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6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8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2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84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86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2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7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4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6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8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2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4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063552" y="1600201"/>
            <a:ext cx="8147248" cy="4525963"/>
          </a:xfrm>
        </p:spPr>
        <p:txBody>
          <a:bodyPr>
            <a:normAutofit lnSpcReduction="10000"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54-2 		UL 864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Equipos de Control e Indicación 			(central).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</a:p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54-4  		UL 1481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Alimentadores o fuente de 			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	energía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54 -3  		UL464 :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Alarmas de Fuego – con sonido.</a:t>
            </a:r>
          </a:p>
          <a:p>
            <a:pPr>
              <a:buNone/>
            </a:pPr>
            <a:endParaRPr lang="es-E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54-7  		UL 268 :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Detectores de Humo.</a:t>
            </a:r>
          </a:p>
          <a:p>
            <a:pPr>
              <a:buNone/>
            </a:pPr>
            <a:endParaRPr lang="es-E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54-5  		UL 521 :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Detectores de Calor.</a:t>
            </a:r>
          </a:p>
          <a:p>
            <a:endParaRPr lang="es-E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54-11 		UL 38 :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Pulsadores Manuales.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s-ES" dirty="0"/>
          </a:p>
        </p:txBody>
      </p:sp>
      <p:sp>
        <p:nvSpPr>
          <p:cNvPr id="5" name="4 Flecha derecha"/>
          <p:cNvSpPr/>
          <p:nvPr/>
        </p:nvSpPr>
        <p:spPr>
          <a:xfrm>
            <a:off x="3575720" y="1700808"/>
            <a:ext cx="1224136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lecha derecha"/>
          <p:cNvSpPr/>
          <p:nvPr/>
        </p:nvSpPr>
        <p:spPr>
          <a:xfrm>
            <a:off x="3503712" y="2420888"/>
            <a:ext cx="1224136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derecha"/>
          <p:cNvSpPr/>
          <p:nvPr/>
        </p:nvSpPr>
        <p:spPr>
          <a:xfrm>
            <a:off x="3575720" y="3140968"/>
            <a:ext cx="1224136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3575720" y="3933056"/>
            <a:ext cx="1224136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derecha"/>
          <p:cNvSpPr/>
          <p:nvPr/>
        </p:nvSpPr>
        <p:spPr>
          <a:xfrm>
            <a:off x="3575720" y="4725144"/>
            <a:ext cx="1224136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3647728" y="5589240"/>
            <a:ext cx="1224136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6240016" y="6453337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>
                <a:latin typeface="+mj-lt"/>
              </a:rPr>
              <a:t>Manuel Sánchez –  email, export2@cofem.com</a:t>
            </a:r>
            <a:endParaRPr lang="es-ES" sz="1400" dirty="0">
              <a:latin typeface="+mj-lt"/>
            </a:endParaRPr>
          </a:p>
        </p:txBody>
      </p:sp>
      <p:pic>
        <p:nvPicPr>
          <p:cNvPr id="1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5956" y="184936"/>
            <a:ext cx="665063" cy="857256"/>
          </a:xfrm>
          <a:prstGeom prst="rect">
            <a:avLst/>
          </a:prstGeom>
          <a:noFill/>
        </p:spPr>
      </p:pic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1919287" y="404813"/>
            <a:ext cx="9793741" cy="93662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 smtClean="0"/>
              <a:t>4. Comparativa EN54 &amp; Nfpa72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4.3- EN  vs UL</a:t>
            </a:r>
            <a:endParaRPr lang="en-GB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5836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Comparativa EN54 – Nfpa72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4.4 - </a:t>
            </a:r>
            <a:r>
              <a:rPr lang="es-ES" sz="2000" dirty="0" err="1" smtClean="0">
                <a:solidFill>
                  <a:srgbClr val="009900"/>
                </a:solidFill>
              </a:rPr>
              <a:t>Prooductos</a:t>
            </a:r>
            <a:r>
              <a:rPr lang="es-ES" sz="2000" dirty="0" smtClean="0">
                <a:solidFill>
                  <a:srgbClr val="009900"/>
                </a:solidFill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</a:rPr>
              <a:t>Atex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1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4685135"/>
              </p:ext>
            </p:extLst>
          </p:nvPr>
        </p:nvGraphicFramePr>
        <p:xfrm>
          <a:off x="838200" y="1673676"/>
          <a:ext cx="9400081" cy="4992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9284"/>
                <a:gridCol w="2041040"/>
                <a:gridCol w="1877137"/>
                <a:gridCol w="1562620"/>
              </a:tblGrid>
              <a:tr h="198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100" dirty="0">
                          <a:effectLst/>
                        </a:rPr>
                        <a:t>PRODUCTOS para ambientes ATEX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100">
                          <a:effectLst/>
                        </a:rPr>
                        <a:t>EUROPEA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100">
                          <a:effectLst/>
                        </a:rPr>
                        <a:t>IEC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100">
                          <a:effectLst/>
                        </a:rPr>
                        <a:t>EE.UU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577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Envolvente contra </a:t>
                      </a:r>
                      <a:r>
                        <a:rPr lang="es-ES" sz="1400" dirty="0" smtClean="0">
                          <a:effectLst/>
                        </a:rPr>
                        <a:t>llamas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 err="1">
                          <a:effectLst/>
                        </a:rPr>
                        <a:t>EExd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EN 60079-1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Exd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IEC60079-1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Clase 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Divisiones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UL1203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577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Seguridad </a:t>
                      </a:r>
                      <a:r>
                        <a:rPr lang="es-ES" sz="1400" dirty="0" smtClean="0">
                          <a:effectLst/>
                        </a:rPr>
                        <a:t>Intrínseca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Zona 0,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 err="1">
                          <a:effectLst/>
                        </a:rPr>
                        <a:t>EExi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EN50020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 err="1">
                          <a:effectLst/>
                        </a:rPr>
                        <a:t>Exi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IEC60079-11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Clase 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Divisiones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Ul913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43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Seguridad Mejorada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EExe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EN60079-7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 err="1">
                          <a:effectLst/>
                        </a:rPr>
                        <a:t>Exi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IEC60079-7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-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577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Purga y Presurización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EExp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EN50016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 err="1">
                          <a:effectLst/>
                        </a:rPr>
                        <a:t>Exp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IEC60079.2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Clase 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Divisiones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Nfpa496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43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Encapsulación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EExm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EN60079-18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 err="1">
                          <a:effectLst/>
                        </a:rPr>
                        <a:t>Exm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IEC60079-18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577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Sumersión en Aceite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EExo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EN50015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Exo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IEC60079-6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Clase 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Divisiones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UL 698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43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Relleno de polvos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EExq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EN 50017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Exq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IEC60079-5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  <a:tr h="43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400" dirty="0">
                          <a:effectLst/>
                        </a:rPr>
                        <a:t>Sin Chispeo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EExn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EN60079-15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Zona 1 &amp;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Exn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>
                          <a:effectLst/>
                        </a:rPr>
                        <a:t>IEC60079-15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5790" algn="l"/>
                        </a:tabLst>
                      </a:pPr>
                      <a:r>
                        <a:rPr lang="es-ES" sz="1050" dirty="0">
                          <a:effectLst/>
                        </a:rPr>
                        <a:t>-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30" marR="659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199" y="365126"/>
            <a:ext cx="10163629" cy="884126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Comparativa EN54 – Nfpa72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4.7 Aprobación en Panamá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528921" y="1732138"/>
            <a:ext cx="3250036" cy="4351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613546" y="3357350"/>
            <a:ext cx="846161" cy="95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988229" y="3466530"/>
            <a:ext cx="209064" cy="63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2861684" y="3848669"/>
            <a:ext cx="331891" cy="59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3089148" y="3932829"/>
            <a:ext cx="43879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2879884" y="4010165"/>
            <a:ext cx="43879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4189863" y="3530219"/>
            <a:ext cx="307074" cy="93262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4103427" y="4853591"/>
            <a:ext cx="307074" cy="93262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8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81553" y="1825625"/>
            <a:ext cx="477224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smtClean="0"/>
              <a:t>CONCLUSIONES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 smtClean="0"/>
          </a:p>
          <a:p>
            <a:pPr marL="0" indent="0" algn="just">
              <a:buNone/>
            </a:pPr>
            <a:endParaRPr lang="es-ES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199" y="365126"/>
            <a:ext cx="10686143" cy="884126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Comparativa EN54 – Nfpa72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4.8 Estudio que compara EN54 y Nfpa72 de </a:t>
            </a:r>
            <a:r>
              <a:rPr lang="es-ES" sz="2000" dirty="0" err="1" smtClean="0">
                <a:solidFill>
                  <a:srgbClr val="009900"/>
                </a:solidFill>
              </a:rPr>
              <a:t>BreGlobal</a:t>
            </a:r>
            <a:r>
              <a:rPr lang="es-ES" sz="2000" dirty="0" smtClean="0">
                <a:solidFill>
                  <a:srgbClr val="009900"/>
                </a:solidFill>
              </a:rPr>
              <a:t> 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48586" y="2259941"/>
            <a:ext cx="9152695" cy="35546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6448" y="5992297"/>
            <a:ext cx="112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http://www.redbooklive.com/filelibrary/Misc/NFPA_72_and_EN_54_Products_Assessment_of_Compatibility_rev2.pdf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48586" y="1647919"/>
            <a:ext cx="139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hlinkClick r:id="rId5" action="ppaction://hlinkfile"/>
              </a:rPr>
              <a:t>documnto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32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090837" y="1754372"/>
            <a:ext cx="2262963" cy="44225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 smtClean="0"/>
          </a:p>
          <a:p>
            <a:pPr marL="0" indent="0" algn="just">
              <a:buNone/>
            </a:pPr>
            <a:endParaRPr lang="es-ES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199" y="365126"/>
            <a:ext cx="10178143" cy="884126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Comparativa EN54 – Nfpa72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4.9 Estudio que compara EN54 y Nfpa72 de </a:t>
            </a:r>
            <a:r>
              <a:rPr lang="es-ES" sz="2000" dirty="0" err="1" smtClean="0">
                <a:solidFill>
                  <a:srgbClr val="009900"/>
                </a:solidFill>
              </a:rPr>
              <a:t>Ifseg</a:t>
            </a:r>
            <a:r>
              <a:rPr lang="es-ES" sz="2000" dirty="0" smtClean="0">
                <a:solidFill>
                  <a:srgbClr val="009900"/>
                </a:solidFill>
              </a:rPr>
              <a:t> 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136448" y="5992297"/>
            <a:ext cx="112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http://www.ifsecglobal.com/best-of-both-worlds-en54-products-in-nfpa-72-installations/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199" y="1605516"/>
            <a:ext cx="9873343" cy="43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8524" y="2148913"/>
            <a:ext cx="4180952" cy="37047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Nada en este código debe prevenir el uso de sistemas, métodos, elementos o accesorios de equivalente o superior calidad, resistencia al fuego, efectividad, durabilidad y seguridad sobre los descritos en este código.</a:t>
            </a: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Nfpa72:2016          </a:t>
            </a:r>
            <a:endParaRPr lang="es-ES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033000" cy="884126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Comparativa EN54 – Nfpa72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4.10 Nfpa72 Acepta otros sellados/listados? Parte 1.5 EQUIVALENCIA 1.5.1 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7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endParaRPr lang="es-ES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033000" cy="884126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Comparativa </a:t>
            </a:r>
            <a:r>
              <a:rPr lang="es-ES" sz="2400" b="1" dirty="0" smtClean="0"/>
              <a:t>UL EU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4.11 Comparativa de UL vs EN 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61556" y="1790934"/>
            <a:ext cx="7248699" cy="35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FM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es un pasaporte al mercado 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global!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FM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esta certificado los productos con sellado/listado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EN54</a:t>
            </a:r>
          </a:p>
          <a:p>
            <a:pPr algn="just"/>
            <a:endParaRPr lang="es-ES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033000" cy="884126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FM </a:t>
            </a:r>
            <a:r>
              <a:rPr lang="es-ES" sz="2400" b="1" dirty="0" err="1" smtClean="0"/>
              <a:t>approved</a:t>
            </a:r>
            <a:r>
              <a:rPr lang="es-ES" sz="2400" b="1" dirty="0" smtClean="0"/>
              <a:t> certifica productos EN54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4.11 FM esta sellando los productos EN54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805412" y="1593272"/>
            <a:ext cx="3088559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480" y="4001294"/>
            <a:ext cx="2287859" cy="23386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805412" y="6130344"/>
            <a:ext cx="31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INTERSEC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Dubai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Enero 2017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5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arcador de contenido 3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6312" y="2001044"/>
            <a:ext cx="10239375" cy="4000500"/>
          </a:xfrm>
          <a:prstGeom prst="rect">
            <a:avLst/>
          </a:prstGeom>
        </p:spPr>
      </p:pic>
      <p:sp>
        <p:nvSpPr>
          <p:cNvPr id="41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537026"/>
            <a:ext cx="10515600" cy="798287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 Plan de Evacuación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Proceso de evacuación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4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60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SERVER\Tecnic\OFICINA TECNICA\Fotos\000-FOTOS PROFESIONALES\00-DETECCIÓN\_MG_0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1196752"/>
            <a:ext cx="6807700" cy="5518396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400682" y="537878"/>
            <a:ext cx="70878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Sistema  de  detección  y  Alarma </a:t>
            </a:r>
          </a:p>
          <a:p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de  incendios . . . .               </a:t>
            </a:r>
            <a:r>
              <a:rPr lang="es-ES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CONVENCIONAL</a:t>
            </a:r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3776" y="285728"/>
            <a:ext cx="1274705" cy="1643074"/>
          </a:xfrm>
          <a:prstGeom prst="rect">
            <a:avLst/>
          </a:prstGeom>
          <a:noFill/>
        </p:spPr>
      </p:pic>
      <p:pic>
        <p:nvPicPr>
          <p:cNvPr id="8" name="Picture 16" descr="C:\Users\Antonio.COFEMSA.000\Desktop\web cofe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79076" y="4103350"/>
            <a:ext cx="4277657" cy="500066"/>
          </a:xfrm>
          <a:prstGeom prst="rect">
            <a:avLst/>
          </a:prstGeom>
          <a:noFill/>
        </p:spPr>
      </p:pic>
      <p:pic>
        <p:nvPicPr>
          <p:cNvPr id="6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88489" y="392890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88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5"/>
          <p:cNvSpPr txBox="1">
            <a:spLocks noChangeArrowheads="1"/>
          </p:cNvSpPr>
          <p:nvPr/>
        </p:nvSpPr>
        <p:spPr bwMode="auto">
          <a:xfrm>
            <a:off x="6521450" y="35575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2013" y="1427390"/>
            <a:ext cx="8535987" cy="4794250"/>
          </a:xfrm>
        </p:spPr>
        <p:txBody>
          <a:bodyPr/>
          <a:lstStyle/>
          <a:p>
            <a:pPr lvl="1">
              <a:buFontTx/>
              <a:buNone/>
            </a:pPr>
            <a:endParaRPr lang="es-ES" sz="1600" dirty="0"/>
          </a:p>
          <a:p>
            <a:pPr>
              <a:buFontTx/>
              <a:buNone/>
            </a:pPr>
            <a:endParaRPr lang="es-ES" sz="1600" b="1" dirty="0">
              <a:solidFill>
                <a:srgbClr val="0000FF"/>
              </a:solidFill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5740400" y="3444876"/>
            <a:ext cx="711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ts val="1000"/>
              </a:lnSpc>
              <a:spcBef>
                <a:spcPts val="600"/>
              </a:spcBef>
              <a:buFontTx/>
              <a:buChar char="–"/>
            </a:pPr>
            <a:endParaRPr lang="en-GB" sz="1000" dirty="0">
              <a:solidFill>
                <a:srgbClr val="0000FF"/>
              </a:solidFill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5740400" y="3444876"/>
            <a:ext cx="711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ts val="1000"/>
              </a:lnSpc>
              <a:spcBef>
                <a:spcPts val="600"/>
              </a:spcBef>
              <a:buFontTx/>
              <a:buChar char="–"/>
            </a:pPr>
            <a:endParaRPr lang="en-GB" sz="1000" dirty="0">
              <a:solidFill>
                <a:srgbClr val="0000FF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1428960" y="1981200"/>
            <a:ext cx="977900" cy="484188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14344" name="Picture 4" descr="C:\Documents and Settings\E79_US\Escritorio\Hoy\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1561527"/>
            <a:ext cx="2022270" cy="141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18 CuadroTexto"/>
          <p:cNvSpPr txBox="1">
            <a:spLocks noChangeArrowheads="1"/>
          </p:cNvSpPr>
          <p:nvPr/>
        </p:nvSpPr>
        <p:spPr bwMode="auto">
          <a:xfrm>
            <a:off x="5245732" y="3093303"/>
            <a:ext cx="603678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6600" dirty="0" smtClean="0"/>
              <a:t> EN54 </a:t>
            </a:r>
            <a:r>
              <a:rPr lang="es-ES" sz="4800" dirty="0" smtClean="0"/>
              <a:t>	</a:t>
            </a:r>
            <a:r>
              <a:rPr lang="es-ES" dirty="0" smtClean="0"/>
              <a:t>OBLIGATORIO </a:t>
            </a:r>
          </a:p>
          <a:p>
            <a:r>
              <a:rPr lang="es-ES" dirty="0"/>
              <a:t>	</a:t>
            </a:r>
            <a:r>
              <a:rPr lang="es-ES" dirty="0" smtClean="0"/>
              <a:t>		en la UE. Otros voluntarios</a:t>
            </a:r>
            <a:endParaRPr lang="es-ES" dirty="0"/>
          </a:p>
        </p:txBody>
      </p:sp>
      <p:sp>
        <p:nvSpPr>
          <p:cNvPr id="20" name="19 Flecha derecha"/>
          <p:cNvSpPr/>
          <p:nvPr/>
        </p:nvSpPr>
        <p:spPr>
          <a:xfrm>
            <a:off x="2304234" y="3340327"/>
            <a:ext cx="977900" cy="484188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1" name="20 Flecha derecha"/>
          <p:cNvSpPr/>
          <p:nvPr/>
        </p:nvSpPr>
        <p:spPr>
          <a:xfrm>
            <a:off x="3073400" y="4543480"/>
            <a:ext cx="977900" cy="484188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351" name="25 CuadroTexto"/>
          <p:cNvSpPr txBox="1">
            <a:spLocks noChangeArrowheads="1"/>
          </p:cNvSpPr>
          <p:nvPr/>
        </p:nvSpPr>
        <p:spPr bwMode="auto">
          <a:xfrm>
            <a:off x="4175040" y="4331471"/>
            <a:ext cx="42354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4800" dirty="0" smtClean="0"/>
              <a:t>DOCE &amp; NANDO</a:t>
            </a:r>
            <a:endParaRPr lang="es-ES" sz="900" dirty="0" smtClean="0"/>
          </a:p>
        </p:txBody>
      </p:sp>
      <p:sp>
        <p:nvSpPr>
          <p:cNvPr id="22" name="21 Flecha derecha"/>
          <p:cNvSpPr/>
          <p:nvPr/>
        </p:nvSpPr>
        <p:spPr>
          <a:xfrm>
            <a:off x="3665586" y="5643837"/>
            <a:ext cx="977900" cy="484188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354" name="23 CuadroTexto"/>
          <p:cNvSpPr txBox="1">
            <a:spLocks noChangeArrowheads="1"/>
          </p:cNvSpPr>
          <p:nvPr/>
        </p:nvSpPr>
        <p:spPr bwMode="auto">
          <a:xfrm>
            <a:off x="5404540" y="5459260"/>
            <a:ext cx="12089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4800" dirty="0" smtClean="0"/>
              <a:t>CPD</a:t>
            </a:r>
            <a:endParaRPr lang="es-ES" sz="4800" dirty="0"/>
          </a:p>
        </p:txBody>
      </p:sp>
      <p:sp>
        <p:nvSpPr>
          <p:cNvPr id="25" name="Rectangle 25"/>
          <p:cNvSpPr txBox="1">
            <a:spLocks noChangeArrowheads="1"/>
          </p:cNvSpPr>
          <p:nvPr/>
        </p:nvSpPr>
        <p:spPr bwMode="auto">
          <a:xfrm>
            <a:off x="1110341" y="344144"/>
            <a:ext cx="10428516" cy="892576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27 Grupo"/>
          <p:cNvGrpSpPr/>
          <p:nvPr/>
        </p:nvGrpSpPr>
        <p:grpSpPr>
          <a:xfrm>
            <a:off x="9859754" y="1804190"/>
            <a:ext cx="1511299" cy="1322396"/>
            <a:chOff x="6985000" y="887404"/>
            <a:chExt cx="1511299" cy="1322396"/>
          </a:xfrm>
        </p:grpSpPr>
        <p:pic>
          <p:nvPicPr>
            <p:cNvPr id="17424" name="Picture 7" descr="eu-fla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85000" y="1409700"/>
              <a:ext cx="1203325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7" descr="\\Server\datos técnicos\Oficina técnica\Fotos\Fotos 2011\FOTOS CATALOGO (LAS MISMAS QUE EN LAS CARPETAS)\A30XH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8099759" y="887404"/>
              <a:ext cx="307640" cy="26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5" descr="\\Server\datos técnicos\Oficina técnica\Fotos\Fotos 2011\FOTOS CATALOGO (LAS MISMAS QUE EN LAS CARPETAS)\PUC-A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97407" y="1181797"/>
              <a:ext cx="298892" cy="278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 descr="\\Server\datos técnicos\Oficina técnica\Fotos\Fotos 2011\FOTOS CATALOGO (LAS MISMAS QUE EN LAS CARPETAS)\ZAFIR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32079" y="936102"/>
              <a:ext cx="357821" cy="470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2884" y="262764"/>
            <a:ext cx="665063" cy="857256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10342" y="427922"/>
            <a:ext cx="7775876" cy="652236"/>
          </a:xfrm>
        </p:spPr>
        <p:txBody>
          <a:bodyPr>
            <a:normAutofit fontScale="90000"/>
          </a:bodyPr>
          <a:lstStyle/>
          <a:p>
            <a:r>
              <a:rPr lang="es-ES" sz="4400" b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 Normativa PCI</a:t>
            </a:r>
            <a:br>
              <a:rPr lang="es-ES" sz="4400" b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s-ES" sz="2700" kern="0" dirty="0" smtClean="0">
                <a:solidFill>
                  <a:srgbClr val="009900"/>
                </a:solidFill>
              </a:rPr>
              <a:t>2.3.- </a:t>
            </a:r>
            <a:r>
              <a:rPr lang="es-ES" sz="2700" kern="0" dirty="0">
                <a:solidFill>
                  <a:srgbClr val="009900"/>
                </a:solidFill>
              </a:rPr>
              <a:t>Marcado CE</a:t>
            </a:r>
            <a:r>
              <a:rPr lang="es-ES" sz="2700" b="1" kern="1200" dirty="0" smtClean="0">
                <a:solidFill>
                  <a:schemeClr val="tx1"/>
                </a:solidFill>
                <a:effectLst/>
              </a:rPr>
              <a:t> </a:t>
            </a:r>
            <a:endParaRPr lang="es-ES" sz="2700" dirty="0"/>
          </a:p>
        </p:txBody>
      </p:sp>
    </p:spTree>
    <p:extLst>
      <p:ext uri="{BB962C8B-B14F-4D97-AF65-F5344CB8AC3E}">
        <p14:creationId xmlns:p14="http://schemas.microsoft.com/office/powerpoint/2010/main" val="205192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346" grpId="0"/>
      <p:bldP spid="20" grpId="0" animBg="1"/>
      <p:bldP spid="21" grpId="0" animBg="1"/>
      <p:bldP spid="14351" grpId="0"/>
      <p:bldP spid="22" grpId="0" animBg="1"/>
      <p:bldP spid="143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7991475" cy="5300662"/>
          </a:xfrm>
          <a:noFill/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s-ES" sz="2000" u="sng" dirty="0"/>
              <a:t>Características del </a:t>
            </a:r>
            <a:r>
              <a:rPr lang="es-ES" sz="2000" b="1" i="1" u="sng" dirty="0"/>
              <a:t>Sistema Convencional</a:t>
            </a:r>
          </a:p>
          <a:p>
            <a:pPr marL="609600" indent="-609600">
              <a:buNone/>
            </a:pPr>
            <a:endParaRPr lang="es-ES" sz="400" dirty="0"/>
          </a:p>
          <a:p>
            <a:pPr marL="609600" indent="-609600">
              <a:buNone/>
            </a:pPr>
            <a:endParaRPr lang="es-ES" sz="400" dirty="0"/>
          </a:p>
          <a:p>
            <a:pPr marL="609600" indent="-609600">
              <a:buNone/>
            </a:pPr>
            <a:r>
              <a:rPr lang="es-ES" sz="1400" dirty="0"/>
              <a:t>					- Línea abierta ……………   22,5V  a     24V</a:t>
            </a:r>
            <a:br>
              <a:rPr lang="es-ES" sz="1400" dirty="0"/>
            </a:br>
            <a:r>
              <a:rPr lang="es-ES" sz="1400" dirty="0"/>
              <a:t>				- Estado de Vigilancia ……   19V    a    22,5V</a:t>
            </a:r>
            <a:br>
              <a:rPr lang="es-ES" sz="1400" dirty="0"/>
            </a:br>
            <a:r>
              <a:rPr lang="es-ES" sz="1400" dirty="0"/>
              <a:t>				- Alarma Detector…………    7V      a    16V</a:t>
            </a:r>
            <a:br>
              <a:rPr lang="es-ES" sz="1400" dirty="0"/>
            </a:br>
            <a:r>
              <a:rPr lang="es-ES" sz="1400" dirty="0"/>
              <a:t>				- Alarma Pulsador………..    3,5V    a     7V</a:t>
            </a:r>
            <a:br>
              <a:rPr lang="es-ES" sz="1400" dirty="0"/>
            </a:br>
            <a:r>
              <a:rPr lang="es-ES" sz="1400" dirty="0"/>
              <a:t>				- Línea Cruzada…………..     0V     a     3,5V</a:t>
            </a:r>
            <a:br>
              <a:rPr lang="es-ES" sz="1400" dirty="0"/>
            </a:br>
            <a:r>
              <a:rPr lang="es-ES" sz="1600" dirty="0"/>
              <a:t/>
            </a:r>
            <a:br>
              <a:rPr lang="es-ES" sz="1600" dirty="0"/>
            </a:b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1600" dirty="0"/>
          </a:p>
          <a:p>
            <a:pPr marL="609600" indent="-609600">
              <a:buNone/>
            </a:pPr>
            <a:endParaRPr lang="es-ES" sz="800" dirty="0"/>
          </a:p>
        </p:txBody>
      </p:sp>
      <p:sp>
        <p:nvSpPr>
          <p:cNvPr id="31750" name="Line 9"/>
          <p:cNvSpPr>
            <a:spLocks noChangeShapeType="1"/>
          </p:cNvSpPr>
          <p:nvPr/>
        </p:nvSpPr>
        <p:spPr bwMode="auto">
          <a:xfrm>
            <a:off x="3792538" y="4652963"/>
            <a:ext cx="10080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1" name="Line 10"/>
          <p:cNvSpPr>
            <a:spLocks noChangeShapeType="1"/>
          </p:cNvSpPr>
          <p:nvPr/>
        </p:nvSpPr>
        <p:spPr bwMode="auto">
          <a:xfrm>
            <a:off x="5808663" y="4652963"/>
            <a:ext cx="10080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2" name="Line 11"/>
          <p:cNvSpPr>
            <a:spLocks noChangeShapeType="1"/>
          </p:cNvSpPr>
          <p:nvPr/>
        </p:nvSpPr>
        <p:spPr bwMode="auto">
          <a:xfrm>
            <a:off x="7824788" y="4652963"/>
            <a:ext cx="10080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3" name="Text Box 12"/>
          <p:cNvSpPr txBox="1">
            <a:spLocks noChangeArrowheads="1"/>
          </p:cNvSpPr>
          <p:nvPr/>
        </p:nvSpPr>
        <p:spPr bwMode="auto">
          <a:xfrm>
            <a:off x="8932863" y="4365625"/>
            <a:ext cx="401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….</a:t>
            </a:r>
          </a:p>
        </p:txBody>
      </p:sp>
      <p:sp>
        <p:nvSpPr>
          <p:cNvPr id="31754" name="Text Box 13"/>
          <p:cNvSpPr txBox="1">
            <a:spLocks noChangeArrowheads="1"/>
          </p:cNvSpPr>
          <p:nvPr/>
        </p:nvSpPr>
        <p:spPr bwMode="auto">
          <a:xfrm>
            <a:off x="3932238" y="4364039"/>
            <a:ext cx="6726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/>
              <a:t>Zona 1</a:t>
            </a:r>
          </a:p>
        </p:txBody>
      </p:sp>
      <p:sp>
        <p:nvSpPr>
          <p:cNvPr id="31755" name="Line 14"/>
          <p:cNvSpPr>
            <a:spLocks noChangeShapeType="1"/>
          </p:cNvSpPr>
          <p:nvPr/>
        </p:nvSpPr>
        <p:spPr bwMode="auto">
          <a:xfrm>
            <a:off x="3805238" y="4894263"/>
            <a:ext cx="10080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6" name="Line 15"/>
          <p:cNvSpPr>
            <a:spLocks noChangeShapeType="1"/>
          </p:cNvSpPr>
          <p:nvPr/>
        </p:nvSpPr>
        <p:spPr bwMode="auto">
          <a:xfrm>
            <a:off x="3792538" y="5157788"/>
            <a:ext cx="10080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7" name="Text Box 16"/>
          <p:cNvSpPr txBox="1">
            <a:spLocks noChangeArrowheads="1"/>
          </p:cNvSpPr>
          <p:nvPr/>
        </p:nvSpPr>
        <p:spPr bwMode="auto">
          <a:xfrm>
            <a:off x="3932238" y="4632326"/>
            <a:ext cx="6726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/>
              <a:t>Zona 2</a:t>
            </a:r>
          </a:p>
        </p:txBody>
      </p:sp>
      <p:sp>
        <p:nvSpPr>
          <p:cNvPr id="31758" name="Text Box 17"/>
          <p:cNvSpPr txBox="1">
            <a:spLocks noChangeArrowheads="1"/>
          </p:cNvSpPr>
          <p:nvPr/>
        </p:nvSpPr>
        <p:spPr bwMode="auto">
          <a:xfrm>
            <a:off x="4078288" y="4899026"/>
            <a:ext cx="3080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/>
              <a:t>…</a:t>
            </a:r>
          </a:p>
        </p:txBody>
      </p:sp>
      <p:sp>
        <p:nvSpPr>
          <p:cNvPr id="31761" name="Rectangle 21"/>
          <p:cNvSpPr>
            <a:spLocks noGrp="1" noChangeArrowheads="1"/>
          </p:cNvSpPr>
          <p:nvPr>
            <p:ph type="title"/>
          </p:nvPr>
        </p:nvSpPr>
        <p:spPr>
          <a:xfrm>
            <a:off x="1233714" y="647701"/>
            <a:ext cx="10203543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4.1.- Sistema Convencional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31762" name="Picture 20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664" y="4143375"/>
            <a:ext cx="8223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Picture 21" descr="\\Server\datos técnicos\Oficina técnica\Fotos\Fotos 2011\FOTOS CATALOGO (LAS MISMAS QUE EN LAS CARPETAS)\PUC-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4135439"/>
            <a:ext cx="73660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2796" y="3944938"/>
            <a:ext cx="15113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457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8107363" cy="4525963"/>
          </a:xfrm>
          <a:noFill/>
        </p:spPr>
        <p:txBody>
          <a:bodyPr/>
          <a:lstStyle/>
          <a:p>
            <a:pPr marL="609600" indent="-609600">
              <a:buFontTx/>
              <a:buChar char="-"/>
            </a:pPr>
            <a:r>
              <a:rPr lang="es-ES" sz="2000" dirty="0"/>
              <a:t>- 5 Versiones disponibles:</a:t>
            </a:r>
          </a:p>
          <a:p>
            <a:pPr marL="609600" indent="-609600">
              <a:buFontTx/>
              <a:buChar char="-"/>
            </a:pPr>
            <a:endParaRPr lang="es-ES" sz="2000" dirty="0" smtClean="0"/>
          </a:p>
          <a:p>
            <a:pPr marL="1371600" lvl="2" indent="-457200">
              <a:buFont typeface="Wingdings" pitchFamily="2" charset="2"/>
              <a:buChar char="Ø"/>
            </a:pPr>
            <a:r>
              <a:rPr lang="es-ES" sz="3200" dirty="0" smtClean="0"/>
              <a:t>CLVR02Z</a:t>
            </a:r>
            <a:endParaRPr lang="es-ES" sz="3200" dirty="0"/>
          </a:p>
          <a:p>
            <a:pPr marL="1371600" lvl="2" indent="-457200">
              <a:buFont typeface="Wingdings" pitchFamily="2" charset="2"/>
              <a:buChar char="Ø"/>
            </a:pPr>
            <a:r>
              <a:rPr lang="es-ES" sz="3200" dirty="0"/>
              <a:t>CLVR04Z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s-ES" sz="3200" dirty="0"/>
              <a:t>CLVR08Z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s-ES" sz="3200" dirty="0"/>
              <a:t>CLVR12Z</a:t>
            </a:r>
          </a:p>
          <a:p>
            <a:pPr marL="1371600" lvl="2" indent="-457200">
              <a:buFont typeface="Wingdings" pitchFamily="2" charset="2"/>
              <a:buChar char="Ø"/>
            </a:pPr>
            <a:endParaRPr lang="es-ES" dirty="0"/>
          </a:p>
          <a:p>
            <a:pPr marL="1371600" lvl="2" indent="-457200">
              <a:buFont typeface="Wingdings" pitchFamily="2" charset="2"/>
              <a:buChar char="Ø"/>
            </a:pPr>
            <a:r>
              <a:rPr lang="es-ES" sz="3200" dirty="0"/>
              <a:t>CLVR02EXT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352676" y="5648328"/>
            <a:ext cx="4183063" cy="939800"/>
            <a:chOff x="296" y="3294"/>
            <a:chExt cx="2635" cy="592"/>
          </a:xfrm>
        </p:grpSpPr>
        <p:sp>
          <p:nvSpPr>
            <p:cNvPr id="32782" name="Line 20"/>
            <p:cNvSpPr>
              <a:spLocks noChangeShapeType="1"/>
            </p:cNvSpPr>
            <p:nvPr/>
          </p:nvSpPr>
          <p:spPr bwMode="auto">
            <a:xfrm>
              <a:off x="993" y="3303"/>
              <a:ext cx="381" cy="0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783" name="Line 21"/>
            <p:cNvSpPr>
              <a:spLocks noChangeShapeType="1"/>
            </p:cNvSpPr>
            <p:nvPr/>
          </p:nvSpPr>
          <p:spPr bwMode="auto">
            <a:xfrm>
              <a:off x="1365" y="3303"/>
              <a:ext cx="22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784" name="Line 22"/>
            <p:cNvSpPr>
              <a:spLocks noChangeShapeType="1"/>
            </p:cNvSpPr>
            <p:nvPr/>
          </p:nvSpPr>
          <p:spPr bwMode="auto">
            <a:xfrm>
              <a:off x="1565" y="3303"/>
              <a:ext cx="298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785" name="Line 26"/>
            <p:cNvSpPr>
              <a:spLocks noChangeShapeType="1"/>
            </p:cNvSpPr>
            <p:nvPr/>
          </p:nvSpPr>
          <p:spPr bwMode="auto">
            <a:xfrm flipH="1">
              <a:off x="748" y="3294"/>
              <a:ext cx="408" cy="227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786" name="Text Box 27"/>
            <p:cNvSpPr txBox="1">
              <a:spLocks noChangeArrowheads="1"/>
            </p:cNvSpPr>
            <p:nvPr/>
          </p:nvSpPr>
          <p:spPr bwMode="auto">
            <a:xfrm>
              <a:off x="296" y="3539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b="1">
                  <a:solidFill>
                    <a:srgbClr val="800080"/>
                  </a:solidFill>
                </a:rPr>
                <a:t>Modelo</a:t>
              </a:r>
            </a:p>
          </p:txBody>
        </p:sp>
        <p:sp>
          <p:nvSpPr>
            <p:cNvPr id="32787" name="Line 28"/>
            <p:cNvSpPr>
              <a:spLocks noChangeShapeType="1"/>
            </p:cNvSpPr>
            <p:nvPr/>
          </p:nvSpPr>
          <p:spPr bwMode="auto">
            <a:xfrm flipH="1">
              <a:off x="1292" y="3339"/>
              <a:ext cx="137" cy="3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788" name="Text Box 29"/>
            <p:cNvSpPr txBox="1">
              <a:spLocks noChangeArrowheads="1"/>
            </p:cNvSpPr>
            <p:nvPr/>
          </p:nvSpPr>
          <p:spPr bwMode="auto">
            <a:xfrm>
              <a:off x="1033" y="3653"/>
              <a:ext cx="66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b="1">
                  <a:solidFill>
                    <a:srgbClr val="FF0000"/>
                  </a:solidFill>
                </a:rPr>
                <a:t>Nº Zonas</a:t>
              </a:r>
            </a:p>
          </p:txBody>
        </p:sp>
        <p:sp>
          <p:nvSpPr>
            <p:cNvPr id="32789" name="Line 30"/>
            <p:cNvSpPr>
              <a:spLocks noChangeShapeType="1"/>
            </p:cNvSpPr>
            <p:nvPr/>
          </p:nvSpPr>
          <p:spPr bwMode="auto">
            <a:xfrm>
              <a:off x="1792" y="3385"/>
              <a:ext cx="135" cy="1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790" name="Text Box 31"/>
            <p:cNvSpPr txBox="1">
              <a:spLocks noChangeArrowheads="1"/>
            </p:cNvSpPr>
            <p:nvPr/>
          </p:nvSpPr>
          <p:spPr bwMode="auto">
            <a:xfrm>
              <a:off x="1973" y="3430"/>
              <a:ext cx="95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b="1">
                  <a:solidFill>
                    <a:srgbClr val="0000FF"/>
                  </a:solidFill>
                </a:rPr>
                <a:t>Z: Zonas</a:t>
              </a:r>
            </a:p>
            <a:p>
              <a:r>
                <a:rPr lang="es-ES" b="1">
                  <a:solidFill>
                    <a:srgbClr val="0000FF"/>
                  </a:solidFill>
                </a:rPr>
                <a:t>EXT: Extinción</a:t>
              </a:r>
            </a:p>
          </p:txBody>
        </p:sp>
        <p:sp>
          <p:nvSpPr>
            <p:cNvPr id="32791" name="Line 32"/>
            <p:cNvSpPr>
              <a:spLocks noChangeShapeType="1"/>
            </p:cNvSpPr>
            <p:nvPr/>
          </p:nvSpPr>
          <p:spPr bwMode="auto">
            <a:xfrm>
              <a:off x="1973" y="3475"/>
              <a:ext cx="0" cy="31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2774" name="AutoShape 36"/>
          <p:cNvSpPr>
            <a:spLocks/>
          </p:cNvSpPr>
          <p:nvPr/>
        </p:nvSpPr>
        <p:spPr bwMode="auto">
          <a:xfrm>
            <a:off x="5303839" y="3452813"/>
            <a:ext cx="288925" cy="1511300"/>
          </a:xfrm>
          <a:prstGeom prst="rightBrace">
            <a:avLst>
              <a:gd name="adj1" fmla="val 435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75" name="Line 37"/>
          <p:cNvSpPr>
            <a:spLocks noChangeShapeType="1"/>
          </p:cNvSpPr>
          <p:nvPr/>
        </p:nvSpPr>
        <p:spPr bwMode="auto">
          <a:xfrm flipV="1">
            <a:off x="5735639" y="3213100"/>
            <a:ext cx="15128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2776" name="Text Box 38"/>
          <p:cNvSpPr txBox="1">
            <a:spLocks noChangeArrowheads="1"/>
          </p:cNvSpPr>
          <p:nvPr/>
        </p:nvSpPr>
        <p:spPr bwMode="auto">
          <a:xfrm>
            <a:off x="5724240" y="2622550"/>
            <a:ext cx="13261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400"/>
              <a:t>Centrales </a:t>
            </a:r>
          </a:p>
          <a:p>
            <a:pPr algn="ctr"/>
            <a:r>
              <a:rPr lang="es-ES" sz="1400"/>
              <a:t>Convencionales</a:t>
            </a:r>
          </a:p>
        </p:txBody>
      </p:sp>
      <p:sp>
        <p:nvSpPr>
          <p:cNvPr id="32777" name="Line 39"/>
          <p:cNvSpPr>
            <a:spLocks noChangeShapeType="1"/>
          </p:cNvSpPr>
          <p:nvPr/>
        </p:nvSpPr>
        <p:spPr bwMode="auto">
          <a:xfrm>
            <a:off x="5808664" y="4724401"/>
            <a:ext cx="158273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2778" name="AutoShape 40"/>
          <p:cNvSpPr>
            <a:spLocks/>
          </p:cNvSpPr>
          <p:nvPr/>
        </p:nvSpPr>
        <p:spPr bwMode="auto">
          <a:xfrm>
            <a:off x="5303839" y="5037138"/>
            <a:ext cx="287337" cy="576262"/>
          </a:xfrm>
          <a:prstGeom prst="rightBrace">
            <a:avLst>
              <a:gd name="adj1" fmla="val 167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79" name="Text Box 41"/>
          <p:cNvSpPr txBox="1">
            <a:spLocks noChangeArrowheads="1"/>
          </p:cNvSpPr>
          <p:nvPr/>
        </p:nvSpPr>
        <p:spPr bwMode="auto">
          <a:xfrm>
            <a:off x="6192258" y="4149725"/>
            <a:ext cx="8552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400"/>
              <a:t>Central </a:t>
            </a:r>
          </a:p>
          <a:p>
            <a:pPr algn="ctr"/>
            <a:r>
              <a:rPr lang="es-ES" sz="1400"/>
              <a:t>Extinción</a:t>
            </a:r>
          </a:p>
        </p:txBody>
      </p:sp>
      <p:sp>
        <p:nvSpPr>
          <p:cNvPr id="32780" name="Rectangle 60"/>
          <p:cNvSpPr>
            <a:spLocks noGrp="1" noChangeArrowheads="1"/>
          </p:cNvSpPr>
          <p:nvPr>
            <p:ph type="title"/>
          </p:nvPr>
        </p:nvSpPr>
        <p:spPr>
          <a:xfrm>
            <a:off x="1030514" y="647701"/>
            <a:ext cx="1026160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4.2.- CLVR: Compatibilidad y versiones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279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6325" y="2222500"/>
            <a:ext cx="15113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1100" y="4325939"/>
            <a:ext cx="15113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24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0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450081" y="1474806"/>
            <a:ext cx="5543550" cy="4525963"/>
          </a:xfrm>
          <a:noFill/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endParaRPr lang="en-US" sz="1600" dirty="0"/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Hasta 32 </a:t>
            </a:r>
            <a:r>
              <a:rPr lang="en-US" sz="2000" dirty="0" err="1" smtClean="0"/>
              <a:t>detectores</a:t>
            </a:r>
            <a:r>
              <a:rPr lang="en-US" sz="2000" dirty="0" smtClean="0"/>
              <a:t> POR ZONA</a:t>
            </a:r>
            <a:endParaRPr lang="en-US" sz="2000" dirty="0"/>
          </a:p>
          <a:p>
            <a:pPr>
              <a:buFont typeface="Wingdings" pitchFamily="2" charset="2"/>
              <a:buChar char="ü"/>
            </a:pPr>
            <a:endParaRPr lang="en-US" sz="2000" dirty="0"/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2 </a:t>
            </a:r>
            <a:r>
              <a:rPr lang="en-US" sz="2000" dirty="0" err="1"/>
              <a:t>Salidas</a:t>
            </a:r>
            <a:r>
              <a:rPr lang="en-US" sz="2000" dirty="0"/>
              <a:t> de </a:t>
            </a:r>
            <a:r>
              <a:rPr lang="en-US" sz="2000" dirty="0" smtClean="0"/>
              <a:t>SIRENA.</a:t>
            </a:r>
          </a:p>
          <a:p>
            <a:pPr>
              <a:buFont typeface="Wingdings" pitchFamily="2" charset="2"/>
              <a:buChar char="ü"/>
            </a:pPr>
            <a:endParaRPr lang="es-ES" sz="2000" dirty="0"/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1 </a:t>
            </a:r>
            <a:r>
              <a:rPr lang="en-US" sz="2000" dirty="0" err="1"/>
              <a:t>Salida</a:t>
            </a:r>
            <a:r>
              <a:rPr lang="en-US" sz="2000" dirty="0"/>
              <a:t> </a:t>
            </a:r>
            <a:r>
              <a:rPr lang="en-US" sz="2000" dirty="0" smtClean="0"/>
              <a:t>ALARMA.</a:t>
            </a:r>
          </a:p>
          <a:p>
            <a:pPr>
              <a:buFont typeface="Wingdings" pitchFamily="2" charset="2"/>
              <a:buChar char="ü"/>
            </a:pPr>
            <a:endParaRPr lang="en-US" sz="2000" dirty="0"/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1 </a:t>
            </a:r>
            <a:r>
              <a:rPr lang="en-US" sz="2000" dirty="0" err="1"/>
              <a:t>Salida</a:t>
            </a:r>
            <a:r>
              <a:rPr lang="en-US" sz="2000" dirty="0"/>
              <a:t> </a:t>
            </a:r>
            <a:r>
              <a:rPr lang="en-US" sz="2000" dirty="0" smtClean="0"/>
              <a:t>AVERIA</a:t>
            </a:r>
          </a:p>
          <a:p>
            <a:pPr>
              <a:buFont typeface="Wingdings" pitchFamily="2" charset="2"/>
              <a:buChar char="ü"/>
            </a:pPr>
            <a:endParaRPr lang="en-US" sz="2000" dirty="0"/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2 </a:t>
            </a:r>
            <a:r>
              <a:rPr lang="en-US" sz="2000" dirty="0" err="1"/>
              <a:t>Salidas</a:t>
            </a:r>
            <a:r>
              <a:rPr lang="en-US" sz="2000" dirty="0"/>
              <a:t> </a:t>
            </a:r>
            <a:r>
              <a:rPr lang="en-US" sz="2000" dirty="0" err="1"/>
              <a:t>auxiliares</a:t>
            </a:r>
            <a:r>
              <a:rPr lang="en-US" sz="2000" dirty="0"/>
              <a:t> de 30 </a:t>
            </a:r>
            <a:r>
              <a:rPr lang="en-US" sz="2000" dirty="0" smtClean="0"/>
              <a:t>V</a:t>
            </a:r>
            <a:endParaRPr lang="en-US" sz="2000" dirty="0"/>
          </a:p>
        </p:txBody>
      </p:sp>
      <p:sp>
        <p:nvSpPr>
          <p:cNvPr id="32780" name="Rectangle 60"/>
          <p:cNvSpPr>
            <a:spLocks noGrp="1" noChangeArrowheads="1"/>
          </p:cNvSpPr>
          <p:nvPr>
            <p:ph type="title"/>
          </p:nvPr>
        </p:nvSpPr>
        <p:spPr>
          <a:xfrm>
            <a:off x="1142525" y="688958"/>
            <a:ext cx="10497932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4.3.- CLVR: Características </a:t>
            </a:r>
            <a:r>
              <a:rPr lang="es-ES" sz="2000" dirty="0" smtClean="0">
                <a:solidFill>
                  <a:srgbClr val="009900"/>
                </a:solidFill>
              </a:rPr>
              <a:t>técnicas</a:t>
            </a:r>
            <a:endParaRPr lang="en-GB" sz="2000" dirty="0">
              <a:solidFill>
                <a:srgbClr val="009900"/>
              </a:solidFill>
            </a:endParaRPr>
          </a:p>
        </p:txBody>
      </p:sp>
      <p:grpSp>
        <p:nvGrpSpPr>
          <p:cNvPr id="2" name="20 Grupo"/>
          <p:cNvGrpSpPr>
            <a:grpSpLocks noChangeAspect="1"/>
          </p:cNvGrpSpPr>
          <p:nvPr/>
        </p:nvGrpSpPr>
        <p:grpSpPr bwMode="auto">
          <a:xfrm>
            <a:off x="1883092" y="2161224"/>
            <a:ext cx="2108058" cy="3416617"/>
            <a:chOff x="5662615" y="1510348"/>
            <a:chExt cx="1071579" cy="1735773"/>
          </a:xfrm>
        </p:grpSpPr>
        <p:pic>
          <p:nvPicPr>
            <p:cNvPr id="25" name="Picture 42" descr="CONJUNTO CLV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3095" y="2391411"/>
              <a:ext cx="1021099" cy="85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4" descr="Ensamblaje 12 ZONA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62615" y="1510348"/>
              <a:ext cx="1071330" cy="875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65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60"/>
          <p:cNvSpPr>
            <a:spLocks noGrp="1" noChangeArrowheads="1"/>
          </p:cNvSpPr>
          <p:nvPr>
            <p:ph type="title"/>
          </p:nvPr>
        </p:nvSpPr>
        <p:spPr>
          <a:xfrm>
            <a:off x="875763" y="647701"/>
            <a:ext cx="10430866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4.3.- CLVR: Características </a:t>
            </a:r>
            <a:r>
              <a:rPr lang="es-ES" sz="2000" dirty="0" smtClean="0">
                <a:solidFill>
                  <a:srgbClr val="009900"/>
                </a:solidFill>
              </a:rPr>
              <a:t>técnicas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63" y="1738649"/>
            <a:ext cx="5151549" cy="4597758"/>
          </a:xfrm>
          <a:prstGeom prst="rect">
            <a:avLst/>
          </a:prstGeom>
        </p:spPr>
      </p:pic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20" y="1738649"/>
            <a:ext cx="4889356" cy="4501948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49196" y="1055688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4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6457070" y="2306472"/>
            <a:ext cx="4323345" cy="4430230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es-ES" sz="1600" dirty="0"/>
              <a:t>	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ZONA 1 y 2 Extinción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ZONA 3 detección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R1  Pre-alarma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PUC-DR y PUC-PR en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las cercanías de la zona de inundación. 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R2 Salida Extinción.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80" name="Rectangle 60"/>
          <p:cNvSpPr>
            <a:spLocks noGrp="1" noChangeArrowheads="1"/>
          </p:cNvSpPr>
          <p:nvPr>
            <p:ph type="title"/>
          </p:nvPr>
        </p:nvSpPr>
        <p:spPr>
          <a:xfrm>
            <a:off x="957943" y="647701"/>
            <a:ext cx="10072914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4.3.- CLVR: Características técnicas (4/4)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5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43" y="1846287"/>
            <a:ext cx="4837902" cy="44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60"/>
          <p:cNvSpPr>
            <a:spLocks noGrp="1" noChangeArrowheads="1"/>
          </p:cNvSpPr>
          <p:nvPr>
            <p:ph type="title"/>
          </p:nvPr>
        </p:nvSpPr>
        <p:spPr>
          <a:xfrm>
            <a:off x="740229" y="647701"/>
            <a:ext cx="1046480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4.4- </a:t>
            </a:r>
            <a:r>
              <a:rPr lang="es-ES" sz="2000" dirty="0">
                <a:solidFill>
                  <a:srgbClr val="009900"/>
                </a:solidFill>
              </a:rPr>
              <a:t>CLVR</a:t>
            </a:r>
            <a:r>
              <a:rPr lang="es-ES" sz="2000" dirty="0" smtClean="0">
                <a:solidFill>
                  <a:srgbClr val="009900"/>
                </a:solidFill>
              </a:rPr>
              <a:t>: Conexionado interno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736" y="1979388"/>
            <a:ext cx="9755187" cy="3339587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6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77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60"/>
          <p:cNvSpPr>
            <a:spLocks noGrp="1" noChangeArrowheads="1"/>
          </p:cNvSpPr>
          <p:nvPr>
            <p:ph type="title"/>
          </p:nvPr>
        </p:nvSpPr>
        <p:spPr>
          <a:xfrm>
            <a:off x="740229" y="647701"/>
            <a:ext cx="1046480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4.4- </a:t>
            </a:r>
            <a:r>
              <a:rPr lang="es-ES" sz="2000" dirty="0">
                <a:solidFill>
                  <a:srgbClr val="009900"/>
                </a:solidFill>
              </a:rPr>
              <a:t>CLVR</a:t>
            </a:r>
            <a:r>
              <a:rPr lang="es-ES" sz="2000" dirty="0" smtClean="0">
                <a:solidFill>
                  <a:srgbClr val="009900"/>
                </a:solidFill>
              </a:rPr>
              <a:t>: Conexionado interno</a:t>
            </a:r>
            <a:endParaRPr lang="en-GB" sz="2000" dirty="0">
              <a:solidFill>
                <a:srgbClr val="0099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6" name="Picture 2" descr="\\SERVER\Tecnic\OFICINA TECNICA\Manuales\CLVR\CLVR 02Ext\Figuras\Conexionado1 c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776973"/>
            <a:ext cx="10254018" cy="3868755"/>
          </a:xfrm>
          <a:prstGeom prst="rect">
            <a:avLst/>
          </a:prstGeom>
          <a:noFill/>
        </p:spPr>
      </p:pic>
      <p:pic>
        <p:nvPicPr>
          <p:cNvPr id="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29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7628021" y="2538663"/>
            <a:ext cx="4174957" cy="3456056"/>
          </a:xfrm>
          <a:noFill/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endParaRPr lang="es-ES" sz="1600" dirty="0"/>
          </a:p>
          <a:p>
            <a:pPr>
              <a:buFont typeface="Wingdings" pitchFamily="2" charset="2"/>
              <a:buChar char="ü"/>
            </a:pPr>
            <a:r>
              <a:rPr lang="es-ES" sz="1600" dirty="0"/>
              <a:t>MODBUS </a:t>
            </a:r>
            <a:r>
              <a:rPr lang="es-ES" sz="1600" dirty="0" err="1"/>
              <a:t>Protocol</a:t>
            </a:r>
            <a:r>
              <a:rPr lang="es-ES" sz="1600" dirty="0"/>
              <a:t> </a:t>
            </a:r>
            <a:r>
              <a:rPr lang="es-ES" sz="1600" dirty="0" smtClean="0"/>
              <a:t>con RS485 (Opcional)</a:t>
            </a:r>
            <a:endParaRPr lang="es-ES" sz="1600" dirty="0"/>
          </a:p>
          <a:p>
            <a:pPr>
              <a:buFont typeface="Wingdings" pitchFamily="2" charset="2"/>
              <a:buChar char="ü"/>
            </a:pPr>
            <a:endParaRPr lang="es-ES" sz="1600" dirty="0"/>
          </a:p>
          <a:p>
            <a:pPr>
              <a:buFont typeface="Wingdings" pitchFamily="2" charset="2"/>
              <a:buChar char="ü"/>
            </a:pPr>
            <a:r>
              <a:rPr lang="es-ES" sz="1600" dirty="0" smtClean="0"/>
              <a:t>Posibilidad Software </a:t>
            </a:r>
            <a:r>
              <a:rPr lang="es-ES" sz="1600" dirty="0"/>
              <a:t>ON-LINE </a:t>
            </a:r>
            <a:r>
              <a:rPr lang="es-ES" sz="1600" dirty="0" smtClean="0"/>
              <a:t>en PC</a:t>
            </a:r>
            <a:endParaRPr lang="es-ES" sz="1600" dirty="0"/>
          </a:p>
          <a:p>
            <a:pPr>
              <a:buFont typeface="Wingdings" pitchFamily="2" charset="2"/>
              <a:buChar char="ü"/>
            </a:pPr>
            <a:endParaRPr lang="es-ES" sz="1600" dirty="0"/>
          </a:p>
          <a:p>
            <a:pPr>
              <a:buFont typeface="Wingdings" pitchFamily="2" charset="2"/>
              <a:buChar char="ü"/>
            </a:pPr>
            <a:r>
              <a:rPr lang="es-ES" sz="1600" dirty="0" err="1"/>
              <a:t>Contact</a:t>
            </a:r>
            <a:r>
              <a:rPr lang="es-ES" sz="1600" dirty="0"/>
              <a:t> </a:t>
            </a:r>
            <a:r>
              <a:rPr lang="es-ES" sz="1600" dirty="0" smtClean="0"/>
              <a:t>ID (opcional)</a:t>
            </a:r>
            <a:endParaRPr lang="es-ES" sz="1600" dirty="0"/>
          </a:p>
          <a:p>
            <a:pPr>
              <a:buFont typeface="Wingdings" pitchFamily="2" charset="2"/>
              <a:buChar char="ü"/>
            </a:pPr>
            <a:endParaRPr lang="es-ES" sz="1600" dirty="0"/>
          </a:p>
          <a:p>
            <a:pPr marL="0" indent="0">
              <a:buNone/>
            </a:pPr>
            <a:r>
              <a:rPr lang="es-ES" sz="1600" dirty="0" smtClean="0"/>
              <a:t>.</a:t>
            </a:r>
            <a:endParaRPr lang="es-ES" sz="1600" dirty="0"/>
          </a:p>
          <a:p>
            <a:pPr>
              <a:buFont typeface="Wingdings" pitchFamily="2" charset="2"/>
              <a:buChar char="ü"/>
            </a:pPr>
            <a:endParaRPr lang="en-US" sz="1600" dirty="0"/>
          </a:p>
        </p:txBody>
      </p:sp>
      <p:grpSp>
        <p:nvGrpSpPr>
          <p:cNvPr id="14" name="13 Grupo"/>
          <p:cNvGrpSpPr/>
          <p:nvPr/>
        </p:nvGrpSpPr>
        <p:grpSpPr>
          <a:xfrm>
            <a:off x="1222710" y="2303036"/>
            <a:ext cx="6068427" cy="2579853"/>
            <a:chOff x="1419225" y="3074988"/>
            <a:chExt cx="5751513" cy="1648757"/>
          </a:xfrm>
        </p:grpSpPr>
        <p:pic>
          <p:nvPicPr>
            <p:cNvPr id="302082" name="Picture 2" descr="C:\Users\Antonio\Desktop\Figura MODBU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9225" y="3074988"/>
              <a:ext cx="5751513" cy="1639887"/>
            </a:xfrm>
            <a:prstGeom prst="rect">
              <a:avLst/>
            </a:prstGeom>
            <a:noFill/>
          </p:spPr>
        </p:pic>
        <p:sp>
          <p:nvSpPr>
            <p:cNvPr id="13" name="12 CuadroTexto"/>
            <p:cNvSpPr txBox="1"/>
            <p:nvPr/>
          </p:nvSpPr>
          <p:spPr>
            <a:xfrm>
              <a:off x="5540975" y="4200525"/>
              <a:ext cx="97744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dirty="0" err="1">
                  <a:latin typeface="+mj-lt"/>
                  <a:cs typeface="Times New Roman" pitchFamily="18" charset="0"/>
                </a:rPr>
                <a:t>Systems</a:t>
              </a:r>
              <a:r>
                <a:rPr lang="es-ES" sz="1400" dirty="0">
                  <a:latin typeface="+mj-lt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s-ES" sz="1400" dirty="0" err="1">
                  <a:latin typeface="+mj-lt"/>
                  <a:cs typeface="Times New Roman" pitchFamily="18" charset="0"/>
                </a:rPr>
                <a:t>Integration</a:t>
              </a:r>
              <a:endParaRPr lang="es-ES" sz="140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6" name="Rectangle 60"/>
          <p:cNvSpPr>
            <a:spLocks noGrp="1" noChangeArrowheads="1"/>
          </p:cNvSpPr>
          <p:nvPr>
            <p:ph type="title"/>
          </p:nvPr>
        </p:nvSpPr>
        <p:spPr>
          <a:xfrm>
            <a:off x="718296" y="426032"/>
            <a:ext cx="10892177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</a:t>
            </a:r>
            <a:r>
              <a:rPr lang="es-ES" sz="2400" b="1" dirty="0" err="1"/>
              <a:t>Conventional</a:t>
            </a:r>
            <a:r>
              <a:rPr lang="es-ES" sz="2400" b="1" dirty="0"/>
              <a:t> System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4.5.- CLVR: </a:t>
            </a:r>
            <a:r>
              <a:rPr lang="es-ES" sz="2000" dirty="0" err="1" smtClean="0">
                <a:solidFill>
                  <a:srgbClr val="009900"/>
                </a:solidFill>
              </a:rPr>
              <a:t>Comunication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7802" y="214290"/>
            <a:ext cx="665063" cy="857256"/>
          </a:xfrm>
          <a:prstGeom prst="rect">
            <a:avLst/>
          </a:prstGeom>
          <a:noFill/>
        </p:spPr>
      </p:pic>
      <p:pic>
        <p:nvPicPr>
          <p:cNvPr id="1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2014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86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28913" y="609600"/>
            <a:ext cx="10072915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4.5.- </a:t>
            </a:r>
            <a:r>
              <a:rPr lang="es-ES" sz="2000" dirty="0" err="1" smtClean="0">
                <a:solidFill>
                  <a:srgbClr val="009900"/>
                </a:solidFill>
              </a:rPr>
              <a:t>Perifericos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3551" y="1341438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801" y="2874899"/>
            <a:ext cx="15113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ector 4"/>
          <p:cNvSpPr/>
          <p:nvPr/>
        </p:nvSpPr>
        <p:spPr>
          <a:xfrm>
            <a:off x="1981200" y="2149476"/>
            <a:ext cx="7497763" cy="3392908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7113" y="1929041"/>
            <a:ext cx="8646887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A30XT /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A30XTHT (55°C /85°C)      </a:t>
            </a:r>
            <a:r>
              <a:rPr lang="es-ES" b="1" dirty="0" smtClean="0"/>
              <a:t>TEMPERATURA FIJA</a:t>
            </a:r>
            <a:endParaRPr lang="es-ES" b="1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41829" y="609600"/>
            <a:ext cx="10609942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Sistema Convencional</a:t>
            </a:r>
            <a:br>
              <a:rPr lang="es-ES" sz="2400" b="1" dirty="0" smtClean="0"/>
            </a:br>
            <a:r>
              <a:rPr lang="es-ES" sz="2800" b="1" dirty="0"/>
              <a:t> </a:t>
            </a:r>
            <a:r>
              <a:rPr lang="es-ES" sz="24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10" name="Picture 17" descr="\\Server\datos técnicos\Oficina técnica\Fotos\Fotos 2011\FOTOS CATALOGO (LAS MISMAS QUE EN LAS CARPETAS)\A30X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4781" y="2807835"/>
            <a:ext cx="4489676" cy="357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Marcador de contenido 3"/>
          <p:cNvSpPr>
            <a:spLocks noGrp="1"/>
          </p:cNvSpPr>
          <p:nvPr>
            <p:ph sz="half" idx="2"/>
          </p:nvPr>
        </p:nvSpPr>
        <p:spPr>
          <a:xfrm>
            <a:off x="9071428" y="2839350"/>
            <a:ext cx="2708775" cy="341800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Temperatura fija a 55°C</a:t>
            </a:r>
          </a:p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HT a 85°C</a:t>
            </a:r>
          </a:p>
        </p:txBody>
      </p:sp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23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1600201"/>
            <a:ext cx="11247549" cy="4955145"/>
          </a:xfrm>
          <a:prstGeom prst="rect">
            <a:avLst/>
          </a:prstGeom>
        </p:spPr>
      </p:pic>
      <p:sp>
        <p:nvSpPr>
          <p:cNvPr id="6" name="Rectangle 2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9449" y="274638"/>
            <a:ext cx="10844551" cy="807187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 dirty="0">
                <a:latin typeface="+mj-lt"/>
                <a:ea typeface="+mj-ea"/>
                <a:cs typeface="+mj-cs"/>
              </a:rPr>
              <a:t>2. </a:t>
            </a:r>
            <a:r>
              <a:rPr lang="es-ES" sz="2400" b="1" dirty="0"/>
              <a:t>Normativa PCI </a:t>
            </a:r>
            <a: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s-ES" sz="2000" kern="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2.5.- Marcado CE </a:t>
            </a:r>
            <a:endParaRPr lang="en-GB" sz="20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9638" y="224569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2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41829" y="609600"/>
            <a:ext cx="10609942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Sistema Convencional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8" name="Picture 18" descr="\\Server\datos técnicos\Oficina técnica\Fotos\Fotos 2011\FOTOS CATALOGO (LAS MISMAS QUE EN LAS CARPETAS)\A30X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3771" y="2824225"/>
            <a:ext cx="4702628" cy="37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cto de flecha 8"/>
          <p:cNvCxnSpPr/>
          <p:nvPr/>
        </p:nvCxnSpPr>
        <p:spPr>
          <a:xfrm flipV="1">
            <a:off x="711195" y="3062514"/>
            <a:ext cx="1901372" cy="2161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43538" y="5223902"/>
            <a:ext cx="2569029" cy="30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2510967" y="2931886"/>
            <a:ext cx="101600" cy="230653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1248477" y="5433900"/>
            <a:ext cx="164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TIEMPO</a:t>
            </a:r>
            <a:endParaRPr lang="es-ES" dirty="0"/>
          </a:p>
        </p:txBody>
      </p:sp>
      <p:sp>
        <p:nvSpPr>
          <p:cNvPr id="33" name="CuadroTexto 32"/>
          <p:cNvSpPr txBox="1"/>
          <p:nvPr/>
        </p:nvSpPr>
        <p:spPr>
          <a:xfrm rot="16200000">
            <a:off x="1879306" y="3806142"/>
            <a:ext cx="211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TEMPERATURA °C</a:t>
            </a:r>
            <a:endParaRPr lang="es-ES" dirty="0"/>
          </a:p>
        </p:txBody>
      </p:sp>
      <p:cxnSp>
        <p:nvCxnSpPr>
          <p:cNvPr id="40" name="Conector recto 39"/>
          <p:cNvCxnSpPr/>
          <p:nvPr/>
        </p:nvCxnSpPr>
        <p:spPr>
          <a:xfrm>
            <a:off x="1913540" y="3846286"/>
            <a:ext cx="0" cy="140789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443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A30XV(55°C) </a:t>
            </a:r>
            <a:r>
              <a:rPr lang="es-ES" sz="2800" b="1" dirty="0" err="1" smtClean="0"/>
              <a:t>Termovelocimetrico</a:t>
            </a:r>
            <a:endParaRPr lang="es-ES" sz="2800" b="1" dirty="0"/>
          </a:p>
        </p:txBody>
      </p:sp>
      <p:sp>
        <p:nvSpPr>
          <p:cNvPr id="44" name="Marcador de contenido 3"/>
          <p:cNvSpPr>
            <a:spLocks noGrp="1"/>
          </p:cNvSpPr>
          <p:nvPr>
            <p:ph sz="half" idx="2"/>
          </p:nvPr>
        </p:nvSpPr>
        <p:spPr>
          <a:xfrm>
            <a:off x="9050014" y="2841227"/>
            <a:ext cx="2708775" cy="341800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Se activa por rampa de Temperatura</a:t>
            </a: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HT a 85°C</a:t>
            </a: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991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8824" y="609600"/>
            <a:ext cx="10737462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Sistema Convencional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443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A35BS</a:t>
            </a:r>
            <a:r>
              <a:rPr lang="es-ES" sz="2800" b="1" baseline="0" dirty="0" smtClean="0">
                <a:solidFill>
                  <a:schemeClr val="accent1">
                    <a:lumMod val="75000"/>
                  </a:schemeClr>
                </a:solidFill>
              </a:rPr>
              <a:t> (Óptico) y A35BST (Óptico Térmico) (55°C)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19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0280" y="3228949"/>
            <a:ext cx="3716905" cy="325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\\Server\datos técnicos\Oficina técnica\Fotos\Fotos 2011\FOTOS CATALOGO (LAS MISMAS QUE EN LAS CARPETAS)\A30XH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9195" y="3228949"/>
            <a:ext cx="3868577" cy="312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Marcador de contenido 3"/>
          <p:cNvSpPr>
            <a:spLocks noGrp="1"/>
          </p:cNvSpPr>
          <p:nvPr>
            <p:ph sz="half" idx="2"/>
          </p:nvPr>
        </p:nvSpPr>
        <p:spPr>
          <a:xfrm>
            <a:off x="9526137" y="4165600"/>
            <a:ext cx="2254066" cy="209175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Análogo</a:t>
            </a:r>
          </a:p>
        </p:txBody>
      </p:sp>
      <p:pic>
        <p:nvPicPr>
          <p:cNvPr id="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30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41829" y="609600"/>
            <a:ext cx="10595428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Sistema Convencional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443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A30XH Óptico / A30XHS Óptico – Térmico</a:t>
            </a:r>
            <a:r>
              <a:rPr lang="es-ES" sz="2800" b="1" dirty="0" smtClean="0"/>
              <a:t> (55°C y  HT 85°C)</a:t>
            </a:r>
            <a:endParaRPr lang="es-ES" sz="2800" b="1" dirty="0"/>
          </a:p>
        </p:txBody>
      </p:sp>
      <p:pic>
        <p:nvPicPr>
          <p:cNvPr id="13" name="Picture 19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4" y="3006521"/>
            <a:ext cx="3716905" cy="325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 descr="\\Server\datos técnicos\Oficina técnica\Fotos\Fotos 2011\FOTOS CATALOGO (LAS MISMAS QUE EN LAS CARPETAS)\A30XH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852" y="3132063"/>
            <a:ext cx="3868577" cy="312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Marcador de contenido 3"/>
          <p:cNvSpPr>
            <a:spLocks noGrp="1"/>
          </p:cNvSpPr>
          <p:nvPr>
            <p:ph sz="half" idx="2"/>
          </p:nvPr>
        </p:nvSpPr>
        <p:spPr>
          <a:xfrm>
            <a:off x="9071428" y="2839350"/>
            <a:ext cx="2708775" cy="3418007"/>
          </a:xfrm>
        </p:spPr>
        <p:txBody>
          <a:bodyPr>
            <a:normAutofit lnSpcReduction="1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Digital.</a:t>
            </a:r>
          </a:p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Auto ajuste por suciedad.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Señal de suciedad en Leds.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737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56343" y="609600"/>
            <a:ext cx="10388081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Sistema Convencional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443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PUCAR</a:t>
            </a:r>
            <a:r>
              <a:rPr lang="es-ES" sz="2800" b="1" baseline="0" dirty="0" smtClean="0">
                <a:solidFill>
                  <a:schemeClr val="accent1">
                    <a:lumMod val="75000"/>
                  </a:schemeClr>
                </a:solidFill>
              </a:rPr>
              <a:t> – Estación Manual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15" descr="\\Server\datos técnicos\Oficina técnica\Fotos\Fotos 2011\FOTOS CATALOGO (LAS MISMAS QUE EN LAS CARPETAS)\PUC-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7684" y="2758956"/>
            <a:ext cx="3858315" cy="35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8069943" y="2758955"/>
            <a:ext cx="2960914" cy="3418007"/>
          </a:xfrm>
        </p:spPr>
        <p:txBody>
          <a:bodyPr/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Doble Acción.</a:t>
            </a:r>
          </a:p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Reseteable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No necesita llave.</a:t>
            </a:r>
          </a:p>
          <a:p>
            <a:endParaRPr lang="es-ES" dirty="0"/>
          </a:p>
        </p:txBody>
      </p:sp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90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914400" y="609600"/>
            <a:ext cx="10330024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Sistema Convencional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85647" y="1876443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A30XZO y A30XZAL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8069943" y="2758955"/>
            <a:ext cx="2960914" cy="3418007"/>
          </a:xfrm>
        </p:spPr>
        <p:txBody>
          <a:bodyPr/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Base baja.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Base Alta.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Convencional /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direccionable</a:t>
            </a: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rgbClr val="FF0000"/>
                </a:solidFill>
              </a:rPr>
              <a:t>A30XZR con RELÉ</a:t>
            </a:r>
          </a:p>
        </p:txBody>
      </p:sp>
      <p:pic>
        <p:nvPicPr>
          <p:cNvPr id="7" name="Picture 2" descr="5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9913" y="3319874"/>
            <a:ext cx="2857088" cy="285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5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647" y="3352613"/>
            <a:ext cx="2784868" cy="27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22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902995" y="609600"/>
            <a:ext cx="10273005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4. Sistema Convencional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902995" y="1789405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PIAL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16" descr="\\Server\datos técnicos\Oficina técnica\Fotos\Fotos 2011\FOTOS CATALOGO (LAS MISMAS QUE EN LAS CARPETAS)\P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1501" y="2460678"/>
            <a:ext cx="3127414" cy="344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>
          <a:xfrm>
            <a:off x="7663542" y="2832445"/>
            <a:ext cx="3690257" cy="334451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spcBef>
                <a:spcPct val="20000"/>
              </a:spcBef>
              <a:buSzPct val="120000"/>
              <a:buNone/>
            </a:pPr>
            <a:endParaRPr lang="es-ES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Indicador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de acción remoto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SzPct val="120000"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Alta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fiabilidad a través de 2 leds 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rojos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887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55419" y="609600"/>
            <a:ext cx="9944809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Convencional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4.5-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326" y="3245533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546" y="2874899"/>
            <a:ext cx="15113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Conector 20"/>
          <p:cNvSpPr/>
          <p:nvPr/>
        </p:nvSpPr>
        <p:spPr>
          <a:xfrm>
            <a:off x="1469392" y="2149476"/>
            <a:ext cx="8009571" cy="3392908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842" name="Picture 2" descr="5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420" y="3131162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3" descr="5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9002" y="4770684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5" descr="\\Server\datos técnicos\Oficina técnica\Fotos\Fotos 2011\FOTOS CATALOGO (LAS MISMAS QUE EN LAS CARPETAS)\PUC-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8856" y="1582299"/>
            <a:ext cx="108108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6" descr="\\Server\datos técnicos\Oficina técnica\Fotos\Fotos 2011\FOTOS CATALOGO (LAS MISMAS QUE EN LAS CARPETAS)\PI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19024" y="2005065"/>
            <a:ext cx="7937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7" descr="\\Server\datos técnicos\Oficina técnica\Fotos\Fotos 2011\FOTOS CATALOGO (LAS MISMAS QUE EN LAS CARPETAS)\A30X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0153" y="2096636"/>
            <a:ext cx="1039812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8" descr="\\Server\datos técnicos\Oficina técnica\Fotos\Fotos 2011\FOTOS CATALOGO (LAS MISMAS QUE EN LAS CARPETAS)\A30X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8861559" y="3469005"/>
            <a:ext cx="10858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9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>
            <a:off x="4934994" y="5276868"/>
            <a:ext cx="1012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\\Server\datos técnicos\Oficina técnica\Fotos\Fotos 2011\FOTOS CATALOGO (LAS MISMAS QUE EN LAS CARPETAS)\A30XH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1991530">
            <a:off x="2499831" y="4838095"/>
            <a:ext cx="10493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\\SERVER\Tecnic\OFICINA TECNICA\Fotos\000-FOTOS PROFESIONALES\00-DETECCIÓN\SIRAYLC_02.jpg"/>
          <p:cNvPicPr>
            <a:picLocks noChangeAspect="1" noChangeArrowheads="1"/>
          </p:cNvPicPr>
          <p:nvPr/>
        </p:nvPicPr>
        <p:blipFill>
          <a:blip r:embed="rId14" cstate="print"/>
          <a:srcRect l="7087" r="7087"/>
          <a:stretch>
            <a:fillRect/>
          </a:stretch>
        </p:blipFill>
        <p:spPr bwMode="auto">
          <a:xfrm>
            <a:off x="723310" y="1526974"/>
            <a:ext cx="1005356" cy="1383376"/>
          </a:xfrm>
          <a:prstGeom prst="rect">
            <a:avLst/>
          </a:prstGeom>
          <a:noFill/>
        </p:spPr>
      </p:pic>
      <p:pic>
        <p:nvPicPr>
          <p:cNvPr id="22" name="Picture 5" descr="\\SERVER\Tecnic\OFICINA TECNICA\Fotos\000-FOTOS PROFESIONALES\00-DETECCIÓN\SIRAYL.jpg"/>
          <p:cNvPicPr>
            <a:picLocks noChangeAspect="1" noChangeArrowheads="1"/>
          </p:cNvPicPr>
          <p:nvPr/>
        </p:nvPicPr>
        <p:blipFill>
          <a:blip r:embed="rId15" cstate="print"/>
          <a:srcRect l="13386" r="14173"/>
          <a:stretch>
            <a:fillRect/>
          </a:stretch>
        </p:blipFill>
        <p:spPr bwMode="auto">
          <a:xfrm>
            <a:off x="9617880" y="1421632"/>
            <a:ext cx="750110" cy="1222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09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\\SERVER\Tecnic\OFICINA TECNICA\Fotos\000-FOTOS PROFESIONALES\00-DETECCIÓN\_MG_0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285728"/>
            <a:ext cx="7241458" cy="635798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431704" y="285729"/>
            <a:ext cx="69847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Sistema  de  detección  y  Alarma </a:t>
            </a:r>
          </a:p>
          <a:p>
            <a:r>
              <a:rPr lang="es-E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de  incendio . . . .         </a:t>
            </a:r>
          </a:p>
          <a:p>
            <a:r>
              <a:rPr lang="es-ES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r>
              <a:rPr lang="es-ES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ALGORITMICO-DIRECCIONABLE</a:t>
            </a:r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3776" y="285728"/>
            <a:ext cx="1274705" cy="1643074"/>
          </a:xfrm>
          <a:prstGeom prst="rect">
            <a:avLst/>
          </a:prstGeom>
          <a:noFill/>
        </p:spPr>
      </p:pic>
      <p:pic>
        <p:nvPicPr>
          <p:cNvPr id="8" name="Picture 16" descr="C:\Users\Antonio.COFEMSA.000\Desktop\web cofe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79076" y="4103350"/>
            <a:ext cx="4277657" cy="500066"/>
          </a:xfrm>
          <a:prstGeom prst="rect">
            <a:avLst/>
          </a:prstGeom>
          <a:noFill/>
        </p:spPr>
      </p:pic>
      <p:pic>
        <p:nvPicPr>
          <p:cNvPr id="6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7833" y="855115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7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1117599" y="736600"/>
            <a:ext cx="10125655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Algorítmico-</a:t>
            </a:r>
            <a:r>
              <a:rPr lang="es-ES" sz="2700" b="1" dirty="0" err="1"/>
              <a:t>Direccionable</a:t>
            </a:r>
            <a:r>
              <a:rPr lang="es-ES" sz="2700" b="1" dirty="0"/>
              <a:t>  </a:t>
            </a:r>
            <a:r>
              <a:rPr lang="es-ES" sz="2700" b="1" dirty="0" smtClean="0"/>
              <a:t> </a:t>
            </a:r>
            <a:r>
              <a:rPr lang="es-ES" sz="2700" b="1" dirty="0"/>
              <a:t/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 smtClean="0">
                <a:solidFill>
                  <a:srgbClr val="009900"/>
                </a:solidFill>
              </a:rPr>
              <a:t>5.1 C-LYON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83" y="2108717"/>
            <a:ext cx="3363697" cy="3760781"/>
          </a:xfrm>
          <a:prstGeom prst="rect">
            <a:avLst/>
          </a:prstGeom>
        </p:spPr>
      </p:pic>
      <p:sp>
        <p:nvSpPr>
          <p:cNvPr id="12" name="Rectangle 13"/>
          <p:cNvSpPr txBox="1">
            <a:spLocks noChangeArrowheads="1"/>
          </p:cNvSpPr>
          <p:nvPr/>
        </p:nvSpPr>
        <p:spPr>
          <a:xfrm>
            <a:off x="6297768" y="1769594"/>
            <a:ext cx="4637710" cy="42953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99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puntos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por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bucle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1 o 2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bucles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Máximo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198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puntos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</a:rPr>
              <a:t>LEE </a:t>
            </a:r>
            <a:r>
              <a:rPr lang="en-US" sz="3200" dirty="0" err="1" smtClean="0">
                <a:solidFill>
                  <a:srgbClr val="FF0000"/>
                </a:solidFill>
              </a:rPr>
              <a:t>suciedad</a:t>
            </a:r>
            <a:r>
              <a:rPr lang="en-US" sz="3200" dirty="0" smtClean="0">
                <a:solidFill>
                  <a:srgbClr val="FF0000"/>
                </a:solidFill>
              </a:rPr>
              <a:t> de </a:t>
            </a:r>
            <a:r>
              <a:rPr lang="en-US" sz="3200" dirty="0" err="1" smtClean="0">
                <a:solidFill>
                  <a:srgbClr val="FF0000"/>
                </a:solidFill>
              </a:rPr>
              <a:t>detectores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ópticos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/>
          </a:p>
        </p:txBody>
      </p:sp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218888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27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769257" y="736600"/>
            <a:ext cx="10406743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Algorítmico-</a:t>
            </a:r>
            <a:r>
              <a:rPr lang="es-ES" sz="2700" b="1" dirty="0" err="1"/>
              <a:t>Direccionable</a:t>
            </a:r>
            <a:r>
              <a:rPr lang="es-ES" sz="2700" b="1" dirty="0"/>
              <a:t>  </a:t>
            </a:r>
            <a:r>
              <a:rPr lang="es-ES" sz="2700" b="1" dirty="0" smtClean="0"/>
              <a:t> </a:t>
            </a:r>
            <a:r>
              <a:rPr lang="es-ES" sz="2700" b="1" dirty="0"/>
              <a:t/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 smtClean="0">
                <a:solidFill>
                  <a:srgbClr val="009900"/>
                </a:solidFill>
              </a:rPr>
              <a:t>5.2 ZAFIR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2343997"/>
            <a:ext cx="2925367" cy="3298099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6297768" y="1769594"/>
            <a:ext cx="4637710" cy="42953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199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puntos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por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bucle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1 o 2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bucles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Máximo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98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puntos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</a:rPr>
              <a:t>LEE </a:t>
            </a:r>
            <a:r>
              <a:rPr lang="en-US" sz="3200" dirty="0" err="1" smtClean="0">
                <a:solidFill>
                  <a:srgbClr val="FF0000"/>
                </a:solidFill>
              </a:rPr>
              <a:t>suciedad</a:t>
            </a:r>
            <a:r>
              <a:rPr lang="en-US" sz="3200" dirty="0" smtClean="0">
                <a:solidFill>
                  <a:srgbClr val="FF0000"/>
                </a:solidFill>
              </a:rPr>
              <a:t> de </a:t>
            </a:r>
            <a:r>
              <a:rPr lang="en-US" sz="3200" dirty="0" err="1" smtClean="0">
                <a:solidFill>
                  <a:srgbClr val="FF0000"/>
                </a:solidFill>
              </a:rPr>
              <a:t>detectores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ópticos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/>
          </a:p>
        </p:txBody>
      </p:sp>
      <p:pic>
        <p:nvPicPr>
          <p:cNvPr id="15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840" y="1769594"/>
            <a:ext cx="3518217" cy="3870978"/>
          </a:xfrm>
          <a:prstGeom prst="rect">
            <a:avLst/>
          </a:prstGeom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3551" y="1317340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26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28914" y="663226"/>
            <a:ext cx="10797865" cy="807187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 dirty="0">
                <a:latin typeface="+mj-lt"/>
                <a:ea typeface="+mj-ea"/>
                <a:cs typeface="+mj-cs"/>
              </a:rPr>
              <a:t>2. </a:t>
            </a:r>
            <a:r>
              <a:rPr lang="es-ES" sz="2400" b="1" dirty="0"/>
              <a:t>Normativa PCI </a:t>
            </a:r>
            <a: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s-ES" sz="20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2.6.- </a:t>
            </a:r>
            <a:r>
              <a:rPr lang="es-ES" sz="2000" kern="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Marcado CE </a:t>
            </a:r>
            <a:endParaRPr lang="en-GB" sz="20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0860" y="224569"/>
            <a:ext cx="665063" cy="857256"/>
          </a:xfrm>
          <a:prstGeom prst="rect">
            <a:avLst/>
          </a:prstGeom>
          <a:noFill/>
        </p:spPr>
      </p:pic>
      <p:pic>
        <p:nvPicPr>
          <p:cNvPr id="2050" name="Picture 2" descr="https://upload.wikimedia.org/wikipedia/commons/thumb/6/66/Conformit%C3%A9_Europ%C3%A9enne_%28logo%29.svg/280px-Conformit%C3%A9_Europ%C3%A9enne_%28logo%29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59" y="2480426"/>
            <a:ext cx="2667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2/2b/Comparison_of_two_used_CE_marks.svg/339px-Comparison_of_two_used_CE_marks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3" y="2157808"/>
            <a:ext cx="5759116" cy="255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24 CuadroTexto"/>
          <p:cNvSpPr txBox="1">
            <a:spLocks noChangeArrowheads="1"/>
          </p:cNvSpPr>
          <p:nvPr/>
        </p:nvSpPr>
        <p:spPr bwMode="auto">
          <a:xfrm>
            <a:off x="1235242" y="4953029"/>
            <a:ext cx="3914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smtClean="0"/>
              <a:t>Sello de Conformidad Europeo.</a:t>
            </a:r>
          </a:p>
        </p:txBody>
      </p:sp>
    </p:spTree>
    <p:extLst>
      <p:ext uri="{BB962C8B-B14F-4D97-AF65-F5344CB8AC3E}">
        <p14:creationId xmlns:p14="http://schemas.microsoft.com/office/powerpoint/2010/main" val="35785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914399" y="736600"/>
            <a:ext cx="10435771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Algorítmico-</a:t>
            </a:r>
            <a:r>
              <a:rPr lang="es-ES" sz="2700" b="1" dirty="0" err="1"/>
              <a:t>Direccionable</a:t>
            </a:r>
            <a:r>
              <a:rPr lang="es-ES" sz="2700" b="1" dirty="0"/>
              <a:t>  </a:t>
            </a:r>
            <a:r>
              <a:rPr lang="es-ES" sz="2700" b="1" dirty="0" smtClean="0"/>
              <a:t> </a:t>
            </a:r>
            <a:r>
              <a:rPr lang="es-ES" sz="2700" b="1" dirty="0"/>
              <a:t/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 smtClean="0">
                <a:solidFill>
                  <a:srgbClr val="009900"/>
                </a:solidFill>
              </a:rPr>
              <a:t>5.3 LYON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6297768" y="1769594"/>
            <a:ext cx="4637710" cy="42953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199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puntos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por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bucle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1 hasta 20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bucles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Máximo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3980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puntos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</a:rPr>
              <a:t>LEE </a:t>
            </a:r>
            <a:r>
              <a:rPr lang="en-US" sz="3200" dirty="0" err="1" smtClean="0">
                <a:solidFill>
                  <a:srgbClr val="FF0000"/>
                </a:solidFill>
              </a:rPr>
              <a:t>suciedad</a:t>
            </a:r>
            <a:r>
              <a:rPr lang="en-US" sz="3200" dirty="0" smtClean="0">
                <a:solidFill>
                  <a:srgbClr val="FF0000"/>
                </a:solidFill>
              </a:rPr>
              <a:t> de </a:t>
            </a:r>
            <a:r>
              <a:rPr lang="en-US" sz="3200" dirty="0" err="1" smtClean="0">
                <a:solidFill>
                  <a:srgbClr val="FF0000"/>
                </a:solidFill>
              </a:rPr>
              <a:t>detectores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ópticos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/>
          </a:p>
        </p:txBody>
      </p:sp>
      <p:pic>
        <p:nvPicPr>
          <p:cNvPr id="3074" name="Picture 2" descr="CENTRAL LY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6" y="105974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249100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50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945397" y="736600"/>
            <a:ext cx="10477346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Algorítmico-</a:t>
            </a:r>
            <a:r>
              <a:rPr lang="es-ES" sz="2700" b="1" dirty="0" err="1"/>
              <a:t>Direccionable</a:t>
            </a:r>
            <a:r>
              <a:rPr lang="es-ES" sz="2700" b="1" dirty="0"/>
              <a:t>  </a:t>
            </a:r>
            <a:r>
              <a:rPr lang="es-ES" sz="2700" b="1" dirty="0" smtClean="0"/>
              <a:t> </a:t>
            </a:r>
            <a:r>
              <a:rPr lang="es-ES" sz="2700" b="1" dirty="0"/>
              <a:t/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 smtClean="0">
                <a:solidFill>
                  <a:srgbClr val="009900"/>
                </a:solidFill>
              </a:rPr>
              <a:t>5.3 general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6297768" y="2250831"/>
            <a:ext cx="4928250" cy="38140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PUERTOS DE SERIE INCLUIDOS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Puerto USB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SALIDAS 485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- RED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Repetidora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/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teclado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- PC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1600" dirty="0"/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/>
          </a:p>
        </p:txBody>
      </p:sp>
      <p:pic>
        <p:nvPicPr>
          <p:cNvPr id="7" name="Picture 3" descr="\\SERVER\Tecnic\OFICINA TECNICA\Fotos\000-FOTOS PROFESIONALES\00-DETECCIÓN\_MG_0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97" y="1652242"/>
            <a:ext cx="4758871" cy="4412655"/>
          </a:xfrm>
          <a:prstGeom prst="rect">
            <a:avLst/>
          </a:prstGeom>
          <a:noFill/>
        </p:spPr>
      </p:pic>
      <p:pic>
        <p:nvPicPr>
          <p:cNvPr id="6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7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945397" y="736600"/>
            <a:ext cx="10477346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Algorítmico-</a:t>
            </a:r>
            <a:r>
              <a:rPr lang="es-ES" sz="2700" b="1" dirty="0" err="1"/>
              <a:t>Direccionable</a:t>
            </a:r>
            <a:r>
              <a:rPr lang="es-ES" sz="2700" b="1" dirty="0"/>
              <a:t>  </a:t>
            </a:r>
            <a:r>
              <a:rPr lang="es-ES" sz="2700" b="1" dirty="0" smtClean="0"/>
              <a:t> </a:t>
            </a:r>
            <a:r>
              <a:rPr lang="es-ES" sz="2700" b="1" dirty="0"/>
              <a:t/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 smtClean="0">
                <a:solidFill>
                  <a:srgbClr val="009900"/>
                </a:solidFill>
              </a:rPr>
              <a:t>5.3 general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6297768" y="2250831"/>
            <a:ext cx="4637710" cy="38140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15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repedidoras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/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teclados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15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centrales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red.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Lee el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porcentaje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de SUCIEDAD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detectors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ópticos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Opcional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 -Modulo IP (Intranet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/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Internet).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 -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ContactId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1600" dirty="0"/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/>
          </a:p>
        </p:txBody>
      </p:sp>
      <p:pic>
        <p:nvPicPr>
          <p:cNvPr id="7" name="Picture 3" descr="\\SERVER\Tecnic\OFICINA TECNICA\Fotos\000-FOTOS PROFESIONALES\00-DETECCIÓN\_MG_0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97" y="1652242"/>
            <a:ext cx="4758871" cy="4412655"/>
          </a:xfrm>
          <a:prstGeom prst="rect">
            <a:avLst/>
          </a:prstGeom>
          <a:noFill/>
        </p:spPr>
      </p:pic>
      <p:pic>
        <p:nvPicPr>
          <p:cNvPr id="6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77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14399" y="609600"/>
            <a:ext cx="10406743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</a:t>
            </a:r>
            <a:r>
              <a:rPr lang="es-ES" sz="2400" b="1" dirty="0" smtClean="0"/>
              <a:t>DIRECCIONABLE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</a:t>
            </a:r>
            <a:r>
              <a:rPr lang="es-ES" sz="2000" dirty="0" smtClean="0">
                <a:solidFill>
                  <a:srgbClr val="009900"/>
                </a:solidFill>
              </a:rPr>
              <a:t>.4.-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4024" y="5786439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5" name="Conector 4"/>
          <p:cNvSpPr/>
          <p:nvPr/>
        </p:nvSpPr>
        <p:spPr>
          <a:xfrm>
            <a:off x="1981200" y="2149476"/>
            <a:ext cx="7497763" cy="3392908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69" y="2937333"/>
            <a:ext cx="1611824" cy="1817193"/>
          </a:xfrm>
          <a:prstGeom prst="rect">
            <a:avLst/>
          </a:prstGeom>
        </p:spPr>
      </p:pic>
      <p:pic>
        <p:nvPicPr>
          <p:cNvPr id="9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08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70857" y="609600"/>
            <a:ext cx="10638972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–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> -Inteligente</a:t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443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A30XHA Óptico / A30XHAS Óptico – Térmico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9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4" y="3006521"/>
            <a:ext cx="3716905" cy="325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 descr="\\Server\datos técnicos\Oficina técnica\Fotos\Fotos 2011\FOTOS CATALOGO (LAS MISMAS QUE EN LAS CARPETAS)\A30XH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852" y="3132063"/>
            <a:ext cx="3868577" cy="312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Marcador de contenido 3"/>
          <p:cNvSpPr>
            <a:spLocks noGrp="1"/>
          </p:cNvSpPr>
          <p:nvPr>
            <p:ph sz="half" idx="2"/>
          </p:nvPr>
        </p:nvSpPr>
        <p:spPr>
          <a:xfrm>
            <a:off x="9071428" y="2839350"/>
            <a:ext cx="2708775" cy="3418007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uto ajuste por suciedad.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Cambio de sensibilidad.</a:t>
            </a:r>
          </a:p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Cod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Prog</a:t>
            </a: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 smtClean="0"/>
          </a:p>
        </p:txBody>
      </p:sp>
      <p:pic>
        <p:nvPicPr>
          <p:cNvPr id="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939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8824" y="609600"/>
            <a:ext cx="10515600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A30XHT – </a:t>
            </a:r>
            <a:r>
              <a:rPr lang="es-ES" sz="2800" b="1" dirty="0" err="1" smtClean="0">
                <a:solidFill>
                  <a:schemeClr val="accent1">
                    <a:lumMod val="75000"/>
                  </a:schemeClr>
                </a:solidFill>
              </a:rPr>
              <a:t>Térmovelocimetrico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5°C)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Marcador de contenido 3"/>
          <p:cNvSpPr>
            <a:spLocks noGrp="1"/>
          </p:cNvSpPr>
          <p:nvPr>
            <p:ph sz="half" idx="2"/>
          </p:nvPr>
        </p:nvSpPr>
        <p:spPr>
          <a:xfrm>
            <a:off x="8325854" y="2839350"/>
            <a:ext cx="3454350" cy="341800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Digital.</a:t>
            </a: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Cambio de sensibilidad.</a:t>
            </a:r>
          </a:p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Cod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Prog</a:t>
            </a: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 smtClean="0"/>
          </a:p>
        </p:txBody>
      </p:sp>
      <p:pic>
        <p:nvPicPr>
          <p:cNvPr id="8" name="Picture 2" descr="\\SERVER\Tecnic\OFICINA TECNICA\Fotos\000-FOTOS PROFESIONALES\00-DETECCIÓN\A30X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2895" y="2548227"/>
            <a:ext cx="5213684" cy="4146511"/>
          </a:xfrm>
          <a:prstGeom prst="rect">
            <a:avLst/>
          </a:prstGeom>
          <a:noFill/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cto de flecha 8"/>
          <p:cNvCxnSpPr/>
          <p:nvPr/>
        </p:nvCxnSpPr>
        <p:spPr>
          <a:xfrm flipV="1">
            <a:off x="711195" y="3062514"/>
            <a:ext cx="1901372" cy="2161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43538" y="5223902"/>
            <a:ext cx="2569029" cy="30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248477" y="5433900"/>
            <a:ext cx="164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TIEMPO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 rot="16200000">
            <a:off x="1879306" y="3806142"/>
            <a:ext cx="211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TEMPERATURA °C</a:t>
            </a:r>
            <a:endParaRPr lang="es-ES" dirty="0"/>
          </a:p>
        </p:txBody>
      </p:sp>
      <p:cxnSp>
        <p:nvCxnSpPr>
          <p:cNvPr id="13" name="Conector recto 12"/>
          <p:cNvCxnSpPr/>
          <p:nvPr/>
        </p:nvCxnSpPr>
        <p:spPr>
          <a:xfrm>
            <a:off x="1913540" y="3846286"/>
            <a:ext cx="0" cy="140789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5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8823" y="609600"/>
            <a:ext cx="10708433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A30XHTCO– Óptico, térmico y CO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Marcador de contenido 3"/>
          <p:cNvSpPr>
            <a:spLocks noGrp="1"/>
          </p:cNvSpPr>
          <p:nvPr>
            <p:ph sz="half" idx="2"/>
          </p:nvPr>
        </p:nvSpPr>
        <p:spPr>
          <a:xfrm>
            <a:off x="9071428" y="2839350"/>
            <a:ext cx="2783688" cy="341800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Digital.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Multisensor</a:t>
            </a: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Humo/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temp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/CO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</p:txBody>
      </p:sp>
      <p:pic>
        <p:nvPicPr>
          <p:cNvPr id="7" name="Picture 19" descr="\\Server\datos técnicos\Oficina técnica\Fotos\Fotos 2011\FOTOS CATALOGO (LAS MISMAS QUE EN LAS CARPETAS)\A30XHT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7853" y="2783275"/>
            <a:ext cx="5113756" cy="353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047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8824" y="609600"/>
            <a:ext cx="10766490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PUCAY – Estación manual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Marcador de contenido 3"/>
          <p:cNvSpPr>
            <a:spLocks noGrp="1"/>
          </p:cNvSpPr>
          <p:nvPr>
            <p:ph sz="half" idx="2"/>
          </p:nvPr>
        </p:nvSpPr>
        <p:spPr>
          <a:xfrm>
            <a:off x="8347495" y="2845321"/>
            <a:ext cx="2783688" cy="3418007"/>
          </a:xfrm>
        </p:spPr>
        <p:txBody>
          <a:bodyPr>
            <a:normAutofit/>
          </a:bodyPr>
          <a:lstStyle/>
          <a:p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Direccionable</a:t>
            </a: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Doble Acción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</a:t>
            </a:r>
          </a:p>
        </p:txBody>
      </p:sp>
      <p:pic>
        <p:nvPicPr>
          <p:cNvPr id="8" name="Picture 7" descr="\\SERVER\Tecnic\OFICINA TECNICA\Fotos\000-FOTOS PROFESIONALES\00-DETECCIÓN\PUC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762" y="2484894"/>
            <a:ext cx="4138862" cy="4138862"/>
          </a:xfrm>
          <a:prstGeom prst="rect">
            <a:avLst/>
          </a:prstGeom>
          <a:noFill/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94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588283" y="365766"/>
            <a:ext cx="10653485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</a:t>
            </a:r>
            <a:r>
              <a:rPr lang="es-ES" sz="2400" b="1" dirty="0" smtClean="0"/>
              <a:t>DIRECCIONABLE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</a:t>
            </a:r>
            <a:r>
              <a:rPr lang="es-ES" sz="2000" dirty="0" smtClean="0">
                <a:solidFill>
                  <a:srgbClr val="009900"/>
                </a:solidFill>
              </a:rPr>
              <a:t>.4.-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5688" y="1223022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9" name="Marcador de contenido 3"/>
          <p:cNvSpPr>
            <a:spLocks noGrp="1"/>
          </p:cNvSpPr>
          <p:nvPr>
            <p:ph sz="half" idx="2"/>
          </p:nvPr>
        </p:nvSpPr>
        <p:spPr>
          <a:xfrm>
            <a:off x="5478442" y="1860884"/>
            <a:ext cx="2960914" cy="45246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Detector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Húmo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Detector Temperatura.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Base Detector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Estación manual</a:t>
            </a:r>
          </a:p>
          <a:p>
            <a:endParaRPr lang="es-ES" dirty="0" smtClean="0"/>
          </a:p>
        </p:txBody>
      </p:sp>
      <p:pic>
        <p:nvPicPr>
          <p:cNvPr id="10" name="Picture 19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725" y="3954046"/>
            <a:ext cx="850050" cy="74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\\SERVER\Tecnic\OFICINA TECNICA\Fotos\000-FOTOS PROFESIONALES\00-DETECCIÓN\PUC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9919" y="5147172"/>
            <a:ext cx="803855" cy="803855"/>
          </a:xfrm>
          <a:prstGeom prst="rect">
            <a:avLst/>
          </a:prstGeom>
          <a:noFill/>
        </p:spPr>
      </p:pic>
      <p:pic>
        <p:nvPicPr>
          <p:cNvPr id="12" name="Picture 2" descr="\\SERVER\Tecnic\OFICINA TECNICA\Fotos\000-FOTOS PROFESIONALES\00-DETECCIÓN\A30X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3139" y="2599629"/>
            <a:ext cx="1004216" cy="866914"/>
          </a:xfrm>
          <a:prstGeom prst="rect">
            <a:avLst/>
          </a:prstGeom>
          <a:noFill/>
        </p:spPr>
      </p:pic>
      <p:pic>
        <p:nvPicPr>
          <p:cNvPr id="13" name="Picture 19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1694" y="3990141"/>
            <a:ext cx="850050" cy="74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\\SERVER\Tecnic\OFICINA TECNICA\Fotos\000-FOTOS PROFESIONALES\00-DETECCIÓN\PUC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7888" y="5183267"/>
            <a:ext cx="803855" cy="803855"/>
          </a:xfrm>
          <a:prstGeom prst="rect">
            <a:avLst/>
          </a:prstGeom>
          <a:noFill/>
        </p:spPr>
      </p:pic>
      <p:pic>
        <p:nvPicPr>
          <p:cNvPr id="17" name="Picture 2" descr="\\SERVER\Tecnic\OFICINA TECNICA\Fotos\000-FOTOS PROFESIONALES\00-DETECCIÓN\A30X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108" y="2635724"/>
            <a:ext cx="1004216" cy="866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6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70857" y="609600"/>
            <a:ext cx="10373567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KMAY – Módulo de zona</a:t>
            </a:r>
            <a:endParaRPr lang="es-ES" sz="2800" b="1" dirty="0"/>
          </a:p>
        </p:txBody>
      </p:sp>
      <p:sp>
        <p:nvSpPr>
          <p:cNvPr id="19" name="Marcador de contenido 3"/>
          <p:cNvSpPr>
            <a:spLocks noGrp="1"/>
          </p:cNvSpPr>
          <p:nvPr>
            <p:ph sz="half" idx="2"/>
          </p:nvPr>
        </p:nvSpPr>
        <p:spPr>
          <a:xfrm>
            <a:off x="6792686" y="2845321"/>
            <a:ext cx="4338497" cy="341800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Hasta 15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det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 ópticos.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Hasta 20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det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térmicos.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</a:t>
            </a:r>
          </a:p>
        </p:txBody>
      </p:sp>
      <p:pic>
        <p:nvPicPr>
          <p:cNvPr id="8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417" y="2566127"/>
            <a:ext cx="2727966" cy="36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5"/>
          <p:cNvSpPr txBox="1">
            <a:spLocks noChangeArrowheads="1"/>
          </p:cNvSpPr>
          <p:nvPr/>
        </p:nvSpPr>
        <p:spPr bwMode="auto">
          <a:xfrm>
            <a:off x="6521450" y="35575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14340" name="Picture 1" descr="C:\Documents and Settings\E79_US\Escritorio\Hoy\Unión Europea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8001" y="1130307"/>
            <a:ext cx="961767" cy="72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4302" y="1493838"/>
            <a:ext cx="10739771" cy="4794250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es-ES" sz="2000" u="sng" dirty="0" smtClean="0"/>
              <a:t>Directiva CPD </a:t>
            </a:r>
            <a:endParaRPr lang="es-ES" sz="2000" u="sng" dirty="0"/>
          </a:p>
          <a:p>
            <a:pPr>
              <a:spcBef>
                <a:spcPct val="50000"/>
              </a:spcBef>
              <a:buFontTx/>
              <a:buNone/>
            </a:pPr>
            <a:r>
              <a:rPr lang="es-ES" sz="1800" b="1" dirty="0" smtClean="0">
                <a:solidFill>
                  <a:srgbClr val="0000FF"/>
                </a:solidFill>
              </a:rPr>
              <a:t>Marcado/Listado CE: Proceso de Certificación</a:t>
            </a:r>
            <a:endParaRPr lang="es-ES" sz="1800" b="1" dirty="0">
              <a:solidFill>
                <a:srgbClr val="009900"/>
              </a:solidFill>
            </a:endParaRPr>
          </a:p>
          <a:p>
            <a:pPr lvl="3">
              <a:buFont typeface="Wingdings" pitchFamily="2" charset="2"/>
              <a:buNone/>
            </a:pPr>
            <a:r>
              <a:rPr lang="es-ES" sz="1700" b="1" dirty="0">
                <a:solidFill>
                  <a:srgbClr val="009900"/>
                </a:solidFill>
              </a:rPr>
              <a:t>	</a:t>
            </a:r>
          </a:p>
          <a:p>
            <a:pPr lvl="1">
              <a:buFontTx/>
              <a:buChar char="-"/>
            </a:pPr>
            <a:endParaRPr lang="es-ES" sz="1800" dirty="0"/>
          </a:p>
          <a:p>
            <a:pPr lvl="1">
              <a:buFontTx/>
              <a:buChar char="-"/>
            </a:pPr>
            <a:endParaRPr lang="es-ES" sz="1600" dirty="0"/>
          </a:p>
          <a:p>
            <a:pPr lvl="1">
              <a:buFontTx/>
              <a:buChar char="-"/>
            </a:pPr>
            <a:endParaRPr lang="es-ES" sz="1600" dirty="0"/>
          </a:p>
          <a:p>
            <a:pPr lvl="1">
              <a:buFontTx/>
              <a:buChar char="-"/>
            </a:pPr>
            <a:endParaRPr lang="es-ES" sz="1600" dirty="0"/>
          </a:p>
          <a:p>
            <a:pPr lvl="1">
              <a:buFontTx/>
              <a:buChar char="-"/>
            </a:pPr>
            <a:endParaRPr lang="es-ES" sz="1600" dirty="0"/>
          </a:p>
          <a:p>
            <a:pPr lvl="1">
              <a:buFontTx/>
              <a:buChar char="-"/>
            </a:pPr>
            <a:endParaRPr lang="es-ES" sz="1600" dirty="0"/>
          </a:p>
          <a:p>
            <a:pPr lvl="1">
              <a:buFontTx/>
              <a:buChar char="-"/>
            </a:pPr>
            <a:endParaRPr lang="es-ES" sz="1600" dirty="0"/>
          </a:p>
          <a:p>
            <a:pPr lvl="1">
              <a:buFontTx/>
              <a:buChar char="-"/>
            </a:pPr>
            <a:endParaRPr lang="es-ES" sz="1600" dirty="0"/>
          </a:p>
          <a:p>
            <a:pPr>
              <a:buFontTx/>
              <a:buNone/>
            </a:pPr>
            <a:endParaRPr lang="es-ES" sz="1600" b="1" dirty="0">
              <a:solidFill>
                <a:srgbClr val="0000FF"/>
              </a:solidFill>
            </a:endParaRP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5740400" y="3444876"/>
            <a:ext cx="711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ts val="1000"/>
              </a:lnSpc>
              <a:spcBef>
                <a:spcPts val="600"/>
              </a:spcBef>
              <a:buFontTx/>
              <a:buChar char="–"/>
            </a:pPr>
            <a:endParaRPr lang="en-GB" sz="1000">
              <a:solidFill>
                <a:srgbClr val="0000FF"/>
              </a:solidFill>
            </a:endParaRP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5740400" y="3444876"/>
            <a:ext cx="711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ts val="1000"/>
              </a:lnSpc>
              <a:spcBef>
                <a:spcPts val="600"/>
              </a:spcBef>
              <a:buFontTx/>
              <a:buChar char="–"/>
            </a:pPr>
            <a:endParaRPr lang="en-GB" sz="1000">
              <a:solidFill>
                <a:srgbClr val="0000FF"/>
              </a:solidFill>
            </a:endParaRPr>
          </a:p>
        </p:txBody>
      </p:sp>
      <p:grpSp>
        <p:nvGrpSpPr>
          <p:cNvPr id="2" name="26 Grupo"/>
          <p:cNvGrpSpPr>
            <a:grpSpLocks noChangeAspect="1"/>
          </p:cNvGrpSpPr>
          <p:nvPr/>
        </p:nvGrpSpPr>
        <p:grpSpPr bwMode="auto">
          <a:xfrm>
            <a:off x="3406775" y="4683857"/>
            <a:ext cx="6385578" cy="2016981"/>
            <a:chOff x="1882775" y="4113213"/>
            <a:chExt cx="7790114" cy="2460625"/>
          </a:xfrm>
        </p:grpSpPr>
        <p:grpSp>
          <p:nvGrpSpPr>
            <p:cNvPr id="3" name="24 Grupo"/>
            <p:cNvGrpSpPr>
              <a:grpSpLocks/>
            </p:cNvGrpSpPr>
            <p:nvPr/>
          </p:nvGrpSpPr>
          <p:grpSpPr bwMode="auto">
            <a:xfrm>
              <a:off x="6743700" y="4200525"/>
              <a:ext cx="2929189" cy="981075"/>
              <a:chOff x="6743700" y="4200525"/>
              <a:chExt cx="2929189" cy="981075"/>
            </a:xfrm>
          </p:grpSpPr>
          <p:cxnSp>
            <p:nvCxnSpPr>
              <p:cNvPr id="34" name="33 Conector recto de flecha"/>
              <p:cNvCxnSpPr/>
              <p:nvPr/>
            </p:nvCxnSpPr>
            <p:spPr>
              <a:xfrm flipH="1" flipV="1">
                <a:off x="6743700" y="4200525"/>
                <a:ext cx="9525" cy="98107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61" name="35 CuadroTexto"/>
              <p:cNvSpPr txBox="1">
                <a:spLocks noChangeArrowheads="1"/>
              </p:cNvSpPr>
              <p:nvPr/>
            </p:nvSpPr>
            <p:spPr bwMode="auto">
              <a:xfrm>
                <a:off x="6934201" y="4572000"/>
                <a:ext cx="2738688" cy="450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b="1" i="1" u="sng" dirty="0">
                    <a:solidFill>
                      <a:srgbClr val="FF0000"/>
                    </a:solidFill>
                  </a:rPr>
                  <a:t>ÚNICO  OBLIGATORIO</a:t>
                </a:r>
              </a:p>
            </p:txBody>
          </p:sp>
        </p:grpSp>
        <p:grpSp>
          <p:nvGrpSpPr>
            <p:cNvPr id="4" name="25 Grupo"/>
            <p:cNvGrpSpPr>
              <a:grpSpLocks/>
            </p:cNvGrpSpPr>
            <p:nvPr/>
          </p:nvGrpSpPr>
          <p:grpSpPr bwMode="auto">
            <a:xfrm>
              <a:off x="6753225" y="5219700"/>
              <a:ext cx="1660050" cy="1200150"/>
              <a:chOff x="6753225" y="5219700"/>
              <a:chExt cx="1660050" cy="1200150"/>
            </a:xfrm>
          </p:grpSpPr>
          <p:cxnSp>
            <p:nvCxnSpPr>
              <p:cNvPr id="32" name="31 Conector recto de flecha"/>
              <p:cNvCxnSpPr/>
              <p:nvPr/>
            </p:nvCxnSpPr>
            <p:spPr>
              <a:xfrm>
                <a:off x="6753225" y="5219700"/>
                <a:ext cx="0" cy="120015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59" name="36 CuadroTexto"/>
              <p:cNvSpPr txBox="1">
                <a:spLocks noChangeArrowheads="1"/>
              </p:cNvSpPr>
              <p:nvPr/>
            </p:nvSpPr>
            <p:spPr bwMode="auto">
              <a:xfrm>
                <a:off x="6962774" y="5610225"/>
                <a:ext cx="1450501" cy="450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b="1" i="1" u="sng" dirty="0">
                    <a:solidFill>
                      <a:srgbClr val="7030A0"/>
                    </a:solidFill>
                  </a:rPr>
                  <a:t>Voluntario</a:t>
                </a:r>
              </a:p>
            </p:txBody>
          </p:sp>
        </p:grpSp>
        <p:grpSp>
          <p:nvGrpSpPr>
            <p:cNvPr id="5" name="23 Grupo"/>
            <p:cNvGrpSpPr>
              <a:grpSpLocks/>
            </p:cNvGrpSpPr>
            <p:nvPr/>
          </p:nvGrpSpPr>
          <p:grpSpPr bwMode="auto">
            <a:xfrm>
              <a:off x="1882775" y="4113213"/>
              <a:ext cx="4454525" cy="2460625"/>
              <a:chOff x="1882775" y="4113213"/>
              <a:chExt cx="4454525" cy="2460625"/>
            </a:xfrm>
          </p:grpSpPr>
          <p:pic>
            <p:nvPicPr>
              <p:cNvPr id="14348" name="Picture 6" descr="C:\Documents and Settings\E79_US\Escritorio\Hoy\Marcado CE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52825" y="4113213"/>
                <a:ext cx="1133475" cy="92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49" name="Picture 1" descr="C:\Documents and Settings\E79_US\Escritorio\Hoy\LPCB foto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57400" y="5445125"/>
                <a:ext cx="1092200" cy="1100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0" name="Picture 2" descr="C:\Documents and Settings\E79_US\Escritorio\Hoy\vds foto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97275" y="5476875"/>
                <a:ext cx="1085850" cy="10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3" descr="C:\Documents and Settings\E79_US\Escritorio\Hoy\aenor foto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387975" y="5467350"/>
                <a:ext cx="606425" cy="1106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" name="17 Conector recto"/>
              <p:cNvCxnSpPr/>
              <p:nvPr/>
            </p:nvCxnSpPr>
            <p:spPr>
              <a:xfrm>
                <a:off x="1892300" y="5232400"/>
                <a:ext cx="4445000" cy="12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22 Conector recto"/>
              <p:cNvCxnSpPr/>
              <p:nvPr/>
            </p:nvCxnSpPr>
            <p:spPr>
              <a:xfrm flipH="1">
                <a:off x="2586038" y="5233988"/>
                <a:ext cx="4762" cy="1889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7 Conector recto"/>
              <p:cNvCxnSpPr/>
              <p:nvPr/>
            </p:nvCxnSpPr>
            <p:spPr>
              <a:xfrm flipH="1">
                <a:off x="4257675" y="5235575"/>
                <a:ext cx="4763" cy="1889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"/>
              <p:cNvCxnSpPr/>
              <p:nvPr/>
            </p:nvCxnSpPr>
            <p:spPr>
              <a:xfrm flipH="1">
                <a:off x="5732463" y="5240338"/>
                <a:ext cx="3175" cy="1889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>
                <a:off x="1882775" y="5203825"/>
                <a:ext cx="4445000" cy="12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 flipH="1">
                <a:off x="4194175" y="5032375"/>
                <a:ext cx="4763" cy="1889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25"/>
          <p:cNvSpPr>
            <a:spLocks noGrp="1" noChangeArrowheads="1"/>
          </p:cNvSpPr>
          <p:nvPr>
            <p:ph type="title"/>
          </p:nvPr>
        </p:nvSpPr>
        <p:spPr>
          <a:xfrm>
            <a:off x="1064302" y="647701"/>
            <a:ext cx="10334232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2. Normativa PCI </a:t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2.6.- </a:t>
            </a:r>
            <a:r>
              <a:rPr lang="es-ES" sz="2000" dirty="0">
                <a:solidFill>
                  <a:srgbClr val="009900"/>
                </a:solidFill>
              </a:rPr>
              <a:t>Marcado </a:t>
            </a:r>
            <a:r>
              <a:rPr lang="es-ES" sz="2000" dirty="0" smtClean="0">
                <a:solidFill>
                  <a:srgbClr val="009900"/>
                </a:solidFill>
              </a:rPr>
              <a:t>CE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2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67715" y="173032"/>
            <a:ext cx="665063" cy="857256"/>
          </a:xfrm>
          <a:prstGeom prst="rect">
            <a:avLst/>
          </a:prstGeom>
          <a:noFill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758" y="3223740"/>
            <a:ext cx="2885478" cy="12880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9615" y="3252849"/>
            <a:ext cx="2725739" cy="1216053"/>
          </a:xfrm>
          <a:prstGeom prst="rect">
            <a:avLst/>
          </a:prstGeom>
        </p:spPr>
      </p:pic>
      <p:sp>
        <p:nvSpPr>
          <p:cNvPr id="8" name="Más 7"/>
          <p:cNvSpPr/>
          <p:nvPr/>
        </p:nvSpPr>
        <p:spPr>
          <a:xfrm>
            <a:off x="4128705" y="3434447"/>
            <a:ext cx="900332" cy="84577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Igual que 8"/>
          <p:cNvSpPr/>
          <p:nvPr/>
        </p:nvSpPr>
        <p:spPr>
          <a:xfrm>
            <a:off x="8466139" y="3504384"/>
            <a:ext cx="853414" cy="58148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620337" y="3761168"/>
            <a:ext cx="2442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 smtClean="0">
                <a:solidFill>
                  <a:schemeClr val="accent1">
                    <a:lumMod val="75000"/>
                  </a:schemeClr>
                </a:solidFill>
              </a:rPr>
              <a:t>EN54</a:t>
            </a:r>
            <a:endParaRPr lang="es-E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" name="Picture 6" descr="C:\Documents and Settings\E79_US\Escritorio\Hoy\Marcado 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6977" y="2660073"/>
            <a:ext cx="1663816" cy="115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10"/>
          <p:cNvSpPr txBox="1"/>
          <p:nvPr/>
        </p:nvSpPr>
        <p:spPr>
          <a:xfrm>
            <a:off x="701227" y="2272876"/>
            <a:ext cx="378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</a:rPr>
              <a:t>1) Fabricación según especificación  </a:t>
            </a:r>
          </a:p>
          <a:p>
            <a:r>
              <a:rPr lang="es-ES" b="1" dirty="0">
                <a:solidFill>
                  <a:srgbClr val="00B050"/>
                </a:solidFill>
              </a:rPr>
              <a:t> </a:t>
            </a:r>
            <a:r>
              <a:rPr lang="es-ES" b="1" dirty="0" smtClean="0">
                <a:solidFill>
                  <a:srgbClr val="00B050"/>
                </a:solidFill>
              </a:rPr>
              <a:t>                            EN54</a:t>
            </a: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740400" y="2233506"/>
            <a:ext cx="3786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</a:rPr>
              <a:t>2) Pruebas de Calidad en 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Laboratorio independiente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          (acreditado)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9876977" y="2245462"/>
            <a:ext cx="192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</a:rPr>
              <a:t>3) Certificación</a:t>
            </a:r>
            <a:endParaRPr lang="es-E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37" grpId="0"/>
      <p:bldP spid="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20056" y="546099"/>
            <a:ext cx="10341429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pSp>
        <p:nvGrpSpPr>
          <p:cNvPr id="8" name="6 Grupo"/>
          <p:cNvGrpSpPr>
            <a:grpSpLocks noChangeAspect="1"/>
          </p:cNvGrpSpPr>
          <p:nvPr/>
        </p:nvGrpSpPr>
        <p:grpSpPr>
          <a:xfrm>
            <a:off x="3030125" y="1690688"/>
            <a:ext cx="3655978" cy="4706224"/>
            <a:chOff x="6285744" y="3691190"/>
            <a:chExt cx="1429527" cy="2722528"/>
          </a:xfrm>
        </p:grpSpPr>
        <p:pic>
          <p:nvPicPr>
            <p:cNvPr id="9" name="Picture 2" descr="\\SERVER\Tecnic\OFICINA TECNICA\Manuales\Zafir\Figuras\esquema general nueva tarjeta fuente (FEB15).jpg"/>
            <p:cNvPicPr>
              <a:picLocks noChangeAspect="1" noChangeArrowheads="1"/>
            </p:cNvPicPr>
            <p:nvPr/>
          </p:nvPicPr>
          <p:blipFill>
            <a:blip r:embed="rId4"/>
            <a:srcRect l="41971" r="7533" b="77427"/>
            <a:stretch>
              <a:fillRect/>
            </a:stretch>
          </p:blipFill>
          <p:spPr bwMode="auto">
            <a:xfrm rot="5400000">
              <a:off x="5639244" y="4337690"/>
              <a:ext cx="2722528" cy="142952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</p:pic>
        <p:sp>
          <p:nvSpPr>
            <p:cNvPr id="10" name="5 Rectángulo"/>
            <p:cNvSpPr/>
            <p:nvPr/>
          </p:nvSpPr>
          <p:spPr>
            <a:xfrm>
              <a:off x="6288658" y="5575486"/>
              <a:ext cx="379252" cy="834354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29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56343" y="609600"/>
            <a:ext cx="10388081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MSTAY – Módulo de señales Técnicas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7371156" y="2707586"/>
            <a:ext cx="3873268" cy="341800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Entrada de Alarma.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Entrada de Avería.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</a:t>
            </a:r>
          </a:p>
        </p:txBody>
      </p:sp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681" y="2653057"/>
            <a:ext cx="2419256" cy="35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9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83771" y="609600"/>
            <a:ext cx="10570029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581" y="1825625"/>
            <a:ext cx="8289758" cy="4801994"/>
          </a:xfrm>
          <a:prstGeom prst="rect">
            <a:avLst/>
          </a:prstGeom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02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70857" y="609600"/>
            <a:ext cx="10624457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MDA1Y </a:t>
            </a:r>
            <a:r>
              <a:rPr lang="es-ES" sz="2800" b="1" baseline="0" dirty="0" smtClean="0"/>
              <a:t>– Modulo de relé de una salida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5979886" y="2707586"/>
            <a:ext cx="5820228" cy="3418007"/>
          </a:xfrm>
        </p:spPr>
        <p:txBody>
          <a:bodyPr>
            <a:normAutofit lnSpcReduction="1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Una salida no supervisado.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Una salida supervisada.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Potencia 0,5Amp x 2.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AISLADOR.</a:t>
            </a:r>
          </a:p>
          <a:p>
            <a:endParaRPr lang="es-ES" dirty="0" smtClean="0"/>
          </a:p>
        </p:txBody>
      </p:sp>
      <p:pic>
        <p:nvPicPr>
          <p:cNvPr id="9" name="Picture 18" descr="\\Server\datos técnicos\Oficina técnica\Fotos\Fotos 2011\FOTOS CATALOGO (LAS MISMAS QUE EN LAS CARPETAS)\MDA1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2285" y="2654301"/>
            <a:ext cx="1932734" cy="347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64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70857" y="609600"/>
            <a:ext cx="10624457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MDA1Y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134" y="1825625"/>
            <a:ext cx="5663820" cy="4055257"/>
          </a:xfrm>
          <a:prstGeom prst="rect">
            <a:avLst/>
          </a:prstGeom>
        </p:spPr>
      </p:pic>
      <p:pic>
        <p:nvPicPr>
          <p:cNvPr id="10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9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914400" y="609600"/>
            <a:ext cx="10330024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MDA2Y </a:t>
            </a:r>
            <a:r>
              <a:rPr lang="es-ES" sz="2800" b="1" baseline="0" dirty="0" smtClean="0"/>
              <a:t>– Modulo de relé de una salida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5558971" y="2707586"/>
            <a:ext cx="5239658" cy="3418007"/>
          </a:xfrm>
        </p:spPr>
        <p:txBody>
          <a:bodyPr>
            <a:normAutofit lnSpcReduction="1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Dos salidas independientes.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Salidas Supervisadas.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Potencia 0,5Amp x 2.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AISLADOR.</a:t>
            </a:r>
          </a:p>
        </p:txBody>
      </p:sp>
      <p:pic>
        <p:nvPicPr>
          <p:cNvPr id="7" name="Picture 19" descr="\\Server\datos técnicos\Oficina técnica\Fotos\Fotos 2011\FOTOS CATALOGO (LAS MISMAS QUE EN LAS CARPETAS)\MDA2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43" y="2790491"/>
            <a:ext cx="1852837" cy="333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7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12800" y="609600"/>
            <a:ext cx="10363200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MDA2Y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22" y="1637731"/>
            <a:ext cx="4722695" cy="4573422"/>
          </a:xfrm>
          <a:prstGeom prst="rect">
            <a:avLst/>
          </a:prstGeom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6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8824" y="609600"/>
            <a:ext cx="10515600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MYOA </a:t>
            </a:r>
            <a:r>
              <a:rPr lang="es-ES" sz="2800" b="1" baseline="0" dirty="0" smtClean="0"/>
              <a:t>– Modulo de relé</a:t>
            </a:r>
            <a:r>
              <a:rPr lang="es-ES" sz="2800" b="1" dirty="0" smtClean="0"/>
              <a:t> y señales </a:t>
            </a:r>
            <a:r>
              <a:rPr lang="es-ES" sz="2800" b="1" dirty="0" err="1" smtClean="0"/>
              <a:t>tecnicas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5950857" y="2707586"/>
            <a:ext cx="5021943" cy="3418007"/>
          </a:xfrm>
        </p:spPr>
        <p:txBody>
          <a:bodyPr>
            <a:normAutofit lnSpcReduction="10000"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Señal técnica y relé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Una salida supervisada.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Potencia 0,5Amp x 1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7" name="Picture 21" descr="\\Server\datos técnicos\Oficina técnica\Fotos\Fotos 2011\FOTOS CATALOGO (LAS MISMAS QUE EN LAS CARPETAS)\MYO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3862" y="2825412"/>
            <a:ext cx="1769894" cy="318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320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972457" y="609600"/>
            <a:ext cx="10551886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11" name="Picture 2" descr="\\SERVER\Tecnic\OFICINA TECNICA\Manuales\Zafir\Figuras\esquema general nueva tarjeta fuente (FEB15).jpg"/>
          <p:cNvPicPr>
            <a:picLocks noChangeAspect="1" noChangeArrowheads="1"/>
          </p:cNvPicPr>
          <p:nvPr/>
        </p:nvPicPr>
        <p:blipFill>
          <a:blip r:embed="rId4"/>
          <a:srcRect l="70489" t="67348" r="-538"/>
          <a:stretch>
            <a:fillRect/>
          </a:stretch>
        </p:blipFill>
        <p:spPr bwMode="auto">
          <a:xfrm rot="5400000">
            <a:off x="2810028" y="957944"/>
            <a:ext cx="5098743" cy="650708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81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70857" y="609600"/>
            <a:ext cx="10609943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KABY </a:t>
            </a:r>
            <a:r>
              <a:rPr lang="es-ES" sz="2800" b="1" baseline="0" dirty="0" smtClean="0"/>
              <a:t>– Módulo</a:t>
            </a:r>
            <a:r>
              <a:rPr lang="es-ES" sz="2800" b="1" dirty="0" smtClean="0"/>
              <a:t> aislador para detector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7371156" y="2707586"/>
            <a:ext cx="3703244" cy="3418007"/>
          </a:xfrm>
        </p:spPr>
        <p:txBody>
          <a:bodyPr>
            <a:normAutofit/>
          </a:bodyPr>
          <a:lstStyle/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 de detector</a:t>
            </a:r>
          </a:p>
          <a:p>
            <a:endParaRPr lang="es-ES" dirty="0" smtClean="0"/>
          </a:p>
        </p:txBody>
      </p:sp>
      <p:pic>
        <p:nvPicPr>
          <p:cNvPr id="9" name="Picture 22" descr="\\Server\datos técnicos\Oficina técnica\Fotos\Fotos 2011\FOTOS CATALOGO (LAS MISMAS QUE EN LAS CARPETAS)\KA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9454" y="3007543"/>
            <a:ext cx="2912146" cy="291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3551" y="1412876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3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49507" y="274638"/>
            <a:ext cx="11007063" cy="807187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 dirty="0">
                <a:latin typeface="+mj-lt"/>
                <a:ea typeface="+mj-ea"/>
                <a:cs typeface="+mj-cs"/>
              </a:rPr>
              <a:t>2. </a:t>
            </a:r>
            <a:r>
              <a:rPr lang="es-ES" sz="2400" b="1" dirty="0"/>
              <a:t>Normativa PCI </a:t>
            </a:r>
            <a: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s-E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s-ES" sz="20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2.7.- Serie de normas EN54 </a:t>
            </a:r>
            <a:endParaRPr lang="en-GB" sz="20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4837" y="274638"/>
            <a:ext cx="665063" cy="857256"/>
          </a:xfrm>
          <a:prstGeom prst="rect">
            <a:avLst/>
          </a:prstGeom>
          <a:noFill/>
        </p:spPr>
      </p:pic>
      <p:sp>
        <p:nvSpPr>
          <p:cNvPr id="9" name="24 CuadroTexto"/>
          <p:cNvSpPr txBox="1">
            <a:spLocks noChangeArrowheads="1"/>
          </p:cNvSpPr>
          <p:nvPr/>
        </p:nvSpPr>
        <p:spPr bwMode="auto">
          <a:xfrm>
            <a:off x="1235242" y="4953029"/>
            <a:ext cx="3914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smtClean="0"/>
              <a:t>.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>
          <a:xfrm>
            <a:off x="1010653" y="1371600"/>
            <a:ext cx="10571747" cy="4986669"/>
          </a:xfrm>
        </p:spPr>
        <p:txBody>
          <a:bodyPr>
            <a:normAutofit fontScale="47500" lnSpcReduction="20000"/>
          </a:bodyPr>
          <a:lstStyle/>
          <a:p>
            <a:r>
              <a:rPr lang="es-ES" dirty="0"/>
              <a:t>EN 54 parte 1 Introducción</a:t>
            </a:r>
            <a:r>
              <a:rPr lang="es-ES" baseline="30000" dirty="0">
                <a:hlinkClick r:id="rId4"/>
              </a:rPr>
              <a:t>11</a:t>
            </a:r>
            <a:endParaRPr lang="es-ES" dirty="0"/>
          </a:p>
          <a:p>
            <a:r>
              <a:rPr lang="es-ES" dirty="0">
                <a:solidFill>
                  <a:srgbClr val="0070C0"/>
                </a:solidFill>
              </a:rPr>
              <a:t>EN 54 parte 2 </a:t>
            </a:r>
            <a:r>
              <a:rPr lang="es-ES" dirty="0"/>
              <a:t>Equipos de control e indicación (</a:t>
            </a:r>
            <a:r>
              <a:rPr lang="es-ES" u="sng" dirty="0">
                <a:hlinkClick r:id="rId5" tooltip="Central de detección de incendios"/>
              </a:rPr>
              <a:t>Central de detección de incendios</a:t>
            </a:r>
            <a:r>
              <a:rPr lang="es-ES" dirty="0"/>
              <a:t> o paneles de incendio).</a:t>
            </a:r>
          </a:p>
          <a:p>
            <a:r>
              <a:rPr lang="es-ES" dirty="0">
                <a:solidFill>
                  <a:srgbClr val="0070C0"/>
                </a:solidFill>
              </a:rPr>
              <a:t>EN 54 parte 3 </a:t>
            </a:r>
            <a:r>
              <a:rPr lang="es-ES" dirty="0"/>
              <a:t>Equipos de control e indicación. Dispositivos acústicos.</a:t>
            </a:r>
          </a:p>
          <a:p>
            <a:r>
              <a:rPr lang="es-ES" dirty="0">
                <a:solidFill>
                  <a:srgbClr val="0070C0"/>
                </a:solidFill>
              </a:rPr>
              <a:t>EN 54 parte 4 </a:t>
            </a:r>
            <a:r>
              <a:rPr lang="es-ES" dirty="0"/>
              <a:t>Equipos de suministro de alimentación.</a:t>
            </a:r>
          </a:p>
          <a:p>
            <a:r>
              <a:rPr lang="es-ES" dirty="0">
                <a:solidFill>
                  <a:srgbClr val="0070C0"/>
                </a:solidFill>
              </a:rPr>
              <a:t>EN 54 parte 5</a:t>
            </a:r>
            <a:r>
              <a:rPr lang="es-ES" dirty="0"/>
              <a:t> </a:t>
            </a:r>
            <a:r>
              <a:rPr lang="es-ES" dirty="0">
                <a:hlinkClick r:id="rId6" tooltip="Detector de temperatura"/>
              </a:rPr>
              <a:t>Detector de temperatura</a:t>
            </a:r>
            <a:r>
              <a:rPr lang="es-ES" dirty="0"/>
              <a:t>. Detectores puntuales.</a:t>
            </a:r>
          </a:p>
          <a:p>
            <a:r>
              <a:rPr lang="es-ES" dirty="0">
                <a:solidFill>
                  <a:srgbClr val="0070C0"/>
                </a:solidFill>
              </a:rPr>
              <a:t>EN 54 parte 7</a:t>
            </a:r>
            <a:r>
              <a:rPr lang="es-ES" dirty="0"/>
              <a:t> </a:t>
            </a:r>
            <a:r>
              <a:rPr lang="es-ES" dirty="0">
                <a:hlinkClick r:id="rId7" tooltip="Detector de humo"/>
              </a:rPr>
              <a:t>Detector de humo</a:t>
            </a:r>
            <a:r>
              <a:rPr lang="es-ES" dirty="0"/>
              <a:t>, Detectores puntuales que funcionan según el principio de luz difusa, luz transmitida o por ionización.</a:t>
            </a:r>
          </a:p>
          <a:p>
            <a:r>
              <a:rPr lang="es-ES" dirty="0" smtClean="0"/>
              <a:t>EN </a:t>
            </a:r>
            <a:r>
              <a:rPr lang="es-ES" dirty="0"/>
              <a:t>54 parte 10 Detectores de llama. Detectores puntuales.</a:t>
            </a:r>
          </a:p>
          <a:p>
            <a:r>
              <a:rPr lang="es-ES" dirty="0">
                <a:solidFill>
                  <a:srgbClr val="0070C0"/>
                </a:solidFill>
              </a:rPr>
              <a:t>EN 54 parte 11</a:t>
            </a:r>
            <a:r>
              <a:rPr lang="es-ES" dirty="0"/>
              <a:t> </a:t>
            </a:r>
            <a:r>
              <a:rPr lang="es-ES" dirty="0">
                <a:hlinkClick r:id="rId8" tooltip="Pulsador manual de alarma"/>
              </a:rPr>
              <a:t>Pulsador manual de alarma</a:t>
            </a:r>
            <a:r>
              <a:rPr lang="es-ES" dirty="0"/>
              <a:t> o estación manual.</a:t>
            </a:r>
          </a:p>
          <a:p>
            <a:r>
              <a:rPr lang="es-ES" dirty="0"/>
              <a:t>EN 54 parte 12 Detectores de línea que utilizan un haz óptico de luz.</a:t>
            </a:r>
          </a:p>
          <a:p>
            <a:r>
              <a:rPr lang="es-ES" dirty="0"/>
              <a:t>EN 54 parte 13 Evaluación de compatibilidad de los componentes de un sistema.</a:t>
            </a:r>
          </a:p>
          <a:p>
            <a:r>
              <a:rPr lang="es-ES" dirty="0"/>
              <a:t>EN 54 parte 14 Planificación, diseño, instalación, puesta en servicio, uso y mantenimiento. (en fase de aprobación)</a:t>
            </a:r>
          </a:p>
          <a:p>
            <a:r>
              <a:rPr lang="es-ES" dirty="0"/>
              <a:t>EN 54 parte 15 Detectores puntuales que funcionan según el principio de combinación de fenómenos detectados. (en fase de proyecto)</a:t>
            </a:r>
          </a:p>
          <a:p>
            <a:r>
              <a:rPr lang="es-ES" dirty="0"/>
              <a:t>EN 54 parte 16 Control de alarma por voz y equipos indicadores.</a:t>
            </a:r>
          </a:p>
          <a:p>
            <a:r>
              <a:rPr lang="es-ES" dirty="0">
                <a:solidFill>
                  <a:srgbClr val="0070C0"/>
                </a:solidFill>
              </a:rPr>
              <a:t>EN 54 parte 17 </a:t>
            </a:r>
            <a:r>
              <a:rPr lang="es-ES" dirty="0"/>
              <a:t>Aisladores de cortocircuito.</a:t>
            </a:r>
          </a:p>
          <a:p>
            <a:r>
              <a:rPr lang="es-ES" dirty="0">
                <a:solidFill>
                  <a:srgbClr val="0070C0"/>
                </a:solidFill>
              </a:rPr>
              <a:t>EN 54 parte 18 </a:t>
            </a:r>
            <a:r>
              <a:rPr lang="es-ES" dirty="0"/>
              <a:t>Dispositivos entrada/salida.</a:t>
            </a:r>
          </a:p>
          <a:p>
            <a:r>
              <a:rPr lang="es-ES" dirty="0" smtClean="0">
                <a:solidFill>
                  <a:srgbClr val="0070C0"/>
                </a:solidFill>
              </a:rPr>
              <a:t>EN </a:t>
            </a:r>
            <a:r>
              <a:rPr lang="es-ES" dirty="0">
                <a:solidFill>
                  <a:srgbClr val="0070C0"/>
                </a:solidFill>
              </a:rPr>
              <a:t>54 parte 23 </a:t>
            </a:r>
            <a:r>
              <a:rPr lang="es-ES" dirty="0"/>
              <a:t>Dispositivos de alarma de fuego. Alarmas visuales.</a:t>
            </a:r>
          </a:p>
          <a:p>
            <a:r>
              <a:rPr lang="es-ES" dirty="0"/>
              <a:t>EN 54 parte </a:t>
            </a:r>
            <a:r>
              <a:rPr lang="es-ES" dirty="0" smtClean="0"/>
              <a:t>24 Componente de los sistemas de alarma por voz. </a:t>
            </a:r>
            <a:r>
              <a:rPr lang="es-ES" dirty="0"/>
              <a:t>Altavoces.</a:t>
            </a:r>
          </a:p>
          <a:p>
            <a:r>
              <a:rPr lang="es-ES" dirty="0"/>
              <a:t>EN 54 parte 25 Componentes que utilizan enlaces radioeléctricos y requisitos del sistema.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541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57943" y="609600"/>
            <a:ext cx="10101943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</a:t>
            </a:r>
            <a:r>
              <a:rPr lang="es-ES" sz="2400" b="1" dirty="0" smtClean="0"/>
              <a:t>DIRECCIONABLE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</a:t>
            </a:r>
            <a:r>
              <a:rPr lang="es-ES" sz="2000" dirty="0" smtClean="0">
                <a:solidFill>
                  <a:srgbClr val="009900"/>
                </a:solidFill>
              </a:rPr>
              <a:t>.4.-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9" name="Marcador de contenido 3"/>
          <p:cNvSpPr>
            <a:spLocks noGrp="1"/>
          </p:cNvSpPr>
          <p:nvPr>
            <p:ph sz="half" idx="2"/>
          </p:nvPr>
        </p:nvSpPr>
        <p:spPr>
          <a:xfrm>
            <a:off x="5478442" y="1860884"/>
            <a:ext cx="2960914" cy="45246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Módulos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Aisladores.</a:t>
            </a:r>
          </a:p>
          <a:p>
            <a:endParaRPr lang="es-ES" dirty="0" smtClean="0"/>
          </a:p>
        </p:txBody>
      </p:sp>
      <p:pic>
        <p:nvPicPr>
          <p:cNvPr id="10" name="Picture 19" descr="\\Server\datos técnicos\Oficina técnica\Fotos\Fotos 2011\FOTOS CATALOGO (LAS MISMAS QUE EN LAS CARPETAS)\MDA2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270" y="2004212"/>
            <a:ext cx="887495" cy="159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\\Server\datos técnicos\Oficina técnica\Fotos\Fotos 2011\FOTOS CATALOGO (LAS MISMAS QUE EN LAS CARPETAS)\KA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9454" y="4235115"/>
            <a:ext cx="1684573" cy="168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04388" y="2043535"/>
            <a:ext cx="963612" cy="6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0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8824" y="609600"/>
            <a:ext cx="10650376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SIRENAS </a:t>
            </a:r>
            <a:r>
              <a:rPr lang="es-ES" sz="2800" b="1" dirty="0" err="1" smtClean="0"/>
              <a:t>direccionables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7371156" y="2707586"/>
            <a:ext cx="3873268" cy="3418007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accent1"/>
                </a:solidFill>
              </a:rPr>
              <a:t>SIRAY   EN5-3</a:t>
            </a:r>
          </a:p>
          <a:p>
            <a:r>
              <a:rPr lang="es-ES" sz="4000" dirty="0" smtClean="0">
                <a:solidFill>
                  <a:schemeClr val="accent1"/>
                </a:solidFill>
              </a:rPr>
              <a:t>SIRAYL EN54-3</a:t>
            </a:r>
          </a:p>
          <a:p>
            <a:r>
              <a:rPr lang="es-ES" sz="4000" dirty="0" smtClean="0">
                <a:solidFill>
                  <a:schemeClr val="accent1"/>
                </a:solidFill>
              </a:rPr>
              <a:t>BSLC    EN54 -24</a:t>
            </a:r>
          </a:p>
          <a:p>
            <a:r>
              <a:rPr lang="es-ES" sz="4000" dirty="0" smtClean="0">
                <a:solidFill>
                  <a:schemeClr val="accent1"/>
                </a:solidFill>
              </a:rPr>
              <a:t>Aislador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grpSp>
        <p:nvGrpSpPr>
          <p:cNvPr id="9" name="22 Grupo"/>
          <p:cNvGrpSpPr/>
          <p:nvPr/>
        </p:nvGrpSpPr>
        <p:grpSpPr>
          <a:xfrm>
            <a:off x="1221903" y="3007541"/>
            <a:ext cx="3476971" cy="2486308"/>
            <a:chOff x="3744912" y="3166044"/>
            <a:chExt cx="1491624" cy="973547"/>
          </a:xfrm>
        </p:grpSpPr>
        <p:pic>
          <p:nvPicPr>
            <p:cNvPr id="11" name="Picture 4" descr="\\SERVER\Tecnic\OFICINA TECNICA\Fotos\000-FOTOS PROFESIONALES\00-DETECCIÓN\SIRAY.jpg"/>
            <p:cNvPicPr>
              <a:picLocks noChangeAspect="1" noChangeArrowheads="1"/>
            </p:cNvPicPr>
            <p:nvPr/>
          </p:nvPicPr>
          <p:blipFill>
            <a:blip r:embed="rId4" cstate="print"/>
            <a:srcRect l="11811" r="11811"/>
            <a:stretch>
              <a:fillRect/>
            </a:stretch>
          </p:blipFill>
          <p:spPr bwMode="auto">
            <a:xfrm>
              <a:off x="3744912" y="3166045"/>
              <a:ext cx="669166" cy="968925"/>
            </a:xfrm>
            <a:prstGeom prst="rect">
              <a:avLst/>
            </a:prstGeom>
            <a:noFill/>
          </p:spPr>
        </p:pic>
        <p:pic>
          <p:nvPicPr>
            <p:cNvPr id="12" name="Picture 5" descr="\\SERVER\Tecnic\OFICINA TECNICA\Fotos\000-FOTOS PROFESIONALES\00-DETECCIÓN\SIRAYL.jpg"/>
            <p:cNvPicPr>
              <a:picLocks noChangeAspect="1" noChangeArrowheads="1"/>
            </p:cNvPicPr>
            <p:nvPr/>
          </p:nvPicPr>
          <p:blipFill>
            <a:blip r:embed="rId5" cstate="print"/>
            <a:srcRect l="13386" r="14173"/>
            <a:stretch>
              <a:fillRect/>
            </a:stretch>
          </p:blipFill>
          <p:spPr bwMode="auto">
            <a:xfrm>
              <a:off x="4535007" y="3166044"/>
              <a:ext cx="701529" cy="973547"/>
            </a:xfrm>
            <a:prstGeom prst="rect">
              <a:avLst/>
            </a:prstGeom>
            <a:noFill/>
          </p:spPr>
        </p:pic>
      </p:grpSp>
      <p:pic>
        <p:nvPicPr>
          <p:cNvPr id="13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04388" y="2043535"/>
            <a:ext cx="963612" cy="6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\\SERVER\Tecnic\OFICINA TECNICA\Fotos\000-FOTOS PROFESIONALES\00-DETECCIÓN\SIRAYLC_02.jpg"/>
          <p:cNvPicPr>
            <a:picLocks noChangeAspect="1" noChangeArrowheads="1"/>
          </p:cNvPicPr>
          <p:nvPr/>
        </p:nvPicPr>
        <p:blipFill>
          <a:blip r:embed="rId7" cstate="print"/>
          <a:srcRect l="7087" r="7087"/>
          <a:stretch>
            <a:fillRect/>
          </a:stretch>
        </p:blipFill>
        <p:spPr bwMode="auto">
          <a:xfrm>
            <a:off x="5081452" y="2719277"/>
            <a:ext cx="2007819" cy="2762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28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70857" y="609600"/>
            <a:ext cx="10145486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A30XZSL Base con SIRENA y </a:t>
            </a:r>
            <a:r>
              <a:rPr lang="es-ES" sz="2800" b="1" dirty="0" err="1" smtClean="0"/>
              <a:t>Strobo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7371156" y="2707586"/>
            <a:ext cx="2783688" cy="3418007"/>
          </a:xfrm>
        </p:spPr>
        <p:txBody>
          <a:bodyPr>
            <a:normAutofit/>
          </a:bodyPr>
          <a:lstStyle/>
          <a:p>
            <a:endParaRPr lang="es-ES" sz="4000" dirty="0" smtClean="0"/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EN54-3</a:t>
            </a:r>
          </a:p>
          <a:p>
            <a:endParaRPr lang="es-ES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EN54-23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607484" y="2415616"/>
            <a:ext cx="3991209" cy="4001946"/>
          </a:xfrm>
          <a:prstGeom prst="rect">
            <a:avLst/>
          </a:prstGeom>
        </p:spPr>
      </p:pic>
      <p:pic>
        <p:nvPicPr>
          <p:cNvPr id="13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04388" y="2043535"/>
            <a:ext cx="963612" cy="6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7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70857" y="609600"/>
            <a:ext cx="10189029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A30XZSL Base con SIRENA y LUZ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7371156" y="2707586"/>
            <a:ext cx="2783688" cy="3418007"/>
          </a:xfrm>
        </p:spPr>
        <p:txBody>
          <a:bodyPr>
            <a:normAutofit/>
          </a:bodyPr>
          <a:lstStyle/>
          <a:p>
            <a:endParaRPr lang="es-ES" sz="4000" dirty="0" smtClean="0"/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EN54-3</a:t>
            </a:r>
          </a:p>
          <a:p>
            <a:endParaRPr lang="es-ES" sz="40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48" y="2707586"/>
            <a:ext cx="3746923" cy="3665963"/>
          </a:xfrm>
          <a:prstGeom prst="rect">
            <a:avLst/>
          </a:prstGeom>
        </p:spPr>
      </p:pic>
      <p:pic>
        <p:nvPicPr>
          <p:cNvPr id="9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04388" y="2043535"/>
            <a:ext cx="963612" cy="6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05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99886" y="609600"/>
            <a:ext cx="10344538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ZYR Repetidora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6125029" y="2707586"/>
            <a:ext cx="5399313" cy="3722243"/>
          </a:xfrm>
        </p:spPr>
        <p:txBody>
          <a:bodyPr>
            <a:normAutofit/>
          </a:bodyPr>
          <a:lstStyle/>
          <a:p>
            <a:r>
              <a:rPr lang="es-ES" sz="3600" dirty="0" err="1" smtClean="0">
                <a:solidFill>
                  <a:schemeClr val="accent1">
                    <a:lumMod val="75000"/>
                  </a:schemeClr>
                </a:solidFill>
              </a:rPr>
              <a:t>Direccionable</a:t>
            </a:r>
            <a:endParaRPr lang="es-ES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3600" dirty="0" smtClean="0">
                <a:solidFill>
                  <a:schemeClr val="accent1">
                    <a:lumMod val="75000"/>
                  </a:schemeClr>
                </a:solidFill>
              </a:rPr>
              <a:t>Total control de la central.</a:t>
            </a:r>
          </a:p>
          <a:p>
            <a:endParaRPr lang="es-ES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3600" dirty="0" smtClean="0">
                <a:solidFill>
                  <a:schemeClr val="accent1">
                    <a:lumMod val="75000"/>
                  </a:schemeClr>
                </a:solidFill>
              </a:rPr>
              <a:t>Tamaño reducido</a:t>
            </a:r>
          </a:p>
          <a:p>
            <a:endParaRPr lang="es-ES" sz="40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2050" name="Picture 2" descr="CENTRAL REPETIDORA ALGORÍTMICA ZY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31" y="2223046"/>
            <a:ext cx="5644081" cy="463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9339" y="1484620"/>
            <a:ext cx="963612" cy="6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2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8824" y="609600"/>
            <a:ext cx="10664890" cy="808038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5.4. Algorítmico - </a:t>
            </a:r>
            <a:r>
              <a:rPr lang="es-ES" sz="2400" b="1" dirty="0" err="1" smtClean="0"/>
              <a:t>Direccionable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  </a:t>
            </a:r>
            <a:r>
              <a:rPr lang="es-ES" sz="2400" b="1" dirty="0"/>
              <a:t> </a:t>
            </a:r>
            <a:r>
              <a:rPr lang="es-ES" sz="2000" dirty="0" smtClean="0">
                <a:solidFill>
                  <a:srgbClr val="009900"/>
                </a:solidFill>
              </a:rPr>
              <a:t>5.4</a:t>
            </a:r>
            <a:r>
              <a:rPr lang="es-ES" sz="2000" dirty="0">
                <a:solidFill>
                  <a:srgbClr val="009900"/>
                </a:solidFill>
              </a:rPr>
              <a:t>.- </a:t>
            </a:r>
            <a:r>
              <a:rPr lang="es-ES" sz="2000" dirty="0" smtClean="0">
                <a:solidFill>
                  <a:srgbClr val="009900"/>
                </a:solidFill>
              </a:rPr>
              <a:t>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3" name="Título 42"/>
          <p:cNvSpPr>
            <a:spLocks noGrp="1"/>
          </p:cNvSpPr>
          <p:nvPr>
            <p:ph type="title"/>
          </p:nvPr>
        </p:nvSpPr>
        <p:spPr>
          <a:xfrm>
            <a:off x="728824" y="1876954"/>
            <a:ext cx="10515600" cy="671273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ZAFIRPW – Fuente de Alimentación</a:t>
            </a:r>
            <a:endParaRPr lang="es-ES" sz="2800" b="1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6212114" y="2707586"/>
            <a:ext cx="5370286" cy="3732731"/>
          </a:xfrm>
        </p:spPr>
        <p:txBody>
          <a:bodyPr>
            <a:normAutofit lnSpcReduction="10000"/>
          </a:bodyPr>
          <a:lstStyle/>
          <a:p>
            <a:endParaRPr lang="es-ES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Fuente de Alimentación</a:t>
            </a:r>
          </a:p>
          <a:p>
            <a:endParaRPr lang="es-ES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Supervisada.</a:t>
            </a:r>
          </a:p>
          <a:p>
            <a:endParaRPr lang="es-ES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2 y 5 </a:t>
            </a:r>
            <a:r>
              <a:rPr lang="es-ES" sz="4000" dirty="0" err="1" smtClean="0">
                <a:solidFill>
                  <a:schemeClr val="accent1">
                    <a:lumMod val="75000"/>
                  </a:schemeClr>
                </a:solidFill>
              </a:rPr>
              <a:t>Amp</a:t>
            </a:r>
            <a:endParaRPr lang="es-ES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40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9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04388" y="2043535"/>
            <a:ext cx="963612" cy="6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FUENTE DE ALIMENTACIÓN EXTERNA ZAFIRP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7" y="2392860"/>
            <a:ext cx="4764314" cy="40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\\SERVER\Tecnic\OFICINA TECNICA\Manuales\Zafir\Figuras\esquema general nueva tarjeta fuente (FEB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77037" y="946837"/>
            <a:ext cx="5391186" cy="6332789"/>
          </a:xfrm>
          <a:prstGeom prst="rect">
            <a:avLst/>
          </a:prstGeom>
          <a:noFill/>
        </p:spPr>
      </p:pic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943429" y="736600"/>
            <a:ext cx="10392228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Algorítmico-</a:t>
            </a:r>
            <a:r>
              <a:rPr lang="es-ES" sz="2700" b="1" dirty="0" err="1"/>
              <a:t>Direccionable</a:t>
            </a:r>
            <a:r>
              <a:rPr lang="es-ES" sz="2700" b="1" dirty="0"/>
              <a:t>  LYON </a:t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>
                <a:solidFill>
                  <a:srgbClr val="009900"/>
                </a:solidFill>
              </a:rPr>
              <a:t>5.6.- Esquema de conexionado (1/3)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4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32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14399" y="609600"/>
            <a:ext cx="10406743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</a:t>
            </a:r>
            <a:r>
              <a:rPr lang="es-ES" sz="2400" b="1" dirty="0" smtClean="0"/>
              <a:t>DIRECCIONABLE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</a:t>
            </a:r>
            <a:r>
              <a:rPr lang="es-ES" sz="2000" dirty="0" smtClean="0">
                <a:solidFill>
                  <a:srgbClr val="009900"/>
                </a:solidFill>
              </a:rPr>
              <a:t>.4.-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4024" y="5786439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5" name="Conector 4"/>
          <p:cNvSpPr/>
          <p:nvPr/>
        </p:nvSpPr>
        <p:spPr>
          <a:xfrm>
            <a:off x="1981200" y="2149476"/>
            <a:ext cx="7497763" cy="3392908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07" y="2598607"/>
            <a:ext cx="947872" cy="1068645"/>
          </a:xfrm>
          <a:prstGeom prst="rect">
            <a:avLst/>
          </a:prstGeom>
        </p:spPr>
      </p:pic>
      <p:pic>
        <p:nvPicPr>
          <p:cNvPr id="11" name="Picture 2" descr="CENTRAL REPETIDORA ALGORÍTMICA ZY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02" y="2426845"/>
            <a:ext cx="2019229" cy="165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90" y="3074636"/>
            <a:ext cx="947872" cy="106864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04" y="5061762"/>
            <a:ext cx="947872" cy="106864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97" y="4581140"/>
            <a:ext cx="947872" cy="106864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68" y="1676207"/>
            <a:ext cx="947872" cy="1068645"/>
          </a:xfrm>
          <a:prstGeom prst="rect">
            <a:avLst/>
          </a:prstGeom>
        </p:spPr>
      </p:pic>
      <p:pic>
        <p:nvPicPr>
          <p:cNvPr id="34" name="Picture 2" descr="CENTRAL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55" y="1905421"/>
            <a:ext cx="1377039" cy="13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50" y="1721282"/>
            <a:ext cx="973313" cy="108821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62" y="4843873"/>
            <a:ext cx="973313" cy="1088212"/>
          </a:xfrm>
          <a:prstGeom prst="rect">
            <a:avLst/>
          </a:prstGeom>
        </p:spPr>
      </p:pic>
      <p:pic>
        <p:nvPicPr>
          <p:cNvPr id="37" name="Picture 2" descr="CENTRAL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43" y="3691245"/>
            <a:ext cx="1377039" cy="13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ENTRAL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92" y="4781988"/>
            <a:ext cx="1377039" cy="13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27" y="5020524"/>
            <a:ext cx="973313" cy="1088212"/>
          </a:xfrm>
          <a:prstGeom prst="rect">
            <a:avLst/>
          </a:prstGeom>
        </p:spPr>
      </p:pic>
      <p:pic>
        <p:nvPicPr>
          <p:cNvPr id="40" name="Picture 2" descr="CENTRAL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97" y="1460956"/>
            <a:ext cx="1377039" cy="13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ENTRAL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56" y="4033001"/>
            <a:ext cx="1377039" cy="13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61" y="1779845"/>
            <a:ext cx="973313" cy="1088212"/>
          </a:xfrm>
          <a:prstGeom prst="rect">
            <a:avLst/>
          </a:prstGeom>
        </p:spPr>
      </p:pic>
      <p:sp>
        <p:nvSpPr>
          <p:cNvPr id="45" name="Elipse 44"/>
          <p:cNvSpPr/>
          <p:nvPr/>
        </p:nvSpPr>
        <p:spPr>
          <a:xfrm>
            <a:off x="5702577" y="1183605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46" name="Elipse 45"/>
          <p:cNvSpPr/>
          <p:nvPr/>
        </p:nvSpPr>
        <p:spPr>
          <a:xfrm>
            <a:off x="5696037" y="5986413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9</a:t>
            </a:r>
          </a:p>
        </p:txBody>
      </p:sp>
      <p:sp>
        <p:nvSpPr>
          <p:cNvPr id="47" name="Elipse 46"/>
          <p:cNvSpPr/>
          <p:nvPr/>
        </p:nvSpPr>
        <p:spPr>
          <a:xfrm>
            <a:off x="9635811" y="2187682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</a:p>
        </p:txBody>
      </p:sp>
      <p:sp>
        <p:nvSpPr>
          <p:cNvPr id="48" name="Elipse 47"/>
          <p:cNvSpPr/>
          <p:nvPr/>
        </p:nvSpPr>
        <p:spPr>
          <a:xfrm>
            <a:off x="8564643" y="1320391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  <p:sp>
        <p:nvSpPr>
          <p:cNvPr id="49" name="Elipse 48"/>
          <p:cNvSpPr/>
          <p:nvPr/>
        </p:nvSpPr>
        <p:spPr>
          <a:xfrm>
            <a:off x="7371591" y="1251929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50" name="Elipse 49"/>
          <p:cNvSpPr/>
          <p:nvPr/>
        </p:nvSpPr>
        <p:spPr>
          <a:xfrm>
            <a:off x="7088524" y="5842727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7</a:t>
            </a:r>
            <a:endParaRPr lang="es-ES" dirty="0"/>
          </a:p>
        </p:txBody>
      </p:sp>
      <p:sp>
        <p:nvSpPr>
          <p:cNvPr id="51" name="Elipse 50"/>
          <p:cNvSpPr/>
          <p:nvPr/>
        </p:nvSpPr>
        <p:spPr>
          <a:xfrm>
            <a:off x="8760257" y="5104028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52" name="Elipse 51"/>
          <p:cNvSpPr/>
          <p:nvPr/>
        </p:nvSpPr>
        <p:spPr>
          <a:xfrm>
            <a:off x="9782989" y="4007495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</a:p>
        </p:txBody>
      </p:sp>
      <p:sp>
        <p:nvSpPr>
          <p:cNvPr id="59" name="Elipse 58"/>
          <p:cNvSpPr/>
          <p:nvPr/>
        </p:nvSpPr>
        <p:spPr>
          <a:xfrm>
            <a:off x="3360061" y="1386858"/>
            <a:ext cx="552462" cy="3865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1</a:t>
            </a:r>
            <a:r>
              <a:rPr lang="es-ES" sz="1600" dirty="0"/>
              <a:t>5</a:t>
            </a:r>
          </a:p>
        </p:txBody>
      </p:sp>
      <p:sp>
        <p:nvSpPr>
          <p:cNvPr id="60" name="Elipse 59"/>
          <p:cNvSpPr/>
          <p:nvPr/>
        </p:nvSpPr>
        <p:spPr>
          <a:xfrm>
            <a:off x="4193364" y="6212661"/>
            <a:ext cx="552462" cy="3865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1</a:t>
            </a:r>
            <a:r>
              <a:rPr lang="es-ES" sz="1600" dirty="0" smtClean="0"/>
              <a:t>0</a:t>
            </a:r>
            <a:endParaRPr lang="es-ES" sz="1600" dirty="0"/>
          </a:p>
        </p:txBody>
      </p:sp>
      <p:sp>
        <p:nvSpPr>
          <p:cNvPr id="61" name="Elipse 60"/>
          <p:cNvSpPr/>
          <p:nvPr/>
        </p:nvSpPr>
        <p:spPr>
          <a:xfrm>
            <a:off x="1932228" y="2072099"/>
            <a:ext cx="552462" cy="3865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1</a:t>
            </a:r>
            <a:r>
              <a:rPr lang="es-ES" sz="1600" dirty="0"/>
              <a:t>4</a:t>
            </a:r>
          </a:p>
        </p:txBody>
      </p:sp>
      <p:sp>
        <p:nvSpPr>
          <p:cNvPr id="62" name="Elipse 61"/>
          <p:cNvSpPr/>
          <p:nvPr/>
        </p:nvSpPr>
        <p:spPr>
          <a:xfrm>
            <a:off x="1009999" y="3255946"/>
            <a:ext cx="552462" cy="3865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1</a:t>
            </a:r>
            <a:r>
              <a:rPr lang="es-ES" sz="1600" dirty="0"/>
              <a:t>3</a:t>
            </a:r>
          </a:p>
        </p:txBody>
      </p:sp>
      <p:sp>
        <p:nvSpPr>
          <p:cNvPr id="63" name="Elipse 62"/>
          <p:cNvSpPr/>
          <p:nvPr/>
        </p:nvSpPr>
        <p:spPr>
          <a:xfrm>
            <a:off x="1604732" y="5155807"/>
            <a:ext cx="552462" cy="3865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1</a:t>
            </a:r>
            <a:r>
              <a:rPr lang="es-ES" sz="1600" dirty="0"/>
              <a:t>2</a:t>
            </a:r>
          </a:p>
        </p:txBody>
      </p:sp>
      <p:sp>
        <p:nvSpPr>
          <p:cNvPr id="64" name="Elipse 63"/>
          <p:cNvSpPr/>
          <p:nvPr/>
        </p:nvSpPr>
        <p:spPr>
          <a:xfrm>
            <a:off x="2891090" y="5973425"/>
            <a:ext cx="552462" cy="3865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1</a:t>
            </a:r>
            <a:r>
              <a:rPr lang="es-ES" sz="1600" dirty="0"/>
              <a:t>1</a:t>
            </a:r>
          </a:p>
        </p:txBody>
      </p:sp>
      <p:sp>
        <p:nvSpPr>
          <p:cNvPr id="65" name="Elipse 64"/>
          <p:cNvSpPr/>
          <p:nvPr/>
        </p:nvSpPr>
        <p:spPr>
          <a:xfrm>
            <a:off x="4240751" y="3082050"/>
            <a:ext cx="2910572" cy="12336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dirty="0" smtClean="0"/>
              <a:t>1</a:t>
            </a:r>
            <a:r>
              <a:rPr lang="es-ES" sz="8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504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14399" y="609600"/>
            <a:ext cx="10406743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</a:t>
            </a:r>
            <a:r>
              <a:rPr lang="es-ES" sz="2400" b="1" dirty="0" smtClean="0"/>
              <a:t>DIRECCIONABLE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</a:t>
            </a:r>
            <a:r>
              <a:rPr lang="es-ES" sz="2000" dirty="0" smtClean="0">
                <a:solidFill>
                  <a:srgbClr val="009900"/>
                </a:solidFill>
              </a:rPr>
              <a:t>.4.-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4024" y="5786439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0" y="2975670"/>
            <a:ext cx="1611824" cy="1817193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>
            <a:off x="2351089" y="3724066"/>
            <a:ext cx="87994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ENTRAL REPETIDORA ALGORÍTMICA ZY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28" y="3420000"/>
            <a:ext cx="70235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62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41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ENTRAL REPETIDORA ALGORÍTMICA ZY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31" y="3469984"/>
            <a:ext cx="613673" cy="4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ENTRAL REPETIDORA ALGORÍTMICA ZY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870" y="3402060"/>
            <a:ext cx="70166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ENTRAL REPETIDORA ALGORÍTMICA ZY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063" y="3420000"/>
            <a:ext cx="70166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ENTRAL REPETIDORA ALGORÍTMICA ZY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10" y="3420000"/>
            <a:ext cx="70166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28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08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01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248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65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59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10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ENTRAL REPETIDORA ALGORÍTMICA ZY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284" y="3420000"/>
            <a:ext cx="70179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lipse 52"/>
          <p:cNvSpPr/>
          <p:nvPr/>
        </p:nvSpPr>
        <p:spPr>
          <a:xfrm>
            <a:off x="562709" y="1742014"/>
            <a:ext cx="10210825" cy="12336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dirty="0" smtClean="0"/>
              <a:t>15 </a:t>
            </a:r>
            <a:r>
              <a:rPr lang="es-ES" sz="4400" dirty="0" smtClean="0"/>
              <a:t>Repetidoras/Teclados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889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14399" y="609600"/>
            <a:ext cx="10406743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</a:t>
            </a:r>
            <a:r>
              <a:rPr lang="es-ES" sz="2400" b="1" dirty="0" smtClean="0"/>
              <a:t>DIRECCIONABLE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</a:t>
            </a:r>
            <a:r>
              <a:rPr lang="es-ES" sz="2000" dirty="0" smtClean="0">
                <a:solidFill>
                  <a:srgbClr val="009900"/>
                </a:solidFill>
              </a:rPr>
              <a:t>.4.-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4661" y="5846191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47" y="1581943"/>
            <a:ext cx="1802908" cy="2032624"/>
          </a:xfrm>
          <a:prstGeom prst="rect">
            <a:avLst/>
          </a:prstGeom>
        </p:spPr>
      </p:pic>
      <p:sp>
        <p:nvSpPr>
          <p:cNvPr id="53" name="Elipse 52"/>
          <p:cNvSpPr/>
          <p:nvPr/>
        </p:nvSpPr>
        <p:spPr>
          <a:xfrm>
            <a:off x="4295956" y="2134079"/>
            <a:ext cx="5313196" cy="928352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15</a:t>
            </a:r>
            <a:r>
              <a:rPr lang="es-ES" sz="2800" dirty="0"/>
              <a:t> </a:t>
            </a:r>
            <a:r>
              <a:rPr lang="es-ES" sz="2800" dirty="0" smtClean="0"/>
              <a:t>centrales</a:t>
            </a:r>
            <a:endParaRPr lang="es-ES" sz="2800" dirty="0"/>
          </a:p>
        </p:txBody>
      </p:sp>
      <p:pic>
        <p:nvPicPr>
          <p:cNvPr id="24" name="Picture 2" descr="CENTRAL REPETIDORA ALGORÍTMICA ZY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73" y="3551438"/>
            <a:ext cx="2536373" cy="19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ipse 24"/>
          <p:cNvSpPr/>
          <p:nvPr/>
        </p:nvSpPr>
        <p:spPr>
          <a:xfrm>
            <a:off x="4165767" y="3575073"/>
            <a:ext cx="5443385" cy="97967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15</a:t>
            </a:r>
            <a:r>
              <a:rPr lang="es-ES" sz="2800" dirty="0"/>
              <a:t> </a:t>
            </a:r>
            <a:r>
              <a:rPr lang="es-ES" sz="2800" dirty="0" smtClean="0"/>
              <a:t>teclados/repetidoras</a:t>
            </a:r>
            <a:endParaRPr lang="es-ES" sz="2800" dirty="0"/>
          </a:p>
        </p:txBody>
      </p:sp>
      <p:sp>
        <p:nvSpPr>
          <p:cNvPr id="26" name="Elipse 25"/>
          <p:cNvSpPr/>
          <p:nvPr/>
        </p:nvSpPr>
        <p:spPr>
          <a:xfrm>
            <a:off x="4226943" y="4823003"/>
            <a:ext cx="5900468" cy="12819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dirty="0" smtClean="0"/>
              <a:t>225 unid</a:t>
            </a:r>
            <a:r>
              <a:rPr lang="es-ES" sz="4400" dirty="0" smtClean="0"/>
              <a:t> 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17396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9568134" y="5687156"/>
            <a:ext cx="894450" cy="665184"/>
          </a:xfrm>
          <a:prstGeom prst="rect">
            <a:avLst/>
          </a:prstGeom>
          <a:solidFill>
            <a:srgbClr val="1446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9647217" y="5784431"/>
            <a:ext cx="101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54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>
          <a:xfrm>
            <a:off x="1049310" y="647701"/>
            <a:ext cx="10431490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rtl="0" eaLnBrk="1" latinLnBrk="0" hangingPunct="1"/>
            <a:r>
              <a:rPr lang="es-ES" sz="2700" b="1" dirty="0" smtClean="0"/>
              <a:t>2.</a:t>
            </a:r>
            <a:r>
              <a:rPr lang="es-ES" sz="2700" b="1" baseline="0" dirty="0" smtClean="0"/>
              <a:t> Normativa PCI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1200" b="1" i="1" kern="1200" dirty="0" smtClean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    </a:t>
            </a:r>
            <a:r>
              <a:rPr lang="es-ES" sz="2200" b="1" kern="1200" baseline="0" dirty="0" smtClean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2.4 – COFEM comprometida con el sector de PCI</a:t>
            </a:r>
            <a:r>
              <a:rPr lang="es-ES" sz="2200" b="1" kern="1200" dirty="0" smtClean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s-ES" sz="2200" b="1" i="1" kern="1200" dirty="0" smtClean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s-ES" sz="1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s-ES" sz="1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s-ES" sz="1200" b="1" i="1" dirty="0" smtClean="0"/>
              <a:t/>
            </a:r>
            <a:br>
              <a:rPr lang="es-ES" sz="1200" b="1" i="1" dirty="0" smtClean="0"/>
            </a:br>
            <a:endParaRPr lang="en-GB" sz="2000" dirty="0">
              <a:solidFill>
                <a:srgbClr val="009900"/>
              </a:solidFill>
            </a:endParaRPr>
          </a:p>
        </p:txBody>
      </p:sp>
      <p:sp>
        <p:nvSpPr>
          <p:cNvPr id="819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50627" y="1484313"/>
            <a:ext cx="7362241" cy="4300117"/>
          </a:xfrm>
        </p:spPr>
        <p:txBody>
          <a:bodyPr>
            <a:normAutofit/>
          </a:bodyPr>
          <a:lstStyle/>
          <a:p>
            <a:pPr marL="1066800" lvl="1" indent="-609600">
              <a:buNone/>
            </a:pPr>
            <a:endParaRPr lang="es-ES" sz="28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66800" lvl="1" indent="-609600">
              <a:buNone/>
            </a:pPr>
            <a:endParaRPr lang="es-ES" sz="28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66800" lvl="1" indent="-609600">
              <a:buNone/>
            </a:pPr>
            <a:r>
              <a:rPr lang="es-ES" sz="28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2800" b="0" i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es-ES" sz="2800" b="0" i="1" kern="1200" baseline="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 TECNIGUEGO AESPI</a:t>
            </a:r>
          </a:p>
          <a:p>
            <a:pPr marL="2895600" lvl="5" indent="-609600">
              <a:buNone/>
            </a:pPr>
            <a:r>
              <a:rPr lang="es-ES" sz="2200" b="0" dirty="0" smtClean="0">
                <a:solidFill>
                  <a:schemeClr val="accent1">
                    <a:lumMod val="75000"/>
                  </a:schemeClr>
                </a:solidFill>
              </a:rPr>
              <a:t>Elaboración</a:t>
            </a:r>
            <a:r>
              <a:rPr lang="es-ES" sz="2200" b="0" baseline="0" dirty="0" smtClean="0">
                <a:solidFill>
                  <a:schemeClr val="accent1">
                    <a:lumMod val="75000"/>
                  </a:schemeClr>
                </a:solidFill>
              </a:rPr>
              <a:t> RIPC. </a:t>
            </a:r>
          </a:p>
          <a:p>
            <a:pPr marL="1066800" lvl="1" indent="-609600">
              <a:buNone/>
            </a:pPr>
            <a:endParaRPr lang="es-ES" sz="2800" b="0" baseline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066800" lvl="1" indent="-609600">
              <a:buNone/>
            </a:pPr>
            <a:r>
              <a:rPr lang="es-ES" sz="2800" b="0" baseline="0" dirty="0" smtClean="0">
                <a:solidFill>
                  <a:schemeClr val="accent1">
                    <a:lumMod val="75000"/>
                  </a:schemeClr>
                </a:solidFill>
              </a:rPr>
              <a:t>B) CTN23/SC – COFEM</a:t>
            </a:r>
            <a:r>
              <a:rPr lang="es-ES" sz="2800" b="0" dirty="0" smtClean="0">
                <a:solidFill>
                  <a:schemeClr val="accent1">
                    <a:lumMod val="75000"/>
                  </a:schemeClr>
                </a:solidFill>
              </a:rPr>
              <a:t> tiene la presidencia</a:t>
            </a:r>
            <a:endParaRPr lang="es-ES" sz="2800" b="0" baseline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066800" lvl="1" indent="-609600">
              <a:buNone/>
            </a:pPr>
            <a:endParaRPr lang="es-ES" sz="2800" b="0" baseline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066800" lvl="1" indent="-609600">
              <a:buNone/>
            </a:pPr>
            <a:r>
              <a:rPr lang="es-ES" sz="2800" b="0" baseline="0" dirty="0" smtClean="0">
                <a:solidFill>
                  <a:schemeClr val="accent1">
                    <a:lumMod val="75000"/>
                  </a:schemeClr>
                </a:solidFill>
              </a:rPr>
              <a:t>C) CEN/TC72</a:t>
            </a:r>
          </a:p>
        </p:txBody>
      </p:sp>
      <p:pic>
        <p:nvPicPr>
          <p:cNvPr id="8197" name="Picture 11" descr="tecnifue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4314" y="2342002"/>
            <a:ext cx="2668270" cy="650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200" name="Picture 19" descr="comision-europ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0468" y="5442450"/>
            <a:ext cx="1260801" cy="9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C:\Documents and Settings\E79_US\Escritorio\Hoy\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3394" y="3648050"/>
            <a:ext cx="1845945" cy="1230630"/>
          </a:xfrm>
          <a:prstGeom prst="rect">
            <a:avLst/>
          </a:prstGeom>
          <a:noFill/>
        </p:spPr>
      </p:pic>
      <p:pic>
        <p:nvPicPr>
          <p:cNvPr id="10" name="Picture 6" descr="C:\Documents and Settings\E79_US\Escritorio\Hoy\Marcado 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3217" y="5533821"/>
            <a:ext cx="939801" cy="766057"/>
          </a:xfrm>
          <a:prstGeom prst="rect">
            <a:avLst/>
          </a:prstGeom>
          <a:noFill/>
        </p:spPr>
      </p:pic>
      <p:pic>
        <p:nvPicPr>
          <p:cNvPr id="1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76777" y="323392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202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351089" y="1341438"/>
            <a:ext cx="712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914399" y="609600"/>
            <a:ext cx="10406743" cy="808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4. Sistema </a:t>
            </a:r>
            <a:r>
              <a:rPr lang="es-ES" sz="2400" b="1" dirty="0" smtClean="0"/>
              <a:t>DIRECCIONABLE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</a:t>
            </a:r>
            <a:r>
              <a:rPr lang="es-ES" sz="2000" dirty="0" smtClean="0">
                <a:solidFill>
                  <a:srgbClr val="009900"/>
                </a:solidFill>
              </a:rPr>
              <a:t>.4.- Periféricos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15" name="Picture 4" descr="http://www.boschsecurity.co.uk/content/language1/img_174/EN54_Certification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4024" y="5786439"/>
            <a:ext cx="10366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5" name="Conector 4"/>
          <p:cNvSpPr/>
          <p:nvPr/>
        </p:nvSpPr>
        <p:spPr>
          <a:xfrm>
            <a:off x="1981200" y="2149476"/>
            <a:ext cx="7497763" cy="3392908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69" y="2937333"/>
            <a:ext cx="1611824" cy="18171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378170" y="5048691"/>
            <a:ext cx="1091997" cy="10949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392" y="3336576"/>
            <a:ext cx="1041202" cy="1018705"/>
          </a:xfrm>
          <a:prstGeom prst="rect">
            <a:avLst/>
          </a:prstGeom>
        </p:spPr>
      </p:pic>
      <p:pic>
        <p:nvPicPr>
          <p:cNvPr id="11" name="Picture 2" descr="CENTRAL REPETIDORA ALGORÍTMICA ZY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20" y="2697078"/>
            <a:ext cx="2019229" cy="165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\\Server\datos técnicos\Oficina técnica\Fotos\Fotos 2011\FOTOS CATALOGO (LAS MISMAS QUE EN LAS CARPETAS)\MDA2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2687" y="2089619"/>
            <a:ext cx="460321" cy="82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 descr="\\Server\datos técnicos\Oficina técnica\Fotos\Fotos 2011\FOTOS CATALOGO (LAS MISMAS QUE EN LAS CARPETAS)\KAB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9300" y="5048691"/>
            <a:ext cx="937947" cy="93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FUENTE DE ALIMENTACIÓN EXTERNA ZAFIRPW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449" y="4355281"/>
            <a:ext cx="1408101" cy="14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SERVER\Tecnic\OFICINA TECNICA\Fotos\000-FOTOS PROFESIONALES\00-DETECCIÓN\SIRAYLC_02.jpg"/>
          <p:cNvPicPr>
            <a:picLocks noChangeAspect="1" noChangeArrowheads="1"/>
          </p:cNvPicPr>
          <p:nvPr/>
        </p:nvPicPr>
        <p:blipFill>
          <a:blip r:embed="rId11" cstate="print"/>
          <a:srcRect l="7087" r="7087"/>
          <a:stretch>
            <a:fillRect/>
          </a:stretch>
        </p:blipFill>
        <p:spPr bwMode="auto">
          <a:xfrm>
            <a:off x="8241732" y="4193198"/>
            <a:ext cx="1005356" cy="1383376"/>
          </a:xfrm>
          <a:prstGeom prst="rect">
            <a:avLst/>
          </a:prstGeom>
          <a:noFill/>
        </p:spPr>
      </p:pic>
      <p:pic>
        <p:nvPicPr>
          <p:cNvPr id="18" name="Picture 4" descr="\\SERVER\Tecnic\OFICINA TECNICA\Fotos\000-FOTOS PROFESIONALES\00-DETECCIÓN\SIRAY.jpg"/>
          <p:cNvPicPr>
            <a:picLocks noChangeAspect="1" noChangeArrowheads="1"/>
          </p:cNvPicPr>
          <p:nvPr/>
        </p:nvPicPr>
        <p:blipFill>
          <a:blip r:embed="rId12" cstate="print"/>
          <a:srcRect l="11811" r="11811"/>
          <a:stretch>
            <a:fillRect/>
          </a:stretch>
        </p:blipFill>
        <p:spPr bwMode="auto">
          <a:xfrm>
            <a:off x="5122943" y="1477495"/>
            <a:ext cx="792083" cy="1224732"/>
          </a:xfrm>
          <a:prstGeom prst="rect">
            <a:avLst/>
          </a:prstGeom>
          <a:noFill/>
        </p:spPr>
      </p:pic>
      <p:pic>
        <p:nvPicPr>
          <p:cNvPr id="19" name="Picture 5" descr="\\SERVER\Tecnic\OFICINA TECNICA\Fotos\000-FOTOS PROFESIONALES\00-DETECCIÓN\SIRAYL.jpg"/>
          <p:cNvPicPr>
            <a:picLocks noChangeAspect="1" noChangeArrowheads="1"/>
          </p:cNvPicPr>
          <p:nvPr/>
        </p:nvPicPr>
        <p:blipFill>
          <a:blip r:embed="rId13" cstate="print"/>
          <a:srcRect l="13386" r="14173"/>
          <a:stretch>
            <a:fillRect/>
          </a:stretch>
        </p:blipFill>
        <p:spPr bwMode="auto">
          <a:xfrm>
            <a:off x="2781512" y="4195594"/>
            <a:ext cx="750110" cy="1222876"/>
          </a:xfrm>
          <a:prstGeom prst="rect">
            <a:avLst/>
          </a:prstGeom>
          <a:noFill/>
        </p:spPr>
      </p:pic>
      <p:pic>
        <p:nvPicPr>
          <p:cNvPr id="20" name="Picture 7" descr="\\SERVER\Tecnic\OFICINA TECNICA\Fotos\000-FOTOS PROFESIONALES\00-DETECCIÓN\PUCAY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119" y="1905421"/>
            <a:ext cx="851682" cy="851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312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622571" y="648716"/>
            <a:ext cx="10698571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Algorítmico-</a:t>
            </a:r>
            <a:r>
              <a:rPr lang="es-ES" sz="2700" b="1" dirty="0" err="1"/>
              <a:t>Direccionable</a:t>
            </a:r>
            <a:r>
              <a:rPr lang="es-ES" sz="2700" b="1" dirty="0"/>
              <a:t>  LYON </a:t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 smtClean="0">
                <a:solidFill>
                  <a:srgbClr val="009900"/>
                </a:solidFill>
              </a:rPr>
              <a:t>5.7. Software COFEM i-link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10" name="Rectangle 13"/>
          <p:cNvSpPr txBox="1">
            <a:spLocks noChangeArrowheads="1"/>
          </p:cNvSpPr>
          <p:nvPr/>
        </p:nvSpPr>
        <p:spPr>
          <a:xfrm>
            <a:off x="9143999" y="2268999"/>
            <a:ext cx="2717425" cy="33935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Software COFEM!</a:t>
            </a:r>
          </a:p>
          <a:p>
            <a:pPr>
              <a:buFont typeface="Wingdings" pitchFamily="2" charset="2"/>
              <a:buChar char="ü"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en-US" sz="1600" dirty="0"/>
          </a:p>
        </p:txBody>
      </p:sp>
      <p:pic>
        <p:nvPicPr>
          <p:cNvPr id="11" name="Picture 8" descr="http://www.gshop.com.mx/productos/f.1313196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7350" y="4974116"/>
            <a:ext cx="853153" cy="853153"/>
          </a:xfrm>
          <a:prstGeom prst="rect">
            <a:avLst/>
          </a:prstGeom>
          <a:noFill/>
        </p:spPr>
      </p:pic>
      <p:pic>
        <p:nvPicPr>
          <p:cNvPr id="12" name="Picture 2" descr="\\SERVER\Tecnic\I+D\Carpetes\Escritorio Compartido\tlf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657849" y="4345315"/>
            <a:ext cx="691710" cy="1543046"/>
          </a:xfrm>
          <a:prstGeom prst="rect">
            <a:avLst/>
          </a:prstGeom>
          <a:noFill/>
          <a:scene3d>
            <a:camera prst="orthographicFront">
              <a:rot lat="21599969" lon="21599976" rev="20999965"/>
            </a:camera>
            <a:lightRig rig="threePt" dir="t"/>
          </a:scene3d>
        </p:spPr>
      </p:pic>
      <p:pic>
        <p:nvPicPr>
          <p:cNvPr id="13" name="Picture 3" descr="\\SERVER\Tecnic\I+D\Carpetes\Escritorio Compartido\ic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93779" y="6024081"/>
            <a:ext cx="733945" cy="7267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4" name="Picture 4" descr="\\SERVER\Tecnic\I+D\Carpetes\Escritorio Compartido\LOGO AMARILL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96834" y="6016907"/>
            <a:ext cx="685798" cy="685798"/>
          </a:xfrm>
          <a:prstGeom prst="rect">
            <a:avLst/>
          </a:prstGeom>
          <a:noFill/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495" y="1570983"/>
            <a:ext cx="8015192" cy="49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title"/>
          </p:nvPr>
        </p:nvSpPr>
        <p:spPr>
          <a:xfrm>
            <a:off x="577402" y="736601"/>
            <a:ext cx="10700197" cy="6810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 fontScale="90000"/>
          </a:bodyPr>
          <a:lstStyle/>
          <a:p>
            <a:pPr marL="457200" indent="-457200"/>
            <a:r>
              <a:rPr lang="es-ES" sz="2700" b="1" dirty="0"/>
              <a:t>5. Sistema </a:t>
            </a:r>
            <a:r>
              <a:rPr lang="es-ES" sz="2700" b="1" dirty="0" smtClean="0"/>
              <a:t>Algorítmico-</a:t>
            </a:r>
            <a:r>
              <a:rPr lang="es-ES" sz="2700" b="1" dirty="0" err="1" smtClean="0"/>
              <a:t>Direccionable</a:t>
            </a:r>
            <a:r>
              <a:rPr lang="es-ES" sz="2700" b="1" dirty="0"/>
              <a:t/>
            </a:r>
            <a:br>
              <a:rPr lang="es-ES" sz="2700" b="1" dirty="0"/>
            </a:br>
            <a:r>
              <a:rPr lang="es-ES" sz="2400" b="1" dirty="0"/>
              <a:t>  </a:t>
            </a:r>
            <a:r>
              <a:rPr lang="es-ES" sz="2200" dirty="0" smtClean="0">
                <a:solidFill>
                  <a:srgbClr val="009900"/>
                </a:solidFill>
              </a:rPr>
              <a:t>5.7. Calculo de Capacidad por bucle</a:t>
            </a:r>
            <a:endParaRPr lang="en-GB" sz="2200" dirty="0">
              <a:solidFill>
                <a:srgbClr val="009900"/>
              </a:solidFill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676950" y="1748589"/>
            <a:ext cx="3600649" cy="347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400" b="1" dirty="0" smtClean="0">
                <a:solidFill>
                  <a:schemeClr val="accent1"/>
                </a:solidFill>
              </a:rPr>
              <a:t>Calculo de Capacidad por Bucle</a:t>
            </a:r>
            <a:endParaRPr lang="es-ES" sz="2400" b="1" dirty="0">
              <a:solidFill>
                <a:schemeClr val="accent1"/>
              </a:solidFill>
            </a:endParaRP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 sz="800" dirty="0">
              <a:solidFill>
                <a:schemeClr val="accent1"/>
              </a:solidFill>
            </a:endParaRPr>
          </a:p>
          <a:p>
            <a:pPr marL="1371600" lvl="2" indent="-457200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1"/>
                </a:solidFill>
              </a:rPr>
              <a:t>Cuanto metros de cable me soporta mi central?</a:t>
            </a:r>
          </a:p>
          <a:p>
            <a:pPr marL="1371600" lvl="2" indent="-457200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1"/>
                </a:solidFill>
              </a:rPr>
              <a:t>Cuantos módulos puedo instalar en un bucle?</a:t>
            </a: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000" dirty="0"/>
              <a:t>	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11" y="1587030"/>
            <a:ext cx="7030778" cy="4426105"/>
          </a:xfrm>
          <a:prstGeom prst="rect">
            <a:avLst/>
          </a:prstGeom>
        </p:spPr>
      </p:pic>
      <p:pic>
        <p:nvPicPr>
          <p:cNvPr id="10" name="Picture 8" descr="http://www.gshop.com.mx/productos/f.1313196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7350" y="4974116"/>
            <a:ext cx="853153" cy="853153"/>
          </a:xfrm>
          <a:prstGeom prst="rect">
            <a:avLst/>
          </a:prstGeom>
          <a:noFill/>
        </p:spPr>
      </p:pic>
      <p:pic>
        <p:nvPicPr>
          <p:cNvPr id="15" name="Picture 2" descr="\\SERVER\Tecnic\I+D\Carpetes\Escritorio Compartido\tlf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727016">
            <a:off x="10800877" y="4292120"/>
            <a:ext cx="691710" cy="1543046"/>
          </a:xfrm>
          <a:prstGeom prst="rect">
            <a:avLst/>
          </a:prstGeom>
          <a:noFill/>
          <a:scene3d>
            <a:camera prst="orthographicFront">
              <a:rot lat="21599969" lon="21599976" rev="20999965"/>
            </a:camera>
            <a:lightRig rig="threePt" dir="t"/>
          </a:scene3d>
        </p:spPr>
      </p:pic>
      <p:pic>
        <p:nvPicPr>
          <p:cNvPr id="17" name="Picture 3" descr="\\SERVER\Tecnic\I+D\Carpetes\Escritorio Compartido\ic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93779" y="6024081"/>
            <a:ext cx="733945" cy="7267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4" descr="\\SERVER\Tecnic\I+D\Carpetes\Escritorio Compartido\LOGO AMARILL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96834" y="6016907"/>
            <a:ext cx="685798" cy="685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3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524233" y="1357299"/>
            <a:ext cx="405489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Cofem </a:t>
            </a:r>
            <a:r>
              <a:rPr lang="es-E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installer</a:t>
            </a:r>
            <a:endParaRPr lang="es-E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s-E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es-E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y </a:t>
            </a:r>
          </a:p>
          <a:p>
            <a:endParaRPr lang="es-E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s-E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Cofem </a:t>
            </a:r>
            <a:r>
              <a:rPr lang="es-E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guard</a:t>
            </a:r>
            <a:endParaRPr lang="es-E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776" y="285728"/>
            <a:ext cx="1274705" cy="1643074"/>
          </a:xfrm>
          <a:prstGeom prst="rect">
            <a:avLst/>
          </a:prstGeom>
          <a:noFill/>
        </p:spPr>
      </p:pic>
      <p:pic>
        <p:nvPicPr>
          <p:cNvPr id="8" name="Picture 16" descr="C:\Users\Antonio.COFEMSA.000\Desktop\web cof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79076" y="4103350"/>
            <a:ext cx="4277657" cy="500066"/>
          </a:xfrm>
          <a:prstGeom prst="rect">
            <a:avLst/>
          </a:prstGeom>
          <a:noFill/>
        </p:spPr>
      </p:pic>
      <p:pic>
        <p:nvPicPr>
          <p:cNvPr id="10" name="Picture 2" descr="\\SERVER\Tecnic\I+D\Carpetes\Escritorio Compartido\tlf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39141" y="3000372"/>
            <a:ext cx="1152861" cy="2571768"/>
          </a:xfrm>
          <a:prstGeom prst="rect">
            <a:avLst/>
          </a:prstGeom>
          <a:noFill/>
          <a:scene3d>
            <a:camera prst="orthographicFront">
              <a:rot lat="21599969" lon="21599976" rev="20999965"/>
            </a:camera>
            <a:lightRig rig="threePt" dir="t"/>
          </a:scene3d>
        </p:spPr>
      </p:pic>
      <p:pic>
        <p:nvPicPr>
          <p:cNvPr id="12" name="Picture 3" descr="\\SERVER\Tecnic\I+D\Carpetes\Escritorio Compartido\i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8828" y="4855312"/>
            <a:ext cx="1223254" cy="121126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3" name="Picture 4" descr="\\SERVER\Tecnic\I+D\Carpetes\Escritorio Compartido\LOGO AMARILL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4072" y="5214950"/>
            <a:ext cx="1143008" cy="1143008"/>
          </a:xfrm>
          <a:prstGeom prst="rect">
            <a:avLst/>
          </a:prstGeom>
          <a:noFill/>
        </p:spPr>
      </p:pic>
      <p:pic>
        <p:nvPicPr>
          <p:cNvPr id="14" name="Picture 8" descr="http://www.gshop.com.mx/productos/f.13131969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82148" y="4497150"/>
            <a:ext cx="714380" cy="714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208213" y="1484313"/>
            <a:ext cx="917419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800" dirty="0"/>
              <a:t>COFEM ha desarrollado 2 </a:t>
            </a:r>
            <a:r>
              <a:rPr lang="es-ES" sz="2800" dirty="0" smtClean="0"/>
              <a:t>Aplicaciones </a:t>
            </a:r>
            <a:r>
              <a:rPr lang="es-ES" sz="2800" dirty="0"/>
              <a:t>para móvil</a:t>
            </a: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 sz="32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3200" dirty="0"/>
              <a:t>           1) Cofem </a:t>
            </a:r>
            <a:r>
              <a:rPr lang="es-ES" sz="3200" b="1" i="1" u="sng" dirty="0">
                <a:solidFill>
                  <a:srgbClr val="0033CC"/>
                </a:solidFill>
              </a:rPr>
              <a:t>INSTALLERS</a:t>
            </a: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 sz="32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 sz="32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3200" dirty="0"/>
              <a:t>           2) Cofem </a:t>
            </a:r>
            <a:r>
              <a:rPr lang="es-ES" sz="3200" b="1" i="1" u="sng" dirty="0">
                <a:solidFill>
                  <a:srgbClr val="FF00FF"/>
                </a:solidFill>
              </a:rPr>
              <a:t>GUARD</a:t>
            </a: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pSp>
        <p:nvGrpSpPr>
          <p:cNvPr id="2" name="17 Grupo"/>
          <p:cNvGrpSpPr/>
          <p:nvPr/>
        </p:nvGrpSpPr>
        <p:grpSpPr>
          <a:xfrm>
            <a:off x="7769998" y="2119808"/>
            <a:ext cx="1366912" cy="2475509"/>
            <a:chOff x="6245998" y="2119807"/>
            <a:chExt cx="1366912" cy="2475509"/>
          </a:xfrm>
        </p:grpSpPr>
        <p:pic>
          <p:nvPicPr>
            <p:cNvPr id="5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245998" y="2119807"/>
              <a:ext cx="1366912" cy="2475509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grpSp>
          <p:nvGrpSpPr>
            <p:cNvPr id="3" name="23 Grupo"/>
            <p:cNvGrpSpPr/>
            <p:nvPr/>
          </p:nvGrpSpPr>
          <p:grpSpPr>
            <a:xfrm>
              <a:off x="6413277" y="2462206"/>
              <a:ext cx="1028571" cy="1800000"/>
              <a:chOff x="6270401" y="1319198"/>
              <a:chExt cx="1028571" cy="1800000"/>
            </a:xfrm>
          </p:grpSpPr>
          <p:pic>
            <p:nvPicPr>
              <p:cNvPr id="2050" name="Picture 2" descr="\\SERVER\Tecnic\I+D\Carpetes\Escritorio Compartido\PRESENT 1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70401" y="1319198"/>
                <a:ext cx="1028571" cy="1800000"/>
              </a:xfrm>
              <a:prstGeom prst="rect">
                <a:avLst/>
              </a:prstGeom>
              <a:noFill/>
            </p:spPr>
          </p:pic>
          <p:sp>
            <p:nvSpPr>
              <p:cNvPr id="13" name="12 Rectángulo"/>
              <p:cNvSpPr/>
              <p:nvPr/>
            </p:nvSpPr>
            <p:spPr>
              <a:xfrm>
                <a:off x="6405488" y="1422631"/>
                <a:ext cx="772914" cy="326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054" name="Picture 6" descr="\\SERVER\Tecnic\OFICINA TECNICA\LOGOS COFEM\FIRMA CORREO NUEVO LOGO\FIRMA CORREO_ENG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67476" y="1481123"/>
                <a:ext cx="857255" cy="25328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18 Grupo"/>
          <p:cNvGrpSpPr/>
          <p:nvPr/>
        </p:nvGrpSpPr>
        <p:grpSpPr>
          <a:xfrm>
            <a:off x="6412676" y="4334362"/>
            <a:ext cx="1366912" cy="2475509"/>
            <a:chOff x="4888676" y="4334361"/>
            <a:chExt cx="1366912" cy="2475509"/>
          </a:xfrm>
        </p:grpSpPr>
        <p:pic>
          <p:nvPicPr>
            <p:cNvPr id="17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888676" y="4334361"/>
              <a:ext cx="1366912" cy="2475509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pic>
          <p:nvPicPr>
            <p:cNvPr id="2055" name="Picture 7" descr="\\SERVER\Tecnic\I+D\Carpetes\Escritorio Compartido\pantallas-0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56416" y="4665194"/>
              <a:ext cx="1019597" cy="1800000"/>
            </a:xfrm>
            <a:prstGeom prst="rect">
              <a:avLst/>
            </a:prstGeom>
            <a:noFill/>
          </p:spPr>
        </p:pic>
        <p:sp>
          <p:nvSpPr>
            <p:cNvPr id="20" name="19 Rectángulo"/>
            <p:cNvSpPr/>
            <p:nvPr/>
          </p:nvSpPr>
          <p:spPr>
            <a:xfrm>
              <a:off x="5168324" y="4748983"/>
              <a:ext cx="848570" cy="35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Picture 6" descr="\\SERVER\Tecnic\OFICINA TECNICA\LOGOS COFEM\FIRMA CORREO NUEVO LOGO\FIRMA CORREO_ENG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26591" y="4812528"/>
              <a:ext cx="941167" cy="275159"/>
            </a:xfrm>
            <a:prstGeom prst="rect">
              <a:avLst/>
            </a:prstGeom>
            <a:noFill/>
          </p:spPr>
        </p:pic>
      </p:grp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870856" y="647701"/>
            <a:ext cx="10511555" cy="765175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>
              <a:spcBef>
                <a:spcPct val="0"/>
              </a:spcBef>
              <a:defRPr/>
            </a:pPr>
            <a:r>
              <a:rPr lang="es-ES" sz="2400" b="1" dirty="0">
                <a:latin typeface="+mj-lt"/>
                <a:ea typeface="+mj-ea"/>
                <a:cs typeface="+mj-cs"/>
              </a:rPr>
              <a:t>6. </a:t>
            </a:r>
            <a:r>
              <a:rPr lang="es-ES" sz="2400" b="1" dirty="0" err="1">
                <a:latin typeface="+mj-lt"/>
                <a:ea typeface="+mj-ea"/>
                <a:cs typeface="+mj-cs"/>
              </a:rPr>
              <a:t>APPlicaciones</a:t>
            </a:r>
            <a:r>
              <a:rPr lang="es-ES" sz="2400" b="1" dirty="0">
                <a:latin typeface="+mj-lt"/>
                <a:ea typeface="+mj-ea"/>
                <a:cs typeface="+mj-cs"/>
              </a:rPr>
              <a:t> Cofem </a:t>
            </a:r>
            <a:br>
              <a:rPr lang="es-ES" sz="2400" b="1" dirty="0">
                <a:latin typeface="+mj-lt"/>
                <a:ea typeface="+mj-ea"/>
                <a:cs typeface="+mj-cs"/>
              </a:rPr>
            </a:br>
            <a:r>
              <a:rPr lang="es-ES" sz="2000" b="1" dirty="0">
                <a:latin typeface="+mj-lt"/>
                <a:ea typeface="+mj-ea"/>
                <a:cs typeface="+mj-cs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6.1.- Introducción</a:t>
            </a:r>
            <a:endParaRPr lang="en-GB" sz="200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29 Grupo"/>
          <p:cNvGrpSpPr/>
          <p:nvPr/>
        </p:nvGrpSpPr>
        <p:grpSpPr>
          <a:xfrm>
            <a:off x="750154" y="3784249"/>
            <a:ext cx="3161278" cy="1100225"/>
            <a:chOff x="1071538" y="3021763"/>
            <a:chExt cx="3161278" cy="1100225"/>
          </a:xfrm>
        </p:grpSpPr>
        <p:pic>
          <p:nvPicPr>
            <p:cNvPr id="19" name="Picture 2" descr="https://encrypted-tbn3.gstatic.com/images?q=tbn:ANd9GcRQAmJnfir1W23ZPj_TBcklvs7_ukWB73VyobT4jC7_hOVrZBuQvTSM2Vc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1538" y="3153107"/>
              <a:ext cx="2143140" cy="633083"/>
            </a:xfrm>
            <a:prstGeom prst="rect">
              <a:avLst/>
            </a:prstGeom>
            <a:noFill/>
          </p:spPr>
        </p:pic>
        <p:grpSp>
          <p:nvGrpSpPr>
            <p:cNvPr id="22" name="22 Grupo"/>
            <p:cNvGrpSpPr>
              <a:grpSpLocks noChangeAspect="1"/>
            </p:cNvGrpSpPr>
            <p:nvPr/>
          </p:nvGrpSpPr>
          <p:grpSpPr>
            <a:xfrm>
              <a:off x="3625300" y="3021763"/>
              <a:ext cx="607516" cy="1100225"/>
              <a:chOff x="6245998" y="3905758"/>
              <a:chExt cx="1366911" cy="2475506"/>
            </a:xfrm>
          </p:grpSpPr>
          <p:pic>
            <p:nvPicPr>
              <p:cNvPr id="23" name="Picture 2" descr="\\SERVER\Tecnic\I+D\Carpetes\Escritorio Compartido\tlf.png"/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6245998" y="3905758"/>
                <a:ext cx="1366911" cy="2475506"/>
              </a:xfrm>
              <a:prstGeom prst="rect">
                <a:avLst/>
              </a:prstGeom>
              <a:noFill/>
              <a:scene3d>
                <a:camera prst="orthographicFront">
                  <a:rot lat="21599969" lon="21599976" rev="0"/>
                </a:camera>
                <a:lightRig rig="threePt" dir="t"/>
              </a:scene3d>
            </p:spPr>
          </p:pic>
          <p:pic>
            <p:nvPicPr>
              <p:cNvPr id="24" name="Picture 7" descr="\\SERVER\Tecnic\I+D\Carpetes\Escritorio Compartido\pantallas-0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413738" y="4236590"/>
                <a:ext cx="1019597" cy="1800000"/>
              </a:xfrm>
              <a:prstGeom prst="rect">
                <a:avLst/>
              </a:prstGeom>
              <a:noFill/>
            </p:spPr>
          </p:pic>
          <p:sp>
            <p:nvSpPr>
              <p:cNvPr id="25" name="27 Rectángulo"/>
              <p:cNvSpPr/>
              <p:nvPr/>
            </p:nvSpPr>
            <p:spPr>
              <a:xfrm>
                <a:off x="6525646" y="4320379"/>
                <a:ext cx="848570" cy="35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6" name="Picture 6" descr="\\SERVER\Tecnic\OFICINA TECNICA\LOGOS COFEM\FIRMA CORREO NUEVO LOGO\FIRMA CORREO_ENG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483913" y="4383924"/>
                <a:ext cx="941167" cy="275159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5385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/>
          <p:cNvSpPr txBox="1">
            <a:spLocks noChangeArrowheads="1"/>
          </p:cNvSpPr>
          <p:nvPr/>
        </p:nvSpPr>
        <p:spPr>
          <a:xfrm>
            <a:off x="720061" y="647701"/>
            <a:ext cx="10942550" cy="765175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>
              <a:spcBef>
                <a:spcPct val="0"/>
              </a:spcBef>
              <a:defRPr/>
            </a:pPr>
            <a:r>
              <a:rPr lang="es-ES" sz="2400" b="1" dirty="0">
                <a:latin typeface="+mj-lt"/>
                <a:ea typeface="+mj-ea"/>
                <a:cs typeface="+mj-cs"/>
              </a:rPr>
              <a:t>6. </a:t>
            </a:r>
            <a:r>
              <a:rPr lang="es-ES" sz="2400" b="1" dirty="0" err="1">
                <a:latin typeface="+mj-lt"/>
                <a:ea typeface="+mj-ea"/>
                <a:cs typeface="+mj-cs"/>
              </a:rPr>
              <a:t>APPlicaciones</a:t>
            </a:r>
            <a:r>
              <a:rPr lang="es-ES" sz="2400" b="1" dirty="0">
                <a:latin typeface="+mj-lt"/>
                <a:ea typeface="+mj-ea"/>
                <a:cs typeface="+mj-cs"/>
              </a:rPr>
              <a:t> Cofem </a:t>
            </a:r>
            <a:br>
              <a:rPr lang="es-ES" sz="2400" b="1" dirty="0">
                <a:latin typeface="+mj-lt"/>
                <a:ea typeface="+mj-ea"/>
                <a:cs typeface="+mj-cs"/>
              </a:rPr>
            </a:br>
            <a:r>
              <a:rPr lang="es-ES" sz="2000" b="1" dirty="0">
                <a:latin typeface="+mj-lt"/>
                <a:ea typeface="+mj-ea"/>
                <a:cs typeface="+mj-cs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6.2.- </a:t>
            </a:r>
            <a:r>
              <a:rPr lang="es-ES" sz="200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Configuración TRADICIONAL</a:t>
            </a:r>
            <a:endParaRPr lang="en-GB" sz="200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pSp>
        <p:nvGrpSpPr>
          <p:cNvPr id="11" name="99 Grupo"/>
          <p:cNvGrpSpPr/>
          <p:nvPr/>
        </p:nvGrpSpPr>
        <p:grpSpPr>
          <a:xfrm>
            <a:off x="-3132587" y="1687570"/>
            <a:ext cx="6817940" cy="6469600"/>
            <a:chOff x="357158" y="2071678"/>
            <a:chExt cx="6715172" cy="5786478"/>
          </a:xfrm>
        </p:grpSpPr>
        <p:grpSp>
          <p:nvGrpSpPr>
            <p:cNvPr id="12" name="137 Grupo"/>
            <p:cNvGrpSpPr>
              <a:grpSpLocks noChangeAspect="1"/>
            </p:cNvGrpSpPr>
            <p:nvPr/>
          </p:nvGrpSpPr>
          <p:grpSpPr bwMode="auto">
            <a:xfrm>
              <a:off x="4429125" y="2071678"/>
              <a:ext cx="2643205" cy="1341950"/>
              <a:chOff x="596900" y="2489204"/>
              <a:chExt cx="6982735" cy="3545836"/>
            </a:xfrm>
          </p:grpSpPr>
          <p:sp>
            <p:nvSpPr>
              <p:cNvPr id="53" name="Line 72"/>
              <p:cNvSpPr>
                <a:spLocks noChangeAspect="1" noChangeShapeType="1"/>
              </p:cNvSpPr>
              <p:nvPr/>
            </p:nvSpPr>
            <p:spPr bwMode="auto">
              <a:xfrm>
                <a:off x="1406525" y="3714751"/>
                <a:ext cx="3333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" name="Arc 73"/>
              <p:cNvSpPr>
                <a:spLocks noChangeAspect="1"/>
              </p:cNvSpPr>
              <p:nvPr/>
            </p:nvSpPr>
            <p:spPr bwMode="auto">
              <a:xfrm flipH="1">
                <a:off x="1238250" y="3716338"/>
                <a:ext cx="165100" cy="227013"/>
              </a:xfrm>
              <a:custGeom>
                <a:avLst/>
                <a:gdLst>
                  <a:gd name="T0" fmla="*/ 0 w 21425"/>
                  <a:gd name="T1" fmla="*/ 0 h 21491"/>
                  <a:gd name="T2" fmla="*/ 0 w 21425"/>
                  <a:gd name="T3" fmla="*/ 0 h 21491"/>
                  <a:gd name="T4" fmla="*/ 0 w 21425"/>
                  <a:gd name="T5" fmla="*/ 0 h 21491"/>
                  <a:gd name="T6" fmla="*/ 0 60000 65536"/>
                  <a:gd name="T7" fmla="*/ 0 60000 65536"/>
                  <a:gd name="T8" fmla="*/ 0 60000 65536"/>
                  <a:gd name="T9" fmla="*/ 0 w 21425"/>
                  <a:gd name="T10" fmla="*/ 0 h 21491"/>
                  <a:gd name="T11" fmla="*/ 21425 w 21425"/>
                  <a:gd name="T12" fmla="*/ 21491 h 214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25" h="21491" fill="none" extrusionOk="0">
                    <a:moveTo>
                      <a:pt x="2167" y="0"/>
                    </a:moveTo>
                    <a:cubicBezTo>
                      <a:pt x="12166" y="1008"/>
                      <a:pt x="20148" y="8779"/>
                      <a:pt x="21424" y="18747"/>
                    </a:cubicBezTo>
                  </a:path>
                  <a:path w="21425" h="21491" stroke="0" extrusionOk="0">
                    <a:moveTo>
                      <a:pt x="2167" y="0"/>
                    </a:moveTo>
                    <a:cubicBezTo>
                      <a:pt x="12166" y="1008"/>
                      <a:pt x="20148" y="8779"/>
                      <a:pt x="21424" y="18747"/>
                    </a:cubicBezTo>
                    <a:lnTo>
                      <a:pt x="0" y="21491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13" name="Group 74"/>
              <p:cNvGrpSpPr>
                <a:grpSpLocks noChangeAspect="1"/>
              </p:cNvGrpSpPr>
              <p:nvPr/>
            </p:nvGrpSpPr>
            <p:grpSpPr bwMode="auto">
              <a:xfrm>
                <a:off x="596900" y="4572001"/>
                <a:ext cx="935038" cy="665163"/>
                <a:chOff x="113" y="2886"/>
                <a:chExt cx="726" cy="626"/>
              </a:xfrm>
            </p:grpSpPr>
            <p:pic>
              <p:nvPicPr>
                <p:cNvPr id="82" name="Picture 7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13" y="2886"/>
                  <a:ext cx="726" cy="6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76" descr="49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0" y="2991"/>
                  <a:ext cx="408" cy="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4" name="Group 77"/>
              <p:cNvGrpSpPr>
                <a:grpSpLocks noChangeAspect="1"/>
              </p:cNvGrpSpPr>
              <p:nvPr/>
            </p:nvGrpSpPr>
            <p:grpSpPr bwMode="auto">
              <a:xfrm>
                <a:off x="1454151" y="4567238"/>
                <a:ext cx="530643" cy="520700"/>
                <a:chOff x="2200" y="2659"/>
                <a:chExt cx="1271" cy="1434"/>
              </a:xfrm>
            </p:grpSpPr>
            <p:grpSp>
              <p:nvGrpSpPr>
                <p:cNvPr id="15" name="Group 78"/>
                <p:cNvGrpSpPr>
                  <a:grpSpLocks noChangeAspect="1"/>
                </p:cNvGrpSpPr>
                <p:nvPr/>
              </p:nvGrpSpPr>
              <p:grpSpPr bwMode="auto">
                <a:xfrm>
                  <a:off x="2200" y="2659"/>
                  <a:ext cx="1271" cy="1434"/>
                  <a:chOff x="571" y="1030"/>
                  <a:chExt cx="2631" cy="2899"/>
                </a:xfrm>
              </p:grpSpPr>
              <p:pic>
                <p:nvPicPr>
                  <p:cNvPr id="80" name="Picture 79" descr="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975" y="1434"/>
                    <a:ext cx="1820" cy="24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AutoShape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1" y="1030"/>
                    <a:ext cx="2631" cy="263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1 h 21600"/>
                      <a:gd name="T10" fmla="*/ 0 w 21600"/>
                      <a:gd name="T11" fmla="*/ 0 h 21600"/>
                      <a:gd name="T12" fmla="*/ 1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3161 w 21600"/>
                      <a:gd name="T25" fmla="*/ 3161 h 21600"/>
                      <a:gd name="T26" fmla="*/ 18439 w 21600"/>
                      <a:gd name="T27" fmla="*/ 18439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3473" y="10800"/>
                        </a:moveTo>
                        <a:cubicBezTo>
                          <a:pt x="3473" y="14847"/>
                          <a:pt x="6753" y="18127"/>
                          <a:pt x="10800" y="18127"/>
                        </a:cubicBezTo>
                        <a:cubicBezTo>
                          <a:pt x="14847" y="18127"/>
                          <a:pt x="18127" y="14847"/>
                          <a:pt x="18127" y="10800"/>
                        </a:cubicBezTo>
                        <a:cubicBezTo>
                          <a:pt x="18127" y="6753"/>
                          <a:pt x="14847" y="3473"/>
                          <a:pt x="10800" y="3473"/>
                        </a:cubicBezTo>
                        <a:cubicBezTo>
                          <a:pt x="6753" y="3473"/>
                          <a:pt x="3473" y="6753"/>
                          <a:pt x="3473" y="1080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79" name="Oval 81"/>
                <p:cNvSpPr>
                  <a:spLocks noChangeAspect="1" noChangeArrowheads="1"/>
                </p:cNvSpPr>
                <p:nvPr/>
              </p:nvSpPr>
              <p:spPr bwMode="auto">
                <a:xfrm>
                  <a:off x="2702" y="3176"/>
                  <a:ext cx="269" cy="26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57" name="Line 84"/>
              <p:cNvSpPr>
                <a:spLocks noChangeAspect="1" noChangeShapeType="1"/>
              </p:cNvSpPr>
              <p:nvPr/>
            </p:nvSpPr>
            <p:spPr bwMode="auto">
              <a:xfrm>
                <a:off x="2657475" y="4248151"/>
                <a:ext cx="0" cy="8175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" name="Arc 85"/>
              <p:cNvSpPr>
                <a:spLocks noChangeAspect="1"/>
              </p:cNvSpPr>
              <p:nvPr/>
            </p:nvSpPr>
            <p:spPr bwMode="auto">
              <a:xfrm>
                <a:off x="2657475" y="5060951"/>
                <a:ext cx="334963" cy="317500"/>
              </a:xfrm>
              <a:custGeom>
                <a:avLst/>
                <a:gdLst>
                  <a:gd name="T0" fmla="*/ 0 w 21600"/>
                  <a:gd name="T1" fmla="*/ 0 h 22618"/>
                  <a:gd name="T2" fmla="*/ 0 w 21600"/>
                  <a:gd name="T3" fmla="*/ 0 h 22618"/>
                  <a:gd name="T4" fmla="*/ 0 w 21600"/>
                  <a:gd name="T5" fmla="*/ 0 h 2261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618"/>
                  <a:gd name="T11" fmla="*/ 21600 w 21600"/>
                  <a:gd name="T12" fmla="*/ 22618 h 226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618" fill="none" extrusionOk="0">
                    <a:moveTo>
                      <a:pt x="21413" y="22618"/>
                    </a:moveTo>
                    <a:cubicBezTo>
                      <a:pt x="9557" y="22516"/>
                      <a:pt x="0" y="12875"/>
                      <a:pt x="0" y="1019"/>
                    </a:cubicBezTo>
                    <a:cubicBezTo>
                      <a:pt x="-1" y="679"/>
                      <a:pt x="8" y="339"/>
                      <a:pt x="24" y="0"/>
                    </a:cubicBezTo>
                  </a:path>
                  <a:path w="21600" h="22618" stroke="0" extrusionOk="0">
                    <a:moveTo>
                      <a:pt x="21413" y="22618"/>
                    </a:moveTo>
                    <a:cubicBezTo>
                      <a:pt x="9557" y="22516"/>
                      <a:pt x="0" y="12875"/>
                      <a:pt x="0" y="1019"/>
                    </a:cubicBezTo>
                    <a:cubicBezTo>
                      <a:pt x="-1" y="679"/>
                      <a:pt x="8" y="339"/>
                      <a:pt x="24" y="0"/>
                    </a:cubicBezTo>
                    <a:lnTo>
                      <a:pt x="21600" y="1019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9" name="Line 86"/>
              <p:cNvSpPr>
                <a:spLocks noChangeAspect="1" noChangeShapeType="1"/>
              </p:cNvSpPr>
              <p:nvPr/>
            </p:nvSpPr>
            <p:spPr bwMode="auto">
              <a:xfrm>
                <a:off x="2995613" y="5387976"/>
                <a:ext cx="9747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" name="Arc 87"/>
              <p:cNvSpPr>
                <a:spLocks noChangeAspect="1"/>
              </p:cNvSpPr>
              <p:nvPr/>
            </p:nvSpPr>
            <p:spPr bwMode="auto">
              <a:xfrm>
                <a:off x="4543425" y="5029201"/>
                <a:ext cx="334963" cy="341313"/>
              </a:xfrm>
              <a:custGeom>
                <a:avLst/>
                <a:gdLst>
                  <a:gd name="T0" fmla="*/ 0 w 21600"/>
                  <a:gd name="T1" fmla="*/ 0 h 24353"/>
                  <a:gd name="T2" fmla="*/ 0 w 21600"/>
                  <a:gd name="T3" fmla="*/ 0 h 24353"/>
                  <a:gd name="T4" fmla="*/ 0 w 21600"/>
                  <a:gd name="T5" fmla="*/ 0 h 2435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353"/>
                  <a:gd name="T11" fmla="*/ 21600 w 21600"/>
                  <a:gd name="T12" fmla="*/ 24353 h 243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353" fill="none" extrusionOk="0">
                    <a:moveTo>
                      <a:pt x="21422" y="-1"/>
                    </a:moveTo>
                    <a:cubicBezTo>
                      <a:pt x="21540" y="917"/>
                      <a:pt x="21600" y="1841"/>
                      <a:pt x="21600" y="2766"/>
                    </a:cubicBezTo>
                    <a:cubicBezTo>
                      <a:pt x="21600" y="14405"/>
                      <a:pt x="12377" y="23951"/>
                      <a:pt x="745" y="24353"/>
                    </a:cubicBezTo>
                  </a:path>
                  <a:path w="21600" h="24353" stroke="0" extrusionOk="0">
                    <a:moveTo>
                      <a:pt x="21422" y="-1"/>
                    </a:moveTo>
                    <a:cubicBezTo>
                      <a:pt x="21540" y="917"/>
                      <a:pt x="21600" y="1841"/>
                      <a:pt x="21600" y="2766"/>
                    </a:cubicBezTo>
                    <a:cubicBezTo>
                      <a:pt x="21600" y="14405"/>
                      <a:pt x="12377" y="23951"/>
                      <a:pt x="745" y="24353"/>
                    </a:cubicBezTo>
                    <a:lnTo>
                      <a:pt x="0" y="276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1" name="Line 88"/>
              <p:cNvSpPr>
                <a:spLocks noChangeAspect="1" noChangeShapeType="1"/>
              </p:cNvSpPr>
              <p:nvPr/>
            </p:nvSpPr>
            <p:spPr bwMode="auto">
              <a:xfrm flipH="1">
                <a:off x="4878388" y="3355976"/>
                <a:ext cx="34925" cy="16748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" name="Arc 89"/>
              <p:cNvSpPr>
                <a:spLocks noChangeAspect="1"/>
              </p:cNvSpPr>
              <p:nvPr/>
            </p:nvSpPr>
            <p:spPr bwMode="auto">
              <a:xfrm>
                <a:off x="4581525" y="2747963"/>
                <a:ext cx="330200" cy="303213"/>
              </a:xfrm>
              <a:custGeom>
                <a:avLst/>
                <a:gdLst>
                  <a:gd name="T0" fmla="*/ 0 w 21425"/>
                  <a:gd name="T1" fmla="*/ 0 h 21491"/>
                  <a:gd name="T2" fmla="*/ 0 w 21425"/>
                  <a:gd name="T3" fmla="*/ 0 h 21491"/>
                  <a:gd name="T4" fmla="*/ 0 w 21425"/>
                  <a:gd name="T5" fmla="*/ 0 h 21491"/>
                  <a:gd name="T6" fmla="*/ 0 60000 65536"/>
                  <a:gd name="T7" fmla="*/ 0 60000 65536"/>
                  <a:gd name="T8" fmla="*/ 0 60000 65536"/>
                  <a:gd name="T9" fmla="*/ 0 w 21425"/>
                  <a:gd name="T10" fmla="*/ 0 h 21491"/>
                  <a:gd name="T11" fmla="*/ 21425 w 21425"/>
                  <a:gd name="T12" fmla="*/ 21491 h 214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25" h="21491" fill="none" extrusionOk="0">
                    <a:moveTo>
                      <a:pt x="2167" y="0"/>
                    </a:moveTo>
                    <a:cubicBezTo>
                      <a:pt x="12166" y="1008"/>
                      <a:pt x="20148" y="8779"/>
                      <a:pt x="21424" y="18747"/>
                    </a:cubicBezTo>
                  </a:path>
                  <a:path w="21425" h="21491" stroke="0" extrusionOk="0">
                    <a:moveTo>
                      <a:pt x="2167" y="0"/>
                    </a:moveTo>
                    <a:cubicBezTo>
                      <a:pt x="12166" y="1008"/>
                      <a:pt x="20148" y="8779"/>
                      <a:pt x="21424" y="18747"/>
                    </a:cubicBezTo>
                    <a:lnTo>
                      <a:pt x="0" y="21491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3" name="Line 90"/>
              <p:cNvSpPr>
                <a:spLocks noChangeAspect="1" noChangeShapeType="1"/>
              </p:cNvSpPr>
              <p:nvPr/>
            </p:nvSpPr>
            <p:spPr bwMode="auto">
              <a:xfrm>
                <a:off x="4044950" y="2752726"/>
                <a:ext cx="5683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" name="Line 91"/>
              <p:cNvSpPr>
                <a:spLocks noChangeAspect="1" noChangeShapeType="1"/>
              </p:cNvSpPr>
              <p:nvPr/>
            </p:nvSpPr>
            <p:spPr bwMode="auto">
              <a:xfrm flipV="1">
                <a:off x="5303838" y="3330576"/>
                <a:ext cx="7000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1238250" y="3916363"/>
                <a:ext cx="4763" cy="5556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" name="Line 98"/>
              <p:cNvSpPr>
                <a:spLocks noChangeShapeType="1"/>
              </p:cNvSpPr>
              <p:nvPr/>
            </p:nvSpPr>
            <p:spPr bwMode="auto">
              <a:xfrm flipV="1">
                <a:off x="4573588" y="5867401"/>
                <a:ext cx="18430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" name="Arc 99"/>
              <p:cNvSpPr>
                <a:spLocks noChangeAspect="1"/>
              </p:cNvSpPr>
              <p:nvPr/>
            </p:nvSpPr>
            <p:spPr bwMode="auto">
              <a:xfrm>
                <a:off x="5399088" y="5427663"/>
                <a:ext cx="334963" cy="341313"/>
              </a:xfrm>
              <a:custGeom>
                <a:avLst/>
                <a:gdLst>
                  <a:gd name="T0" fmla="*/ 0 w 21600"/>
                  <a:gd name="T1" fmla="*/ 0 h 24353"/>
                  <a:gd name="T2" fmla="*/ 0 w 21600"/>
                  <a:gd name="T3" fmla="*/ 0 h 24353"/>
                  <a:gd name="T4" fmla="*/ 0 w 21600"/>
                  <a:gd name="T5" fmla="*/ 0 h 2435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353"/>
                  <a:gd name="T11" fmla="*/ 21600 w 21600"/>
                  <a:gd name="T12" fmla="*/ 24353 h 243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353" fill="none" extrusionOk="0">
                    <a:moveTo>
                      <a:pt x="21422" y="-1"/>
                    </a:moveTo>
                    <a:cubicBezTo>
                      <a:pt x="21540" y="917"/>
                      <a:pt x="21600" y="1841"/>
                      <a:pt x="21600" y="2766"/>
                    </a:cubicBezTo>
                    <a:cubicBezTo>
                      <a:pt x="21600" y="14405"/>
                      <a:pt x="12377" y="23951"/>
                      <a:pt x="745" y="24353"/>
                    </a:cubicBezTo>
                  </a:path>
                  <a:path w="21600" h="24353" stroke="0" extrusionOk="0">
                    <a:moveTo>
                      <a:pt x="21422" y="-1"/>
                    </a:moveTo>
                    <a:cubicBezTo>
                      <a:pt x="21540" y="917"/>
                      <a:pt x="21600" y="1841"/>
                      <a:pt x="21600" y="2766"/>
                    </a:cubicBezTo>
                    <a:cubicBezTo>
                      <a:pt x="21600" y="14405"/>
                      <a:pt x="12377" y="23951"/>
                      <a:pt x="745" y="24353"/>
                    </a:cubicBezTo>
                    <a:lnTo>
                      <a:pt x="0" y="276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8" name="Line 100"/>
              <p:cNvSpPr>
                <a:spLocks noChangeShapeType="1"/>
              </p:cNvSpPr>
              <p:nvPr/>
            </p:nvSpPr>
            <p:spPr bwMode="auto">
              <a:xfrm>
                <a:off x="4592638" y="5773738"/>
                <a:ext cx="8286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pic>
            <p:nvPicPr>
              <p:cNvPr id="69" name="Picture 39" descr="\\Server\datos técnicos\Oficina técnica\Fotos\Fotos 2011\FOTOS CATALOGO (LAS MISMAS QUE EN LAS CARPETAS)\LYON CENTRAL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91690" y="2489204"/>
                <a:ext cx="1760220" cy="1545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40" descr="\\Server\datos técnicos\Oficina técnica\Fotos\Fotos 2011\FOTOS CATALOGO (LAS MISMAS QUE EN LAS CARPETAS)\A30XHA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507232" y="3722855"/>
                <a:ext cx="807718" cy="704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41" descr="\\Server\datos técnicos\Oficina técnica\Fotos\Fotos 2011\FOTOS CATALOGO (LAS MISMAS QUE EN LAS CARPETAS)\A30XHAS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525329" y="2942004"/>
                <a:ext cx="766762" cy="622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42" descr="\\Server\datos técnicos\Oficina técnica\Fotos\Fotos 2011\FOTOS CATALOGO (LAS MISMAS QUE EN LAS CARPETAS)\PIAL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035040" y="2960370"/>
                <a:ext cx="669334" cy="735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43" descr="\\Server\datos técnicos\Oficina técnica\Fotos\Fotos 2011\FOTOS CATALOGO (LAS MISMAS QUE EN LAS CARPETAS)\CAE-PL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596699" y="4763453"/>
                <a:ext cx="982936" cy="1271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" name="Picture 44" descr="\\Server\datos técnicos\Oficina técnica\Fotos\Fotos 2011\FOTOS CATALOGO (LAS MISMAS QUE EN LAS CARPETAS)\MDA1Y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057650" y="5177790"/>
                <a:ext cx="462115" cy="830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45" descr="\\Server\datos técnicos\Oficina técnica\Fotos\Fotos 2011\FOTOS CATALOGO (LAS MISMAS QUE EN LAS CARPETAS)\FAE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300663" y="4392492"/>
                <a:ext cx="1077277" cy="1059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46" descr="\\Server\datos técnicos\Oficina técnica\Fotos\Fotos 2011\FOTOS CATALOGO (LAS MISMAS QUE EN LAS CARPETAS)\PUCAY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001963" y="5019663"/>
                <a:ext cx="769937" cy="741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" name="Picture 47" descr="\\Server\datos técnicos\Oficina técnica\Fotos\Fotos 2011\FOTOS CATALOGO (LAS MISMAS QUE EN LAS CARPETAS)\SIRAY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51405" y="4417901"/>
                <a:ext cx="574675" cy="672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46 Grupo"/>
            <p:cNvGrpSpPr/>
            <p:nvPr/>
          </p:nvGrpSpPr>
          <p:grpSpPr>
            <a:xfrm>
              <a:off x="4857752" y="3286124"/>
              <a:ext cx="357190" cy="369332"/>
              <a:chOff x="4819767" y="3857628"/>
              <a:chExt cx="357190" cy="369332"/>
            </a:xfrm>
          </p:grpSpPr>
          <p:sp>
            <p:nvSpPr>
              <p:cNvPr id="45" name="44 CuadroTexto"/>
              <p:cNvSpPr txBox="1"/>
              <p:nvPr/>
            </p:nvSpPr>
            <p:spPr>
              <a:xfrm>
                <a:off x="4857752" y="385762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4819767" y="3857628"/>
                <a:ext cx="357190" cy="35719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99" name="Rectangle 2"/>
            <p:cNvSpPr>
              <a:spLocks noChangeArrowheads="1"/>
            </p:cNvSpPr>
            <p:nvPr/>
          </p:nvSpPr>
          <p:spPr bwMode="auto">
            <a:xfrm>
              <a:off x="357158" y="3714776"/>
              <a:ext cx="4857784" cy="4143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lnSpc>
                  <a:spcPct val="130000"/>
                </a:lnSpc>
                <a:spcBef>
                  <a:spcPct val="20000"/>
                </a:spcBef>
                <a:buSzPct val="120000"/>
                <a:buAutoNum type="arabicParenR"/>
              </a:pPr>
              <a:endParaRPr lang="es-ES" sz="2000" dirty="0"/>
            </a:p>
          </p:txBody>
        </p:sp>
      </p:grpSp>
      <p:sp>
        <p:nvSpPr>
          <p:cNvPr id="78" name="90 Arco"/>
          <p:cNvSpPr/>
          <p:nvPr/>
        </p:nvSpPr>
        <p:spPr>
          <a:xfrm>
            <a:off x="5748344" y="2741092"/>
            <a:ext cx="5693294" cy="2672998"/>
          </a:xfrm>
          <a:prstGeom prst="arc">
            <a:avLst>
              <a:gd name="adj1" fmla="val 5782888"/>
              <a:gd name="adj2" fmla="val 10048612"/>
            </a:avLst>
          </a:prstGeom>
          <a:ln w="25400">
            <a:solidFill>
              <a:srgbClr val="006600"/>
            </a:solidFill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4" name="Picture 2" descr="CENTRAL LY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1" y="4893759"/>
            <a:ext cx="1824677" cy="182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84 CuadroTexto"/>
          <p:cNvSpPr txBox="1"/>
          <p:nvPr/>
        </p:nvSpPr>
        <p:spPr>
          <a:xfrm>
            <a:off x="2697982" y="5936330"/>
            <a:ext cx="18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92" name="85 Elipse"/>
          <p:cNvSpPr/>
          <p:nvPr/>
        </p:nvSpPr>
        <p:spPr>
          <a:xfrm>
            <a:off x="2668797" y="5907604"/>
            <a:ext cx="4038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3407441" y="6096982"/>
            <a:ext cx="5210392" cy="47895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none" w="lg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4" name="Picture 20" descr="http://static1.actualidadgadget.com/wp-content/uploads/2008/06/hp-pavilion-dv5z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39590" y="3131209"/>
            <a:ext cx="1705370" cy="1343223"/>
          </a:xfrm>
          <a:prstGeom prst="rect">
            <a:avLst/>
          </a:prstGeom>
          <a:noFill/>
        </p:spPr>
      </p:pic>
      <p:pic>
        <p:nvPicPr>
          <p:cNvPr id="96" name="Picture 11" descr="49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27013" y="3219431"/>
            <a:ext cx="1180617" cy="74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9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6200000">
            <a:off x="9803662" y="3695727"/>
            <a:ext cx="981762" cy="11896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" name="Picture 2" descr="C:\Users\Antonio.COFEMSA.000\Desktop\Imagen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037725" y="4796483"/>
            <a:ext cx="2738001" cy="1745688"/>
          </a:xfrm>
          <a:prstGeom prst="rect">
            <a:avLst/>
          </a:prstGeom>
          <a:noFill/>
        </p:spPr>
      </p:pic>
      <p:sp>
        <p:nvSpPr>
          <p:cNvPr id="100" name="44 CuadroTexto"/>
          <p:cNvSpPr txBox="1"/>
          <p:nvPr/>
        </p:nvSpPr>
        <p:spPr>
          <a:xfrm>
            <a:off x="5488846" y="42399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1" name="45 Elipse"/>
          <p:cNvSpPr/>
          <p:nvPr/>
        </p:nvSpPr>
        <p:spPr>
          <a:xfrm>
            <a:off x="5450280" y="4239924"/>
            <a:ext cx="362656" cy="399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90 Arco"/>
          <p:cNvSpPr/>
          <p:nvPr/>
        </p:nvSpPr>
        <p:spPr>
          <a:xfrm>
            <a:off x="2339396" y="1642208"/>
            <a:ext cx="5693294" cy="2672998"/>
          </a:xfrm>
          <a:prstGeom prst="arc">
            <a:avLst>
              <a:gd name="adj1" fmla="val 5782888"/>
              <a:gd name="adj2" fmla="val 10048612"/>
            </a:avLst>
          </a:prstGeom>
          <a:ln w="25400">
            <a:solidFill>
              <a:srgbClr val="006600"/>
            </a:solidFill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3" name="44 CuadroTexto"/>
          <p:cNvSpPr txBox="1"/>
          <p:nvPr/>
        </p:nvSpPr>
        <p:spPr>
          <a:xfrm>
            <a:off x="8560909" y="51783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4" name="45 Elipse"/>
          <p:cNvSpPr/>
          <p:nvPr/>
        </p:nvSpPr>
        <p:spPr>
          <a:xfrm>
            <a:off x="8522343" y="5178384"/>
            <a:ext cx="362656" cy="399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5" name="46 Grupo"/>
          <p:cNvGrpSpPr>
            <a:grpSpLocks noChangeAspect="1"/>
          </p:cNvGrpSpPr>
          <p:nvPr/>
        </p:nvGrpSpPr>
        <p:grpSpPr>
          <a:xfrm rot="693037">
            <a:off x="8907906" y="299342"/>
            <a:ext cx="709905" cy="1285653"/>
            <a:chOff x="6245998" y="2119807"/>
            <a:chExt cx="1366912" cy="2475509"/>
          </a:xfrm>
        </p:grpSpPr>
        <p:pic>
          <p:nvPicPr>
            <p:cNvPr id="106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21"/>
            <a:stretch>
              <a:fillRect/>
            </a:stretch>
          </p:blipFill>
          <p:spPr bwMode="auto">
            <a:xfrm>
              <a:off x="6245998" y="2119807"/>
              <a:ext cx="1366912" cy="2475509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grpSp>
          <p:nvGrpSpPr>
            <p:cNvPr id="107" name="23 Grupo"/>
            <p:cNvGrpSpPr/>
            <p:nvPr/>
          </p:nvGrpSpPr>
          <p:grpSpPr>
            <a:xfrm>
              <a:off x="6413277" y="2462206"/>
              <a:ext cx="1028571" cy="1800000"/>
              <a:chOff x="6270401" y="1319198"/>
              <a:chExt cx="1028571" cy="1800000"/>
            </a:xfrm>
          </p:grpSpPr>
          <p:pic>
            <p:nvPicPr>
              <p:cNvPr id="108" name="Picture 2" descr="\\SERVER\Tecnic\I+D\Carpetes\Escritorio Compartido\PRESENT 1.pn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6270401" y="1319198"/>
                <a:ext cx="1028571" cy="1800000"/>
              </a:xfrm>
              <a:prstGeom prst="rect">
                <a:avLst/>
              </a:prstGeom>
              <a:noFill/>
            </p:spPr>
          </p:pic>
          <p:sp>
            <p:nvSpPr>
              <p:cNvPr id="109" name="74 Rectángulo"/>
              <p:cNvSpPr/>
              <p:nvPr/>
            </p:nvSpPr>
            <p:spPr>
              <a:xfrm>
                <a:off x="6405488" y="1422631"/>
                <a:ext cx="772914" cy="326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10" name="Picture 6" descr="\\SERVER\Tecnic\OFICINA TECNICA\LOGOS COFEM\FIRMA CORREO NUEVO LOGO\FIRMA CORREO_ENG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6367476" y="1481123"/>
                <a:ext cx="857255" cy="2532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2388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88" grpId="0"/>
      <p:bldP spid="92" grpId="0" animBg="1"/>
      <p:bldP spid="100" grpId="0"/>
      <p:bldP spid="101" grpId="0" animBg="1"/>
      <p:bldP spid="102" grpId="0" animBg="1"/>
      <p:bldP spid="103" grpId="0"/>
      <p:bldP spid="10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/>
          <p:cNvSpPr txBox="1">
            <a:spLocks noChangeArrowheads="1"/>
          </p:cNvSpPr>
          <p:nvPr/>
        </p:nvSpPr>
        <p:spPr>
          <a:xfrm>
            <a:off x="1263317" y="647701"/>
            <a:ext cx="10527630" cy="765175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>
              <a:spcBef>
                <a:spcPct val="0"/>
              </a:spcBef>
              <a:defRPr/>
            </a:pPr>
            <a:r>
              <a:rPr lang="es-ES" sz="2400" b="1" dirty="0">
                <a:latin typeface="+mj-lt"/>
                <a:ea typeface="+mj-ea"/>
                <a:cs typeface="+mj-cs"/>
              </a:rPr>
              <a:t>6. </a:t>
            </a:r>
            <a:r>
              <a:rPr lang="es-ES" sz="2400" b="1" dirty="0" err="1">
                <a:latin typeface="+mj-lt"/>
                <a:ea typeface="+mj-ea"/>
                <a:cs typeface="+mj-cs"/>
              </a:rPr>
              <a:t>APPlicaciones</a:t>
            </a:r>
            <a:r>
              <a:rPr lang="es-ES" sz="2400" b="1" dirty="0">
                <a:latin typeface="+mj-lt"/>
                <a:ea typeface="+mj-ea"/>
                <a:cs typeface="+mj-cs"/>
              </a:rPr>
              <a:t> Cofem </a:t>
            </a:r>
            <a:br>
              <a:rPr lang="es-ES" sz="2400" b="1" dirty="0">
                <a:latin typeface="+mj-lt"/>
                <a:ea typeface="+mj-ea"/>
                <a:cs typeface="+mj-cs"/>
              </a:rPr>
            </a:br>
            <a:r>
              <a:rPr lang="es-ES" sz="2000" b="1" dirty="0">
                <a:latin typeface="+mj-lt"/>
                <a:ea typeface="+mj-ea"/>
                <a:cs typeface="+mj-cs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6.2.- </a:t>
            </a:r>
            <a:r>
              <a:rPr lang="es-ES" sz="200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Configuración con MOVIL con COFEM</a:t>
            </a:r>
            <a:endParaRPr lang="en-GB" sz="200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pSp>
        <p:nvGrpSpPr>
          <p:cNvPr id="7" name="93 Grupo"/>
          <p:cNvGrpSpPr/>
          <p:nvPr/>
        </p:nvGrpSpPr>
        <p:grpSpPr>
          <a:xfrm>
            <a:off x="5659488" y="5230386"/>
            <a:ext cx="5246390" cy="1000885"/>
            <a:chOff x="357158" y="5571387"/>
            <a:chExt cx="7429552" cy="1000885"/>
          </a:xfrm>
        </p:grpSpPr>
        <p:grpSp>
          <p:nvGrpSpPr>
            <p:cNvPr id="9" name="40 Grupo"/>
            <p:cNvGrpSpPr/>
            <p:nvPr/>
          </p:nvGrpSpPr>
          <p:grpSpPr>
            <a:xfrm>
              <a:off x="6500826" y="5572140"/>
              <a:ext cx="1285884" cy="913383"/>
              <a:chOff x="6145900" y="84796"/>
              <a:chExt cx="1277470" cy="1127697"/>
            </a:xfrm>
          </p:grpSpPr>
          <p:pic>
            <p:nvPicPr>
              <p:cNvPr id="42" name="Picture 20" descr="http://static1.actualidadgadget.com/wp-content/uploads/2008/06/hp-pavilion-dv5z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45900" y="84796"/>
                <a:ext cx="1277470" cy="1127697"/>
              </a:xfrm>
              <a:prstGeom prst="rect">
                <a:avLst/>
              </a:prstGeom>
              <a:noFill/>
            </p:spPr>
          </p:pic>
          <p:pic>
            <p:nvPicPr>
              <p:cNvPr id="44" name="Picture 11" descr="49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07317" y="142852"/>
                <a:ext cx="965041" cy="621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83 Grupo"/>
            <p:cNvGrpSpPr/>
            <p:nvPr/>
          </p:nvGrpSpPr>
          <p:grpSpPr>
            <a:xfrm>
              <a:off x="5799323" y="5571387"/>
              <a:ext cx="630066" cy="479266"/>
              <a:chOff x="4546892" y="3785437"/>
              <a:chExt cx="630066" cy="479266"/>
            </a:xfrm>
          </p:grpSpPr>
          <p:sp>
            <p:nvSpPr>
              <p:cNvPr id="85" name="84 CuadroTexto"/>
              <p:cNvSpPr txBox="1"/>
              <p:nvPr/>
            </p:nvSpPr>
            <p:spPr>
              <a:xfrm>
                <a:off x="4709086" y="3785437"/>
                <a:ext cx="429123" cy="479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400" b="1" dirty="0">
                    <a:solidFill>
                      <a:srgbClr val="C00000"/>
                    </a:solidFill>
                  </a:rPr>
                  <a:t>3</a:t>
                </a:r>
              </a:p>
            </p:txBody>
          </p:sp>
          <p:sp>
            <p:nvSpPr>
              <p:cNvPr id="86" name="85 Elipse"/>
              <p:cNvSpPr/>
              <p:nvPr/>
            </p:nvSpPr>
            <p:spPr>
              <a:xfrm>
                <a:off x="4546892" y="3786190"/>
                <a:ext cx="630066" cy="4286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89" name="Rectangle 2"/>
            <p:cNvSpPr>
              <a:spLocks noChangeArrowheads="1"/>
            </p:cNvSpPr>
            <p:nvPr/>
          </p:nvSpPr>
          <p:spPr bwMode="auto">
            <a:xfrm>
              <a:off x="357158" y="5572140"/>
              <a:ext cx="4857784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lnSpc>
                  <a:spcPct val="130000"/>
                </a:lnSpc>
                <a:spcBef>
                  <a:spcPct val="20000"/>
                </a:spcBef>
                <a:buSzPct val="120000"/>
                <a:buFont typeface="+mj-lt"/>
                <a:buAutoNum type="arabicParenR" startAt="3"/>
              </a:pPr>
              <a:endParaRPr lang="es-ES" sz="2000" dirty="0"/>
            </a:p>
            <a:p>
              <a:pPr marL="609600" indent="-609600">
                <a:lnSpc>
                  <a:spcPct val="130000"/>
                </a:lnSpc>
                <a:spcBef>
                  <a:spcPct val="20000"/>
                </a:spcBef>
                <a:buSzPct val="120000"/>
                <a:buFont typeface="+mj-lt"/>
                <a:buAutoNum type="arabicParenR" startAt="3"/>
              </a:pPr>
              <a:endParaRPr lang="es-ES" sz="2000" dirty="0"/>
            </a:p>
          </p:txBody>
        </p:sp>
      </p:grpSp>
      <p:grpSp>
        <p:nvGrpSpPr>
          <p:cNvPr id="17" name="87 Grupo"/>
          <p:cNvGrpSpPr>
            <a:grpSpLocks noChangeAspect="1"/>
          </p:cNvGrpSpPr>
          <p:nvPr/>
        </p:nvGrpSpPr>
        <p:grpSpPr>
          <a:xfrm rot="693037">
            <a:off x="5251420" y="1933602"/>
            <a:ext cx="1511702" cy="2737725"/>
            <a:chOff x="6245998" y="2119807"/>
            <a:chExt cx="1366912" cy="2475509"/>
          </a:xfrm>
        </p:grpSpPr>
        <p:pic>
          <p:nvPicPr>
            <p:cNvPr id="96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6245998" y="2119807"/>
              <a:ext cx="1366912" cy="2475509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grpSp>
          <p:nvGrpSpPr>
            <p:cNvPr id="18" name="23 Grupo"/>
            <p:cNvGrpSpPr/>
            <p:nvPr/>
          </p:nvGrpSpPr>
          <p:grpSpPr>
            <a:xfrm>
              <a:off x="6413277" y="2462206"/>
              <a:ext cx="1028571" cy="1800000"/>
              <a:chOff x="6270401" y="1319198"/>
              <a:chExt cx="1028571" cy="1800000"/>
            </a:xfrm>
          </p:grpSpPr>
          <p:pic>
            <p:nvPicPr>
              <p:cNvPr id="102" name="Picture 2" descr="\\SERVER\Tecnic\I+D\Carpetes\Escritorio Compartido\PRESENT 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270401" y="1319198"/>
                <a:ext cx="1028571" cy="1800000"/>
              </a:xfrm>
              <a:prstGeom prst="rect">
                <a:avLst/>
              </a:prstGeom>
              <a:noFill/>
            </p:spPr>
          </p:pic>
          <p:sp>
            <p:nvSpPr>
              <p:cNvPr id="103" name="102 Rectángulo"/>
              <p:cNvSpPr/>
              <p:nvPr/>
            </p:nvSpPr>
            <p:spPr>
              <a:xfrm>
                <a:off x="6405488" y="1422631"/>
                <a:ext cx="772914" cy="326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04" name="Picture 6" descr="\\SERVER\Tecnic\OFICINA TECNICA\LOGOS COFEM\FIRMA CORREO NUEVO LOGO\FIRMA CORREO_ENG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367476" y="1481123"/>
                <a:ext cx="857255" cy="25328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84" name="Picture 2" descr="CENTRAL LY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37" y="4962778"/>
            <a:ext cx="1824677" cy="182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84 CuadroTexto"/>
          <p:cNvSpPr txBox="1"/>
          <p:nvPr/>
        </p:nvSpPr>
        <p:spPr>
          <a:xfrm>
            <a:off x="6764096" y="5845941"/>
            <a:ext cx="105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C00000"/>
                </a:solidFill>
              </a:rPr>
              <a:t>USB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92" name="85 Elipse"/>
          <p:cNvSpPr/>
          <p:nvPr/>
        </p:nvSpPr>
        <p:spPr>
          <a:xfrm>
            <a:off x="2875033" y="5590776"/>
            <a:ext cx="642803" cy="454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9" name="Picture 19" descr="\\Server\datos técnicos\Oficina técnica\Fotos\Fotos 2011\FOTOS CATALOGO (LAS MISMAS QUE EN LAS CARPETAS)\A30X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85458" y="2573233"/>
            <a:ext cx="850050" cy="74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7" descr="\\SERVER\Tecnic\OFICINA TECNICA\Fotos\000-FOTOS PROFESIONALES\00-DETECCIÓN\PUCA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6134" y="3478080"/>
            <a:ext cx="803855" cy="803855"/>
          </a:xfrm>
          <a:prstGeom prst="rect">
            <a:avLst/>
          </a:prstGeom>
          <a:noFill/>
        </p:spPr>
      </p:pic>
      <p:pic>
        <p:nvPicPr>
          <p:cNvPr id="111" name="Picture 2" descr="\\SERVER\Tecnic\OFICINA TECNICA\Fotos\000-FOTOS PROFESIONALES\00-DETECCIÓN\A30XT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47272" y="1637648"/>
            <a:ext cx="1004216" cy="866914"/>
          </a:xfrm>
          <a:prstGeom prst="rect">
            <a:avLst/>
          </a:prstGeom>
          <a:noFill/>
        </p:spPr>
      </p:pic>
      <p:sp>
        <p:nvSpPr>
          <p:cNvPr id="30" name="Flecha derecha 29"/>
          <p:cNvSpPr/>
          <p:nvPr/>
        </p:nvSpPr>
        <p:spPr>
          <a:xfrm rot="500581">
            <a:off x="2803204" y="2751199"/>
            <a:ext cx="1816769" cy="598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Llamada de nube 34"/>
          <p:cNvSpPr/>
          <p:nvPr/>
        </p:nvSpPr>
        <p:spPr>
          <a:xfrm>
            <a:off x="8503736" y="1760567"/>
            <a:ext cx="2689894" cy="1773063"/>
          </a:xfrm>
          <a:prstGeom prst="cloudCallout">
            <a:avLst>
              <a:gd name="adj1" fmla="val -93895"/>
              <a:gd name="adj2" fmla="val 3063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dirty="0" smtClean="0"/>
              <a:t>NUBE</a:t>
            </a:r>
            <a:endParaRPr lang="es-ES" dirty="0"/>
          </a:p>
        </p:txBody>
      </p:sp>
      <p:sp>
        <p:nvSpPr>
          <p:cNvPr id="113" name="Flecha derecha 112"/>
          <p:cNvSpPr/>
          <p:nvPr/>
        </p:nvSpPr>
        <p:spPr>
          <a:xfrm rot="5400000">
            <a:off x="9759306" y="3923530"/>
            <a:ext cx="1014432" cy="598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Flecha derecha 113"/>
          <p:cNvSpPr/>
          <p:nvPr/>
        </p:nvSpPr>
        <p:spPr>
          <a:xfrm rot="10800000">
            <a:off x="5697377" y="5410507"/>
            <a:ext cx="2935528" cy="598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84 CuadroTexto"/>
          <p:cNvSpPr txBox="1"/>
          <p:nvPr/>
        </p:nvSpPr>
        <p:spPr>
          <a:xfrm>
            <a:off x="952422" y="1581927"/>
            <a:ext cx="31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C00000"/>
                </a:solidFill>
              </a:rPr>
              <a:t>1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117" name="85 Elipse"/>
          <p:cNvSpPr/>
          <p:nvPr/>
        </p:nvSpPr>
        <p:spPr>
          <a:xfrm>
            <a:off x="823244" y="1583849"/>
            <a:ext cx="588171" cy="48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84 CuadroTexto"/>
          <p:cNvSpPr txBox="1"/>
          <p:nvPr/>
        </p:nvSpPr>
        <p:spPr>
          <a:xfrm>
            <a:off x="4852777" y="17017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9" name="85 Elipse"/>
          <p:cNvSpPr/>
          <p:nvPr/>
        </p:nvSpPr>
        <p:spPr>
          <a:xfrm>
            <a:off x="4714261" y="1713914"/>
            <a:ext cx="627758" cy="449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2" name="73 Grupo"/>
          <p:cNvGrpSpPr/>
          <p:nvPr/>
        </p:nvGrpSpPr>
        <p:grpSpPr>
          <a:xfrm>
            <a:off x="3196571" y="2344104"/>
            <a:ext cx="757212" cy="1371330"/>
            <a:chOff x="3267761" y="4626438"/>
            <a:chExt cx="757212" cy="1371330"/>
          </a:xfrm>
        </p:grpSpPr>
        <p:pic>
          <p:nvPicPr>
            <p:cNvPr id="123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267761" y="4626438"/>
              <a:ext cx="757212" cy="1371330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grpSp>
          <p:nvGrpSpPr>
            <p:cNvPr id="126" name="33 Grupo"/>
            <p:cNvGrpSpPr>
              <a:grpSpLocks noChangeAspect="1"/>
            </p:cNvGrpSpPr>
            <p:nvPr/>
          </p:nvGrpSpPr>
          <p:grpSpPr>
            <a:xfrm>
              <a:off x="3348496" y="4843753"/>
              <a:ext cx="635658" cy="993129"/>
              <a:chOff x="3874628" y="3660322"/>
              <a:chExt cx="1543742" cy="2411884"/>
            </a:xfrm>
            <a:scene3d>
              <a:camera prst="orthographicFront">
                <a:rot lat="0" lon="1200000" rev="0"/>
              </a:camera>
              <a:lightRig rig="threePt" dir="t"/>
            </a:scene3d>
          </p:grpSpPr>
          <p:sp>
            <p:nvSpPr>
              <p:cNvPr id="129" name="68 Rectángulo"/>
              <p:cNvSpPr/>
              <p:nvPr/>
            </p:nvSpPr>
            <p:spPr>
              <a:xfrm>
                <a:off x="3874628" y="3660322"/>
                <a:ext cx="1543742" cy="2411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30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959675" y="4143379"/>
                <a:ext cx="1285885" cy="135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131" name="84 CuadroTexto"/>
          <p:cNvSpPr txBox="1"/>
          <p:nvPr/>
        </p:nvSpPr>
        <p:spPr>
          <a:xfrm>
            <a:off x="3011738" y="5622745"/>
            <a:ext cx="58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4</a:t>
            </a:r>
          </a:p>
        </p:txBody>
      </p:sp>
      <p:grpSp>
        <p:nvGrpSpPr>
          <p:cNvPr id="38" name="46 Grupo"/>
          <p:cNvGrpSpPr>
            <a:grpSpLocks noChangeAspect="1"/>
          </p:cNvGrpSpPr>
          <p:nvPr/>
        </p:nvGrpSpPr>
        <p:grpSpPr>
          <a:xfrm rot="693037">
            <a:off x="8907906" y="299342"/>
            <a:ext cx="709905" cy="1285653"/>
            <a:chOff x="6245998" y="2119807"/>
            <a:chExt cx="1366912" cy="2475509"/>
          </a:xfrm>
        </p:grpSpPr>
        <p:pic>
          <p:nvPicPr>
            <p:cNvPr id="39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6245998" y="2119807"/>
              <a:ext cx="1366912" cy="2475509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grpSp>
          <p:nvGrpSpPr>
            <p:cNvPr id="40" name="23 Grupo"/>
            <p:cNvGrpSpPr/>
            <p:nvPr/>
          </p:nvGrpSpPr>
          <p:grpSpPr>
            <a:xfrm>
              <a:off x="6413277" y="2462206"/>
              <a:ext cx="1028571" cy="1800000"/>
              <a:chOff x="6270401" y="1319198"/>
              <a:chExt cx="1028571" cy="1800000"/>
            </a:xfrm>
          </p:grpSpPr>
          <p:pic>
            <p:nvPicPr>
              <p:cNvPr id="41" name="Picture 2" descr="\\SERVER\Tecnic\I+D\Carpetes\Escritorio Compartido\PRESENT 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270401" y="1319198"/>
                <a:ext cx="1028571" cy="1800000"/>
              </a:xfrm>
              <a:prstGeom prst="rect">
                <a:avLst/>
              </a:prstGeom>
              <a:noFill/>
            </p:spPr>
          </p:pic>
          <p:sp>
            <p:nvSpPr>
              <p:cNvPr id="43" name="74 Rectángulo"/>
              <p:cNvSpPr/>
              <p:nvPr/>
            </p:nvSpPr>
            <p:spPr>
              <a:xfrm>
                <a:off x="6405488" y="1422631"/>
                <a:ext cx="772914" cy="326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45" name="Picture 6" descr="\\SERVER\Tecnic\OFICINA TECNICA\LOGOS COFEM\FIRMA CORREO NUEVO LOGO\FIRMA CORREO_ENG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367476" y="1481123"/>
                <a:ext cx="857255" cy="2532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60261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 animBg="1"/>
      <p:bldP spid="30" grpId="0" animBg="1"/>
      <p:bldP spid="35" grpId="0" animBg="1"/>
      <p:bldP spid="113" grpId="0" animBg="1"/>
      <p:bldP spid="114" grpId="0" animBg="1"/>
      <p:bldP spid="116" grpId="0"/>
      <p:bldP spid="117" grpId="0" animBg="1"/>
      <p:bldP spid="118" grpId="0"/>
      <p:bldP spid="119" grpId="0" animBg="1"/>
      <p:bldP spid="13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928914" y="647701"/>
            <a:ext cx="10464800" cy="765175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>
              <a:spcBef>
                <a:spcPct val="0"/>
              </a:spcBef>
              <a:defRPr/>
            </a:pPr>
            <a:r>
              <a:rPr lang="es-ES" sz="2400" b="1" dirty="0">
                <a:latin typeface="+mj-lt"/>
                <a:ea typeface="+mj-ea"/>
                <a:cs typeface="+mj-cs"/>
              </a:rPr>
              <a:t>6. </a:t>
            </a:r>
            <a:r>
              <a:rPr lang="es-ES" sz="2400" b="1" dirty="0" err="1">
                <a:latin typeface="+mj-lt"/>
                <a:ea typeface="+mj-ea"/>
                <a:cs typeface="+mj-cs"/>
              </a:rPr>
              <a:t>APPlicaciones</a:t>
            </a:r>
            <a:r>
              <a:rPr lang="es-ES" sz="2400" b="1" dirty="0">
                <a:latin typeface="+mj-lt"/>
                <a:ea typeface="+mj-ea"/>
                <a:cs typeface="+mj-cs"/>
              </a:rPr>
              <a:t> Cofem </a:t>
            </a:r>
            <a:br>
              <a:rPr lang="es-ES" sz="2400" b="1" dirty="0">
                <a:latin typeface="+mj-lt"/>
                <a:ea typeface="+mj-ea"/>
                <a:cs typeface="+mj-cs"/>
              </a:rPr>
            </a:br>
            <a:r>
              <a:rPr lang="es-ES" sz="2000" b="1" dirty="0">
                <a:latin typeface="+mj-lt"/>
                <a:ea typeface="+mj-ea"/>
                <a:cs typeface="+mj-cs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6.2.- </a:t>
            </a:r>
            <a:r>
              <a:rPr lang="es-ES" sz="2000" dirty="0" err="1">
                <a:solidFill>
                  <a:srgbClr val="009900"/>
                </a:solidFill>
                <a:latin typeface="+mj-lt"/>
                <a:ea typeface="+mj-ea"/>
                <a:cs typeface="+mj-cs"/>
              </a:rPr>
              <a:t>Cofem</a:t>
            </a:r>
            <a:r>
              <a:rPr lang="es-ES" sz="2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Installer</a:t>
            </a:r>
            <a:endParaRPr lang="en-GB" sz="200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2303" t="2461" r="13533"/>
          <a:stretch>
            <a:fillRect/>
          </a:stretch>
        </p:blipFill>
        <p:spPr bwMode="auto">
          <a:xfrm>
            <a:off x="6241023" y="1264193"/>
            <a:ext cx="3024539" cy="29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73 Grupo"/>
          <p:cNvGrpSpPr/>
          <p:nvPr/>
        </p:nvGrpSpPr>
        <p:grpSpPr>
          <a:xfrm>
            <a:off x="4056183" y="2169594"/>
            <a:ext cx="2864471" cy="2164183"/>
            <a:chOff x="2709214" y="4263581"/>
            <a:chExt cx="2466604" cy="1968511"/>
          </a:xfrm>
        </p:grpSpPr>
        <p:pic>
          <p:nvPicPr>
            <p:cNvPr id="56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292758" y="4263581"/>
              <a:ext cx="757212" cy="1371330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grpSp>
          <p:nvGrpSpPr>
            <p:cNvPr id="3" name="60 Grupo"/>
            <p:cNvGrpSpPr/>
            <p:nvPr/>
          </p:nvGrpSpPr>
          <p:grpSpPr>
            <a:xfrm>
              <a:off x="2709214" y="4406904"/>
              <a:ext cx="2466604" cy="1825188"/>
              <a:chOff x="2536174" y="2406640"/>
              <a:chExt cx="2466604" cy="1825188"/>
            </a:xfrm>
          </p:grpSpPr>
          <p:cxnSp>
            <p:nvCxnSpPr>
              <p:cNvPr id="62" name="61 Conector recto de flecha"/>
              <p:cNvCxnSpPr/>
              <p:nvPr/>
            </p:nvCxnSpPr>
            <p:spPr>
              <a:xfrm rot="5400000" flipH="1" flipV="1">
                <a:off x="2420513" y="3539899"/>
                <a:ext cx="807590" cy="57626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33 Grupo"/>
              <p:cNvGrpSpPr>
                <a:grpSpLocks noChangeAspect="1"/>
              </p:cNvGrpSpPr>
              <p:nvPr/>
            </p:nvGrpSpPr>
            <p:grpSpPr>
              <a:xfrm>
                <a:off x="3175456" y="2466117"/>
                <a:ext cx="635658" cy="993129"/>
                <a:chOff x="3874628" y="2743850"/>
                <a:chExt cx="1543742" cy="2411884"/>
              </a:xfrm>
              <a:scene3d>
                <a:camera prst="orthographicFront">
                  <a:rot lat="0" lon="1200000" rev="0"/>
                </a:camera>
                <a:lightRig rig="threePt" dir="t"/>
              </a:scene3d>
            </p:grpSpPr>
            <p:sp>
              <p:nvSpPr>
                <p:cNvPr id="69" name="68 Rectángulo"/>
                <p:cNvSpPr/>
                <p:nvPr/>
              </p:nvSpPr>
              <p:spPr>
                <a:xfrm>
                  <a:off x="3874628" y="2743850"/>
                  <a:ext cx="1543742" cy="24118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73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59675" y="3245647"/>
                  <a:ext cx="1285885" cy="1351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cxnSp>
            <p:nvCxnSpPr>
              <p:cNvPr id="66" name="65 Conector recto"/>
              <p:cNvCxnSpPr/>
              <p:nvPr/>
            </p:nvCxnSpPr>
            <p:spPr>
              <a:xfrm flipH="1">
                <a:off x="3904062" y="2406640"/>
                <a:ext cx="1098716" cy="212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43 Grupo"/>
          <p:cNvGrpSpPr/>
          <p:nvPr/>
        </p:nvGrpSpPr>
        <p:grpSpPr>
          <a:xfrm>
            <a:off x="2240465" y="2747278"/>
            <a:ext cx="1728000" cy="3060000"/>
            <a:chOff x="4613587" y="3557208"/>
            <a:chExt cx="1728000" cy="3060000"/>
          </a:xfrm>
        </p:grpSpPr>
        <p:pic>
          <p:nvPicPr>
            <p:cNvPr id="43" name="Picture 2" descr="\\SERVER\Tecnic\I+D\Carpetes\Escritorio Compartido\tlf.png"/>
            <p:cNvPicPr>
              <a:picLocks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613587" y="3557208"/>
              <a:ext cx="1728000" cy="3060000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4876" y="3786190"/>
              <a:ext cx="1538977" cy="254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36" name="35 Elipse"/>
          <p:cNvSpPr/>
          <p:nvPr/>
        </p:nvSpPr>
        <p:spPr>
          <a:xfrm>
            <a:off x="3595670" y="4154266"/>
            <a:ext cx="357190" cy="285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1881158" y="6143644"/>
            <a:ext cx="1021563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400" dirty="0">
                <a:solidFill>
                  <a:srgbClr val="008000"/>
                </a:solidFill>
              </a:rPr>
              <a:t>1.e- Introducir etiqueta por voz </a:t>
            </a:r>
            <a:r>
              <a:rPr lang="es-ES" dirty="0">
                <a:solidFill>
                  <a:srgbClr val="008000"/>
                </a:solidFill>
              </a:rPr>
              <a:t>(o manualmente)</a:t>
            </a:r>
          </a:p>
        </p:txBody>
      </p:sp>
      <p:sp>
        <p:nvSpPr>
          <p:cNvPr id="46" name="45 Elipse"/>
          <p:cNvSpPr/>
          <p:nvPr/>
        </p:nvSpPr>
        <p:spPr>
          <a:xfrm>
            <a:off x="3595670" y="5000636"/>
            <a:ext cx="357190" cy="285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69 Grupo"/>
          <p:cNvGrpSpPr/>
          <p:nvPr/>
        </p:nvGrpSpPr>
        <p:grpSpPr>
          <a:xfrm>
            <a:off x="5381620" y="2862261"/>
            <a:ext cx="5019186" cy="3060000"/>
            <a:chOff x="3857620" y="2862261"/>
            <a:chExt cx="5019186" cy="3060000"/>
          </a:xfrm>
        </p:grpSpPr>
        <p:grpSp>
          <p:nvGrpSpPr>
            <p:cNvPr id="7" name="59 Grupo"/>
            <p:cNvGrpSpPr/>
            <p:nvPr/>
          </p:nvGrpSpPr>
          <p:grpSpPr>
            <a:xfrm>
              <a:off x="7147398" y="2862261"/>
              <a:ext cx="1729408" cy="3060000"/>
              <a:chOff x="4575630" y="2933699"/>
              <a:chExt cx="1729408" cy="3060000"/>
            </a:xfrm>
          </p:grpSpPr>
          <p:pic>
            <p:nvPicPr>
              <p:cNvPr id="58" name="Picture 2" descr="\\SERVER\Tecnic\I+D\Carpetes\Escritorio Compartido\tlf.png"/>
              <p:cNvPicPr>
                <a:picLocks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4575630" y="2933699"/>
                <a:ext cx="1729408" cy="3060000"/>
              </a:xfrm>
              <a:prstGeom prst="rect">
                <a:avLst/>
              </a:prstGeom>
              <a:noFill/>
              <a:scene3d>
                <a:camera prst="orthographicFront">
                  <a:rot lat="21599969" lon="21599976" rev="0"/>
                </a:camera>
                <a:lightRig rig="threePt" dir="t"/>
              </a:scene3d>
            </p:spPr>
          </p:pic>
          <p:pic>
            <p:nvPicPr>
              <p:cNvPr id="2054" name="Picture 6" descr="C:\Users\Antonio.COFEMSA.000\Desktop\1- HOY\Presentacion ONCU\Screenshot_2014-07-30-11-45-06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664112" y="3200398"/>
                <a:ext cx="1550962" cy="2514618"/>
              </a:xfrm>
              <a:prstGeom prst="rect">
                <a:avLst/>
              </a:prstGeom>
              <a:noFill/>
            </p:spPr>
          </p:pic>
        </p:grpSp>
        <p:cxnSp>
          <p:nvCxnSpPr>
            <p:cNvPr id="67" name="66 Conector recto de flecha"/>
            <p:cNvCxnSpPr/>
            <p:nvPr/>
          </p:nvCxnSpPr>
          <p:spPr>
            <a:xfrm>
              <a:off x="3857620" y="4214818"/>
              <a:ext cx="2928958" cy="71438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38 Grupo"/>
          <p:cNvGrpSpPr/>
          <p:nvPr/>
        </p:nvGrpSpPr>
        <p:grpSpPr>
          <a:xfrm>
            <a:off x="8840808" y="4391032"/>
            <a:ext cx="1314459" cy="746130"/>
            <a:chOff x="7316807" y="4391032"/>
            <a:chExt cx="1314459" cy="746130"/>
          </a:xfrm>
        </p:grpSpPr>
        <p:sp>
          <p:nvSpPr>
            <p:cNvPr id="71" name="70 Elipse"/>
            <p:cNvSpPr/>
            <p:nvPr/>
          </p:nvSpPr>
          <p:spPr>
            <a:xfrm>
              <a:off x="7348558" y="4391032"/>
              <a:ext cx="1282708" cy="34449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71 Elipse"/>
            <p:cNvSpPr/>
            <p:nvPr/>
          </p:nvSpPr>
          <p:spPr>
            <a:xfrm>
              <a:off x="7316807" y="4792672"/>
              <a:ext cx="1282708" cy="34449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0" name="56 Grupo"/>
          <p:cNvGrpSpPr/>
          <p:nvPr/>
        </p:nvGrpSpPr>
        <p:grpSpPr>
          <a:xfrm>
            <a:off x="2370339" y="3329668"/>
            <a:ext cx="4579345" cy="1754548"/>
            <a:chOff x="846338" y="3329668"/>
            <a:chExt cx="4579345" cy="1754548"/>
          </a:xfrm>
        </p:grpSpPr>
        <p:sp>
          <p:nvSpPr>
            <p:cNvPr id="41" name="40 Elipse"/>
            <p:cNvSpPr/>
            <p:nvPr/>
          </p:nvSpPr>
          <p:spPr>
            <a:xfrm>
              <a:off x="846338" y="3329668"/>
              <a:ext cx="1500198" cy="857256"/>
            </a:xfrm>
            <a:prstGeom prst="ellipse">
              <a:avLst/>
            </a:prstGeom>
            <a:noFill/>
            <a:ln w="508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2" name="41 Conector recto de flecha"/>
            <p:cNvCxnSpPr>
              <a:stCxn id="41" idx="6"/>
            </p:cNvCxnSpPr>
            <p:nvPr/>
          </p:nvCxnSpPr>
          <p:spPr>
            <a:xfrm>
              <a:off x="2346536" y="3758296"/>
              <a:ext cx="868142" cy="1011018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47 CuadroTexto"/>
            <p:cNvSpPr txBox="1"/>
            <p:nvPr/>
          </p:nvSpPr>
          <p:spPr>
            <a:xfrm>
              <a:off x="2786050" y="4714884"/>
              <a:ext cx="2639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FF"/>
                  </a:solidFill>
                </a:rPr>
                <a:t>Introducido manualmente</a:t>
              </a: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088571" y="1555752"/>
            <a:ext cx="9013643" cy="11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400" b="1" dirty="0" smtClean="0">
                <a:solidFill>
                  <a:srgbClr val="0000FF"/>
                </a:solidFill>
              </a:rPr>
              <a:t>Configuración con </a:t>
            </a:r>
            <a:r>
              <a:rPr lang="es-ES" sz="2400" b="1" dirty="0" err="1" smtClean="0">
                <a:solidFill>
                  <a:srgbClr val="0000FF"/>
                </a:solidFill>
              </a:rPr>
              <a:t>Cofem</a:t>
            </a:r>
            <a:r>
              <a:rPr lang="es-ES" sz="2400" b="1" dirty="0" smtClean="0">
                <a:solidFill>
                  <a:srgbClr val="0000FF"/>
                </a:solidFill>
              </a:rPr>
              <a:t> INSTALER:</a:t>
            </a:r>
            <a:endParaRPr lang="es-ES" sz="1600" dirty="0"/>
          </a:p>
        </p:txBody>
      </p:sp>
      <p:grpSp>
        <p:nvGrpSpPr>
          <p:cNvPr id="11" name="46 Grupo"/>
          <p:cNvGrpSpPr>
            <a:grpSpLocks noChangeAspect="1"/>
          </p:cNvGrpSpPr>
          <p:nvPr/>
        </p:nvGrpSpPr>
        <p:grpSpPr>
          <a:xfrm rot="693037">
            <a:off x="8907906" y="299342"/>
            <a:ext cx="709905" cy="1285653"/>
            <a:chOff x="6245998" y="2119807"/>
            <a:chExt cx="1366912" cy="2475509"/>
          </a:xfrm>
        </p:grpSpPr>
        <p:pic>
          <p:nvPicPr>
            <p:cNvPr id="59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245998" y="2119807"/>
              <a:ext cx="1366912" cy="2475509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grpSp>
          <p:nvGrpSpPr>
            <p:cNvPr id="12" name="23 Grupo"/>
            <p:cNvGrpSpPr/>
            <p:nvPr/>
          </p:nvGrpSpPr>
          <p:grpSpPr>
            <a:xfrm>
              <a:off x="6413277" y="2462206"/>
              <a:ext cx="1028571" cy="1800000"/>
              <a:chOff x="6270401" y="1319198"/>
              <a:chExt cx="1028571" cy="1800000"/>
            </a:xfrm>
          </p:grpSpPr>
          <p:pic>
            <p:nvPicPr>
              <p:cNvPr id="68" name="Picture 2" descr="\\SERVER\Tecnic\I+D\Carpetes\Escritorio Compartido\PRESENT 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270401" y="1319198"/>
                <a:ext cx="1028571" cy="1800000"/>
              </a:xfrm>
              <a:prstGeom prst="rect">
                <a:avLst/>
              </a:prstGeom>
              <a:noFill/>
            </p:spPr>
          </p:pic>
          <p:sp>
            <p:nvSpPr>
              <p:cNvPr id="75" name="74 Rectángulo"/>
              <p:cNvSpPr/>
              <p:nvPr/>
            </p:nvSpPr>
            <p:spPr>
              <a:xfrm>
                <a:off x="6405488" y="1422631"/>
                <a:ext cx="772914" cy="326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6" name="Picture 6" descr="\\SERVER\Tecnic\OFICINA TECNICA\LOGOS COFEM\FIRMA CORREO NUEVO LOGO\FIRMA CORREO_ENG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367476" y="1481123"/>
                <a:ext cx="857255" cy="2532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33097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45" grpId="0"/>
      <p:bldP spid="46" grpId="0" animBg="1"/>
      <p:bldP spid="46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3"/>
          <p:cNvSpPr txBox="1">
            <a:spLocks noChangeArrowheads="1"/>
          </p:cNvSpPr>
          <p:nvPr/>
        </p:nvSpPr>
        <p:spPr>
          <a:xfrm>
            <a:off x="1001486" y="647701"/>
            <a:ext cx="10798628" cy="765175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>
              <a:spcBef>
                <a:spcPct val="0"/>
              </a:spcBef>
              <a:defRPr/>
            </a:pPr>
            <a:r>
              <a:rPr lang="es-ES" sz="2400" b="1" dirty="0">
                <a:latin typeface="+mj-lt"/>
                <a:ea typeface="+mj-ea"/>
                <a:cs typeface="+mj-cs"/>
              </a:rPr>
              <a:t>6. </a:t>
            </a:r>
            <a:r>
              <a:rPr lang="es-ES" sz="2400" b="1" dirty="0" err="1">
                <a:latin typeface="+mj-lt"/>
                <a:ea typeface="+mj-ea"/>
                <a:cs typeface="+mj-cs"/>
              </a:rPr>
              <a:t>APPlicaciones</a:t>
            </a:r>
            <a:r>
              <a:rPr lang="es-ES" sz="2400" b="1" dirty="0">
                <a:latin typeface="+mj-lt"/>
                <a:ea typeface="+mj-ea"/>
                <a:cs typeface="+mj-cs"/>
              </a:rPr>
              <a:t> Cofem </a:t>
            </a:r>
            <a:br>
              <a:rPr lang="es-ES" sz="2400" b="1" dirty="0">
                <a:latin typeface="+mj-lt"/>
                <a:ea typeface="+mj-ea"/>
                <a:cs typeface="+mj-cs"/>
              </a:rPr>
            </a:br>
            <a:r>
              <a:rPr lang="es-ES" sz="2000" b="1" dirty="0">
                <a:latin typeface="+mj-lt"/>
                <a:ea typeface="+mj-ea"/>
                <a:cs typeface="+mj-cs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6.3.- </a:t>
            </a:r>
            <a:r>
              <a:rPr lang="es-ES" sz="2000" dirty="0" err="1">
                <a:solidFill>
                  <a:srgbClr val="009900"/>
                </a:solidFill>
                <a:latin typeface="+mj-lt"/>
                <a:ea typeface="+mj-ea"/>
                <a:cs typeface="+mj-cs"/>
              </a:rPr>
              <a:t>Cofem</a:t>
            </a:r>
            <a:r>
              <a:rPr lang="es-ES" sz="2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Guard</a:t>
            </a:r>
            <a:endParaRPr lang="en-GB" sz="200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83 Grupo"/>
          <p:cNvGrpSpPr/>
          <p:nvPr/>
        </p:nvGrpSpPr>
        <p:grpSpPr>
          <a:xfrm>
            <a:off x="1669437" y="3168186"/>
            <a:ext cx="1692000" cy="3096000"/>
            <a:chOff x="1172105" y="2447684"/>
            <a:chExt cx="1692000" cy="3096000"/>
          </a:xfrm>
        </p:grpSpPr>
        <p:pic>
          <p:nvPicPr>
            <p:cNvPr id="85" name="Picture 2" descr="\\SERVER\Tecnic\I+D\Carpetes\Escritorio Compartido\tlf.png"/>
            <p:cNvPicPr>
              <a:picLocks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172105" y="2447684"/>
              <a:ext cx="1692000" cy="3096000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pic>
          <p:nvPicPr>
            <p:cNvPr id="91" name="Picture 2" descr="\\SERVER\Tecnic\I+D\Carpetes\Escritorio Compartido\tlf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268425" y="2734094"/>
              <a:ext cx="1501200" cy="2538000"/>
            </a:xfrm>
            <a:prstGeom prst="rect">
              <a:avLst/>
            </a:prstGeom>
            <a:noFill/>
            <a:scene3d>
              <a:camera prst="orthographicFront">
                <a:rot lat="21599969" lon="21599976" rev="0"/>
              </a:camera>
              <a:lightRig rig="threePt" dir="t"/>
            </a:scene3d>
          </p:spPr>
        </p:pic>
        <p:pic>
          <p:nvPicPr>
            <p:cNvPr id="94" name="Picture 4" descr="\\SERVER\Tecnic\I+D\Carpetes\Escritorio Compartido\LOGO AMARILL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30404" y="2741254"/>
              <a:ext cx="71438" cy="71438"/>
            </a:xfrm>
            <a:prstGeom prst="rect">
              <a:avLst/>
            </a:prstGeom>
            <a:noFill/>
          </p:spPr>
        </p:pic>
      </p:grpSp>
      <p:grpSp>
        <p:nvGrpSpPr>
          <p:cNvPr id="3" name="105 Grupo"/>
          <p:cNvGrpSpPr/>
          <p:nvPr/>
        </p:nvGrpSpPr>
        <p:grpSpPr>
          <a:xfrm>
            <a:off x="5738810" y="3189740"/>
            <a:ext cx="3202800" cy="3441270"/>
            <a:chOff x="6561378" y="3140074"/>
            <a:chExt cx="3202800" cy="3441270"/>
          </a:xfrm>
        </p:grpSpPr>
        <p:grpSp>
          <p:nvGrpSpPr>
            <p:cNvPr id="4" name="103 Grupo"/>
            <p:cNvGrpSpPr/>
            <p:nvPr/>
          </p:nvGrpSpPr>
          <p:grpSpPr>
            <a:xfrm>
              <a:off x="6572264" y="3140074"/>
              <a:ext cx="2296993" cy="3168000"/>
              <a:chOff x="6572264" y="3130550"/>
              <a:chExt cx="2296993" cy="3168000"/>
            </a:xfrm>
          </p:grpSpPr>
          <p:grpSp>
            <p:nvGrpSpPr>
              <p:cNvPr id="5" name="38 Grupo"/>
              <p:cNvGrpSpPr>
                <a:grpSpLocks noChangeAspect="1"/>
              </p:cNvGrpSpPr>
              <p:nvPr/>
            </p:nvGrpSpPr>
            <p:grpSpPr>
              <a:xfrm>
                <a:off x="7105257" y="3130550"/>
                <a:ext cx="1764000" cy="3168000"/>
                <a:chOff x="4604927" y="1068372"/>
                <a:chExt cx="1764000" cy="3168000"/>
              </a:xfrm>
            </p:grpSpPr>
            <p:pic>
              <p:nvPicPr>
                <p:cNvPr id="40" name="Picture 2" descr="\\SERVER\Tecnic\I+D\Carpetes\Escritorio Compartido\tlf.png"/>
                <p:cNvPicPr>
                  <a:picLocks noChangeArrowheads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 bwMode="auto">
                <a:xfrm>
                  <a:off x="4604927" y="1068372"/>
                  <a:ext cx="1764000" cy="3168000"/>
                </a:xfrm>
                <a:prstGeom prst="rect">
                  <a:avLst/>
                </a:prstGeom>
                <a:noFill/>
                <a:scene3d>
                  <a:camera prst="orthographicFront">
                    <a:rot lat="21599969" lon="21599976" rev="0"/>
                  </a:camera>
                  <a:lightRig rig="threePt" dir="t"/>
                </a:scene3d>
              </p:spPr>
            </p:pic>
            <p:pic>
              <p:nvPicPr>
                <p:cNvPr id="41" name="Picture 2" descr="C:\Users\Antonio.COFEMSA.000\Desktop\1- HOY\Presentacion ONCU\App2\Screenshot_2014-08-05-12-01-17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701415" y="1338272"/>
                  <a:ext cx="1561511" cy="2590818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101" name="100 Conector recto de flecha"/>
              <p:cNvCxnSpPr/>
              <p:nvPr/>
            </p:nvCxnSpPr>
            <p:spPr>
              <a:xfrm>
                <a:off x="6572264" y="4071942"/>
                <a:ext cx="500066" cy="42863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74 CuadroTexto"/>
            <p:cNvSpPr txBox="1"/>
            <p:nvPr/>
          </p:nvSpPr>
          <p:spPr>
            <a:xfrm>
              <a:off x="6561378" y="6212012"/>
              <a:ext cx="3202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660066"/>
                  </a:solidFill>
                </a:rPr>
                <a:t>Listado Eventos de la Instalación</a:t>
              </a:r>
            </a:p>
          </p:txBody>
        </p:sp>
      </p:grpSp>
      <p:pic>
        <p:nvPicPr>
          <p:cNvPr id="8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738282" y="2143116"/>
            <a:ext cx="850112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400" dirty="0">
                <a:solidFill>
                  <a:srgbClr val="008000"/>
                </a:solidFill>
              </a:rPr>
              <a:t>3.d- Eventos recibidos.</a:t>
            </a:r>
            <a:endParaRPr lang="es-ES" sz="20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 sz="24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 sz="24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endParaRPr lang="es-ES" sz="2400" dirty="0"/>
          </a:p>
        </p:txBody>
      </p:sp>
      <p:sp>
        <p:nvSpPr>
          <p:cNvPr id="47" name="46 Elipse"/>
          <p:cNvSpPr/>
          <p:nvPr/>
        </p:nvSpPr>
        <p:spPr>
          <a:xfrm>
            <a:off x="1881158" y="3348038"/>
            <a:ext cx="357190" cy="285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33 Grupo"/>
          <p:cNvGrpSpPr/>
          <p:nvPr/>
        </p:nvGrpSpPr>
        <p:grpSpPr>
          <a:xfrm>
            <a:off x="3667108" y="3223772"/>
            <a:ext cx="2487348" cy="3634253"/>
            <a:chOff x="4500562" y="3141447"/>
            <a:chExt cx="2487348" cy="3634253"/>
          </a:xfrm>
        </p:grpSpPr>
        <p:grpSp>
          <p:nvGrpSpPr>
            <p:cNvPr id="7" name="35 Grupo"/>
            <p:cNvGrpSpPr>
              <a:grpSpLocks noChangeAspect="1"/>
            </p:cNvGrpSpPr>
            <p:nvPr/>
          </p:nvGrpSpPr>
          <p:grpSpPr>
            <a:xfrm>
              <a:off x="4835316" y="3141447"/>
              <a:ext cx="1764000" cy="3176470"/>
              <a:chOff x="4621002" y="1069745"/>
              <a:chExt cx="1764000" cy="3176470"/>
            </a:xfrm>
          </p:grpSpPr>
          <p:pic>
            <p:nvPicPr>
              <p:cNvPr id="37" name="Picture 2" descr="\\SERVER\Tecnic\I+D\Carpetes\Escritorio Compartido\tlf.png"/>
              <p:cNvPicPr>
                <a:picLocks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4621002" y="1069745"/>
                <a:ext cx="1764000" cy="3176470"/>
              </a:xfrm>
              <a:prstGeom prst="rect">
                <a:avLst/>
              </a:prstGeom>
              <a:noFill/>
              <a:scene3d>
                <a:camera prst="orthographicFront">
                  <a:rot lat="21599969" lon="21599976" rev="0"/>
                </a:camera>
                <a:lightRig rig="threePt" dir="t"/>
              </a:scene3d>
            </p:spPr>
          </p:pic>
          <p:pic>
            <p:nvPicPr>
              <p:cNvPr id="38" name="Picture 2" descr="C:\Users\Antonio.COFEMSA.000\Desktop\1- HOY\Presentacion ONCU\App2\Screenshot_2014-08-05-12-01-17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 bwMode="auto">
              <a:xfrm>
                <a:off x="4735126" y="1338272"/>
                <a:ext cx="1538686" cy="2590818"/>
              </a:xfrm>
              <a:prstGeom prst="rect">
                <a:avLst/>
              </a:prstGeom>
              <a:noFill/>
            </p:spPr>
          </p:pic>
        </p:grpSp>
        <p:sp>
          <p:nvSpPr>
            <p:cNvPr id="33" name="32 CuadroTexto"/>
            <p:cNvSpPr txBox="1"/>
            <p:nvPr/>
          </p:nvSpPr>
          <p:spPr>
            <a:xfrm>
              <a:off x="4500562" y="6406368"/>
              <a:ext cx="2487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C00000"/>
                  </a:solidFill>
                </a:rPr>
                <a:t>Pantalla de Instalaciones</a:t>
              </a:r>
            </a:p>
          </p:txBody>
        </p:sp>
      </p:grpSp>
      <p:sp>
        <p:nvSpPr>
          <p:cNvPr id="44" name="43 CuadroTexto"/>
          <p:cNvSpPr txBox="1"/>
          <p:nvPr/>
        </p:nvSpPr>
        <p:spPr>
          <a:xfrm>
            <a:off x="1453242" y="6256438"/>
            <a:ext cx="285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FF"/>
                </a:solidFill>
              </a:rPr>
              <a:t>Sonido Alerta + Barra Estado</a:t>
            </a:r>
          </a:p>
        </p:txBody>
      </p:sp>
      <p:sp>
        <p:nvSpPr>
          <p:cNvPr id="49" name="48 Elipse"/>
          <p:cNvSpPr/>
          <p:nvPr/>
        </p:nvSpPr>
        <p:spPr>
          <a:xfrm>
            <a:off x="4030420" y="3708630"/>
            <a:ext cx="357190" cy="285752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Elipse"/>
          <p:cNvSpPr/>
          <p:nvPr/>
        </p:nvSpPr>
        <p:spPr>
          <a:xfrm>
            <a:off x="4403260" y="3719516"/>
            <a:ext cx="857256" cy="2857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Elipse"/>
          <p:cNvSpPr/>
          <p:nvPr/>
        </p:nvSpPr>
        <p:spPr>
          <a:xfrm>
            <a:off x="5271402" y="3719516"/>
            <a:ext cx="357190" cy="2857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85 Grupo"/>
          <p:cNvGrpSpPr/>
          <p:nvPr/>
        </p:nvGrpSpPr>
        <p:grpSpPr>
          <a:xfrm>
            <a:off x="4209015" y="1203309"/>
            <a:ext cx="3286817" cy="2505323"/>
            <a:chOff x="5042468" y="1148878"/>
            <a:chExt cx="3286817" cy="2505323"/>
          </a:xfrm>
        </p:grpSpPr>
        <p:cxnSp>
          <p:nvCxnSpPr>
            <p:cNvPr id="60" name="59 Conector recto de flecha"/>
            <p:cNvCxnSpPr>
              <a:stCxn id="49" idx="0"/>
            </p:cNvCxnSpPr>
            <p:nvPr/>
          </p:nvCxnSpPr>
          <p:spPr>
            <a:xfrm rot="5400000" flipH="1" flipV="1">
              <a:off x="4774577" y="1856512"/>
              <a:ext cx="2065580" cy="152979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60 CuadroTexto"/>
            <p:cNvSpPr txBox="1"/>
            <p:nvPr/>
          </p:nvSpPr>
          <p:spPr>
            <a:xfrm>
              <a:off x="6197612" y="1148878"/>
              <a:ext cx="21316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C00000"/>
                  </a:solidFill>
                </a:rPr>
                <a:t>Número de eventos en </a:t>
              </a:r>
            </a:p>
            <a:p>
              <a:pPr algn="ctr"/>
              <a:r>
                <a:rPr lang="es-ES" sz="1600" dirty="0">
                  <a:solidFill>
                    <a:srgbClr val="C00000"/>
                  </a:solidFill>
                </a:rPr>
                <a:t>esa instalación</a:t>
              </a:r>
            </a:p>
          </p:txBody>
        </p:sp>
      </p:grpSp>
      <p:grpSp>
        <p:nvGrpSpPr>
          <p:cNvPr id="10" name="86 Grupo"/>
          <p:cNvGrpSpPr/>
          <p:nvPr/>
        </p:nvGrpSpPr>
        <p:grpSpPr>
          <a:xfrm>
            <a:off x="4831888" y="2229178"/>
            <a:ext cx="1882368" cy="1490339"/>
            <a:chOff x="5665342" y="2174747"/>
            <a:chExt cx="1882368" cy="1490339"/>
          </a:xfrm>
        </p:grpSpPr>
        <p:sp>
          <p:nvSpPr>
            <p:cNvPr id="63" name="62 CuadroTexto"/>
            <p:cNvSpPr txBox="1"/>
            <p:nvPr/>
          </p:nvSpPr>
          <p:spPr>
            <a:xfrm>
              <a:off x="6002094" y="2174747"/>
              <a:ext cx="15456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C00000"/>
                  </a:solidFill>
                </a:rPr>
                <a:t>Nombre</a:t>
              </a:r>
            </a:p>
            <a:p>
              <a:pPr algn="ctr"/>
              <a:r>
                <a:rPr lang="es-ES" sz="1600" dirty="0">
                  <a:solidFill>
                    <a:srgbClr val="C00000"/>
                  </a:solidFill>
                </a:rPr>
                <a:t>De la Instalación</a:t>
              </a:r>
            </a:p>
            <a:p>
              <a:pPr algn="ctr"/>
              <a:endParaRPr lang="es-ES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65" name="64 Conector recto de flecha"/>
            <p:cNvCxnSpPr>
              <a:stCxn id="54" idx="0"/>
            </p:cNvCxnSpPr>
            <p:nvPr/>
          </p:nvCxnSpPr>
          <p:spPr>
            <a:xfrm rot="5400000" flipH="1" flipV="1">
              <a:off x="5509198" y="2887772"/>
              <a:ext cx="933458" cy="62117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88 Grupo"/>
          <p:cNvGrpSpPr/>
          <p:nvPr/>
        </p:nvGrpSpPr>
        <p:grpSpPr>
          <a:xfrm>
            <a:off x="5576284" y="1785926"/>
            <a:ext cx="2125549" cy="1975438"/>
            <a:chOff x="6409737" y="1731496"/>
            <a:chExt cx="2125549" cy="1975438"/>
          </a:xfrm>
        </p:grpSpPr>
        <p:sp>
          <p:nvSpPr>
            <p:cNvPr id="69" name="68 CuadroTexto"/>
            <p:cNvSpPr txBox="1"/>
            <p:nvPr/>
          </p:nvSpPr>
          <p:spPr>
            <a:xfrm>
              <a:off x="7000892" y="1731496"/>
              <a:ext cx="15343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C00000"/>
                  </a:solidFill>
                </a:rPr>
                <a:t>Tiempo pasado </a:t>
              </a:r>
            </a:p>
            <a:p>
              <a:pPr algn="ctr"/>
              <a:r>
                <a:rPr lang="es-ES" sz="1600" dirty="0">
                  <a:solidFill>
                    <a:srgbClr val="C00000"/>
                  </a:solidFill>
                </a:rPr>
                <a:t>desde el último </a:t>
              </a:r>
            </a:p>
            <a:p>
              <a:pPr algn="ctr"/>
              <a:r>
                <a:rPr lang="es-ES" sz="1600" dirty="0">
                  <a:solidFill>
                    <a:srgbClr val="C00000"/>
                  </a:solidFill>
                </a:rPr>
                <a:t>Evento</a:t>
              </a:r>
            </a:p>
          </p:txBody>
        </p:sp>
        <p:cxnSp>
          <p:nvCxnSpPr>
            <p:cNvPr id="70" name="69 Conector recto de flecha"/>
            <p:cNvCxnSpPr>
              <a:stCxn id="58" idx="7"/>
            </p:cNvCxnSpPr>
            <p:nvPr/>
          </p:nvCxnSpPr>
          <p:spPr>
            <a:xfrm rot="5400000" flipH="1" flipV="1">
              <a:off x="6467695" y="2459357"/>
              <a:ext cx="1189619" cy="130553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104 Grupo"/>
          <p:cNvGrpSpPr/>
          <p:nvPr/>
        </p:nvGrpSpPr>
        <p:grpSpPr>
          <a:xfrm>
            <a:off x="6310314" y="1633976"/>
            <a:ext cx="2785480" cy="3587776"/>
            <a:chOff x="7132882" y="1622410"/>
            <a:chExt cx="2785480" cy="3587776"/>
          </a:xfrm>
        </p:grpSpPr>
        <p:pic>
          <p:nvPicPr>
            <p:cNvPr id="1026" name="Picture 2" descr="C:\Users\Antonio.COFEMSA.000\Desktop\1- HOY\Presentacion ONCU\App2\Advertencias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380077" y="1622410"/>
              <a:ext cx="248255" cy="1143008"/>
            </a:xfrm>
            <a:prstGeom prst="rect">
              <a:avLst/>
            </a:prstGeom>
            <a:noFill/>
          </p:spPr>
        </p:pic>
        <p:sp>
          <p:nvSpPr>
            <p:cNvPr id="81" name="80 CuadroTexto"/>
            <p:cNvSpPr txBox="1"/>
            <p:nvPr/>
          </p:nvSpPr>
          <p:spPr>
            <a:xfrm>
              <a:off x="8620065" y="2462701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Alarma</a:t>
              </a:r>
            </a:p>
          </p:txBody>
        </p:sp>
        <p:sp>
          <p:nvSpPr>
            <p:cNvPr id="82" name="81 CuadroTexto"/>
            <p:cNvSpPr txBox="1"/>
            <p:nvPr/>
          </p:nvSpPr>
          <p:spPr>
            <a:xfrm>
              <a:off x="8597852" y="2089138"/>
              <a:ext cx="577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/>
                <a:t>Averia</a:t>
              </a:r>
              <a:endParaRPr lang="es-ES" sz="1200" dirty="0"/>
            </a:p>
          </p:txBody>
        </p:sp>
        <p:sp>
          <p:nvSpPr>
            <p:cNvPr id="83" name="82 CuadroTexto"/>
            <p:cNvSpPr txBox="1"/>
            <p:nvPr/>
          </p:nvSpPr>
          <p:spPr>
            <a:xfrm>
              <a:off x="8582612" y="1678608"/>
              <a:ext cx="1335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Eventos Generales</a:t>
              </a:r>
            </a:p>
          </p:txBody>
        </p:sp>
        <p:sp>
          <p:nvSpPr>
            <p:cNvPr id="74" name="73 Elipse"/>
            <p:cNvSpPr/>
            <p:nvPr/>
          </p:nvSpPr>
          <p:spPr>
            <a:xfrm>
              <a:off x="7132882" y="4210054"/>
              <a:ext cx="357190" cy="100013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6" name="75 Conector recto de flecha"/>
            <p:cNvCxnSpPr>
              <a:stCxn id="74" idx="7"/>
              <a:endCxn id="1026" idx="2"/>
            </p:cNvCxnSpPr>
            <p:nvPr/>
          </p:nvCxnSpPr>
          <p:spPr>
            <a:xfrm rot="5400000" flipH="1" flipV="1">
              <a:off x="7175433" y="3027748"/>
              <a:ext cx="1591102" cy="106644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101 Elipse"/>
          <p:cNvSpPr/>
          <p:nvPr/>
        </p:nvSpPr>
        <p:spPr>
          <a:xfrm>
            <a:off x="4024298" y="3983496"/>
            <a:ext cx="1714512" cy="234952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52 Grupo"/>
          <p:cNvGrpSpPr/>
          <p:nvPr/>
        </p:nvGrpSpPr>
        <p:grpSpPr>
          <a:xfrm>
            <a:off x="2381224" y="3571876"/>
            <a:ext cx="145258" cy="1572430"/>
            <a:chOff x="4856958" y="1714488"/>
            <a:chExt cx="145258" cy="1572430"/>
          </a:xfrm>
        </p:grpSpPr>
        <p:cxnSp>
          <p:nvCxnSpPr>
            <p:cNvPr id="50" name="49 Conector recto de flecha"/>
            <p:cNvCxnSpPr/>
            <p:nvPr/>
          </p:nvCxnSpPr>
          <p:spPr>
            <a:xfrm rot="5400000">
              <a:off x="4071934" y="2500306"/>
              <a:ext cx="1571636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 de flecha"/>
            <p:cNvCxnSpPr/>
            <p:nvPr/>
          </p:nvCxnSpPr>
          <p:spPr>
            <a:xfrm rot="5400000">
              <a:off x="4215604" y="2499512"/>
              <a:ext cx="1571636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C:\Users\Antonio.COFEMSA.000\Desktop\1- HOY\Presentacion ONCU\App2\Screenshot_2014-08-05-12-01-17.png"/>
          <p:cNvPicPr>
            <a:picLocks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755748" y="3448050"/>
            <a:ext cx="1501334" cy="2538000"/>
          </a:xfrm>
          <a:prstGeom prst="rect">
            <a:avLst/>
          </a:prstGeom>
          <a:noFill/>
        </p:spPr>
      </p:pic>
      <p:sp>
        <p:nvSpPr>
          <p:cNvPr id="48" name="47 Elipse"/>
          <p:cNvSpPr/>
          <p:nvPr/>
        </p:nvSpPr>
        <p:spPr>
          <a:xfrm>
            <a:off x="1617178" y="4199168"/>
            <a:ext cx="1714512" cy="5000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119 Elipse"/>
          <p:cNvSpPr/>
          <p:nvPr/>
        </p:nvSpPr>
        <p:spPr>
          <a:xfrm>
            <a:off x="6227990" y="4857760"/>
            <a:ext cx="1857388" cy="400734"/>
          </a:xfrm>
          <a:prstGeom prst="ellipse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4" name="123 Grupo"/>
          <p:cNvGrpSpPr/>
          <p:nvPr/>
        </p:nvGrpSpPr>
        <p:grpSpPr>
          <a:xfrm>
            <a:off x="8085378" y="3111044"/>
            <a:ext cx="2634882" cy="3688242"/>
            <a:chOff x="6561378" y="3138914"/>
            <a:chExt cx="2634882" cy="3688242"/>
          </a:xfrm>
        </p:grpSpPr>
        <p:grpSp>
          <p:nvGrpSpPr>
            <p:cNvPr id="15" name="115 Grupo"/>
            <p:cNvGrpSpPr/>
            <p:nvPr/>
          </p:nvGrpSpPr>
          <p:grpSpPr>
            <a:xfrm>
              <a:off x="7129790" y="3138914"/>
              <a:ext cx="1746000" cy="3240000"/>
              <a:chOff x="5058088" y="3638956"/>
              <a:chExt cx="1746000" cy="3240000"/>
            </a:xfrm>
          </p:grpSpPr>
          <p:pic>
            <p:nvPicPr>
              <p:cNvPr id="117" name="Picture 2" descr="\\SERVER\Tecnic\I+D\Carpetes\Escritorio Compartido\tlf.png"/>
              <p:cNvPicPr>
                <a:picLocks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5058088" y="3638956"/>
                <a:ext cx="1746000" cy="3240000"/>
              </a:xfrm>
              <a:prstGeom prst="rect">
                <a:avLst/>
              </a:prstGeom>
              <a:noFill/>
              <a:scene3d>
                <a:camera prst="orthographicFront">
                  <a:rot lat="21599969" lon="21599976" rev="0"/>
                </a:camera>
                <a:lightRig rig="threePt" dir="t"/>
              </a:scene3d>
            </p:spPr>
          </p:pic>
          <p:pic>
            <p:nvPicPr>
              <p:cNvPr id="118" name="Picture 2" descr="C:\Users\Antonio.COFEMSA.000\Desktop\1- HOY\Presentacion ONCU\App2\Screenshot_2014-08-05-12-01-17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 bwMode="auto">
              <a:xfrm>
                <a:off x="5160870" y="3929042"/>
                <a:ext cx="1543384" cy="2634362"/>
              </a:xfrm>
              <a:prstGeom prst="rect">
                <a:avLst/>
              </a:prstGeom>
              <a:noFill/>
            </p:spPr>
          </p:pic>
        </p:grpSp>
        <p:sp>
          <p:nvSpPr>
            <p:cNvPr id="119" name="118 CuadroTexto"/>
            <p:cNvSpPr txBox="1"/>
            <p:nvPr/>
          </p:nvSpPr>
          <p:spPr>
            <a:xfrm>
              <a:off x="6840102" y="6457824"/>
              <a:ext cx="2356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0000FF"/>
                  </a:solidFill>
                </a:rPr>
                <a:t>Información del Evento</a:t>
              </a:r>
            </a:p>
          </p:txBody>
        </p:sp>
        <p:cxnSp>
          <p:nvCxnSpPr>
            <p:cNvPr id="121" name="120 Conector recto de flecha"/>
            <p:cNvCxnSpPr>
              <a:stCxn id="120" idx="6"/>
            </p:cNvCxnSpPr>
            <p:nvPr/>
          </p:nvCxnSpPr>
          <p:spPr>
            <a:xfrm>
              <a:off x="6561378" y="5058127"/>
              <a:ext cx="510952" cy="13947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150 Grupo"/>
          <p:cNvGrpSpPr/>
          <p:nvPr/>
        </p:nvGrpSpPr>
        <p:grpSpPr>
          <a:xfrm>
            <a:off x="8463886" y="2236326"/>
            <a:ext cx="1357776" cy="2203692"/>
            <a:chOff x="6939886" y="2236326"/>
            <a:chExt cx="1357776" cy="2203692"/>
          </a:xfrm>
        </p:grpSpPr>
        <p:sp>
          <p:nvSpPr>
            <p:cNvPr id="126" name="125 Elipse"/>
            <p:cNvSpPr/>
            <p:nvPr/>
          </p:nvSpPr>
          <p:spPr>
            <a:xfrm>
              <a:off x="7165540" y="4236590"/>
              <a:ext cx="1132122" cy="20342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31" name="130 Conector recto de flecha"/>
            <p:cNvCxnSpPr>
              <a:stCxn id="126" idx="1"/>
              <a:endCxn id="134" idx="2"/>
            </p:cNvCxnSpPr>
            <p:nvPr/>
          </p:nvCxnSpPr>
          <p:spPr>
            <a:xfrm rot="5400000" flipH="1" flipV="1">
              <a:off x="6454810" y="3389851"/>
              <a:ext cx="1753056" cy="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133 CuadroTexto"/>
            <p:cNvSpPr txBox="1"/>
            <p:nvPr/>
          </p:nvSpPr>
          <p:spPr>
            <a:xfrm>
              <a:off x="6939886" y="2236326"/>
              <a:ext cx="782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0000FF"/>
                  </a:solidFill>
                </a:rPr>
                <a:t>Elemento</a:t>
              </a:r>
            </a:p>
          </p:txBody>
        </p:sp>
      </p:grpSp>
      <p:grpSp>
        <p:nvGrpSpPr>
          <p:cNvPr id="17" name="149 Grupo"/>
          <p:cNvGrpSpPr/>
          <p:nvPr/>
        </p:nvGrpSpPr>
        <p:grpSpPr>
          <a:xfrm>
            <a:off x="8942634" y="1846478"/>
            <a:ext cx="1065448" cy="2439778"/>
            <a:chOff x="7418634" y="1818584"/>
            <a:chExt cx="1065448" cy="2439778"/>
          </a:xfrm>
        </p:grpSpPr>
        <p:sp>
          <p:nvSpPr>
            <p:cNvPr id="125" name="124 Elipse"/>
            <p:cNvSpPr/>
            <p:nvPr/>
          </p:nvSpPr>
          <p:spPr>
            <a:xfrm>
              <a:off x="7555388" y="4071942"/>
              <a:ext cx="928694" cy="1864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29" name="128 Conector recto de flecha"/>
            <p:cNvCxnSpPr>
              <a:endCxn id="135" idx="2"/>
            </p:cNvCxnSpPr>
            <p:nvPr/>
          </p:nvCxnSpPr>
          <p:spPr>
            <a:xfrm rot="16200000" flipV="1">
              <a:off x="6802994" y="3016788"/>
              <a:ext cx="1976360" cy="13395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134 CuadroTexto"/>
            <p:cNvSpPr txBox="1"/>
            <p:nvPr/>
          </p:nvSpPr>
          <p:spPr>
            <a:xfrm>
              <a:off x="7418634" y="1818584"/>
              <a:ext cx="6111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C00000"/>
                  </a:solidFill>
                </a:rPr>
                <a:t>Evento</a:t>
              </a:r>
            </a:p>
          </p:txBody>
        </p:sp>
      </p:grpSp>
      <p:grpSp>
        <p:nvGrpSpPr>
          <p:cNvPr id="18" name="151 Grupo"/>
          <p:cNvGrpSpPr/>
          <p:nvPr/>
        </p:nvGrpSpPr>
        <p:grpSpPr>
          <a:xfrm>
            <a:off x="9589396" y="2366184"/>
            <a:ext cx="1092287" cy="2072477"/>
            <a:chOff x="8065395" y="2366183"/>
            <a:chExt cx="1092287" cy="2072477"/>
          </a:xfrm>
        </p:grpSpPr>
        <p:sp>
          <p:nvSpPr>
            <p:cNvPr id="127" name="126 Elipse"/>
            <p:cNvSpPr/>
            <p:nvPr/>
          </p:nvSpPr>
          <p:spPr>
            <a:xfrm>
              <a:off x="8269768" y="4236590"/>
              <a:ext cx="588512" cy="202070"/>
            </a:xfrm>
            <a:prstGeom prst="ellipse">
              <a:avLst/>
            </a:prstGeom>
            <a:noFill/>
            <a:ln w="25400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660066"/>
                </a:solidFill>
              </a:endParaRPr>
            </a:p>
          </p:txBody>
        </p:sp>
        <p:sp>
          <p:nvSpPr>
            <p:cNvPr id="136" name="135 CuadroTexto"/>
            <p:cNvSpPr txBox="1"/>
            <p:nvPr/>
          </p:nvSpPr>
          <p:spPr>
            <a:xfrm>
              <a:off x="8065395" y="2366183"/>
              <a:ext cx="1092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660066"/>
                  </a:solidFill>
                </a:rPr>
                <a:t>Tipo elemento</a:t>
              </a:r>
            </a:p>
          </p:txBody>
        </p:sp>
        <p:cxnSp>
          <p:nvCxnSpPr>
            <p:cNvPr id="141" name="140 Conector recto de flecha"/>
            <p:cNvCxnSpPr/>
            <p:nvPr/>
          </p:nvCxnSpPr>
          <p:spPr>
            <a:xfrm rot="16200000" flipV="1">
              <a:off x="7715273" y="3357561"/>
              <a:ext cx="1571636" cy="142877"/>
            </a:xfrm>
            <a:prstGeom prst="straightConnector1">
              <a:avLst/>
            </a:prstGeom>
            <a:ln w="25400">
              <a:solidFill>
                <a:srgbClr val="66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152 Grupo"/>
          <p:cNvGrpSpPr/>
          <p:nvPr/>
        </p:nvGrpSpPr>
        <p:grpSpPr>
          <a:xfrm>
            <a:off x="9035844" y="1664504"/>
            <a:ext cx="1618916" cy="2957171"/>
            <a:chOff x="7511844" y="1664503"/>
            <a:chExt cx="1618916" cy="2957171"/>
          </a:xfrm>
        </p:grpSpPr>
        <p:sp>
          <p:nvSpPr>
            <p:cNvPr id="128" name="127 Elipse"/>
            <p:cNvSpPr/>
            <p:nvPr/>
          </p:nvSpPr>
          <p:spPr>
            <a:xfrm>
              <a:off x="7511844" y="4418246"/>
              <a:ext cx="1132122" cy="203428"/>
            </a:xfrm>
            <a:prstGeom prst="ellipse">
              <a:avLst/>
            </a:prstGeom>
            <a:noFill/>
            <a:ln w="254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" name="136 CuadroTexto"/>
            <p:cNvSpPr txBox="1"/>
            <p:nvPr/>
          </p:nvSpPr>
          <p:spPr>
            <a:xfrm>
              <a:off x="7792893" y="1664503"/>
              <a:ext cx="13378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006600"/>
                  </a:solidFill>
                </a:rPr>
                <a:t>Etiqueta Elemento</a:t>
              </a:r>
            </a:p>
          </p:txBody>
        </p:sp>
        <p:cxnSp>
          <p:nvCxnSpPr>
            <p:cNvPr id="144" name="143 Conector recto de flecha"/>
            <p:cNvCxnSpPr/>
            <p:nvPr/>
          </p:nvCxnSpPr>
          <p:spPr>
            <a:xfrm rot="5400000" flipH="1" flipV="1">
              <a:off x="6822297" y="3107531"/>
              <a:ext cx="2428894" cy="214312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153 Conector recto de flecha"/>
          <p:cNvCxnSpPr>
            <a:stCxn id="48" idx="6"/>
          </p:cNvCxnSpPr>
          <p:nvPr/>
        </p:nvCxnSpPr>
        <p:spPr>
          <a:xfrm>
            <a:off x="3331690" y="4449202"/>
            <a:ext cx="642942" cy="295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2"/>
          <p:cNvSpPr>
            <a:spLocks noChangeArrowheads="1"/>
          </p:cNvSpPr>
          <p:nvPr/>
        </p:nvSpPr>
        <p:spPr bwMode="auto">
          <a:xfrm>
            <a:off x="1666844" y="1428737"/>
            <a:ext cx="8435370" cy="11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400" b="1" dirty="0">
                <a:solidFill>
                  <a:srgbClr val="0000FF"/>
                </a:solidFill>
              </a:rPr>
              <a:t>Pasos con Cofem GUARD </a:t>
            </a:r>
            <a:r>
              <a:rPr lang="es-ES" sz="2400" b="1" dirty="0" err="1">
                <a:solidFill>
                  <a:srgbClr val="0000FF"/>
                </a:solidFill>
              </a:rPr>
              <a:t>App</a:t>
            </a:r>
            <a:r>
              <a:rPr lang="es-ES" sz="2400" b="1" dirty="0">
                <a:solidFill>
                  <a:srgbClr val="0000FF"/>
                </a:solidFill>
              </a:rPr>
              <a:t>:</a:t>
            </a:r>
            <a:endParaRPr lang="es-ES" sz="1600" dirty="0"/>
          </a:p>
        </p:txBody>
      </p:sp>
      <p:grpSp>
        <p:nvGrpSpPr>
          <p:cNvPr id="20" name="77 Grupo"/>
          <p:cNvGrpSpPr>
            <a:grpSpLocks noChangeAspect="1"/>
          </p:cNvGrpSpPr>
          <p:nvPr/>
        </p:nvGrpSpPr>
        <p:grpSpPr>
          <a:xfrm rot="703364">
            <a:off x="8804994" y="205098"/>
            <a:ext cx="759396" cy="1428760"/>
            <a:chOff x="4102858" y="2000240"/>
            <a:chExt cx="1366912" cy="2571768"/>
          </a:xfrm>
        </p:grpSpPr>
        <p:grpSp>
          <p:nvGrpSpPr>
            <p:cNvPr id="21" name="22 Grupo"/>
            <p:cNvGrpSpPr/>
            <p:nvPr/>
          </p:nvGrpSpPr>
          <p:grpSpPr>
            <a:xfrm>
              <a:off x="4102858" y="2000240"/>
              <a:ext cx="1366912" cy="2571768"/>
              <a:chOff x="6245998" y="3857628"/>
              <a:chExt cx="1366912" cy="2571768"/>
            </a:xfrm>
          </p:grpSpPr>
          <p:pic>
            <p:nvPicPr>
              <p:cNvPr id="96" name="Picture 2" descr="\\SERVER\Tecnic\I+D\Carpetes\Escritorio Compartido\tlf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 bwMode="auto">
              <a:xfrm>
                <a:off x="6245998" y="3857628"/>
                <a:ext cx="1366912" cy="2571768"/>
              </a:xfrm>
              <a:prstGeom prst="rect">
                <a:avLst/>
              </a:prstGeom>
              <a:noFill/>
              <a:scene3d>
                <a:camera prst="orthographicFront">
                  <a:rot lat="21599969" lon="21599976" rev="0"/>
                </a:camera>
                <a:lightRig rig="threePt" dir="t"/>
              </a:scene3d>
            </p:spPr>
          </p:pic>
          <p:pic>
            <p:nvPicPr>
              <p:cNvPr id="97" name="Picture 7" descr="\\SERVER\Tecnic\I+D\Carpetes\Escritorio Compartido\pantallas-02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413738" y="4236590"/>
                <a:ext cx="1019597" cy="1800000"/>
              </a:xfrm>
              <a:prstGeom prst="rect">
                <a:avLst/>
              </a:prstGeom>
              <a:noFill/>
            </p:spPr>
          </p:pic>
          <p:sp>
            <p:nvSpPr>
              <p:cNvPr id="98" name="97 Rectángulo"/>
              <p:cNvSpPr/>
              <p:nvPr/>
            </p:nvSpPr>
            <p:spPr>
              <a:xfrm>
                <a:off x="6525646" y="4320379"/>
                <a:ext cx="848570" cy="35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99" name="Picture 6" descr="\\SERVER\Tecnic\OFICINA TECNICA\LOGOS COFEM\FIRMA CORREO NUEVO LOGO\FIRMA CORREO_ENG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6483913" y="4383924"/>
                <a:ext cx="941167" cy="275159"/>
              </a:xfrm>
              <a:prstGeom prst="rect">
                <a:avLst/>
              </a:prstGeom>
              <a:noFill/>
            </p:spPr>
          </p:pic>
        </p:grpSp>
        <p:pic>
          <p:nvPicPr>
            <p:cNvPr id="80" name="Picture 1" descr="C:\Users\Antonio.COFEMSA.000\Desktop\Etiqueta.jp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612485" y="2166926"/>
              <a:ext cx="352425" cy="857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9795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mph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4" grpId="0"/>
      <p:bldP spid="49" grpId="0" animBg="1"/>
      <p:bldP spid="49" grpId="1" animBg="1"/>
      <p:bldP spid="54" grpId="0" animBg="1"/>
      <p:bldP spid="58" grpId="0" animBg="1"/>
      <p:bldP spid="58" grpId="1" animBg="1"/>
      <p:bldP spid="102" grpId="0" animBg="1"/>
      <p:bldP spid="102" grpId="1" animBg="1"/>
      <p:bldP spid="48" grpId="0" animBg="1"/>
      <p:bldP spid="48" grpId="1" animBg="1"/>
      <p:bldP spid="120" grpId="0" animBg="1"/>
      <p:bldP spid="120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512456" y="816684"/>
            <a:ext cx="8727211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Sistema  de  detección  DE </a:t>
            </a:r>
          </a:p>
          <a:p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s-ES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Monóxido de </a:t>
            </a:r>
            <a:r>
              <a:rPr lang="es-ES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carbono </a:t>
            </a:r>
          </a:p>
          <a:p>
            <a:endParaRPr lang="es-ES" sz="4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s-ES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PARA </a:t>
            </a:r>
            <a:r>
              <a:rPr lang="es-ES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PARQUEADEROS</a:t>
            </a:r>
            <a:endParaRPr lang="es-ES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776" y="285728"/>
            <a:ext cx="1274705" cy="1643074"/>
          </a:xfrm>
          <a:prstGeom prst="rect">
            <a:avLst/>
          </a:prstGeom>
          <a:noFill/>
        </p:spPr>
      </p:pic>
      <p:pic>
        <p:nvPicPr>
          <p:cNvPr id="8" name="Picture 16" descr="C:\Users\Antonio.COFEMSA.000\Desktop\web cof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79076" y="4103350"/>
            <a:ext cx="4277657" cy="500066"/>
          </a:xfrm>
          <a:prstGeom prst="rect">
            <a:avLst/>
          </a:prstGeom>
          <a:noFill/>
        </p:spPr>
      </p:pic>
      <p:pic>
        <p:nvPicPr>
          <p:cNvPr id="93186" name="Picture 2" descr="C:\Users\Antonio.COFEMSA\Desktop\Presentacion BILBAO\_MG_0733_NEW.jpg"/>
          <p:cNvPicPr>
            <a:picLocks noChangeAspect="1" noChangeArrowheads="1"/>
          </p:cNvPicPr>
          <p:nvPr/>
        </p:nvPicPr>
        <p:blipFill>
          <a:blip r:embed="rId4" cstate="print"/>
          <a:srcRect l="5512" t="27559" r="3150" b="20472"/>
          <a:stretch>
            <a:fillRect/>
          </a:stretch>
        </p:blipFill>
        <p:spPr bwMode="auto">
          <a:xfrm>
            <a:off x="6023992" y="3789040"/>
            <a:ext cx="4303390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69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9547" y="647701"/>
            <a:ext cx="10936395" cy="765175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3. </a:t>
            </a:r>
            <a:r>
              <a:rPr lang="es-ES" sz="2400" b="1" dirty="0" smtClean="0"/>
              <a:t>INSTALACION CONVENCIONAL - CLASE B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 </a:t>
            </a:r>
            <a:r>
              <a:rPr lang="es-ES" sz="2000" dirty="0">
                <a:solidFill>
                  <a:srgbClr val="009900"/>
                </a:solidFill>
              </a:rPr>
              <a:t>3.1.- Norma Instalación de Incendios </a:t>
            </a:r>
            <a:endParaRPr lang="en-GB" sz="1600" dirty="0">
              <a:solidFill>
                <a:srgbClr val="009900"/>
              </a:solidFill>
            </a:endParaRPr>
          </a:p>
        </p:txBody>
      </p:sp>
      <p:grpSp>
        <p:nvGrpSpPr>
          <p:cNvPr id="2" name="100 Grupo"/>
          <p:cNvGrpSpPr/>
          <p:nvPr/>
        </p:nvGrpSpPr>
        <p:grpSpPr>
          <a:xfrm>
            <a:off x="2235137" y="2116553"/>
            <a:ext cx="8169265" cy="3778385"/>
            <a:chOff x="504825" y="1936750"/>
            <a:chExt cx="8916988" cy="4714875"/>
          </a:xfrm>
        </p:grpSpPr>
        <p:grpSp>
          <p:nvGrpSpPr>
            <p:cNvPr id="3" name="Group 212"/>
            <p:cNvGrpSpPr>
              <a:grpSpLocks/>
            </p:cNvGrpSpPr>
            <p:nvPr/>
          </p:nvGrpSpPr>
          <p:grpSpPr bwMode="auto">
            <a:xfrm>
              <a:off x="1433513" y="3789365"/>
              <a:ext cx="139700" cy="820738"/>
              <a:chOff x="903" y="2163"/>
              <a:chExt cx="88" cy="517"/>
            </a:xfrm>
          </p:grpSpPr>
          <p:sp>
            <p:nvSpPr>
              <p:cNvPr id="308303" name="Line 79"/>
              <p:cNvSpPr>
                <a:spLocks noChangeShapeType="1"/>
              </p:cNvSpPr>
              <p:nvPr/>
            </p:nvSpPr>
            <p:spPr bwMode="auto">
              <a:xfrm>
                <a:off x="912" y="2422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304" name="Line 80"/>
              <p:cNvSpPr>
                <a:spLocks noChangeShapeType="1"/>
              </p:cNvSpPr>
              <p:nvPr/>
            </p:nvSpPr>
            <p:spPr bwMode="auto">
              <a:xfrm>
                <a:off x="913" y="248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31" name="Line 207"/>
              <p:cNvSpPr>
                <a:spLocks noChangeShapeType="1"/>
              </p:cNvSpPr>
              <p:nvPr/>
            </p:nvSpPr>
            <p:spPr bwMode="auto">
              <a:xfrm>
                <a:off x="913" y="2298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32" name="Line 208"/>
              <p:cNvSpPr>
                <a:spLocks noChangeShapeType="1"/>
              </p:cNvSpPr>
              <p:nvPr/>
            </p:nvSpPr>
            <p:spPr bwMode="auto">
              <a:xfrm>
                <a:off x="914" y="2360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33" name="Line 209"/>
              <p:cNvSpPr>
                <a:spLocks noChangeShapeType="1"/>
              </p:cNvSpPr>
              <p:nvPr/>
            </p:nvSpPr>
            <p:spPr bwMode="auto">
              <a:xfrm>
                <a:off x="903" y="2163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34" name="Line 210"/>
              <p:cNvSpPr>
                <a:spLocks noChangeShapeType="1"/>
              </p:cNvSpPr>
              <p:nvPr/>
            </p:nvSpPr>
            <p:spPr bwMode="auto">
              <a:xfrm>
                <a:off x="904" y="2225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35" name="Line 211"/>
              <p:cNvSpPr>
                <a:spLocks noChangeShapeType="1"/>
              </p:cNvSpPr>
              <p:nvPr/>
            </p:nvSpPr>
            <p:spPr bwMode="auto">
              <a:xfrm>
                <a:off x="924" y="2680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4" name="Group 199"/>
            <p:cNvGrpSpPr>
              <a:grpSpLocks/>
            </p:cNvGrpSpPr>
            <p:nvPr/>
          </p:nvGrpSpPr>
          <p:grpSpPr bwMode="auto">
            <a:xfrm>
              <a:off x="2717800" y="2679700"/>
              <a:ext cx="5918200" cy="3022600"/>
              <a:chOff x="1712" y="1456"/>
              <a:chExt cx="3728" cy="1904"/>
            </a:xfrm>
          </p:grpSpPr>
          <p:sp>
            <p:nvSpPr>
              <p:cNvPr id="308403" name="Rectangle 179"/>
              <p:cNvSpPr>
                <a:spLocks noChangeArrowheads="1"/>
              </p:cNvSpPr>
              <p:nvPr/>
            </p:nvSpPr>
            <p:spPr bwMode="auto">
              <a:xfrm>
                <a:off x="3656" y="1464"/>
                <a:ext cx="1784" cy="1896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312" name="Rectangle 88"/>
              <p:cNvSpPr>
                <a:spLocks noChangeArrowheads="1"/>
              </p:cNvSpPr>
              <p:nvPr/>
            </p:nvSpPr>
            <p:spPr bwMode="auto">
              <a:xfrm>
                <a:off x="1712" y="1456"/>
                <a:ext cx="1824" cy="189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404" name="Text Box 180"/>
              <p:cNvSpPr txBox="1">
                <a:spLocks noChangeArrowheads="1"/>
              </p:cNvSpPr>
              <p:nvPr/>
            </p:nvSpPr>
            <p:spPr bwMode="auto">
              <a:xfrm>
                <a:off x="2550" y="1583"/>
                <a:ext cx="560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400" b="1" i="1" u="sng">
                    <a:solidFill>
                      <a:srgbClr val="9900FF"/>
                    </a:solidFill>
                  </a:rPr>
                  <a:t>Zona 1</a:t>
                </a:r>
              </a:p>
            </p:txBody>
          </p:sp>
          <p:sp>
            <p:nvSpPr>
              <p:cNvPr id="308405" name="Text Box 181"/>
              <p:cNvSpPr txBox="1">
                <a:spLocks noChangeArrowheads="1"/>
              </p:cNvSpPr>
              <p:nvPr/>
            </p:nvSpPr>
            <p:spPr bwMode="auto">
              <a:xfrm>
                <a:off x="4310" y="2983"/>
                <a:ext cx="560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400" b="1" i="1" u="sng">
                    <a:solidFill>
                      <a:srgbClr val="9900FF"/>
                    </a:solidFill>
                  </a:rPr>
                  <a:t>Zona 2</a:t>
                </a:r>
              </a:p>
            </p:txBody>
          </p:sp>
        </p:grpSp>
        <p:grpSp>
          <p:nvGrpSpPr>
            <p:cNvPr id="5" name="Group 215"/>
            <p:cNvGrpSpPr>
              <a:grpSpLocks/>
            </p:cNvGrpSpPr>
            <p:nvPr/>
          </p:nvGrpSpPr>
          <p:grpSpPr bwMode="auto">
            <a:xfrm>
              <a:off x="2016125" y="2406650"/>
              <a:ext cx="7405688" cy="3783013"/>
              <a:chOff x="1270" y="1516"/>
              <a:chExt cx="4665" cy="2383"/>
            </a:xfrm>
          </p:grpSpPr>
          <p:sp>
            <p:nvSpPr>
              <p:cNvPr id="308290" name="Text Box 66"/>
              <p:cNvSpPr txBox="1">
                <a:spLocks noChangeArrowheads="1"/>
              </p:cNvSpPr>
              <p:nvPr/>
            </p:nvSpPr>
            <p:spPr bwMode="auto">
              <a:xfrm>
                <a:off x="4786" y="1516"/>
                <a:ext cx="1149" cy="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200"/>
                  <a:t>SI: Sector Incendios</a:t>
                </a:r>
              </a:p>
            </p:txBody>
          </p:sp>
          <p:grpSp>
            <p:nvGrpSpPr>
              <p:cNvPr id="6" name="Group 133"/>
              <p:cNvGrpSpPr>
                <a:grpSpLocks/>
              </p:cNvGrpSpPr>
              <p:nvPr/>
            </p:nvGrpSpPr>
            <p:grpSpPr bwMode="auto">
              <a:xfrm>
                <a:off x="1270" y="1663"/>
                <a:ext cx="4138" cy="2236"/>
                <a:chOff x="1312" y="1455"/>
                <a:chExt cx="4138" cy="2236"/>
              </a:xfrm>
            </p:grpSpPr>
            <p:sp>
              <p:nvSpPr>
                <p:cNvPr id="308358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1312" y="1877"/>
                  <a:ext cx="450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 dirty="0"/>
                    <a:t>10 m</a:t>
                  </a:r>
                </a:p>
              </p:txBody>
            </p:sp>
            <p:sp>
              <p:nvSpPr>
                <p:cNvPr id="308359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2432" y="3449"/>
                  <a:ext cx="450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/>
                    <a:t>20 m</a:t>
                  </a:r>
                </a:p>
              </p:txBody>
            </p:sp>
            <p:sp>
              <p:nvSpPr>
                <p:cNvPr id="308360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4310" y="3449"/>
                  <a:ext cx="450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/>
                    <a:t>20 m</a:t>
                  </a:r>
                </a:p>
              </p:txBody>
            </p:sp>
            <p:sp>
              <p:nvSpPr>
                <p:cNvPr id="308361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1316" y="2793"/>
                  <a:ext cx="450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400"/>
                    <a:t>10 m</a:t>
                  </a:r>
                </a:p>
              </p:txBody>
            </p:sp>
            <p:sp>
              <p:nvSpPr>
                <p:cNvPr id="308362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1517" y="2401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63" name="Rectangle 139"/>
                <p:cNvSpPr>
                  <a:spLocks noChangeArrowheads="1"/>
                </p:cNvSpPr>
                <p:nvPr/>
              </p:nvSpPr>
              <p:spPr bwMode="auto">
                <a:xfrm>
                  <a:off x="1804" y="1527"/>
                  <a:ext cx="3627" cy="181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8364" name="Rectangle 140" descr="30%"/>
                <p:cNvSpPr>
                  <a:spLocks noChangeArrowheads="1"/>
                </p:cNvSpPr>
                <p:nvPr/>
              </p:nvSpPr>
              <p:spPr bwMode="auto">
                <a:xfrm>
                  <a:off x="1695" y="2370"/>
                  <a:ext cx="1952" cy="59"/>
                </a:xfrm>
                <a:prstGeom prst="rect">
                  <a:avLst/>
                </a:prstGeom>
                <a:pattFill prst="pct30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8365" name="Rectangle 141" descr="30%"/>
                <p:cNvSpPr>
                  <a:spLocks noChangeArrowheads="1"/>
                </p:cNvSpPr>
                <p:nvPr/>
              </p:nvSpPr>
              <p:spPr bwMode="auto">
                <a:xfrm>
                  <a:off x="3605" y="1455"/>
                  <a:ext cx="83" cy="1928"/>
                </a:xfrm>
                <a:prstGeom prst="rect">
                  <a:avLst/>
                </a:prstGeom>
                <a:pattFill prst="pct30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8366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1811" y="3490"/>
                  <a:ext cx="18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67" name="Line 143"/>
                <p:cNvSpPr>
                  <a:spLocks noChangeShapeType="1"/>
                </p:cNvSpPr>
                <p:nvPr/>
              </p:nvSpPr>
              <p:spPr bwMode="auto">
                <a:xfrm>
                  <a:off x="1795" y="3313"/>
                  <a:ext cx="0" cy="2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68" name="Line 144"/>
                <p:cNvSpPr>
                  <a:spLocks noChangeShapeType="1"/>
                </p:cNvSpPr>
                <p:nvPr/>
              </p:nvSpPr>
              <p:spPr bwMode="auto">
                <a:xfrm>
                  <a:off x="3640" y="3389"/>
                  <a:ext cx="0" cy="18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69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647" y="3501"/>
                  <a:ext cx="180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70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1553" y="3339"/>
                  <a:ext cx="2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71" name="Line 147"/>
                <p:cNvSpPr>
                  <a:spLocks noChangeShapeType="1"/>
                </p:cNvSpPr>
                <p:nvPr/>
              </p:nvSpPr>
              <p:spPr bwMode="auto">
                <a:xfrm flipH="1" flipV="1">
                  <a:off x="1551" y="1525"/>
                  <a:ext cx="35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72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1643" y="2387"/>
                  <a:ext cx="0" cy="95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73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1641" y="1521"/>
                  <a:ext cx="0" cy="8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lg" len="lg"/>
                  <a:tailEnd type="arrow" w="lg" len="lg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74" name="Rectangle 150"/>
                <p:cNvSpPr>
                  <a:spLocks noChangeArrowheads="1"/>
                </p:cNvSpPr>
                <p:nvPr/>
              </p:nvSpPr>
              <p:spPr bwMode="auto">
                <a:xfrm>
                  <a:off x="1828" y="1560"/>
                  <a:ext cx="1728" cy="75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8375" name="Rectangle 151"/>
                <p:cNvSpPr>
                  <a:spLocks noChangeArrowheads="1"/>
                </p:cNvSpPr>
                <p:nvPr/>
              </p:nvSpPr>
              <p:spPr bwMode="auto">
                <a:xfrm>
                  <a:off x="1839" y="2489"/>
                  <a:ext cx="1728" cy="81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8376" name="Rectangle 152"/>
                <p:cNvSpPr>
                  <a:spLocks noChangeArrowheads="1"/>
                </p:cNvSpPr>
                <p:nvPr/>
              </p:nvSpPr>
              <p:spPr bwMode="auto">
                <a:xfrm>
                  <a:off x="3718" y="1554"/>
                  <a:ext cx="1669" cy="175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08377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1794" y="1552"/>
                  <a:ext cx="305" cy="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200"/>
                    <a:t>SI1</a:t>
                  </a:r>
                </a:p>
              </p:txBody>
            </p:sp>
            <p:sp>
              <p:nvSpPr>
                <p:cNvPr id="308378" name="Text Box 154"/>
                <p:cNvSpPr txBox="1">
                  <a:spLocks noChangeArrowheads="1"/>
                </p:cNvSpPr>
                <p:nvPr/>
              </p:nvSpPr>
              <p:spPr bwMode="auto">
                <a:xfrm>
                  <a:off x="1805" y="2480"/>
                  <a:ext cx="305" cy="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200"/>
                    <a:t>SI2</a:t>
                  </a:r>
                </a:p>
              </p:txBody>
            </p:sp>
            <p:sp>
              <p:nvSpPr>
                <p:cNvPr id="308379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3692" y="1546"/>
                  <a:ext cx="305" cy="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s-ES" sz="1200"/>
                    <a:t>SI3</a:t>
                  </a:r>
                </a:p>
              </p:txBody>
            </p:sp>
            <p:sp>
              <p:nvSpPr>
                <p:cNvPr id="308380" name="Line 156"/>
                <p:cNvSpPr>
                  <a:spLocks noChangeShapeType="1"/>
                </p:cNvSpPr>
                <p:nvPr/>
              </p:nvSpPr>
              <p:spPr bwMode="auto">
                <a:xfrm>
                  <a:off x="5437" y="3324"/>
                  <a:ext cx="0" cy="2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7" name="Group 204"/>
            <p:cNvGrpSpPr>
              <a:grpSpLocks/>
            </p:cNvGrpSpPr>
            <p:nvPr/>
          </p:nvGrpSpPr>
          <p:grpSpPr bwMode="auto">
            <a:xfrm>
              <a:off x="1427163" y="1997075"/>
              <a:ext cx="6705600" cy="4532313"/>
              <a:chOff x="899" y="1026"/>
              <a:chExt cx="4224" cy="2855"/>
            </a:xfrm>
          </p:grpSpPr>
          <p:grpSp>
            <p:nvGrpSpPr>
              <p:cNvPr id="8" name="Group 200"/>
              <p:cNvGrpSpPr>
                <a:grpSpLocks/>
              </p:cNvGrpSpPr>
              <p:nvPr/>
            </p:nvGrpSpPr>
            <p:grpSpPr bwMode="auto">
              <a:xfrm>
                <a:off x="905" y="1026"/>
                <a:ext cx="2512" cy="1892"/>
                <a:chOff x="905" y="1026"/>
                <a:chExt cx="2512" cy="1892"/>
              </a:xfrm>
            </p:grpSpPr>
            <p:sp>
              <p:nvSpPr>
                <p:cNvPr id="308297" name="Line 73"/>
                <p:cNvSpPr>
                  <a:spLocks noChangeShapeType="1"/>
                </p:cNvSpPr>
                <p:nvPr/>
              </p:nvSpPr>
              <p:spPr bwMode="auto">
                <a:xfrm>
                  <a:off x="905" y="2162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05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974" y="1027"/>
                  <a:ext cx="0" cy="1133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06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974" y="1026"/>
                  <a:ext cx="2290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07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264" y="1026"/>
                  <a:ext cx="0" cy="1892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pic>
              <p:nvPicPr>
                <p:cNvPr id="308308" name="Picture 84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13" y="1580"/>
                  <a:ext cx="304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09" name="Picture 85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178" y="1941"/>
                  <a:ext cx="304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11" name="Picture 87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13" y="2447"/>
                  <a:ext cx="304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10" name="Picture 86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145" y="2484"/>
                  <a:ext cx="304" cy="304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9" name="Group 201"/>
              <p:cNvGrpSpPr>
                <a:grpSpLocks/>
              </p:cNvGrpSpPr>
              <p:nvPr/>
            </p:nvGrpSpPr>
            <p:grpSpPr bwMode="auto">
              <a:xfrm>
                <a:off x="899" y="1083"/>
                <a:ext cx="2515" cy="2102"/>
                <a:chOff x="899" y="1083"/>
                <a:chExt cx="2515" cy="2102"/>
              </a:xfrm>
            </p:grpSpPr>
            <p:sp>
              <p:nvSpPr>
                <p:cNvPr id="308298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899" y="2223"/>
                  <a:ext cx="135" cy="0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81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1038" y="1093"/>
                  <a:ext cx="0" cy="1127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82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039" y="1083"/>
                  <a:ext cx="1247" cy="0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pic>
              <p:nvPicPr>
                <p:cNvPr id="308384" name="Picture 160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145" y="1589"/>
                  <a:ext cx="279" cy="2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85" name="Picture 161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115" y="1967"/>
                  <a:ext cx="279" cy="2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86" name="Picture 162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135" y="2871"/>
                  <a:ext cx="279" cy="2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87" name="Picture 163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146" y="2911"/>
                  <a:ext cx="279" cy="274"/>
                </a:xfrm>
                <a:prstGeom prst="rect">
                  <a:avLst/>
                </a:prstGeom>
                <a:noFill/>
              </p:spPr>
            </p:pic>
            <p:sp>
              <p:nvSpPr>
                <p:cNvPr id="308383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2286" y="1083"/>
                  <a:ext cx="0" cy="1841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0" name="Group 202"/>
              <p:cNvGrpSpPr>
                <a:grpSpLocks/>
              </p:cNvGrpSpPr>
              <p:nvPr/>
            </p:nvGrpSpPr>
            <p:grpSpPr bwMode="auto">
              <a:xfrm>
                <a:off x="912" y="1615"/>
                <a:ext cx="4211" cy="2266"/>
                <a:chOff x="912" y="1615"/>
                <a:chExt cx="4211" cy="2266"/>
              </a:xfrm>
            </p:grpSpPr>
            <p:sp>
              <p:nvSpPr>
                <p:cNvPr id="308299" name="Line 75"/>
                <p:cNvSpPr>
                  <a:spLocks noChangeShapeType="1"/>
                </p:cNvSpPr>
                <p:nvPr/>
              </p:nvSpPr>
              <p:spPr bwMode="auto">
                <a:xfrm>
                  <a:off x="912" y="2359"/>
                  <a:ext cx="121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88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1039" y="2358"/>
                  <a:ext cx="0" cy="1516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89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1038" y="3880"/>
                  <a:ext cx="3940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390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4981" y="1953"/>
                  <a:ext cx="0" cy="1928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pic>
              <p:nvPicPr>
                <p:cNvPr id="308391" name="Picture 167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19" y="1615"/>
                  <a:ext cx="304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92" name="Picture 168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19" y="1976"/>
                  <a:ext cx="304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93" name="Picture 169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19" y="2552"/>
                  <a:ext cx="304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94" name="Picture 170" descr="80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19" y="2928"/>
                  <a:ext cx="304" cy="304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1" name="Group 203"/>
              <p:cNvGrpSpPr>
                <a:grpSpLocks/>
              </p:cNvGrpSpPr>
              <p:nvPr/>
            </p:nvGrpSpPr>
            <p:grpSpPr bwMode="auto">
              <a:xfrm>
                <a:off x="909" y="1610"/>
                <a:ext cx="3370" cy="2217"/>
                <a:chOff x="909" y="1610"/>
                <a:chExt cx="3370" cy="2217"/>
              </a:xfrm>
            </p:grpSpPr>
            <p:sp>
              <p:nvSpPr>
                <p:cNvPr id="308399" name="Line 175"/>
                <p:cNvSpPr>
                  <a:spLocks noChangeShapeType="1"/>
                </p:cNvSpPr>
                <p:nvPr/>
              </p:nvSpPr>
              <p:spPr bwMode="auto">
                <a:xfrm flipH="1" flipV="1">
                  <a:off x="4140" y="1768"/>
                  <a:ext cx="0" cy="2048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pic>
              <p:nvPicPr>
                <p:cNvPr id="308395" name="Picture 171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98" y="1610"/>
                  <a:ext cx="279" cy="2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96" name="Picture 172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000" y="1988"/>
                  <a:ext cx="279" cy="2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97" name="Picture 173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98" y="2578"/>
                  <a:ext cx="279" cy="2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8398" name="Picture 174" descr="6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99" y="2932"/>
                  <a:ext cx="279" cy="274"/>
                </a:xfrm>
                <a:prstGeom prst="rect">
                  <a:avLst/>
                </a:prstGeom>
                <a:noFill/>
              </p:spPr>
            </p:pic>
            <p:sp>
              <p:nvSpPr>
                <p:cNvPr id="308400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909" y="2296"/>
                  <a:ext cx="195" cy="0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401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105" y="2299"/>
                  <a:ext cx="0" cy="1528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8402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1109" y="3823"/>
                  <a:ext cx="3027" cy="0"/>
                </a:xfrm>
                <a:prstGeom prst="line">
                  <a:avLst/>
                </a:prstGeom>
                <a:noFill/>
                <a:ln w="9525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12" name="Group 205"/>
            <p:cNvGrpSpPr>
              <a:grpSpLocks/>
            </p:cNvGrpSpPr>
            <p:nvPr/>
          </p:nvGrpSpPr>
          <p:grpSpPr bwMode="auto">
            <a:xfrm>
              <a:off x="2598738" y="1936750"/>
              <a:ext cx="5513388" cy="4714875"/>
              <a:chOff x="1637" y="988"/>
              <a:chExt cx="3473" cy="2970"/>
            </a:xfrm>
          </p:grpSpPr>
          <p:sp>
            <p:nvSpPr>
              <p:cNvPr id="308407" name="Text Box 183"/>
              <p:cNvSpPr txBox="1">
                <a:spLocks noChangeArrowheads="1"/>
              </p:cNvSpPr>
              <p:nvPr/>
            </p:nvSpPr>
            <p:spPr bwMode="auto">
              <a:xfrm>
                <a:off x="2613" y="988"/>
                <a:ext cx="769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400" b="1">
                    <a:solidFill>
                      <a:srgbClr val="000099"/>
                    </a:solidFill>
                  </a:rPr>
                  <a:t>…hasta 32</a:t>
                </a:r>
              </a:p>
            </p:txBody>
          </p:sp>
          <p:sp>
            <p:nvSpPr>
              <p:cNvPr id="308408" name="Text Box 184"/>
              <p:cNvSpPr txBox="1">
                <a:spLocks noChangeArrowheads="1"/>
              </p:cNvSpPr>
              <p:nvPr/>
            </p:nvSpPr>
            <p:spPr bwMode="auto">
              <a:xfrm>
                <a:off x="4341" y="3716"/>
                <a:ext cx="769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400" b="1">
                    <a:solidFill>
                      <a:srgbClr val="000099"/>
                    </a:solidFill>
                  </a:rPr>
                  <a:t>…hasta 32</a:t>
                </a:r>
              </a:p>
            </p:txBody>
          </p:sp>
          <p:sp>
            <p:nvSpPr>
              <p:cNvPr id="308409" name="Text Box 185"/>
              <p:cNvSpPr txBox="1">
                <a:spLocks noChangeArrowheads="1"/>
              </p:cNvSpPr>
              <p:nvPr/>
            </p:nvSpPr>
            <p:spPr bwMode="auto">
              <a:xfrm>
                <a:off x="1637" y="1044"/>
                <a:ext cx="765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400">
                    <a:solidFill>
                      <a:srgbClr val="990000"/>
                    </a:solidFill>
                  </a:rPr>
                  <a:t>…</a:t>
                </a:r>
                <a:r>
                  <a:rPr lang="es-ES" sz="1400" b="1">
                    <a:solidFill>
                      <a:srgbClr val="993300"/>
                    </a:solidFill>
                  </a:rPr>
                  <a:t>hasta 10</a:t>
                </a:r>
              </a:p>
            </p:txBody>
          </p:sp>
          <p:sp>
            <p:nvSpPr>
              <p:cNvPr id="308410" name="Text Box 186"/>
              <p:cNvSpPr txBox="1">
                <a:spLocks noChangeArrowheads="1"/>
              </p:cNvSpPr>
              <p:nvPr/>
            </p:nvSpPr>
            <p:spPr bwMode="auto">
              <a:xfrm>
                <a:off x="3485" y="3644"/>
                <a:ext cx="769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" sz="1400" b="1">
                    <a:solidFill>
                      <a:srgbClr val="993300"/>
                    </a:solidFill>
                  </a:rPr>
                  <a:t>…hasta 10</a:t>
                </a:r>
              </a:p>
            </p:txBody>
          </p:sp>
        </p:grpSp>
        <p:grpSp>
          <p:nvGrpSpPr>
            <p:cNvPr id="13" name="Group 223"/>
            <p:cNvGrpSpPr>
              <a:grpSpLocks/>
            </p:cNvGrpSpPr>
            <p:nvPr/>
          </p:nvGrpSpPr>
          <p:grpSpPr bwMode="auto">
            <a:xfrm>
              <a:off x="1473200" y="2387600"/>
              <a:ext cx="5754688" cy="3746500"/>
              <a:chOff x="928" y="1504"/>
              <a:chExt cx="3625" cy="2360"/>
            </a:xfrm>
          </p:grpSpPr>
          <p:sp>
            <p:nvSpPr>
              <p:cNvPr id="308415" name="Line 191"/>
              <p:cNvSpPr>
                <a:spLocks noChangeShapeType="1"/>
              </p:cNvSpPr>
              <p:nvPr/>
            </p:nvSpPr>
            <p:spPr bwMode="auto">
              <a:xfrm>
                <a:off x="928" y="2912"/>
                <a:ext cx="296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oval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18" name="Line 194"/>
              <p:cNvSpPr>
                <a:spLocks noChangeShapeType="1"/>
              </p:cNvSpPr>
              <p:nvPr/>
            </p:nvSpPr>
            <p:spPr bwMode="auto">
              <a:xfrm>
                <a:off x="1224" y="1504"/>
                <a:ext cx="0" cy="2352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19" name="Line 195"/>
              <p:cNvSpPr>
                <a:spLocks noChangeShapeType="1"/>
              </p:cNvSpPr>
              <p:nvPr/>
            </p:nvSpPr>
            <p:spPr bwMode="auto">
              <a:xfrm flipV="1">
                <a:off x="1224" y="3864"/>
                <a:ext cx="1550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20" name="Line 196"/>
              <p:cNvSpPr>
                <a:spLocks noChangeShapeType="1"/>
              </p:cNvSpPr>
              <p:nvPr/>
            </p:nvSpPr>
            <p:spPr bwMode="auto">
              <a:xfrm>
                <a:off x="2776" y="2888"/>
                <a:ext cx="0" cy="972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21" name="Line 197"/>
              <p:cNvSpPr>
                <a:spLocks noChangeShapeType="1"/>
              </p:cNvSpPr>
              <p:nvPr/>
            </p:nvSpPr>
            <p:spPr bwMode="auto">
              <a:xfrm flipV="1">
                <a:off x="1230" y="1509"/>
                <a:ext cx="3316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8422" name="Line 198"/>
              <p:cNvSpPr>
                <a:spLocks noChangeShapeType="1"/>
              </p:cNvSpPr>
              <p:nvPr/>
            </p:nvSpPr>
            <p:spPr bwMode="auto">
              <a:xfrm>
                <a:off x="4553" y="1510"/>
                <a:ext cx="0" cy="143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308414" name="Picture 190" descr="5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1988" y="4337050"/>
              <a:ext cx="436562" cy="436563"/>
            </a:xfrm>
            <a:prstGeom prst="rect">
              <a:avLst/>
            </a:prstGeom>
            <a:noFill/>
          </p:spPr>
        </p:pic>
        <p:sp>
          <p:nvSpPr>
            <p:cNvPr id="308441" name="Text Box 217"/>
            <p:cNvSpPr txBox="1">
              <a:spLocks noChangeArrowheads="1"/>
            </p:cNvSpPr>
            <p:nvPr/>
          </p:nvSpPr>
          <p:spPr bwMode="auto">
            <a:xfrm>
              <a:off x="504825" y="5561013"/>
              <a:ext cx="240099" cy="460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s-ES"/>
            </a:p>
          </p:txBody>
        </p:sp>
        <p:pic>
          <p:nvPicPr>
            <p:cNvPr id="308413" name="Picture 189" descr="5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9888" y="4400550"/>
              <a:ext cx="436562" cy="436563"/>
            </a:xfrm>
            <a:prstGeom prst="rect">
              <a:avLst/>
            </a:prstGeom>
            <a:noFill/>
          </p:spPr>
        </p:pic>
      </p:grpSp>
      <p:pic>
        <p:nvPicPr>
          <p:cNvPr id="102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4154" y="219073"/>
            <a:ext cx="665063" cy="857256"/>
          </a:xfrm>
          <a:prstGeom prst="rect">
            <a:avLst/>
          </a:prstGeom>
          <a:noFill/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73" y="3142444"/>
            <a:ext cx="1415543" cy="17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135189" y="1484313"/>
            <a:ext cx="81375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2000" dirty="0" smtClean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Detección de monóxido NO ES DETECCION DE INCENDIO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Cubrimiento de hasta 300m2 por detector(según normativa)</a:t>
            </a: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Instalación de detector de 0.9 a 1.5m de altura (recomendado)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 startAt="3"/>
            </a:pPr>
            <a:endParaRPr lang="es-ES" sz="2000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1059543" y="673100"/>
            <a:ext cx="10334171" cy="7445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Sistema Detección </a:t>
            </a:r>
            <a:r>
              <a:rPr lang="es-ES" sz="2400" b="1" dirty="0" err="1"/>
              <a:t>COsensor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5.1.- Guía de Diseño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4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4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030514" y="1484784"/>
            <a:ext cx="9529982" cy="5256584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s-ES" sz="2400" b="1" i="1" dirty="0">
                <a:solidFill>
                  <a:srgbClr val="660066"/>
                </a:solidFill>
              </a:rPr>
              <a:t>- 2 grupos de centrales:</a:t>
            </a:r>
          </a:p>
          <a:p>
            <a:pPr marL="609600" indent="-609600">
              <a:buFontTx/>
              <a:buChar char="-"/>
            </a:pPr>
            <a:endParaRPr lang="es-ES" sz="800" b="1" i="1" dirty="0">
              <a:solidFill>
                <a:srgbClr val="006600"/>
              </a:solidFill>
            </a:endParaRPr>
          </a:p>
          <a:p>
            <a:pPr marL="609600" indent="-609600">
              <a:buFontTx/>
              <a:buChar char="-"/>
            </a:pPr>
            <a:endParaRPr lang="es-ES" sz="800" b="1" i="1" dirty="0">
              <a:solidFill>
                <a:srgbClr val="006600"/>
              </a:solidFill>
            </a:endParaRPr>
          </a:p>
          <a:p>
            <a:pPr marL="609600" indent="-609600">
              <a:buNone/>
            </a:pPr>
            <a:r>
              <a:rPr lang="es-ES" sz="2000" b="1" i="1" dirty="0">
                <a:solidFill>
                  <a:srgbClr val="990000"/>
                </a:solidFill>
              </a:rPr>
              <a:t>	</a:t>
            </a:r>
            <a:r>
              <a:rPr lang="es-ES" sz="2000" b="1" i="1" dirty="0">
                <a:solidFill>
                  <a:srgbClr val="006600"/>
                </a:solidFill>
              </a:rPr>
              <a:t>1) Centrales pequeñas:   </a:t>
            </a:r>
            <a:r>
              <a:rPr lang="es-ES" sz="2000" b="1" i="1" dirty="0">
                <a:solidFill>
                  <a:srgbClr val="FF00FF"/>
                </a:solidFill>
              </a:rPr>
              <a:t> </a:t>
            </a:r>
            <a:endParaRPr lang="es-ES" sz="2000" b="1" i="1" dirty="0" smtClean="0">
              <a:solidFill>
                <a:srgbClr val="FF00FF"/>
              </a:solidFill>
            </a:endParaRPr>
          </a:p>
          <a:p>
            <a:pPr marL="609600" indent="-609600">
              <a:buNone/>
            </a:pPr>
            <a:r>
              <a:rPr lang="es-ES" sz="2000" b="1" i="1" dirty="0">
                <a:solidFill>
                  <a:srgbClr val="FF00FF"/>
                </a:solidFill>
              </a:rPr>
              <a:t>	</a:t>
            </a:r>
            <a:r>
              <a:rPr lang="es-ES" sz="2000" b="1" i="1" dirty="0" smtClean="0">
                <a:solidFill>
                  <a:srgbClr val="FF00FF"/>
                </a:solidFill>
              </a:rPr>
              <a:t>		</a:t>
            </a:r>
            <a:r>
              <a:rPr lang="es-ES" sz="2000" b="1" i="1" u="sng" dirty="0" err="1" smtClean="0">
                <a:solidFill>
                  <a:srgbClr val="FF00FF"/>
                </a:solidFill>
              </a:rPr>
              <a:t>Mini</a:t>
            </a:r>
            <a:r>
              <a:rPr lang="es-ES" sz="1800" b="1" i="1" u="sng" dirty="0" err="1" smtClean="0">
                <a:solidFill>
                  <a:srgbClr val="FF00FF"/>
                </a:solidFill>
              </a:rPr>
              <a:t>CO</a:t>
            </a:r>
            <a:r>
              <a:rPr lang="es-ES" sz="2000" b="1" i="1" dirty="0" smtClean="0">
                <a:solidFill>
                  <a:srgbClr val="FF00FF"/>
                </a:solidFill>
              </a:rPr>
              <a:t>  </a:t>
            </a:r>
            <a:r>
              <a:rPr lang="es-ES" sz="2000" b="1" i="1" dirty="0">
                <a:solidFill>
                  <a:srgbClr val="FF00FF"/>
                </a:solidFill>
              </a:rPr>
              <a:t>-&gt; </a:t>
            </a:r>
            <a:r>
              <a:rPr lang="es-ES" sz="2000" dirty="0">
                <a:solidFill>
                  <a:srgbClr val="FF00FF"/>
                </a:solidFill>
              </a:rPr>
              <a:t>Centrales de </a:t>
            </a:r>
            <a:r>
              <a:rPr lang="es-ES" sz="2000" b="1" i="1" u="sng" dirty="0">
                <a:solidFill>
                  <a:srgbClr val="FF00FF"/>
                </a:solidFill>
              </a:rPr>
              <a:t>1 zona</a:t>
            </a:r>
          </a:p>
          <a:p>
            <a:pPr marL="609600" indent="-609600">
              <a:buNone/>
            </a:pPr>
            <a:r>
              <a:rPr lang="es-ES" sz="1800" b="1" i="1" dirty="0">
                <a:solidFill>
                  <a:srgbClr val="990000"/>
                </a:solidFill>
              </a:rPr>
              <a:t>		</a:t>
            </a:r>
            <a:r>
              <a:rPr lang="es-ES" sz="1800" b="1" i="1" dirty="0">
                <a:solidFill>
                  <a:srgbClr val="0000FF"/>
                </a:solidFill>
              </a:rPr>
              <a:t>-&gt; Sistema Convencional</a:t>
            </a:r>
          </a:p>
          <a:p>
            <a:pPr marL="609600" indent="-609600">
              <a:buNone/>
            </a:pPr>
            <a:r>
              <a:rPr lang="es-ES" sz="1800" b="1" i="1" dirty="0">
                <a:solidFill>
                  <a:srgbClr val="0000FF"/>
                </a:solidFill>
              </a:rPr>
              <a:t>			</a:t>
            </a:r>
            <a:r>
              <a:rPr lang="es-ES" sz="1800" b="1" i="1" dirty="0">
                <a:solidFill>
                  <a:srgbClr val="990000"/>
                </a:solidFill>
              </a:rPr>
              <a:t>- </a:t>
            </a:r>
            <a:r>
              <a:rPr lang="es-ES" sz="1800" dirty="0">
                <a:solidFill>
                  <a:srgbClr val="990000"/>
                </a:solidFill>
              </a:rPr>
              <a:t>Certificada </a:t>
            </a:r>
            <a:r>
              <a:rPr lang="es-ES" sz="1800" b="1" i="1" dirty="0">
                <a:solidFill>
                  <a:srgbClr val="990000"/>
                </a:solidFill>
              </a:rPr>
              <a:t>UNE 23300</a:t>
            </a:r>
          </a:p>
          <a:p>
            <a:pPr marL="609600" indent="-609600">
              <a:buNone/>
            </a:pPr>
            <a:endParaRPr lang="es-ES" sz="800" b="1" i="1" dirty="0">
              <a:solidFill>
                <a:srgbClr val="006600"/>
              </a:solidFill>
            </a:endParaRPr>
          </a:p>
          <a:p>
            <a:pPr marL="609600" indent="-609600">
              <a:buNone/>
            </a:pPr>
            <a:endParaRPr lang="es-ES" sz="800" b="1" i="1" dirty="0">
              <a:solidFill>
                <a:srgbClr val="006600"/>
              </a:solidFill>
            </a:endParaRPr>
          </a:p>
          <a:p>
            <a:pPr marL="609600" indent="-609600">
              <a:buNone/>
            </a:pPr>
            <a:r>
              <a:rPr lang="es-ES" sz="2000" b="1" i="1" dirty="0">
                <a:solidFill>
                  <a:srgbClr val="990000"/>
                </a:solidFill>
              </a:rPr>
              <a:t>	 </a:t>
            </a:r>
            <a:r>
              <a:rPr lang="es-ES" sz="2000" b="1" i="1" dirty="0">
                <a:solidFill>
                  <a:srgbClr val="006600"/>
                </a:solidFill>
              </a:rPr>
              <a:t>2) Centrales </a:t>
            </a:r>
            <a:r>
              <a:rPr lang="es-ES" sz="2000" b="1" i="1" dirty="0" err="1" smtClean="0">
                <a:solidFill>
                  <a:srgbClr val="006600"/>
                </a:solidFill>
              </a:rPr>
              <a:t>Direccionable</a:t>
            </a:r>
            <a:r>
              <a:rPr lang="es-ES" sz="2000" b="1" i="1" dirty="0" smtClean="0">
                <a:solidFill>
                  <a:srgbClr val="006600"/>
                </a:solidFill>
              </a:rPr>
              <a:t>:     </a:t>
            </a:r>
          </a:p>
          <a:p>
            <a:pPr marL="609600" indent="-609600">
              <a:buNone/>
            </a:pPr>
            <a:r>
              <a:rPr lang="es-ES" sz="2000" b="1" i="1" dirty="0">
                <a:solidFill>
                  <a:srgbClr val="006600"/>
                </a:solidFill>
              </a:rPr>
              <a:t>	</a:t>
            </a:r>
            <a:r>
              <a:rPr lang="es-ES" sz="2000" b="1" i="1" dirty="0" smtClean="0">
                <a:solidFill>
                  <a:srgbClr val="006600"/>
                </a:solidFill>
              </a:rPr>
              <a:t>		</a:t>
            </a:r>
            <a:r>
              <a:rPr lang="es-ES" sz="2000" b="1" i="1" u="sng" dirty="0" err="1" smtClean="0">
                <a:solidFill>
                  <a:srgbClr val="FF00FF"/>
                </a:solidFill>
              </a:rPr>
              <a:t>ZafirCO</a:t>
            </a:r>
            <a:r>
              <a:rPr lang="es-ES" sz="2000" b="1" i="1" dirty="0" smtClean="0">
                <a:solidFill>
                  <a:srgbClr val="FF00FF"/>
                </a:solidFill>
              </a:rPr>
              <a:t> </a:t>
            </a:r>
            <a:r>
              <a:rPr lang="es-ES" sz="2000" b="1" i="1" dirty="0">
                <a:solidFill>
                  <a:srgbClr val="FF00FF"/>
                </a:solidFill>
              </a:rPr>
              <a:t>-&gt; </a:t>
            </a:r>
            <a:r>
              <a:rPr lang="es-ES" sz="2000" dirty="0">
                <a:solidFill>
                  <a:srgbClr val="FF00FF"/>
                </a:solidFill>
              </a:rPr>
              <a:t>Centrales de </a:t>
            </a:r>
            <a:r>
              <a:rPr lang="es-ES" sz="2000" b="1" i="1" u="sng" dirty="0">
                <a:solidFill>
                  <a:srgbClr val="FF00FF"/>
                </a:solidFill>
              </a:rPr>
              <a:t>2, 3 y 4 </a:t>
            </a:r>
            <a:r>
              <a:rPr lang="es-ES" sz="2000" b="1" i="1" u="sng" dirty="0" smtClean="0">
                <a:solidFill>
                  <a:srgbClr val="FF00FF"/>
                </a:solidFill>
              </a:rPr>
              <a:t>zonas</a:t>
            </a:r>
          </a:p>
          <a:p>
            <a:pPr marL="609600" indent="-609600">
              <a:buNone/>
            </a:pPr>
            <a:r>
              <a:rPr lang="es-ES" sz="2000" b="1" i="1" dirty="0">
                <a:solidFill>
                  <a:srgbClr val="FF00FF"/>
                </a:solidFill>
              </a:rPr>
              <a:t>	</a:t>
            </a:r>
            <a:r>
              <a:rPr lang="es-ES" sz="2000" b="1" i="1" dirty="0" smtClean="0">
                <a:solidFill>
                  <a:srgbClr val="FF00FF"/>
                </a:solidFill>
              </a:rPr>
              <a:t>		</a:t>
            </a:r>
            <a:r>
              <a:rPr lang="es-ES" sz="2000" b="1" i="1" dirty="0" smtClean="0">
                <a:solidFill>
                  <a:srgbClr val="FF0000"/>
                </a:solidFill>
              </a:rPr>
              <a:t>Opcional MODBUS</a:t>
            </a:r>
            <a:endParaRPr lang="es-ES" sz="2000" b="1" i="1" dirty="0">
              <a:solidFill>
                <a:srgbClr val="FF0000"/>
              </a:solidFill>
            </a:endParaRPr>
          </a:p>
          <a:p>
            <a:pPr marL="609600" indent="-609600">
              <a:buNone/>
            </a:pPr>
            <a:r>
              <a:rPr lang="es-ES" sz="1800" b="1" i="1" dirty="0">
                <a:solidFill>
                  <a:srgbClr val="990000"/>
                </a:solidFill>
              </a:rPr>
              <a:t>		</a:t>
            </a:r>
            <a:r>
              <a:rPr lang="es-ES" sz="1800" b="1" i="1" dirty="0">
                <a:solidFill>
                  <a:srgbClr val="0000FF"/>
                </a:solidFill>
              </a:rPr>
              <a:t>-&gt; Sistema Analógico</a:t>
            </a:r>
          </a:p>
          <a:p>
            <a:pPr marL="609600" indent="-609600">
              <a:buNone/>
            </a:pPr>
            <a:r>
              <a:rPr lang="es-ES" sz="1800" b="1" i="1" dirty="0">
                <a:solidFill>
                  <a:srgbClr val="990000"/>
                </a:solidFill>
              </a:rPr>
              <a:t>			-</a:t>
            </a:r>
            <a:r>
              <a:rPr lang="es-ES" sz="1800" dirty="0">
                <a:solidFill>
                  <a:srgbClr val="990000"/>
                </a:solidFill>
              </a:rPr>
              <a:t> Diseñada según </a:t>
            </a:r>
            <a:r>
              <a:rPr lang="es-ES" sz="1800" b="1" i="1" dirty="0">
                <a:solidFill>
                  <a:srgbClr val="990000"/>
                </a:solidFill>
              </a:rPr>
              <a:t>EN 50545-1</a:t>
            </a:r>
          </a:p>
          <a:p>
            <a:pPr marL="609600" indent="-609600">
              <a:buNone/>
            </a:pPr>
            <a:r>
              <a:rPr lang="es-ES" sz="1800" dirty="0">
                <a:solidFill>
                  <a:srgbClr val="990000"/>
                </a:solidFill>
              </a:rPr>
              <a:t>			- Certificada </a:t>
            </a:r>
            <a:r>
              <a:rPr lang="es-ES" sz="1800" b="1" i="1" dirty="0">
                <a:solidFill>
                  <a:srgbClr val="990000"/>
                </a:solidFill>
              </a:rPr>
              <a:t>UNE 23300</a:t>
            </a:r>
          </a:p>
          <a:p>
            <a:pPr marL="609600" indent="-609600">
              <a:buNone/>
            </a:pPr>
            <a:endParaRPr lang="es-ES" sz="1800" b="1" i="1" dirty="0">
              <a:solidFill>
                <a:srgbClr val="0000FF"/>
              </a:solidFill>
            </a:endParaRPr>
          </a:p>
          <a:p>
            <a:pPr marL="609600" indent="-609600">
              <a:buNone/>
            </a:pPr>
            <a:endParaRPr lang="es-ES" sz="2000" b="1" i="1" dirty="0">
              <a:solidFill>
                <a:srgbClr val="990000"/>
              </a:solidFill>
            </a:endParaRPr>
          </a:p>
        </p:txBody>
      </p:sp>
      <p:pic>
        <p:nvPicPr>
          <p:cNvPr id="15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1733" y="3961129"/>
            <a:ext cx="2923009" cy="260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030513" y="673100"/>
            <a:ext cx="10002009" cy="7445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Sistema Detección </a:t>
            </a:r>
            <a:r>
              <a:rPr lang="es-ES" sz="2400" b="1" dirty="0" err="1"/>
              <a:t>COsensor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5.2.- Gama de productos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99330" name="Picture 2" descr="C:\Users\Antonio.COFEMSA\Desktop\Sistema CO\M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5143" y="1548264"/>
            <a:ext cx="2407379" cy="20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3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038351" y="1484313"/>
            <a:ext cx="853281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/>
              <a:t>Modelos disponibles: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600" dirty="0" smtClean="0"/>
              <a:t>Relé por zona.</a:t>
            </a:r>
            <a:endParaRPr lang="es-ES" sz="1600" baseline="-25000" dirty="0"/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600" dirty="0" smtClean="0"/>
              <a:t> </a:t>
            </a:r>
            <a:r>
              <a:rPr lang="es-ES" sz="1600" b="1" dirty="0">
                <a:solidFill>
                  <a:srgbClr val="009900"/>
                </a:solidFill>
              </a:rPr>
              <a:t>DBV </a:t>
            </a:r>
            <a:r>
              <a:rPr lang="es-ES" sz="1600" dirty="0"/>
              <a:t> </a:t>
            </a:r>
            <a:r>
              <a:rPr lang="es-ES" sz="1600" dirty="0" smtClean="0"/>
              <a:t>doble relé por zona.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600" dirty="0" smtClean="0"/>
              <a:t>Zonas programables independientemente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600" dirty="0" smtClean="0"/>
              <a:t>Configuración de concentración de 5 a 300ppm en CO y 1 a 30ppm en NO”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600" dirty="0" smtClean="0"/>
              <a:t>Promedio de activación hasta 60min</a:t>
            </a:r>
            <a:endParaRPr lang="es-ES" sz="16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8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/>
              <a:t>Funcionamiento (ZCO)</a:t>
            </a:r>
          </a:p>
          <a:p>
            <a:pPr marL="990600" lvl="1" indent="-533400">
              <a:lnSpc>
                <a:spcPct val="130000"/>
              </a:lnSpc>
              <a:spcBef>
                <a:spcPct val="20000"/>
              </a:spcBef>
              <a:buSzPct val="120000"/>
              <a:buFont typeface="Wingdings" pitchFamily="2" charset="2"/>
              <a:buChar char="Ø"/>
            </a:pPr>
            <a:r>
              <a:rPr lang="es-ES" sz="1600" dirty="0" err="1" smtClean="0"/>
              <a:t>Opcion</a:t>
            </a:r>
            <a:r>
              <a:rPr lang="es-ES" sz="1600" dirty="0" smtClean="0"/>
              <a:t> MODBUS.</a:t>
            </a:r>
            <a:endParaRPr lang="es-ES" sz="16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2000" dirty="0"/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1924051" y="2645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pic>
        <p:nvPicPr>
          <p:cNvPr id="49" name="Picture 2" descr="C:\Users\Antonio.COFEMSA\Desktop\Grafico Z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1" y="4008910"/>
            <a:ext cx="6192260" cy="2804467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45029" y="660400"/>
            <a:ext cx="10295477" cy="7572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Sistema Detección </a:t>
            </a:r>
            <a:r>
              <a:rPr lang="es-ES" sz="2400" b="1" dirty="0" err="1"/>
              <a:t>COsensor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5.3.- Central ZCO 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68298" y="4169295"/>
            <a:ext cx="1872208" cy="166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1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088571" y="1643274"/>
            <a:ext cx="9639845" cy="444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8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Tarjetas internas</a:t>
            </a:r>
            <a:r>
              <a:rPr lang="es-ES" sz="2000" dirty="0" smtClean="0"/>
              <a:t>		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1924051" y="2645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8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199" y="673100"/>
            <a:ext cx="10232571" cy="7445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Sistema Detección </a:t>
            </a:r>
            <a:r>
              <a:rPr lang="es-ES" sz="2400" b="1" dirty="0" err="1"/>
              <a:t>COsensor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>
                <a:solidFill>
                  <a:srgbClr val="009900"/>
                </a:solidFill>
              </a:rPr>
              <a:t>5.3.- </a:t>
            </a:r>
            <a:r>
              <a:rPr lang="es-ES" sz="2000" dirty="0" smtClean="0">
                <a:solidFill>
                  <a:srgbClr val="009900"/>
                </a:solidFill>
              </a:rPr>
              <a:t>Central </a:t>
            </a:r>
            <a:r>
              <a:rPr lang="es-ES" sz="2000" dirty="0" err="1" smtClean="0">
                <a:solidFill>
                  <a:srgbClr val="009900"/>
                </a:solidFill>
              </a:rPr>
              <a:t>direccionable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9" name="Picture 4" descr="C:\Users\Antonio.COFEMSA\Desktop\Sistema CO\Esquema tarjeta fuente1_CAS_CATALOG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8782" y="2554123"/>
            <a:ext cx="6442752" cy="3538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2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016416" y="1643274"/>
            <a:ext cx="8712000" cy="444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8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Funcionamiento</a:t>
            </a:r>
            <a:r>
              <a:rPr lang="es-ES" sz="2000" dirty="0" smtClean="0"/>
              <a:t>		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SCO</a:t>
            </a:r>
          </a:p>
          <a:p>
            <a:pPr lvl="6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Detector de CO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5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000" dirty="0" smtClean="0"/>
              <a:t>				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SDN</a:t>
            </a:r>
            <a:r>
              <a:rPr lang="es-ES" sz="2800" dirty="0"/>
              <a:t>	</a:t>
            </a:r>
            <a:r>
              <a:rPr lang="es-ES" sz="2000" dirty="0" smtClean="0"/>
              <a:t>					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Detector de NO2</a:t>
            </a:r>
          </a:p>
          <a:p>
            <a:pPr marL="457200" indent="-457200">
              <a:lnSpc>
                <a:spcPct val="130000"/>
              </a:lnSpc>
              <a:spcBef>
                <a:spcPct val="20000"/>
              </a:spcBef>
              <a:buSzPct val="120000"/>
              <a:buAutoNum type="arabicParenR" startAt="2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Capacidad</a:t>
            </a:r>
          </a:p>
          <a:p>
            <a:pPr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HASTA 50 detectores por zona (25unid SCO y 25unid SDN)</a:t>
            </a:r>
          </a:p>
          <a:p>
            <a:pPr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Número de programación de fabrica.</a:t>
            </a:r>
          </a:p>
          <a:p>
            <a:pPr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Mismo detector para sistemas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direccionable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y convencional.	</a:t>
            </a:r>
            <a:r>
              <a:rPr lang="es-ES" sz="2000" dirty="0"/>
              <a:t>	</a:t>
            </a:r>
            <a:r>
              <a:rPr lang="es-ES" sz="2000" dirty="0" smtClean="0"/>
              <a:t>		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1924051" y="2645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8" name="Rectangle 3"/>
          <p:cNvSpPr>
            <a:spLocks noGrp="1" noChangeArrowheads="1"/>
          </p:cNvSpPr>
          <p:nvPr>
            <p:ph type="title"/>
          </p:nvPr>
        </p:nvSpPr>
        <p:spPr>
          <a:xfrm>
            <a:off x="972457" y="673100"/>
            <a:ext cx="10653486" cy="7445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Sistema Detección </a:t>
            </a:r>
            <a:r>
              <a:rPr lang="es-ES" sz="2400" b="1" dirty="0" err="1"/>
              <a:t>COsensor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5.4.- detectores 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2050" name="Picture 2" descr="sco-detector-monoxido-sistema-deteccion-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11" y="584203"/>
            <a:ext cx="2689223" cy="268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dn-detectorl-dioxido-nitrogeno-sistema-deteccion-n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1" y="1549071"/>
            <a:ext cx="2763836" cy="27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016416" y="1643274"/>
            <a:ext cx="8712000" cy="444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endParaRPr lang="es-ES" sz="800" dirty="0"/>
          </a:p>
          <a:p>
            <a:pPr marL="609600" indent="-609600">
              <a:lnSpc>
                <a:spcPct val="130000"/>
              </a:lnSpc>
              <a:spcBef>
                <a:spcPct val="20000"/>
              </a:spcBef>
              <a:buSzPct val="120000"/>
              <a:buFontTx/>
              <a:buAutoNum type="arabicParenR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Conexionado de detectores por zona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6">
              <a:lnSpc>
                <a:spcPct val="130000"/>
              </a:lnSpc>
              <a:spcBef>
                <a:spcPct val="20000"/>
              </a:spcBef>
              <a:buSzPct val="120000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dirty="0"/>
              <a:t>	</a:t>
            </a:r>
            <a:r>
              <a:rPr lang="es-ES" sz="2000" dirty="0" smtClean="0"/>
              <a:t>		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1924051" y="2645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6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48" name="Rectangle 3"/>
          <p:cNvSpPr>
            <a:spLocks noGrp="1" noChangeArrowheads="1"/>
          </p:cNvSpPr>
          <p:nvPr>
            <p:ph type="title"/>
          </p:nvPr>
        </p:nvSpPr>
        <p:spPr>
          <a:xfrm>
            <a:off x="957942" y="673100"/>
            <a:ext cx="10421257" cy="744538"/>
          </a:xfr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/>
          <a:p>
            <a:pPr marL="457200" indent="-457200"/>
            <a:r>
              <a:rPr lang="es-ES" sz="2400" b="1" dirty="0"/>
              <a:t>5. Sistema Detección </a:t>
            </a:r>
            <a:r>
              <a:rPr lang="es-ES" sz="2400" b="1" dirty="0" err="1"/>
              <a:t>COsensor</a:t>
            </a: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/>
              <a:t>  </a:t>
            </a:r>
            <a:r>
              <a:rPr lang="es-ES" sz="2000" dirty="0" smtClean="0">
                <a:solidFill>
                  <a:srgbClr val="009900"/>
                </a:solidFill>
              </a:rPr>
              <a:t>5.4.- detectores </a:t>
            </a:r>
            <a:endParaRPr lang="en-GB" sz="2000" dirty="0">
              <a:solidFill>
                <a:srgbClr val="009900"/>
              </a:solidFill>
            </a:endParaRPr>
          </a:p>
        </p:txBody>
      </p:sp>
      <p:pic>
        <p:nvPicPr>
          <p:cNvPr id="8" name="Picture 6" descr="C:\Users\Antonio.COFEMSA\Desktop\Esquema S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873" y="2735500"/>
            <a:ext cx="3876041" cy="3239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69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>
            <a:spLocks noChangeAspect="1"/>
          </p:cNvSpPr>
          <p:nvPr/>
        </p:nvSpPr>
        <p:spPr>
          <a:xfrm>
            <a:off x="2452662" y="1373967"/>
            <a:ext cx="7286676" cy="6442824"/>
          </a:xfrm>
          <a:prstGeom prst="rect">
            <a:avLst/>
          </a:prstGeom>
          <a:blipFill dpi="0" rotWithShape="1">
            <a:blip r:embed="rId2" cstate="print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26" name="Picture 2" descr="\\SERVER\Tecnic\I+D\Carpetes\Escritorio Compartido\tlf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657916" y="1500174"/>
            <a:ext cx="1152861" cy="2571768"/>
          </a:xfrm>
          <a:prstGeom prst="rect">
            <a:avLst/>
          </a:prstGeom>
          <a:noFill/>
          <a:scene3d>
            <a:camera prst="orthographicFront">
              <a:rot lat="21599969" lon="21599976" rev="20999965"/>
            </a:camera>
            <a:lightRig rig="threePt" dir="t"/>
          </a:scene3d>
        </p:spPr>
      </p:pic>
      <p:pic>
        <p:nvPicPr>
          <p:cNvPr id="1033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3776" y="285728"/>
            <a:ext cx="1274705" cy="1643074"/>
          </a:xfrm>
          <a:prstGeom prst="rect">
            <a:avLst/>
          </a:prstGeom>
          <a:noFill/>
        </p:spPr>
      </p:pic>
      <p:pic>
        <p:nvPicPr>
          <p:cNvPr id="1040" name="Picture 16" descr="C:\Users\Antonio.COFEMSA.000\Desktop\web cofe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79076" y="4103350"/>
            <a:ext cx="4277657" cy="500066"/>
          </a:xfrm>
          <a:prstGeom prst="rect">
            <a:avLst/>
          </a:prstGeom>
          <a:noFill/>
        </p:spPr>
      </p:pic>
      <p:pic>
        <p:nvPicPr>
          <p:cNvPr id="1042" name="Picture 18" descr="\\SERVER\Tecnic\OFICINA TECNICA\Fotos\000-FOTOS PROFESIONALES\00-DETECCIÓN\CTRAL ZAFI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28" y="214290"/>
            <a:ext cx="1428760" cy="1428760"/>
          </a:xfrm>
          <a:prstGeom prst="rect">
            <a:avLst/>
          </a:prstGeom>
          <a:noFill/>
        </p:spPr>
      </p:pic>
      <p:grpSp>
        <p:nvGrpSpPr>
          <p:cNvPr id="2" name="14 Grupo"/>
          <p:cNvGrpSpPr/>
          <p:nvPr/>
        </p:nvGrpSpPr>
        <p:grpSpPr>
          <a:xfrm>
            <a:off x="7961802" y="86726"/>
            <a:ext cx="1277470" cy="1127697"/>
            <a:chOff x="6145900" y="84796"/>
            <a:chExt cx="1277470" cy="1127697"/>
          </a:xfrm>
        </p:grpSpPr>
        <p:pic>
          <p:nvPicPr>
            <p:cNvPr id="1044" name="Picture 20" descr="http://static1.actualidadgadget.com/wp-content/uploads/2008/06/hp-pavilion-dv5z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45900" y="84796"/>
              <a:ext cx="1277470" cy="1127697"/>
            </a:xfrm>
            <a:prstGeom prst="rect">
              <a:avLst/>
            </a:prstGeom>
            <a:noFill/>
          </p:spPr>
        </p:pic>
        <p:pic>
          <p:nvPicPr>
            <p:cNvPr id="24" name="Picture 11" descr="49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07317" y="142852"/>
              <a:ext cx="965041" cy="62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27 Rectángulo"/>
          <p:cNvSpPr/>
          <p:nvPr/>
        </p:nvSpPr>
        <p:spPr>
          <a:xfrm>
            <a:off x="3309918" y="214290"/>
            <a:ext cx="407196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Fabricante </a:t>
            </a:r>
          </a:p>
          <a:p>
            <a:r>
              <a:rPr lang="es-ES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  Productos</a:t>
            </a:r>
          </a:p>
          <a:p>
            <a:r>
              <a:rPr lang="es-ES" sz="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  Contra </a:t>
            </a:r>
            <a:r>
              <a:rPr lang="es-ES" sz="28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IncenDios</a:t>
            </a:r>
            <a:endParaRPr lang="es-ES" sz="2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</a:endParaRPr>
          </a:p>
          <a:p>
            <a:endParaRPr lang="es-ES" sz="2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7239008" y="5500702"/>
            <a:ext cx="38576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" sz="4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…. DESDE  1973</a:t>
            </a:r>
          </a:p>
        </p:txBody>
      </p:sp>
      <p:pic>
        <p:nvPicPr>
          <p:cNvPr id="17" name="Picture 4" descr="\\SERVER\Tecnic\I+D\Carpetes\Escritorio Compartido\LOGO AMARILL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71262" y="3714752"/>
            <a:ext cx="1143008" cy="1143008"/>
          </a:xfrm>
          <a:prstGeom prst="rect">
            <a:avLst/>
          </a:prstGeom>
          <a:noFill/>
        </p:spPr>
      </p:pic>
      <p:pic>
        <p:nvPicPr>
          <p:cNvPr id="2052" name="Picture 4" descr="\\SERVER\Tecnic\OFICINA TECNICA\Fotos\000-FOTOS PROFESIONALES\03-INSTALACIONES\_MG_43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5538" y="2786059"/>
            <a:ext cx="2000264" cy="1333509"/>
          </a:xfrm>
          <a:prstGeom prst="rect">
            <a:avLst/>
          </a:prstGeom>
          <a:noFill/>
        </p:spPr>
      </p:pic>
      <p:pic>
        <p:nvPicPr>
          <p:cNvPr id="2051" name="Picture 3" descr="\\SERVER\Tecnic\OFICINA TECNICA\Fotos\000-FOTOS PROFESIONALES\03-INSTALACIONES\_MG_442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67240" y="2928935"/>
            <a:ext cx="2286016" cy="1524011"/>
          </a:xfrm>
          <a:prstGeom prst="rect">
            <a:avLst/>
          </a:prstGeom>
          <a:noFill/>
        </p:spPr>
      </p:pic>
      <p:pic>
        <p:nvPicPr>
          <p:cNvPr id="2050" name="Picture 2" descr="\\SERVER\Tecnic\OFICINA TECNICA\Fotos\000-FOTOS PROFESIONALES\03-INSTALACIONES\_MG_441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09984" y="1643050"/>
            <a:ext cx="2143140" cy="1428760"/>
          </a:xfrm>
          <a:prstGeom prst="rect">
            <a:avLst/>
          </a:prstGeom>
          <a:noFill/>
        </p:spPr>
      </p:pic>
      <p:pic>
        <p:nvPicPr>
          <p:cNvPr id="1027" name="Picture 3" descr="\\SERVER\Tecnic\I+D\Carpetes\Escritorio Compartido\ic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69700" y="3355114"/>
            <a:ext cx="1223254" cy="121126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9" name="18 CuadroTexto"/>
          <p:cNvSpPr txBox="1"/>
          <p:nvPr/>
        </p:nvSpPr>
        <p:spPr>
          <a:xfrm>
            <a:off x="4018938" y="4773052"/>
            <a:ext cx="422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i="1" u="sng" dirty="0">
                <a:solidFill>
                  <a:srgbClr val="006600"/>
                </a:solidFill>
              </a:rPr>
              <a:t>Final de la Presentación</a:t>
            </a:r>
          </a:p>
        </p:txBody>
      </p:sp>
      <p:pic>
        <p:nvPicPr>
          <p:cNvPr id="1032" name="Picture 8" descr="http://www.gshop.com.mx/productos/f.131319690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696400" y="2924944"/>
            <a:ext cx="714380" cy="714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0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12132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 Plan de Evacuación</a:t>
            </a:r>
            <a:br>
              <a:rPr lang="es-ES" sz="2400" b="1" dirty="0" smtClean="0"/>
            </a:br>
            <a:r>
              <a:rPr lang="es-ES" sz="2000" dirty="0" smtClean="0">
                <a:solidFill>
                  <a:srgbClr val="009900"/>
                </a:solidFill>
              </a:rPr>
              <a:t>EN54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4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454116" cy="4351338"/>
          </a:xfrm>
        </p:spPr>
        <p:txBody>
          <a:bodyPr/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¿Hay alguna razón técnica para dudar de productos con sellado CE EN54 obligatorios en la UE?</a:t>
            </a:r>
          </a:p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Puedo con COFEM instalar los sistemas de  cableado clase A o B de la Nfpa72? </a:t>
            </a:r>
          </a:p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¿Pueden instalar COFEM siguiendo la Nfpa72?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75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12132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 COFEM  - Comercial</a:t>
            </a:r>
            <a:br>
              <a:rPr lang="es-ES" sz="2400" b="1" dirty="0" smtClean="0"/>
            </a:br>
            <a:r>
              <a:rPr lang="es-ES" sz="1600" dirty="0" smtClean="0">
                <a:solidFill>
                  <a:srgbClr val="009900"/>
                </a:solidFill>
              </a:rPr>
              <a:t>Ventas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4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454116" cy="4351338"/>
          </a:xfrm>
        </p:spPr>
        <p:txBody>
          <a:bodyPr/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90% de las objeciones del cliente son para protegerse!</a:t>
            </a:r>
          </a:p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Deje pasar las objeciones.</a:t>
            </a:r>
          </a:p>
          <a:p>
            <a:pPr marL="0" indent="0">
              <a:buNone/>
            </a:pPr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Si el cliente esta de acuerdo en solo el 1%  de su argumentos. Solo hable de esto.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Concéntrese en los puntos que el cliente esta de acuerdo.</a:t>
            </a:r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1076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32682"/>
          </a:xfrm>
          <a:prstGeom prst="rect">
            <a:avLst/>
          </a:prstGeom>
          <a:gradFill rotWithShape="1">
            <a:gsLst>
              <a:gs pos="0">
                <a:schemeClr val="bg1">
                  <a:alpha val="57001"/>
                </a:schemeClr>
              </a:gs>
              <a:gs pos="100000">
                <a:srgbClr val="C6D5FE">
                  <a:alpha val="73000"/>
                </a:srgbClr>
              </a:gs>
            </a:gsLst>
            <a:lin ang="5400000" scaled="1"/>
          </a:gra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s-ES" sz="2400" b="1" dirty="0" smtClean="0"/>
              <a:t>5. COFEM  - Comercial</a:t>
            </a:r>
            <a:br>
              <a:rPr lang="es-ES" sz="2400" b="1" dirty="0" smtClean="0"/>
            </a:br>
            <a:r>
              <a:rPr lang="es-ES" sz="1600" dirty="0" smtClean="0">
                <a:solidFill>
                  <a:srgbClr val="009900"/>
                </a:solidFill>
              </a:rPr>
              <a:t>CONVERSACIÓN DE VENTA</a:t>
            </a:r>
            <a:endParaRPr lang="en-GB" sz="1600" dirty="0">
              <a:solidFill>
                <a:srgbClr val="009900"/>
              </a:solidFill>
            </a:endParaRPr>
          </a:p>
        </p:txBody>
      </p:sp>
      <p:pic>
        <p:nvPicPr>
          <p:cNvPr id="4" name="Picture 9" descr="\\SERVER\Tecnic\OFICINA TECNICA\LOGOS COFEM\NUEVO LOGO\LOGO 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9339" y="214290"/>
            <a:ext cx="665063" cy="857256"/>
          </a:xfrm>
          <a:prstGeom prst="rect">
            <a:avLst/>
          </a:prstGeom>
          <a:noFill/>
        </p:spPr>
      </p:pic>
      <p:graphicFrame>
        <p:nvGraphicFramePr>
          <p:cNvPr id="5" name="Diagrama 4"/>
          <p:cNvGraphicFramePr/>
          <p:nvPr>
            <p:extLst/>
          </p:nvPr>
        </p:nvGraphicFramePr>
        <p:xfrm>
          <a:off x="2032202" y="2400301"/>
          <a:ext cx="8127798" cy="286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Llamada ovalada 9"/>
          <p:cNvSpPr/>
          <p:nvPr/>
        </p:nvSpPr>
        <p:spPr>
          <a:xfrm>
            <a:off x="3392439" y="5354665"/>
            <a:ext cx="2044931" cy="1345442"/>
          </a:xfrm>
          <a:prstGeom prst="wedgeEllipseCallout">
            <a:avLst>
              <a:gd name="adj1" fmla="val 12500"/>
              <a:gd name="adj2" fmla="val -119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Contexto Actual.</a:t>
            </a:r>
          </a:p>
          <a:p>
            <a:pPr algn="ctr"/>
            <a:r>
              <a:rPr lang="es-ES" sz="1200" dirty="0" smtClean="0"/>
              <a:t>Perfil Empresa.</a:t>
            </a:r>
          </a:p>
          <a:p>
            <a:pPr algn="ctr"/>
            <a:r>
              <a:rPr lang="es-ES" sz="1200" dirty="0" smtClean="0"/>
              <a:t>Estrategia empresa.</a:t>
            </a:r>
          </a:p>
          <a:p>
            <a:pPr algn="ctr"/>
            <a:r>
              <a:rPr lang="es-ES" sz="1200" dirty="0" smtClean="0"/>
              <a:t>Proveedores.</a:t>
            </a:r>
            <a:endParaRPr lang="es-ES" sz="1200" dirty="0"/>
          </a:p>
        </p:txBody>
      </p:sp>
      <p:sp>
        <p:nvSpPr>
          <p:cNvPr id="13" name="Llamada ovalada 12"/>
          <p:cNvSpPr/>
          <p:nvPr/>
        </p:nvSpPr>
        <p:spPr>
          <a:xfrm>
            <a:off x="6096000" y="1567759"/>
            <a:ext cx="2044931" cy="1345442"/>
          </a:xfrm>
          <a:prstGeom prst="wedgeEllipseCallout">
            <a:avLst>
              <a:gd name="adj1" fmla="val 1601"/>
              <a:gd name="adj2" fmla="val 86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Qué es lo que el cliente quiere alcanzar?</a:t>
            </a:r>
          </a:p>
          <a:p>
            <a:pPr algn="ctr"/>
            <a:r>
              <a:rPr lang="es-ES" sz="1200" dirty="0" smtClean="0"/>
              <a:t>Encuentre ACERCAR LA RECOMPENSA motivacional</a:t>
            </a:r>
            <a:endParaRPr lang="es-ES" sz="1200" dirty="0"/>
          </a:p>
        </p:txBody>
      </p:sp>
      <p:sp>
        <p:nvSpPr>
          <p:cNvPr id="14" name="Llamada ovalada 13"/>
          <p:cNvSpPr/>
          <p:nvPr/>
        </p:nvSpPr>
        <p:spPr>
          <a:xfrm>
            <a:off x="1009736" y="4757369"/>
            <a:ext cx="2044931" cy="1345442"/>
          </a:xfrm>
          <a:prstGeom prst="wedgeEllipseCallout">
            <a:avLst>
              <a:gd name="adj1" fmla="val 20630"/>
              <a:gd name="adj2" fmla="val -857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Explore que ha pasado en el pasado que causo la situación actual</a:t>
            </a:r>
            <a:endParaRPr lang="es-ES" sz="1200" dirty="0"/>
          </a:p>
        </p:txBody>
      </p:sp>
      <p:sp>
        <p:nvSpPr>
          <p:cNvPr id="15" name="Llamada ovalada 14"/>
          <p:cNvSpPr/>
          <p:nvPr/>
        </p:nvSpPr>
        <p:spPr>
          <a:xfrm>
            <a:off x="8691721" y="1253754"/>
            <a:ext cx="2044931" cy="1345442"/>
          </a:xfrm>
          <a:prstGeom prst="wedgeEllipseCallout">
            <a:avLst>
              <a:gd name="adj1" fmla="val -3988"/>
              <a:gd name="adj2" fmla="val 101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Adicionar más ALEJAR EL DOLOR motivacional.</a:t>
            </a:r>
          </a:p>
          <a:p>
            <a:pPr algn="ctr"/>
            <a:r>
              <a:rPr lang="es-ES" sz="1200" dirty="0" smtClean="0"/>
              <a:t>Cuál es la implicación y costos si no se alcanza el objetivo</a:t>
            </a:r>
            <a:endParaRPr lang="es-ES" sz="1200" dirty="0"/>
          </a:p>
        </p:txBody>
      </p:sp>
      <p:sp>
        <p:nvSpPr>
          <p:cNvPr id="16" name="Llamada ovalada 15"/>
          <p:cNvSpPr/>
          <p:nvPr/>
        </p:nvSpPr>
        <p:spPr>
          <a:xfrm>
            <a:off x="8716873" y="5059500"/>
            <a:ext cx="2044931" cy="1345442"/>
          </a:xfrm>
          <a:prstGeom prst="wedgeEllipseCallout">
            <a:avLst>
              <a:gd name="adj1" fmla="val -6783"/>
              <a:gd name="adj2" fmla="val -1005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Adicione más ACERCAR LA RECOMPENSA motivacional. Que será el beneficio positivo de alcanzar esta meta</a:t>
            </a:r>
            <a:endParaRPr lang="es-ES" sz="1200" dirty="0"/>
          </a:p>
        </p:txBody>
      </p:sp>
      <p:sp>
        <p:nvSpPr>
          <p:cNvPr id="17" name="Llamada ovalada 16"/>
          <p:cNvSpPr/>
          <p:nvPr/>
        </p:nvSpPr>
        <p:spPr>
          <a:xfrm>
            <a:off x="551310" y="1253754"/>
            <a:ext cx="2044931" cy="1345442"/>
          </a:xfrm>
          <a:prstGeom prst="wedgeEllipseCallout">
            <a:avLst>
              <a:gd name="adj1" fmla="val 63675"/>
              <a:gd name="adj2" fmla="val 30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Explore el problema que el cliente esta teniendo.</a:t>
            </a:r>
          </a:p>
          <a:p>
            <a:pPr algn="ctr"/>
            <a:r>
              <a:rPr lang="es-ES" sz="1200" dirty="0" smtClean="0"/>
              <a:t>Encuentre ALEJAR EL DOLOR motivacional</a:t>
            </a:r>
            <a:endParaRPr lang="es-ES" sz="1200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2867486" y="2078135"/>
            <a:ext cx="1837936" cy="726531"/>
          </a:xfrm>
          <a:prstGeom prst="roundRect">
            <a:avLst/>
          </a:prstGeom>
          <a:solidFill>
            <a:srgbClr val="DFCE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¿Problema?</a:t>
            </a:r>
          </a:p>
          <a:p>
            <a:pPr algn="ctr"/>
            <a:r>
              <a:rPr lang="es-ES" dirty="0" smtClean="0"/>
              <a:t>¿Dolor?</a:t>
            </a:r>
            <a:endParaRPr lang="es-ES" dirty="0"/>
          </a:p>
        </p:txBody>
      </p:sp>
      <p:sp>
        <p:nvSpPr>
          <p:cNvPr id="19" name="Rectángulo redondeado 18"/>
          <p:cNvSpPr/>
          <p:nvPr/>
        </p:nvSpPr>
        <p:spPr>
          <a:xfrm>
            <a:off x="4957011" y="4621878"/>
            <a:ext cx="2717781" cy="142079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SOLUCIÓN </a:t>
            </a:r>
            <a:r>
              <a:rPr lang="es-ES" sz="1600" dirty="0" smtClean="0"/>
              <a:t> </a:t>
            </a:r>
          </a:p>
          <a:p>
            <a:pPr algn="ctr"/>
            <a:r>
              <a:rPr lang="es-ES" sz="1600" dirty="0" smtClean="0"/>
              <a:t>Cómo la SOLUCIÓN ayuda al cliente a obtener el premio y alejar el DOLOR</a:t>
            </a:r>
            <a:endParaRPr lang="es-ES" sz="1600" dirty="0"/>
          </a:p>
        </p:txBody>
      </p:sp>
      <p:sp>
        <p:nvSpPr>
          <p:cNvPr id="23" name="Flecha arriba 22"/>
          <p:cNvSpPr/>
          <p:nvPr/>
        </p:nvSpPr>
        <p:spPr>
          <a:xfrm>
            <a:off x="5885410" y="4156365"/>
            <a:ext cx="432262" cy="465512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5263617" y="6303014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26" name="Elipse 25"/>
          <p:cNvSpPr/>
          <p:nvPr/>
        </p:nvSpPr>
        <p:spPr>
          <a:xfrm>
            <a:off x="2512395" y="6006238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27" name="Elipse 26"/>
          <p:cNvSpPr/>
          <p:nvPr/>
        </p:nvSpPr>
        <p:spPr>
          <a:xfrm>
            <a:off x="1933359" y="2453988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28" name="Elipse 27"/>
          <p:cNvSpPr/>
          <p:nvPr/>
        </p:nvSpPr>
        <p:spPr>
          <a:xfrm>
            <a:off x="7874253" y="2617872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29" name="Elipse 28"/>
          <p:cNvSpPr/>
          <p:nvPr/>
        </p:nvSpPr>
        <p:spPr>
          <a:xfrm>
            <a:off x="10236863" y="2453987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</a:p>
        </p:txBody>
      </p:sp>
      <p:sp>
        <p:nvSpPr>
          <p:cNvPr id="30" name="Elipse 29"/>
          <p:cNvSpPr/>
          <p:nvPr/>
        </p:nvSpPr>
        <p:spPr>
          <a:xfrm>
            <a:off x="10594265" y="6042676"/>
            <a:ext cx="335078" cy="3735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6</a:t>
            </a:r>
          </a:p>
        </p:txBody>
      </p:sp>
      <p:sp>
        <p:nvSpPr>
          <p:cNvPr id="31" name="Elipse 30"/>
          <p:cNvSpPr/>
          <p:nvPr/>
        </p:nvSpPr>
        <p:spPr>
          <a:xfrm>
            <a:off x="6177357" y="5865041"/>
            <a:ext cx="624496" cy="5512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7</a:t>
            </a:r>
            <a:endParaRPr lang="es-ES" dirty="0"/>
          </a:p>
        </p:txBody>
      </p:sp>
      <p:sp>
        <p:nvSpPr>
          <p:cNvPr id="32" name="Flecha arriba 31"/>
          <p:cNvSpPr/>
          <p:nvPr/>
        </p:nvSpPr>
        <p:spPr>
          <a:xfrm rot="8594549">
            <a:off x="4593712" y="2847897"/>
            <a:ext cx="432262" cy="465512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Flecha arriba 32"/>
          <p:cNvSpPr/>
          <p:nvPr/>
        </p:nvSpPr>
        <p:spPr>
          <a:xfrm rot="13864717">
            <a:off x="2406862" y="2836768"/>
            <a:ext cx="432262" cy="465512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9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2" grpId="0" animBg="1"/>
      <p:bldP spid="19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4068</Words>
  <Application>Microsoft Office PowerPoint</Application>
  <PresentationFormat>Panorámica</PresentationFormat>
  <Paragraphs>1371</Paragraphs>
  <Slides>109</Slides>
  <Notes>73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109</vt:i4>
      </vt:variant>
    </vt:vector>
  </HeadingPairs>
  <TitlesOfParts>
    <vt:vector size="117" baseType="lpstr">
      <vt:lpstr>Arial</vt:lpstr>
      <vt:lpstr>Calibri</vt:lpstr>
      <vt:lpstr>Calibri Light</vt:lpstr>
      <vt:lpstr>Symbol</vt:lpstr>
      <vt:lpstr>Times New Roman</vt:lpstr>
      <vt:lpstr>Wingdings</vt:lpstr>
      <vt:lpstr>Tema de Office</vt:lpstr>
      <vt:lpstr>CorelDRAW</vt:lpstr>
      <vt:lpstr>Presentación de PowerPoint</vt:lpstr>
      <vt:lpstr>COFEM en el mundo </vt:lpstr>
      <vt:lpstr>2. Normativa PCI 2.3.- Marcado CE </vt:lpstr>
      <vt:lpstr>2. Normativa PCI    2.5.- Marcado CE </vt:lpstr>
      <vt:lpstr>2. Normativa PCI    2.6.- Marcado CE </vt:lpstr>
      <vt:lpstr>2. Normativa PCI    2.6.- Marcado CE</vt:lpstr>
      <vt:lpstr>2. Normativa PCI    2.7.- Serie de normas EN54 </vt:lpstr>
      <vt:lpstr>2. Normativa PCI     2.4 – COFEM comprometida con el sector de PCI    </vt:lpstr>
      <vt:lpstr>3. INSTALACION CONVENCIONAL - CLASE B    3.1.- Norma Instalación de Incendios </vt:lpstr>
      <vt:lpstr>3. INSTALACION DIRECCIONABLE -  CLASE A   3.2.- Norma Instalación de Incendios.</vt:lpstr>
      <vt:lpstr>3. Normativa SDAI-UNE 23007-14    3.3 - Detectores</vt:lpstr>
      <vt:lpstr>3. Normativa SDAI-UNE 23007-14    3.4. Cobertura detectores de ópticos</vt:lpstr>
      <vt:lpstr>3. Normativa SDAI-UNE 23007-14    3.5 – Cobertura detectores Térmicos</vt:lpstr>
      <vt:lpstr>3. Normativa SDAI-UNE 23007-14    3.6.- Norma Instalación de Incendios </vt:lpstr>
      <vt:lpstr>3. Normativa SDAI-UNE 23007-14    3.7.- Norma Instalación de Incendios </vt:lpstr>
      <vt:lpstr>3. Normativa SDAI-UNE 23007-14    3.8.- Norma Instalación de Incendios (14/33)</vt:lpstr>
      <vt:lpstr>3. Normativa SDAI-UNE 23007-14    3.9.- Sirenas</vt:lpstr>
      <vt:lpstr>4. Comparativa EN54 &amp; Nfpa72   4.1.- Normativas de instalación</vt:lpstr>
      <vt:lpstr>4. Comparativa Normas de INSTALACIÓN   4.2.- EN y Nfpa</vt:lpstr>
      <vt:lpstr>4. Comparativa EN54 &amp; Nfpa72   4.3- EN  vs UL</vt:lpstr>
      <vt:lpstr>4. Comparativa EN54 – Nfpa72 4.4 - Prooductos Atex</vt:lpstr>
      <vt:lpstr>4. Comparativa EN54 – Nfpa72 4.7 Aprobación en Panamá</vt:lpstr>
      <vt:lpstr>4. Comparativa EN54 – Nfpa72 4.8 Estudio que compara EN54 y Nfpa72 de BreGlobal </vt:lpstr>
      <vt:lpstr>4. Comparativa EN54 – Nfpa72 4.9 Estudio que compara EN54 y Nfpa72 de Ifseg </vt:lpstr>
      <vt:lpstr>4. Comparativa EN54 – Nfpa72 4.10 Nfpa72 Acepta otros sellados/listados? Parte 1.5 EQUIVALENCIA 1.5.1 </vt:lpstr>
      <vt:lpstr>4. Comparativa UL EU 4.11 Comparativa de UL vs EN </vt:lpstr>
      <vt:lpstr>4. FM approved certifica productos EN54 4.11 FM esta sellando los productos EN54</vt:lpstr>
      <vt:lpstr>5. Plan de Evacuación Proceso de evacuación</vt:lpstr>
      <vt:lpstr>Presentación de PowerPoint</vt:lpstr>
      <vt:lpstr>4. Sistema Convencional   4.1.- Sistema Convencional</vt:lpstr>
      <vt:lpstr>4. Sistema Convencional   4.2.- CLVR: Compatibilidad y versiones</vt:lpstr>
      <vt:lpstr>4. Sistema Convencional   4.3.- CLVR: Características técnicas</vt:lpstr>
      <vt:lpstr>4. Sistema Convencional   4.3.- CLVR: Características técnicas</vt:lpstr>
      <vt:lpstr>4. Sistema Convencional    4.3.- CLVR: Características técnicas (4/4)</vt:lpstr>
      <vt:lpstr>4. Sistema Convencional   4.4- CLVR: Conexionado interno</vt:lpstr>
      <vt:lpstr>4. Sistema Convencional   4.4- CLVR: Conexionado interno</vt:lpstr>
      <vt:lpstr>4. Conventional System    4.5.- CLVR: Comunication</vt:lpstr>
      <vt:lpstr>4. Sistema Convencional   4.5.- Perifericos</vt:lpstr>
      <vt:lpstr>Presentación de PowerPoint</vt:lpstr>
      <vt:lpstr>A30XV(55°C) Termovelocimetrico</vt:lpstr>
      <vt:lpstr>A35BS (Óptico) y A35BST (Óptico Térmico) (55°C)</vt:lpstr>
      <vt:lpstr>A30XH Óptico / A30XHS Óptico – Térmico (55°C y  HT 85°C)</vt:lpstr>
      <vt:lpstr>PUCAR – Estación Manual</vt:lpstr>
      <vt:lpstr>A30XZO y A30XZAL</vt:lpstr>
      <vt:lpstr>PIAL</vt:lpstr>
      <vt:lpstr>4. Sistema Convencional   4.5- Periféricos</vt:lpstr>
      <vt:lpstr>Presentación de PowerPoint</vt:lpstr>
      <vt:lpstr>5. Sistema Algorítmico-Direccionable      5.1 C-LYON</vt:lpstr>
      <vt:lpstr>5. Sistema Algorítmico-Direccionable      5.2 ZAFIR</vt:lpstr>
      <vt:lpstr>5. Sistema Algorítmico-Direccionable      5.3 LYON</vt:lpstr>
      <vt:lpstr>5. Sistema Algorítmico-Direccionable      5.3 general</vt:lpstr>
      <vt:lpstr>5. Sistema Algorítmico-Direccionable      5.3 general</vt:lpstr>
      <vt:lpstr>4. Sistema DIRECCIONABLE   5.4.- Periféricos</vt:lpstr>
      <vt:lpstr>A30XHA Óptico / A30XHAS Óptico – Térmico</vt:lpstr>
      <vt:lpstr>A30XHT – Térmovelocimetrico (55°C)</vt:lpstr>
      <vt:lpstr>A30XHTCO– Óptico, térmico y CO</vt:lpstr>
      <vt:lpstr>PUCAY – Estación manual</vt:lpstr>
      <vt:lpstr>4. Sistema DIRECCIONABLE   5.4.- Periféricos</vt:lpstr>
      <vt:lpstr>KMAY – Módulo de zona</vt:lpstr>
      <vt:lpstr>Presentación de PowerPoint</vt:lpstr>
      <vt:lpstr>MSTAY – Módulo de señales Técnicas</vt:lpstr>
      <vt:lpstr>Presentación de PowerPoint</vt:lpstr>
      <vt:lpstr>MDA1Y – Modulo de relé de una salida</vt:lpstr>
      <vt:lpstr>Presentación de PowerPoint</vt:lpstr>
      <vt:lpstr>MDA2Y – Modulo de relé de una salida</vt:lpstr>
      <vt:lpstr>Presentación de PowerPoint</vt:lpstr>
      <vt:lpstr>MYOA – Modulo de relé y señales tecnicas</vt:lpstr>
      <vt:lpstr>Presentación de PowerPoint</vt:lpstr>
      <vt:lpstr>KABY – Módulo aislador para detector</vt:lpstr>
      <vt:lpstr>4. Sistema DIRECCIONABLE   5.4.- Periféricos</vt:lpstr>
      <vt:lpstr>SIRENAS direccionables</vt:lpstr>
      <vt:lpstr>A30XZSL Base con SIRENA y Strobo</vt:lpstr>
      <vt:lpstr>A30XZSL Base con SIRENA y LUZ</vt:lpstr>
      <vt:lpstr>ZYR Repetidora</vt:lpstr>
      <vt:lpstr>ZAFIRPW – Fuente de Alimentación</vt:lpstr>
      <vt:lpstr>5. Sistema Algorítmico-Direccionable  LYON    5.6.- Esquema de conexionado (1/3)</vt:lpstr>
      <vt:lpstr>4. Sistema DIRECCIONABLE   5.4.- Periféricos</vt:lpstr>
      <vt:lpstr>4. Sistema DIRECCIONABLE   5.4.- Periféricos</vt:lpstr>
      <vt:lpstr>4. Sistema DIRECCIONABLE   5.4.- Periféricos</vt:lpstr>
      <vt:lpstr>4. Sistema DIRECCIONABLE   5.4.- Periféricos</vt:lpstr>
      <vt:lpstr>5. Sistema Algorítmico-Direccionable  LYON    5.7. Software COFEM i-link</vt:lpstr>
      <vt:lpstr>5. Sistema Algorítmico-Direccionable   5.7. Calculo de Capacidad por bucle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Sistema Detección COsensor   5.1.- Guía de Diseño</vt:lpstr>
      <vt:lpstr>5. Sistema Detección COsensor   5.2.- Gama de productos</vt:lpstr>
      <vt:lpstr>5. Sistema Detección COsensor   5.3.- Central ZCO </vt:lpstr>
      <vt:lpstr>5. Sistema Detección COsensor   5.3.- Central direccionable</vt:lpstr>
      <vt:lpstr>5. Sistema Detección COsensor   5.4.- detectores </vt:lpstr>
      <vt:lpstr>5. Sistema Detección COsensor   5.4.- detectores </vt:lpstr>
      <vt:lpstr>Presentación de PowerPoint</vt:lpstr>
      <vt:lpstr>5. Plan de Evacuación EN54</vt:lpstr>
      <vt:lpstr>5. COFEM  - Comercial Ventas</vt:lpstr>
      <vt:lpstr>5. COFEM  - Comercial CONVERSACIÓN DE VENTA</vt:lpstr>
      <vt:lpstr>5. COFEM  - Comercial COMERCIAL - REGLA DE ORO</vt:lpstr>
      <vt:lpstr>5. Sistema Algorítmico-Direccionable  LYON   5.11.- Capacidad del sistema (3/4)</vt:lpstr>
      <vt:lpstr>5. Addressable system wire   5.11.- Capacity</vt:lpstr>
      <vt:lpstr>3. Normativa SDAI-UNE 23007-14    3.1.- Norma Instalación de Incendios (22/33)</vt:lpstr>
      <vt:lpstr>3. Normativa SDAI-UNE 23007-14    3.1.- Norma Instalación de Incendios (23/33)</vt:lpstr>
      <vt:lpstr>3. Normativa SDAI-UNE 23007-14    3.1.- Norma Instalación de Incendios (24/33)</vt:lpstr>
      <vt:lpstr>3. Normativa SDAI-UNE 23007-14    3.1.- Norma Instalación de Incendios (25/33)</vt:lpstr>
      <vt:lpstr>3. Normativa SDAI-UNE 23007-14    3.1.- Norma Instalación de Incendios (26/33)</vt:lpstr>
      <vt:lpstr>2. Normativa PCI    2.1 - Marcado CE</vt:lpstr>
      <vt:lpstr>2. Normativa PCI    2.2- Marcado CE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sanchez</dc:creator>
  <cp:lastModifiedBy>manuel sanchez</cp:lastModifiedBy>
  <cp:revision>188</cp:revision>
  <dcterms:created xsi:type="dcterms:W3CDTF">2015-07-31T14:14:52Z</dcterms:created>
  <dcterms:modified xsi:type="dcterms:W3CDTF">2017-04-25T23:57:30Z</dcterms:modified>
</cp:coreProperties>
</file>