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531" r:id="rId2"/>
    <p:sldId id="1564" r:id="rId3"/>
    <p:sldId id="1584" r:id="rId4"/>
    <p:sldId id="1571" r:id="rId5"/>
    <p:sldId id="1582" r:id="rId6"/>
    <p:sldId id="1572" r:id="rId7"/>
    <p:sldId id="1563" r:id="rId8"/>
    <p:sldId id="1573" r:id="rId9"/>
    <p:sldId id="1579" r:id="rId10"/>
    <p:sldId id="1576" r:id="rId11"/>
    <p:sldId id="1580" r:id="rId12"/>
    <p:sldId id="1581" r:id="rId13"/>
    <p:sldId id="258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77922" autoAdjust="0"/>
  </p:normalViewPr>
  <p:slideViewPr>
    <p:cSldViewPr snapToGrid="0">
      <p:cViewPr varScale="1">
        <p:scale>
          <a:sx n="56" d="100"/>
          <a:sy n="56" d="100"/>
        </p:scale>
        <p:origin x="12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B4A40-63B8-407F-847D-7AA17E908B84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7AEF5-3193-4488-9E35-2B2C4BCAF1F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382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kvision.com/e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kvision.com/es-la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ikvision.com/en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kvision.com/es-la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ikvision.com/en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kvision.com/e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ikvision.com/es-la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DS-PDP15P-EG2-WB: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Anti-mascotas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30kg (Se habilita por software)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15 metros 85,9°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frontal y posterior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Batería estima 5 años</a:t>
            </a:r>
          </a:p>
          <a:p>
            <a:pPr algn="l" latinLnBrk="1"/>
            <a:endParaRPr lang="es-AR" b="1" i="0" dirty="0">
              <a:solidFill>
                <a:srgbClr val="333333"/>
              </a:solidFill>
              <a:effectLst/>
              <a:latin typeface="OpenSans"/>
            </a:endParaRP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DS-PDMC-EG2-WB: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frontal y de pared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Batería estima 5 años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Permite cablear dos zonas mas, desde el magnético. No les da alimentación. Son dos somas mas con numero y definición independiente.</a:t>
            </a:r>
          </a:p>
          <a:p>
            <a:endParaRPr lang="es-AR" dirty="0"/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DS-PKF1-WB: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Plástico y caucho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Led para indicar estado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Hasta 500 metros en áreas abiertas</a:t>
            </a:r>
          </a:p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7AEF5-3193-4488-9E35-2B2C4BCAF1F2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34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DS-PK1-E-WB: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Indicador de estado/Fallo 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No indica que zona esta en alarma ni que zona están abiertas. 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frontal y de pared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Teclas de función: Armado/desarmado    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No incluye zona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4 pilas AA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DS-PR1-WB: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Incluye batería estima hasta 35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hs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. Se alimenta de 220v,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Led estado (Señal, Alimentación y fallo)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Soporta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PIRcam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y detectores de humo. Puede agregar hasta 8 automáticamente.                    </a:t>
            </a:r>
          </a:p>
          <a:p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3"/>
              </a:rPr>
            </a:br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3"/>
              </a:rPr>
            </a:b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Son protocolos de transmisión inalámbrica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dirty="0"/>
              <a:t>16 Usuarios: 1 instalador, 1 administrador, 14 operarios</a:t>
            </a:r>
          </a:p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18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Son protocolos de transmisión inalámbrica</a:t>
            </a:r>
          </a:p>
          <a:p>
            <a:r>
              <a:rPr lang="es-AR" dirty="0"/>
              <a:t>Duración estimada de la batería 12hs. </a:t>
            </a:r>
          </a:p>
          <a:p>
            <a:r>
              <a:rPr lang="es-AR" dirty="0"/>
              <a:t>Va conectado directamente a 220V. Incluye el cable,</a:t>
            </a:r>
          </a:p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107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Para configurar se requiere asociar el panel a una cuenta de </a:t>
            </a:r>
            <a:r>
              <a:rPr lang="es-AR" dirty="0" err="1"/>
              <a:t>Hik-Connect</a:t>
            </a:r>
            <a:r>
              <a:rPr lang="es-AR" dirty="0"/>
              <a:t> o </a:t>
            </a:r>
            <a:r>
              <a:rPr lang="es-AR" dirty="0" err="1"/>
              <a:t>Hik-ProConnect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439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b="1" dirty="0"/>
              <a:t>Canales: </a:t>
            </a:r>
            <a:r>
              <a:rPr lang="es-AR" dirty="0"/>
              <a:t>Se puede configurar 5 segundos de pre alarma y 2 de post alarma.</a:t>
            </a:r>
          </a:p>
          <a:p>
            <a:r>
              <a:rPr lang="es-AR" dirty="0"/>
              <a:t>O 2 segundos de pre alarma y 2 de post alarma.</a:t>
            </a:r>
          </a:p>
          <a:p>
            <a:endParaRPr lang="es-AR" dirty="0"/>
          </a:p>
          <a:p>
            <a:r>
              <a:rPr lang="es-AR" b="1" dirty="0"/>
              <a:t>PIRCAM: </a:t>
            </a:r>
            <a:r>
              <a:rPr lang="es-AR" b="0" dirty="0"/>
              <a:t>Captura imágenes con las que arma la video verificación. Se configura calidad y cantidad de imágenes que captura.</a:t>
            </a:r>
          </a:p>
          <a:p>
            <a:r>
              <a:rPr lang="es-AR" b="0" dirty="0"/>
              <a:t>                 No se puede tener vista en vivo.</a:t>
            </a:r>
          </a:p>
          <a:p>
            <a:r>
              <a:rPr lang="es-AR" b="0" dirty="0"/>
              <a:t>                 Se puede tomar una imagen (sin verla previamente), llegara como una notificación.</a:t>
            </a:r>
          </a:p>
          <a:p>
            <a:r>
              <a:rPr lang="es-AR" b="0" dirty="0"/>
              <a:t>                 El IR solo enciende cuando se toman imágenes.</a:t>
            </a:r>
          </a:p>
          <a:p>
            <a:r>
              <a:rPr lang="es-AR" b="0" dirty="0"/>
              <a:t>                 Se puede asignar para video verificación de otra zona también.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969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Tecnologías de transmisión inalámbrica</a:t>
            </a:r>
          </a:p>
          <a:p>
            <a:r>
              <a:rPr lang="es-AR" dirty="0"/>
              <a:t>Eliminan interferencias. Transmisión rápida de alarma y video.</a:t>
            </a:r>
          </a:p>
          <a:p>
            <a:r>
              <a:rPr lang="es-AR" dirty="0" err="1"/>
              <a:t>Tri-x</a:t>
            </a:r>
            <a:r>
              <a:rPr lang="es-AR" dirty="0"/>
              <a:t> hasta 2000 metros</a:t>
            </a:r>
          </a:p>
          <a:p>
            <a:r>
              <a:rPr lang="es-AR" dirty="0"/>
              <a:t>Cam-x hasta 800 metros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96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DS-PDPC12P-EG2-WB: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   Anti mascotas 30kg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     </a:t>
            </a:r>
            <a:r>
              <a:rPr lang="es-AR" b="0" i="0" dirty="0">
                <a:solidFill>
                  <a:srgbClr val="222222"/>
                </a:solidFill>
                <a:effectLst/>
                <a:latin typeface="OpenSans"/>
              </a:rPr>
              <a:t>12m / 85.9°</a:t>
            </a:r>
          </a:p>
          <a:p>
            <a:pPr algn="l" latinLnBrk="1"/>
            <a:r>
              <a:rPr lang="es-AR" b="1" i="0" dirty="0">
                <a:solidFill>
                  <a:srgbClr val="000000"/>
                </a:solidFill>
                <a:effectLst/>
                <a:latin typeface="OpenSans"/>
              </a:rPr>
              <a:t>                                       Resoluciones </a:t>
            </a:r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160*120;320*240;640*480 </a:t>
            </a:r>
          </a:p>
          <a:p>
            <a:pPr algn="l" latinLnBrk="1"/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	               Angulo de la cámara 88°(H), 68°(V)</a:t>
            </a:r>
          </a:p>
          <a:p>
            <a:pPr algn="l" latinLnBrk="1"/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                                       JPEG</a:t>
            </a:r>
          </a:p>
          <a:p>
            <a:pPr algn="l" latinLnBrk="1"/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                                       Luz infra roja 12m</a:t>
            </a:r>
          </a:p>
          <a:p>
            <a:pPr algn="l" latinLnBrk="1"/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                                       800 metros sin obstáculos</a:t>
            </a:r>
          </a:p>
          <a:p>
            <a:pPr algn="l" latinLnBrk="1"/>
            <a:r>
              <a:rPr lang="es-AR" b="0" i="0" dirty="0">
                <a:solidFill>
                  <a:srgbClr val="000000"/>
                </a:solidFill>
                <a:effectLst/>
                <a:latin typeface="OpenSans"/>
              </a:rPr>
              <a:t>                                       Usa batería 6 años</a:t>
            </a:r>
          </a:p>
          <a:p>
            <a:pPr algn="l" latinLnBrk="1"/>
            <a:endParaRPr lang="es-AR" b="1" i="0" dirty="0">
              <a:solidFill>
                <a:srgbClr val="333333"/>
              </a:solidFill>
              <a:effectLst/>
              <a:latin typeface="OpenSans"/>
            </a:endParaRP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DS-PDSMK-S-WB: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Cámara con sensor fotoeléctrico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Buzzer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mayor o igual a 85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db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a 3m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Batería no reemplazable. Estima 10 años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Hasta 800 metros.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Botón para test y callarlo.</a:t>
            </a:r>
          </a:p>
          <a:p>
            <a:endParaRPr lang="es-AR" b="0" i="0" u="none" strike="noStrike" dirty="0">
              <a:solidFill>
                <a:srgbClr val="007BFF"/>
              </a:solidFill>
              <a:effectLst/>
              <a:latin typeface="OpenSans"/>
              <a:hlinkClick r:id="rId3"/>
            </a:endParaRP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DS-PDBG8-EG2-WB: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Detección 8 metros 120°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frontal y posterior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Permite cablear 2 entradas mas, que trabajaran como zonas independientes. No entregan tensión.</a:t>
            </a:r>
          </a:p>
          <a:p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4"/>
              </a:rPr>
            </a:br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3"/>
              </a:rPr>
            </a:br>
            <a:endParaRPr lang="es-AR" b="0" i="0" dirty="0">
              <a:solidFill>
                <a:srgbClr val="000000"/>
              </a:solidFill>
              <a:effectLst/>
              <a:latin typeface="OpenSans"/>
            </a:endParaRPr>
          </a:p>
          <a:p>
            <a:pPr algn="l" latinLnBrk="1"/>
            <a:endParaRPr lang="es-AR" b="1" i="0" dirty="0">
              <a:solidFill>
                <a:srgbClr val="333333"/>
              </a:solidFill>
              <a:effectLst/>
              <a:latin typeface="OpenSans"/>
            </a:endParaRPr>
          </a:p>
          <a:p>
            <a: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4"/>
              </a:rPr>
              <a:t>                                       </a:t>
            </a:r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4"/>
              </a:rPr>
            </a:b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9262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DS-PS1-I-WB: 	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Sonidos distintos para pánico, incendio e intrusión.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90 a 110db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Sonido de armado / desarmado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</a:t>
            </a:r>
            <a:r>
              <a:rPr lang="es-AR" b="1" i="0" dirty="0" err="1">
                <a:solidFill>
                  <a:srgbClr val="C00000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 frontal y de pared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Batería se estima en 3 años</a:t>
            </a:r>
          </a:p>
          <a:p>
            <a:pPr algn="l" latinLnBrk="1"/>
            <a:endParaRPr lang="es-AR" b="1" i="0" dirty="0">
              <a:solidFill>
                <a:srgbClr val="C00000"/>
              </a:solidFill>
              <a:effectLst/>
              <a:latin typeface="OpenSans"/>
            </a:endParaRPr>
          </a:p>
          <a:p>
            <a:pPr algn="l" latinLnBrk="1"/>
            <a:endParaRPr lang="es-AR" b="1" i="0" dirty="0">
              <a:solidFill>
                <a:srgbClr val="C00000"/>
              </a:solidFill>
              <a:effectLst/>
              <a:latin typeface="OpenSans"/>
            </a:endParaRP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DS-PS1-E-WB: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IP65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Sonidos distintos para pánico, incendio e intrusión.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110db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</a:t>
            </a:r>
            <a:r>
              <a:rPr lang="es-AR" b="1" i="0" dirty="0" err="1">
                <a:solidFill>
                  <a:srgbClr val="C00000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 frontal y de pared</a:t>
            </a:r>
          </a:p>
          <a:p>
            <a:pPr algn="l" latinLnBrk="1"/>
            <a:r>
              <a:rPr lang="es-AR" b="1" i="0" dirty="0">
                <a:solidFill>
                  <a:srgbClr val="C00000"/>
                </a:solidFill>
                <a:effectLst/>
                <a:latin typeface="OpenSans"/>
              </a:rPr>
              <a:t>	Batería se estima en 3 años</a:t>
            </a:r>
          </a:p>
          <a:p>
            <a:pPr algn="l" latinLnBrk="1"/>
            <a:endParaRPr lang="es-AR" b="1" i="0" dirty="0">
              <a:solidFill>
                <a:srgbClr val="C00000"/>
              </a:solidFill>
              <a:effectLst/>
              <a:latin typeface="OpenSans"/>
            </a:endParaRPr>
          </a:p>
          <a:p>
            <a:br>
              <a:rPr lang="es-AR" b="0" i="0" u="none" strike="noStrike" dirty="0">
                <a:solidFill>
                  <a:srgbClr val="C00000"/>
                </a:solidFill>
                <a:effectLst/>
                <a:latin typeface="Open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es-AR" b="1" i="0" dirty="0">
              <a:solidFill>
                <a:srgbClr val="C00000"/>
              </a:solidFill>
              <a:effectLst/>
              <a:latin typeface="OpenSans"/>
            </a:endParaRPr>
          </a:p>
          <a:p>
            <a:pPr algn="l" latinLnBrk="1"/>
            <a:endParaRPr lang="es-AR" b="1" i="0" dirty="0">
              <a:solidFill>
                <a:srgbClr val="C00000"/>
              </a:solidFill>
              <a:effectLst/>
              <a:latin typeface="OpenSans"/>
            </a:endParaRPr>
          </a:p>
          <a:p>
            <a:br>
              <a:rPr lang="es-AR" b="0" i="0" u="none" strike="noStrike" dirty="0">
                <a:solidFill>
                  <a:srgbClr val="C00000"/>
                </a:solidFill>
                <a:effectLst/>
                <a:latin typeface="Open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es-AR" dirty="0">
              <a:solidFill>
                <a:srgbClr val="C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101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DS-PDEB1-EG2-WB: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Batería estima 3 años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Montado en pared.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</a:t>
            </a:r>
            <a:r>
              <a:rPr lang="es-AR" b="1" i="0" dirty="0" err="1">
                <a:solidFill>
                  <a:srgbClr val="333333"/>
                </a:solidFill>
                <a:effectLst/>
                <a:latin typeface="OpenSans"/>
              </a:rPr>
              <a:t>Tamper</a:t>
            </a:r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frontal y de pared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Indicador led.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Se puede cambiar el plástico rojo por uno verde (viene en la caja).</a:t>
            </a:r>
          </a:p>
          <a:p>
            <a:pPr algn="l" latinLnBrk="1"/>
            <a:endParaRPr lang="es-AR" b="1" i="0" dirty="0">
              <a:solidFill>
                <a:srgbClr val="333333"/>
              </a:solidFill>
              <a:effectLst/>
              <a:latin typeface="OpenSans"/>
            </a:endParaRP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DS-PDEBP1-EG2-WB: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IP66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	          Batería estima 3 años	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Botón emergencia portable</a:t>
            </a:r>
          </a:p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                                  Opcional accesorio cordón o pulsera</a:t>
            </a:r>
          </a:p>
          <a:p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3"/>
              </a:rPr>
            </a:br>
            <a:endParaRPr lang="es-AR" b="1" i="0" dirty="0">
              <a:solidFill>
                <a:srgbClr val="333333"/>
              </a:solidFill>
              <a:effectLst/>
              <a:latin typeface="OpenSans"/>
            </a:endParaRPr>
          </a:p>
          <a:p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4"/>
              </a:rPr>
            </a:b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12266-209D-46E3-89CF-856AE0BD373B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37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90E87F-776E-FDC6-BF42-4F96E8222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2529DB-E7D5-3F24-9681-F7C39DA96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07C57-DCBD-8123-317A-154F8410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57C590-5CDE-D90F-BC72-B65AEDB1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69D2F4-88B8-FF1A-3E90-8259943D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04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612A6-8570-79A3-E6B2-CF602E7B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90A016-620B-D26B-747A-95954222D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05121C-95B9-25E6-1B03-5AA2ACF5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45DDE2-6148-ADE2-46E5-59E8EFCC7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47623-1502-CDEC-E6CD-A00E0C9F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246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88D93F-D2AD-8BFD-50FE-7F30B86B7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59135B-04EA-C028-8968-E0B8396B0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92147B-89D4-1651-B8BB-FEB203009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498689-ED36-EA8D-B7FB-B3B5F80C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801EBA-AA49-E23E-25EF-B07AFFEA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94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307D5-19C4-E5F7-A4B1-83F9A351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DB955-178D-27AA-23B2-55817777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50E709-31AA-00DF-B82B-04F9660C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3FD976-D1BD-B02F-EE67-CBC0FB482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73496-5B5C-05D6-77A0-ACAE25E4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9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80525-2EF2-4255-508B-53A3B9DE6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79F307-E3D3-E833-A0CD-68A4237D3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7667DF-F318-55BF-ECB7-F3FC3C00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A038A5-F94E-F3FE-DE5B-BE0927826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5781AA-4F3B-D205-1DFC-08495F21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531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0C9FE-F7E6-2D9E-CDDA-4F47143C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F9412F-DA4E-A843-9575-77FC58D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321E72-0FB7-FE76-A6E0-F5F48C5BA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331E80-5890-1AE2-2C74-F6533994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E65FCF-A883-0E13-CF10-185D976C1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82FA99-777E-928B-4880-498B0968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326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F9A40-7F25-9CFD-D3AF-6138BA290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CEAD3-A6A4-B71B-BEB0-30F22343A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76F285-A911-2758-0F47-A21C03BB6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201DF5-DF00-F24A-A645-65425CC3F3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9E7F2C-AEAC-D890-9B48-CDE1909E7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C9CAED-45AA-9985-22A1-C88FDFECB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87A09E-4563-DB90-6F90-0C17F7EB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F04304-634A-299E-1925-00092E65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998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1BCDC-318F-A729-2548-78ADB0B82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4E76A4-8403-D1AE-3F30-609EFA27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70BC1F-7C6D-CFE2-F550-B740D91C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5DF96C-6B66-D3A1-E8DC-A764E8FD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739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EDDDDD-4C7E-49D8-1F4F-C0789707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BDE2AD-F709-3491-35C3-EF5C91F6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E93E81-598E-0B94-AA8A-A15085B6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227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3156C-02E7-11EA-54FC-6CE3EC42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769D37-3D26-0670-2F06-2509573FF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2A960D-22FE-E5A8-1DA4-47FD3C2B1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62D537-C0E6-78C2-3127-8FFCE24B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889526-EC09-FC47-6718-7A1A5A9D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08E4A3-6E38-8EB0-182B-B5968C68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30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944AA-5B22-4F39-0D6E-E2615D42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A19137-E0C6-BD66-FCFC-86A6A6342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77AEAA-1351-547B-EF5F-DA4B61453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64CE24-2718-A66A-EAA2-9B93EA04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330A20-7F19-B239-8BC7-812473FD8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BFCA2B-792B-91C6-F057-44EABE06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691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79EF55-9EEB-FAD3-21C1-12F17C28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4317D9-B39E-53D3-45DA-49750E284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48DC5C-D166-8ECD-3B3D-015C23C4F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BA60-46EC-4C11-8E36-245077CD3682}" type="datetimeFigureOut">
              <a:rPr lang="es-AR" smtClean="0"/>
              <a:t>31/10/2023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DC7719-DD6B-4205-17C2-B59E76E50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204DB8-D30E-601A-9C43-17B7E54CC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7029-DB7C-438E-BB19-DAFE203CF0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01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48.png"/><Relationship Id="rId4" Type="http://schemas.openxmlformats.org/officeDocument/2006/relationships/image" Target="../media/image4.sv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ikvision.com/en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51.png"/><Relationship Id="rId4" Type="http://schemas.openxmlformats.org/officeDocument/2006/relationships/image" Target="../media/image4.sv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4.sv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28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22.svg"/><Relationship Id="rId5" Type="http://schemas.openxmlformats.org/officeDocument/2006/relationships/image" Target="../media/image5.pn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4.sv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32.svg"/><Relationship Id="rId5" Type="http://schemas.openxmlformats.org/officeDocument/2006/relationships/image" Target="../media/image5.png"/><Relationship Id="rId10" Type="http://schemas.openxmlformats.org/officeDocument/2006/relationships/image" Target="../media/image31.png"/><Relationship Id="rId4" Type="http://schemas.openxmlformats.org/officeDocument/2006/relationships/image" Target="../media/image4.svg"/><Relationship Id="rId9" Type="http://schemas.openxmlformats.org/officeDocument/2006/relationships/image" Target="../media/image30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esa.com.ar/DETALLE/DS-PDPC12P-EG2-WB-PIRCAM-Hikvision/ITEM_ID=1390/fiesa.aspx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35.png"/><Relationship Id="rId5" Type="http://schemas.openxmlformats.org/officeDocument/2006/relationships/image" Target="../media/image5.png"/><Relationship Id="rId10" Type="http://schemas.openxmlformats.org/officeDocument/2006/relationships/image" Target="../media/image34.png"/><Relationship Id="rId4" Type="http://schemas.openxmlformats.org/officeDocument/2006/relationships/image" Target="../media/image4.sv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40.png"/><Relationship Id="rId5" Type="http://schemas.openxmlformats.org/officeDocument/2006/relationships/image" Target="../media/image5.png"/><Relationship Id="rId10" Type="http://schemas.openxmlformats.org/officeDocument/2006/relationships/image" Target="../media/image39.png"/><Relationship Id="rId4" Type="http://schemas.openxmlformats.org/officeDocument/2006/relationships/image" Target="../media/image4.sv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8">
            <a:extLst>
              <a:ext uri="{FF2B5EF4-FFF2-40B4-BE49-F238E27FC236}">
                <a16:creationId xmlns:a16="http://schemas.microsoft.com/office/drawing/2014/main" id="{03C46450-5F9D-49F7-AA70-2BB9E2FB0055}"/>
              </a:ext>
            </a:extLst>
          </p:cNvPr>
          <p:cNvSpPr/>
          <p:nvPr/>
        </p:nvSpPr>
        <p:spPr>
          <a:xfrm>
            <a:off x="-23446" y="5744528"/>
            <a:ext cx="12215446" cy="11315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Picture 38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FD113E-3FDA-4E7C-84FC-E5CE5150C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682" y="0"/>
            <a:ext cx="11325315" cy="6876084"/>
          </a:xfrm>
          <a:prstGeom prst="rect">
            <a:avLst/>
          </a:prstGeom>
        </p:spPr>
      </p:pic>
      <p:sp>
        <p:nvSpPr>
          <p:cNvPr id="22" name="CuadroTexto 7">
            <a:extLst>
              <a:ext uri="{FF2B5EF4-FFF2-40B4-BE49-F238E27FC236}">
                <a16:creationId xmlns:a16="http://schemas.microsoft.com/office/drawing/2014/main" id="{4770AB9E-8FCE-4B3F-BF36-8A78C7F4ADD9}"/>
              </a:ext>
            </a:extLst>
          </p:cNvPr>
          <p:cNvSpPr txBox="1"/>
          <p:nvPr/>
        </p:nvSpPr>
        <p:spPr>
          <a:xfrm>
            <a:off x="9307598" y="5981067"/>
            <a:ext cx="301809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DIN Medium" panose="02020500000000000000" pitchFamily="18" charset="0"/>
              </a:rPr>
              <a:t>+5411 5628.1700</a:t>
            </a:r>
          </a:p>
          <a:p>
            <a:r>
              <a:rPr lang="es-ES" dirty="0" err="1">
                <a:solidFill>
                  <a:schemeClr val="bg1"/>
                </a:solidFill>
                <a:latin typeface="DIN Medium" panose="02020500000000000000" pitchFamily="18" charset="0"/>
              </a:rPr>
              <a:t>contacto@fiesa.com.ar</a:t>
            </a:r>
            <a:endParaRPr lang="es-AR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  <p:pic>
        <p:nvPicPr>
          <p:cNvPr id="33" name="Imagen 32" descr="Logotipo&#10;&#10;Descripción generada automáticamente">
            <a:extLst>
              <a:ext uri="{FF2B5EF4-FFF2-40B4-BE49-F238E27FC236}">
                <a16:creationId xmlns:a16="http://schemas.microsoft.com/office/drawing/2014/main" id="{6D8CFF5A-469B-4019-B2AA-6414E2B8FF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31" b="44193"/>
          <a:stretch/>
        </p:blipFill>
        <p:spPr>
          <a:xfrm>
            <a:off x="678927" y="6145635"/>
            <a:ext cx="2471800" cy="356908"/>
          </a:xfrm>
          <a:prstGeom prst="rect">
            <a:avLst/>
          </a:prstGeom>
        </p:spPr>
      </p:pic>
      <p:pic>
        <p:nvPicPr>
          <p:cNvPr id="21" name="Gráfico 13">
            <a:extLst>
              <a:ext uri="{FF2B5EF4-FFF2-40B4-BE49-F238E27FC236}">
                <a16:creationId xmlns:a16="http://schemas.microsoft.com/office/drawing/2014/main" id="{77056BCC-838C-49AA-9FC0-B626330B9F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32469" y="6024947"/>
            <a:ext cx="1961812" cy="573553"/>
          </a:xfrm>
          <a:prstGeom prst="rect">
            <a:avLst/>
          </a:prstGeom>
        </p:spPr>
      </p:pic>
      <p:cxnSp>
        <p:nvCxnSpPr>
          <p:cNvPr id="24" name="Straight Connector 32">
            <a:extLst>
              <a:ext uri="{FF2B5EF4-FFF2-40B4-BE49-F238E27FC236}">
                <a16:creationId xmlns:a16="http://schemas.microsoft.com/office/drawing/2014/main" id="{872AA439-F691-47C0-A67F-2462A7382C9C}"/>
              </a:ext>
            </a:extLst>
          </p:cNvPr>
          <p:cNvCxnSpPr/>
          <p:nvPr/>
        </p:nvCxnSpPr>
        <p:spPr>
          <a:xfrm>
            <a:off x="9050939" y="6024947"/>
            <a:ext cx="0" cy="5898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36" descr="Logo, company name&#10;&#10;Description automatically generated">
            <a:extLst>
              <a:ext uri="{FF2B5EF4-FFF2-40B4-BE49-F238E27FC236}">
                <a16:creationId xmlns:a16="http://schemas.microsoft.com/office/drawing/2014/main" id="{0ACEEF5A-64BF-4E3B-BF62-65F079D5E1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8766" y="-90219"/>
            <a:ext cx="2283610" cy="1949423"/>
          </a:xfrm>
          <a:prstGeom prst="rect">
            <a:avLst/>
          </a:prstGeom>
        </p:spPr>
      </p:pic>
      <p:sp>
        <p:nvSpPr>
          <p:cNvPr id="40" name="CuadroTexto 7">
            <a:extLst>
              <a:ext uri="{FF2B5EF4-FFF2-40B4-BE49-F238E27FC236}">
                <a16:creationId xmlns:a16="http://schemas.microsoft.com/office/drawing/2014/main" id="{9D115005-C234-4E9F-A076-868D2E6A93E3}"/>
              </a:ext>
            </a:extLst>
          </p:cNvPr>
          <p:cNvSpPr txBox="1"/>
          <p:nvPr/>
        </p:nvSpPr>
        <p:spPr>
          <a:xfrm>
            <a:off x="4368881" y="2125714"/>
            <a:ext cx="710330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AR" sz="5400" b="1" dirty="0">
                <a:latin typeface="DIN Next LT Pro"/>
              </a:rPr>
              <a:t>AX PRO</a:t>
            </a:r>
            <a:endParaRPr lang="es-AR" sz="5400" b="1" dirty="0">
              <a:latin typeface="DIN Next LT Pro" panose="020B0503020203050203" pitchFamily="34" charset="0"/>
            </a:endParaRPr>
          </a:p>
        </p:txBody>
      </p:sp>
      <p:sp>
        <p:nvSpPr>
          <p:cNvPr id="41" name="CuadroTexto 7">
            <a:extLst>
              <a:ext uri="{FF2B5EF4-FFF2-40B4-BE49-F238E27FC236}">
                <a16:creationId xmlns:a16="http://schemas.microsoft.com/office/drawing/2014/main" id="{399DE98D-FCEE-483C-A52F-05ACA62686DC}"/>
              </a:ext>
            </a:extLst>
          </p:cNvPr>
          <p:cNvSpPr txBox="1"/>
          <p:nvPr/>
        </p:nvSpPr>
        <p:spPr>
          <a:xfrm>
            <a:off x="4554748" y="2934741"/>
            <a:ext cx="673157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AR" sz="3200" dirty="0">
                <a:latin typeface="DIN Medium" panose="02020500000000000000" pitchFamily="18" charset="0"/>
              </a:rPr>
              <a:t>Panel de alarma con video verificación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DAAA87-64C3-463A-994B-35C99D91A1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681" y="857578"/>
            <a:ext cx="3463200" cy="349890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08DC0A99-A319-4E5A-898B-6B702C565ACB}"/>
              </a:ext>
            </a:extLst>
          </p:cNvPr>
          <p:cNvSpPr txBox="1"/>
          <p:nvPr/>
        </p:nvSpPr>
        <p:spPr>
          <a:xfrm>
            <a:off x="905680" y="4636900"/>
            <a:ext cx="36490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3200" b="1" dirty="0"/>
              <a:t>DS-PWA48-kit-WB</a:t>
            </a:r>
          </a:p>
        </p:txBody>
      </p:sp>
    </p:spTree>
    <p:extLst>
      <p:ext uri="{BB962C8B-B14F-4D97-AF65-F5344CB8AC3E}">
        <p14:creationId xmlns:p14="http://schemas.microsoft.com/office/powerpoint/2010/main" val="289017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Sirenas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8F478D-4E61-4343-B1CD-35D61D573C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697" y="2031890"/>
            <a:ext cx="2636628" cy="3024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4B92894-385D-4DF7-B5E4-B4990010C2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7099" y="2107490"/>
            <a:ext cx="2545200" cy="294840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D9344F22-E853-4586-8B72-66B572E31978}"/>
              </a:ext>
            </a:extLst>
          </p:cNvPr>
          <p:cNvSpPr/>
          <p:nvPr/>
        </p:nvSpPr>
        <p:spPr>
          <a:xfrm>
            <a:off x="7443493" y="2368898"/>
            <a:ext cx="2116832" cy="157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7787191-2C7C-4E6F-A90D-376F6EC728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64809" y="2370192"/>
            <a:ext cx="1676213" cy="17568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0050993-1942-4A68-AB30-38543791DAC3}"/>
              </a:ext>
            </a:extLst>
          </p:cNvPr>
          <p:cNvSpPr txBox="1"/>
          <p:nvPr/>
        </p:nvSpPr>
        <p:spPr>
          <a:xfrm>
            <a:off x="4028660" y="1629320"/>
            <a:ext cx="123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INTERIOR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103E50B-AE85-435B-96D6-4FFEEA9EC313}"/>
              </a:ext>
            </a:extLst>
          </p:cNvPr>
          <p:cNvSpPr txBox="1"/>
          <p:nvPr/>
        </p:nvSpPr>
        <p:spPr>
          <a:xfrm>
            <a:off x="7686688" y="1638029"/>
            <a:ext cx="123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EXTERIOR</a:t>
            </a:r>
          </a:p>
        </p:txBody>
      </p:sp>
    </p:spTree>
    <p:extLst>
      <p:ext uri="{BB962C8B-B14F-4D97-AF65-F5344CB8AC3E}">
        <p14:creationId xmlns:p14="http://schemas.microsoft.com/office/powerpoint/2010/main" val="195323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Pánico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D765EE-0251-4BD4-8F82-5A66F14CE8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53824" y="2269489"/>
            <a:ext cx="2391174" cy="2401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C24A016-C7D1-49B4-8741-F47FF21ED9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91517" y="2131246"/>
            <a:ext cx="2022793" cy="25056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611F57C-D146-4A12-94B4-ECAB8F2660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58836" y="4953206"/>
            <a:ext cx="1581150" cy="228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15CE5D6-1D2B-4DD7-8BC6-F146DD735D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52016" y="4953206"/>
            <a:ext cx="168592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41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2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Teclado y Repetidor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6613091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6CB610-7C13-4F7A-A890-F5FB137BF4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12605" y="1840325"/>
            <a:ext cx="1752600" cy="2809875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9BDA235B-9F33-4293-99F3-0359F5B51DD3}"/>
              </a:ext>
            </a:extLst>
          </p:cNvPr>
          <p:cNvSpPr txBox="1"/>
          <p:nvPr/>
        </p:nvSpPr>
        <p:spPr>
          <a:xfrm>
            <a:off x="3112605" y="4702232"/>
            <a:ext cx="1629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/>
            <a:r>
              <a:rPr lang="es-AR" b="1" i="0" dirty="0">
                <a:solidFill>
                  <a:srgbClr val="333333"/>
                </a:solidFill>
                <a:effectLst/>
                <a:latin typeface="OpenSans"/>
              </a:rPr>
              <a:t>DS-PK1-E-WB</a:t>
            </a:r>
          </a:p>
          <a:p>
            <a:br>
              <a:rPr lang="es-AR" b="0" i="0" u="none" strike="noStrike" dirty="0">
                <a:solidFill>
                  <a:srgbClr val="007BFF"/>
                </a:solidFill>
                <a:effectLst/>
                <a:latin typeface="OpenSans"/>
                <a:hlinkClick r:id="rId8"/>
              </a:rPr>
            </a:b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FF36F9-ADD6-64E3-C145-58FB6C5989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51711" y="2144558"/>
            <a:ext cx="2047334" cy="22716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805E73E-F98C-1EDC-F813-9412976DA7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0540" y="4699916"/>
            <a:ext cx="1209675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95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73F246F4-4065-F741-B268-A4E2F8E7D695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A7752691-2CF1-0448-AC0F-E0F7FA86F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04" y="0"/>
            <a:ext cx="11295529" cy="6858000"/>
          </a:xfrm>
          <a:prstGeom prst="rect">
            <a:avLst/>
          </a:prstGeom>
        </p:spPr>
      </p:pic>
      <p:pic>
        <p:nvPicPr>
          <p:cNvPr id="30" name="Gráfico 13">
            <a:extLst>
              <a:ext uri="{FF2B5EF4-FFF2-40B4-BE49-F238E27FC236}">
                <a16:creationId xmlns:a16="http://schemas.microsoft.com/office/drawing/2014/main" id="{8B818620-9B53-4C4B-8061-6010E39930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8647" y="6145154"/>
            <a:ext cx="1600498" cy="46792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141F9BB-AF25-3C4E-9D49-25817EE6E167}"/>
              </a:ext>
            </a:extLst>
          </p:cNvPr>
          <p:cNvCxnSpPr>
            <a:cxnSpLocks/>
          </p:cNvCxnSpPr>
          <p:nvPr/>
        </p:nvCxnSpPr>
        <p:spPr>
          <a:xfrm>
            <a:off x="9395803" y="6154860"/>
            <a:ext cx="1" cy="4745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7">
            <a:extLst>
              <a:ext uri="{FF2B5EF4-FFF2-40B4-BE49-F238E27FC236}">
                <a16:creationId xmlns:a16="http://schemas.microsoft.com/office/drawing/2014/main" id="{DFF8B18F-FB6D-9A44-9E63-8ED253932BB7}"/>
              </a:ext>
            </a:extLst>
          </p:cNvPr>
          <p:cNvSpPr txBox="1"/>
          <p:nvPr/>
        </p:nvSpPr>
        <p:spPr>
          <a:xfrm>
            <a:off x="4095750" y="2472413"/>
            <a:ext cx="40005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7200" b="1" dirty="0">
                <a:solidFill>
                  <a:schemeClr val="bg1"/>
                </a:solidFill>
                <a:latin typeface="DIN Alternate" panose="02020500000000000000" pitchFamily="18" charset="0"/>
              </a:rPr>
              <a:t>GRACIAS!</a:t>
            </a:r>
            <a:endParaRPr lang="es-AR" sz="7200" b="1" dirty="0">
              <a:solidFill>
                <a:schemeClr val="bg1"/>
              </a:solidFill>
              <a:latin typeface="DIN Alternate" panose="02020500000000000000" pitchFamily="18" charset="0"/>
            </a:endParaRPr>
          </a:p>
        </p:txBody>
      </p: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799A313F-D34B-4C0E-80C2-BE5FC55D21C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31" b="44193"/>
          <a:stretch/>
        </p:blipFill>
        <p:spPr>
          <a:xfrm>
            <a:off x="623888" y="6236068"/>
            <a:ext cx="2310454" cy="333611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id="{96AFF612-27F0-4EFB-A628-50F8AA48D987}"/>
              </a:ext>
            </a:extLst>
          </p:cNvPr>
          <p:cNvSpPr txBox="1"/>
          <p:nvPr/>
        </p:nvSpPr>
        <p:spPr>
          <a:xfrm>
            <a:off x="9560325" y="6088050"/>
            <a:ext cx="246224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DIN Medium" panose="02020500000000000000" pitchFamily="18" charset="0"/>
              </a:rPr>
              <a:t>+5411 5628.1700</a:t>
            </a:r>
          </a:p>
          <a:p>
            <a:r>
              <a:rPr lang="es-ES" sz="1600" dirty="0" err="1">
                <a:solidFill>
                  <a:schemeClr val="bg1"/>
                </a:solidFill>
                <a:latin typeface="DIN Medium" panose="02020500000000000000" pitchFamily="18" charset="0"/>
              </a:rPr>
              <a:t>contacto@fiesa.com.ar</a:t>
            </a:r>
            <a:endParaRPr lang="es-AR" sz="1600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Temario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49B2352-4E17-47B4-872E-376E92F1BE8E}"/>
              </a:ext>
            </a:extLst>
          </p:cNvPr>
          <p:cNvSpPr txBox="1"/>
          <p:nvPr/>
        </p:nvSpPr>
        <p:spPr>
          <a:xfrm>
            <a:off x="1181669" y="2299598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Componentes</a:t>
            </a:r>
          </a:p>
          <a:p>
            <a:endParaRPr lang="es-AR" sz="2400" dirty="0"/>
          </a:p>
          <a:p>
            <a:r>
              <a:rPr lang="es-AR" sz="2400" dirty="0"/>
              <a:t>Características</a:t>
            </a:r>
          </a:p>
          <a:p>
            <a:endParaRPr lang="es-AR" sz="2400" dirty="0"/>
          </a:p>
          <a:p>
            <a:r>
              <a:rPr lang="es-AR" sz="2400" dirty="0"/>
              <a:t>Video Verificación</a:t>
            </a:r>
          </a:p>
          <a:p>
            <a:endParaRPr lang="es-AR" sz="2400" dirty="0"/>
          </a:p>
          <a:p>
            <a:r>
              <a:rPr lang="es-AR" sz="2400" dirty="0"/>
              <a:t>Módulos adicionales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EE8D05EA-C020-49A4-9BD4-B40F6B8E4B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3493" y="1915167"/>
            <a:ext cx="3274641" cy="33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22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Componentes Kit DS-PWA48-kit-WB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49B2352-4E17-47B4-872E-376E92F1BE8E}"/>
              </a:ext>
            </a:extLst>
          </p:cNvPr>
          <p:cNvSpPr txBox="1"/>
          <p:nvPr/>
        </p:nvSpPr>
        <p:spPr>
          <a:xfrm>
            <a:off x="9361297" y="4609124"/>
            <a:ext cx="2419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/>
              <a:t>REMOTO</a:t>
            </a:r>
          </a:p>
          <a:p>
            <a:pPr algn="ctr"/>
            <a:r>
              <a:rPr lang="es-AR" sz="2400" dirty="0"/>
              <a:t>DS-PKF1-WB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5C2543-6C0A-D16B-C493-668DF4E0E26F}"/>
              </a:ext>
            </a:extLst>
          </p:cNvPr>
          <p:cNvSpPr txBox="1"/>
          <p:nvPr/>
        </p:nvSpPr>
        <p:spPr>
          <a:xfrm>
            <a:off x="392679" y="4630514"/>
            <a:ext cx="2415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/>
              <a:t>PANEL</a:t>
            </a:r>
          </a:p>
          <a:p>
            <a:pPr algn="ctr"/>
            <a:r>
              <a:rPr lang="es-AR" sz="2400" dirty="0"/>
              <a:t>DS-PWA48-M-WB</a:t>
            </a:r>
          </a:p>
          <a:p>
            <a:pPr algn="ctr"/>
            <a:endParaRPr lang="es-AR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B28773A-414C-31F7-0D06-206592760419}"/>
              </a:ext>
            </a:extLst>
          </p:cNvPr>
          <p:cNvSpPr txBox="1"/>
          <p:nvPr/>
        </p:nvSpPr>
        <p:spPr>
          <a:xfrm>
            <a:off x="3102396" y="4630514"/>
            <a:ext cx="3051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/>
              <a:t>MAGNETICO</a:t>
            </a:r>
          </a:p>
          <a:p>
            <a:pPr algn="ctr"/>
            <a:r>
              <a:rPr lang="es-AR" sz="2400" dirty="0"/>
              <a:t>DS-PDMC-EG2-WB</a:t>
            </a:r>
          </a:p>
          <a:p>
            <a:pPr algn="ctr"/>
            <a:endParaRPr lang="es-AR" sz="2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FB9337A-AC9D-C6CF-BD86-E98795F22B56}"/>
              </a:ext>
            </a:extLst>
          </p:cNvPr>
          <p:cNvSpPr txBox="1"/>
          <p:nvPr/>
        </p:nvSpPr>
        <p:spPr>
          <a:xfrm>
            <a:off x="6294109" y="4630514"/>
            <a:ext cx="2920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/>
              <a:t>SENSOR PIR</a:t>
            </a:r>
          </a:p>
          <a:p>
            <a:pPr algn="ctr"/>
            <a:r>
              <a:rPr lang="es-AR" sz="2400" dirty="0"/>
              <a:t>DS-PDP15-EG2-WB</a:t>
            </a:r>
          </a:p>
          <a:p>
            <a:endParaRPr lang="es-AR" sz="2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D6410EF-03EA-70F5-532F-512B3C8FE2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358" y="1941536"/>
            <a:ext cx="2452984" cy="247827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CF22F4-A107-E2B7-7358-E6E8D5ED45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22821" y="1730830"/>
            <a:ext cx="1810710" cy="278921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FCA228A-A00C-8DA9-A700-148C9B20FB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49107" y="1834439"/>
            <a:ext cx="1810709" cy="258536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0F9A635-4DA4-E2DC-557F-E47F0EEB11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75392" y="1730830"/>
            <a:ext cx="1631028" cy="278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7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Características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6574247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1373255" y="5385948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2AC8CB6-552C-4676-8ECC-18A7C4EFF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39145" y="2375738"/>
            <a:ext cx="2561988" cy="25884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3AA2772-09B0-4848-899A-1B22C917C444}"/>
              </a:ext>
            </a:extLst>
          </p:cNvPr>
          <p:cNvSpPr txBox="1"/>
          <p:nvPr/>
        </p:nvSpPr>
        <p:spPr>
          <a:xfrm>
            <a:off x="1895290" y="3557174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16 Remotos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4B325D-5DDB-4900-9C78-037EE2A8E84D}"/>
              </a:ext>
            </a:extLst>
          </p:cNvPr>
          <p:cNvSpPr txBox="1"/>
          <p:nvPr/>
        </p:nvSpPr>
        <p:spPr>
          <a:xfrm>
            <a:off x="1895290" y="2096185"/>
            <a:ext cx="1785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48 Zonas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0F0A978-EB20-4AA6-8483-F3FE29F435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2425" y="1913789"/>
            <a:ext cx="742868" cy="10764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39A0A5B-BCEC-4BD5-8789-E571095A0F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291" y="1968206"/>
            <a:ext cx="681356" cy="9648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F38B999-1CF7-4DA4-978C-41E3D73BB6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7687" y="3366635"/>
            <a:ext cx="617674" cy="10332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F4C5669-DA4F-42B2-A3A5-B360C1A6AE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7899" y="4666837"/>
            <a:ext cx="857250" cy="1019175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F88F827F-B02B-4620-930D-9003585E308E}"/>
              </a:ext>
            </a:extLst>
          </p:cNvPr>
          <p:cNvSpPr txBox="1"/>
          <p:nvPr/>
        </p:nvSpPr>
        <p:spPr>
          <a:xfrm>
            <a:off x="1895290" y="4887731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4 Sirenas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B9519CA-C4A3-6E06-2D4F-476C07869BF0}"/>
              </a:ext>
            </a:extLst>
          </p:cNvPr>
          <p:cNvSpPr/>
          <p:nvPr/>
        </p:nvSpPr>
        <p:spPr>
          <a:xfrm>
            <a:off x="5255781" y="5344798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6E6F0B-A51E-465B-E949-6B7A31047F69}"/>
              </a:ext>
            </a:extLst>
          </p:cNvPr>
          <p:cNvSpPr txBox="1"/>
          <p:nvPr/>
        </p:nvSpPr>
        <p:spPr>
          <a:xfrm>
            <a:off x="5777816" y="3516024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8 Particiones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3825B34-FC87-6960-C316-9D5458EB130C}"/>
              </a:ext>
            </a:extLst>
          </p:cNvPr>
          <p:cNvSpPr txBox="1"/>
          <p:nvPr/>
        </p:nvSpPr>
        <p:spPr>
          <a:xfrm>
            <a:off x="5777816" y="2055035"/>
            <a:ext cx="2053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16 Usuarios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258C207-CE32-CBDB-9A88-EDCD22B1B0F3}"/>
              </a:ext>
            </a:extLst>
          </p:cNvPr>
          <p:cNvSpPr txBox="1"/>
          <p:nvPr/>
        </p:nvSpPr>
        <p:spPr>
          <a:xfrm>
            <a:off x="5777816" y="4846581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8 Teclados</a:t>
            </a:r>
          </a:p>
        </p:txBody>
      </p:sp>
      <p:pic>
        <p:nvPicPr>
          <p:cNvPr id="10" name="Gráfico 9" descr="Usuario con relleno sólido">
            <a:extLst>
              <a:ext uri="{FF2B5EF4-FFF2-40B4-BE49-F238E27FC236}">
                <a16:creationId xmlns:a16="http://schemas.microsoft.com/office/drawing/2014/main" id="{6F478798-71E5-8DCF-BC9C-BE6F52810A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75147" y="1863254"/>
            <a:ext cx="1080000" cy="1080000"/>
          </a:xfrm>
          <a:prstGeom prst="rect">
            <a:avLst/>
          </a:prstGeom>
        </p:spPr>
      </p:pic>
      <p:pic>
        <p:nvPicPr>
          <p:cNvPr id="12" name="Gráfico 11" descr="Sirena con relleno sólido">
            <a:extLst>
              <a:ext uri="{FF2B5EF4-FFF2-40B4-BE49-F238E27FC236}">
                <a16:creationId xmlns:a16="http://schemas.microsoft.com/office/drawing/2014/main" id="{5061203F-75C3-78CC-FAC2-95DECF474E5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74980" y="3193612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F69E9CC-AFC5-C1F5-8623-7270C27C599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84701" y="4285538"/>
            <a:ext cx="850334" cy="13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7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Características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6476467" y="2719748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371303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2AC8CB6-552C-4676-8ECC-18A7C4EFF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2157" y="2470443"/>
            <a:ext cx="2561988" cy="25884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3AA2772-09B0-4848-899A-1B22C917C444}"/>
              </a:ext>
            </a:extLst>
          </p:cNvPr>
          <p:cNvSpPr txBox="1"/>
          <p:nvPr/>
        </p:nvSpPr>
        <p:spPr>
          <a:xfrm>
            <a:off x="1431103" y="3542529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err="1"/>
              <a:t>WiFi</a:t>
            </a:r>
            <a:endParaRPr lang="es-AR" sz="28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4B325D-5DDB-4900-9C78-037EE2A8E84D}"/>
              </a:ext>
            </a:extLst>
          </p:cNvPr>
          <p:cNvSpPr txBox="1"/>
          <p:nvPr/>
        </p:nvSpPr>
        <p:spPr>
          <a:xfrm>
            <a:off x="1431103" y="2081540"/>
            <a:ext cx="1785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Ethernet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88F827F-B02B-4620-930D-9003585E308E}"/>
              </a:ext>
            </a:extLst>
          </p:cNvPr>
          <p:cNvSpPr txBox="1"/>
          <p:nvPr/>
        </p:nvSpPr>
        <p:spPr>
          <a:xfrm>
            <a:off x="1431103" y="4873086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Dual SIM</a:t>
            </a:r>
          </a:p>
        </p:txBody>
      </p:sp>
      <p:pic>
        <p:nvPicPr>
          <p:cNvPr id="5" name="Gráfico 4" descr="Wi-Fi con relleno sólido">
            <a:extLst>
              <a:ext uri="{FF2B5EF4-FFF2-40B4-BE49-F238E27FC236}">
                <a16:creationId xmlns:a16="http://schemas.microsoft.com/office/drawing/2014/main" id="{18F8624F-1E51-4FC6-AE38-8DEF00CA07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5265" y="3346939"/>
            <a:ext cx="914400" cy="914400"/>
          </a:xfrm>
          <a:prstGeom prst="rect">
            <a:avLst/>
          </a:prstGeom>
        </p:spPr>
      </p:pic>
      <p:pic>
        <p:nvPicPr>
          <p:cNvPr id="8" name="Gráfico 7" descr="USB con relleno sólido">
            <a:extLst>
              <a:ext uri="{FF2B5EF4-FFF2-40B4-BE49-F238E27FC236}">
                <a16:creationId xmlns:a16="http://schemas.microsoft.com/office/drawing/2014/main" id="{35949984-1E6D-4E1B-B91B-1E15138F87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0655" y="1901985"/>
            <a:ext cx="914400" cy="914400"/>
          </a:xfrm>
          <a:prstGeom prst="rect">
            <a:avLst/>
          </a:prstGeom>
        </p:spPr>
      </p:pic>
      <p:sp>
        <p:nvSpPr>
          <p:cNvPr id="10" name="Diagrama de flujo: tarjeta 9">
            <a:extLst>
              <a:ext uri="{FF2B5EF4-FFF2-40B4-BE49-F238E27FC236}">
                <a16:creationId xmlns:a16="http://schemas.microsoft.com/office/drawing/2014/main" id="{16703E78-239B-455E-9F7B-D3167B220F9F}"/>
              </a:ext>
            </a:extLst>
          </p:cNvPr>
          <p:cNvSpPr/>
          <p:nvPr/>
        </p:nvSpPr>
        <p:spPr>
          <a:xfrm>
            <a:off x="546139" y="4861716"/>
            <a:ext cx="463431" cy="523220"/>
          </a:xfrm>
          <a:prstGeom prst="flowChartPunchedCar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A1425B7-876C-CFDA-B5C3-7814E5A59DF5}"/>
              </a:ext>
            </a:extLst>
          </p:cNvPr>
          <p:cNvSpPr/>
          <p:nvPr/>
        </p:nvSpPr>
        <p:spPr>
          <a:xfrm>
            <a:off x="5531743" y="5337014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7CB37C-5709-6092-7885-AD126DEE9565}"/>
              </a:ext>
            </a:extLst>
          </p:cNvPr>
          <p:cNvSpPr txBox="1"/>
          <p:nvPr/>
        </p:nvSpPr>
        <p:spPr>
          <a:xfrm>
            <a:off x="5248574" y="3503033"/>
            <a:ext cx="2918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Alimentación 220V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765E7E-BBF5-06CE-2992-68E69CDB11E1}"/>
              </a:ext>
            </a:extLst>
          </p:cNvPr>
          <p:cNvSpPr txBox="1"/>
          <p:nvPr/>
        </p:nvSpPr>
        <p:spPr>
          <a:xfrm>
            <a:off x="5335484" y="2095749"/>
            <a:ext cx="256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Incluye batería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A35C9AE-A538-7316-C782-B42EADDAE28F}"/>
              </a:ext>
            </a:extLst>
          </p:cNvPr>
          <p:cNvSpPr txBox="1"/>
          <p:nvPr/>
        </p:nvSpPr>
        <p:spPr>
          <a:xfrm>
            <a:off x="5245396" y="4838797"/>
            <a:ext cx="2153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Avisos de voz</a:t>
            </a:r>
          </a:p>
        </p:txBody>
      </p:sp>
      <p:pic>
        <p:nvPicPr>
          <p:cNvPr id="9" name="Gráfico 8" descr="Batería con relleno sólido">
            <a:extLst>
              <a:ext uri="{FF2B5EF4-FFF2-40B4-BE49-F238E27FC236}">
                <a16:creationId xmlns:a16="http://schemas.microsoft.com/office/drawing/2014/main" id="{5E788B8A-BE01-0C4C-68EB-F1D43699B7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09174" y="1895916"/>
            <a:ext cx="914400" cy="914400"/>
          </a:xfrm>
          <a:prstGeom prst="rect">
            <a:avLst/>
          </a:prstGeom>
        </p:spPr>
      </p:pic>
      <p:pic>
        <p:nvPicPr>
          <p:cNvPr id="11" name="Gráfico 10" descr="Conectado desconectado con relleno sólido">
            <a:extLst>
              <a:ext uri="{FF2B5EF4-FFF2-40B4-BE49-F238E27FC236}">
                <a16:creationId xmlns:a16="http://schemas.microsoft.com/office/drawing/2014/main" id="{D8D0C226-12BA-E3FE-2F06-0805D75ACD8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10014" y="3348954"/>
            <a:ext cx="914400" cy="914400"/>
          </a:xfrm>
          <a:prstGeom prst="rect">
            <a:avLst/>
          </a:prstGeom>
        </p:spPr>
      </p:pic>
      <p:pic>
        <p:nvPicPr>
          <p:cNvPr id="12" name="Gráfico 11" descr="Wi-Fi contorno">
            <a:extLst>
              <a:ext uri="{FF2B5EF4-FFF2-40B4-BE49-F238E27FC236}">
                <a16:creationId xmlns:a16="http://schemas.microsoft.com/office/drawing/2014/main" id="{EE9DE73A-47F1-D3B5-6E70-1F468F170F9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009174" y="4263354"/>
            <a:ext cx="914400" cy="914400"/>
          </a:xfrm>
          <a:prstGeom prst="rect">
            <a:avLst/>
          </a:prstGeom>
        </p:spPr>
      </p:pic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1A6BCC36-5907-4A6E-0D90-D344504B526F}"/>
              </a:ext>
            </a:extLst>
          </p:cNvPr>
          <p:cNvSpPr/>
          <p:nvPr/>
        </p:nvSpPr>
        <p:spPr>
          <a:xfrm>
            <a:off x="4109161" y="5100407"/>
            <a:ext cx="724325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421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10" grpId="0" animBg="1"/>
      <p:bldP spid="4" grpId="0"/>
      <p:bldP spid="7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Configuración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2AC8CB6-552C-4676-8ECC-18A7C4EFF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41085" y="2139108"/>
            <a:ext cx="2561988" cy="25884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3AA2772-09B0-4848-899A-1B22C917C444}"/>
              </a:ext>
            </a:extLst>
          </p:cNvPr>
          <p:cNvSpPr txBox="1"/>
          <p:nvPr/>
        </p:nvSpPr>
        <p:spPr>
          <a:xfrm>
            <a:off x="1433031" y="4413520"/>
            <a:ext cx="211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/>
              <a:t>Hik-Connect</a:t>
            </a:r>
            <a:endParaRPr lang="es-AR" sz="24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4B325D-5DDB-4900-9C78-037EE2A8E84D}"/>
              </a:ext>
            </a:extLst>
          </p:cNvPr>
          <p:cNvSpPr txBox="1"/>
          <p:nvPr/>
        </p:nvSpPr>
        <p:spPr>
          <a:xfrm>
            <a:off x="1258558" y="4976614"/>
            <a:ext cx="229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/>
              <a:t>Hik-ProConnect</a:t>
            </a:r>
            <a:endParaRPr lang="es-AR" sz="24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1E9C5F-4DC3-4842-AF6B-3396D89B0D01}"/>
              </a:ext>
            </a:extLst>
          </p:cNvPr>
          <p:cNvSpPr txBox="1"/>
          <p:nvPr/>
        </p:nvSpPr>
        <p:spPr>
          <a:xfrm>
            <a:off x="5569005" y="4967563"/>
            <a:ext cx="178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Ivms-4200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9D93538-E8E4-4224-994A-D5E42266153F}"/>
              </a:ext>
            </a:extLst>
          </p:cNvPr>
          <p:cNvSpPr txBox="1"/>
          <p:nvPr/>
        </p:nvSpPr>
        <p:spPr>
          <a:xfrm>
            <a:off x="5327138" y="4413520"/>
            <a:ext cx="2263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Navegador WEB</a:t>
            </a:r>
          </a:p>
        </p:txBody>
      </p:sp>
      <p:pic>
        <p:nvPicPr>
          <p:cNvPr id="4" name="Gráfico 3" descr="Portátil con relleno sólido">
            <a:extLst>
              <a:ext uri="{FF2B5EF4-FFF2-40B4-BE49-F238E27FC236}">
                <a16:creationId xmlns:a16="http://schemas.microsoft.com/office/drawing/2014/main" id="{37292E24-0C8D-4AD4-A837-4FDF9919B2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69005" y="2432833"/>
            <a:ext cx="1634400" cy="1634400"/>
          </a:xfrm>
          <a:prstGeom prst="rect">
            <a:avLst/>
          </a:prstGeom>
        </p:spPr>
      </p:pic>
      <p:pic>
        <p:nvPicPr>
          <p:cNvPr id="6" name="Gráfico 5" descr="Smartphone con relleno sólido">
            <a:extLst>
              <a:ext uri="{FF2B5EF4-FFF2-40B4-BE49-F238E27FC236}">
                <a16:creationId xmlns:a16="http://schemas.microsoft.com/office/drawing/2014/main" id="{9ADF8D18-5020-44BE-A5E4-EEF7A73035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78179" y="2432833"/>
            <a:ext cx="1634400" cy="1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Video Verificación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2AC8CB6-552C-4676-8ECC-18A7C4EFF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5006" y="2244389"/>
            <a:ext cx="2561988" cy="258840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B918DF27-86AD-4B9E-A42A-2A5CEF38AFE7}"/>
              </a:ext>
            </a:extLst>
          </p:cNvPr>
          <p:cNvSpPr txBox="1"/>
          <p:nvPr/>
        </p:nvSpPr>
        <p:spPr>
          <a:xfrm>
            <a:off x="8338896" y="4309833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AR" b="1" u="none" strike="noStrike" cap="all" dirty="0">
                <a:solidFill>
                  <a:srgbClr val="000000"/>
                </a:solidFill>
                <a:effectLst/>
                <a:latin typeface="roboto" panose="02000000000000000000" pitchFamily="2" charset="0"/>
                <a:hlinkClick r:id="rId8"/>
              </a:rPr>
              <a:t>DS-PDPC12P-EG2-WB</a:t>
            </a:r>
            <a:endParaRPr lang="es-AR" b="1" u="none" strike="noStrike" cap="all" dirty="0">
              <a:solidFill>
                <a:srgbClr val="3A3A3A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2BBDAC2-D173-49F2-B360-2A42F7DB4F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69800" y="3045831"/>
            <a:ext cx="781050" cy="131445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80F8997-4330-433C-BFEB-613EFEE687C0}"/>
              </a:ext>
            </a:extLst>
          </p:cNvPr>
          <p:cNvSpPr txBox="1"/>
          <p:nvPr/>
        </p:nvSpPr>
        <p:spPr>
          <a:xfrm>
            <a:off x="8338896" y="1919315"/>
            <a:ext cx="256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 err="1"/>
              <a:t>Pircam</a:t>
            </a:r>
            <a:endParaRPr lang="es-AR" sz="28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9F67A5D-7E3A-4FD0-95FE-EF3FA98C36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3082" y="3295410"/>
            <a:ext cx="1343025" cy="10953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BC93B02-C323-4FE0-B45C-FE64EE08B8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28737" y="3519890"/>
            <a:ext cx="2545920" cy="979200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E1C8511E-AE05-4F16-ABF0-4A3C6F56A868}"/>
              </a:ext>
            </a:extLst>
          </p:cNvPr>
          <p:cNvSpPr txBox="1"/>
          <p:nvPr/>
        </p:nvSpPr>
        <p:spPr>
          <a:xfrm>
            <a:off x="390307" y="1982779"/>
            <a:ext cx="3850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/>
              <a:t>IPC/Canales DVR NVR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3E2B9D7-8BC9-4419-A384-03C68141680F}"/>
              </a:ext>
            </a:extLst>
          </p:cNvPr>
          <p:cNvSpPr txBox="1"/>
          <p:nvPr/>
        </p:nvSpPr>
        <p:spPr>
          <a:xfrm>
            <a:off x="1154594" y="4942809"/>
            <a:ext cx="2545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Hasta 2 IPC /Canales</a:t>
            </a:r>
          </a:p>
          <a:p>
            <a:r>
              <a:rPr lang="es-AR" dirty="0"/>
              <a:t>7 </a:t>
            </a:r>
            <a:r>
              <a:rPr lang="es-AR" dirty="0" err="1"/>
              <a:t>seg</a:t>
            </a:r>
            <a:r>
              <a:rPr lang="es-AR" dirty="0"/>
              <a:t>. Video verificación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3BB9E3F-2E5C-4180-A920-525A6A6BB75A}"/>
              </a:ext>
            </a:extLst>
          </p:cNvPr>
          <p:cNvSpPr txBox="1"/>
          <p:nvPr/>
        </p:nvSpPr>
        <p:spPr>
          <a:xfrm>
            <a:off x="8491489" y="5045391"/>
            <a:ext cx="2545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Hasta 48 </a:t>
            </a:r>
            <a:r>
              <a:rPr lang="es-AR" dirty="0" err="1"/>
              <a:t>Pircam</a:t>
            </a:r>
            <a:r>
              <a:rPr lang="es-A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17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 err="1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Tecnologias</a:t>
              </a:r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 de transmisión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2AC8CB6-552C-4676-8ECC-18A7C4EFF7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121" y="2275167"/>
            <a:ext cx="2561988" cy="25884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3AA2772-09B0-4848-899A-1B22C917C444}"/>
              </a:ext>
            </a:extLst>
          </p:cNvPr>
          <p:cNvSpPr txBox="1"/>
          <p:nvPr/>
        </p:nvSpPr>
        <p:spPr>
          <a:xfrm>
            <a:off x="5123510" y="2253484"/>
            <a:ext cx="136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Tri-X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64B325D-5DDB-4900-9C78-037EE2A8E84D}"/>
              </a:ext>
            </a:extLst>
          </p:cNvPr>
          <p:cNvSpPr txBox="1"/>
          <p:nvPr/>
        </p:nvSpPr>
        <p:spPr>
          <a:xfrm>
            <a:off x="5123510" y="4362030"/>
            <a:ext cx="1785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/>
              <a:t>Cam-X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0F0A978-EB20-4AA6-8483-F3FE29F435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271" y="3802319"/>
            <a:ext cx="1182625" cy="17136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39A0A5B-BCEC-4BD5-8789-E571095A0F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1757" y="1711173"/>
            <a:ext cx="1190625" cy="168592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40B19B6-FF46-4767-9450-18EA5588DDDC}"/>
              </a:ext>
            </a:extLst>
          </p:cNvPr>
          <p:cNvSpPr txBox="1"/>
          <p:nvPr/>
        </p:nvSpPr>
        <p:spPr>
          <a:xfrm>
            <a:off x="8822649" y="2253484"/>
            <a:ext cx="28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/>
              <a:t>Sensores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5FA59B3-1E45-42A3-BB5A-16957BA101D4}"/>
              </a:ext>
            </a:extLst>
          </p:cNvPr>
          <p:cNvSpPr txBox="1"/>
          <p:nvPr/>
        </p:nvSpPr>
        <p:spPr>
          <a:xfrm>
            <a:off x="9186893" y="4423585"/>
            <a:ext cx="287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err="1"/>
              <a:t>Pircam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85251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8F1855E8-BD87-420E-B8F4-D2569DEF65CD}"/>
              </a:ext>
            </a:extLst>
          </p:cNvPr>
          <p:cNvGrpSpPr/>
          <p:nvPr/>
        </p:nvGrpSpPr>
        <p:grpSpPr>
          <a:xfrm>
            <a:off x="0" y="-76176"/>
            <a:ext cx="12192000" cy="6926559"/>
            <a:chOff x="0" y="-76176"/>
            <a:chExt cx="12192000" cy="6926559"/>
          </a:xfrm>
        </p:grpSpPr>
        <p:sp>
          <p:nvSpPr>
            <p:cNvPr id="40" name="3 Rectángulo">
              <a:extLst>
                <a:ext uri="{FF2B5EF4-FFF2-40B4-BE49-F238E27FC236}">
                  <a16:creationId xmlns:a16="http://schemas.microsoft.com/office/drawing/2014/main" id="{ECDB8ABF-F334-43B1-8D4C-D238583E00A1}"/>
                </a:ext>
              </a:extLst>
            </p:cNvPr>
            <p:cNvSpPr/>
            <p:nvPr/>
          </p:nvSpPr>
          <p:spPr>
            <a:xfrm>
              <a:off x="2694986" y="537037"/>
              <a:ext cx="949701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AR" sz="3600" dirty="0">
                  <a:solidFill>
                    <a:srgbClr val="4B4B4A"/>
                  </a:solidFill>
                  <a:latin typeface="DIN" panose="00000400000000000000" pitchFamily="2" charset="0"/>
                  <a:ea typeface="DIN 2014" panose="020B0504020202020204" pitchFamily="34" charset="0"/>
                </a:rPr>
                <a:t>Sensores especiales</a:t>
              </a:r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EE3D601D-E301-470E-91F9-B56B726BFB5F}"/>
                </a:ext>
              </a:extLst>
            </p:cNvPr>
            <p:cNvSpPr/>
            <p:nvPr/>
          </p:nvSpPr>
          <p:spPr>
            <a:xfrm>
              <a:off x="0" y="5955366"/>
              <a:ext cx="12192000" cy="89501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pic>
          <p:nvPicPr>
            <p:cNvPr id="42" name="Gráfico 13">
              <a:extLst>
                <a:ext uri="{FF2B5EF4-FFF2-40B4-BE49-F238E27FC236}">
                  <a16:creationId xmlns:a16="http://schemas.microsoft.com/office/drawing/2014/main" id="{98F170B2-52A0-49EC-BB1E-663F57051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538647" y="6145154"/>
              <a:ext cx="1600498" cy="467920"/>
            </a:xfrm>
            <a:prstGeom prst="rect">
              <a:avLst/>
            </a:prstGeom>
          </p:spPr>
        </p:pic>
        <p:sp>
          <p:nvSpPr>
            <p:cNvPr id="43" name="CuadroTexto 7">
              <a:extLst>
                <a:ext uri="{FF2B5EF4-FFF2-40B4-BE49-F238E27FC236}">
                  <a16:creationId xmlns:a16="http://schemas.microsoft.com/office/drawing/2014/main" id="{437D4D68-5B93-42D3-AD51-E1C26CBEBF5E}"/>
                </a:ext>
              </a:extLst>
            </p:cNvPr>
            <p:cNvSpPr txBox="1"/>
            <p:nvPr/>
          </p:nvSpPr>
          <p:spPr>
            <a:xfrm>
              <a:off x="9560325" y="6088050"/>
              <a:ext cx="246224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DIN Medium" panose="02020500000000000000" pitchFamily="18" charset="0"/>
                </a:rPr>
                <a:t>+5411 5628.1700</a:t>
              </a:r>
            </a:p>
            <a:p>
              <a:r>
                <a:rPr lang="es-ES" sz="1600" dirty="0" err="1">
                  <a:solidFill>
                    <a:schemeClr val="bg1"/>
                  </a:solidFill>
                  <a:latin typeface="DIN Medium" panose="02020500000000000000" pitchFamily="18" charset="0"/>
                </a:rPr>
                <a:t>contacto@fiesa.com.ar</a:t>
              </a:r>
              <a:endParaRPr lang="es-AR" sz="16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  <p:cxnSp>
          <p:nvCxnSpPr>
            <p:cNvPr id="44" name="Straight Connector 32">
              <a:extLst>
                <a:ext uri="{FF2B5EF4-FFF2-40B4-BE49-F238E27FC236}">
                  <a16:creationId xmlns:a16="http://schemas.microsoft.com/office/drawing/2014/main" id="{CD7E9698-39A9-4FF5-A097-2144BE595C88}"/>
                </a:ext>
              </a:extLst>
            </p:cNvPr>
            <p:cNvCxnSpPr>
              <a:cxnSpLocks/>
            </p:cNvCxnSpPr>
            <p:nvPr/>
          </p:nvCxnSpPr>
          <p:spPr>
            <a:xfrm>
              <a:off x="9395803" y="6154860"/>
              <a:ext cx="1" cy="4745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0" descr="Logo, company name&#10;&#10;Description automatically generated">
              <a:extLst>
                <a:ext uri="{FF2B5EF4-FFF2-40B4-BE49-F238E27FC236}">
                  <a16:creationId xmlns:a16="http://schemas.microsoft.com/office/drawing/2014/main" id="{AC97D01A-5742-4ED6-819F-94DBC5DC7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8206" y="-76176"/>
              <a:ext cx="2116779" cy="1807006"/>
            </a:xfrm>
            <a:prstGeom prst="rect">
              <a:avLst/>
            </a:prstGeom>
          </p:spPr>
        </p:pic>
        <p:pic>
          <p:nvPicPr>
            <p:cNvPr id="46" name="Imagen 45" descr="Logotipo&#10;&#10;Descripción generada automáticamente">
              <a:extLst>
                <a:ext uri="{FF2B5EF4-FFF2-40B4-BE49-F238E27FC236}">
                  <a16:creationId xmlns:a16="http://schemas.microsoft.com/office/drawing/2014/main" id="{07421BFF-A5AD-4818-9E63-7243D6EBC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331" b="44193"/>
            <a:stretch/>
          </p:blipFill>
          <p:spPr>
            <a:xfrm>
              <a:off x="623888" y="6236068"/>
              <a:ext cx="2310454" cy="333611"/>
            </a:xfrm>
            <a:prstGeom prst="rect">
              <a:avLst/>
            </a:prstGeom>
          </p:spPr>
        </p:pic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E4E0AC9A-B5FE-4C84-94B7-AE92A32D2A7E}"/>
              </a:ext>
            </a:extLst>
          </p:cNvPr>
          <p:cNvSpPr/>
          <p:nvPr/>
        </p:nvSpPr>
        <p:spPr>
          <a:xfrm>
            <a:off x="7858794" y="4763013"/>
            <a:ext cx="1476375" cy="244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1725919C-5948-4092-8C5C-E99485F8181A}"/>
              </a:ext>
            </a:extLst>
          </p:cNvPr>
          <p:cNvSpPr/>
          <p:nvPr/>
        </p:nvSpPr>
        <p:spPr>
          <a:xfrm>
            <a:off x="7197099" y="2745295"/>
            <a:ext cx="1625550" cy="3103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FC94216-B859-4603-8FAB-D7B9314D3B9E}"/>
              </a:ext>
            </a:extLst>
          </p:cNvPr>
          <p:cNvSpPr/>
          <p:nvPr/>
        </p:nvSpPr>
        <p:spPr>
          <a:xfrm>
            <a:off x="3201697" y="5517075"/>
            <a:ext cx="2367308" cy="21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B514BB-66AF-48C6-AAD1-004FCE9D28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6595" y="2543367"/>
            <a:ext cx="1396206" cy="2257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06CCC8E-6AF5-47DE-A556-2311C3472C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2309" y="2543367"/>
            <a:ext cx="1967381" cy="20520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7D91C7F-2A3C-46BE-B07A-E2CFB7685B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59198" y="2564355"/>
            <a:ext cx="810473" cy="2088000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98BCE092-5E11-428E-B722-C2150C80E06A}"/>
              </a:ext>
            </a:extLst>
          </p:cNvPr>
          <p:cNvSpPr txBox="1"/>
          <p:nvPr/>
        </p:nvSpPr>
        <p:spPr>
          <a:xfrm>
            <a:off x="1779115" y="2021213"/>
            <a:ext cx="1232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PIRCAM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2BFB425-F64A-4722-8B8F-845EA7FAD136}"/>
              </a:ext>
            </a:extLst>
          </p:cNvPr>
          <p:cNvSpPr txBox="1"/>
          <p:nvPr/>
        </p:nvSpPr>
        <p:spPr>
          <a:xfrm>
            <a:off x="5397896" y="2021213"/>
            <a:ext cx="1396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DET. HUMO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2F02BF6-51FD-4BF1-8DAD-697C447059B5}"/>
              </a:ext>
            </a:extLst>
          </p:cNvPr>
          <p:cNvSpPr txBox="1"/>
          <p:nvPr/>
        </p:nvSpPr>
        <p:spPr>
          <a:xfrm>
            <a:off x="8596981" y="2021213"/>
            <a:ext cx="2316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ROTURA CRISTALES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EB4C01B4-9D93-4E77-BD03-E218B4D8C4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7896" y="5063517"/>
            <a:ext cx="1409700" cy="22860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35C4D68-E565-4957-8133-144613C8AA9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22649" y="5039506"/>
            <a:ext cx="1619250" cy="264354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C9BBBD-1950-41FF-B702-C18B0876C6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11193" y="5039506"/>
            <a:ext cx="177165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88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835</Words>
  <Application>Microsoft Office PowerPoint</Application>
  <PresentationFormat>Panorámica</PresentationFormat>
  <Paragraphs>200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DIN</vt:lpstr>
      <vt:lpstr>DIN Alternate</vt:lpstr>
      <vt:lpstr>DIN Medium</vt:lpstr>
      <vt:lpstr>DIN Next LT Pro</vt:lpstr>
      <vt:lpstr>OpenSans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Acosta | FIESA SRL</dc:creator>
  <cp:lastModifiedBy>Daniel Acosta | FIESA SRL</cp:lastModifiedBy>
  <cp:revision>1</cp:revision>
  <dcterms:created xsi:type="dcterms:W3CDTF">2023-10-31T12:03:03Z</dcterms:created>
  <dcterms:modified xsi:type="dcterms:W3CDTF">2023-10-31T18:08:41Z</dcterms:modified>
</cp:coreProperties>
</file>