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7.xml" ContentType="application/vnd.openxmlformats-officedocument.presentationml.notesSlide+xml"/>
  <Override PartName="/ppt/media/image551.jpg" ContentType="image/jpeg"/>
  <Override PartName="/ppt/notesSlides/notesSlide58.xml" ContentType="application/vnd.openxmlformats-officedocument.presentationml.notesSlide+xml"/>
  <Override PartName="/ppt/media/image644.jpg" ContentType="image/jpeg"/>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15.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7" r:id="rId2"/>
    <p:sldId id="258" r:id="rId3"/>
    <p:sldId id="259" r:id="rId4"/>
    <p:sldId id="261" r:id="rId5"/>
    <p:sldId id="262" r:id="rId6"/>
    <p:sldId id="263" r:id="rId7"/>
    <p:sldId id="264" r:id="rId8"/>
    <p:sldId id="266" r:id="rId9"/>
    <p:sldId id="267" r:id="rId10"/>
    <p:sldId id="268" r:id="rId11"/>
    <p:sldId id="269" r:id="rId12"/>
    <p:sldId id="270" r:id="rId13"/>
    <p:sldId id="272" r:id="rId14"/>
    <p:sldId id="273" r:id="rId15"/>
    <p:sldId id="274" r:id="rId16"/>
    <p:sldId id="275" r:id="rId17"/>
    <p:sldId id="276" r:id="rId18"/>
    <p:sldId id="277" r:id="rId19"/>
    <p:sldId id="278" r:id="rId20"/>
    <p:sldId id="279" r:id="rId21"/>
    <p:sldId id="397" r:id="rId22"/>
    <p:sldId id="285" r:id="rId23"/>
    <p:sldId id="281" r:id="rId24"/>
    <p:sldId id="284" r:id="rId25"/>
    <p:sldId id="286" r:id="rId26"/>
    <p:sldId id="290" r:id="rId27"/>
    <p:sldId id="288" r:id="rId28"/>
    <p:sldId id="289" r:id="rId29"/>
    <p:sldId id="287" r:id="rId30"/>
    <p:sldId id="295" r:id="rId31"/>
    <p:sldId id="291" r:id="rId32"/>
    <p:sldId id="296" r:id="rId33"/>
    <p:sldId id="297" r:id="rId34"/>
    <p:sldId id="298" r:id="rId35"/>
    <p:sldId id="299" r:id="rId36"/>
    <p:sldId id="300" r:id="rId37"/>
    <p:sldId id="301" r:id="rId38"/>
    <p:sldId id="302" r:id="rId39"/>
    <p:sldId id="303" r:id="rId40"/>
    <p:sldId id="351" r:id="rId41"/>
    <p:sldId id="354" r:id="rId42"/>
    <p:sldId id="355" r:id="rId43"/>
    <p:sldId id="356" r:id="rId44"/>
    <p:sldId id="358" r:id="rId45"/>
    <p:sldId id="362" r:id="rId46"/>
    <p:sldId id="365" r:id="rId47"/>
    <p:sldId id="366" r:id="rId48"/>
    <p:sldId id="369" r:id="rId49"/>
    <p:sldId id="378" r:id="rId50"/>
    <p:sldId id="379" r:id="rId51"/>
    <p:sldId id="382" r:id="rId52"/>
    <p:sldId id="380" r:id="rId53"/>
    <p:sldId id="383" r:id="rId54"/>
    <p:sldId id="309" r:id="rId55"/>
    <p:sldId id="310" r:id="rId56"/>
    <p:sldId id="312" r:id="rId57"/>
    <p:sldId id="313" r:id="rId58"/>
    <p:sldId id="398" r:id="rId59"/>
    <p:sldId id="314" r:id="rId60"/>
    <p:sldId id="332" r:id="rId61"/>
    <p:sldId id="333" r:id="rId62"/>
    <p:sldId id="329" r:id="rId63"/>
    <p:sldId id="339" r:id="rId64"/>
    <p:sldId id="399" r:id="rId65"/>
    <p:sldId id="315" r:id="rId66"/>
    <p:sldId id="384" r:id="rId67"/>
    <p:sldId id="317" r:id="rId68"/>
    <p:sldId id="318" r:id="rId69"/>
    <p:sldId id="321" r:id="rId70"/>
    <p:sldId id="322" r:id="rId71"/>
    <p:sldId id="323" r:id="rId72"/>
    <p:sldId id="326" r:id="rId73"/>
    <p:sldId id="335" r:id="rId74"/>
    <p:sldId id="304" r:id="rId75"/>
    <p:sldId id="305" r:id="rId76"/>
    <p:sldId id="306" r:id="rId77"/>
    <p:sldId id="307" r:id="rId78"/>
    <p:sldId id="385" r:id="rId79"/>
    <p:sldId id="386" r:id="rId80"/>
    <p:sldId id="387" r:id="rId81"/>
    <p:sldId id="388" r:id="rId82"/>
    <p:sldId id="389" r:id="rId83"/>
    <p:sldId id="390" r:id="rId84"/>
    <p:sldId id="391" r:id="rId85"/>
    <p:sldId id="392" r:id="rId86"/>
    <p:sldId id="393" r:id="rId87"/>
    <p:sldId id="394" r:id="rId88"/>
    <p:sldId id="396" r:id="rId89"/>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E5B3A-BAC6-4981-B58B-D4F6EC5889B1}" v="244" dt="2025-12-16T12:47:24.0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456" autoAdjust="0"/>
  </p:normalViewPr>
  <p:slideViewPr>
    <p:cSldViewPr snapToGrid="0">
      <p:cViewPr varScale="1">
        <p:scale>
          <a:sx n="57" d="100"/>
          <a:sy n="57" d="100"/>
        </p:scale>
        <p:origin x="10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Acosta | FIESA SRL" userId="34e321e7-c076-4a24-bf72-df87f09f48a2" providerId="ADAL" clId="{0CCE5B3A-BAC6-4981-B58B-D4F6EC5889B1}"/>
    <pc:docChg chg="undo redo custSel addSld delSld modSld sldOrd">
      <pc:chgData name="Daniel Acosta | FIESA SRL" userId="34e321e7-c076-4a24-bf72-df87f09f48a2" providerId="ADAL" clId="{0CCE5B3A-BAC6-4981-B58B-D4F6EC5889B1}" dt="2025-12-16T12:52:42.777" v="1374" actId="729"/>
      <pc:docMkLst>
        <pc:docMk/>
      </pc:docMkLst>
      <pc:sldChg chg="addSp modSp mod">
        <pc:chgData name="Daniel Acosta | FIESA SRL" userId="34e321e7-c076-4a24-bf72-df87f09f48a2" providerId="ADAL" clId="{0CCE5B3A-BAC6-4981-B58B-D4F6EC5889B1}" dt="2025-08-18T01:03:49.773" v="281" actId="14100"/>
        <pc:sldMkLst>
          <pc:docMk/>
          <pc:sldMk cId="4119260960" sldId="257"/>
        </pc:sldMkLst>
      </pc:sldChg>
      <pc:sldChg chg="delSp modSp mod">
        <pc:chgData name="Daniel Acosta | FIESA SRL" userId="34e321e7-c076-4a24-bf72-df87f09f48a2" providerId="ADAL" clId="{0CCE5B3A-BAC6-4981-B58B-D4F6EC5889B1}" dt="2025-12-16T12:41:42.925" v="1339" actId="478"/>
        <pc:sldMkLst>
          <pc:docMk/>
          <pc:sldMk cId="2333350158" sldId="258"/>
        </pc:sldMkLst>
        <pc:grpChg chg="del">
          <ac:chgData name="Daniel Acosta | FIESA SRL" userId="34e321e7-c076-4a24-bf72-df87f09f48a2" providerId="ADAL" clId="{0CCE5B3A-BAC6-4981-B58B-D4F6EC5889B1}" dt="2025-12-16T12:41:42.925" v="1339" actId="478"/>
          <ac:grpSpMkLst>
            <pc:docMk/>
            <pc:sldMk cId="2333350158" sldId="258"/>
            <ac:grpSpMk id="4" creationId="{AB0E3AAF-5465-7432-AE6D-5DAFD13355EA}"/>
          </ac:grpSpMkLst>
        </pc:grpChg>
      </pc:sldChg>
      <pc:sldChg chg="addSp modSp">
        <pc:chgData name="Daniel Acosta | FIESA SRL" userId="34e321e7-c076-4a24-bf72-df87f09f48a2" providerId="ADAL" clId="{0CCE5B3A-BAC6-4981-B58B-D4F6EC5889B1}" dt="2025-08-18T01:03:58.363" v="282"/>
        <pc:sldMkLst>
          <pc:docMk/>
          <pc:sldMk cId="364808623" sldId="259"/>
        </pc:sldMkLst>
      </pc:sldChg>
      <pc:sldChg chg="modSp mod">
        <pc:chgData name="Daniel Acosta | FIESA SRL" userId="34e321e7-c076-4a24-bf72-df87f09f48a2" providerId="ADAL" clId="{0CCE5B3A-BAC6-4981-B58B-D4F6EC5889B1}" dt="2025-08-18T00:15:51.821" v="46" actId="1038"/>
        <pc:sldMkLst>
          <pc:docMk/>
          <pc:sldMk cId="2590126923" sldId="261"/>
        </pc:sldMkLst>
      </pc:sldChg>
      <pc:sldChg chg="modSp mod">
        <pc:chgData name="Daniel Acosta | FIESA SRL" userId="34e321e7-c076-4a24-bf72-df87f09f48a2" providerId="ADAL" clId="{0CCE5B3A-BAC6-4981-B58B-D4F6EC5889B1}" dt="2025-08-18T00:24:52.402" v="176" actId="20577"/>
        <pc:sldMkLst>
          <pc:docMk/>
          <pc:sldMk cId="3508779846" sldId="262"/>
        </pc:sldMkLst>
      </pc:sldChg>
      <pc:sldChg chg="delSp mod">
        <pc:chgData name="Daniel Acosta | FIESA SRL" userId="34e321e7-c076-4a24-bf72-df87f09f48a2" providerId="ADAL" clId="{0CCE5B3A-BAC6-4981-B58B-D4F6EC5889B1}" dt="2025-08-18T00:27:26.599" v="179" actId="478"/>
        <pc:sldMkLst>
          <pc:docMk/>
          <pc:sldMk cId="3868747479" sldId="264"/>
        </pc:sldMkLst>
      </pc:sldChg>
      <pc:sldChg chg="delSp modSp mod">
        <pc:chgData name="Daniel Acosta | FIESA SRL" userId="34e321e7-c076-4a24-bf72-df87f09f48a2" providerId="ADAL" clId="{0CCE5B3A-BAC6-4981-B58B-D4F6EC5889B1}" dt="2025-08-18T00:28:25.128" v="203" actId="1036"/>
        <pc:sldMkLst>
          <pc:docMk/>
          <pc:sldMk cId="3046346956" sldId="266"/>
        </pc:sldMkLst>
      </pc:sldChg>
      <pc:sldChg chg="delSp mod">
        <pc:chgData name="Daniel Acosta | FIESA SRL" userId="34e321e7-c076-4a24-bf72-df87f09f48a2" providerId="ADAL" clId="{0CCE5B3A-BAC6-4981-B58B-D4F6EC5889B1}" dt="2025-08-18T00:30:04.646" v="204" actId="478"/>
        <pc:sldMkLst>
          <pc:docMk/>
          <pc:sldMk cId="2814194340" sldId="268"/>
        </pc:sldMkLst>
      </pc:sldChg>
      <pc:sldChg chg="delSp mod modShow">
        <pc:chgData name="Daniel Acosta | FIESA SRL" userId="34e321e7-c076-4a24-bf72-df87f09f48a2" providerId="ADAL" clId="{0CCE5B3A-BAC6-4981-B58B-D4F6EC5889B1}" dt="2025-12-16T12:41:54.762" v="1340" actId="729"/>
        <pc:sldMkLst>
          <pc:docMk/>
          <pc:sldMk cId="1941349731" sldId="269"/>
        </pc:sldMkLst>
      </pc:sldChg>
      <pc:sldChg chg="delSp mod modShow">
        <pc:chgData name="Daniel Acosta | FIESA SRL" userId="34e321e7-c076-4a24-bf72-df87f09f48a2" providerId="ADAL" clId="{0CCE5B3A-BAC6-4981-B58B-D4F6EC5889B1}" dt="2025-12-16T12:41:56.646" v="1341" actId="729"/>
        <pc:sldMkLst>
          <pc:docMk/>
          <pc:sldMk cId="3749003635" sldId="270"/>
        </pc:sldMkLst>
      </pc:sldChg>
      <pc:sldChg chg="delSp mod">
        <pc:chgData name="Daniel Acosta | FIESA SRL" userId="34e321e7-c076-4a24-bf72-df87f09f48a2" providerId="ADAL" clId="{0CCE5B3A-BAC6-4981-B58B-D4F6EC5889B1}" dt="2025-08-18T00:32:14.044" v="207" actId="478"/>
        <pc:sldMkLst>
          <pc:docMk/>
          <pc:sldMk cId="4024194765" sldId="273"/>
        </pc:sldMkLst>
      </pc:sldChg>
      <pc:sldChg chg="delSp mod">
        <pc:chgData name="Daniel Acosta | FIESA SRL" userId="34e321e7-c076-4a24-bf72-df87f09f48a2" providerId="ADAL" clId="{0CCE5B3A-BAC6-4981-B58B-D4F6EC5889B1}" dt="2025-08-18T00:32:50.633" v="208" actId="478"/>
        <pc:sldMkLst>
          <pc:docMk/>
          <pc:sldMk cId="1370435770" sldId="274"/>
        </pc:sldMkLst>
      </pc:sldChg>
      <pc:sldChg chg="modSp mod">
        <pc:chgData name="Daniel Acosta | FIESA SRL" userId="34e321e7-c076-4a24-bf72-df87f09f48a2" providerId="ADAL" clId="{0CCE5B3A-BAC6-4981-B58B-D4F6EC5889B1}" dt="2025-08-18T04:49:43.535" v="1252" actId="14100"/>
        <pc:sldMkLst>
          <pc:docMk/>
          <pc:sldMk cId="3899340629" sldId="276"/>
        </pc:sldMkLst>
      </pc:sldChg>
      <pc:sldChg chg="delSp modSp mod">
        <pc:chgData name="Daniel Acosta | FIESA SRL" userId="34e321e7-c076-4a24-bf72-df87f09f48a2" providerId="ADAL" clId="{0CCE5B3A-BAC6-4981-B58B-D4F6EC5889B1}" dt="2025-08-18T04:46:01.815" v="1215" actId="14100"/>
        <pc:sldMkLst>
          <pc:docMk/>
          <pc:sldMk cId="1316875623" sldId="277"/>
        </pc:sldMkLst>
      </pc:sldChg>
      <pc:sldChg chg="delSp modSp mod">
        <pc:chgData name="Daniel Acosta | FIESA SRL" userId="34e321e7-c076-4a24-bf72-df87f09f48a2" providerId="ADAL" clId="{0CCE5B3A-BAC6-4981-B58B-D4F6EC5889B1}" dt="2025-08-18T04:53:21.890" v="1323" actId="14100"/>
        <pc:sldMkLst>
          <pc:docMk/>
          <pc:sldMk cId="21587244" sldId="278"/>
        </pc:sldMkLst>
      </pc:sldChg>
      <pc:sldChg chg="delSp modSp mod">
        <pc:chgData name="Daniel Acosta | FIESA SRL" userId="34e321e7-c076-4a24-bf72-df87f09f48a2" providerId="ADAL" clId="{0CCE5B3A-BAC6-4981-B58B-D4F6EC5889B1}" dt="2025-08-18T04:54:20.403" v="1338" actId="1076"/>
        <pc:sldMkLst>
          <pc:docMk/>
          <pc:sldMk cId="3190278264" sldId="279"/>
        </pc:sldMkLst>
      </pc:sldChg>
      <pc:sldChg chg="mod modShow">
        <pc:chgData name="Daniel Acosta | FIESA SRL" userId="34e321e7-c076-4a24-bf72-df87f09f48a2" providerId="ADAL" clId="{0CCE5B3A-BAC6-4981-B58B-D4F6EC5889B1}" dt="2025-12-16T12:42:21.353" v="1343" actId="729"/>
        <pc:sldMkLst>
          <pc:docMk/>
          <pc:sldMk cId="2440647946" sldId="281"/>
        </pc:sldMkLst>
      </pc:sldChg>
      <pc:sldChg chg="mod modShow">
        <pc:chgData name="Daniel Acosta | FIESA SRL" userId="34e321e7-c076-4a24-bf72-df87f09f48a2" providerId="ADAL" clId="{0CCE5B3A-BAC6-4981-B58B-D4F6EC5889B1}" dt="2025-12-16T12:42:30.130" v="1344" actId="729"/>
        <pc:sldMkLst>
          <pc:docMk/>
          <pc:sldMk cId="3479530686" sldId="284"/>
        </pc:sldMkLst>
      </pc:sldChg>
      <pc:sldChg chg="mod modShow">
        <pc:chgData name="Daniel Acosta | FIESA SRL" userId="34e321e7-c076-4a24-bf72-df87f09f48a2" providerId="ADAL" clId="{0CCE5B3A-BAC6-4981-B58B-D4F6EC5889B1}" dt="2025-12-16T12:42:12.410" v="1342" actId="729"/>
        <pc:sldMkLst>
          <pc:docMk/>
          <pc:sldMk cId="2731600796" sldId="285"/>
        </pc:sldMkLst>
      </pc:sldChg>
      <pc:sldChg chg="ord">
        <pc:chgData name="Daniel Acosta | FIESA SRL" userId="34e321e7-c076-4a24-bf72-df87f09f48a2" providerId="ADAL" clId="{0CCE5B3A-BAC6-4981-B58B-D4F6EC5889B1}" dt="2025-08-18T00:48:55.709" v="244"/>
        <pc:sldMkLst>
          <pc:docMk/>
          <pc:sldMk cId="1270790672" sldId="288"/>
        </pc:sldMkLst>
      </pc:sldChg>
      <pc:sldChg chg="delSp mod ord">
        <pc:chgData name="Daniel Acosta | FIESA SRL" userId="34e321e7-c076-4a24-bf72-df87f09f48a2" providerId="ADAL" clId="{0CCE5B3A-BAC6-4981-B58B-D4F6EC5889B1}" dt="2025-08-18T00:48:57.135" v="246"/>
        <pc:sldMkLst>
          <pc:docMk/>
          <pc:sldMk cId="4007697524" sldId="289"/>
        </pc:sldMkLst>
      </pc:sldChg>
      <pc:sldChg chg="ord">
        <pc:chgData name="Daniel Acosta | FIESA SRL" userId="34e321e7-c076-4a24-bf72-df87f09f48a2" providerId="ADAL" clId="{0CCE5B3A-BAC6-4981-B58B-D4F6EC5889B1}" dt="2025-08-18T00:48:52.654" v="242"/>
        <pc:sldMkLst>
          <pc:docMk/>
          <pc:sldMk cId="1422996593" sldId="290"/>
        </pc:sldMkLst>
      </pc:sldChg>
      <pc:sldChg chg="addSp modSp">
        <pc:chgData name="Daniel Acosta | FIESA SRL" userId="34e321e7-c076-4a24-bf72-df87f09f48a2" providerId="ADAL" clId="{0CCE5B3A-BAC6-4981-B58B-D4F6EC5889B1}" dt="2025-08-18T01:04:33.054" v="284"/>
        <pc:sldMkLst>
          <pc:docMk/>
          <pc:sldMk cId="2493161166" sldId="296"/>
        </pc:sldMkLst>
      </pc:sldChg>
      <pc:sldChg chg="addSp modSp mod">
        <pc:chgData name="Daniel Acosta | FIESA SRL" userId="34e321e7-c076-4a24-bf72-df87f09f48a2" providerId="ADAL" clId="{0CCE5B3A-BAC6-4981-B58B-D4F6EC5889B1}" dt="2025-08-18T00:50:53.317" v="255" actId="1076"/>
        <pc:sldMkLst>
          <pc:docMk/>
          <pc:sldMk cId="3843398766" sldId="297"/>
        </pc:sldMkLst>
      </pc:sldChg>
      <pc:sldChg chg="delSp modSp mod">
        <pc:chgData name="Daniel Acosta | FIESA SRL" userId="34e321e7-c076-4a24-bf72-df87f09f48a2" providerId="ADAL" clId="{0CCE5B3A-BAC6-4981-B58B-D4F6EC5889B1}" dt="2025-08-18T00:53:25.989" v="258" actId="478"/>
        <pc:sldMkLst>
          <pc:docMk/>
          <pc:sldMk cId="1079818902" sldId="298"/>
        </pc:sldMkLst>
      </pc:sldChg>
      <pc:sldChg chg="delSp mod">
        <pc:chgData name="Daniel Acosta | FIESA SRL" userId="34e321e7-c076-4a24-bf72-df87f09f48a2" providerId="ADAL" clId="{0CCE5B3A-BAC6-4981-B58B-D4F6EC5889B1}" dt="2025-08-18T00:53:30.458" v="259" actId="478"/>
        <pc:sldMkLst>
          <pc:docMk/>
          <pc:sldMk cId="75428686" sldId="299"/>
        </pc:sldMkLst>
      </pc:sldChg>
      <pc:sldChg chg="mod modShow">
        <pc:chgData name="Daniel Acosta | FIESA SRL" userId="34e321e7-c076-4a24-bf72-df87f09f48a2" providerId="ADAL" clId="{0CCE5B3A-BAC6-4981-B58B-D4F6EC5889B1}" dt="2025-12-16T12:44:16.296" v="1347" actId="729"/>
        <pc:sldMkLst>
          <pc:docMk/>
          <pc:sldMk cId="1980689110" sldId="300"/>
        </pc:sldMkLst>
      </pc:sldChg>
      <pc:sldChg chg="mod modShow">
        <pc:chgData name="Daniel Acosta | FIESA SRL" userId="34e321e7-c076-4a24-bf72-df87f09f48a2" providerId="ADAL" clId="{0CCE5B3A-BAC6-4981-B58B-D4F6EC5889B1}" dt="2025-12-16T12:44:08.282" v="1346" actId="729"/>
        <pc:sldMkLst>
          <pc:docMk/>
          <pc:sldMk cId="3966955290" sldId="301"/>
        </pc:sldMkLst>
      </pc:sldChg>
      <pc:sldChg chg="mod modShow">
        <pc:chgData name="Daniel Acosta | FIESA SRL" userId="34e321e7-c076-4a24-bf72-df87f09f48a2" providerId="ADAL" clId="{0CCE5B3A-BAC6-4981-B58B-D4F6EC5889B1}" dt="2025-12-16T12:44:18.295" v="1348" actId="729"/>
        <pc:sldMkLst>
          <pc:docMk/>
          <pc:sldMk cId="3185626044" sldId="302"/>
        </pc:sldMkLst>
      </pc:sldChg>
      <pc:sldChg chg="mod modShow">
        <pc:chgData name="Daniel Acosta | FIESA SRL" userId="34e321e7-c076-4a24-bf72-df87f09f48a2" providerId="ADAL" clId="{0CCE5B3A-BAC6-4981-B58B-D4F6EC5889B1}" dt="2025-12-16T12:44:20.357" v="1349" actId="729"/>
        <pc:sldMkLst>
          <pc:docMk/>
          <pc:sldMk cId="63316676" sldId="303"/>
        </pc:sldMkLst>
      </pc:sldChg>
      <pc:sldChg chg="addSp modSp mod modShow">
        <pc:chgData name="Daniel Acosta | FIESA SRL" userId="34e321e7-c076-4a24-bf72-df87f09f48a2" providerId="ADAL" clId="{0CCE5B3A-BAC6-4981-B58B-D4F6EC5889B1}" dt="2025-12-16T12:45:51.916" v="1368" actId="729"/>
        <pc:sldMkLst>
          <pc:docMk/>
          <pc:sldMk cId="2122132596" sldId="304"/>
        </pc:sldMkLst>
      </pc:sldChg>
      <pc:sldChg chg="delSp modSp mod modShow">
        <pc:chgData name="Daniel Acosta | FIESA SRL" userId="34e321e7-c076-4a24-bf72-df87f09f48a2" providerId="ADAL" clId="{0CCE5B3A-BAC6-4981-B58B-D4F6EC5889B1}" dt="2025-12-16T12:45:51.916" v="1368" actId="729"/>
        <pc:sldMkLst>
          <pc:docMk/>
          <pc:sldMk cId="3935550417" sldId="305"/>
        </pc:sldMkLst>
      </pc:sldChg>
      <pc:sldChg chg="addSp modSp mod modShow">
        <pc:chgData name="Daniel Acosta | FIESA SRL" userId="34e321e7-c076-4a24-bf72-df87f09f48a2" providerId="ADAL" clId="{0CCE5B3A-BAC6-4981-B58B-D4F6EC5889B1}" dt="2025-12-16T12:45:51.916" v="1368" actId="729"/>
        <pc:sldMkLst>
          <pc:docMk/>
          <pc:sldMk cId="3053862448" sldId="306"/>
        </pc:sldMkLst>
      </pc:sldChg>
      <pc:sldChg chg="modSp mod modShow">
        <pc:chgData name="Daniel Acosta | FIESA SRL" userId="34e321e7-c076-4a24-bf72-df87f09f48a2" providerId="ADAL" clId="{0CCE5B3A-BAC6-4981-B58B-D4F6EC5889B1}" dt="2025-12-16T12:45:51.916" v="1368" actId="729"/>
        <pc:sldMkLst>
          <pc:docMk/>
          <pc:sldMk cId="4118056638" sldId="307"/>
        </pc:sldMkLst>
      </pc:sldChg>
      <pc:sldChg chg="modSp mod modShow">
        <pc:chgData name="Daniel Acosta | FIESA SRL" userId="34e321e7-c076-4a24-bf72-df87f09f48a2" providerId="ADAL" clId="{0CCE5B3A-BAC6-4981-B58B-D4F6EC5889B1}" dt="2025-12-16T12:45:04.671" v="1359" actId="729"/>
        <pc:sldMkLst>
          <pc:docMk/>
          <pc:sldMk cId="3970769812" sldId="310"/>
        </pc:sldMkLst>
      </pc:sldChg>
      <pc:sldChg chg="modSp mod modShow">
        <pc:chgData name="Daniel Acosta | FIESA SRL" userId="34e321e7-c076-4a24-bf72-df87f09f48a2" providerId="ADAL" clId="{0CCE5B3A-BAC6-4981-B58B-D4F6EC5889B1}" dt="2025-12-16T12:45:07.381" v="1360" actId="729"/>
        <pc:sldMkLst>
          <pc:docMk/>
          <pc:sldMk cId="3325828195" sldId="312"/>
        </pc:sldMkLst>
      </pc:sldChg>
      <pc:sldChg chg="modSp mod">
        <pc:chgData name="Daniel Acosta | FIESA SRL" userId="34e321e7-c076-4a24-bf72-df87f09f48a2" providerId="ADAL" clId="{0CCE5B3A-BAC6-4981-B58B-D4F6EC5889B1}" dt="2025-08-18T03:55:42.092" v="638" actId="20577"/>
        <pc:sldMkLst>
          <pc:docMk/>
          <pc:sldMk cId="338515263" sldId="314"/>
        </pc:sldMkLst>
      </pc:sldChg>
      <pc:sldChg chg="modSp mod modShow">
        <pc:chgData name="Daniel Acosta | FIESA SRL" userId="34e321e7-c076-4a24-bf72-df87f09f48a2" providerId="ADAL" clId="{0CCE5B3A-BAC6-4981-B58B-D4F6EC5889B1}" dt="2025-12-16T12:46:30.037" v="1371" actId="729"/>
        <pc:sldMkLst>
          <pc:docMk/>
          <pc:sldMk cId="4237670388" sldId="315"/>
        </pc:sldMkLst>
      </pc:sldChg>
      <pc:sldChg chg="modSp mod modShow">
        <pc:chgData name="Daniel Acosta | FIESA SRL" userId="34e321e7-c076-4a24-bf72-df87f09f48a2" providerId="ADAL" clId="{0CCE5B3A-BAC6-4981-B58B-D4F6EC5889B1}" dt="2025-12-16T12:45:27.402" v="1362" actId="729"/>
        <pc:sldMkLst>
          <pc:docMk/>
          <pc:sldMk cId="3911790507" sldId="317"/>
        </pc:sldMkLst>
      </pc:sldChg>
      <pc:sldChg chg="mod ord modShow">
        <pc:chgData name="Daniel Acosta | FIESA SRL" userId="34e321e7-c076-4a24-bf72-df87f09f48a2" providerId="ADAL" clId="{0CCE5B3A-BAC6-4981-B58B-D4F6EC5889B1}" dt="2025-12-16T12:45:39.410" v="1367" actId="729"/>
        <pc:sldMkLst>
          <pc:docMk/>
          <pc:sldMk cId="113679906" sldId="318"/>
        </pc:sldMkLst>
      </pc:sldChg>
      <pc:sldChg chg="modSp mod modAnim modShow">
        <pc:chgData name="Daniel Acosta | FIESA SRL" userId="34e321e7-c076-4a24-bf72-df87f09f48a2" providerId="ADAL" clId="{0CCE5B3A-BAC6-4981-B58B-D4F6EC5889B1}" dt="2025-12-16T12:45:39.410" v="1367" actId="729"/>
        <pc:sldMkLst>
          <pc:docMk/>
          <pc:sldMk cId="3684958377" sldId="321"/>
        </pc:sldMkLst>
      </pc:sldChg>
      <pc:sldChg chg="addSp delSp modSp mod modShow">
        <pc:chgData name="Daniel Acosta | FIESA SRL" userId="34e321e7-c076-4a24-bf72-df87f09f48a2" providerId="ADAL" clId="{0CCE5B3A-BAC6-4981-B58B-D4F6EC5889B1}" dt="2025-12-16T12:45:39.410" v="1367" actId="729"/>
        <pc:sldMkLst>
          <pc:docMk/>
          <pc:sldMk cId="1153574239" sldId="322"/>
        </pc:sldMkLst>
      </pc:sldChg>
      <pc:sldChg chg="modSp mod modShow">
        <pc:chgData name="Daniel Acosta | FIESA SRL" userId="34e321e7-c076-4a24-bf72-df87f09f48a2" providerId="ADAL" clId="{0CCE5B3A-BAC6-4981-B58B-D4F6EC5889B1}" dt="2025-12-16T12:45:39.410" v="1367" actId="729"/>
        <pc:sldMkLst>
          <pc:docMk/>
          <pc:sldMk cId="1799036702" sldId="323"/>
        </pc:sldMkLst>
      </pc:sldChg>
      <pc:sldChg chg="modSp mod modShow">
        <pc:chgData name="Daniel Acosta | FIESA SRL" userId="34e321e7-c076-4a24-bf72-df87f09f48a2" providerId="ADAL" clId="{0CCE5B3A-BAC6-4981-B58B-D4F6EC5889B1}" dt="2025-12-16T12:45:39.410" v="1367" actId="729"/>
        <pc:sldMkLst>
          <pc:docMk/>
          <pc:sldMk cId="3363716603" sldId="326"/>
        </pc:sldMkLst>
      </pc:sldChg>
      <pc:sldChg chg="add">
        <pc:chgData name="Daniel Acosta | FIESA SRL" userId="34e321e7-c076-4a24-bf72-df87f09f48a2" providerId="ADAL" clId="{0CCE5B3A-BAC6-4981-B58B-D4F6EC5889B1}" dt="2025-12-16T12:47:00.465" v="1372"/>
        <pc:sldMkLst>
          <pc:docMk/>
          <pc:sldMk cId="0" sldId="329"/>
        </pc:sldMkLst>
      </pc:sldChg>
      <pc:sldChg chg="add">
        <pc:chgData name="Daniel Acosta | FIESA SRL" userId="34e321e7-c076-4a24-bf72-df87f09f48a2" providerId="ADAL" clId="{0CCE5B3A-BAC6-4981-B58B-D4F6EC5889B1}" dt="2025-12-16T12:47:00.465" v="1372"/>
        <pc:sldMkLst>
          <pc:docMk/>
          <pc:sldMk cId="0" sldId="332"/>
        </pc:sldMkLst>
      </pc:sldChg>
      <pc:sldChg chg="add">
        <pc:chgData name="Daniel Acosta | FIESA SRL" userId="34e321e7-c076-4a24-bf72-df87f09f48a2" providerId="ADAL" clId="{0CCE5B3A-BAC6-4981-B58B-D4F6EC5889B1}" dt="2025-12-16T12:47:00.465" v="1372"/>
        <pc:sldMkLst>
          <pc:docMk/>
          <pc:sldMk cId="0" sldId="333"/>
        </pc:sldMkLst>
      </pc:sldChg>
      <pc:sldChg chg="modSp mod modShow">
        <pc:chgData name="Daniel Acosta | FIESA SRL" userId="34e321e7-c076-4a24-bf72-df87f09f48a2" providerId="ADAL" clId="{0CCE5B3A-BAC6-4981-B58B-D4F6EC5889B1}" dt="2025-12-16T12:45:39.410" v="1367" actId="729"/>
        <pc:sldMkLst>
          <pc:docMk/>
          <pc:sldMk cId="2994151432" sldId="335"/>
        </pc:sldMkLst>
      </pc:sldChg>
      <pc:sldChg chg="add">
        <pc:chgData name="Daniel Acosta | FIESA SRL" userId="34e321e7-c076-4a24-bf72-df87f09f48a2" providerId="ADAL" clId="{0CCE5B3A-BAC6-4981-B58B-D4F6EC5889B1}" dt="2025-12-16T12:47:00.465" v="1372"/>
        <pc:sldMkLst>
          <pc:docMk/>
          <pc:sldMk cId="0" sldId="339"/>
        </pc:sldMkLst>
      </pc:sldChg>
      <pc:sldChg chg="del">
        <pc:chgData name="Daniel Acosta | FIESA SRL" userId="34e321e7-c076-4a24-bf72-df87f09f48a2" providerId="ADAL" clId="{0CCE5B3A-BAC6-4981-B58B-D4F6EC5889B1}" dt="2025-08-18T04:24:16.073" v="994" actId="2696"/>
        <pc:sldMkLst>
          <pc:docMk/>
          <pc:sldMk cId="1916048774" sldId="343"/>
        </pc:sldMkLst>
      </pc:sldChg>
      <pc:sldChg chg="addSp modSp">
        <pc:chgData name="Daniel Acosta | FIESA SRL" userId="34e321e7-c076-4a24-bf72-df87f09f48a2" providerId="ADAL" clId="{0CCE5B3A-BAC6-4981-B58B-D4F6EC5889B1}" dt="2025-08-18T01:04:41.388" v="285"/>
        <pc:sldMkLst>
          <pc:docMk/>
          <pc:sldMk cId="1230504047" sldId="351"/>
        </pc:sldMkLst>
      </pc:sldChg>
      <pc:sldChg chg="addSp modSp">
        <pc:chgData name="Daniel Acosta | FIESA SRL" userId="34e321e7-c076-4a24-bf72-df87f09f48a2" providerId="ADAL" clId="{0CCE5B3A-BAC6-4981-B58B-D4F6EC5889B1}" dt="2025-08-18T01:06:49.397" v="324"/>
        <pc:sldMkLst>
          <pc:docMk/>
          <pc:sldMk cId="497216482" sldId="354"/>
        </pc:sldMkLst>
      </pc:sldChg>
      <pc:sldChg chg="modSp mod modShow">
        <pc:chgData name="Daniel Acosta | FIESA SRL" userId="34e321e7-c076-4a24-bf72-df87f09f48a2" providerId="ADAL" clId="{0CCE5B3A-BAC6-4981-B58B-D4F6EC5889B1}" dt="2025-12-16T12:44:26.658" v="1350" actId="729"/>
        <pc:sldMkLst>
          <pc:docMk/>
          <pc:sldMk cId="729092522" sldId="358"/>
        </pc:sldMkLst>
      </pc:sldChg>
      <pc:sldChg chg="modSp mod modShow">
        <pc:chgData name="Daniel Acosta | FIESA SRL" userId="34e321e7-c076-4a24-bf72-df87f09f48a2" providerId="ADAL" clId="{0CCE5B3A-BAC6-4981-B58B-D4F6EC5889B1}" dt="2025-12-16T12:44:28.684" v="1351" actId="729"/>
        <pc:sldMkLst>
          <pc:docMk/>
          <pc:sldMk cId="1284491667" sldId="362"/>
        </pc:sldMkLst>
      </pc:sldChg>
      <pc:sldChg chg="modSp mod modShow">
        <pc:chgData name="Daniel Acosta | FIESA SRL" userId="34e321e7-c076-4a24-bf72-df87f09f48a2" providerId="ADAL" clId="{0CCE5B3A-BAC6-4981-B58B-D4F6EC5889B1}" dt="2025-12-16T12:44:30.401" v="1352" actId="729"/>
        <pc:sldMkLst>
          <pc:docMk/>
          <pc:sldMk cId="1569203816" sldId="365"/>
        </pc:sldMkLst>
      </pc:sldChg>
      <pc:sldChg chg="modSp mod modShow">
        <pc:chgData name="Daniel Acosta | FIESA SRL" userId="34e321e7-c076-4a24-bf72-df87f09f48a2" providerId="ADAL" clId="{0CCE5B3A-BAC6-4981-B58B-D4F6EC5889B1}" dt="2025-12-16T12:44:34.415" v="1353" actId="729"/>
        <pc:sldMkLst>
          <pc:docMk/>
          <pc:sldMk cId="2911330441" sldId="366"/>
        </pc:sldMkLst>
      </pc:sldChg>
      <pc:sldChg chg="mod modShow">
        <pc:chgData name="Daniel Acosta | FIESA SRL" userId="34e321e7-c076-4a24-bf72-df87f09f48a2" providerId="ADAL" clId="{0CCE5B3A-BAC6-4981-B58B-D4F6EC5889B1}" dt="2025-12-16T12:44:36.466" v="1354" actId="729"/>
        <pc:sldMkLst>
          <pc:docMk/>
          <pc:sldMk cId="3767506571" sldId="369"/>
        </pc:sldMkLst>
      </pc:sldChg>
      <pc:sldChg chg="addSp delSp modSp mod modShow">
        <pc:chgData name="Daniel Acosta | FIESA SRL" userId="34e321e7-c076-4a24-bf72-df87f09f48a2" providerId="ADAL" clId="{0CCE5B3A-BAC6-4981-B58B-D4F6EC5889B1}" dt="2025-12-16T12:44:38.546" v="1355" actId="729"/>
        <pc:sldMkLst>
          <pc:docMk/>
          <pc:sldMk cId="1577042783" sldId="378"/>
        </pc:sldMkLst>
      </pc:sldChg>
      <pc:sldChg chg="mod modShow">
        <pc:chgData name="Daniel Acosta | FIESA SRL" userId="34e321e7-c076-4a24-bf72-df87f09f48a2" providerId="ADAL" clId="{0CCE5B3A-BAC6-4981-B58B-D4F6EC5889B1}" dt="2025-12-16T12:44:40.377" v="1356" actId="729"/>
        <pc:sldMkLst>
          <pc:docMk/>
          <pc:sldMk cId="4053567268" sldId="379"/>
        </pc:sldMkLst>
      </pc:sldChg>
      <pc:sldChg chg="mod modShow">
        <pc:chgData name="Daniel Acosta | FIESA SRL" userId="34e321e7-c076-4a24-bf72-df87f09f48a2" providerId="ADAL" clId="{0CCE5B3A-BAC6-4981-B58B-D4F6EC5889B1}" dt="2025-12-16T12:44:45.200" v="1358" actId="729"/>
        <pc:sldMkLst>
          <pc:docMk/>
          <pc:sldMk cId="1646981274" sldId="380"/>
        </pc:sldMkLst>
      </pc:sldChg>
      <pc:sldChg chg="mod modShow">
        <pc:chgData name="Daniel Acosta | FIESA SRL" userId="34e321e7-c076-4a24-bf72-df87f09f48a2" providerId="ADAL" clId="{0CCE5B3A-BAC6-4981-B58B-D4F6EC5889B1}" dt="2025-12-16T12:44:43.371" v="1357" actId="729"/>
        <pc:sldMkLst>
          <pc:docMk/>
          <pc:sldMk cId="1881282406" sldId="382"/>
        </pc:sldMkLst>
      </pc:sldChg>
      <pc:sldChg chg="addSp modSp">
        <pc:chgData name="Daniel Acosta | FIESA SRL" userId="34e321e7-c076-4a24-bf72-df87f09f48a2" providerId="ADAL" clId="{0CCE5B3A-BAC6-4981-B58B-D4F6EC5889B1}" dt="2025-08-18T01:05:04.930" v="290"/>
        <pc:sldMkLst>
          <pc:docMk/>
          <pc:sldMk cId="714751286" sldId="383"/>
        </pc:sldMkLst>
      </pc:sldChg>
      <pc:sldChg chg="addSp modSp mod modShow">
        <pc:chgData name="Daniel Acosta | FIESA SRL" userId="34e321e7-c076-4a24-bf72-df87f09f48a2" providerId="ADAL" clId="{0CCE5B3A-BAC6-4981-B58B-D4F6EC5889B1}" dt="2025-12-16T12:45:25.668" v="1361" actId="729"/>
        <pc:sldMkLst>
          <pc:docMk/>
          <pc:sldMk cId="3404705197" sldId="384"/>
        </pc:sldMkLst>
      </pc:sldChg>
      <pc:sldChg chg="addSp modSp mod modShow">
        <pc:chgData name="Daniel Acosta | FIESA SRL" userId="34e321e7-c076-4a24-bf72-df87f09f48a2" providerId="ADAL" clId="{0CCE5B3A-BAC6-4981-B58B-D4F6EC5889B1}" dt="2025-12-16T12:45:51.916" v="1368" actId="729"/>
        <pc:sldMkLst>
          <pc:docMk/>
          <pc:sldMk cId="2195306721" sldId="385"/>
        </pc:sldMkLst>
      </pc:sldChg>
      <pc:sldChg chg="mod modShow">
        <pc:chgData name="Daniel Acosta | FIESA SRL" userId="34e321e7-c076-4a24-bf72-df87f09f48a2" providerId="ADAL" clId="{0CCE5B3A-BAC6-4981-B58B-D4F6EC5889B1}" dt="2025-12-16T12:46:05.268" v="1369" actId="729"/>
        <pc:sldMkLst>
          <pc:docMk/>
          <pc:sldMk cId="2887455259" sldId="386"/>
        </pc:sldMkLst>
      </pc:sldChg>
      <pc:sldChg chg="mod modShow">
        <pc:chgData name="Daniel Acosta | FIESA SRL" userId="34e321e7-c076-4a24-bf72-df87f09f48a2" providerId="ADAL" clId="{0CCE5B3A-BAC6-4981-B58B-D4F6EC5889B1}" dt="2025-12-16T12:46:05.268" v="1369" actId="729"/>
        <pc:sldMkLst>
          <pc:docMk/>
          <pc:sldMk cId="4255159035" sldId="387"/>
        </pc:sldMkLst>
      </pc:sldChg>
      <pc:sldChg chg="mod modShow">
        <pc:chgData name="Daniel Acosta | FIESA SRL" userId="34e321e7-c076-4a24-bf72-df87f09f48a2" providerId="ADAL" clId="{0CCE5B3A-BAC6-4981-B58B-D4F6EC5889B1}" dt="2025-12-16T12:46:05.268" v="1369" actId="729"/>
        <pc:sldMkLst>
          <pc:docMk/>
          <pc:sldMk cId="1743692502" sldId="388"/>
        </pc:sldMkLst>
      </pc:sldChg>
      <pc:sldChg chg="mod modShow">
        <pc:chgData name="Daniel Acosta | FIESA SRL" userId="34e321e7-c076-4a24-bf72-df87f09f48a2" providerId="ADAL" clId="{0CCE5B3A-BAC6-4981-B58B-D4F6EC5889B1}" dt="2025-12-16T12:46:05.268" v="1369" actId="729"/>
        <pc:sldMkLst>
          <pc:docMk/>
          <pc:sldMk cId="2858206708" sldId="389"/>
        </pc:sldMkLst>
      </pc:sldChg>
      <pc:sldChg chg="mod modShow">
        <pc:chgData name="Daniel Acosta | FIESA SRL" userId="34e321e7-c076-4a24-bf72-df87f09f48a2" providerId="ADAL" clId="{0CCE5B3A-BAC6-4981-B58B-D4F6EC5889B1}" dt="2025-12-16T12:46:05.268" v="1369" actId="729"/>
        <pc:sldMkLst>
          <pc:docMk/>
          <pc:sldMk cId="2638990059" sldId="390"/>
        </pc:sldMkLst>
      </pc:sldChg>
      <pc:sldChg chg="addSp modSp mod modShow">
        <pc:chgData name="Daniel Acosta | FIESA SRL" userId="34e321e7-c076-4a24-bf72-df87f09f48a2" providerId="ADAL" clId="{0CCE5B3A-BAC6-4981-B58B-D4F6EC5889B1}" dt="2025-12-16T12:46:12.592" v="1370" actId="729"/>
        <pc:sldMkLst>
          <pc:docMk/>
          <pc:sldMk cId="3734264429" sldId="391"/>
        </pc:sldMkLst>
      </pc:sldChg>
      <pc:sldChg chg="mod modShow">
        <pc:chgData name="Daniel Acosta | FIESA SRL" userId="34e321e7-c076-4a24-bf72-df87f09f48a2" providerId="ADAL" clId="{0CCE5B3A-BAC6-4981-B58B-D4F6EC5889B1}" dt="2025-12-16T12:46:12.592" v="1370" actId="729"/>
        <pc:sldMkLst>
          <pc:docMk/>
          <pc:sldMk cId="2604901266" sldId="392"/>
        </pc:sldMkLst>
      </pc:sldChg>
      <pc:sldChg chg="modSp mod modShow">
        <pc:chgData name="Daniel Acosta | FIESA SRL" userId="34e321e7-c076-4a24-bf72-df87f09f48a2" providerId="ADAL" clId="{0CCE5B3A-BAC6-4981-B58B-D4F6EC5889B1}" dt="2025-12-16T12:46:12.592" v="1370" actId="729"/>
        <pc:sldMkLst>
          <pc:docMk/>
          <pc:sldMk cId="845723677" sldId="393"/>
        </pc:sldMkLst>
      </pc:sldChg>
      <pc:sldChg chg="mod modShow">
        <pc:chgData name="Daniel Acosta | FIESA SRL" userId="34e321e7-c076-4a24-bf72-df87f09f48a2" providerId="ADAL" clId="{0CCE5B3A-BAC6-4981-B58B-D4F6EC5889B1}" dt="2025-12-16T12:46:12.592" v="1370" actId="729"/>
        <pc:sldMkLst>
          <pc:docMk/>
          <pc:sldMk cId="2143148117" sldId="394"/>
        </pc:sldMkLst>
      </pc:sldChg>
      <pc:sldChg chg="addSp modSp mod">
        <pc:chgData name="Daniel Acosta | FIESA SRL" userId="34e321e7-c076-4a24-bf72-df87f09f48a2" providerId="ADAL" clId="{0CCE5B3A-BAC6-4981-B58B-D4F6EC5889B1}" dt="2025-08-18T01:03:39.308" v="279" actId="14100"/>
        <pc:sldMkLst>
          <pc:docMk/>
          <pc:sldMk cId="928453028" sldId="396"/>
        </pc:sldMkLst>
      </pc:sldChg>
      <pc:sldChg chg="addSp modSp add mod">
        <pc:chgData name="Daniel Acosta | FIESA SRL" userId="34e321e7-c076-4a24-bf72-df87f09f48a2" providerId="ADAL" clId="{0CCE5B3A-BAC6-4981-B58B-D4F6EC5889B1}" dt="2025-08-18T01:04:15.773" v="283"/>
        <pc:sldMkLst>
          <pc:docMk/>
          <pc:sldMk cId="3722786881" sldId="397"/>
        </pc:sldMkLst>
      </pc:sldChg>
      <pc:sldChg chg="add">
        <pc:chgData name="Daniel Acosta | FIESA SRL" userId="34e321e7-c076-4a24-bf72-df87f09f48a2" providerId="ADAL" clId="{0CCE5B3A-BAC6-4981-B58B-D4F6EC5889B1}" dt="2025-12-16T12:47:24.078" v="1373"/>
        <pc:sldMkLst>
          <pc:docMk/>
          <pc:sldMk cId="0" sldId="398"/>
        </pc:sldMkLst>
      </pc:sldChg>
      <pc:sldChg chg="add mod modShow">
        <pc:chgData name="Daniel Acosta | FIESA SRL" userId="34e321e7-c076-4a24-bf72-df87f09f48a2" providerId="ADAL" clId="{0CCE5B3A-BAC6-4981-B58B-D4F6EC5889B1}" dt="2025-12-16T12:52:42.777" v="1374" actId="729"/>
        <pc:sldMkLst>
          <pc:docMk/>
          <pc:sldMk cId="0" sldId="39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7A932-F704-43F6-B7D3-632C594CAF0A}" type="doc">
      <dgm:prSet loTypeId="urn:microsoft.com/office/officeart/2005/8/layout/pyramid1#1" loCatId="pyramid" qsTypeId="urn:microsoft.com/office/officeart/2005/8/quickstyle/simple5#1" qsCatId="simple" csTypeId="urn:microsoft.com/office/officeart/2005/8/colors/colorful1#1" csCatId="accent1" phldr="1"/>
      <dgm:spPr/>
    </dgm:pt>
    <dgm:pt modelId="{8517F7A0-1402-4B99-AF53-F54425413A7C}" type="pres">
      <dgm:prSet presAssocID="{40D7A932-F704-43F6-B7D3-632C594CAF0A}" presName="Name0" presStyleCnt="0">
        <dgm:presLayoutVars>
          <dgm:dir/>
          <dgm:animLvl val="lvl"/>
          <dgm:resizeHandles val="exact"/>
        </dgm:presLayoutVars>
      </dgm:prSet>
      <dgm:spPr/>
    </dgm:pt>
  </dgm:ptLst>
  <dgm:cxnLst>
    <dgm:cxn modelId="{46C71597-AD83-469A-BEA3-07B3206C34D1}" type="presOf" srcId="{40D7A932-F704-43F6-B7D3-632C594CAF0A}" destId="{8517F7A0-1402-4B99-AF53-F54425413A7C}" srcOrd="0" destOrd="0" presId="urn:microsoft.com/office/officeart/2005/8/layout/pyramid1#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76E361-CCC5-4EDD-88B0-A30976424C23}" type="doc">
      <dgm:prSet loTypeId="urn:microsoft.com/office/officeart/2005/8/layout/pyramid1" loCatId="pyramid" qsTypeId="urn:microsoft.com/office/officeart/2005/8/quickstyle/simple1" qsCatId="simple" csTypeId="urn:microsoft.com/office/officeart/2005/8/colors/accent1_2" csCatId="accent1" phldr="1"/>
      <dgm:spPr/>
    </dgm:pt>
    <dgm:pt modelId="{E0AE4A7D-A967-4140-84BF-72F4F5F4F013}">
      <dgm:prSet phldrT="[文本]" custT="1"/>
      <dgm:spPr>
        <a:solidFill>
          <a:srgbClr val="C00000"/>
        </a:solidFill>
      </dgm:spPr>
      <dgm:t>
        <a:bodyPr/>
        <a:lstStyle/>
        <a:p>
          <a:r>
            <a:rPr lang="en-US" altLang="zh-CN" sz="1600" b="1" dirty="0">
              <a:solidFill>
                <a:schemeClr val="bg1"/>
              </a:solidFill>
              <a:latin typeface="Calibri" panose="020F0502020204030204" pitchFamily="34" charset="0"/>
              <a:ea typeface="微软雅黑" panose="020B0503020204020204" pitchFamily="34" charset="-122"/>
              <a:sym typeface="Calibri" panose="020F0502020204030204" pitchFamily="34" charset="0"/>
            </a:rPr>
            <a:t>Project</a:t>
          </a:r>
          <a:endParaRPr lang="zh-CN" altLang="en-US" sz="1600" b="1"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dgm:t>
    </dgm:pt>
    <dgm:pt modelId="{4C50550F-106F-4987-AAE9-238F74853B0A}" type="parTrans" cxnId="{FBF7647C-08B0-4FA5-815F-334C8CEE2436}">
      <dgm:prSet/>
      <dgm:spPr/>
      <dgm:t>
        <a:bodyPr/>
        <a:lstStyle/>
        <a:p>
          <a:endParaRPr lang="zh-CN" altLang="en-US" sz="1000"/>
        </a:p>
      </dgm:t>
    </dgm:pt>
    <dgm:pt modelId="{AF52F7A7-87A2-4F07-BDE4-BCBF09677946}" type="sibTrans" cxnId="{FBF7647C-08B0-4FA5-815F-334C8CEE2436}">
      <dgm:prSet/>
      <dgm:spPr/>
      <dgm:t>
        <a:bodyPr/>
        <a:lstStyle/>
        <a:p>
          <a:endParaRPr lang="zh-CN" altLang="en-US" sz="1000"/>
        </a:p>
      </dgm:t>
    </dgm:pt>
    <dgm:pt modelId="{235F052B-75C8-46B7-B9E6-703ECF35B7C9}">
      <dgm:prSet phldrT="[文本]" custT="1"/>
      <dgm:spPr>
        <a:solidFill>
          <a:srgbClr val="00B050"/>
        </a:solidFill>
      </dgm:spPr>
      <dgm:t>
        <a:bodyPr/>
        <a:lstStyle/>
        <a:p>
          <a:r>
            <a:rPr lang="en-US" altLang="zh-CN" sz="1600" b="1" dirty="0">
              <a:solidFill>
                <a:schemeClr val="bg1"/>
              </a:solidFill>
              <a:latin typeface="Calibri" panose="020F0502020204030204" pitchFamily="34" charset="0"/>
              <a:ea typeface="微软雅黑" panose="020B0503020204020204" pitchFamily="34" charset="-122"/>
              <a:sym typeface="Calibri" panose="020F0502020204030204" pitchFamily="34" charset="0"/>
            </a:rPr>
            <a:t>Distribution</a:t>
          </a:r>
          <a:endParaRPr lang="zh-CN" altLang="en-US" sz="1600" b="1"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dgm:t>
    </dgm:pt>
    <dgm:pt modelId="{D1E21786-2EF4-4898-B6AD-3DE3949FF8F5}" type="parTrans" cxnId="{CF3BE98E-20FD-43D6-BB1B-FA87ECB6A3F1}">
      <dgm:prSet/>
      <dgm:spPr/>
      <dgm:t>
        <a:bodyPr/>
        <a:lstStyle/>
        <a:p>
          <a:endParaRPr lang="zh-CN" altLang="en-US" sz="1000"/>
        </a:p>
      </dgm:t>
    </dgm:pt>
    <dgm:pt modelId="{2096C616-DF31-41B1-9B67-62AE6D6ABE3F}" type="sibTrans" cxnId="{CF3BE98E-20FD-43D6-BB1B-FA87ECB6A3F1}">
      <dgm:prSet/>
      <dgm:spPr/>
      <dgm:t>
        <a:bodyPr/>
        <a:lstStyle/>
        <a:p>
          <a:endParaRPr lang="zh-CN" altLang="en-US" sz="1000"/>
        </a:p>
      </dgm:t>
    </dgm:pt>
    <dgm:pt modelId="{37FEFFBB-0F64-4C4E-BA45-3F673D0878DF}" type="pres">
      <dgm:prSet presAssocID="{1576E361-CCC5-4EDD-88B0-A30976424C23}" presName="Name0" presStyleCnt="0">
        <dgm:presLayoutVars>
          <dgm:dir/>
          <dgm:animLvl val="lvl"/>
          <dgm:resizeHandles val="exact"/>
        </dgm:presLayoutVars>
      </dgm:prSet>
      <dgm:spPr/>
    </dgm:pt>
    <dgm:pt modelId="{497BDBD3-AD72-4935-AF69-88163FE0010D}" type="pres">
      <dgm:prSet presAssocID="{E0AE4A7D-A967-4140-84BF-72F4F5F4F013}" presName="Name8" presStyleCnt="0"/>
      <dgm:spPr/>
    </dgm:pt>
    <dgm:pt modelId="{58D2A3E8-F9A0-4365-BAC5-171D753515A6}" type="pres">
      <dgm:prSet presAssocID="{E0AE4A7D-A967-4140-84BF-72F4F5F4F013}" presName="level" presStyleLbl="node1" presStyleIdx="0" presStyleCnt="2">
        <dgm:presLayoutVars>
          <dgm:chMax val="1"/>
          <dgm:bulletEnabled val="1"/>
        </dgm:presLayoutVars>
      </dgm:prSet>
      <dgm:spPr/>
    </dgm:pt>
    <dgm:pt modelId="{D07C859F-2E5D-48B4-961D-21A074D80AFB}" type="pres">
      <dgm:prSet presAssocID="{E0AE4A7D-A967-4140-84BF-72F4F5F4F013}" presName="levelTx" presStyleLbl="revTx" presStyleIdx="0" presStyleCnt="0">
        <dgm:presLayoutVars>
          <dgm:chMax val="1"/>
          <dgm:bulletEnabled val="1"/>
        </dgm:presLayoutVars>
      </dgm:prSet>
      <dgm:spPr/>
    </dgm:pt>
    <dgm:pt modelId="{872EA574-C883-4B1E-B5F4-0656925372E6}" type="pres">
      <dgm:prSet presAssocID="{235F052B-75C8-46B7-B9E6-703ECF35B7C9}" presName="Name8" presStyleCnt="0"/>
      <dgm:spPr/>
    </dgm:pt>
    <dgm:pt modelId="{E49C1C33-9C1D-4A4E-A81D-EE05F29CED1D}" type="pres">
      <dgm:prSet presAssocID="{235F052B-75C8-46B7-B9E6-703ECF35B7C9}" presName="level" presStyleLbl="node1" presStyleIdx="1" presStyleCnt="2">
        <dgm:presLayoutVars>
          <dgm:chMax val="1"/>
          <dgm:bulletEnabled val="1"/>
        </dgm:presLayoutVars>
      </dgm:prSet>
      <dgm:spPr/>
    </dgm:pt>
    <dgm:pt modelId="{12A7BCFC-DD47-4245-B489-1E5D559BD5B1}" type="pres">
      <dgm:prSet presAssocID="{235F052B-75C8-46B7-B9E6-703ECF35B7C9}" presName="levelTx" presStyleLbl="revTx" presStyleIdx="0" presStyleCnt="0">
        <dgm:presLayoutVars>
          <dgm:chMax val="1"/>
          <dgm:bulletEnabled val="1"/>
        </dgm:presLayoutVars>
      </dgm:prSet>
      <dgm:spPr/>
    </dgm:pt>
  </dgm:ptLst>
  <dgm:cxnLst>
    <dgm:cxn modelId="{74C5500B-18A1-4EF4-8CE3-9237A99D0A1C}" type="presOf" srcId="{235F052B-75C8-46B7-B9E6-703ECF35B7C9}" destId="{12A7BCFC-DD47-4245-B489-1E5D559BD5B1}" srcOrd="1" destOrd="0" presId="urn:microsoft.com/office/officeart/2005/8/layout/pyramid1"/>
    <dgm:cxn modelId="{932C3220-993F-406B-9A83-666178EC3351}" type="presOf" srcId="{1576E361-CCC5-4EDD-88B0-A30976424C23}" destId="{37FEFFBB-0F64-4C4E-BA45-3F673D0878DF}" srcOrd="0" destOrd="0" presId="urn:microsoft.com/office/officeart/2005/8/layout/pyramid1"/>
    <dgm:cxn modelId="{8DEAE728-5681-4D6D-AC7C-1D57165C6611}" type="presOf" srcId="{E0AE4A7D-A967-4140-84BF-72F4F5F4F013}" destId="{D07C859F-2E5D-48B4-961D-21A074D80AFB}" srcOrd="1" destOrd="0" presId="urn:microsoft.com/office/officeart/2005/8/layout/pyramid1"/>
    <dgm:cxn modelId="{888E406E-C9F6-41CF-85FD-87034FEC45A8}" type="presOf" srcId="{235F052B-75C8-46B7-B9E6-703ECF35B7C9}" destId="{E49C1C33-9C1D-4A4E-A81D-EE05F29CED1D}" srcOrd="0" destOrd="0" presId="urn:microsoft.com/office/officeart/2005/8/layout/pyramid1"/>
    <dgm:cxn modelId="{8D216157-8B2E-449A-BBCB-D5A47585FE54}" type="presOf" srcId="{E0AE4A7D-A967-4140-84BF-72F4F5F4F013}" destId="{58D2A3E8-F9A0-4365-BAC5-171D753515A6}" srcOrd="0" destOrd="0" presId="urn:microsoft.com/office/officeart/2005/8/layout/pyramid1"/>
    <dgm:cxn modelId="{FBF7647C-08B0-4FA5-815F-334C8CEE2436}" srcId="{1576E361-CCC5-4EDD-88B0-A30976424C23}" destId="{E0AE4A7D-A967-4140-84BF-72F4F5F4F013}" srcOrd="0" destOrd="0" parTransId="{4C50550F-106F-4987-AAE9-238F74853B0A}" sibTransId="{AF52F7A7-87A2-4F07-BDE4-BCBF09677946}"/>
    <dgm:cxn modelId="{CF3BE98E-20FD-43D6-BB1B-FA87ECB6A3F1}" srcId="{1576E361-CCC5-4EDD-88B0-A30976424C23}" destId="{235F052B-75C8-46B7-B9E6-703ECF35B7C9}" srcOrd="1" destOrd="0" parTransId="{D1E21786-2EF4-4898-B6AD-3DE3949FF8F5}" sibTransId="{2096C616-DF31-41B1-9B67-62AE6D6ABE3F}"/>
    <dgm:cxn modelId="{E013FC7C-3ACC-4815-B0C1-C4457CE7A737}" type="presParOf" srcId="{37FEFFBB-0F64-4C4E-BA45-3F673D0878DF}" destId="{497BDBD3-AD72-4935-AF69-88163FE0010D}" srcOrd="0" destOrd="0" presId="urn:microsoft.com/office/officeart/2005/8/layout/pyramid1"/>
    <dgm:cxn modelId="{F077ACB5-7338-4EA9-87EF-C3F61ECBB1E3}" type="presParOf" srcId="{497BDBD3-AD72-4935-AF69-88163FE0010D}" destId="{58D2A3E8-F9A0-4365-BAC5-171D753515A6}" srcOrd="0" destOrd="0" presId="urn:microsoft.com/office/officeart/2005/8/layout/pyramid1"/>
    <dgm:cxn modelId="{70522B4F-3D5A-4770-A68D-F944E1B66CA2}" type="presParOf" srcId="{497BDBD3-AD72-4935-AF69-88163FE0010D}" destId="{D07C859F-2E5D-48B4-961D-21A074D80AFB}" srcOrd="1" destOrd="0" presId="urn:microsoft.com/office/officeart/2005/8/layout/pyramid1"/>
    <dgm:cxn modelId="{76432141-D822-493D-B4FD-EF8716A9699A}" type="presParOf" srcId="{37FEFFBB-0F64-4C4E-BA45-3F673D0878DF}" destId="{872EA574-C883-4B1E-B5F4-0656925372E6}" srcOrd="1" destOrd="0" presId="urn:microsoft.com/office/officeart/2005/8/layout/pyramid1"/>
    <dgm:cxn modelId="{0C1A4504-C192-49A8-8AC0-494385B9B66C}" type="presParOf" srcId="{872EA574-C883-4B1E-B5F4-0656925372E6}" destId="{E49C1C33-9C1D-4A4E-A81D-EE05F29CED1D}" srcOrd="0" destOrd="0" presId="urn:microsoft.com/office/officeart/2005/8/layout/pyramid1"/>
    <dgm:cxn modelId="{AF2BDD3E-C14B-4F8D-B0B6-D62AD199B4D0}" type="presParOf" srcId="{872EA574-C883-4B1E-B5F4-0656925372E6}" destId="{12A7BCFC-DD47-4245-B489-1E5D559BD5B1}" srcOrd="1" destOrd="0" presId="urn:microsoft.com/office/officeart/2005/8/layout/pyramid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76E361-CCC5-4EDD-88B0-A30976424C23}" type="doc">
      <dgm:prSet loTypeId="urn:microsoft.com/office/officeart/2005/8/layout/pyramid1" loCatId="pyramid" qsTypeId="urn:microsoft.com/office/officeart/2005/8/quickstyle/simple1" qsCatId="simple" csTypeId="urn:microsoft.com/office/officeart/2005/8/colors/accent1_2" csCatId="accent1" phldr="1"/>
      <dgm:spPr/>
    </dgm:pt>
    <dgm:pt modelId="{E0AE4A7D-A967-4140-84BF-72F4F5F4F013}">
      <dgm:prSet phldrT="[文本]" custT="1"/>
      <dgm:spPr>
        <a:solidFill>
          <a:srgbClr val="C00000"/>
        </a:solidFill>
      </dgm:spPr>
      <dgm:t>
        <a:bodyPr/>
        <a:lstStyle/>
        <a:p>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HC-Team</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endParaRPr>
        </a:p>
      </dgm:t>
    </dgm:pt>
    <dgm:pt modelId="{4C50550F-106F-4987-AAE9-238F74853B0A}" type="parTrans" cxnId="{FBF7647C-08B0-4FA5-815F-334C8CEE2436}">
      <dgm:prSet/>
      <dgm:spPr/>
      <dgm:t>
        <a:bodyPr/>
        <a:lstStyle/>
        <a:p>
          <a:endParaRPr lang="zh-CN" altLang="en-US" sz="1000" b="1">
            <a:effectLst>
              <a:outerShdw blurRad="38100" dist="38100" dir="2700000" algn="tl">
                <a:srgbClr val="000000">
                  <a:alpha val="43137"/>
                </a:srgbClr>
              </a:outerShdw>
            </a:effectLst>
          </a:endParaRPr>
        </a:p>
      </dgm:t>
    </dgm:pt>
    <dgm:pt modelId="{AF52F7A7-87A2-4F07-BDE4-BCBF09677946}" type="sibTrans" cxnId="{FBF7647C-08B0-4FA5-815F-334C8CEE2436}">
      <dgm:prSet/>
      <dgm:spPr/>
      <dgm:t>
        <a:bodyPr/>
        <a:lstStyle/>
        <a:p>
          <a:endParaRPr lang="zh-CN" altLang="en-US" sz="1000" b="1">
            <a:effectLst>
              <a:outerShdw blurRad="38100" dist="38100" dir="2700000" algn="tl">
                <a:srgbClr val="000000">
                  <a:alpha val="43137"/>
                </a:srgbClr>
              </a:outerShdw>
            </a:effectLst>
          </a:endParaRPr>
        </a:p>
      </dgm:t>
    </dgm:pt>
    <dgm:pt modelId="{235F052B-75C8-46B7-B9E6-703ECF35B7C9}">
      <dgm:prSet phldrT="[文本]" custT="1"/>
      <dgm:spPr>
        <a:solidFill>
          <a:srgbClr val="00B050"/>
        </a:solidFill>
      </dgm:spPr>
      <dgm:t>
        <a:bodyPr/>
        <a:lstStyle/>
        <a:p>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HC-Personal</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endParaRPr>
        </a:p>
      </dgm:t>
    </dgm:pt>
    <dgm:pt modelId="{D1E21786-2EF4-4898-B6AD-3DE3949FF8F5}" type="parTrans" cxnId="{CF3BE98E-20FD-43D6-BB1B-FA87ECB6A3F1}">
      <dgm:prSet/>
      <dgm:spPr/>
      <dgm:t>
        <a:bodyPr/>
        <a:lstStyle/>
        <a:p>
          <a:endParaRPr lang="zh-CN" altLang="en-US" sz="1000" b="1">
            <a:effectLst>
              <a:outerShdw blurRad="38100" dist="38100" dir="2700000" algn="tl">
                <a:srgbClr val="000000">
                  <a:alpha val="43137"/>
                </a:srgbClr>
              </a:outerShdw>
            </a:effectLst>
          </a:endParaRPr>
        </a:p>
      </dgm:t>
    </dgm:pt>
    <dgm:pt modelId="{2096C616-DF31-41B1-9B67-62AE6D6ABE3F}" type="sibTrans" cxnId="{CF3BE98E-20FD-43D6-BB1B-FA87ECB6A3F1}">
      <dgm:prSet/>
      <dgm:spPr/>
      <dgm:t>
        <a:bodyPr/>
        <a:lstStyle/>
        <a:p>
          <a:endParaRPr lang="zh-CN" altLang="en-US" sz="1000" b="1">
            <a:effectLst>
              <a:outerShdw blurRad="38100" dist="38100" dir="2700000" algn="tl">
                <a:srgbClr val="000000">
                  <a:alpha val="43137"/>
                </a:srgbClr>
              </a:outerShdw>
            </a:effectLst>
          </a:endParaRPr>
        </a:p>
      </dgm:t>
    </dgm:pt>
    <dgm:pt modelId="{7307A244-F623-4194-9037-6414A09E6715}">
      <dgm:prSet phldrT="[文本]" custT="1"/>
      <dgm:spPr>
        <a:solidFill>
          <a:schemeClr val="accent1">
            <a:lumMod val="75000"/>
          </a:schemeClr>
        </a:solidFill>
      </dgm:spPr>
      <dgm:t>
        <a:bodyPr/>
        <a:lstStyle/>
        <a:p>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HPP</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endParaRPr>
        </a:p>
      </dgm:t>
    </dgm:pt>
    <dgm:pt modelId="{EDF38376-5079-450D-AE4D-BDBB7F7D9D50}" type="parTrans" cxnId="{6DFD589E-5F72-4F62-A07B-CDE8C5C3B0A0}">
      <dgm:prSet/>
      <dgm:spPr/>
      <dgm:t>
        <a:bodyPr/>
        <a:lstStyle/>
        <a:p>
          <a:endParaRPr lang="zh-CN" altLang="en-US" b="1">
            <a:effectLst>
              <a:outerShdw blurRad="38100" dist="38100" dir="2700000" algn="tl">
                <a:srgbClr val="000000">
                  <a:alpha val="43137"/>
                </a:srgbClr>
              </a:outerShdw>
            </a:effectLst>
          </a:endParaRPr>
        </a:p>
      </dgm:t>
    </dgm:pt>
    <dgm:pt modelId="{CFD445A1-059F-4A77-A364-C2C650A1253A}" type="sibTrans" cxnId="{6DFD589E-5F72-4F62-A07B-CDE8C5C3B0A0}">
      <dgm:prSet/>
      <dgm:spPr/>
      <dgm:t>
        <a:bodyPr/>
        <a:lstStyle/>
        <a:p>
          <a:endParaRPr lang="zh-CN" altLang="en-US" b="1">
            <a:effectLst>
              <a:outerShdw blurRad="38100" dist="38100" dir="2700000" algn="tl">
                <a:srgbClr val="000000">
                  <a:alpha val="43137"/>
                </a:srgbClr>
              </a:outerShdw>
            </a:effectLst>
          </a:endParaRPr>
        </a:p>
      </dgm:t>
    </dgm:pt>
    <dgm:pt modelId="{37FEFFBB-0F64-4C4E-BA45-3F673D0878DF}" type="pres">
      <dgm:prSet presAssocID="{1576E361-CCC5-4EDD-88B0-A30976424C23}" presName="Name0" presStyleCnt="0">
        <dgm:presLayoutVars>
          <dgm:dir/>
          <dgm:animLvl val="lvl"/>
          <dgm:resizeHandles val="exact"/>
        </dgm:presLayoutVars>
      </dgm:prSet>
      <dgm:spPr/>
    </dgm:pt>
    <dgm:pt modelId="{497BDBD3-AD72-4935-AF69-88163FE0010D}" type="pres">
      <dgm:prSet presAssocID="{E0AE4A7D-A967-4140-84BF-72F4F5F4F013}" presName="Name8" presStyleCnt="0"/>
      <dgm:spPr/>
    </dgm:pt>
    <dgm:pt modelId="{58D2A3E8-F9A0-4365-BAC5-171D753515A6}" type="pres">
      <dgm:prSet presAssocID="{E0AE4A7D-A967-4140-84BF-72F4F5F4F013}" presName="level" presStyleLbl="node1" presStyleIdx="0" presStyleCnt="3" custScaleY="177552">
        <dgm:presLayoutVars>
          <dgm:chMax val="1"/>
          <dgm:bulletEnabled val="1"/>
        </dgm:presLayoutVars>
      </dgm:prSet>
      <dgm:spPr/>
    </dgm:pt>
    <dgm:pt modelId="{D07C859F-2E5D-48B4-961D-21A074D80AFB}" type="pres">
      <dgm:prSet presAssocID="{E0AE4A7D-A967-4140-84BF-72F4F5F4F013}" presName="levelTx" presStyleLbl="revTx" presStyleIdx="0" presStyleCnt="0">
        <dgm:presLayoutVars>
          <dgm:chMax val="1"/>
          <dgm:bulletEnabled val="1"/>
        </dgm:presLayoutVars>
      </dgm:prSet>
      <dgm:spPr/>
    </dgm:pt>
    <dgm:pt modelId="{872EA574-C883-4B1E-B5F4-0656925372E6}" type="pres">
      <dgm:prSet presAssocID="{235F052B-75C8-46B7-B9E6-703ECF35B7C9}" presName="Name8" presStyleCnt="0"/>
      <dgm:spPr/>
    </dgm:pt>
    <dgm:pt modelId="{E49C1C33-9C1D-4A4E-A81D-EE05F29CED1D}" type="pres">
      <dgm:prSet presAssocID="{235F052B-75C8-46B7-B9E6-703ECF35B7C9}" presName="level" presStyleLbl="node1" presStyleIdx="1" presStyleCnt="3" custScaleY="105737">
        <dgm:presLayoutVars>
          <dgm:chMax val="1"/>
          <dgm:bulletEnabled val="1"/>
        </dgm:presLayoutVars>
      </dgm:prSet>
      <dgm:spPr/>
    </dgm:pt>
    <dgm:pt modelId="{12A7BCFC-DD47-4245-B489-1E5D559BD5B1}" type="pres">
      <dgm:prSet presAssocID="{235F052B-75C8-46B7-B9E6-703ECF35B7C9}" presName="levelTx" presStyleLbl="revTx" presStyleIdx="0" presStyleCnt="0">
        <dgm:presLayoutVars>
          <dgm:chMax val="1"/>
          <dgm:bulletEnabled val="1"/>
        </dgm:presLayoutVars>
      </dgm:prSet>
      <dgm:spPr/>
    </dgm:pt>
    <dgm:pt modelId="{BB579CEC-D50C-44EE-AE5A-BD064FAB8084}" type="pres">
      <dgm:prSet presAssocID="{7307A244-F623-4194-9037-6414A09E6715}" presName="Name8" presStyleCnt="0"/>
      <dgm:spPr/>
    </dgm:pt>
    <dgm:pt modelId="{D2B34331-A945-405E-AABE-5E8178E80A15}" type="pres">
      <dgm:prSet presAssocID="{7307A244-F623-4194-9037-6414A09E6715}" presName="level" presStyleLbl="node1" presStyleIdx="2" presStyleCnt="3" custScaleY="49696">
        <dgm:presLayoutVars>
          <dgm:chMax val="1"/>
          <dgm:bulletEnabled val="1"/>
        </dgm:presLayoutVars>
      </dgm:prSet>
      <dgm:spPr/>
    </dgm:pt>
    <dgm:pt modelId="{2EC60FA5-4BF8-4895-AAFF-3B162074A32A}" type="pres">
      <dgm:prSet presAssocID="{7307A244-F623-4194-9037-6414A09E6715}" presName="levelTx" presStyleLbl="revTx" presStyleIdx="0" presStyleCnt="0">
        <dgm:presLayoutVars>
          <dgm:chMax val="1"/>
          <dgm:bulletEnabled val="1"/>
        </dgm:presLayoutVars>
      </dgm:prSet>
      <dgm:spPr/>
    </dgm:pt>
  </dgm:ptLst>
  <dgm:cxnLst>
    <dgm:cxn modelId="{74C5500B-18A1-4EF4-8CE3-9237A99D0A1C}" type="presOf" srcId="{235F052B-75C8-46B7-B9E6-703ECF35B7C9}" destId="{12A7BCFC-DD47-4245-B489-1E5D559BD5B1}" srcOrd="1" destOrd="0" presId="urn:microsoft.com/office/officeart/2005/8/layout/pyramid1"/>
    <dgm:cxn modelId="{932C3220-993F-406B-9A83-666178EC3351}" type="presOf" srcId="{1576E361-CCC5-4EDD-88B0-A30976424C23}" destId="{37FEFFBB-0F64-4C4E-BA45-3F673D0878DF}" srcOrd="0" destOrd="0" presId="urn:microsoft.com/office/officeart/2005/8/layout/pyramid1"/>
    <dgm:cxn modelId="{8DEAE728-5681-4D6D-AC7C-1D57165C6611}" type="presOf" srcId="{E0AE4A7D-A967-4140-84BF-72F4F5F4F013}" destId="{D07C859F-2E5D-48B4-961D-21A074D80AFB}" srcOrd="1" destOrd="0" presId="urn:microsoft.com/office/officeart/2005/8/layout/pyramid1"/>
    <dgm:cxn modelId="{888E406E-C9F6-41CF-85FD-87034FEC45A8}" type="presOf" srcId="{235F052B-75C8-46B7-B9E6-703ECF35B7C9}" destId="{E49C1C33-9C1D-4A4E-A81D-EE05F29CED1D}" srcOrd="0" destOrd="0" presId="urn:microsoft.com/office/officeart/2005/8/layout/pyramid1"/>
    <dgm:cxn modelId="{8D216157-8B2E-449A-BBCB-D5A47585FE54}" type="presOf" srcId="{E0AE4A7D-A967-4140-84BF-72F4F5F4F013}" destId="{58D2A3E8-F9A0-4365-BAC5-171D753515A6}" srcOrd="0" destOrd="0" presId="urn:microsoft.com/office/officeart/2005/8/layout/pyramid1"/>
    <dgm:cxn modelId="{FBF7647C-08B0-4FA5-815F-334C8CEE2436}" srcId="{1576E361-CCC5-4EDD-88B0-A30976424C23}" destId="{E0AE4A7D-A967-4140-84BF-72F4F5F4F013}" srcOrd="0" destOrd="0" parTransId="{4C50550F-106F-4987-AAE9-238F74853B0A}" sibTransId="{AF52F7A7-87A2-4F07-BDE4-BCBF09677946}"/>
    <dgm:cxn modelId="{CF3BE98E-20FD-43D6-BB1B-FA87ECB6A3F1}" srcId="{1576E361-CCC5-4EDD-88B0-A30976424C23}" destId="{235F052B-75C8-46B7-B9E6-703ECF35B7C9}" srcOrd="1" destOrd="0" parTransId="{D1E21786-2EF4-4898-B6AD-3DE3949FF8F5}" sibTransId="{2096C616-DF31-41B1-9B67-62AE6D6ABE3F}"/>
    <dgm:cxn modelId="{6DFD589E-5F72-4F62-A07B-CDE8C5C3B0A0}" srcId="{1576E361-CCC5-4EDD-88B0-A30976424C23}" destId="{7307A244-F623-4194-9037-6414A09E6715}" srcOrd="2" destOrd="0" parTransId="{EDF38376-5079-450D-AE4D-BDBB7F7D9D50}" sibTransId="{CFD445A1-059F-4A77-A364-C2C650A1253A}"/>
    <dgm:cxn modelId="{98BAB0CE-E761-42F0-B164-734BCD8AB23F}" type="presOf" srcId="{7307A244-F623-4194-9037-6414A09E6715}" destId="{D2B34331-A945-405E-AABE-5E8178E80A15}" srcOrd="0" destOrd="0" presId="urn:microsoft.com/office/officeart/2005/8/layout/pyramid1"/>
    <dgm:cxn modelId="{6C0FAFE1-9330-4F7C-8A2E-78B39F3B2229}" type="presOf" srcId="{7307A244-F623-4194-9037-6414A09E6715}" destId="{2EC60FA5-4BF8-4895-AAFF-3B162074A32A}" srcOrd="1" destOrd="0" presId="urn:microsoft.com/office/officeart/2005/8/layout/pyramid1"/>
    <dgm:cxn modelId="{E013FC7C-3ACC-4815-B0C1-C4457CE7A737}" type="presParOf" srcId="{37FEFFBB-0F64-4C4E-BA45-3F673D0878DF}" destId="{497BDBD3-AD72-4935-AF69-88163FE0010D}" srcOrd="0" destOrd="0" presId="urn:microsoft.com/office/officeart/2005/8/layout/pyramid1"/>
    <dgm:cxn modelId="{F077ACB5-7338-4EA9-87EF-C3F61ECBB1E3}" type="presParOf" srcId="{497BDBD3-AD72-4935-AF69-88163FE0010D}" destId="{58D2A3E8-F9A0-4365-BAC5-171D753515A6}" srcOrd="0" destOrd="0" presId="urn:microsoft.com/office/officeart/2005/8/layout/pyramid1"/>
    <dgm:cxn modelId="{70522B4F-3D5A-4770-A68D-F944E1B66CA2}" type="presParOf" srcId="{497BDBD3-AD72-4935-AF69-88163FE0010D}" destId="{D07C859F-2E5D-48B4-961D-21A074D80AFB}" srcOrd="1" destOrd="0" presId="urn:microsoft.com/office/officeart/2005/8/layout/pyramid1"/>
    <dgm:cxn modelId="{76432141-D822-493D-B4FD-EF8716A9699A}" type="presParOf" srcId="{37FEFFBB-0F64-4C4E-BA45-3F673D0878DF}" destId="{872EA574-C883-4B1E-B5F4-0656925372E6}" srcOrd="1" destOrd="0" presId="urn:microsoft.com/office/officeart/2005/8/layout/pyramid1"/>
    <dgm:cxn modelId="{0C1A4504-C192-49A8-8AC0-494385B9B66C}" type="presParOf" srcId="{872EA574-C883-4B1E-B5F4-0656925372E6}" destId="{E49C1C33-9C1D-4A4E-A81D-EE05F29CED1D}" srcOrd="0" destOrd="0" presId="urn:microsoft.com/office/officeart/2005/8/layout/pyramid1"/>
    <dgm:cxn modelId="{AF2BDD3E-C14B-4F8D-B0B6-D62AD199B4D0}" type="presParOf" srcId="{872EA574-C883-4B1E-B5F4-0656925372E6}" destId="{12A7BCFC-DD47-4245-B489-1E5D559BD5B1}" srcOrd="1" destOrd="0" presId="urn:microsoft.com/office/officeart/2005/8/layout/pyramid1"/>
    <dgm:cxn modelId="{6F8FB1F8-CC77-40DB-80EA-43AF50D1B557}" type="presParOf" srcId="{37FEFFBB-0F64-4C4E-BA45-3F673D0878DF}" destId="{BB579CEC-D50C-44EE-AE5A-BD064FAB8084}" srcOrd="2" destOrd="0" presId="urn:microsoft.com/office/officeart/2005/8/layout/pyramid1"/>
    <dgm:cxn modelId="{3DB10B20-1F6A-4ABC-BE48-7AD1FB1C824C}" type="presParOf" srcId="{BB579CEC-D50C-44EE-AE5A-BD064FAB8084}" destId="{D2B34331-A945-405E-AABE-5E8178E80A15}" srcOrd="0" destOrd="0" presId="urn:microsoft.com/office/officeart/2005/8/layout/pyramid1"/>
    <dgm:cxn modelId="{2AACDECF-FB44-400D-8E54-AA9758C62CC3}" type="presParOf" srcId="{BB579CEC-D50C-44EE-AE5A-BD064FAB8084}" destId="{2EC60FA5-4BF8-4895-AAFF-3B162074A32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2A3E8-F9A0-4365-BAC5-171D753515A6}">
      <dsp:nvSpPr>
        <dsp:cNvPr id="0" name=""/>
        <dsp:cNvSpPr/>
      </dsp:nvSpPr>
      <dsp:spPr>
        <a:xfrm>
          <a:off x="1088008" y="0"/>
          <a:ext cx="2176015" cy="2709333"/>
        </a:xfrm>
        <a:prstGeom prst="trapezoid">
          <a:avLst>
            <a:gd name="adj" fmla="val 5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bg1"/>
              </a:solidFill>
              <a:latin typeface="Calibri" panose="020F0502020204030204" pitchFamily="34" charset="0"/>
              <a:ea typeface="微软雅黑" panose="020B0503020204020204" pitchFamily="34" charset="-122"/>
              <a:sym typeface="Calibri" panose="020F0502020204030204" pitchFamily="34" charset="0"/>
            </a:rPr>
            <a:t>Project</a:t>
          </a:r>
          <a:endParaRPr lang="zh-CN" altLang="en-US" sz="1600" b="1" kern="1200"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dsp:txBody>
      <dsp:txXfrm>
        <a:off x="1088008" y="0"/>
        <a:ext cx="2176015" cy="2709333"/>
      </dsp:txXfrm>
    </dsp:sp>
    <dsp:sp modelId="{E49C1C33-9C1D-4A4E-A81D-EE05F29CED1D}">
      <dsp:nvSpPr>
        <dsp:cNvPr id="0" name=""/>
        <dsp:cNvSpPr/>
      </dsp:nvSpPr>
      <dsp:spPr>
        <a:xfrm>
          <a:off x="0" y="2709333"/>
          <a:ext cx="4352031" cy="2709333"/>
        </a:xfrm>
        <a:prstGeom prst="trapezoid">
          <a:avLst>
            <a:gd name="adj" fmla="val 40158"/>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bg1"/>
              </a:solidFill>
              <a:latin typeface="Calibri" panose="020F0502020204030204" pitchFamily="34" charset="0"/>
              <a:ea typeface="微软雅黑" panose="020B0503020204020204" pitchFamily="34" charset="-122"/>
              <a:sym typeface="Calibri" panose="020F0502020204030204" pitchFamily="34" charset="0"/>
            </a:rPr>
            <a:t>Distribution</a:t>
          </a:r>
          <a:endParaRPr lang="zh-CN" altLang="en-US" sz="1600" b="1" kern="1200" dirty="0">
            <a:solidFill>
              <a:schemeClr val="bg1"/>
            </a:solidFill>
            <a:latin typeface="Calibri" panose="020F0502020204030204" pitchFamily="34" charset="0"/>
            <a:ea typeface="微软雅黑" panose="020B0503020204020204" pitchFamily="34" charset="-122"/>
            <a:sym typeface="Calibri" panose="020F0502020204030204" pitchFamily="34" charset="0"/>
          </a:endParaRPr>
        </a:p>
      </dsp:txBody>
      <dsp:txXfrm>
        <a:off x="761605" y="2709333"/>
        <a:ext cx="2828820" cy="27093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2A3E8-F9A0-4365-BAC5-171D753515A6}">
      <dsp:nvSpPr>
        <dsp:cNvPr id="0" name=""/>
        <dsp:cNvSpPr/>
      </dsp:nvSpPr>
      <dsp:spPr>
        <a:xfrm>
          <a:off x="1015735" y="0"/>
          <a:ext cx="2320560" cy="2889304"/>
        </a:xfrm>
        <a:prstGeom prst="trapezoid">
          <a:avLst>
            <a:gd name="adj" fmla="val 5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HC-Team</a:t>
          </a:r>
          <a:endParaRPr lang="zh-CN" altLang="en-US" sz="1600" b="1" kern="12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endParaRPr>
        </a:p>
      </dsp:txBody>
      <dsp:txXfrm>
        <a:off x="1015735" y="0"/>
        <a:ext cx="2320560" cy="2889304"/>
      </dsp:txXfrm>
    </dsp:sp>
    <dsp:sp modelId="{E49C1C33-9C1D-4A4E-A81D-EE05F29CED1D}">
      <dsp:nvSpPr>
        <dsp:cNvPr id="0" name=""/>
        <dsp:cNvSpPr/>
      </dsp:nvSpPr>
      <dsp:spPr>
        <a:xfrm>
          <a:off x="324757" y="2889304"/>
          <a:ext cx="3702517" cy="1720658"/>
        </a:xfrm>
        <a:prstGeom prst="trapezoid">
          <a:avLst>
            <a:gd name="adj" fmla="val 40158"/>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HC-Personal</a:t>
          </a:r>
          <a:endParaRPr lang="zh-CN" altLang="en-US" sz="1600" b="1" kern="12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endParaRPr>
        </a:p>
      </dsp:txBody>
      <dsp:txXfrm>
        <a:off x="972697" y="2889304"/>
        <a:ext cx="2406636" cy="1720658"/>
      </dsp:txXfrm>
    </dsp:sp>
    <dsp:sp modelId="{D2B34331-A945-405E-AABE-5E8178E80A15}">
      <dsp:nvSpPr>
        <dsp:cNvPr id="0" name=""/>
        <dsp:cNvSpPr/>
      </dsp:nvSpPr>
      <dsp:spPr>
        <a:xfrm>
          <a:off x="0" y="4609963"/>
          <a:ext cx="4352031" cy="808703"/>
        </a:xfrm>
        <a:prstGeom prst="trapezoid">
          <a:avLst>
            <a:gd name="adj" fmla="val 40158"/>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HPP</a:t>
          </a:r>
          <a:endParaRPr lang="zh-CN" altLang="en-US" sz="1600" b="1" kern="12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endParaRPr>
        </a:p>
      </dsp:txBody>
      <dsp:txXfrm>
        <a:off x="761605" y="4609963"/>
        <a:ext cx="2828820" cy="80870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626E4-6AA7-48B5-95EB-CA27796AAE4C}" type="datetimeFigureOut">
              <a:rPr lang="es-AR" smtClean="0"/>
              <a:t>16/12/2025</a:t>
            </a:fld>
            <a:endParaRPr lang="es-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AAF58-9275-45E0-A3F5-84426C620E30}" type="slidenum">
              <a:rPr lang="es-AR" smtClean="0"/>
              <a:t>‹#›</a:t>
            </a:fld>
            <a:endParaRPr lang="es-AR"/>
          </a:p>
        </p:txBody>
      </p:sp>
    </p:spTree>
    <p:extLst>
      <p:ext uri="{BB962C8B-B14F-4D97-AF65-F5344CB8AC3E}">
        <p14:creationId xmlns:p14="http://schemas.microsoft.com/office/powerpoint/2010/main" val="1886971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Hello everyone! Welcome to our</a:t>
            </a:r>
            <a:r>
              <a:rPr lang="en-US" altLang="zh-CN" baseline="0" dirty="0"/>
              <a:t> seasonal product promotion.</a:t>
            </a:r>
          </a:p>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4118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7995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0" i="0" u="none" dirty="0"/>
              <a:t>DS-K1T321 Series</a:t>
            </a:r>
            <a:r>
              <a:rPr lang="zh-CN" altLang="en-US" sz="900" b="0" i="0" u="none" baseline="0" dirty="0"/>
              <a:t> </a:t>
            </a:r>
            <a:r>
              <a:rPr lang="en-US" altLang="zh-CN" sz="900" b="0" i="0" u="none" baseline="0" dirty="0"/>
              <a:t>is our important product of Value Series. It supports Optional backup battery version.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0" i="0" u="none" baseline="0" dirty="0"/>
              <a:t>Its appearance is just like 320. This series is vertical but the 320 series is horizontal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0" i="0" u="none" baseline="0" dirty="0"/>
              <a:t>1t321 is also support 2.4-inch non touch screen. With physical button too, so it can also use the AP mode function to operate. But it support 500 face capacity.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 baseline="0" dirty="0"/>
              <a:t>And RS485 interface is another highlight. With its 485 interface, it has better extensibility. You can use it to connect with other devices which supports RS485, such as </a:t>
            </a:r>
            <a:r>
              <a:rPr lang="en-US" altLang="zh-CN" sz="800" kern="1200" dirty="0">
                <a:solidFill>
                  <a:schemeClr val="tx1"/>
                </a:solidFill>
                <a:effectLst/>
                <a:latin typeface="+mn-lt"/>
                <a:ea typeface="+mn-ea"/>
                <a:cs typeface="+mn-cs"/>
              </a:rPr>
              <a:t>Secure module or readers.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9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2153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About MinMoe 1T320, support</a:t>
            </a:r>
            <a:r>
              <a:rPr lang="en-US" altLang="zh-CN" sz="1200" kern="1200" baseline="0" dirty="0">
                <a:solidFill>
                  <a:schemeClr val="tx1"/>
                </a:solidFill>
                <a:effectLst/>
                <a:latin typeface="+mn-lt"/>
                <a:ea typeface="+mn-ea"/>
                <a:cs typeface="+mn-cs"/>
              </a:rPr>
              <a:t> 2.4-inch non touch screen. With physical button,. Because of the physical button, it’s hard to operate, so we can use the AP mode function via mobile phone to operate.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In the price of it, the price of 320 is close to the price of the fingerprint terminal, and increased face recognition</a:t>
            </a:r>
            <a:r>
              <a:rPr lang="zh-CN" altLang="en-US" sz="1200" kern="1200" dirty="0">
                <a:solidFill>
                  <a:schemeClr val="tx1"/>
                </a:solidFill>
                <a:effectLst/>
                <a:latin typeface="+mn-lt"/>
                <a:ea typeface="+mn-ea"/>
                <a:cs typeface="+mn-cs"/>
              </a:rPr>
              <a:t>，</a:t>
            </a:r>
            <a:r>
              <a:rPr lang="en-US" altLang="zh-CN" sz="1200" kern="1200" baseline="0" dirty="0">
                <a:solidFill>
                  <a:schemeClr val="tx1"/>
                </a:solidFill>
                <a:effectLst/>
                <a:latin typeface="+mn-lt"/>
                <a:ea typeface="+mn-ea"/>
                <a:cs typeface="+mn-cs"/>
              </a:rPr>
              <a:t>support 500 face capacity</a:t>
            </a:r>
          </a:p>
          <a:p>
            <a:r>
              <a:rPr lang="en-US" altLang="zh-CN" sz="1200" kern="1200" dirty="0">
                <a:solidFill>
                  <a:schemeClr val="tx1"/>
                </a:solidFill>
                <a:effectLst/>
                <a:latin typeface="+mn-lt"/>
                <a:ea typeface="+mn-ea"/>
                <a:cs typeface="+mn-cs"/>
              </a:rPr>
              <a:t>in fact, 1T320 compared to the 343 , 343 is a touch screen, 320 is a non-touch screen, 343 and other face recognition terminal has a speaker, 320 only a buzzer,  and 320 does not have peripheral interfaces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3966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Next I will introduce the project MinMoe face recognition terminal, about the terminal family, </a:t>
            </a:r>
          </a:p>
          <a:p>
            <a:r>
              <a:rPr lang="en-US" altLang="zh-CN" sz="1200" kern="1200" dirty="0">
                <a:solidFill>
                  <a:schemeClr val="tx1"/>
                </a:solidFill>
                <a:effectLst/>
                <a:latin typeface="+mn-lt"/>
                <a:ea typeface="+mn-ea"/>
                <a:cs typeface="+mn-cs"/>
              </a:rPr>
              <a:t>The key features of each terminal are written on the right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can see that the 670/673 support flexible module and multiple person authentication. The 681/690 support android system. The 981 supports iris recognition. </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B978A-7275-4B98-B6AD-C9F8EDB8E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454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product is Android system, which means that the </a:t>
            </a:r>
            <a:r>
              <a:rPr lang="en-US" altLang="zh-CN" sz="1200" dirty="0">
                <a:solidFill>
                  <a:schemeClr val="tx1">
                    <a:lumMod val="95000"/>
                    <a:lumOff val="5000"/>
                  </a:schemeClr>
                </a:solidFill>
                <a:latin typeface="Helvetica Now Text" panose="020B0504030202020204" pitchFamily="34" charset="0"/>
                <a:ea typeface="+mn-ea"/>
                <a:cs typeface="Helvetica" panose="020B0604020202020204" pitchFamily="34" charset="0"/>
              </a:rPr>
              <a:t>3rd-party</a:t>
            </a:r>
            <a:r>
              <a:rPr lang="en-US" altLang="zh-CN" dirty="0"/>
              <a:t> integration is more friendly and open.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It</a:t>
            </a:r>
            <a:r>
              <a:rPr lang="en-US" altLang="zh-CN" baseline="0" dirty="0"/>
              <a:t> can support 100,000 face capacity. The card type can support </a:t>
            </a:r>
            <a:r>
              <a:rPr lang="en-US" altLang="zh-CN" baseline="0" dirty="0" err="1"/>
              <a:t>DESFire</a:t>
            </a:r>
            <a:r>
              <a:rPr lang="en-US" altLang="zh-CN" baseline="0" dirty="0"/>
              <a:t>, </a:t>
            </a:r>
            <a:r>
              <a:rPr lang="en-US" altLang="zh-CN" baseline="0" dirty="0" err="1"/>
              <a:t>Felica</a:t>
            </a:r>
            <a:r>
              <a:rPr lang="en-US" altLang="zh-CN" baseline="0" dirty="0"/>
              <a:t>, </a:t>
            </a:r>
            <a:r>
              <a:rPr lang="en-US" altLang="zh-CN" baseline="0" dirty="0" err="1"/>
              <a:t>Mifare</a:t>
            </a:r>
            <a:r>
              <a:rPr lang="en-US" altLang="zh-CN" baseline="0" dirty="0"/>
              <a:t> card. the device’s protection level is IP65.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It</a:t>
            </a:r>
            <a:r>
              <a:rPr lang="en-US" altLang="zh-CN" baseline="0" dirty="0"/>
              <a:t> can support</a:t>
            </a:r>
            <a:r>
              <a:rPr lang="en-US" altLang="zh-CN" dirty="0"/>
              <a:t> single person or multi-person authentication, and up to five people can be supported for authentication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You can choose to the different external modules</a:t>
            </a:r>
            <a:r>
              <a:rPr lang="en-US" altLang="zh-CN" dirty="0">
                <a:solidFill>
                  <a:srgbClr val="C00000"/>
                </a:solidFill>
                <a:latin typeface="Helvetica Now Text" panose="020B0504030202020204" pitchFamily="34" charset="0"/>
                <a:cs typeface="Helvetica" panose="020B0604020202020204" pitchFamily="34" charset="0"/>
              </a:rPr>
              <a:t> according</a:t>
            </a:r>
            <a:r>
              <a:rPr lang="en-US" altLang="zh-CN" baseline="0" dirty="0">
                <a:solidFill>
                  <a:srgbClr val="C00000"/>
                </a:solidFill>
                <a:latin typeface="Helvetica Now Text" panose="020B0504030202020204" pitchFamily="34" charset="0"/>
                <a:cs typeface="Helvetica" panose="020B0604020202020204" pitchFamily="34" charset="0"/>
              </a:rPr>
              <a:t> to your requirements. There are QR code module, fingerprint module, also have QR code and fingerprint module.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solidFill>
                  <a:srgbClr val="C00000"/>
                </a:solidFill>
                <a:latin typeface="Helvetica Now Text" panose="020B0504030202020204" pitchFamily="34" charset="0"/>
                <a:cs typeface="Helvetica" panose="020B0604020202020204" pitchFamily="34" charset="0"/>
              </a:rPr>
              <a:t>The device also support </a:t>
            </a:r>
            <a:r>
              <a:rPr lang="en-US" altLang="zh-CN" baseline="0" dirty="0" err="1">
                <a:solidFill>
                  <a:srgbClr val="C00000"/>
                </a:solidFill>
                <a:latin typeface="Helvetica Now Text" panose="020B0504030202020204" pitchFamily="34" charset="0"/>
                <a:cs typeface="Helvetica" panose="020B0604020202020204" pitchFamily="34" charset="0"/>
              </a:rPr>
              <a:t>bluetooth</a:t>
            </a:r>
            <a:endParaRPr lang="en-US" altLang="zh-CN" baseline="0" dirty="0">
              <a:solidFill>
                <a:srgbClr val="C00000"/>
              </a:solidFill>
              <a:latin typeface="Helvetica Now Text" panose="020B050403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i="0" u="none" baseline="0" dirty="0">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But as we know</a:t>
            </a:r>
            <a:r>
              <a:rPr lang="zh-CN" altLang="en-US" sz="1200" i="0" u="none" baseline="0" dirty="0">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a:t>
            </a:r>
            <a:r>
              <a:rPr lang="en-US" altLang="zh-CN" sz="1200" i="0" u="none" baseline="0" dirty="0">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 card is easy to lose, </a:t>
            </a:r>
            <a:r>
              <a:rPr kumimoji="0" lang="en-US" altLang="zh-CN" sz="1200" b="0" i="0" u="none" strike="noStrike" kern="1200" cap="none" spc="0" normalizeH="0" baseline="0" noProof="0" dirty="0">
                <a:ln>
                  <a:noFill/>
                </a:ln>
                <a:solidFill>
                  <a:schemeClr val="bg1"/>
                </a:solidFill>
                <a:effectLst/>
                <a:uLnTx/>
                <a:uFillTx/>
                <a:latin typeface="Helvetica Now Text" panose="020B0504030202020204" pitchFamily="34" charset="0"/>
                <a:ea typeface="+mn-ea"/>
                <a:cs typeface="Arial" panose="020B0604020202020204" pitchFamily="34" charset="0"/>
                <a:sym typeface="Helvetica Now Text" panose="020B0504030202020204" pitchFamily="34" charset="0"/>
              </a:rPr>
              <a:t>When employees loss their cards, they cannot enter the office gate.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chemeClr val="bg1"/>
                </a:solidFill>
                <a:effectLst/>
                <a:uLnTx/>
                <a:uFillTx/>
                <a:latin typeface="Helvetica Now Text" panose="020B0504030202020204" pitchFamily="34" charset="0"/>
                <a:ea typeface="+mn-ea"/>
                <a:cs typeface="Arial" panose="020B0604020202020204" pitchFamily="34" charset="0"/>
                <a:sym typeface="Helvetica Now Text" panose="020B0504030202020204" pitchFamily="34" charset="0"/>
              </a:rPr>
              <a:t>For the fingerprint , many people touch the same place to authentication, it is unhealthy.</a:t>
            </a:r>
            <a:endParaRPr lang="en-US" altLang="zh-CN" sz="1200" i="0" u="none" baseline="0" dirty="0">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a:p>
            <a:r>
              <a:rPr lang="en-US" altLang="zh-CN" sz="1200" b="0" i="0" kern="1200" dirty="0">
                <a:solidFill>
                  <a:schemeClr val="tx1"/>
                </a:solidFill>
                <a:effectLst/>
                <a:latin typeface="+mn-lt"/>
                <a:ea typeface="+mn-ea"/>
                <a:cs typeface="+mn-cs"/>
              </a:rPr>
              <a:t>And After the</a:t>
            </a:r>
            <a:r>
              <a:rPr lang="en-US" altLang="zh-CN" sz="1200" b="0" i="0" kern="1200" baseline="0" dirty="0">
                <a:solidFill>
                  <a:schemeClr val="tx1"/>
                </a:solidFill>
                <a:effectLst/>
                <a:latin typeface="+mn-lt"/>
                <a:ea typeface="+mn-ea"/>
                <a:cs typeface="+mn-cs"/>
              </a:rPr>
              <a:t> experience of the covid-19</a:t>
            </a:r>
            <a:r>
              <a:rPr lang="en-US" altLang="zh-CN" sz="1200" b="0" i="0" kern="1200" dirty="0">
                <a:solidFill>
                  <a:schemeClr val="tx1"/>
                </a:solidFill>
                <a:effectLst/>
                <a:latin typeface="+mn-lt"/>
                <a:ea typeface="+mn-ea"/>
                <a:cs typeface="+mn-cs"/>
              </a:rPr>
              <a:t>, more and more</a:t>
            </a:r>
            <a:r>
              <a:rPr lang="en-US" altLang="zh-CN" sz="1200" b="0" i="0" kern="1200" baseline="0" dirty="0">
                <a:solidFill>
                  <a:schemeClr val="tx1"/>
                </a:solidFill>
                <a:effectLst/>
                <a:latin typeface="+mn-lt"/>
                <a:ea typeface="+mn-ea"/>
                <a:cs typeface="+mn-cs"/>
              </a:rPr>
              <a:t> people are </a:t>
            </a:r>
            <a:r>
              <a:rPr lang="en-US" altLang="zh-CN" sz="1200" b="0" i="0" kern="1200" dirty="0">
                <a:solidFill>
                  <a:schemeClr val="tx1"/>
                </a:solidFill>
                <a:effectLst/>
                <a:latin typeface="+mn-lt"/>
                <a:ea typeface="+mn-ea"/>
                <a:cs typeface="+mn-cs"/>
              </a:rPr>
              <a:t>inclined</a:t>
            </a:r>
            <a:r>
              <a:rPr lang="en-US" altLang="zh-CN" sz="1200" b="0" i="0" kern="1200" baseline="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to touchless, which is not only face recognition, but also the operation on the mobile phone. Because now everyone will carry the smart phone with them when they go out, we can input the card into the mobile phone and open the door through Bluetooth, and this function can be set on the HCAC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143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673 and 673T series are our hot selling product for projects. </a:t>
            </a:r>
          </a:p>
          <a:p>
            <a:r>
              <a:rPr lang="en-US" altLang="zh-CN" sz="1200" kern="1200" dirty="0">
                <a:solidFill>
                  <a:schemeClr val="tx1"/>
                </a:solidFill>
                <a:effectLst/>
                <a:latin typeface="+mn-lt"/>
                <a:ea typeface="+mn-ea"/>
                <a:cs typeface="+mn-cs"/>
              </a:rPr>
              <a:t>The 673 series support 7 inch touch screen</a:t>
            </a:r>
            <a:r>
              <a:rPr lang="en-US" altLang="zh-CN" sz="1200" kern="1200" baseline="0" dirty="0">
                <a:solidFill>
                  <a:schemeClr val="tx1"/>
                </a:solidFill>
                <a:effectLst/>
                <a:latin typeface="+mn-lt"/>
                <a:ea typeface="+mn-ea"/>
                <a:cs typeface="+mn-cs"/>
              </a:rPr>
              <a:t> and on-screen card reader. It support multiple authentication methods: face/card/fingerprint/PIN code/</a:t>
            </a:r>
            <a:r>
              <a:rPr lang="en-US" altLang="zh-CN" sz="1200" kern="1200" baseline="0" dirty="0" err="1">
                <a:solidFill>
                  <a:schemeClr val="tx1"/>
                </a:solidFill>
                <a:effectLst/>
                <a:latin typeface="+mn-lt"/>
                <a:ea typeface="+mn-ea"/>
                <a:cs typeface="+mn-cs"/>
              </a:rPr>
              <a:t>bluetooth</a:t>
            </a:r>
            <a:r>
              <a:rPr lang="en-US" altLang="zh-CN" sz="1200" kern="1200" baseline="0" dirty="0">
                <a:solidFill>
                  <a:schemeClr val="tx1"/>
                </a:solidFill>
                <a:effectLst/>
                <a:latin typeface="+mn-lt"/>
                <a:ea typeface="+mn-ea"/>
                <a:cs typeface="+mn-cs"/>
              </a:rPr>
              <a:t>/QR code and NFC.</a:t>
            </a:r>
          </a:p>
          <a:p>
            <a:r>
              <a:rPr lang="en-US" altLang="zh-CN" sz="1200" kern="1200" dirty="0">
                <a:solidFill>
                  <a:schemeClr val="tx1"/>
                </a:solidFill>
                <a:effectLst/>
                <a:latin typeface="+mn-lt"/>
                <a:ea typeface="+mn-ea"/>
                <a:cs typeface="+mn-cs"/>
              </a:rPr>
              <a:t>the 673 series supports 10,000 faces and the 673T series supports 100,000 faces. These two series support multi-person authentication up to 5 people for high efficient attendance and advertisement function with up to 8 pictures</a:t>
            </a:r>
          </a:p>
          <a:p>
            <a:r>
              <a:rPr lang="en-US" altLang="zh-CN" sz="1200" kern="1200" dirty="0">
                <a:solidFill>
                  <a:schemeClr val="tx1"/>
                </a:solidFill>
                <a:effectLst/>
                <a:latin typeface="+mn-lt"/>
                <a:ea typeface="+mn-ea"/>
                <a:cs typeface="+mn-cs"/>
              </a:rPr>
              <a:t>with a type-c interface for different external modules ,</a:t>
            </a:r>
            <a:r>
              <a:rPr lang="en-US" altLang="zh-CN" sz="1200" kern="1200" baseline="0" dirty="0">
                <a:solidFill>
                  <a:schemeClr val="tx1"/>
                </a:solidFill>
                <a:effectLst/>
                <a:latin typeface="+mn-lt"/>
                <a:ea typeface="+mn-ea"/>
                <a:cs typeface="+mn-cs"/>
              </a:rPr>
              <a:t> you can choose modules according to your requirements.</a:t>
            </a:r>
          </a:p>
          <a:p>
            <a:r>
              <a:rPr lang="en-US" altLang="zh-CN" sz="1200" kern="1200" baseline="0" dirty="0">
                <a:solidFill>
                  <a:schemeClr val="tx1"/>
                </a:solidFill>
                <a:effectLst/>
                <a:latin typeface="+mn-lt"/>
                <a:ea typeface="+mn-ea"/>
                <a:cs typeface="+mn-cs"/>
              </a:rPr>
              <a:t>The latest version of 673 supports face checking, </a:t>
            </a:r>
            <a:r>
              <a:rPr lang="en-US" altLang="zh-CN" sz="1200" kern="1200" baseline="0" dirty="0" err="1">
                <a:solidFill>
                  <a:schemeClr val="tx1"/>
                </a:solidFill>
                <a:effectLst/>
                <a:latin typeface="+mn-lt"/>
                <a:ea typeface="+mn-ea"/>
                <a:cs typeface="+mn-cs"/>
              </a:rPr>
              <a:t>Wiegand</a:t>
            </a:r>
            <a:r>
              <a:rPr lang="en-US" altLang="zh-CN" sz="1200" kern="1200" baseline="0" dirty="0">
                <a:solidFill>
                  <a:schemeClr val="tx1"/>
                </a:solidFill>
                <a:effectLst/>
                <a:latin typeface="+mn-lt"/>
                <a:ea typeface="+mn-ea"/>
                <a:cs typeface="+mn-cs"/>
              </a:rPr>
              <a:t> customization, and connection to 1109 card readers</a:t>
            </a:r>
          </a:p>
          <a:p>
            <a:r>
              <a:rPr lang="en-US" altLang="zh-CN" sz="1200" kern="1200" baseline="0" dirty="0">
                <a:solidFill>
                  <a:schemeClr val="tx1"/>
                </a:solidFill>
                <a:effectLst/>
                <a:latin typeface="+mn-lt"/>
                <a:ea typeface="+mn-ea"/>
                <a:cs typeface="+mn-cs"/>
              </a:rPr>
              <a:t> </a:t>
            </a:r>
          </a:p>
          <a:p>
            <a:endParaRPr lang="en-US" altLang="zh-CN" sz="1200" kern="1200" baseline="0" dirty="0">
              <a:solidFill>
                <a:schemeClr val="tx1"/>
              </a:solidFill>
              <a:effectLst/>
              <a:latin typeface="+mn-lt"/>
              <a:ea typeface="+mn-ea"/>
              <a:cs typeface="+mn-cs"/>
            </a:endParaRPr>
          </a:p>
          <a:p>
            <a:r>
              <a:rPr lang="en-US" altLang="zh-CN" sz="1200" kern="1200" baseline="0" dirty="0">
                <a:solidFill>
                  <a:schemeClr val="tx1"/>
                </a:solidFill>
                <a:effectLst/>
                <a:latin typeface="+mn-lt"/>
                <a:ea typeface="+mn-ea"/>
                <a:cs typeface="+mn-cs"/>
              </a:rPr>
              <a:t>673</a:t>
            </a:r>
            <a:r>
              <a:rPr lang="zh-CN" altLang="en-US" sz="1200" kern="1200" baseline="0" dirty="0">
                <a:solidFill>
                  <a:schemeClr val="tx1"/>
                </a:solidFill>
                <a:effectLst/>
                <a:latin typeface="+mn-lt"/>
                <a:ea typeface="+mn-ea"/>
                <a:cs typeface="+mn-cs"/>
              </a:rPr>
              <a:t>单独特性写一页</a:t>
            </a:r>
            <a:endParaRPr lang="en-US" altLang="zh-CN" sz="1200" kern="1200" baseline="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4351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34G</a:t>
            </a:r>
            <a:r>
              <a:rPr lang="zh-CN" altLang="en-US" dirty="0"/>
              <a:t>保留</a:t>
            </a:r>
            <a:endParaRPr lang="en-US" altLang="zh-CN" dirty="0"/>
          </a:p>
          <a:p>
            <a:r>
              <a:rPr lang="en-US" altLang="zh-CN" dirty="0" err="1"/>
              <a:t>PoE</a:t>
            </a:r>
            <a:r>
              <a:rPr lang="zh-CN" altLang="en-US" dirty="0"/>
              <a:t>八月样机</a:t>
            </a:r>
          </a:p>
        </p:txBody>
      </p:sp>
      <p:sp>
        <p:nvSpPr>
          <p:cNvPr id="4" name="灯片编号占位符 3"/>
          <p:cNvSpPr>
            <a:spLocks noGrp="1"/>
          </p:cNvSpPr>
          <p:nvPr>
            <p:ph type="sldNum" sz="quarter" idx="10"/>
          </p:nvPr>
        </p:nvSpPr>
        <p:spPr/>
        <p:txBody>
          <a:bodyPr/>
          <a:lstStyle/>
          <a:p>
            <a:fld id="{CB6935F7-05A8-4A62-A720-E259662E5FBB}" type="slidenum">
              <a:rPr lang="zh-CN" altLang="en-US" smtClean="0"/>
              <a:t>16</a:t>
            </a:fld>
            <a:endParaRPr lang="zh-CN" altLang="en-US"/>
          </a:p>
        </p:txBody>
      </p:sp>
    </p:spTree>
    <p:extLst>
      <p:ext uri="{BB962C8B-B14F-4D97-AF65-F5344CB8AC3E}">
        <p14:creationId xmlns:p14="http://schemas.microsoft.com/office/powerpoint/2010/main" val="2972631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6935F7-05A8-4A62-A720-E259662E5FBB}" type="slidenum">
              <a:rPr lang="zh-CN" altLang="en-US" smtClean="0"/>
              <a:t>17</a:t>
            </a:fld>
            <a:endParaRPr lang="zh-CN" altLang="en-US"/>
          </a:p>
        </p:txBody>
      </p:sp>
    </p:spTree>
    <p:extLst>
      <p:ext uri="{BB962C8B-B14F-4D97-AF65-F5344CB8AC3E}">
        <p14:creationId xmlns:p14="http://schemas.microsoft.com/office/powerpoint/2010/main" val="1620732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掌纹掌静脉识本质上是通过掌纹和掌静脉的纹路特征进行识别</a:t>
            </a:r>
            <a:r>
              <a:rPr lang="zh-CN" altLang="en-US" sz="1200" kern="1200" dirty="0">
                <a:solidFill>
                  <a:schemeClr val="tx1"/>
                </a:solidFill>
                <a:effectLst/>
                <a:latin typeface="+mn-lt"/>
                <a:ea typeface="+mn-ea"/>
                <a:cs typeface="+mn-cs"/>
              </a:rPr>
              <a:t>。其中掌纹需要采用可见光，掌静脉</a:t>
            </a:r>
            <a:r>
              <a:rPr lang="zh-CN" altLang="zh-CN" sz="1200" kern="1200" dirty="0">
                <a:solidFill>
                  <a:schemeClr val="tx1"/>
                </a:solidFill>
                <a:effectLst/>
                <a:latin typeface="+mn-lt"/>
                <a:ea typeface="+mn-ea"/>
                <a:cs typeface="+mn-cs"/>
              </a:rPr>
              <a:t>需要采用红外灯补光</a:t>
            </a:r>
            <a:r>
              <a:rPr lang="zh-CN" altLang="en-US" sz="1200" kern="1200" dirty="0">
                <a:solidFill>
                  <a:schemeClr val="tx1"/>
                </a:solidFill>
                <a:effectLst/>
                <a:latin typeface="+mn-lt"/>
                <a:ea typeface="+mn-ea"/>
                <a:cs typeface="+mn-cs"/>
              </a:rPr>
              <a:t>，具有高度防伪、高度准确的特点</a:t>
            </a:r>
            <a:endParaRPr lang="en-US"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6799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solidFill>
                  <a:schemeClr val="bg1"/>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单机考勤，无需学习软件，简单易用</a:t>
            </a:r>
          </a:p>
          <a:p>
            <a:endParaRPr lang="en-US" dirty="0"/>
          </a:p>
          <a:p>
            <a:r>
              <a:rPr lang="en-US" altLang="zh-CN" dirty="0"/>
              <a:t>Here is our</a:t>
            </a:r>
            <a:r>
              <a:rPr lang="en-US" altLang="zh-CN" baseline="0" dirty="0"/>
              <a:t> new function for MinMoe. Local Time Attendance.</a:t>
            </a:r>
            <a:endParaRPr lang="en-US" altLang="zh-CN" dirty="0"/>
          </a:p>
          <a:p>
            <a:r>
              <a:rPr lang="en-US" altLang="zh-CN" dirty="0"/>
              <a:t>Realize  access control and time attendance functions with one device. That means we don’t need to configure network.</a:t>
            </a:r>
          </a:p>
          <a:p>
            <a:r>
              <a:rPr lang="en-US" altLang="zh-CN" dirty="0"/>
              <a:t>This function can meet the needs of small and medium sized businesses</a:t>
            </a:r>
          </a:p>
          <a:p>
            <a:pPr marL="285750" indent="-285750">
              <a:buFont typeface="Arial" panose="020B0604020202020204" pitchFamily="34" charset="0"/>
              <a:buChar char="•"/>
            </a:pPr>
            <a:r>
              <a:rPr lang="en-US" altLang="zh-CN" sz="1200" dirty="0"/>
              <a:t>No need to configure network.</a:t>
            </a:r>
          </a:p>
          <a:p>
            <a:pPr marL="285750" indent="-285750">
              <a:buFont typeface="Arial" panose="020B0604020202020204" pitchFamily="34" charset="0"/>
              <a:buChar char="•"/>
            </a:pPr>
            <a:r>
              <a:rPr lang="en-US" altLang="zh-CN" sz="1200" dirty="0"/>
              <a:t>All management can be finished locally. </a:t>
            </a:r>
          </a:p>
          <a:p>
            <a:pPr marL="285750" indent="-285750">
              <a:buFont typeface="Arial" panose="020B0604020202020204" pitchFamily="34" charset="0"/>
              <a:buChar char="•"/>
            </a:pPr>
            <a:r>
              <a:rPr lang="en-US" altLang="zh-CN" sz="1200" dirty="0"/>
              <a:t>Reports can be exported via USB.</a:t>
            </a:r>
          </a:p>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1826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a:t>First we will introduce access control &amp; speed gate turnstile part.</a:t>
            </a:r>
          </a:p>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7984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solidFill>
                  <a:schemeClr val="bg1"/>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移动</a:t>
            </a:r>
            <a:r>
              <a:rPr lang="en-US" altLang="zh-CN" b="1" dirty="0">
                <a:solidFill>
                  <a:schemeClr val="bg1"/>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web</a:t>
            </a:r>
            <a:r>
              <a:rPr lang="zh-CN" altLang="en-US" b="1" dirty="0">
                <a:solidFill>
                  <a:schemeClr val="bg1"/>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，手机搞定所有配置和日常管理！</a:t>
            </a:r>
            <a:endParaRPr lang="en-US" altLang="zh-CN" b="1" dirty="0">
              <a:solidFill>
                <a:schemeClr val="bg1"/>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a:p>
            <a:endParaRPr lang="en-US" altLang="zh-CN" b="1" dirty="0">
              <a:solidFill>
                <a:schemeClr val="bg1"/>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About mobile web, mobile web is easy to operate. We can support activation and configuration</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search the event records</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remote the door control</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on-device time attendance on the mobile web.</a:t>
            </a:r>
            <a:endParaRPr lang="zh-CN" altLang="zh-CN" sz="1200" kern="1200" dirty="0">
              <a:solidFill>
                <a:schemeClr val="tx1"/>
              </a:solidFill>
              <a:effectLst/>
              <a:latin typeface="+mn-lt"/>
              <a:ea typeface="+mn-ea"/>
              <a:cs typeface="+mn-cs"/>
            </a:endParaRPr>
          </a:p>
          <a:p>
            <a:endParaRPr lang="zh-CN" altLang="en-US" b="1" dirty="0">
              <a:solidFill>
                <a:schemeClr val="bg1"/>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3223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97B28-76F5-860E-3A51-10755BDC4F4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83B3789-94CD-C787-4108-B52D128D4B2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1E7DBF1-E5B1-B487-C23C-B9E861E9615E}"/>
              </a:ext>
            </a:extLst>
          </p:cNvPr>
          <p:cNvSpPr>
            <a:spLocks noGrp="1"/>
          </p:cNvSpPr>
          <p:nvPr>
            <p:ph type="body" idx="1"/>
          </p:nvPr>
        </p:nvSpPr>
        <p:spPr/>
        <p:txBody>
          <a:bodyPr/>
          <a:lstStyle/>
          <a:p>
            <a:r>
              <a:rPr lang="en-US" altLang="zh-CN" dirty="0"/>
              <a:t>Next is controllers.</a:t>
            </a:r>
            <a:endParaRPr lang="en-US" dirty="0"/>
          </a:p>
        </p:txBody>
      </p:sp>
      <p:sp>
        <p:nvSpPr>
          <p:cNvPr id="4" name="灯片编号占位符 3">
            <a:extLst>
              <a:ext uri="{FF2B5EF4-FFF2-40B4-BE49-F238E27FC236}">
                <a16:creationId xmlns:a16="http://schemas.microsoft.com/office/drawing/2014/main" id="{725CF2DF-628C-26BB-006A-27C4123ECF2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5827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 following is the controller family, they are 28 series </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 26 series </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27 series</a:t>
            </a:r>
            <a:r>
              <a:rPr lang="en-US" altLang="zh-CN" sz="1200" b="0" i="0" kern="1200" baseline="0" dirty="0">
                <a:solidFill>
                  <a:schemeClr val="tx1"/>
                </a:solidFill>
                <a:effectLst/>
                <a:latin typeface="+mn-lt"/>
                <a:ea typeface="+mn-ea"/>
                <a:cs typeface="+mn-cs"/>
              </a:rPr>
              <a:t> and new 262x series</a:t>
            </a:r>
            <a:endParaRPr lang="en-US" altLang="zh-CN"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1643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E6219-E181-42A9-ADCC-0B1BA9509B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073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D1C6B-B3D0-482D-8E6B-02120EBBCF7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2616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今年我们一体机产品推出了海量的新品，如视频门禁一体机的</a:t>
            </a:r>
            <a:r>
              <a:rPr lang="en-US" altLang="zh-CN" dirty="0"/>
              <a:t>510</a:t>
            </a:r>
            <a:r>
              <a:rPr lang="zh-CN" altLang="en-US" dirty="0"/>
              <a:t>系列，跟</a:t>
            </a:r>
            <a:r>
              <a:rPr lang="en-US" altLang="zh-CN" dirty="0"/>
              <a:t>502</a:t>
            </a:r>
            <a:r>
              <a:rPr lang="zh-CN" altLang="en-US" dirty="0"/>
              <a:t>相比最大提升是支持了标准</a:t>
            </a:r>
            <a:r>
              <a:rPr lang="en-US" altLang="zh-CN" dirty="0"/>
              <a:t>POE</a:t>
            </a:r>
            <a:r>
              <a:rPr lang="zh-CN" altLang="en-US" dirty="0"/>
              <a:t>；推出了室外应用的指纹一体机</a:t>
            </a:r>
            <a:r>
              <a:rPr lang="en-US" altLang="zh-CN" dirty="0"/>
              <a:t>807</a:t>
            </a:r>
            <a:r>
              <a:rPr lang="zh-CN" altLang="en-US" dirty="0"/>
              <a:t>；爆款</a:t>
            </a:r>
            <a:r>
              <a:rPr lang="en-US" altLang="zh-CN" dirty="0"/>
              <a:t>804</a:t>
            </a:r>
            <a:r>
              <a:rPr lang="zh-CN" altLang="en-US" dirty="0"/>
              <a:t>指纹一体机的升级款平替款</a:t>
            </a:r>
            <a:r>
              <a:rPr lang="en-US" altLang="zh-CN" dirty="0"/>
              <a:t>808</a:t>
            </a:r>
            <a:r>
              <a:rPr lang="zh-CN" altLang="en-US" dirty="0"/>
              <a:t>一体机；低端金属一体机</a:t>
            </a:r>
            <a:r>
              <a:rPr lang="en-US" altLang="zh-CN" dirty="0"/>
              <a:t>809</a:t>
            </a:r>
            <a:r>
              <a:rPr lang="zh-CN" altLang="en-US" dirty="0"/>
              <a:t>等等</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6083F-7CCA-4B99-819B-77975D74BE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261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rgbClr val="C00000"/>
                </a:solidFill>
                <a:cs typeface="Helvetica" panose="020B0604020202020204" pitchFamily="34" charset="0"/>
              </a:rPr>
              <a:t>今年我们的金属一体机如</a:t>
            </a:r>
            <a:r>
              <a:rPr lang="en-US" altLang="zh-CN" sz="1200" b="0" dirty="0">
                <a:solidFill>
                  <a:srgbClr val="C00000"/>
                </a:solidFill>
                <a:cs typeface="Helvetica" panose="020B0604020202020204" pitchFamily="34" charset="0"/>
              </a:rPr>
              <a:t>805</a:t>
            </a:r>
            <a:r>
              <a:rPr lang="zh-CN" altLang="en-US" sz="1200" b="0" dirty="0">
                <a:solidFill>
                  <a:srgbClr val="C00000"/>
                </a:solidFill>
                <a:cs typeface="Helvetica" panose="020B0604020202020204" pitchFamily="34" charset="0"/>
              </a:rPr>
              <a:t>、</a:t>
            </a:r>
            <a:r>
              <a:rPr lang="en-US" altLang="zh-CN" sz="1200" b="0" dirty="0">
                <a:solidFill>
                  <a:srgbClr val="C00000"/>
                </a:solidFill>
                <a:cs typeface="Helvetica" panose="020B0604020202020204" pitchFamily="34" charset="0"/>
              </a:rPr>
              <a:t>502</a:t>
            </a:r>
            <a:r>
              <a:rPr lang="zh-CN" altLang="en-US" sz="1200" b="0" dirty="0">
                <a:solidFill>
                  <a:srgbClr val="C00000"/>
                </a:solidFill>
                <a:cs typeface="Helvetica" panose="020B0604020202020204" pitchFamily="34" charset="0"/>
              </a:rPr>
              <a:t>系列又一波明显的出货，年度出货量有望突破</a:t>
            </a:r>
            <a:r>
              <a:rPr lang="en-US" altLang="zh-CN" sz="1200" b="0" dirty="0">
                <a:solidFill>
                  <a:srgbClr val="C00000"/>
                </a:solidFill>
                <a:cs typeface="Helvetica" panose="020B0604020202020204" pitchFamily="34" charset="0"/>
              </a:rPr>
              <a:t>4W</a:t>
            </a:r>
            <a:r>
              <a:rPr lang="zh-CN" altLang="en-US" sz="1200" b="0" dirty="0">
                <a:solidFill>
                  <a:srgbClr val="C00000"/>
                </a:solidFill>
                <a:cs typeface="Helvetica" panose="020B0604020202020204" pitchFamily="34" charset="0"/>
              </a:rPr>
              <a:t>台，成为传统门禁一体机的一个新的增长点，我们在走访市场的时候，发现在主要的国家都能看到大量的金属室外一体机的场景，但是价格很敏感，基于此我们开发了低端金属一体机</a:t>
            </a:r>
            <a:r>
              <a:rPr lang="en-US" altLang="zh-CN" sz="1200" b="0" dirty="0">
                <a:solidFill>
                  <a:srgbClr val="C00000"/>
                </a:solidFill>
                <a:cs typeface="Helvetica" panose="020B0604020202020204" pitchFamily="34" charset="0"/>
              </a:rPr>
              <a:t>809</a:t>
            </a:r>
            <a:r>
              <a:rPr lang="zh-CN" altLang="en-US" sz="1200" b="0" dirty="0">
                <a:solidFill>
                  <a:srgbClr val="C00000"/>
                </a:solidFill>
                <a:cs typeface="Helvetica" panose="020B0604020202020204" pitchFamily="34" charset="0"/>
              </a:rPr>
              <a:t>系列，同时将手机</a:t>
            </a:r>
            <a:r>
              <a:rPr lang="en-US" altLang="zh-CN" sz="1200" b="0" dirty="0">
                <a:solidFill>
                  <a:srgbClr val="C00000"/>
                </a:solidFill>
                <a:cs typeface="Helvetica" panose="020B0604020202020204" pitchFamily="34" charset="0"/>
              </a:rPr>
              <a:t>web</a:t>
            </a:r>
            <a:r>
              <a:rPr lang="zh-CN" altLang="en-US" sz="1200" b="0" dirty="0">
                <a:solidFill>
                  <a:srgbClr val="C00000"/>
                </a:solidFill>
                <a:cs typeface="Helvetica" panose="020B0604020202020204" pitchFamily="34" charset="0"/>
              </a:rPr>
              <a:t>配置，</a:t>
            </a:r>
            <a:r>
              <a:rPr lang="en-US" altLang="zh-CN" sz="1200" b="0" dirty="0">
                <a:solidFill>
                  <a:srgbClr val="C00000"/>
                </a:solidFill>
                <a:cs typeface="Helvetica" panose="020B0604020202020204" pitchFamily="34" charset="0"/>
              </a:rPr>
              <a:t>AP mode</a:t>
            </a:r>
            <a:r>
              <a:rPr lang="zh-CN" altLang="en-US" sz="1200" b="0" dirty="0">
                <a:solidFill>
                  <a:srgbClr val="C00000"/>
                </a:solidFill>
                <a:cs typeface="Helvetica" panose="020B0604020202020204" pitchFamily="34" charset="0"/>
              </a:rPr>
              <a:t>等差异化特性置入这一款产品中，希望在金属一体机系列类打造新爆款</a:t>
            </a:r>
            <a:endParaRPr lang="en-US" altLang="zh-CN" sz="1200" b="0" dirty="0">
              <a:solidFill>
                <a:srgbClr val="C00000"/>
              </a:solidFill>
              <a:cs typeface="Helvetica"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77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跟</a:t>
            </a:r>
            <a:r>
              <a:rPr lang="en-US" altLang="zh-CN" dirty="0"/>
              <a:t>502</a:t>
            </a:r>
            <a:r>
              <a:rPr lang="zh-CN" altLang="en-US" dirty="0"/>
              <a:t>相比，最大的提升是支持标准</a:t>
            </a:r>
            <a:r>
              <a:rPr lang="en-US" altLang="zh-CN" dirty="0"/>
              <a:t>POE</a:t>
            </a:r>
            <a:r>
              <a:rPr lang="zh-CN" altLang="en-US" dirty="0"/>
              <a:t>，同时窄条的设计可以适配多种场景，当然从外观看这个亚克力面板的 没有防暴特性</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B978A-7275-4B98-B6AD-C9F8EDB8E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1633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rgbClr val="C00000"/>
                </a:solidFill>
                <a:cs typeface="Helvetica" panose="020B0604020202020204" pitchFamily="34" charset="0"/>
              </a:rPr>
              <a:t>在指纹一体机的序列内爆款产品是</a:t>
            </a:r>
            <a:r>
              <a:rPr lang="en-US" altLang="zh-CN" sz="1200" b="0" dirty="0">
                <a:solidFill>
                  <a:srgbClr val="C00000"/>
                </a:solidFill>
                <a:cs typeface="Helvetica" panose="020B0604020202020204" pitchFamily="34" charset="0"/>
              </a:rPr>
              <a:t>804</a:t>
            </a:r>
            <a:r>
              <a:rPr lang="zh-CN" altLang="en-US" sz="1200" b="0" dirty="0">
                <a:solidFill>
                  <a:srgbClr val="C00000"/>
                </a:solidFill>
                <a:cs typeface="Helvetica" panose="020B0604020202020204" pitchFamily="34" charset="0"/>
              </a:rPr>
              <a:t>一体机，年度出过超过</a:t>
            </a:r>
            <a:r>
              <a:rPr lang="en-US" altLang="zh-CN" sz="1200" b="0" dirty="0">
                <a:solidFill>
                  <a:srgbClr val="C00000"/>
                </a:solidFill>
                <a:cs typeface="Helvetica" panose="020B0604020202020204" pitchFamily="34" charset="0"/>
              </a:rPr>
              <a:t>6W</a:t>
            </a:r>
            <a:r>
              <a:rPr lang="zh-CN" altLang="en-US" sz="1200" b="0" dirty="0">
                <a:solidFill>
                  <a:srgbClr val="C00000"/>
                </a:solidFill>
                <a:cs typeface="Helvetica" panose="020B0604020202020204" pitchFamily="34" charset="0"/>
              </a:rPr>
              <a:t>台，我们在</a:t>
            </a:r>
            <a:r>
              <a:rPr lang="en-US" altLang="zh-CN" sz="1200" b="0" dirty="0">
                <a:solidFill>
                  <a:srgbClr val="C00000"/>
                </a:solidFill>
                <a:cs typeface="Helvetica" panose="020B0604020202020204" pitchFamily="34" charset="0"/>
              </a:rPr>
              <a:t>804</a:t>
            </a:r>
            <a:r>
              <a:rPr lang="zh-CN" altLang="en-US" sz="1200" b="0" dirty="0">
                <a:solidFill>
                  <a:srgbClr val="C00000"/>
                </a:solidFill>
                <a:cs typeface="Helvetica" panose="020B0604020202020204" pitchFamily="34" charset="0"/>
              </a:rPr>
              <a:t>的基础上拓展了室外的应用，同时支持如</a:t>
            </a:r>
            <a:r>
              <a:rPr lang="en-US" altLang="zh-CN" sz="1200" b="0" dirty="0">
                <a:solidFill>
                  <a:srgbClr val="C00000"/>
                </a:solidFill>
                <a:cs typeface="Helvetica" panose="020B0604020202020204" pitchFamily="34" charset="0"/>
              </a:rPr>
              <a:t>AP mode</a:t>
            </a:r>
            <a:r>
              <a:rPr lang="zh-CN" altLang="en-US" sz="1200" b="0" dirty="0">
                <a:solidFill>
                  <a:srgbClr val="C00000"/>
                </a:solidFill>
                <a:cs typeface="Helvetica" panose="020B0604020202020204" pitchFamily="34" charset="0"/>
              </a:rPr>
              <a:t>、</a:t>
            </a:r>
            <a:r>
              <a:rPr lang="en-US" altLang="zh-CN" sz="1200" b="0" dirty="0">
                <a:solidFill>
                  <a:srgbClr val="C00000"/>
                </a:solidFill>
                <a:cs typeface="Helvetica" panose="020B0604020202020204" pitchFamily="34" charset="0"/>
              </a:rPr>
              <a:t>web</a:t>
            </a:r>
            <a:r>
              <a:rPr lang="zh-CN" altLang="en-US" sz="1200" b="0" dirty="0">
                <a:solidFill>
                  <a:srgbClr val="C00000"/>
                </a:solidFill>
                <a:cs typeface="Helvetica" panose="020B0604020202020204" pitchFamily="34" charset="0"/>
              </a:rPr>
              <a:t>配置、标准</a:t>
            </a:r>
            <a:r>
              <a:rPr lang="en-US" altLang="zh-CN" sz="1200" b="0" dirty="0">
                <a:solidFill>
                  <a:srgbClr val="C00000"/>
                </a:solidFill>
                <a:cs typeface="Helvetica" panose="020B0604020202020204" pitchFamily="34" charset="0"/>
              </a:rPr>
              <a:t>POE</a:t>
            </a:r>
            <a:r>
              <a:rPr lang="zh-CN" altLang="en-US" sz="1200" b="0" dirty="0">
                <a:solidFill>
                  <a:srgbClr val="C00000"/>
                </a:solidFill>
                <a:cs typeface="Helvetica" panose="020B0604020202020204" pitchFamily="34" charset="0"/>
              </a:rPr>
              <a:t>等新特性，希望打造下一个指纹一体机的爆款产品</a:t>
            </a:r>
            <a:endParaRPr lang="en-US" altLang="zh-CN" sz="1200" b="0" dirty="0">
              <a:solidFill>
                <a:srgbClr val="C00000"/>
              </a:solidFill>
              <a:cs typeface="Helvetica"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0565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65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part is access control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7805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本季度新品为指纹机</a:t>
            </a:r>
            <a:r>
              <a:rPr lang="en-US" altLang="zh-CN" dirty="0"/>
              <a:t>808</a:t>
            </a:r>
            <a:r>
              <a:rPr lang="zh-CN" altLang="en-US" dirty="0"/>
              <a:t>和</a:t>
            </a:r>
            <a:r>
              <a:rPr lang="en-US" altLang="zh-CN" dirty="0"/>
              <a:t>8005</a:t>
            </a:r>
            <a:r>
              <a:rPr lang="zh-CN" altLang="en-US" dirty="0"/>
              <a:t>，且两款新设备均支持带备用电池版本</a:t>
            </a:r>
            <a:endParaRPr lang="en-US" altLang="zh-CN" dirty="0"/>
          </a:p>
          <a:p>
            <a:r>
              <a:rPr lang="en-US" altLang="zh-CN" dirty="0"/>
              <a:t>Here is a table of Fingerprint Terminal &amp; Card Terminal Product Comparison</a:t>
            </a:r>
          </a:p>
          <a:p>
            <a:r>
              <a:rPr lang="en-US" altLang="zh-CN" dirty="0"/>
              <a:t>New products in this quarter are the 808 and 8005, and both new devices support versions with battery backup</a:t>
            </a:r>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5041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is controllers.</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3774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This is </a:t>
            </a:r>
            <a:r>
              <a:rPr lang="en-US" altLang="zh-CN" dirty="0"/>
              <a:t>reader</a:t>
            </a:r>
            <a:r>
              <a:rPr lang="en-US" dirty="0"/>
              <a:t> &amp; Accessory Product Comparison</a:t>
            </a:r>
          </a:p>
          <a:p>
            <a:r>
              <a:rPr lang="en-US" dirty="0"/>
              <a:t>We can see the</a:t>
            </a:r>
            <a:r>
              <a:rPr lang="en-US" baseline="0" dirty="0"/>
              <a:t> most important products here.</a:t>
            </a:r>
            <a:r>
              <a:rPr lang="en-US" dirty="0"/>
              <a:t>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5764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9E6219-E181-42A9-ADCC-0B1BA9509B3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414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1t321</a:t>
            </a:r>
            <a:r>
              <a:rPr lang="zh-CN" altLang="en-US" dirty="0"/>
              <a:t>套包</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2189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6935F7-05A8-4A62-A720-E259662E5FBB}" type="slidenum">
              <a:rPr lang="zh-CN" altLang="en-US" smtClean="0"/>
              <a:t>36</a:t>
            </a:fld>
            <a:endParaRPr lang="zh-CN" altLang="en-US"/>
          </a:p>
        </p:txBody>
      </p:sp>
    </p:spTree>
    <p:extLst>
      <p:ext uri="{BB962C8B-B14F-4D97-AF65-F5344CB8AC3E}">
        <p14:creationId xmlns:p14="http://schemas.microsoft.com/office/powerpoint/2010/main" val="3114359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6935F7-05A8-4A62-A720-E259662E5FBB}" type="slidenum">
              <a:rPr lang="zh-CN" altLang="en-US" smtClean="0"/>
              <a:t>37</a:t>
            </a:fld>
            <a:endParaRPr lang="zh-CN" altLang="en-US"/>
          </a:p>
        </p:txBody>
      </p:sp>
    </p:spTree>
    <p:extLst>
      <p:ext uri="{BB962C8B-B14F-4D97-AF65-F5344CB8AC3E}">
        <p14:creationId xmlns:p14="http://schemas.microsoft.com/office/powerpoint/2010/main" val="1776291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6935F7-05A8-4A62-A720-E259662E5FBB}" type="slidenum">
              <a:rPr lang="zh-CN" altLang="en-US" smtClean="0"/>
              <a:t>38</a:t>
            </a:fld>
            <a:endParaRPr lang="zh-CN" altLang="en-US"/>
          </a:p>
        </p:txBody>
      </p:sp>
    </p:spTree>
    <p:extLst>
      <p:ext uri="{BB962C8B-B14F-4D97-AF65-F5344CB8AC3E}">
        <p14:creationId xmlns:p14="http://schemas.microsoft.com/office/powerpoint/2010/main" val="24012524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6935F7-05A8-4A62-A720-E259662E5FBB}" type="slidenum">
              <a:rPr lang="zh-CN" altLang="en-US" smtClean="0"/>
              <a:t>39</a:t>
            </a:fld>
            <a:endParaRPr lang="zh-CN" altLang="en-US"/>
          </a:p>
        </p:txBody>
      </p:sp>
    </p:spTree>
    <p:extLst>
      <p:ext uri="{BB962C8B-B14F-4D97-AF65-F5344CB8AC3E}">
        <p14:creationId xmlns:p14="http://schemas.microsoft.com/office/powerpoint/2010/main" val="1155490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755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B6935F7-05A8-4A62-A720-E259662E5FBB}" type="slidenum">
              <a:rPr lang="zh-CN" altLang="en-US" smtClean="0"/>
              <a:t>4</a:t>
            </a:fld>
            <a:endParaRPr lang="zh-CN" altLang="en-US"/>
          </a:p>
        </p:txBody>
      </p:sp>
    </p:spTree>
    <p:extLst>
      <p:ext uri="{BB962C8B-B14F-4D97-AF65-F5344CB8AC3E}">
        <p14:creationId xmlns:p14="http://schemas.microsoft.com/office/powerpoint/2010/main" val="2731269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D24DA-CB7F-4C41-98BA-0A83049316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693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13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4479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7628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7796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697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s-ES" b="1" dirty="0" err="1"/>
              <a:t>Door</a:t>
            </a:r>
            <a:r>
              <a:rPr lang="es-ES" b="1" dirty="0"/>
              <a:t> </a:t>
            </a:r>
            <a:r>
              <a:rPr lang="es-ES" b="1" dirty="0" err="1"/>
              <a:t>station</a:t>
            </a:r>
            <a:r>
              <a:rPr lang="es-ES" dirty="0"/>
              <a:t> → estación de puerta o frente de calle (videoportero, </a:t>
            </a:r>
            <a:r>
              <a:rPr lang="es-ES" dirty="0" err="1"/>
              <a:t>intercom</a:t>
            </a:r>
            <a:r>
              <a:rPr lang="es-ES" dirty="0"/>
              <a:t> IP).</a:t>
            </a:r>
          </a:p>
          <a:p>
            <a:r>
              <a:rPr lang="es-ES" b="1" dirty="0"/>
              <a:t>SSH (</a:t>
            </a:r>
            <a:r>
              <a:rPr lang="es-ES" b="1" dirty="0" err="1"/>
              <a:t>Secure</a:t>
            </a:r>
            <a:r>
              <a:rPr lang="es-ES" b="1" dirty="0"/>
              <a:t> Shell)</a:t>
            </a:r>
            <a:r>
              <a:rPr lang="es-ES" dirty="0"/>
              <a:t> → protocolo seguro que permite conectarse remotamente al dispositivo para diagnóstico, configuración o reparación.</a:t>
            </a:r>
          </a:p>
          <a:p>
            <a:r>
              <a:rPr lang="es-ES" b="1" dirty="0"/>
              <a:t>Mejor mantenimiento y postventa</a:t>
            </a:r>
            <a:r>
              <a:rPr lang="es-ES" dirty="0"/>
              <a:t> → al habilitar SSH, los técnicos pueden acceder sin necesidad de intervención física, reduciendo costos y tiempo de soporte.</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8542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56979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D24DA-CB7F-4C41-98BA-0A83049316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506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chemeClr val="bg1"/>
              </a:solidFill>
              <a:latin typeface="Helvetica" panose="020B0604020202020204" pitchFamily="34" charset="0"/>
              <a:ea typeface="微软雅黑"/>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0854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明眸产品家族，分为经销产品和项目产品，最主要的区别之一是人脸容量的不同，各位可以根据客户需求按需选型，具体产品特性功能会在后面展开讲解</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本季度新品为明眸</a:t>
            </a:r>
            <a:r>
              <a:rPr lang="en-US" altLang="zh-CN" sz="1200" kern="1200" dirty="0">
                <a:solidFill>
                  <a:schemeClr val="tx1"/>
                </a:solidFill>
                <a:effectLst/>
                <a:latin typeface="+mn-lt"/>
                <a:ea typeface="+mn-ea"/>
                <a:cs typeface="+mn-cs"/>
              </a:rPr>
              <a:t>1T344</a:t>
            </a:r>
            <a:r>
              <a:rPr lang="zh-CN" altLang="en-US" sz="1200" kern="1200" dirty="0">
                <a:solidFill>
                  <a:schemeClr val="tx1"/>
                </a:solidFill>
                <a:effectLst/>
                <a:latin typeface="+mn-lt"/>
                <a:ea typeface="+mn-ea"/>
                <a:cs typeface="+mn-cs"/>
              </a:rPr>
              <a:t>系列产品</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This</a:t>
            </a:r>
            <a:r>
              <a:rPr lang="en-US" altLang="zh-CN" sz="1200" kern="1200" baseline="0" dirty="0">
                <a:solidFill>
                  <a:schemeClr val="tx1"/>
                </a:solidFill>
                <a:effectLst/>
                <a:latin typeface="+mn-lt"/>
                <a:ea typeface="+mn-ea"/>
                <a:cs typeface="+mn-cs"/>
              </a:rPr>
              <a:t> page is about the face recognition terminal family.</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 have many</a:t>
            </a:r>
            <a:r>
              <a:rPr lang="en-US" altLang="zh-CN" sz="1200" kern="1200" baseline="0" dirty="0">
                <a:solidFill>
                  <a:schemeClr val="tx1"/>
                </a:solidFill>
                <a:effectLst/>
                <a:latin typeface="+mn-lt"/>
                <a:ea typeface="+mn-ea"/>
                <a:cs typeface="+mn-cs"/>
              </a:rPr>
              <a:t> kinds of products</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For the face recognition terminal family, because</a:t>
            </a:r>
            <a:r>
              <a:rPr lang="en-US" altLang="zh-CN" sz="1200" kern="1200" baseline="0" dirty="0">
                <a:solidFill>
                  <a:schemeClr val="tx1"/>
                </a:solidFill>
                <a:effectLst/>
                <a:latin typeface="+mn-lt"/>
                <a:ea typeface="+mn-ea"/>
                <a:cs typeface="+mn-cs"/>
              </a:rPr>
              <a:t> the different</a:t>
            </a:r>
            <a:r>
              <a:rPr lang="en-US" altLang="zh-CN" sz="1200" kern="1200" dirty="0">
                <a:solidFill>
                  <a:schemeClr val="tx1"/>
                </a:solidFill>
                <a:effectLst/>
                <a:latin typeface="+mn-lt"/>
                <a:ea typeface="+mn-ea"/>
                <a:cs typeface="+mn-cs"/>
              </a:rPr>
              <a:t> face capacity,</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MinMoe can be divided into distribution products and project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For example, if you have project, and all the employee members, just like 3000 , at this time you can choose value series. And if you have more people ,you can choose pro series</a:t>
            </a:r>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ultra series. And we still have the Face recognition terminal for the Barrier or the turnstile.</a:t>
            </a:r>
          </a:p>
          <a:p>
            <a:r>
              <a:rPr lang="en-US" altLang="zh-CN" sz="1200" kern="1200" baseline="0" dirty="0">
                <a:solidFill>
                  <a:schemeClr val="tx1"/>
                </a:solidFill>
                <a:effectLst/>
                <a:latin typeface="+mn-lt"/>
                <a:ea typeface="+mn-ea"/>
                <a:cs typeface="+mn-cs"/>
              </a:rPr>
              <a:t>DS-K1T344 series are our new products</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5957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0209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chemeClr val="bg1"/>
              </a:solidFill>
              <a:latin typeface="Helvetica" panose="020B0604020202020204" pitchFamily="34" charset="0"/>
              <a:ea typeface="微软雅黑"/>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71331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13D1F-5B8F-21C3-1033-81DD0ABAC00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05536CD-862A-0721-9DA0-9253CD24209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60131A2-ED47-D2AF-E00E-8641A8FCD263}"/>
              </a:ext>
            </a:extLst>
          </p:cNvPr>
          <p:cNvSpPr>
            <a:spLocks noGrp="1"/>
          </p:cNvSpPr>
          <p:nvPr>
            <p:ph type="body" idx="1"/>
          </p:nvPr>
        </p:nvSpPr>
        <p:spPr/>
        <p:txBody>
          <a:bodyPr/>
          <a:lstStyle/>
          <a:p>
            <a:r>
              <a:rPr lang="en-US" altLang="zh-CN" dirty="0"/>
              <a:t>Ok. Next is about Speed Gate and Turnstile</a:t>
            </a:r>
          </a:p>
          <a:p>
            <a:endParaRPr lang="en-US" altLang="zh-CN" dirty="0"/>
          </a:p>
          <a:p>
            <a:endParaRPr lang="zh-CN" altLang="en-US" dirty="0"/>
          </a:p>
        </p:txBody>
      </p:sp>
      <p:sp>
        <p:nvSpPr>
          <p:cNvPr id="4" name="灯片编号占位符 3">
            <a:extLst>
              <a:ext uri="{FF2B5EF4-FFF2-40B4-BE49-F238E27FC236}">
                <a16:creationId xmlns:a16="http://schemas.microsoft.com/office/drawing/2014/main" id="{1DE85E4B-CA6B-039D-E44E-81F01C564A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58F89-6016-483C-82DD-6FD3254CB61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4083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2244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The first part is HikCentral Access Control </a:t>
            </a:r>
            <a:r>
              <a:rPr lang="en-US" altLang="zh-CN" sz="1200" b="0" i="0" kern="1200" dirty="0">
                <a:solidFill>
                  <a:schemeClr val="tx1"/>
                </a:solidFill>
                <a:effectLst/>
                <a:latin typeface="+mn-lt"/>
                <a:ea typeface="+mn-ea"/>
                <a:cs typeface="+mn-cs"/>
              </a:rPr>
              <a:t>HCAC , is a professional and lightweight software for access control, time attendance and intercom </a:t>
            </a:r>
            <a:r>
              <a:rPr lang="en-US" altLang="zh-CN" sz="1200" b="0" i="0" kern="1200" dirty="0" err="1">
                <a:solidFill>
                  <a:schemeClr val="tx1"/>
                </a:solidFill>
                <a:effectLst/>
                <a:latin typeface="+mn-lt"/>
                <a:ea typeface="+mn-ea"/>
                <a:cs typeface="+mn-cs"/>
              </a:rPr>
              <a:t>on-premise</a:t>
            </a:r>
            <a:r>
              <a:rPr lang="en-US" altLang="zh-CN" sz="1200" b="0" i="0" kern="1200" dirty="0">
                <a:solidFill>
                  <a:schemeClr val="tx1"/>
                </a:solidFill>
                <a:effectLst/>
                <a:latin typeface="+mn-lt"/>
                <a:ea typeface="+mn-ea"/>
                <a:cs typeface="+mn-cs"/>
              </a:rPr>
              <a:t> management, making daily management and operation simple and efficient.</a:t>
            </a:r>
            <a:endParaRPr lang="en-US" altLang="zh-CN" sz="1200" b="1" dirty="0">
              <a:solidFill>
                <a:srgbClr val="2244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r>
              <a:rPr lang="en-US" altLang="zh-CN" sz="1200" b="0" dirty="0">
                <a:solidFill>
                  <a:srgbClr val="2244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 Q4, </a:t>
            </a:r>
            <a:r>
              <a:rPr lang="en-US" altLang="zh-CN" sz="1200" b="0" dirty="0" err="1">
                <a:solidFill>
                  <a:srgbClr val="2244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HikCentral</a:t>
            </a:r>
            <a:r>
              <a:rPr lang="en-US" altLang="zh-CN" sz="1200" b="0" dirty="0">
                <a:solidFill>
                  <a:srgbClr val="2244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Access Control  will be free for</a:t>
            </a:r>
            <a:r>
              <a:rPr lang="en-US" altLang="zh-CN" sz="1200" b="0" baseline="0" dirty="0">
                <a:solidFill>
                  <a:srgbClr val="2244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every user</a:t>
            </a:r>
            <a:r>
              <a:rPr lang="en-US" altLang="zh-CN" baseline="0" dirty="0"/>
              <a:t>.</a:t>
            </a:r>
          </a:p>
          <a:p>
            <a:r>
              <a:rPr lang="en-US" altLang="zh-CN" b="0" dirty="0">
                <a:latin typeface="Helvetica Now Text" panose="020B0504030202020204" pitchFamily="34" charset="0"/>
                <a:ea typeface="微软雅黑" panose="020B0503020204020204" pitchFamily="34" charset="-122"/>
                <a:sym typeface="Arial" panose="020B0604020202020204" pitchFamily="34" charset="0"/>
              </a:rPr>
              <a:t>If</a:t>
            </a:r>
            <a:r>
              <a:rPr lang="en-US" altLang="zh-CN" b="0" baseline="0" dirty="0">
                <a:latin typeface="Helvetica Now Text" panose="020B0504030202020204" pitchFamily="34" charset="0"/>
                <a:ea typeface="微软雅黑" panose="020B0503020204020204" pitchFamily="34" charset="-122"/>
                <a:sym typeface="Arial" panose="020B0604020202020204" pitchFamily="34" charset="0"/>
              </a:rPr>
              <a:t> you use its </a:t>
            </a:r>
            <a:r>
              <a:rPr lang="en-US" altLang="zh-CN" b="0" dirty="0">
                <a:latin typeface="Helvetica Now Text" panose="020B0504030202020204" pitchFamily="34" charset="0"/>
                <a:ea typeface="微软雅黑" panose="020B0503020204020204" pitchFamily="34" charset="-122"/>
                <a:sym typeface="Arial" panose="020B0604020202020204" pitchFamily="34" charset="0"/>
              </a:rPr>
              <a:t>2.1.1 Version , up to 16 Doors &amp; 3,000 Persons can be managed for free.</a:t>
            </a:r>
          </a:p>
          <a:p>
            <a:r>
              <a:rPr lang="en-US" altLang="zh-CN" b="0" dirty="0">
                <a:latin typeface="Helvetica Now Text" panose="020B0504030202020204" pitchFamily="34" charset="0"/>
                <a:ea typeface="微软雅黑" panose="020B0503020204020204" pitchFamily="34" charset="-122"/>
                <a:sym typeface="Arial" panose="020B0604020202020204" pitchFamily="34" charset="0"/>
              </a:rPr>
              <a:t>Next I will introduce its features from overview, Person Management</a:t>
            </a:r>
            <a:r>
              <a:rPr lang="en-US" altLang="zh-CN" b="0" dirty="0">
                <a:latin typeface="+mn-lt"/>
                <a:ea typeface="+mn-ea"/>
                <a:sym typeface="Arial" panose="020B0604020202020204" pitchFamily="34" charset="0"/>
              </a:rPr>
              <a:t>,</a:t>
            </a:r>
            <a:r>
              <a:rPr lang="en-US" altLang="zh-CN" b="0" baseline="0" dirty="0">
                <a:latin typeface="+mn-lt"/>
                <a:ea typeface="+mn-ea"/>
                <a:sym typeface="Arial" panose="020B0604020202020204" pitchFamily="34" charset="0"/>
              </a:rPr>
              <a:t> Access control and TA.</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5111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AR" dirty="0"/>
          </a:p>
        </p:txBody>
      </p:sp>
      <p:sp>
        <p:nvSpPr>
          <p:cNvPr id="4" name="Slide Number Placeholder 3"/>
          <p:cNvSpPr>
            <a:spLocks noGrp="1"/>
          </p:cNvSpPr>
          <p:nvPr>
            <p:ph type="sldNum" sz="quarter" idx="5"/>
          </p:nvPr>
        </p:nvSpPr>
        <p:spPr/>
        <p:txBody>
          <a:bodyPr/>
          <a:lstStyle/>
          <a:p>
            <a:fld id="{59BAAF58-9275-45E0-A3F5-84426C620E30}" type="slidenum">
              <a:rPr lang="es-AR" smtClean="0"/>
              <a:t>55</a:t>
            </a:fld>
            <a:endParaRPr lang="es-AR"/>
          </a:p>
        </p:txBody>
      </p:sp>
    </p:spTree>
    <p:extLst>
      <p:ext uri="{BB962C8B-B14F-4D97-AF65-F5344CB8AC3E}">
        <p14:creationId xmlns:p14="http://schemas.microsoft.com/office/powerpoint/2010/main" val="20590537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CD9034-45FD-401D-A432-C13CAC0103C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049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B978A-7275-4B98-B6AD-C9F8EDB8E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46328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F1D0C-A3DF-4F3F-9CDD-4C874E6B4B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5793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F1D0C-A3DF-4F3F-9CDD-4C874E6B4B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07870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EEB33-A98D-14ED-C039-299216976C5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9133CA9-8328-D40B-34F4-9DC946B057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40A048A-4509-1AEF-3380-A63C8C40A18E}"/>
              </a:ext>
            </a:extLst>
          </p:cNvPr>
          <p:cNvSpPr>
            <a:spLocks noGrp="1"/>
          </p:cNvSpPr>
          <p:nvPr>
            <p:ph type="body" idx="1"/>
          </p:nvPr>
        </p:nvSpPr>
        <p:spPr/>
        <p:txBody>
          <a:bodyPr/>
          <a:lstStyle/>
          <a:p>
            <a:r>
              <a:rPr lang="en-US" altLang="zh-CN" dirty="0"/>
              <a:t>Ok. Next is about Speed Gate and Turnstile</a:t>
            </a:r>
          </a:p>
          <a:p>
            <a:endParaRPr lang="en-US" altLang="zh-CN" dirty="0"/>
          </a:p>
          <a:p>
            <a:endParaRPr lang="zh-CN" altLang="en-US" dirty="0"/>
          </a:p>
        </p:txBody>
      </p:sp>
      <p:sp>
        <p:nvSpPr>
          <p:cNvPr id="4" name="灯片编号占位符 3">
            <a:extLst>
              <a:ext uri="{FF2B5EF4-FFF2-40B4-BE49-F238E27FC236}">
                <a16:creationId xmlns:a16="http://schemas.microsoft.com/office/drawing/2014/main" id="{656F19EA-984A-BCE7-827E-60BF6AF699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58F89-6016-483C-82DD-6FD3254CB61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71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baseline="0" dirty="0">
                <a:solidFill>
                  <a:schemeClr val="tx1"/>
                </a:solidFill>
                <a:effectLst/>
                <a:latin typeface="+mn-lt"/>
                <a:ea typeface="+mn-ea"/>
                <a:cs typeface="+mn-cs"/>
              </a:rPr>
              <a:t>关于经销产品可以分为三个等级：</a:t>
            </a:r>
            <a:endParaRPr lang="en-US" altLang="zh-CN"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a:solidFill>
                  <a:schemeClr val="tx1"/>
                </a:solidFill>
                <a:effectLst/>
                <a:latin typeface="+mn-lt"/>
                <a:ea typeface="+mn-ea"/>
                <a:cs typeface="+mn-cs"/>
              </a:rPr>
              <a:t>320</a:t>
            </a:r>
            <a:r>
              <a:rPr lang="zh-CN" altLang="en-US" sz="1200" kern="1200" baseline="0" dirty="0">
                <a:solidFill>
                  <a:schemeClr val="tx1"/>
                </a:solidFill>
                <a:effectLst/>
                <a:latin typeface="+mn-lt"/>
                <a:ea typeface="+mn-ea"/>
                <a:cs typeface="+mn-cs"/>
              </a:rPr>
              <a:t>、</a:t>
            </a:r>
            <a:r>
              <a:rPr lang="en-US" altLang="zh-CN" sz="1200" kern="1200" baseline="0" dirty="0">
                <a:solidFill>
                  <a:schemeClr val="tx1"/>
                </a:solidFill>
                <a:effectLst/>
                <a:latin typeface="+mn-lt"/>
                <a:ea typeface="+mn-ea"/>
                <a:cs typeface="+mn-cs"/>
              </a:rPr>
              <a:t>321</a:t>
            </a:r>
            <a:r>
              <a:rPr lang="zh-CN" altLang="en-US" sz="1200" kern="1200" baseline="0" dirty="0">
                <a:solidFill>
                  <a:schemeClr val="tx1"/>
                </a:solidFill>
                <a:effectLst/>
                <a:latin typeface="+mn-lt"/>
                <a:ea typeface="+mn-ea"/>
                <a:cs typeface="+mn-cs"/>
              </a:rPr>
              <a:t>为最低端入门级产品，</a:t>
            </a:r>
            <a:r>
              <a:rPr lang="en-US" altLang="zh-CN" sz="1200" kern="1200" baseline="0" dirty="0">
                <a:solidFill>
                  <a:schemeClr val="tx1"/>
                </a:solidFill>
                <a:effectLst/>
                <a:latin typeface="+mn-lt"/>
                <a:ea typeface="+mn-ea"/>
                <a:cs typeface="+mn-cs"/>
              </a:rPr>
              <a:t>2.4</a:t>
            </a:r>
            <a:r>
              <a:rPr lang="zh-CN" altLang="en-US" sz="1200" kern="1200" baseline="0" dirty="0">
                <a:solidFill>
                  <a:schemeClr val="tx1"/>
                </a:solidFill>
                <a:effectLst/>
                <a:latin typeface="+mn-lt"/>
                <a:ea typeface="+mn-ea"/>
                <a:cs typeface="+mn-cs"/>
              </a:rPr>
              <a:t>寸非触摸屏，单目识别，价格经济</a:t>
            </a:r>
            <a:endParaRPr lang="en-US" altLang="zh-CN"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a:solidFill>
                  <a:schemeClr val="tx1"/>
                </a:solidFill>
                <a:effectLst/>
                <a:latin typeface="+mn-lt"/>
                <a:ea typeface="+mn-ea"/>
                <a:cs typeface="+mn-cs"/>
              </a:rPr>
              <a:t>343</a:t>
            </a:r>
            <a:r>
              <a:rPr lang="zh-CN" altLang="en-US" sz="1200" kern="1200" baseline="0" dirty="0">
                <a:solidFill>
                  <a:schemeClr val="tx1"/>
                </a:solidFill>
                <a:effectLst/>
                <a:latin typeface="+mn-lt"/>
                <a:ea typeface="+mn-ea"/>
                <a:cs typeface="+mn-cs"/>
              </a:rPr>
              <a:t>为第二个等级，</a:t>
            </a:r>
            <a:r>
              <a:rPr lang="en-US" altLang="zh-CN" sz="1200" kern="1200" baseline="0" dirty="0">
                <a:solidFill>
                  <a:schemeClr val="tx1"/>
                </a:solidFill>
                <a:effectLst/>
                <a:latin typeface="+mn-lt"/>
                <a:ea typeface="+mn-ea"/>
                <a:cs typeface="+mn-cs"/>
              </a:rPr>
              <a:t>4.3</a:t>
            </a:r>
            <a:r>
              <a:rPr lang="zh-CN" altLang="en-US" sz="1200" kern="1200" baseline="0" dirty="0">
                <a:solidFill>
                  <a:schemeClr val="tx1"/>
                </a:solidFill>
                <a:effectLst/>
                <a:latin typeface="+mn-lt"/>
                <a:ea typeface="+mn-ea"/>
                <a:cs typeface="+mn-cs"/>
              </a:rPr>
              <a:t>寸触摸屏，双目识别，自带桌面支架，适合于一些考勤场景的使用</a:t>
            </a:r>
            <a:endParaRPr lang="en-US" altLang="zh-CN"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a:solidFill>
                  <a:schemeClr val="tx1"/>
                </a:solidFill>
                <a:effectLst/>
                <a:latin typeface="+mn-lt"/>
                <a:ea typeface="+mn-ea"/>
                <a:cs typeface="+mn-cs"/>
              </a:rPr>
              <a:t>342</a:t>
            </a:r>
            <a:r>
              <a:rPr lang="zh-CN" altLang="en-US" sz="1200" kern="1200" baseline="0" dirty="0">
                <a:solidFill>
                  <a:schemeClr val="tx1"/>
                </a:solidFill>
                <a:effectLst/>
                <a:latin typeface="+mn-lt"/>
                <a:ea typeface="+mn-ea"/>
                <a:cs typeface="+mn-cs"/>
              </a:rPr>
              <a:t>、</a:t>
            </a:r>
            <a:r>
              <a:rPr lang="en-US" altLang="zh-CN" sz="1200" kern="1200" baseline="0" dirty="0">
                <a:solidFill>
                  <a:schemeClr val="tx1"/>
                </a:solidFill>
                <a:effectLst/>
                <a:latin typeface="+mn-lt"/>
                <a:ea typeface="+mn-ea"/>
                <a:cs typeface="+mn-cs"/>
              </a:rPr>
              <a:t>341C</a:t>
            </a:r>
            <a:r>
              <a:rPr lang="zh-CN" altLang="en-US" sz="1200" kern="1200" baseline="0" dirty="0">
                <a:solidFill>
                  <a:schemeClr val="tx1"/>
                </a:solidFill>
                <a:effectLst/>
                <a:latin typeface="+mn-lt"/>
                <a:ea typeface="+mn-ea"/>
                <a:cs typeface="+mn-cs"/>
              </a:rPr>
              <a:t>、</a:t>
            </a:r>
            <a:r>
              <a:rPr lang="en-US" altLang="zh-CN" sz="1200" kern="1200" baseline="0" dirty="0">
                <a:solidFill>
                  <a:schemeClr val="tx1"/>
                </a:solidFill>
                <a:effectLst/>
                <a:latin typeface="+mn-lt"/>
                <a:ea typeface="+mn-ea"/>
                <a:cs typeface="+mn-cs"/>
              </a:rPr>
              <a:t>344</a:t>
            </a:r>
            <a:r>
              <a:rPr lang="zh-CN" altLang="en-US" sz="1200" kern="1200" baseline="0" dirty="0">
                <a:solidFill>
                  <a:schemeClr val="tx1"/>
                </a:solidFill>
                <a:effectLst/>
                <a:latin typeface="+mn-lt"/>
                <a:ea typeface="+mn-ea"/>
                <a:cs typeface="+mn-cs"/>
              </a:rPr>
              <a:t>为经销产品最高级，</a:t>
            </a:r>
            <a:r>
              <a:rPr lang="en-US" altLang="zh-CN" sz="1200" kern="1200" baseline="0" dirty="0">
                <a:solidFill>
                  <a:schemeClr val="tx1"/>
                </a:solidFill>
                <a:effectLst/>
                <a:latin typeface="+mn-lt"/>
                <a:ea typeface="+mn-ea"/>
                <a:cs typeface="+mn-cs"/>
              </a:rPr>
              <a:t>4.3</a:t>
            </a:r>
            <a:r>
              <a:rPr lang="zh-CN" altLang="en-US" sz="1200" kern="1200" baseline="0" dirty="0">
                <a:solidFill>
                  <a:schemeClr val="tx1"/>
                </a:solidFill>
                <a:effectLst/>
                <a:latin typeface="+mn-lt"/>
                <a:ea typeface="+mn-ea"/>
                <a:cs typeface="+mn-cs"/>
              </a:rPr>
              <a:t>寸（</a:t>
            </a:r>
            <a:r>
              <a:rPr lang="en-US" altLang="zh-CN" sz="1200" kern="1200" baseline="0" dirty="0">
                <a:solidFill>
                  <a:schemeClr val="tx1"/>
                </a:solidFill>
                <a:effectLst/>
                <a:latin typeface="+mn-lt"/>
                <a:ea typeface="+mn-ea"/>
                <a:cs typeface="+mn-cs"/>
              </a:rPr>
              <a:t>344</a:t>
            </a:r>
            <a:r>
              <a:rPr lang="zh-CN" altLang="en-US" sz="1200" kern="1200" baseline="0" dirty="0">
                <a:solidFill>
                  <a:schemeClr val="tx1"/>
                </a:solidFill>
                <a:effectLst/>
                <a:latin typeface="+mn-lt"/>
                <a:ea typeface="+mn-ea"/>
                <a:cs typeface="+mn-cs"/>
              </a:rPr>
              <a:t>为</a:t>
            </a:r>
            <a:r>
              <a:rPr lang="en-US" altLang="zh-CN" sz="1200" kern="1200" baseline="0" dirty="0">
                <a:solidFill>
                  <a:schemeClr val="tx1"/>
                </a:solidFill>
                <a:effectLst/>
                <a:latin typeface="+mn-lt"/>
                <a:ea typeface="+mn-ea"/>
                <a:cs typeface="+mn-cs"/>
              </a:rPr>
              <a:t>4.5</a:t>
            </a:r>
            <a:r>
              <a:rPr lang="zh-CN" altLang="en-US" sz="1200" kern="1200" baseline="0" dirty="0">
                <a:solidFill>
                  <a:schemeClr val="tx1"/>
                </a:solidFill>
                <a:effectLst/>
                <a:latin typeface="+mn-lt"/>
                <a:ea typeface="+mn-ea"/>
                <a:cs typeface="+mn-cs"/>
              </a:rPr>
              <a:t>寸触摸屏）触摸屏，</a:t>
            </a:r>
            <a:r>
              <a:rPr lang="en-US" altLang="zh-CN" sz="1200" kern="1200" baseline="0" dirty="0">
                <a:solidFill>
                  <a:schemeClr val="tx1"/>
                </a:solidFill>
                <a:effectLst/>
                <a:latin typeface="+mn-lt"/>
                <a:ea typeface="+mn-ea"/>
                <a:cs typeface="+mn-cs"/>
              </a:rPr>
              <a:t>IP65</a:t>
            </a:r>
            <a:r>
              <a:rPr lang="zh-CN" altLang="en-US" sz="1200" kern="1200" baseline="0" dirty="0">
                <a:solidFill>
                  <a:schemeClr val="tx1"/>
                </a:solidFill>
                <a:effectLst/>
                <a:latin typeface="+mn-lt"/>
                <a:ea typeface="+mn-ea"/>
                <a:cs typeface="+mn-cs"/>
              </a:rPr>
              <a:t>防护等级，适合于户外使用</a:t>
            </a:r>
            <a:endParaRPr lang="en-US" altLang="zh-CN"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a:solidFill>
                  <a:schemeClr val="tx1"/>
                </a:solidFill>
                <a:effectLst/>
                <a:latin typeface="+mn-lt"/>
                <a:ea typeface="+mn-ea"/>
                <a:cs typeface="+mn-cs"/>
              </a:rPr>
              <a:t>About the distribution MinMoe face recognition terminal family, it can also seen as three levels: 320</a:t>
            </a:r>
            <a:r>
              <a:rPr lang="zh-CN" altLang="en-US" sz="1200" kern="1200" baseline="0" dirty="0">
                <a:solidFill>
                  <a:schemeClr val="tx1"/>
                </a:solidFill>
                <a:effectLst/>
                <a:latin typeface="+mn-lt"/>
                <a:ea typeface="+mn-ea"/>
                <a:cs typeface="+mn-cs"/>
              </a:rPr>
              <a:t>、</a:t>
            </a:r>
            <a:r>
              <a:rPr lang="en-US" altLang="zh-CN" sz="1200" kern="1200" baseline="0" dirty="0">
                <a:solidFill>
                  <a:schemeClr val="tx1"/>
                </a:solidFill>
                <a:effectLst/>
                <a:latin typeface="+mn-lt"/>
                <a:ea typeface="+mn-ea"/>
                <a:cs typeface="+mn-cs"/>
              </a:rPr>
              <a:t>321 are the entry-level products, non-touch screen</a:t>
            </a:r>
            <a:r>
              <a:rPr lang="zh-CN" altLang="en-US" sz="1200" kern="1200" baseline="0" dirty="0">
                <a:solidFill>
                  <a:schemeClr val="tx1"/>
                </a:solidFill>
                <a:effectLst/>
                <a:latin typeface="+mn-lt"/>
                <a:ea typeface="+mn-ea"/>
                <a:cs typeface="+mn-cs"/>
              </a:rPr>
              <a:t>，</a:t>
            </a:r>
            <a:r>
              <a:rPr lang="en-US" altLang="zh-CN" sz="1200" kern="1200" baseline="0" dirty="0">
                <a:solidFill>
                  <a:schemeClr val="tx1"/>
                </a:solidFill>
                <a:effectLst/>
                <a:latin typeface="+mn-lt"/>
                <a:ea typeface="+mn-ea"/>
                <a:cs typeface="+mn-cs"/>
              </a:rPr>
              <a:t>single lens</a:t>
            </a:r>
            <a:r>
              <a:rPr lang="zh-CN" altLang="en-US" sz="1200" kern="1200" baseline="0" dirty="0">
                <a:solidFill>
                  <a:schemeClr val="tx1"/>
                </a:solidFill>
                <a:effectLst/>
                <a:latin typeface="+mn-lt"/>
                <a:ea typeface="+mn-ea"/>
                <a:cs typeface="+mn-cs"/>
              </a:rPr>
              <a:t>。</a:t>
            </a:r>
            <a:r>
              <a:rPr lang="en-US" altLang="zh-CN" sz="1200" kern="1200" baseline="0" dirty="0">
                <a:solidFill>
                  <a:schemeClr val="tx1"/>
                </a:solidFill>
                <a:effectLst/>
                <a:latin typeface="+mn-lt"/>
                <a:ea typeface="+mn-ea"/>
                <a:cs typeface="+mn-cs"/>
              </a:rPr>
              <a:t> 343 is the mid-range product, 343 is touch screen, horizontal version, and the 342, 341C also touch screen, vertical version, support IP65, suitable for outdoor scenario</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4633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3144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s-ES" dirty="0"/>
              <a:t>Si un modelo tiene </a:t>
            </a:r>
            <a:r>
              <a:rPr lang="es-ES" b="1" dirty="0"/>
              <a:t>MCBF = 5.000.000</a:t>
            </a:r>
            <a:r>
              <a:rPr lang="es-ES" dirty="0"/>
              <a:t>, significa que en promedio el mecanismo funcionará 5 millones de aperturas/cierres antes de que se espere una falla mecánica significativa.</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3184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s-ES" dirty="0"/>
              <a:t>Si un modelo tiene </a:t>
            </a:r>
            <a:r>
              <a:rPr lang="es-ES" b="1" dirty="0"/>
              <a:t>MCBF = 5.000.000</a:t>
            </a:r>
            <a:r>
              <a:rPr lang="es-ES" dirty="0"/>
              <a:t>, significa que en promedio el mecanismo funcionará 5 millones de aperturas/cierres antes de que se espere una falla mecánica significativa.</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02874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s-ES" dirty="0"/>
              <a:t>Si un modelo tiene </a:t>
            </a:r>
            <a:r>
              <a:rPr lang="es-ES" b="1" dirty="0"/>
              <a:t>MCBF = 5.000.000</a:t>
            </a:r>
            <a:r>
              <a:rPr lang="es-ES" dirty="0"/>
              <a:t>, significa que en promedio el mecanismo funcionará 5 millones de aperturas/cierres antes de que se espere una falla mecánica significativa.</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8427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232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2010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OK </a:t>
            </a:r>
            <a:r>
              <a:rPr lang="en-US" altLang="zh-CN" dirty="0"/>
              <a:t>next part is our new terminal. Payment Terminal</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79387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s-ES" altLang="zh-CN" dirty="0"/>
              <a:t>(1) Android 11, más conveniente para la integración tripartita (2) Integración de impresoras, mayor integración de productos (3) Lente OCR incorporada, adaptada al algoritmo del instituto de investigación, para cumplir con la lectura de documentos regionales, actualmente admite pasaportes extranjeros y pases de Hong Kong y Macao (4) Modo de publicidad</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36083F-7CCA-4B99-819B-77975D74BEB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88795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OK </a:t>
            </a:r>
            <a:r>
              <a:rPr lang="en-US" altLang="zh-CN" dirty="0"/>
              <a:t>next part is our new terminal. Payment Terminal</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F7B7-C1EC-4F1F-AE7C-0A163B79AC7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7558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There are 3 models for our new payment terminal. DS-K6301X-DT*DS-K6301X-T DS-K6301X-Z</a:t>
            </a:r>
          </a:p>
          <a:p>
            <a:pPr lvl="0" defTabSz="914354">
              <a:defRPr/>
            </a:pPr>
            <a:r>
              <a:rPr lang="en-US" altLang="zh-CN" sz="1200" i="0" dirty="0">
                <a:solidFill>
                  <a:srgbClr val="000000"/>
                </a:solidFill>
              </a:rPr>
              <a:t>*DS-K6301X-DT is dual-screen design. </a:t>
            </a:r>
          </a:p>
          <a:p>
            <a:pPr lvl="0" defTabSz="914354">
              <a:defRPr/>
            </a:pPr>
            <a:r>
              <a:rPr lang="en-US" altLang="zh-CN" sz="1200" i="0" dirty="0">
                <a:solidFill>
                  <a:srgbClr val="000000"/>
                </a:solidFill>
              </a:rPr>
              <a:t>DS-K6301X-Z is compatible with turnstile.</a:t>
            </a:r>
          </a:p>
          <a:p>
            <a:pPr marL="0" marR="0" lvl="0" indent="0" algn="l" defTabSz="914354" rtl="0" eaLnBrk="1" fontAlgn="auto" latinLnBrk="0" hangingPunct="1">
              <a:lnSpc>
                <a:spcPct val="100000"/>
              </a:lnSpc>
              <a:spcBef>
                <a:spcPts val="0"/>
              </a:spcBef>
              <a:spcAft>
                <a:spcPts val="0"/>
              </a:spcAft>
              <a:buClrTx/>
              <a:buSzTx/>
              <a:buFontTx/>
              <a:buNone/>
              <a:tabLst/>
              <a:defRPr/>
            </a:pPr>
            <a:r>
              <a:rPr lang="en-US" altLang="zh-CN" sz="1200" dirty="0">
                <a:latin typeface="Calibri" panose="020F0502020204030204" pitchFamily="34" charset="0"/>
                <a:ea typeface="微软雅黑" panose="020B0503020204020204" pitchFamily="34" charset="-122"/>
                <a:cs typeface="Times New Roman" panose="02020603050405020304" pitchFamily="18" charset="0"/>
              </a:rPr>
              <a:t>These are  high-performance payment products based on face recognition powered by deep learning algorithm.</a:t>
            </a:r>
            <a:endParaRPr lang="en-US" altLang="zh-CN" sz="1200" i="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New Payment Terminal</a:t>
            </a:r>
            <a:r>
              <a:rPr lang="en-US" altLang="zh-CN" baseline="0" dirty="0"/>
              <a:t>  supports </a:t>
            </a:r>
            <a:r>
              <a:rPr lang="en-US" altLang="zh-CN" dirty="0"/>
              <a:t>Abundant Payment Modes. Supports unfixed amount (and this is only supported by DS-K6301X-DT）, fixed amount and fixed times payment mode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New Payment Terminal</a:t>
            </a:r>
            <a:r>
              <a:rPr lang="en-US" altLang="zh-CN" baseline="0" dirty="0"/>
              <a:t> s</a:t>
            </a:r>
            <a:r>
              <a:rPr lang="en-US" altLang="zh-CN" dirty="0"/>
              <a:t>upports management via device menu and web client, allowing payment configuration, system maintenance and other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Supports online payment  with HikCentral Pro V2.4.500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u="sng" dirty="0"/>
              <a:t>This product filled the vacant payment terminal</a:t>
            </a:r>
            <a:r>
              <a:rPr lang="zh-CN" altLang="en-US" u="sng" baseline="0" dirty="0"/>
              <a:t> </a:t>
            </a:r>
            <a:r>
              <a:rPr lang="en-US" altLang="zh-CN" u="sng" baseline="0" dirty="0"/>
              <a:t>of our products</a:t>
            </a:r>
            <a:endParaRPr lang="en-US" altLang="zh-CN"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zh-CN" altLang="en-US" dirty="0"/>
              <a:t>金额模式 定额模式 计次模式</a:t>
            </a:r>
            <a:endParaRPr lang="en-US" altLang="zh-CN" dirty="0"/>
          </a:p>
          <a:p>
            <a:r>
              <a:rPr lang="zh-CN" altLang="en-US" dirty="0"/>
              <a:t>消费功能：余额余次查询（设备在线）、退款（</a:t>
            </a:r>
            <a:r>
              <a:rPr lang="en-US" altLang="zh-CN" dirty="0"/>
              <a:t>DT refund </a:t>
            </a:r>
            <a:r>
              <a:rPr lang="zh-CN" altLang="en-US" dirty="0"/>
              <a:t>针对最近一次消费，需在平台端</a:t>
            </a:r>
            <a:r>
              <a:rPr lang="en-US" altLang="zh-CN" dirty="0"/>
              <a:t>HCP2.4.510</a:t>
            </a:r>
            <a:r>
              <a:rPr lang="zh-CN" altLang="en-US" dirty="0"/>
              <a:t>）、充值（</a:t>
            </a:r>
            <a:r>
              <a:rPr lang="en-US" altLang="zh-CN" dirty="0"/>
              <a:t>HCP</a:t>
            </a:r>
            <a:r>
              <a:rPr lang="zh-CN" altLang="en-US" dirty="0"/>
              <a:t>、国内可以移动支付）</a:t>
            </a:r>
            <a:endParaRPr lang="en-US" altLang="zh-CN" dirty="0"/>
          </a:p>
          <a:p>
            <a:r>
              <a:rPr lang="zh-CN" altLang="en-US" dirty="0"/>
              <a:t>副屏显示：消费状态显示、消费记录查询、消费统计（主屏也可以进入后台查看）</a:t>
            </a:r>
            <a:endParaRPr lang="en-US" altLang="zh-CN" dirty="0"/>
          </a:p>
          <a:p>
            <a:r>
              <a:rPr lang="zh-CN" altLang="en-US" dirty="0"/>
              <a:t>消费等待界面、计划模板、</a:t>
            </a:r>
            <a:r>
              <a:rPr lang="en-US" altLang="zh-CN" dirty="0"/>
              <a:t>web</a:t>
            </a:r>
            <a:r>
              <a:rPr lang="zh-CN" altLang="en-US" dirty="0"/>
              <a:t>概览</a:t>
            </a:r>
            <a:endParaRPr lang="en-US" altLang="zh-CN" dirty="0"/>
          </a:p>
          <a:p>
            <a:r>
              <a:rPr lang="zh-CN" altLang="en-US" dirty="0"/>
              <a:t>蓝牙外接音箱（搜索不到，无法更改）、支持</a:t>
            </a:r>
            <a:r>
              <a:rPr lang="en-US" altLang="zh-CN" dirty="0"/>
              <a:t>HEOP</a:t>
            </a:r>
            <a:r>
              <a:rPr lang="zh-CN" altLang="en-US" dirty="0"/>
              <a:t>（第三方开发</a:t>
            </a:r>
            <a:r>
              <a:rPr lang="en-US" altLang="zh-CN" dirty="0"/>
              <a:t>APP</a:t>
            </a:r>
            <a:r>
              <a:rPr lang="zh-CN" altLang="en-US" dirty="0"/>
              <a:t>）、配置余额显示</a:t>
            </a:r>
            <a:endParaRPr lang="en-US" altLang="zh-CN" dirty="0"/>
          </a:p>
          <a:p>
            <a:r>
              <a:rPr lang="en-US" altLang="zh-CN" dirty="0"/>
              <a:t>26</a:t>
            </a:r>
            <a:r>
              <a:rPr lang="zh-CN" altLang="en-US" dirty="0"/>
              <a:t>币种，配置切换</a:t>
            </a:r>
            <a:r>
              <a:rPr lang="en-US" altLang="zh-CN" dirty="0"/>
              <a:t>only HCP</a:t>
            </a:r>
            <a:r>
              <a:rPr lang="zh-CN" altLang="en-US" dirty="0"/>
              <a:t>，</a:t>
            </a:r>
            <a:r>
              <a:rPr lang="en-US" altLang="zh-CN" dirty="0"/>
              <a:t>8</a:t>
            </a:r>
            <a:r>
              <a:rPr lang="zh-CN" altLang="en-US" dirty="0"/>
              <a:t>语言，切换无需重启</a:t>
            </a:r>
            <a:endParaRPr lang="en-US" altLang="zh-CN" dirty="0"/>
          </a:p>
          <a:p>
            <a:endParaRPr lang="en-US" altLang="zh-CN" dirty="0"/>
          </a:p>
          <a:p>
            <a:r>
              <a:rPr lang="zh-CN" altLang="en-US" b="1" dirty="0">
                <a:solidFill>
                  <a:srgbClr val="FF0000"/>
                </a:solidFill>
              </a:rPr>
              <a:t>支持离线消费：设备已经支持，</a:t>
            </a:r>
            <a:r>
              <a:rPr lang="en-US" altLang="zh-CN" b="1" dirty="0">
                <a:solidFill>
                  <a:srgbClr val="FF0000"/>
                </a:solidFill>
              </a:rPr>
              <a:t>HCP9</a:t>
            </a:r>
            <a:r>
              <a:rPr lang="zh-CN" altLang="en-US" b="1" dirty="0">
                <a:solidFill>
                  <a:srgbClr val="FF0000"/>
                </a:solidFill>
              </a:rPr>
              <a:t>月初发布</a:t>
            </a:r>
            <a:endParaRPr lang="en-US" altLang="zh-CN" b="1" dirty="0">
              <a:solidFill>
                <a:srgbClr val="FF0000"/>
              </a:solidFill>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9344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1T344</a:t>
            </a:r>
            <a:r>
              <a:rPr lang="zh-CN" altLang="en-US" dirty="0"/>
              <a:t>系列是本季度发布的新品</a:t>
            </a:r>
            <a:endParaRPr lang="en-US" altLang="zh-CN" dirty="0"/>
          </a:p>
          <a:p>
            <a:r>
              <a:rPr lang="en-US" altLang="zh-CN" dirty="0"/>
              <a:t>1T344</a:t>
            </a:r>
            <a:r>
              <a:rPr lang="zh-CN" altLang="en-US" dirty="0"/>
              <a:t>支持</a:t>
            </a:r>
            <a:r>
              <a:rPr lang="en-US" altLang="zh-CN" dirty="0"/>
              <a:t>4.5</a:t>
            </a:r>
            <a:r>
              <a:rPr lang="zh-CN" altLang="en-US" dirty="0"/>
              <a:t>寸触摸屏，窄边金属框的设计，看起来外观精美</a:t>
            </a:r>
            <a:endParaRPr lang="en-US" altLang="zh-CN" dirty="0"/>
          </a:p>
          <a:p>
            <a:r>
              <a:rPr lang="zh-CN" altLang="en-US" dirty="0"/>
              <a:t>支持</a:t>
            </a:r>
            <a:r>
              <a:rPr lang="en-US" altLang="zh-CN" dirty="0"/>
              <a:t>alarm in</a:t>
            </a:r>
            <a:r>
              <a:rPr lang="zh-CN" altLang="en-US" dirty="0"/>
              <a:t>、</a:t>
            </a:r>
            <a:r>
              <a:rPr lang="en-US" altLang="zh-CN" dirty="0"/>
              <a:t>alarm out</a:t>
            </a:r>
          </a:p>
          <a:p>
            <a:r>
              <a:rPr lang="zh-CN" altLang="en-US" dirty="0"/>
              <a:t>也支持</a:t>
            </a:r>
            <a:r>
              <a:rPr lang="en-US" altLang="zh-CN" dirty="0"/>
              <a:t>web</a:t>
            </a:r>
            <a:r>
              <a:rPr lang="zh-CN" altLang="en-US" dirty="0"/>
              <a:t>配置管理和云管理</a:t>
            </a:r>
            <a:endParaRPr lang="en-US" altLang="zh-CN" dirty="0"/>
          </a:p>
          <a:p>
            <a:r>
              <a:rPr lang="zh-CN" altLang="en-US" dirty="0"/>
              <a:t>支持多种认证识别方式，本机带有二维码识别功能</a:t>
            </a:r>
            <a:endParaRPr lang="en-US" altLang="zh-CN" dirty="0"/>
          </a:p>
          <a:p>
            <a:r>
              <a:rPr lang="zh-CN" altLang="en-US" dirty="0"/>
              <a:t>同时也有物理按键的版本，可以通过物理按键或者触摸屏幕上的按键来呼叫对讲设备</a:t>
            </a:r>
            <a:endParaRPr lang="en-US" altLang="zh-CN" dirty="0"/>
          </a:p>
          <a:p>
            <a:r>
              <a:rPr lang="zh-CN" altLang="en-US" dirty="0"/>
              <a:t>支持</a:t>
            </a:r>
            <a:r>
              <a:rPr lang="en-US" altLang="zh-CN" dirty="0"/>
              <a:t>IP65</a:t>
            </a:r>
            <a:r>
              <a:rPr lang="zh-CN" altLang="en-US" dirty="0"/>
              <a:t>的防护等级，适合在室外场景使用</a:t>
            </a:r>
            <a:endParaRPr lang="en-US" altLang="zh-CN" dirty="0"/>
          </a:p>
          <a:p>
            <a:r>
              <a:rPr lang="zh-CN" altLang="en-US" dirty="0"/>
              <a:t>同时</a:t>
            </a:r>
            <a:r>
              <a:rPr lang="en-US" altLang="zh-CN" dirty="0"/>
              <a:t>344</a:t>
            </a:r>
            <a:r>
              <a:rPr lang="zh-CN" altLang="en-US" dirty="0"/>
              <a:t>产品全系列支持</a:t>
            </a:r>
            <a:r>
              <a:rPr lang="en-US" altLang="zh-CN" dirty="0"/>
              <a:t>PoE</a:t>
            </a:r>
          </a:p>
          <a:p>
            <a:endParaRPr lang="en-US" altLang="zh-CN" dirty="0"/>
          </a:p>
          <a:p>
            <a:r>
              <a:rPr lang="en-US" altLang="zh-CN" dirty="0"/>
              <a:t>The 1T344 series is a new product released this quarter</a:t>
            </a:r>
          </a:p>
          <a:p>
            <a:r>
              <a:rPr lang="en-US" altLang="zh-CN" dirty="0"/>
              <a:t>1T344 supports 4.5 inch touch screen, narrow bezel metal frame design, looks beautiful</a:t>
            </a:r>
          </a:p>
          <a:p>
            <a:r>
              <a:rPr lang="en-US" altLang="zh-CN" dirty="0"/>
              <a:t>Alarm in and alarm out are supported</a:t>
            </a:r>
          </a:p>
          <a:p>
            <a:r>
              <a:rPr lang="en-US" altLang="zh-CN" dirty="0"/>
              <a:t>Web configuration management and cloud management are also supported</a:t>
            </a:r>
          </a:p>
          <a:p>
            <a:r>
              <a:rPr lang="en-US" altLang="zh-CN" dirty="0"/>
              <a:t>It supports multiple authentication methods, and this machine has QR code recognition function</a:t>
            </a:r>
          </a:p>
          <a:p>
            <a:r>
              <a:rPr lang="en-US" altLang="zh-CN" dirty="0"/>
              <a:t>There is also a version of the physical button, which can be called by the physical button or touch button on the screen to call the video intercom</a:t>
            </a:r>
          </a:p>
          <a:p>
            <a:r>
              <a:rPr lang="en-US" altLang="zh-CN" dirty="0"/>
              <a:t>It supports IP65 protection level and is suitable for use in outdoor scenes</a:t>
            </a:r>
          </a:p>
          <a:p>
            <a:r>
              <a:rPr lang="en-US" altLang="zh-CN" dirty="0"/>
              <a:t>At the same time, the 344 series products supports PoE</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6013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D24DA-CB7F-4C41-98BA-0A830493165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302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2121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71392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2215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65048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0285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B978A-7275-4B98-B6AD-C9F8EDB8E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26061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AR" dirty="0"/>
          </a:p>
        </p:txBody>
      </p:sp>
      <p:sp>
        <p:nvSpPr>
          <p:cNvPr id="4" name="Slide Number Placeholder 3"/>
          <p:cNvSpPr>
            <a:spLocks noGrp="1"/>
          </p:cNvSpPr>
          <p:nvPr>
            <p:ph type="sldNum" sz="quarter" idx="5"/>
          </p:nvPr>
        </p:nvSpPr>
        <p:spPr/>
        <p:txBody>
          <a:bodyPr/>
          <a:lstStyle/>
          <a:p>
            <a:fld id="{59BAAF58-9275-45E0-A3F5-84426C620E30}" type="slidenum">
              <a:rPr lang="es-AR" smtClean="0"/>
              <a:t>86</a:t>
            </a:fld>
            <a:endParaRPr lang="es-AR"/>
          </a:p>
        </p:txBody>
      </p:sp>
    </p:spTree>
    <p:extLst>
      <p:ext uri="{BB962C8B-B14F-4D97-AF65-F5344CB8AC3E}">
        <p14:creationId xmlns:p14="http://schemas.microsoft.com/office/powerpoint/2010/main" val="5994974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70855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Thx for coming, that’s all for today.</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11461-8070-4DB3-89E2-3D5FBB3FC2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811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Compared with the 343 series, the screen of this series is vertical but the screen of the 343 series is horizontal. It can be used outdoors with the IP65 rating.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And New model which supports POE has be released.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POE, or Power over Ethernet, is a technology that allows electrical power to be transmitted over standard Ethernet cables, in addition to data. POE provides a practical and efficient solution for powering devices, offering numerous benefits.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For example,</a:t>
            </a:r>
            <a:r>
              <a:rPr lang="en-US" altLang="zh-CN" sz="1200" i="0" u="none" kern="1200" dirty="0">
                <a:solidFill>
                  <a:schemeClr val="tx1"/>
                </a:solidFill>
                <a:effectLst/>
                <a:latin typeface="+mn-lt"/>
                <a:ea typeface="+mn-ea"/>
                <a:cs typeface="+mn-cs"/>
              </a:rPr>
              <a:t> it is c</a:t>
            </a:r>
            <a:r>
              <a:rPr lang="en-US" altLang="zh-CN" i="0" u="none" dirty="0"/>
              <a:t>ost-effective: POE eliminates the need for separate power cables and outlets, reducing the cost of installation and maintenance.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ease of installation, flexibility, safety, and scalability and so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And it</a:t>
            </a:r>
            <a:r>
              <a:rPr lang="en-US" altLang="zh-CN" sz="1200" kern="1200" baseline="0" dirty="0">
                <a:solidFill>
                  <a:schemeClr val="tx1"/>
                </a:solidFill>
                <a:effectLst/>
                <a:latin typeface="+mn-lt"/>
                <a:ea typeface="+mn-ea"/>
                <a:cs typeface="+mn-cs"/>
              </a:rPr>
              <a:t> is e</a:t>
            </a:r>
            <a:r>
              <a:rPr lang="en-US" altLang="zh-CN" sz="1200" kern="1200" dirty="0">
                <a:solidFill>
                  <a:schemeClr val="tx1"/>
                </a:solidFill>
                <a:effectLst/>
                <a:latin typeface="+mn-lt"/>
                <a:ea typeface="+mn-ea"/>
                <a:cs typeface="+mn-cs"/>
              </a:rPr>
              <a:t>asy to install. POE also</a:t>
            </a:r>
            <a:r>
              <a:rPr lang="en-US" altLang="zh-CN" sz="1200" kern="1200" baseline="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enables greater flexibility in the placement and location of devices, as they are not restricted by the availability of power outlets. This can be especially useful in areas where power sources are limited or in remote locations.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POE is also suitable for long distance power supply.</a:t>
            </a:r>
            <a:endParaRPr lang="en-US" altLang="zh-CN" i="1" u="sng" dirty="0"/>
          </a:p>
          <a:p>
            <a:r>
              <a:rPr lang="en-US" altLang="zh-CN" i="0" u="none" dirty="0"/>
              <a:t>Overall, POE provides a practical and efficient solution for powering devices, offering numerous benefits in terms of cost, ease of installation, flexibility, safety, and scalability.</a:t>
            </a:r>
          </a:p>
          <a:p>
            <a:endParaRPr lang="en-US" altLang="zh-CN" i="1" u="sng" dirty="0"/>
          </a:p>
          <a:p>
            <a:r>
              <a:rPr lang="en-US" altLang="zh-CN" i="1" u="sng" dirty="0"/>
              <a:t>POE (Power over Ethernet) </a:t>
            </a:r>
            <a:r>
              <a:rPr lang="zh-CN" altLang="en-US" i="1" u="sng" dirty="0"/>
              <a:t>是一种技术，它允许通过标准的以太网电缆传输电力和数据。这意味着设备可以通过网络电缆同时传输数据和电力，而无需使用额外的电源线。</a:t>
            </a:r>
          </a:p>
          <a:p>
            <a:endParaRPr lang="zh-CN" altLang="en-US" i="1" u="sng" dirty="0"/>
          </a:p>
          <a:p>
            <a:r>
              <a:rPr lang="en-US" altLang="zh-CN" i="1" u="sng" dirty="0"/>
              <a:t>POE</a:t>
            </a:r>
            <a:r>
              <a:rPr lang="zh-CN" altLang="en-US" i="1" u="sng" dirty="0"/>
              <a:t>的优势包括：</a:t>
            </a:r>
          </a:p>
          <a:p>
            <a:endParaRPr lang="zh-CN" altLang="en-US" i="1" u="sng" dirty="0"/>
          </a:p>
          <a:p>
            <a:r>
              <a:rPr lang="zh-CN" altLang="en-US" i="1" u="sng" dirty="0"/>
              <a:t>简化安装：</a:t>
            </a:r>
            <a:r>
              <a:rPr lang="en-US" altLang="zh-CN" i="1" u="sng" dirty="0"/>
              <a:t>POE</a:t>
            </a:r>
            <a:r>
              <a:rPr lang="zh-CN" altLang="en-US" i="1" u="sng" dirty="0"/>
              <a:t>技术可以将电源和数据传输整合到一根网线中，避免了额外的电源线路，从而简化了安装过程。</a:t>
            </a:r>
          </a:p>
          <a:p>
            <a:endParaRPr lang="zh-CN" altLang="en-US" i="1" u="sng" dirty="0"/>
          </a:p>
          <a:p>
            <a:r>
              <a:rPr lang="zh-CN" altLang="en-US" i="1" u="sng" dirty="0"/>
              <a:t>更灵活的设备布置：由于</a:t>
            </a:r>
            <a:r>
              <a:rPr lang="en-US" altLang="zh-CN" i="1" u="sng" dirty="0"/>
              <a:t>POE</a:t>
            </a:r>
            <a:r>
              <a:rPr lang="zh-CN" altLang="en-US" i="1" u="sng" dirty="0"/>
              <a:t>技术可以通过网络线路提供电力，设备的布置更加灵活，不再受限于电源插座的位置。</a:t>
            </a:r>
          </a:p>
          <a:p>
            <a:endParaRPr lang="zh-CN" altLang="en-US" i="1" u="sng" dirty="0"/>
          </a:p>
          <a:p>
            <a:r>
              <a:rPr lang="zh-CN" altLang="en-US" i="1" u="sng" dirty="0"/>
              <a:t>降低成本：</a:t>
            </a:r>
            <a:r>
              <a:rPr lang="en-US" altLang="zh-CN" i="1" u="sng" dirty="0"/>
              <a:t>POE</a:t>
            </a:r>
            <a:r>
              <a:rPr lang="zh-CN" altLang="en-US" i="1" u="sng" dirty="0"/>
              <a:t>技术可以避免在安装和维护过程中需要购买和布置额外的电源线路和插座，从而降低了成本。</a:t>
            </a:r>
          </a:p>
          <a:p>
            <a:endParaRPr lang="zh-CN" altLang="en-US" i="1" u="sng" dirty="0"/>
          </a:p>
          <a:p>
            <a:r>
              <a:rPr lang="zh-CN" altLang="en-US" i="1" u="sng" dirty="0"/>
              <a:t>提高安全性：由于</a:t>
            </a:r>
            <a:r>
              <a:rPr lang="en-US" altLang="zh-CN" i="1" u="sng" dirty="0"/>
              <a:t>POE</a:t>
            </a:r>
            <a:r>
              <a:rPr lang="zh-CN" altLang="en-US" i="1" u="sng" dirty="0"/>
              <a:t>技术可以提供短路保护和过载保护等功能，因此可以提高设备的安全性。</a:t>
            </a:r>
          </a:p>
          <a:p>
            <a:endParaRPr lang="zh-CN" altLang="en-US" i="1" u="sng" dirty="0"/>
          </a:p>
          <a:p>
            <a:r>
              <a:rPr lang="zh-CN" altLang="en-US" i="1" u="sng" dirty="0"/>
              <a:t>更容易管理：使用</a:t>
            </a:r>
            <a:r>
              <a:rPr lang="en-US" altLang="zh-CN" i="1" u="sng" dirty="0"/>
              <a:t>POE</a:t>
            </a:r>
            <a:r>
              <a:rPr lang="zh-CN" altLang="en-US" i="1" u="sng" dirty="0"/>
              <a:t>技术，设备可以通过一个中心化的管理系统进行集中管理，从而更加方便和高效。</a:t>
            </a:r>
            <a:endParaRPr lang="en-US" altLang="zh-CN" i="1" u="sng" dirty="0"/>
          </a:p>
          <a:p>
            <a:endParaRPr lang="en-US" altLang="zh-CN" i="1" u="sng" dirty="0"/>
          </a:p>
          <a:p>
            <a:r>
              <a:rPr lang="zh-CN" altLang="en-US" sz="1200" b="0" i="0" kern="1200" dirty="0">
                <a:solidFill>
                  <a:schemeClr val="tx1"/>
                </a:solidFill>
                <a:effectLst/>
                <a:latin typeface="+mn-lt"/>
                <a:ea typeface="+mn-ea"/>
                <a:cs typeface="+mn-cs"/>
              </a:rPr>
              <a:t>劣势：</a:t>
            </a:r>
          </a:p>
          <a:p>
            <a:r>
              <a:rPr lang="zh-CN" altLang="en-US" sz="1200" b="0" i="0" kern="1200" dirty="0">
                <a:solidFill>
                  <a:schemeClr val="tx1"/>
                </a:solidFill>
                <a:effectLst/>
                <a:latin typeface="+mn-lt"/>
                <a:ea typeface="+mn-ea"/>
                <a:cs typeface="+mn-cs"/>
              </a:rPr>
              <a:t>供电限制：</a:t>
            </a:r>
            <a:r>
              <a:rPr lang="en-US" altLang="zh-CN" sz="1200" b="0" i="0" kern="1200" dirty="0">
                <a:solidFill>
                  <a:schemeClr val="tx1"/>
                </a:solidFill>
                <a:effectLst/>
                <a:latin typeface="+mn-lt"/>
                <a:ea typeface="+mn-ea"/>
                <a:cs typeface="+mn-cs"/>
              </a:rPr>
              <a:t>POE</a:t>
            </a:r>
            <a:r>
              <a:rPr lang="zh-CN" altLang="en-US" sz="1200" b="0" i="0" kern="1200" dirty="0">
                <a:solidFill>
                  <a:schemeClr val="tx1"/>
                </a:solidFill>
                <a:effectLst/>
                <a:latin typeface="+mn-lt"/>
                <a:ea typeface="+mn-ea"/>
                <a:cs typeface="+mn-cs"/>
              </a:rPr>
              <a:t>设备的供电能力有限，通常只能提供少量的电力。如果需要为大功率设备供电，则需要使用专门的</a:t>
            </a:r>
            <a:r>
              <a:rPr lang="en-US" altLang="zh-CN" sz="1200" b="0" i="0" kern="1200" dirty="0">
                <a:solidFill>
                  <a:schemeClr val="tx1"/>
                </a:solidFill>
                <a:effectLst/>
                <a:latin typeface="+mn-lt"/>
                <a:ea typeface="+mn-ea"/>
                <a:cs typeface="+mn-cs"/>
              </a:rPr>
              <a:t>POE+</a:t>
            </a:r>
            <a:r>
              <a:rPr lang="zh-CN" altLang="en-US" sz="1200" b="0" i="0" kern="1200" dirty="0">
                <a:solidFill>
                  <a:schemeClr val="tx1"/>
                </a:solidFill>
                <a:effectLst/>
                <a:latin typeface="+mn-lt"/>
                <a:ea typeface="+mn-ea"/>
                <a:cs typeface="+mn-cs"/>
              </a:rPr>
              <a:t>或</a:t>
            </a:r>
            <a:r>
              <a:rPr lang="en-US" altLang="zh-CN" sz="1200" b="0" i="0" kern="1200" dirty="0">
                <a:solidFill>
                  <a:schemeClr val="tx1"/>
                </a:solidFill>
                <a:effectLst/>
                <a:latin typeface="+mn-lt"/>
                <a:ea typeface="+mn-ea"/>
                <a:cs typeface="+mn-cs"/>
              </a:rPr>
              <a:t>POE++</a:t>
            </a:r>
            <a:r>
              <a:rPr lang="zh-CN" altLang="en-US" sz="1200" b="0" i="0" kern="1200" dirty="0">
                <a:solidFill>
                  <a:schemeClr val="tx1"/>
                </a:solidFill>
                <a:effectLst/>
                <a:latin typeface="+mn-lt"/>
                <a:ea typeface="+mn-ea"/>
                <a:cs typeface="+mn-cs"/>
              </a:rPr>
              <a:t>设备。</a:t>
            </a:r>
          </a:p>
          <a:p>
            <a:r>
              <a:rPr lang="zh-CN" altLang="en-US" sz="1200" b="0" i="0" kern="1200" dirty="0">
                <a:solidFill>
                  <a:schemeClr val="tx1"/>
                </a:solidFill>
                <a:effectLst/>
                <a:latin typeface="+mn-lt"/>
                <a:ea typeface="+mn-ea"/>
                <a:cs typeface="+mn-cs"/>
              </a:rPr>
              <a:t>总之，</a:t>
            </a:r>
            <a:r>
              <a:rPr lang="en-US" altLang="zh-CN" sz="1200" b="0" i="0" kern="1200" dirty="0">
                <a:solidFill>
                  <a:schemeClr val="tx1"/>
                </a:solidFill>
                <a:effectLst/>
                <a:latin typeface="+mn-lt"/>
                <a:ea typeface="+mn-ea"/>
                <a:cs typeface="+mn-cs"/>
              </a:rPr>
              <a:t>POE</a:t>
            </a:r>
            <a:r>
              <a:rPr lang="zh-CN" altLang="en-US" sz="1200" b="0" i="0" kern="1200" dirty="0">
                <a:solidFill>
                  <a:schemeClr val="tx1"/>
                </a:solidFill>
                <a:effectLst/>
                <a:latin typeface="+mn-lt"/>
                <a:ea typeface="+mn-ea"/>
                <a:cs typeface="+mn-cs"/>
              </a:rPr>
              <a:t>设备具有简化安装、提高灵活性、提高可靠性和降低成本等优点，但也存在供电限制和传输距离限制等劣势。在选择是否使用</a:t>
            </a:r>
            <a:r>
              <a:rPr lang="en-US" altLang="zh-CN" sz="1200" b="0" i="0" kern="1200" dirty="0">
                <a:solidFill>
                  <a:schemeClr val="tx1"/>
                </a:solidFill>
                <a:effectLst/>
                <a:latin typeface="+mn-lt"/>
                <a:ea typeface="+mn-ea"/>
                <a:cs typeface="+mn-cs"/>
              </a:rPr>
              <a:t>POE</a:t>
            </a:r>
            <a:r>
              <a:rPr lang="zh-CN" altLang="en-US" sz="1200" b="0" i="0" kern="1200" dirty="0">
                <a:solidFill>
                  <a:schemeClr val="tx1"/>
                </a:solidFill>
                <a:effectLst/>
                <a:latin typeface="+mn-lt"/>
                <a:ea typeface="+mn-ea"/>
                <a:cs typeface="+mn-cs"/>
              </a:rPr>
              <a:t>设备时，需要根据具体的应用需求和场景来进行选择。</a:t>
            </a:r>
          </a:p>
          <a:p>
            <a:endParaRPr lang="zh-CN" altLang="en-US" i="1" u="sng"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05755-B534-435E-B1B8-B457612C4D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7566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下面是新品</a:t>
            </a:r>
            <a:r>
              <a:rPr lang="en-US" altLang="zh-CN" dirty="0"/>
              <a:t>344</a:t>
            </a:r>
            <a:r>
              <a:rPr lang="zh-CN" altLang="en-US" dirty="0"/>
              <a:t>和</a:t>
            </a:r>
            <a:r>
              <a:rPr lang="en-US" altLang="zh-CN" dirty="0"/>
              <a:t>342</a:t>
            </a:r>
            <a:r>
              <a:rPr lang="zh-CN" altLang="en-US" dirty="0"/>
              <a:t>、</a:t>
            </a:r>
            <a:r>
              <a:rPr lang="en-US" altLang="zh-CN" dirty="0"/>
              <a:t>341C</a:t>
            </a:r>
            <a:r>
              <a:rPr lang="zh-CN" altLang="en-US" dirty="0"/>
              <a:t>的区别：</a:t>
            </a:r>
            <a:endParaRPr lang="en-US" altLang="zh-CN" dirty="0"/>
          </a:p>
          <a:p>
            <a:endParaRPr lang="en-US" altLang="zh-CN" dirty="0"/>
          </a:p>
          <a:p>
            <a:r>
              <a:rPr lang="en-US" altLang="zh-CN" dirty="0"/>
              <a:t>Here are the differences between the new 344 and 342 and 341C:</a:t>
            </a:r>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935F7-05A8-4A62-A720-E259662E5F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6380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EBA1-0197-E069-8EBF-F3A02297AF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AR"/>
          </a:p>
        </p:txBody>
      </p:sp>
      <p:sp>
        <p:nvSpPr>
          <p:cNvPr id="3" name="Subtitle 2">
            <a:extLst>
              <a:ext uri="{FF2B5EF4-FFF2-40B4-BE49-F238E27FC236}">
                <a16:creationId xmlns:a16="http://schemas.microsoft.com/office/drawing/2014/main" id="{32460667-4AEA-850F-1B71-F742AA75AB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AR"/>
          </a:p>
        </p:txBody>
      </p:sp>
      <p:sp>
        <p:nvSpPr>
          <p:cNvPr id="4" name="Date Placeholder 3">
            <a:extLst>
              <a:ext uri="{FF2B5EF4-FFF2-40B4-BE49-F238E27FC236}">
                <a16:creationId xmlns:a16="http://schemas.microsoft.com/office/drawing/2014/main" id="{5D1DEE08-0CA5-27B9-3545-487CD946E9BA}"/>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5" name="Footer Placeholder 4">
            <a:extLst>
              <a:ext uri="{FF2B5EF4-FFF2-40B4-BE49-F238E27FC236}">
                <a16:creationId xmlns:a16="http://schemas.microsoft.com/office/drawing/2014/main" id="{16B49DF7-B0C1-4CFE-E47F-7CAE770548B0}"/>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C5D07B2A-5B08-B9B1-1189-CBADE084FD69}"/>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3426443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6692-BED6-4F66-A5EC-C75D985D62D5}"/>
              </a:ext>
            </a:extLst>
          </p:cNvPr>
          <p:cNvSpPr>
            <a:spLocks noGrp="1"/>
          </p:cNvSpPr>
          <p:nvPr>
            <p:ph type="title"/>
          </p:nvPr>
        </p:nvSpPr>
        <p:spPr/>
        <p:txBody>
          <a:bodyPr/>
          <a:lstStyle/>
          <a:p>
            <a:r>
              <a:rPr lang="en-US"/>
              <a:t>Click to edit Master title style</a:t>
            </a:r>
            <a:endParaRPr lang="es-AR"/>
          </a:p>
        </p:txBody>
      </p:sp>
      <p:sp>
        <p:nvSpPr>
          <p:cNvPr id="3" name="Vertical Text Placeholder 2">
            <a:extLst>
              <a:ext uri="{FF2B5EF4-FFF2-40B4-BE49-F238E27FC236}">
                <a16:creationId xmlns:a16="http://schemas.microsoft.com/office/drawing/2014/main" id="{DBC04A30-C249-D26F-100C-44FAB903F2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a:extLst>
              <a:ext uri="{FF2B5EF4-FFF2-40B4-BE49-F238E27FC236}">
                <a16:creationId xmlns:a16="http://schemas.microsoft.com/office/drawing/2014/main" id="{8229DF48-9677-1CC5-97BE-42972680AA39}"/>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5" name="Footer Placeholder 4">
            <a:extLst>
              <a:ext uri="{FF2B5EF4-FFF2-40B4-BE49-F238E27FC236}">
                <a16:creationId xmlns:a16="http://schemas.microsoft.com/office/drawing/2014/main" id="{06105594-1A1B-5283-1484-20A659CD3CD5}"/>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2B1E8E8E-6441-4396-54B1-1E7DBF703223}"/>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286984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B52CBE-D1D6-F936-829A-F0831D0A34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AR"/>
          </a:p>
        </p:txBody>
      </p:sp>
      <p:sp>
        <p:nvSpPr>
          <p:cNvPr id="3" name="Vertical Text Placeholder 2">
            <a:extLst>
              <a:ext uri="{FF2B5EF4-FFF2-40B4-BE49-F238E27FC236}">
                <a16:creationId xmlns:a16="http://schemas.microsoft.com/office/drawing/2014/main" id="{40C2C720-7183-D6EA-532E-E4927B92FC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a:extLst>
              <a:ext uri="{FF2B5EF4-FFF2-40B4-BE49-F238E27FC236}">
                <a16:creationId xmlns:a16="http://schemas.microsoft.com/office/drawing/2014/main" id="{FD749086-B326-AE23-D6E5-EAF950CDF02F}"/>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5" name="Footer Placeholder 4">
            <a:extLst>
              <a:ext uri="{FF2B5EF4-FFF2-40B4-BE49-F238E27FC236}">
                <a16:creationId xmlns:a16="http://schemas.microsoft.com/office/drawing/2014/main" id="{227F1AFC-5633-6B82-2E1F-09196DD90436}"/>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D7550E75-2A26-4028-7F2B-576B1CC41B0A}"/>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3588567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7" y="856"/>
            <a:ext cx="12219709" cy="6871868"/>
          </a:xfrm>
          <a:prstGeom prst="rect">
            <a:avLst/>
          </a:prstGeom>
        </p:spPr>
      </p:pic>
    </p:spTree>
    <p:extLst>
      <p:ext uri="{BB962C8B-B14F-4D97-AF65-F5344CB8AC3E}">
        <p14:creationId xmlns:p14="http://schemas.microsoft.com/office/powerpoint/2010/main" val="317766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9948" cy="6866379"/>
          </a:xfrm>
          <a:prstGeom prst="rect">
            <a:avLst/>
          </a:prstGeom>
        </p:spPr>
      </p:pic>
    </p:spTree>
    <p:extLst>
      <p:ext uri="{BB962C8B-B14F-4D97-AF65-F5344CB8AC3E}">
        <p14:creationId xmlns:p14="http://schemas.microsoft.com/office/powerpoint/2010/main" val="747989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2615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4" y="0"/>
            <a:ext cx="12189631" cy="6858000"/>
          </a:xfrm>
          <a:prstGeom prst="rect">
            <a:avLst/>
          </a:prstGeom>
        </p:spPr>
      </p:pic>
    </p:spTree>
    <p:extLst>
      <p:ext uri="{BB962C8B-B14F-4D97-AF65-F5344CB8AC3E}">
        <p14:creationId xmlns:p14="http://schemas.microsoft.com/office/powerpoint/2010/main" val="2569900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新落款版式">
    <p:spTree>
      <p:nvGrpSpPr>
        <p:cNvPr id="1" name=""/>
        <p:cNvGrpSpPr/>
        <p:nvPr/>
      </p:nvGrpSpPr>
      <p:grpSpPr>
        <a:xfrm>
          <a:off x="0" y="0"/>
          <a:ext cx="0" cy="0"/>
          <a:chOff x="0" y="0"/>
          <a:chExt cx="0" cy="0"/>
        </a:xfrm>
      </p:grpSpPr>
      <p:sp>
        <p:nvSpPr>
          <p:cNvPr id="7" name="文本框 6"/>
          <p:cNvSpPr txBox="1"/>
          <p:nvPr userDrawn="1"/>
        </p:nvSpPr>
        <p:spPr>
          <a:xfrm>
            <a:off x="4618673" y="6552848"/>
            <a:ext cx="2954655" cy="261610"/>
          </a:xfrm>
          <a:prstGeom prst="rect">
            <a:avLst/>
          </a:prstGeom>
          <a:noFill/>
        </p:spPr>
        <p:txBody>
          <a:bodyPr wrap="none" rtlCol="0" anchor="ctr">
            <a:spAutoFit/>
          </a:bodyPr>
          <a:lstStyle/>
          <a:p>
            <a:pPr marL="0" marR="0" lvl="0" indent="0" algn="ctr" defTabSz="914034"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white"/>
                </a:solidFill>
                <a:effectLst/>
                <a:uLnTx/>
                <a:uFillTx/>
                <a:latin typeface="Helvetica" panose="020B0604020202020204" pitchFamily="34" charset="0"/>
                <a:ea typeface="Arial Unicode MS" panose="020B0604020202020204"/>
                <a:cs typeface="Helvetica" panose="020B0604020202020204" pitchFamily="34" charset="0"/>
              </a:rPr>
              <a:t> International Product Marketing Department</a:t>
            </a:r>
            <a:endParaRPr kumimoji="0" lang="zh-CN" altLang="en-US" sz="1100" b="0" i="0" u="none" strike="noStrike" kern="1200" cap="none" spc="0" normalizeH="0" baseline="0" noProof="0" dirty="0">
              <a:ln>
                <a:noFill/>
              </a:ln>
              <a:solidFill>
                <a:prstClr val="white"/>
              </a:solidFill>
              <a:effectLst/>
              <a:uLnTx/>
              <a:uFillTx/>
              <a:latin typeface="Helvetica" panose="020B0604020202020204" pitchFamily="34" charset="0"/>
              <a:ea typeface="Arial Unicode MS" panose="020B0604020202020204"/>
              <a:cs typeface="Helvetica" panose="020B0604020202020204" pitchFamily="34" charset="0"/>
            </a:endParaRPr>
          </a:p>
        </p:txBody>
      </p:sp>
    </p:spTree>
    <p:extLst>
      <p:ext uri="{BB962C8B-B14F-4D97-AF65-F5344CB8AC3E}">
        <p14:creationId xmlns:p14="http://schemas.microsoft.com/office/powerpoint/2010/main" val="357822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709" y="0"/>
            <a:ext cx="12219709" cy="6871868"/>
          </a:xfrm>
          <a:prstGeom prst="rect">
            <a:avLst/>
          </a:prstGeom>
        </p:spPr>
      </p:pic>
      <p:sp>
        <p:nvSpPr>
          <p:cNvPr id="15" name="灯片编号占位符 16"/>
          <p:cNvSpPr>
            <a:spLocks noGrp="1"/>
          </p:cNvSpPr>
          <p:nvPr>
            <p:ph type="sldNum" sz="quarter" idx="4"/>
          </p:nvPr>
        </p:nvSpPr>
        <p:spPr>
          <a:xfrm>
            <a:off x="10033857" y="6472820"/>
            <a:ext cx="429401" cy="365125"/>
          </a:xfrm>
          <a:prstGeom prst="rect">
            <a:avLst/>
          </a:prstGeom>
        </p:spPr>
        <p:txBody>
          <a:bodyPr vert="horz" lIns="91440" tIns="45720" rIns="91440" bIns="45720" rtlCol="0" anchor="ctr"/>
          <a:lstStyle>
            <a:lvl1pPr algn="r">
              <a:defRPr lang="zh-CN" altLang="en-US" sz="1400" i="1" kern="1200" smtClean="0">
                <a:solidFill>
                  <a:schemeClr val="bg1"/>
                </a:solidFill>
                <a:latin typeface="Helvetica" panose="020B0604020202020204" pitchFamily="34" charset="0"/>
                <a:ea typeface="+mn-ea"/>
                <a:cs typeface="Helvetica" panose="020B0604020202020204" pitchFamily="34" charset="0"/>
              </a:defRPr>
            </a:lvl1pPr>
          </a:lstStyle>
          <a:p>
            <a:pPr>
              <a:defRPr/>
            </a:pPr>
            <a:fld id="{230EDAAF-9DE9-444E-B786-3CA6F445B11A}" type="slidenum">
              <a:rPr lang="en-US" altLang="zh-CN" smtClean="0">
                <a:solidFill>
                  <a:prstClr val="white"/>
                </a:solidFill>
              </a:rPr>
              <a:pPr>
                <a:defRPr/>
              </a:pPr>
              <a:t>‹#›</a:t>
            </a:fld>
            <a:endParaRPr lang="en-US" dirty="0">
              <a:solidFill>
                <a:prstClr val="white"/>
              </a:solidFill>
              <a:ea typeface="等线"/>
            </a:endParaRPr>
          </a:p>
        </p:txBody>
      </p:sp>
    </p:spTree>
    <p:extLst>
      <p:ext uri="{BB962C8B-B14F-4D97-AF65-F5344CB8AC3E}">
        <p14:creationId xmlns:p14="http://schemas.microsoft.com/office/powerpoint/2010/main" val="9350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AD85-F69A-3910-23E1-3C0B546339C8}"/>
              </a:ext>
            </a:extLst>
          </p:cNvPr>
          <p:cNvSpPr>
            <a:spLocks noGrp="1"/>
          </p:cNvSpPr>
          <p:nvPr>
            <p:ph type="title"/>
          </p:nvPr>
        </p:nvSpPr>
        <p:spPr/>
        <p:txBody>
          <a:bodyPr/>
          <a:lstStyle/>
          <a:p>
            <a:r>
              <a:rPr lang="en-US"/>
              <a:t>Click to edit Master title style</a:t>
            </a:r>
            <a:endParaRPr lang="es-AR"/>
          </a:p>
        </p:txBody>
      </p:sp>
      <p:sp>
        <p:nvSpPr>
          <p:cNvPr id="3" name="Content Placeholder 2">
            <a:extLst>
              <a:ext uri="{FF2B5EF4-FFF2-40B4-BE49-F238E27FC236}">
                <a16:creationId xmlns:a16="http://schemas.microsoft.com/office/drawing/2014/main" id="{AE6EE492-E2BD-A934-1614-562A9E6340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a:extLst>
              <a:ext uri="{FF2B5EF4-FFF2-40B4-BE49-F238E27FC236}">
                <a16:creationId xmlns:a16="http://schemas.microsoft.com/office/drawing/2014/main" id="{23BAA18B-7AFD-95B7-7F38-5550CCE0B4D0}"/>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5" name="Footer Placeholder 4">
            <a:extLst>
              <a:ext uri="{FF2B5EF4-FFF2-40B4-BE49-F238E27FC236}">
                <a16:creationId xmlns:a16="http://schemas.microsoft.com/office/drawing/2014/main" id="{843BF98E-BC39-F2F2-6E47-CC01063CE0A4}"/>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29A5E139-B896-6868-49BF-2135E8A79FE9}"/>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2379418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D71B-7EE2-FCCE-BFDC-E3C197D17F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AR"/>
          </a:p>
        </p:txBody>
      </p:sp>
      <p:sp>
        <p:nvSpPr>
          <p:cNvPr id="3" name="Text Placeholder 2">
            <a:extLst>
              <a:ext uri="{FF2B5EF4-FFF2-40B4-BE49-F238E27FC236}">
                <a16:creationId xmlns:a16="http://schemas.microsoft.com/office/drawing/2014/main" id="{FB82744D-9C29-48C0-8FB4-E1DDB97680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F87D36-DE95-97A2-2263-9BDAB36ACFDC}"/>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5" name="Footer Placeholder 4">
            <a:extLst>
              <a:ext uri="{FF2B5EF4-FFF2-40B4-BE49-F238E27FC236}">
                <a16:creationId xmlns:a16="http://schemas.microsoft.com/office/drawing/2014/main" id="{B4629847-42D3-FA27-7356-F6F845DB1CBA}"/>
              </a:ext>
            </a:extLst>
          </p:cNvPr>
          <p:cNvSpPr>
            <a:spLocks noGrp="1"/>
          </p:cNvSpPr>
          <p:nvPr>
            <p:ph type="ftr" sz="quarter" idx="11"/>
          </p:nvPr>
        </p:nvSpPr>
        <p:spPr/>
        <p:txBody>
          <a:bodyPr/>
          <a:lstStyle/>
          <a:p>
            <a:endParaRPr lang="es-AR"/>
          </a:p>
        </p:txBody>
      </p:sp>
      <p:sp>
        <p:nvSpPr>
          <p:cNvPr id="6" name="Slide Number Placeholder 5">
            <a:extLst>
              <a:ext uri="{FF2B5EF4-FFF2-40B4-BE49-F238E27FC236}">
                <a16:creationId xmlns:a16="http://schemas.microsoft.com/office/drawing/2014/main" id="{9D8A9137-F8D3-1AFD-ED90-C88C33D4D8DD}"/>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325968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555F2-FF9B-B12F-21B3-88BFEB9D1CA7}"/>
              </a:ext>
            </a:extLst>
          </p:cNvPr>
          <p:cNvSpPr>
            <a:spLocks noGrp="1"/>
          </p:cNvSpPr>
          <p:nvPr>
            <p:ph type="title"/>
          </p:nvPr>
        </p:nvSpPr>
        <p:spPr/>
        <p:txBody>
          <a:bodyPr/>
          <a:lstStyle/>
          <a:p>
            <a:r>
              <a:rPr lang="en-US"/>
              <a:t>Click to edit Master title style</a:t>
            </a:r>
            <a:endParaRPr lang="es-AR"/>
          </a:p>
        </p:txBody>
      </p:sp>
      <p:sp>
        <p:nvSpPr>
          <p:cNvPr id="3" name="Content Placeholder 2">
            <a:extLst>
              <a:ext uri="{FF2B5EF4-FFF2-40B4-BE49-F238E27FC236}">
                <a16:creationId xmlns:a16="http://schemas.microsoft.com/office/drawing/2014/main" id="{798F7874-7096-DB5D-A2EA-BA494B35FA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Content Placeholder 3">
            <a:extLst>
              <a:ext uri="{FF2B5EF4-FFF2-40B4-BE49-F238E27FC236}">
                <a16:creationId xmlns:a16="http://schemas.microsoft.com/office/drawing/2014/main" id="{EE9EC301-5E00-0285-B40C-84169CE3C7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5" name="Date Placeholder 4">
            <a:extLst>
              <a:ext uri="{FF2B5EF4-FFF2-40B4-BE49-F238E27FC236}">
                <a16:creationId xmlns:a16="http://schemas.microsoft.com/office/drawing/2014/main" id="{EB33F1C3-96C1-7F86-E265-BBA72AB225F7}"/>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6" name="Footer Placeholder 5">
            <a:extLst>
              <a:ext uri="{FF2B5EF4-FFF2-40B4-BE49-F238E27FC236}">
                <a16:creationId xmlns:a16="http://schemas.microsoft.com/office/drawing/2014/main" id="{063A34CE-775A-0227-E2F7-D5CD2DEB024B}"/>
              </a:ext>
            </a:extLst>
          </p:cNvPr>
          <p:cNvSpPr>
            <a:spLocks noGrp="1"/>
          </p:cNvSpPr>
          <p:nvPr>
            <p:ph type="ftr" sz="quarter" idx="11"/>
          </p:nvPr>
        </p:nvSpPr>
        <p:spPr/>
        <p:txBody>
          <a:bodyPr/>
          <a:lstStyle/>
          <a:p>
            <a:endParaRPr lang="es-AR"/>
          </a:p>
        </p:txBody>
      </p:sp>
      <p:sp>
        <p:nvSpPr>
          <p:cNvPr id="7" name="Slide Number Placeholder 6">
            <a:extLst>
              <a:ext uri="{FF2B5EF4-FFF2-40B4-BE49-F238E27FC236}">
                <a16:creationId xmlns:a16="http://schemas.microsoft.com/office/drawing/2014/main" id="{A4932BCF-4EB9-9143-443C-DED5EFDDD0A9}"/>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2454128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A0A7-EAE8-1690-E100-977E31FE5AFA}"/>
              </a:ext>
            </a:extLst>
          </p:cNvPr>
          <p:cNvSpPr>
            <a:spLocks noGrp="1"/>
          </p:cNvSpPr>
          <p:nvPr>
            <p:ph type="title"/>
          </p:nvPr>
        </p:nvSpPr>
        <p:spPr>
          <a:xfrm>
            <a:off x="839788" y="365125"/>
            <a:ext cx="10515600" cy="1325563"/>
          </a:xfrm>
        </p:spPr>
        <p:txBody>
          <a:bodyPr/>
          <a:lstStyle/>
          <a:p>
            <a:r>
              <a:rPr lang="en-US"/>
              <a:t>Click to edit Master title style</a:t>
            </a:r>
            <a:endParaRPr lang="es-AR"/>
          </a:p>
        </p:txBody>
      </p:sp>
      <p:sp>
        <p:nvSpPr>
          <p:cNvPr id="3" name="Text Placeholder 2">
            <a:extLst>
              <a:ext uri="{FF2B5EF4-FFF2-40B4-BE49-F238E27FC236}">
                <a16:creationId xmlns:a16="http://schemas.microsoft.com/office/drawing/2014/main" id="{FEAC4873-178C-30B0-B5F4-3356C52FF7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849D92-DC74-3697-DF4C-1463F04621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5" name="Text Placeholder 4">
            <a:extLst>
              <a:ext uri="{FF2B5EF4-FFF2-40B4-BE49-F238E27FC236}">
                <a16:creationId xmlns:a16="http://schemas.microsoft.com/office/drawing/2014/main" id="{9AEFB4A4-1F71-D1BE-E6F9-A4AD139259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85E918-E6BD-57C0-0A2C-D94F4F2C78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7" name="Date Placeholder 6">
            <a:extLst>
              <a:ext uri="{FF2B5EF4-FFF2-40B4-BE49-F238E27FC236}">
                <a16:creationId xmlns:a16="http://schemas.microsoft.com/office/drawing/2014/main" id="{FEB21291-2537-6A94-86B7-F7EE4444977E}"/>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8" name="Footer Placeholder 7">
            <a:extLst>
              <a:ext uri="{FF2B5EF4-FFF2-40B4-BE49-F238E27FC236}">
                <a16:creationId xmlns:a16="http://schemas.microsoft.com/office/drawing/2014/main" id="{E22A7D62-1491-A016-D674-0C648ADFE96F}"/>
              </a:ext>
            </a:extLst>
          </p:cNvPr>
          <p:cNvSpPr>
            <a:spLocks noGrp="1"/>
          </p:cNvSpPr>
          <p:nvPr>
            <p:ph type="ftr" sz="quarter" idx="11"/>
          </p:nvPr>
        </p:nvSpPr>
        <p:spPr/>
        <p:txBody>
          <a:bodyPr/>
          <a:lstStyle/>
          <a:p>
            <a:endParaRPr lang="es-AR"/>
          </a:p>
        </p:txBody>
      </p:sp>
      <p:sp>
        <p:nvSpPr>
          <p:cNvPr id="9" name="Slide Number Placeholder 8">
            <a:extLst>
              <a:ext uri="{FF2B5EF4-FFF2-40B4-BE49-F238E27FC236}">
                <a16:creationId xmlns:a16="http://schemas.microsoft.com/office/drawing/2014/main" id="{D172463A-3CC7-1B41-7839-F45718FF004B}"/>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318059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A964-EE66-111D-1F69-5E36350024B4}"/>
              </a:ext>
            </a:extLst>
          </p:cNvPr>
          <p:cNvSpPr>
            <a:spLocks noGrp="1"/>
          </p:cNvSpPr>
          <p:nvPr>
            <p:ph type="title"/>
          </p:nvPr>
        </p:nvSpPr>
        <p:spPr/>
        <p:txBody>
          <a:bodyPr/>
          <a:lstStyle/>
          <a:p>
            <a:r>
              <a:rPr lang="en-US"/>
              <a:t>Click to edit Master title style</a:t>
            </a:r>
            <a:endParaRPr lang="es-AR"/>
          </a:p>
        </p:txBody>
      </p:sp>
      <p:sp>
        <p:nvSpPr>
          <p:cNvPr id="3" name="Date Placeholder 2">
            <a:extLst>
              <a:ext uri="{FF2B5EF4-FFF2-40B4-BE49-F238E27FC236}">
                <a16:creationId xmlns:a16="http://schemas.microsoft.com/office/drawing/2014/main" id="{BC153B27-4F23-2764-4E55-FB450FCE6B03}"/>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4" name="Footer Placeholder 3">
            <a:extLst>
              <a:ext uri="{FF2B5EF4-FFF2-40B4-BE49-F238E27FC236}">
                <a16:creationId xmlns:a16="http://schemas.microsoft.com/office/drawing/2014/main" id="{3E8BE527-EE21-178A-F423-452A7BAF5FB4}"/>
              </a:ext>
            </a:extLst>
          </p:cNvPr>
          <p:cNvSpPr>
            <a:spLocks noGrp="1"/>
          </p:cNvSpPr>
          <p:nvPr>
            <p:ph type="ftr" sz="quarter" idx="11"/>
          </p:nvPr>
        </p:nvSpPr>
        <p:spPr/>
        <p:txBody>
          <a:bodyPr/>
          <a:lstStyle/>
          <a:p>
            <a:endParaRPr lang="es-AR"/>
          </a:p>
        </p:txBody>
      </p:sp>
      <p:sp>
        <p:nvSpPr>
          <p:cNvPr id="5" name="Slide Number Placeholder 4">
            <a:extLst>
              <a:ext uri="{FF2B5EF4-FFF2-40B4-BE49-F238E27FC236}">
                <a16:creationId xmlns:a16="http://schemas.microsoft.com/office/drawing/2014/main" id="{6801452A-A5A1-BBB9-1171-0154738A3AFE}"/>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3679020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B1625-95A9-54D4-8D74-FA8E3D76A302}"/>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3" name="Footer Placeholder 2">
            <a:extLst>
              <a:ext uri="{FF2B5EF4-FFF2-40B4-BE49-F238E27FC236}">
                <a16:creationId xmlns:a16="http://schemas.microsoft.com/office/drawing/2014/main" id="{FECAD859-9111-3B84-6071-D749B0299E46}"/>
              </a:ext>
            </a:extLst>
          </p:cNvPr>
          <p:cNvSpPr>
            <a:spLocks noGrp="1"/>
          </p:cNvSpPr>
          <p:nvPr>
            <p:ph type="ftr" sz="quarter" idx="11"/>
          </p:nvPr>
        </p:nvSpPr>
        <p:spPr/>
        <p:txBody>
          <a:bodyPr/>
          <a:lstStyle/>
          <a:p>
            <a:endParaRPr lang="es-AR"/>
          </a:p>
        </p:txBody>
      </p:sp>
      <p:sp>
        <p:nvSpPr>
          <p:cNvPr id="4" name="Slide Number Placeholder 3">
            <a:extLst>
              <a:ext uri="{FF2B5EF4-FFF2-40B4-BE49-F238E27FC236}">
                <a16:creationId xmlns:a16="http://schemas.microsoft.com/office/drawing/2014/main" id="{58ED6FAC-4117-65A1-BA4B-14EF2DC741F3}"/>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2167616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0A19-3D22-0023-317D-9E6CE9E0D9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AR"/>
          </a:p>
        </p:txBody>
      </p:sp>
      <p:sp>
        <p:nvSpPr>
          <p:cNvPr id="3" name="Content Placeholder 2">
            <a:extLst>
              <a:ext uri="{FF2B5EF4-FFF2-40B4-BE49-F238E27FC236}">
                <a16:creationId xmlns:a16="http://schemas.microsoft.com/office/drawing/2014/main" id="{09CB95E4-439B-2716-8799-05E2281B7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Text Placeholder 3">
            <a:extLst>
              <a:ext uri="{FF2B5EF4-FFF2-40B4-BE49-F238E27FC236}">
                <a16:creationId xmlns:a16="http://schemas.microsoft.com/office/drawing/2014/main" id="{A32EA4F1-AF0A-A164-6D7C-25DD51AA4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D4F26-91FB-2214-C6C2-6365285FD06F}"/>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6" name="Footer Placeholder 5">
            <a:extLst>
              <a:ext uri="{FF2B5EF4-FFF2-40B4-BE49-F238E27FC236}">
                <a16:creationId xmlns:a16="http://schemas.microsoft.com/office/drawing/2014/main" id="{295DA8F9-A714-2A64-CA56-87F6E31A92AD}"/>
              </a:ext>
            </a:extLst>
          </p:cNvPr>
          <p:cNvSpPr>
            <a:spLocks noGrp="1"/>
          </p:cNvSpPr>
          <p:nvPr>
            <p:ph type="ftr" sz="quarter" idx="11"/>
          </p:nvPr>
        </p:nvSpPr>
        <p:spPr/>
        <p:txBody>
          <a:bodyPr/>
          <a:lstStyle/>
          <a:p>
            <a:endParaRPr lang="es-AR"/>
          </a:p>
        </p:txBody>
      </p:sp>
      <p:sp>
        <p:nvSpPr>
          <p:cNvPr id="7" name="Slide Number Placeholder 6">
            <a:extLst>
              <a:ext uri="{FF2B5EF4-FFF2-40B4-BE49-F238E27FC236}">
                <a16:creationId xmlns:a16="http://schemas.microsoft.com/office/drawing/2014/main" id="{056508D9-1ED4-EAC6-5F64-C70D2696754E}"/>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2670132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B4A77-4745-4C7B-BA5D-C76182FA7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AR"/>
          </a:p>
        </p:txBody>
      </p:sp>
      <p:sp>
        <p:nvSpPr>
          <p:cNvPr id="3" name="Picture Placeholder 2">
            <a:extLst>
              <a:ext uri="{FF2B5EF4-FFF2-40B4-BE49-F238E27FC236}">
                <a16:creationId xmlns:a16="http://schemas.microsoft.com/office/drawing/2014/main" id="{46A8CDE7-8435-CE69-E30A-9293903908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Text Placeholder 3">
            <a:extLst>
              <a:ext uri="{FF2B5EF4-FFF2-40B4-BE49-F238E27FC236}">
                <a16:creationId xmlns:a16="http://schemas.microsoft.com/office/drawing/2014/main" id="{6D7385C9-81DE-0F7E-BF0C-C6D887034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8C457-A973-70A5-FD71-54238F0A70F0}"/>
              </a:ext>
            </a:extLst>
          </p:cNvPr>
          <p:cNvSpPr>
            <a:spLocks noGrp="1"/>
          </p:cNvSpPr>
          <p:nvPr>
            <p:ph type="dt" sz="half" idx="10"/>
          </p:nvPr>
        </p:nvSpPr>
        <p:spPr/>
        <p:txBody>
          <a:bodyPr/>
          <a:lstStyle/>
          <a:p>
            <a:fld id="{5DF84B88-7AF1-41DB-9003-653653D08FE7}" type="datetimeFigureOut">
              <a:rPr lang="es-AR" smtClean="0"/>
              <a:t>16/12/2025</a:t>
            </a:fld>
            <a:endParaRPr lang="es-AR"/>
          </a:p>
        </p:txBody>
      </p:sp>
      <p:sp>
        <p:nvSpPr>
          <p:cNvPr id="6" name="Footer Placeholder 5">
            <a:extLst>
              <a:ext uri="{FF2B5EF4-FFF2-40B4-BE49-F238E27FC236}">
                <a16:creationId xmlns:a16="http://schemas.microsoft.com/office/drawing/2014/main" id="{664CE978-B513-3DC5-BD4D-A8F6290B2282}"/>
              </a:ext>
            </a:extLst>
          </p:cNvPr>
          <p:cNvSpPr>
            <a:spLocks noGrp="1"/>
          </p:cNvSpPr>
          <p:nvPr>
            <p:ph type="ftr" sz="quarter" idx="11"/>
          </p:nvPr>
        </p:nvSpPr>
        <p:spPr/>
        <p:txBody>
          <a:bodyPr/>
          <a:lstStyle/>
          <a:p>
            <a:endParaRPr lang="es-AR"/>
          </a:p>
        </p:txBody>
      </p:sp>
      <p:sp>
        <p:nvSpPr>
          <p:cNvPr id="7" name="Slide Number Placeholder 6">
            <a:extLst>
              <a:ext uri="{FF2B5EF4-FFF2-40B4-BE49-F238E27FC236}">
                <a16:creationId xmlns:a16="http://schemas.microsoft.com/office/drawing/2014/main" id="{72977972-59DB-1BB6-960C-F7A9E9BB384B}"/>
              </a:ext>
            </a:extLst>
          </p:cNvPr>
          <p:cNvSpPr>
            <a:spLocks noGrp="1"/>
          </p:cNvSpPr>
          <p:nvPr>
            <p:ph type="sldNum" sz="quarter" idx="12"/>
          </p:nvPr>
        </p:nvSpPr>
        <p:spPr/>
        <p:txBody>
          <a:bodyPr/>
          <a:lstStyle/>
          <a:p>
            <a:fld id="{2F7B48CF-5DA0-4BD2-AA21-5D3D072DAE5E}" type="slidenum">
              <a:rPr lang="es-AR" smtClean="0"/>
              <a:t>‹#›</a:t>
            </a:fld>
            <a:endParaRPr lang="es-AR"/>
          </a:p>
        </p:txBody>
      </p:sp>
    </p:spTree>
    <p:extLst>
      <p:ext uri="{BB962C8B-B14F-4D97-AF65-F5344CB8AC3E}">
        <p14:creationId xmlns:p14="http://schemas.microsoft.com/office/powerpoint/2010/main" val="113742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288ABE-A7AD-337F-ACDB-3A99C11424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AR"/>
          </a:p>
        </p:txBody>
      </p:sp>
      <p:sp>
        <p:nvSpPr>
          <p:cNvPr id="3" name="Text Placeholder 2">
            <a:extLst>
              <a:ext uri="{FF2B5EF4-FFF2-40B4-BE49-F238E27FC236}">
                <a16:creationId xmlns:a16="http://schemas.microsoft.com/office/drawing/2014/main" id="{E8D9CB25-B728-3549-26E9-2C5BE7FDEE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AR"/>
          </a:p>
        </p:txBody>
      </p:sp>
      <p:sp>
        <p:nvSpPr>
          <p:cNvPr id="4" name="Date Placeholder 3">
            <a:extLst>
              <a:ext uri="{FF2B5EF4-FFF2-40B4-BE49-F238E27FC236}">
                <a16:creationId xmlns:a16="http://schemas.microsoft.com/office/drawing/2014/main" id="{E933F801-7A3B-91FD-959A-A7FD722D7F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F84B88-7AF1-41DB-9003-653653D08FE7}" type="datetimeFigureOut">
              <a:rPr lang="es-AR" smtClean="0"/>
              <a:t>16/12/2025</a:t>
            </a:fld>
            <a:endParaRPr lang="es-AR"/>
          </a:p>
        </p:txBody>
      </p:sp>
      <p:sp>
        <p:nvSpPr>
          <p:cNvPr id="5" name="Footer Placeholder 4">
            <a:extLst>
              <a:ext uri="{FF2B5EF4-FFF2-40B4-BE49-F238E27FC236}">
                <a16:creationId xmlns:a16="http://schemas.microsoft.com/office/drawing/2014/main" id="{46C58BDB-1251-A219-E97F-DEC54392B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AR"/>
          </a:p>
        </p:txBody>
      </p:sp>
      <p:sp>
        <p:nvSpPr>
          <p:cNvPr id="6" name="Slide Number Placeholder 5">
            <a:extLst>
              <a:ext uri="{FF2B5EF4-FFF2-40B4-BE49-F238E27FC236}">
                <a16:creationId xmlns:a16="http://schemas.microsoft.com/office/drawing/2014/main" id="{420AE6A8-5E7B-C745-D8E5-AF287F1FBB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7B48CF-5DA0-4BD2-AA21-5D3D072DAE5E}" type="slidenum">
              <a:rPr lang="es-AR" smtClean="0"/>
              <a:t>‹#›</a:t>
            </a:fld>
            <a:endParaRPr lang="es-AR"/>
          </a:p>
        </p:txBody>
      </p:sp>
    </p:spTree>
    <p:extLst>
      <p:ext uri="{BB962C8B-B14F-4D97-AF65-F5344CB8AC3E}">
        <p14:creationId xmlns:p14="http://schemas.microsoft.com/office/powerpoint/2010/main" val="116519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0.png"/><Relationship Id="rId3" Type="http://schemas.openxmlformats.org/officeDocument/2006/relationships/image" Target="../media/image76.png"/><Relationship Id="rId7" Type="http://schemas.openxmlformats.org/officeDocument/2006/relationships/image" Target="../media/image63.png"/><Relationship Id="rId12"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2.png"/><Relationship Id="rId11" Type="http://schemas.openxmlformats.org/officeDocument/2006/relationships/image" Target="../media/image57.png"/><Relationship Id="rId5" Type="http://schemas.openxmlformats.org/officeDocument/2006/relationships/image" Target="../media/image61.png"/><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81.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84.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image" Target="../media/image97.png"/><Relationship Id="rId2" Type="http://schemas.openxmlformats.org/officeDocument/2006/relationships/notesSlide" Target="../notesSlides/notesSlide13.xml"/><Relationship Id="rId16"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88.png"/><Relationship Id="rId11" Type="http://schemas.openxmlformats.org/officeDocument/2006/relationships/image" Target="../media/image71.png"/><Relationship Id="rId5" Type="http://schemas.openxmlformats.org/officeDocument/2006/relationships/image" Target="../media/image87.png"/><Relationship Id="rId15" Type="http://schemas.openxmlformats.org/officeDocument/2006/relationships/image" Target="../media/image96.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5.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4.xml"/><Relationship Id="rId7" Type="http://schemas.openxmlformats.org/officeDocument/2006/relationships/image" Target="../media/image101.pn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70.png"/><Relationship Id="rId3" Type="http://schemas.openxmlformats.org/officeDocument/2006/relationships/image" Target="../media/image102.png"/><Relationship Id="rId7" Type="http://schemas.microsoft.com/office/2007/relationships/hdphoto" Target="../media/hdphoto3.wdp"/><Relationship Id="rId12"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05.png"/><Relationship Id="rId11" Type="http://schemas.openxmlformats.org/officeDocument/2006/relationships/image" Target="../media/image14.png"/><Relationship Id="rId5" Type="http://schemas.openxmlformats.org/officeDocument/2006/relationships/image" Target="../media/image104.png"/><Relationship Id="rId10" Type="http://schemas.openxmlformats.org/officeDocument/2006/relationships/image" Target="../media/image107.png"/><Relationship Id="rId4" Type="http://schemas.openxmlformats.org/officeDocument/2006/relationships/image" Target="../media/image103.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09.png"/><Relationship Id="rId21" Type="http://schemas.openxmlformats.org/officeDocument/2006/relationships/image" Target="../media/image127.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notesSlide" Target="../notesSlides/notesSlide16.xml"/><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slideLayout" Target="../slideLayouts/slideLayout15.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s>
</file>

<file path=ppt/slides/_rels/slide1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37.png"/><Relationship Id="rId5" Type="http://schemas.openxmlformats.org/officeDocument/2006/relationships/image" Target="../media/image136.jpeg"/><Relationship Id="rId10" Type="http://schemas.openxmlformats.org/officeDocument/2006/relationships/image" Target="../media/image139.png"/><Relationship Id="rId4" Type="http://schemas.openxmlformats.org/officeDocument/2006/relationships/image" Target="../media/image135.png"/><Relationship Id="rId9" Type="http://schemas.openxmlformats.org/officeDocument/2006/relationships/image" Target="../media/image120.png"/></Relationships>
</file>

<file path=ppt/slides/_rels/slide1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png"/><Relationship Id="rId9" Type="http://schemas.openxmlformats.org/officeDocument/2006/relationships/image" Target="../media/image145.png"/></Relationships>
</file>

<file path=ppt/slides/_rels/slide19.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4.png"/><Relationship Id="rId3" Type="http://schemas.openxmlformats.org/officeDocument/2006/relationships/notesSlide" Target="../notesSlides/notesSlide19.xml"/><Relationship Id="rId7" Type="http://schemas.openxmlformats.org/officeDocument/2006/relationships/image" Target="../media/image149.png"/><Relationship Id="rId12" Type="http://schemas.openxmlformats.org/officeDocument/2006/relationships/image" Target="../media/image154.jpe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5.png"/><Relationship Id="rId18" Type="http://schemas.openxmlformats.org/officeDocument/2006/relationships/image" Target="../media/image170.jpeg"/><Relationship Id="rId3" Type="http://schemas.openxmlformats.org/officeDocument/2006/relationships/image" Target="../media/image155.png"/><Relationship Id="rId21" Type="http://schemas.openxmlformats.org/officeDocument/2006/relationships/image" Target="../media/image172.png"/><Relationship Id="rId7" Type="http://schemas.openxmlformats.org/officeDocument/2006/relationships/image" Target="../media/image159.png"/><Relationship Id="rId12" Type="http://schemas.openxmlformats.org/officeDocument/2006/relationships/image" Target="../media/image164.png"/><Relationship Id="rId17" Type="http://schemas.openxmlformats.org/officeDocument/2006/relationships/image" Target="../media/image169.png"/><Relationship Id="rId2" Type="http://schemas.openxmlformats.org/officeDocument/2006/relationships/notesSlide" Target="../notesSlides/notesSlide20.xml"/><Relationship Id="rId16" Type="http://schemas.openxmlformats.org/officeDocument/2006/relationships/image" Target="../media/image168.png"/><Relationship Id="rId20"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58.png"/><Relationship Id="rId11" Type="http://schemas.openxmlformats.org/officeDocument/2006/relationships/image" Target="../media/image163.png"/><Relationship Id="rId5" Type="http://schemas.openxmlformats.org/officeDocument/2006/relationships/image" Target="../media/image157.png"/><Relationship Id="rId15" Type="http://schemas.openxmlformats.org/officeDocument/2006/relationships/image" Target="../media/image167.png"/><Relationship Id="rId10" Type="http://schemas.openxmlformats.org/officeDocument/2006/relationships/image" Target="../media/image162.png"/><Relationship Id="rId19" Type="http://schemas.openxmlformats.org/officeDocument/2006/relationships/image" Target="../media/image171.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23.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2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25.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204.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s>
</file>

<file path=ppt/slides/_rels/slide26.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18.png"/><Relationship Id="rId3" Type="http://schemas.openxmlformats.org/officeDocument/2006/relationships/notesSlide" Target="../notesSlides/notesSlide26.xml"/><Relationship Id="rId7" Type="http://schemas.openxmlformats.org/officeDocument/2006/relationships/image" Target="../media/image212.png"/><Relationship Id="rId12" Type="http://schemas.openxmlformats.org/officeDocument/2006/relationships/image" Target="../media/image217.png"/><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png"/></Relationships>
</file>

<file path=ppt/slides/_rels/slide27.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14.png"/><Relationship Id="rId3" Type="http://schemas.openxmlformats.org/officeDocument/2006/relationships/image" Target="../media/image216.png"/><Relationship Id="rId7" Type="http://schemas.openxmlformats.org/officeDocument/2006/relationships/image" Target="../media/image220.png"/><Relationship Id="rId12" Type="http://schemas.openxmlformats.org/officeDocument/2006/relationships/image" Target="../media/image213.png"/><Relationship Id="rId2" Type="http://schemas.openxmlformats.org/officeDocument/2006/relationships/notesSlide" Target="../notesSlides/notesSlide27.xml"/><Relationship Id="rId16" Type="http://schemas.openxmlformats.org/officeDocument/2006/relationships/image" Target="../media/image225.png"/><Relationship Id="rId1" Type="http://schemas.openxmlformats.org/officeDocument/2006/relationships/slideLayout" Target="../slideLayouts/slideLayout15.xml"/><Relationship Id="rId6" Type="http://schemas.openxmlformats.org/officeDocument/2006/relationships/image" Target="../media/image219.png"/><Relationship Id="rId11" Type="http://schemas.openxmlformats.org/officeDocument/2006/relationships/image" Target="../media/image222.png"/><Relationship Id="rId5" Type="http://schemas.openxmlformats.org/officeDocument/2006/relationships/image" Target="../media/image217.png"/><Relationship Id="rId15" Type="http://schemas.openxmlformats.org/officeDocument/2006/relationships/image" Target="../media/image224.png"/><Relationship Id="rId10" Type="http://schemas.openxmlformats.org/officeDocument/2006/relationships/image" Target="../media/image211.png"/><Relationship Id="rId4" Type="http://schemas.openxmlformats.org/officeDocument/2006/relationships/image" Target="../media/image215.png"/><Relationship Id="rId9" Type="http://schemas.openxmlformats.org/officeDocument/2006/relationships/image" Target="../media/image209.png"/><Relationship Id="rId14" Type="http://schemas.openxmlformats.org/officeDocument/2006/relationships/image" Target="../media/image223.png"/></Relationships>
</file>

<file path=ppt/slides/_rels/slide28.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28.png"/><Relationship Id="rId3" Type="http://schemas.openxmlformats.org/officeDocument/2006/relationships/notesSlide" Target="../notesSlides/notesSlide28.xml"/><Relationship Id="rId7" Type="http://schemas.openxmlformats.org/officeDocument/2006/relationships/image" Target="../media/image222.png"/><Relationship Id="rId12" Type="http://schemas.openxmlformats.org/officeDocument/2006/relationships/image" Target="../media/image217.png"/><Relationship Id="rId17" Type="http://schemas.openxmlformats.org/officeDocument/2006/relationships/image" Target="../media/image230.jpeg"/><Relationship Id="rId2" Type="http://schemas.openxmlformats.org/officeDocument/2006/relationships/slideLayout" Target="../slideLayouts/slideLayout15.xml"/><Relationship Id="rId16" Type="http://schemas.openxmlformats.org/officeDocument/2006/relationships/image" Target="../media/image229.jpeg"/><Relationship Id="rId1" Type="http://schemas.openxmlformats.org/officeDocument/2006/relationships/tags" Target="../tags/tag4.xml"/><Relationship Id="rId6" Type="http://schemas.openxmlformats.org/officeDocument/2006/relationships/image" Target="../media/image227.png"/><Relationship Id="rId11" Type="http://schemas.openxmlformats.org/officeDocument/2006/relationships/image" Target="../media/image215.png"/><Relationship Id="rId5" Type="http://schemas.openxmlformats.org/officeDocument/2006/relationships/image" Target="../media/image211.png"/><Relationship Id="rId15" Type="http://schemas.openxmlformats.org/officeDocument/2006/relationships/image" Target="../media/image220.png"/><Relationship Id="rId10" Type="http://schemas.openxmlformats.org/officeDocument/2006/relationships/image" Target="../media/image216.png"/><Relationship Id="rId4" Type="http://schemas.openxmlformats.org/officeDocument/2006/relationships/image" Target="../media/image226.png"/><Relationship Id="rId9" Type="http://schemas.openxmlformats.org/officeDocument/2006/relationships/image" Target="../media/image214.png"/><Relationship Id="rId14" Type="http://schemas.openxmlformats.org/officeDocument/2006/relationships/image" Target="../media/image219.png"/></Relationships>
</file>

<file path=ppt/slides/_rels/slide29.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1.png"/><Relationship Id="rId7" Type="http://schemas.openxmlformats.org/officeDocument/2006/relationships/image" Target="../media/image234.pn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09.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4.png"/><Relationship Id="rId18" Type="http://schemas.openxmlformats.org/officeDocument/2006/relationships/image" Target="../media/image249.png"/><Relationship Id="rId3" Type="http://schemas.openxmlformats.org/officeDocument/2006/relationships/notesSlide" Target="../notesSlides/notesSlide29.xml"/><Relationship Id="rId21" Type="http://schemas.openxmlformats.org/officeDocument/2006/relationships/image" Target="../media/image252.jpeg"/><Relationship Id="rId7" Type="http://schemas.openxmlformats.org/officeDocument/2006/relationships/image" Target="../media/image239.png"/><Relationship Id="rId12" Type="http://schemas.openxmlformats.org/officeDocument/2006/relationships/image" Target="../media/image243.png"/><Relationship Id="rId17" Type="http://schemas.openxmlformats.org/officeDocument/2006/relationships/image" Target="../media/image248.png"/><Relationship Id="rId2" Type="http://schemas.openxmlformats.org/officeDocument/2006/relationships/slideLayout" Target="../slideLayouts/slideLayout15.xml"/><Relationship Id="rId16" Type="http://schemas.openxmlformats.org/officeDocument/2006/relationships/image" Target="../media/image247.png"/><Relationship Id="rId20" Type="http://schemas.openxmlformats.org/officeDocument/2006/relationships/image" Target="../media/image251.png"/><Relationship Id="rId1" Type="http://schemas.openxmlformats.org/officeDocument/2006/relationships/tags" Target="../tags/tag5.xml"/><Relationship Id="rId6" Type="http://schemas.openxmlformats.org/officeDocument/2006/relationships/image" Target="../media/image238.png"/><Relationship Id="rId11" Type="http://schemas.openxmlformats.org/officeDocument/2006/relationships/image" Target="../media/image242.png"/><Relationship Id="rId24" Type="http://schemas.openxmlformats.org/officeDocument/2006/relationships/image" Target="../media/image255.jpeg"/><Relationship Id="rId5" Type="http://schemas.openxmlformats.org/officeDocument/2006/relationships/image" Target="../media/image237.png"/><Relationship Id="rId15" Type="http://schemas.openxmlformats.org/officeDocument/2006/relationships/image" Target="../media/image246.png"/><Relationship Id="rId23" Type="http://schemas.openxmlformats.org/officeDocument/2006/relationships/image" Target="../media/image254.png"/><Relationship Id="rId10" Type="http://schemas.openxmlformats.org/officeDocument/2006/relationships/image" Target="../media/image241.png"/><Relationship Id="rId19" Type="http://schemas.openxmlformats.org/officeDocument/2006/relationships/image" Target="../media/image250.png"/><Relationship Id="rId4" Type="http://schemas.openxmlformats.org/officeDocument/2006/relationships/image" Target="../media/image236.jpeg"/><Relationship Id="rId9" Type="http://schemas.microsoft.com/office/2007/relationships/hdphoto" Target="../media/hdphoto5.wdp"/><Relationship Id="rId14" Type="http://schemas.openxmlformats.org/officeDocument/2006/relationships/image" Target="../media/image245.png"/><Relationship Id="rId22" Type="http://schemas.openxmlformats.org/officeDocument/2006/relationships/image" Target="../media/image253.png"/></Relationships>
</file>

<file path=ppt/slides/_rels/slide31.xml.rels><?xml version="1.0" encoding="UTF-8" standalone="yes"?>
<Relationships xmlns="http://schemas.openxmlformats.org/package/2006/relationships"><Relationship Id="rId8" Type="http://schemas.openxmlformats.org/officeDocument/2006/relationships/image" Target="../media/image261.png"/><Relationship Id="rId13" Type="http://schemas.openxmlformats.org/officeDocument/2006/relationships/image" Target="../media/image266.png"/><Relationship Id="rId18" Type="http://schemas.openxmlformats.org/officeDocument/2006/relationships/image" Target="../media/image271.png"/><Relationship Id="rId3" Type="http://schemas.openxmlformats.org/officeDocument/2006/relationships/image" Target="../media/image256.png"/><Relationship Id="rId21" Type="http://schemas.openxmlformats.org/officeDocument/2006/relationships/image" Target="../media/image274.png"/><Relationship Id="rId7" Type="http://schemas.openxmlformats.org/officeDocument/2006/relationships/image" Target="../media/image260.png"/><Relationship Id="rId12" Type="http://schemas.openxmlformats.org/officeDocument/2006/relationships/image" Target="../media/image265.png"/><Relationship Id="rId17" Type="http://schemas.openxmlformats.org/officeDocument/2006/relationships/image" Target="../media/image270.png"/><Relationship Id="rId2" Type="http://schemas.openxmlformats.org/officeDocument/2006/relationships/notesSlide" Target="../notesSlides/notesSlide30.xml"/><Relationship Id="rId16" Type="http://schemas.openxmlformats.org/officeDocument/2006/relationships/image" Target="../media/image269.png"/><Relationship Id="rId20" Type="http://schemas.openxmlformats.org/officeDocument/2006/relationships/image" Target="../media/image273.png"/><Relationship Id="rId1" Type="http://schemas.openxmlformats.org/officeDocument/2006/relationships/slideLayout" Target="../slideLayouts/slideLayout15.xml"/><Relationship Id="rId6" Type="http://schemas.openxmlformats.org/officeDocument/2006/relationships/image" Target="../media/image259.png"/><Relationship Id="rId11" Type="http://schemas.openxmlformats.org/officeDocument/2006/relationships/image" Target="../media/image264.png"/><Relationship Id="rId5" Type="http://schemas.openxmlformats.org/officeDocument/2006/relationships/image" Target="../media/image258.png"/><Relationship Id="rId15" Type="http://schemas.openxmlformats.org/officeDocument/2006/relationships/image" Target="../media/image268.png"/><Relationship Id="rId10" Type="http://schemas.openxmlformats.org/officeDocument/2006/relationships/image" Target="../media/image263.png"/><Relationship Id="rId19" Type="http://schemas.openxmlformats.org/officeDocument/2006/relationships/image" Target="../media/image272.png"/><Relationship Id="rId4" Type="http://schemas.openxmlformats.org/officeDocument/2006/relationships/image" Target="../media/image257.png"/><Relationship Id="rId9" Type="http://schemas.openxmlformats.org/officeDocument/2006/relationships/image" Target="../media/image262.png"/><Relationship Id="rId14" Type="http://schemas.openxmlformats.org/officeDocument/2006/relationships/image" Target="../media/image267.png"/><Relationship Id="rId22" Type="http://schemas.openxmlformats.org/officeDocument/2006/relationships/image" Target="../media/image27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281.png"/><Relationship Id="rId13" Type="http://schemas.openxmlformats.org/officeDocument/2006/relationships/image" Target="../media/image285.png"/><Relationship Id="rId18" Type="http://schemas.openxmlformats.org/officeDocument/2006/relationships/image" Target="../media/image290.png"/><Relationship Id="rId3" Type="http://schemas.openxmlformats.org/officeDocument/2006/relationships/image" Target="../media/image276.png"/><Relationship Id="rId21" Type="http://schemas.openxmlformats.org/officeDocument/2006/relationships/image" Target="../media/image293.jpeg"/><Relationship Id="rId7" Type="http://schemas.openxmlformats.org/officeDocument/2006/relationships/image" Target="../media/image280.png"/><Relationship Id="rId12" Type="http://schemas.microsoft.com/office/2007/relationships/hdphoto" Target="../media/hdphoto6.wdp"/><Relationship Id="rId17" Type="http://schemas.openxmlformats.org/officeDocument/2006/relationships/image" Target="../media/image289.png"/><Relationship Id="rId2" Type="http://schemas.openxmlformats.org/officeDocument/2006/relationships/notesSlide" Target="../notesSlides/notesSlide32.xml"/><Relationship Id="rId16" Type="http://schemas.openxmlformats.org/officeDocument/2006/relationships/image" Target="../media/image288.png"/><Relationship Id="rId20" Type="http://schemas.openxmlformats.org/officeDocument/2006/relationships/image" Target="../media/image292.jpeg"/><Relationship Id="rId1" Type="http://schemas.openxmlformats.org/officeDocument/2006/relationships/slideLayout" Target="../slideLayouts/slideLayout15.xml"/><Relationship Id="rId6" Type="http://schemas.openxmlformats.org/officeDocument/2006/relationships/image" Target="../media/image279.png"/><Relationship Id="rId11" Type="http://schemas.openxmlformats.org/officeDocument/2006/relationships/image" Target="../media/image284.png"/><Relationship Id="rId5" Type="http://schemas.openxmlformats.org/officeDocument/2006/relationships/image" Target="../media/image278.png"/><Relationship Id="rId15" Type="http://schemas.openxmlformats.org/officeDocument/2006/relationships/image" Target="../media/image287.jpeg"/><Relationship Id="rId23" Type="http://schemas.openxmlformats.org/officeDocument/2006/relationships/image" Target="../media/image295.png"/><Relationship Id="rId10" Type="http://schemas.openxmlformats.org/officeDocument/2006/relationships/image" Target="../media/image283.png"/><Relationship Id="rId19" Type="http://schemas.openxmlformats.org/officeDocument/2006/relationships/image" Target="../media/image291.png"/><Relationship Id="rId4" Type="http://schemas.openxmlformats.org/officeDocument/2006/relationships/image" Target="../media/image277.png"/><Relationship Id="rId9" Type="http://schemas.openxmlformats.org/officeDocument/2006/relationships/image" Target="../media/image282.png"/><Relationship Id="rId14" Type="http://schemas.openxmlformats.org/officeDocument/2006/relationships/image" Target="../media/image286.jpeg"/><Relationship Id="rId22" Type="http://schemas.openxmlformats.org/officeDocument/2006/relationships/image" Target="../media/image294.png"/></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 Id="rId9" Type="http://schemas.openxmlformats.org/officeDocument/2006/relationships/image" Target="../media/image301.png"/></Relationships>
</file>

<file path=ppt/slides/_rels/slide3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02.png"/><Relationship Id="rId7" Type="http://schemas.openxmlformats.org/officeDocument/2006/relationships/image" Target="../media/image303.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 Id="rId9" Type="http://schemas.openxmlformats.org/officeDocument/2006/relationships/image" Target="../media/image304.png"/></Relationships>
</file>

<file path=ppt/slides/_rels/slide36.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97.png"/><Relationship Id="rId7" Type="http://schemas.openxmlformats.org/officeDocument/2006/relationships/image" Target="../media/image305.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304.png"/><Relationship Id="rId5" Type="http://schemas.openxmlformats.org/officeDocument/2006/relationships/image" Target="../media/image299.png"/><Relationship Id="rId4" Type="http://schemas.openxmlformats.org/officeDocument/2006/relationships/image" Target="../media/image298.png"/></Relationships>
</file>

<file path=ppt/slides/_rels/slide37.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297.png"/><Relationship Id="rId7" Type="http://schemas.openxmlformats.org/officeDocument/2006/relationships/image" Target="../media/image307.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304.png"/><Relationship Id="rId5" Type="http://schemas.openxmlformats.org/officeDocument/2006/relationships/image" Target="../media/image299.png"/><Relationship Id="rId4" Type="http://schemas.openxmlformats.org/officeDocument/2006/relationships/image" Target="../media/image298.png"/></Relationships>
</file>

<file path=ppt/slides/_rels/slide38.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297.png"/><Relationship Id="rId7" Type="http://schemas.openxmlformats.org/officeDocument/2006/relationships/image" Target="../media/image309.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304.png"/><Relationship Id="rId5" Type="http://schemas.openxmlformats.org/officeDocument/2006/relationships/image" Target="../media/image299.png"/><Relationship Id="rId4" Type="http://schemas.openxmlformats.org/officeDocument/2006/relationships/image" Target="../media/image298.png"/></Relationships>
</file>

<file path=ppt/slides/_rels/slide39.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11.png"/><Relationship Id="rId7" Type="http://schemas.openxmlformats.org/officeDocument/2006/relationships/image" Target="../media/image304.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323.png"/><Relationship Id="rId18" Type="http://schemas.openxmlformats.org/officeDocument/2006/relationships/image" Target="../media/image5.png"/><Relationship Id="rId3" Type="http://schemas.openxmlformats.org/officeDocument/2006/relationships/image" Target="../media/image313.jpeg"/><Relationship Id="rId7" Type="http://schemas.openxmlformats.org/officeDocument/2006/relationships/image" Target="../media/image317.png"/><Relationship Id="rId12" Type="http://schemas.openxmlformats.org/officeDocument/2006/relationships/image" Target="../media/image322.png"/><Relationship Id="rId17" Type="http://schemas.openxmlformats.org/officeDocument/2006/relationships/image" Target="../media/image327.png"/><Relationship Id="rId2" Type="http://schemas.openxmlformats.org/officeDocument/2006/relationships/notesSlide" Target="../notesSlides/notesSlide40.xml"/><Relationship Id="rId16" Type="http://schemas.openxmlformats.org/officeDocument/2006/relationships/image" Target="../media/image326.png"/><Relationship Id="rId1" Type="http://schemas.openxmlformats.org/officeDocument/2006/relationships/slideLayout" Target="../slideLayouts/slideLayout16.xml"/><Relationship Id="rId6" Type="http://schemas.openxmlformats.org/officeDocument/2006/relationships/image" Target="../media/image316.png"/><Relationship Id="rId11" Type="http://schemas.openxmlformats.org/officeDocument/2006/relationships/image" Target="../media/image321.png"/><Relationship Id="rId5" Type="http://schemas.openxmlformats.org/officeDocument/2006/relationships/image" Target="../media/image315.png"/><Relationship Id="rId15" Type="http://schemas.openxmlformats.org/officeDocument/2006/relationships/image" Target="../media/image325.png"/><Relationship Id="rId10" Type="http://schemas.openxmlformats.org/officeDocument/2006/relationships/image" Target="../media/image320.png"/><Relationship Id="rId4" Type="http://schemas.openxmlformats.org/officeDocument/2006/relationships/image" Target="../media/image314.png"/><Relationship Id="rId9" Type="http://schemas.openxmlformats.org/officeDocument/2006/relationships/image" Target="../media/image319.png"/><Relationship Id="rId14" Type="http://schemas.openxmlformats.org/officeDocument/2006/relationships/image" Target="../media/image324.png"/></Relationships>
</file>

<file path=ppt/slides/_rels/slide42.xml.rels><?xml version="1.0" encoding="UTF-8" standalone="yes"?>
<Relationships xmlns="http://schemas.openxmlformats.org/package/2006/relationships"><Relationship Id="rId8" Type="http://schemas.openxmlformats.org/officeDocument/2006/relationships/image" Target="../media/image333.png"/><Relationship Id="rId13" Type="http://schemas.openxmlformats.org/officeDocument/2006/relationships/image" Target="../media/image337.png"/><Relationship Id="rId18" Type="http://schemas.openxmlformats.org/officeDocument/2006/relationships/image" Target="../media/image342.png"/><Relationship Id="rId3" Type="http://schemas.openxmlformats.org/officeDocument/2006/relationships/image" Target="../media/image328.png"/><Relationship Id="rId21" Type="http://schemas.openxmlformats.org/officeDocument/2006/relationships/image" Target="../media/image345.png"/><Relationship Id="rId7" Type="http://schemas.openxmlformats.org/officeDocument/2006/relationships/image" Target="../media/image332.png"/><Relationship Id="rId12" Type="http://schemas.openxmlformats.org/officeDocument/2006/relationships/image" Target="../media/image336.png"/><Relationship Id="rId17" Type="http://schemas.openxmlformats.org/officeDocument/2006/relationships/image" Target="../media/image341.png"/><Relationship Id="rId2" Type="http://schemas.openxmlformats.org/officeDocument/2006/relationships/notesSlide" Target="../notesSlides/notesSlide41.xml"/><Relationship Id="rId16" Type="http://schemas.openxmlformats.org/officeDocument/2006/relationships/image" Target="../media/image340.png"/><Relationship Id="rId20" Type="http://schemas.openxmlformats.org/officeDocument/2006/relationships/image" Target="../media/image344.png"/><Relationship Id="rId1" Type="http://schemas.openxmlformats.org/officeDocument/2006/relationships/slideLayout" Target="../slideLayouts/slideLayout15.xml"/><Relationship Id="rId6" Type="http://schemas.openxmlformats.org/officeDocument/2006/relationships/image" Target="../media/image331.png"/><Relationship Id="rId11" Type="http://schemas.openxmlformats.org/officeDocument/2006/relationships/image" Target="../media/image335.png"/><Relationship Id="rId24" Type="http://schemas.openxmlformats.org/officeDocument/2006/relationships/image" Target="../media/image347.png"/><Relationship Id="rId5" Type="http://schemas.openxmlformats.org/officeDocument/2006/relationships/image" Target="../media/image330.png"/><Relationship Id="rId15" Type="http://schemas.openxmlformats.org/officeDocument/2006/relationships/image" Target="../media/image339.png"/><Relationship Id="rId23" Type="http://schemas.microsoft.com/office/2007/relationships/hdphoto" Target="../media/hdphoto10.wdp"/><Relationship Id="rId10" Type="http://schemas.openxmlformats.org/officeDocument/2006/relationships/image" Target="../media/image334.png"/><Relationship Id="rId19" Type="http://schemas.openxmlformats.org/officeDocument/2006/relationships/image" Target="../media/image343.png"/><Relationship Id="rId4" Type="http://schemas.openxmlformats.org/officeDocument/2006/relationships/image" Target="../media/image329.png"/><Relationship Id="rId9" Type="http://schemas.microsoft.com/office/2007/relationships/hdphoto" Target="../media/hdphoto9.wdp"/><Relationship Id="rId14" Type="http://schemas.openxmlformats.org/officeDocument/2006/relationships/image" Target="../media/image338.png"/><Relationship Id="rId22" Type="http://schemas.openxmlformats.org/officeDocument/2006/relationships/image" Target="../media/image346.png"/></Relationships>
</file>

<file path=ppt/slides/_rels/slide43.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357.png"/><Relationship Id="rId18" Type="http://schemas.openxmlformats.org/officeDocument/2006/relationships/image" Target="../media/image362.png"/><Relationship Id="rId3" Type="http://schemas.openxmlformats.org/officeDocument/2006/relationships/image" Target="../media/image348.png"/><Relationship Id="rId7" Type="http://schemas.openxmlformats.org/officeDocument/2006/relationships/image" Target="../media/image352.png"/><Relationship Id="rId12" Type="http://schemas.microsoft.com/office/2007/relationships/hdphoto" Target="../media/hdphoto11.wdp"/><Relationship Id="rId17" Type="http://schemas.openxmlformats.org/officeDocument/2006/relationships/image" Target="../media/image361.png"/><Relationship Id="rId2" Type="http://schemas.openxmlformats.org/officeDocument/2006/relationships/notesSlide" Target="../notesSlides/notesSlide42.xml"/><Relationship Id="rId16" Type="http://schemas.openxmlformats.org/officeDocument/2006/relationships/image" Target="../media/image360.png"/><Relationship Id="rId20" Type="http://schemas.openxmlformats.org/officeDocument/2006/relationships/image" Target="../media/image363.png"/><Relationship Id="rId1" Type="http://schemas.openxmlformats.org/officeDocument/2006/relationships/slideLayout" Target="../slideLayouts/slideLayout15.xml"/><Relationship Id="rId6" Type="http://schemas.openxmlformats.org/officeDocument/2006/relationships/image" Target="../media/image351.png"/><Relationship Id="rId11" Type="http://schemas.openxmlformats.org/officeDocument/2006/relationships/image" Target="../media/image356.png"/><Relationship Id="rId5" Type="http://schemas.openxmlformats.org/officeDocument/2006/relationships/image" Target="../media/image350.png"/><Relationship Id="rId15" Type="http://schemas.openxmlformats.org/officeDocument/2006/relationships/image" Target="../media/image359.png"/><Relationship Id="rId10" Type="http://schemas.openxmlformats.org/officeDocument/2006/relationships/image" Target="../media/image355.png"/><Relationship Id="rId19" Type="http://schemas.microsoft.com/office/2007/relationships/hdphoto" Target="../media/hdphoto12.wdp"/><Relationship Id="rId4" Type="http://schemas.openxmlformats.org/officeDocument/2006/relationships/image" Target="../media/image349.png"/><Relationship Id="rId9" Type="http://schemas.openxmlformats.org/officeDocument/2006/relationships/image" Target="../media/image354.png"/><Relationship Id="rId14" Type="http://schemas.openxmlformats.org/officeDocument/2006/relationships/image" Target="../media/image358.png"/></Relationships>
</file>

<file path=ppt/slides/_rels/slide44.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image" Target="../media/image364.png"/><Relationship Id="rId7" Type="http://schemas.openxmlformats.org/officeDocument/2006/relationships/image" Target="../media/image368.png"/><Relationship Id="rId12" Type="http://schemas.openxmlformats.org/officeDocument/2006/relationships/image" Target="../media/image373.pn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367.png"/><Relationship Id="rId11" Type="http://schemas.openxmlformats.org/officeDocument/2006/relationships/image" Target="../media/image372.png"/><Relationship Id="rId5" Type="http://schemas.openxmlformats.org/officeDocument/2006/relationships/image" Target="../media/image366.png"/><Relationship Id="rId10" Type="http://schemas.openxmlformats.org/officeDocument/2006/relationships/image" Target="../media/image371.png"/><Relationship Id="rId4" Type="http://schemas.openxmlformats.org/officeDocument/2006/relationships/image" Target="../media/image365.png"/><Relationship Id="rId9" Type="http://schemas.openxmlformats.org/officeDocument/2006/relationships/image" Target="../media/image370.png"/></Relationships>
</file>

<file path=ppt/slides/_rels/slide45.xml.rels><?xml version="1.0" encoding="UTF-8" standalone="yes"?>
<Relationships xmlns="http://schemas.openxmlformats.org/package/2006/relationships"><Relationship Id="rId3" Type="http://schemas.openxmlformats.org/officeDocument/2006/relationships/image" Target="../media/image374.png"/><Relationship Id="rId7" Type="http://schemas.openxmlformats.org/officeDocument/2006/relationships/image" Target="../media/image378.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s>
</file>

<file path=ppt/slides/_rels/slide46.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45.xml"/><Relationship Id="rId1" Type="http://schemas.openxmlformats.org/officeDocument/2006/relationships/slideLayout" Target="../slideLayouts/slideLayout15.xml"/><Relationship Id="rId6" Type="http://schemas.openxmlformats.org/officeDocument/2006/relationships/image" Target="../media/image382.jpeg"/><Relationship Id="rId5" Type="http://schemas.openxmlformats.org/officeDocument/2006/relationships/image" Target="../media/image381.jpeg"/><Relationship Id="rId4" Type="http://schemas.openxmlformats.org/officeDocument/2006/relationships/image" Target="../media/image380.jpeg"/></Relationships>
</file>

<file path=ppt/slides/_rels/slide47.xml.rels><?xml version="1.0" encoding="UTF-8" standalone="yes"?>
<Relationships xmlns="http://schemas.openxmlformats.org/package/2006/relationships"><Relationship Id="rId8" Type="http://schemas.openxmlformats.org/officeDocument/2006/relationships/image" Target="../media/image388.png"/><Relationship Id="rId13" Type="http://schemas.openxmlformats.org/officeDocument/2006/relationships/image" Target="../media/image393.png"/><Relationship Id="rId3" Type="http://schemas.openxmlformats.org/officeDocument/2006/relationships/image" Target="../media/image383.png"/><Relationship Id="rId7" Type="http://schemas.openxmlformats.org/officeDocument/2006/relationships/image" Target="../media/image387.png"/><Relationship Id="rId12" Type="http://schemas.openxmlformats.org/officeDocument/2006/relationships/image" Target="../media/image392.png"/><Relationship Id="rId2" Type="http://schemas.openxmlformats.org/officeDocument/2006/relationships/notesSlide" Target="../notesSlides/notesSlide46.xml"/><Relationship Id="rId1" Type="http://schemas.openxmlformats.org/officeDocument/2006/relationships/slideLayout" Target="../slideLayouts/slideLayout15.xml"/><Relationship Id="rId6" Type="http://schemas.openxmlformats.org/officeDocument/2006/relationships/image" Target="../media/image386.png"/><Relationship Id="rId11" Type="http://schemas.openxmlformats.org/officeDocument/2006/relationships/image" Target="../media/image391.png"/><Relationship Id="rId5" Type="http://schemas.openxmlformats.org/officeDocument/2006/relationships/image" Target="../media/image385.png"/><Relationship Id="rId10" Type="http://schemas.openxmlformats.org/officeDocument/2006/relationships/image" Target="../media/image390.png"/><Relationship Id="rId4" Type="http://schemas.openxmlformats.org/officeDocument/2006/relationships/image" Target="../media/image384.png"/><Relationship Id="rId9" Type="http://schemas.openxmlformats.org/officeDocument/2006/relationships/image" Target="../media/image389.png"/><Relationship Id="rId14" Type="http://schemas.openxmlformats.org/officeDocument/2006/relationships/image" Target="../media/image394.png"/></Relationships>
</file>

<file path=ppt/slides/_rels/slide48.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395.png"/><Relationship Id="rId7" Type="http://schemas.openxmlformats.org/officeDocument/2006/relationships/image" Target="../media/image399.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398.png"/><Relationship Id="rId5" Type="http://schemas.openxmlformats.org/officeDocument/2006/relationships/image" Target="../media/image397.png"/><Relationship Id="rId4" Type="http://schemas.openxmlformats.org/officeDocument/2006/relationships/image" Target="../media/image396.png"/></Relationships>
</file>

<file path=ppt/slides/_rels/slide49.xml.rels><?xml version="1.0" encoding="UTF-8" standalone="yes"?>
<Relationships xmlns="http://schemas.openxmlformats.org/package/2006/relationships"><Relationship Id="rId8" Type="http://schemas.openxmlformats.org/officeDocument/2006/relationships/image" Target="../media/image406.png"/><Relationship Id="rId3" Type="http://schemas.openxmlformats.org/officeDocument/2006/relationships/image" Target="../media/image401.jpeg"/><Relationship Id="rId7" Type="http://schemas.openxmlformats.org/officeDocument/2006/relationships/image" Target="../media/image405.png"/><Relationship Id="rId12"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6.xml"/><Relationship Id="rId6" Type="http://schemas.openxmlformats.org/officeDocument/2006/relationships/image" Target="../media/image404.png"/><Relationship Id="rId11" Type="http://schemas.microsoft.com/office/2007/relationships/hdphoto" Target="../media/hdphoto13.wdp"/><Relationship Id="rId5" Type="http://schemas.openxmlformats.org/officeDocument/2006/relationships/image" Target="../media/image403.png"/><Relationship Id="rId10" Type="http://schemas.openxmlformats.org/officeDocument/2006/relationships/image" Target="../media/image408.png"/><Relationship Id="rId4" Type="http://schemas.openxmlformats.org/officeDocument/2006/relationships/image" Target="../media/image402.png"/><Relationship Id="rId9" Type="http://schemas.openxmlformats.org/officeDocument/2006/relationships/image" Target="../media/image407.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microsoft.com/office/2007/relationships/hdphoto" Target="../media/hdphoto1.wdp"/><Relationship Id="rId26" Type="http://schemas.openxmlformats.org/officeDocument/2006/relationships/image" Target="../media/image37.png"/><Relationship Id="rId3" Type="http://schemas.openxmlformats.org/officeDocument/2006/relationships/image" Target="../media/image16.png"/><Relationship Id="rId21" Type="http://schemas.openxmlformats.org/officeDocument/2006/relationships/image" Target="../media/image1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29.png"/><Relationship Id="rId20" Type="http://schemas.openxmlformats.org/officeDocument/2006/relationships/image" Target="../media/image32.png"/><Relationship Id="rId29"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5.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4.png"/><Relationship Id="rId28" Type="http://schemas.microsoft.com/office/2007/relationships/hdphoto" Target="../media/hdphoto2.wdp"/><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3.png"/><Relationship Id="rId27" Type="http://schemas.openxmlformats.org/officeDocument/2006/relationships/image" Target="../media/image38.png"/></Relationships>
</file>

<file path=ppt/slides/_rels/slide50.xml.rels><?xml version="1.0" encoding="UTF-8" standalone="yes"?>
<Relationships xmlns="http://schemas.openxmlformats.org/package/2006/relationships"><Relationship Id="rId8" Type="http://schemas.openxmlformats.org/officeDocument/2006/relationships/image" Target="../media/image414.png"/><Relationship Id="rId13" Type="http://schemas.openxmlformats.org/officeDocument/2006/relationships/image" Target="../media/image419.png"/><Relationship Id="rId3" Type="http://schemas.openxmlformats.org/officeDocument/2006/relationships/image" Target="../media/image409.png"/><Relationship Id="rId7" Type="http://schemas.openxmlformats.org/officeDocument/2006/relationships/image" Target="../media/image413.png"/><Relationship Id="rId12" Type="http://schemas.openxmlformats.org/officeDocument/2006/relationships/image" Target="../media/image418.png"/><Relationship Id="rId17" Type="http://schemas.openxmlformats.org/officeDocument/2006/relationships/image" Target="../media/image423.png"/><Relationship Id="rId2" Type="http://schemas.openxmlformats.org/officeDocument/2006/relationships/notesSlide" Target="../notesSlides/notesSlide49.xml"/><Relationship Id="rId16" Type="http://schemas.openxmlformats.org/officeDocument/2006/relationships/image" Target="../media/image422.png"/><Relationship Id="rId1" Type="http://schemas.openxmlformats.org/officeDocument/2006/relationships/slideLayout" Target="../slideLayouts/slideLayout15.xml"/><Relationship Id="rId6" Type="http://schemas.openxmlformats.org/officeDocument/2006/relationships/image" Target="../media/image412.png"/><Relationship Id="rId11" Type="http://schemas.openxmlformats.org/officeDocument/2006/relationships/image" Target="../media/image417.png"/><Relationship Id="rId5" Type="http://schemas.openxmlformats.org/officeDocument/2006/relationships/image" Target="../media/image411.png"/><Relationship Id="rId15" Type="http://schemas.openxmlformats.org/officeDocument/2006/relationships/image" Target="../media/image421.png"/><Relationship Id="rId10" Type="http://schemas.openxmlformats.org/officeDocument/2006/relationships/image" Target="../media/image416.png"/><Relationship Id="rId4" Type="http://schemas.openxmlformats.org/officeDocument/2006/relationships/image" Target="../media/image410.png"/><Relationship Id="rId9" Type="http://schemas.openxmlformats.org/officeDocument/2006/relationships/image" Target="../media/image415.png"/><Relationship Id="rId14" Type="http://schemas.openxmlformats.org/officeDocument/2006/relationships/image" Target="../media/image420.png"/></Relationships>
</file>

<file path=ppt/slides/_rels/slide51.xml.rels><?xml version="1.0" encoding="UTF-8" standalone="yes"?>
<Relationships xmlns="http://schemas.openxmlformats.org/package/2006/relationships"><Relationship Id="rId8" Type="http://schemas.openxmlformats.org/officeDocument/2006/relationships/image" Target="../media/image429.png"/><Relationship Id="rId13" Type="http://schemas.microsoft.com/office/2007/relationships/hdphoto" Target="../media/hdphoto15.wdp"/><Relationship Id="rId18" Type="http://schemas.openxmlformats.org/officeDocument/2006/relationships/image" Target="../media/image436.png"/><Relationship Id="rId3" Type="http://schemas.openxmlformats.org/officeDocument/2006/relationships/image" Target="../media/image424.png"/><Relationship Id="rId21" Type="http://schemas.openxmlformats.org/officeDocument/2006/relationships/image" Target="../media/image439.png"/><Relationship Id="rId7" Type="http://schemas.openxmlformats.org/officeDocument/2006/relationships/image" Target="../media/image428.png"/><Relationship Id="rId12" Type="http://schemas.openxmlformats.org/officeDocument/2006/relationships/image" Target="../media/image432.png"/><Relationship Id="rId17" Type="http://schemas.openxmlformats.org/officeDocument/2006/relationships/image" Target="../media/image435.png"/><Relationship Id="rId2" Type="http://schemas.openxmlformats.org/officeDocument/2006/relationships/notesSlide" Target="../notesSlides/notesSlide50.xml"/><Relationship Id="rId16" Type="http://schemas.microsoft.com/office/2007/relationships/hdphoto" Target="../media/hdphoto16.wdp"/><Relationship Id="rId20" Type="http://schemas.openxmlformats.org/officeDocument/2006/relationships/image" Target="../media/image438.png"/><Relationship Id="rId1" Type="http://schemas.openxmlformats.org/officeDocument/2006/relationships/slideLayout" Target="../slideLayouts/slideLayout15.xml"/><Relationship Id="rId6" Type="http://schemas.openxmlformats.org/officeDocument/2006/relationships/image" Target="../media/image427.png"/><Relationship Id="rId11" Type="http://schemas.openxmlformats.org/officeDocument/2006/relationships/image" Target="../media/image431.png"/><Relationship Id="rId24" Type="http://schemas.openxmlformats.org/officeDocument/2006/relationships/image" Target="../media/image442.png"/><Relationship Id="rId5" Type="http://schemas.openxmlformats.org/officeDocument/2006/relationships/image" Target="../media/image426.png"/><Relationship Id="rId15" Type="http://schemas.openxmlformats.org/officeDocument/2006/relationships/image" Target="../media/image434.png"/><Relationship Id="rId23" Type="http://schemas.openxmlformats.org/officeDocument/2006/relationships/image" Target="../media/image441.png"/><Relationship Id="rId10" Type="http://schemas.microsoft.com/office/2007/relationships/hdphoto" Target="../media/hdphoto14.wdp"/><Relationship Id="rId19" Type="http://schemas.openxmlformats.org/officeDocument/2006/relationships/image" Target="../media/image437.png"/><Relationship Id="rId4" Type="http://schemas.openxmlformats.org/officeDocument/2006/relationships/image" Target="../media/image425.png"/><Relationship Id="rId9" Type="http://schemas.openxmlformats.org/officeDocument/2006/relationships/image" Target="../media/image430.png"/><Relationship Id="rId14" Type="http://schemas.openxmlformats.org/officeDocument/2006/relationships/image" Target="../media/image433.png"/><Relationship Id="rId22" Type="http://schemas.openxmlformats.org/officeDocument/2006/relationships/image" Target="../media/image440.png"/></Relationships>
</file>

<file path=ppt/slides/_rels/slide52.xml.rels><?xml version="1.0" encoding="UTF-8" standalone="yes"?>
<Relationships xmlns="http://schemas.openxmlformats.org/package/2006/relationships"><Relationship Id="rId8" Type="http://schemas.openxmlformats.org/officeDocument/2006/relationships/image" Target="../media/image448.png"/><Relationship Id="rId13" Type="http://schemas.openxmlformats.org/officeDocument/2006/relationships/image" Target="../media/image453.png"/><Relationship Id="rId3" Type="http://schemas.openxmlformats.org/officeDocument/2006/relationships/image" Target="../media/image443.png"/><Relationship Id="rId7" Type="http://schemas.openxmlformats.org/officeDocument/2006/relationships/image" Target="../media/image447.png"/><Relationship Id="rId12" Type="http://schemas.openxmlformats.org/officeDocument/2006/relationships/image" Target="../media/image452.png"/><Relationship Id="rId2" Type="http://schemas.openxmlformats.org/officeDocument/2006/relationships/notesSlide" Target="../notesSlides/notesSlide51.xml"/><Relationship Id="rId16" Type="http://schemas.microsoft.com/office/2007/relationships/hdphoto" Target="../media/hdphoto17.wdp"/><Relationship Id="rId1" Type="http://schemas.openxmlformats.org/officeDocument/2006/relationships/slideLayout" Target="../slideLayouts/slideLayout15.xml"/><Relationship Id="rId6" Type="http://schemas.openxmlformats.org/officeDocument/2006/relationships/image" Target="../media/image446.png"/><Relationship Id="rId11" Type="http://schemas.openxmlformats.org/officeDocument/2006/relationships/image" Target="../media/image451.png"/><Relationship Id="rId5" Type="http://schemas.openxmlformats.org/officeDocument/2006/relationships/image" Target="../media/image445.png"/><Relationship Id="rId15" Type="http://schemas.openxmlformats.org/officeDocument/2006/relationships/image" Target="../media/image455.png"/><Relationship Id="rId10" Type="http://schemas.openxmlformats.org/officeDocument/2006/relationships/image" Target="../media/image450.png"/><Relationship Id="rId4" Type="http://schemas.openxmlformats.org/officeDocument/2006/relationships/image" Target="../media/image444.png"/><Relationship Id="rId9" Type="http://schemas.openxmlformats.org/officeDocument/2006/relationships/image" Target="../media/image449.png"/><Relationship Id="rId14" Type="http://schemas.openxmlformats.org/officeDocument/2006/relationships/image" Target="../media/image45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diagramData" Target="../diagrams/data1.xml"/><Relationship Id="rId18" Type="http://schemas.openxmlformats.org/officeDocument/2006/relationships/diagramData" Target="../diagrams/data2.xml"/><Relationship Id="rId3" Type="http://schemas.openxmlformats.org/officeDocument/2006/relationships/tags" Target="../tags/tag8.xml"/><Relationship Id="rId21" Type="http://schemas.openxmlformats.org/officeDocument/2006/relationships/diagramColors" Target="../diagrams/colors2.xml"/><Relationship Id="rId7" Type="http://schemas.openxmlformats.org/officeDocument/2006/relationships/tags" Target="../tags/tag12.xml"/><Relationship Id="rId12" Type="http://schemas.openxmlformats.org/officeDocument/2006/relationships/image" Target="../media/image456.png"/><Relationship Id="rId17" Type="http://schemas.microsoft.com/office/2007/relationships/diagramDrawing" Target="../diagrams/drawing1.xml"/><Relationship Id="rId25" Type="http://schemas.openxmlformats.org/officeDocument/2006/relationships/hyperlink" Target="https://www.hikvision.com/en/products/software/HikCentral-Professional-series/hikcentral-access-control/" TargetMode="External"/><Relationship Id="rId2" Type="http://schemas.openxmlformats.org/officeDocument/2006/relationships/tags" Target="../tags/tag7.xml"/><Relationship Id="rId16" Type="http://schemas.openxmlformats.org/officeDocument/2006/relationships/diagramColors" Target="../diagrams/colors1.xml"/><Relationship Id="rId20" Type="http://schemas.openxmlformats.org/officeDocument/2006/relationships/diagramQuickStyle" Target="../diagrams/quickStyle2.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notesSlide" Target="../notesSlides/notesSlide53.xml"/><Relationship Id="rId24" Type="http://schemas.openxmlformats.org/officeDocument/2006/relationships/image" Target="../media/image458.png"/><Relationship Id="rId5" Type="http://schemas.openxmlformats.org/officeDocument/2006/relationships/tags" Target="../tags/tag10.xml"/><Relationship Id="rId15" Type="http://schemas.openxmlformats.org/officeDocument/2006/relationships/diagramQuickStyle" Target="../diagrams/quickStyle1.xml"/><Relationship Id="rId23" Type="http://schemas.openxmlformats.org/officeDocument/2006/relationships/image" Target="../media/image457.png"/><Relationship Id="rId10" Type="http://schemas.openxmlformats.org/officeDocument/2006/relationships/slideLayout" Target="../slideLayouts/slideLayout15.xml"/><Relationship Id="rId19" Type="http://schemas.openxmlformats.org/officeDocument/2006/relationships/diagramLayout" Target="../diagrams/layout2.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diagramLayout" Target="../diagrams/layout1.xml"/><Relationship Id="rId22" Type="http://schemas.microsoft.com/office/2007/relationships/diagramDrawing" Target="../diagrams/drawing2.xml"/></Relationships>
</file>

<file path=ppt/slides/_rels/slide55.xml.rels><?xml version="1.0" encoding="UTF-8" standalone="yes"?>
<Relationships xmlns="http://schemas.openxmlformats.org/package/2006/relationships"><Relationship Id="rId13" Type="http://schemas.openxmlformats.org/officeDocument/2006/relationships/image" Target="../media/image469.png"/><Relationship Id="rId18" Type="http://schemas.openxmlformats.org/officeDocument/2006/relationships/image" Target="../media/image474.png"/><Relationship Id="rId26" Type="http://schemas.openxmlformats.org/officeDocument/2006/relationships/image" Target="../media/image482.png"/><Relationship Id="rId39" Type="http://schemas.microsoft.com/office/2007/relationships/hdphoto" Target="../media/hdphoto18.wdp"/><Relationship Id="rId21" Type="http://schemas.openxmlformats.org/officeDocument/2006/relationships/image" Target="../media/image477.png"/><Relationship Id="rId34" Type="http://schemas.openxmlformats.org/officeDocument/2006/relationships/image" Target="../media/image490.png"/><Relationship Id="rId7" Type="http://schemas.openxmlformats.org/officeDocument/2006/relationships/image" Target="../media/image463.png"/><Relationship Id="rId2" Type="http://schemas.openxmlformats.org/officeDocument/2006/relationships/notesSlide" Target="../notesSlides/notesSlide54.xml"/><Relationship Id="rId16" Type="http://schemas.openxmlformats.org/officeDocument/2006/relationships/image" Target="../media/image472.png"/><Relationship Id="rId20" Type="http://schemas.openxmlformats.org/officeDocument/2006/relationships/image" Target="../media/image476.png"/><Relationship Id="rId29" Type="http://schemas.openxmlformats.org/officeDocument/2006/relationships/image" Target="../media/image485.png"/><Relationship Id="rId41" Type="http://schemas.openxmlformats.org/officeDocument/2006/relationships/image" Target="../media/image496.png"/><Relationship Id="rId1" Type="http://schemas.openxmlformats.org/officeDocument/2006/relationships/slideLayout" Target="../slideLayouts/slideLayout7.xml"/><Relationship Id="rId6" Type="http://schemas.openxmlformats.org/officeDocument/2006/relationships/image" Target="../media/image462.jpeg"/><Relationship Id="rId11" Type="http://schemas.openxmlformats.org/officeDocument/2006/relationships/image" Target="../media/image467.png"/><Relationship Id="rId24" Type="http://schemas.openxmlformats.org/officeDocument/2006/relationships/image" Target="../media/image480.png"/><Relationship Id="rId32" Type="http://schemas.openxmlformats.org/officeDocument/2006/relationships/image" Target="../media/image488.png"/><Relationship Id="rId37" Type="http://schemas.openxmlformats.org/officeDocument/2006/relationships/image" Target="../media/image493.png"/><Relationship Id="rId40" Type="http://schemas.openxmlformats.org/officeDocument/2006/relationships/image" Target="../media/image495.png"/><Relationship Id="rId5" Type="http://schemas.openxmlformats.org/officeDocument/2006/relationships/image" Target="../media/image461.jpeg"/><Relationship Id="rId15" Type="http://schemas.openxmlformats.org/officeDocument/2006/relationships/image" Target="../media/image471.png"/><Relationship Id="rId23" Type="http://schemas.openxmlformats.org/officeDocument/2006/relationships/image" Target="../media/image479.png"/><Relationship Id="rId28" Type="http://schemas.openxmlformats.org/officeDocument/2006/relationships/image" Target="../media/image484.png"/><Relationship Id="rId36" Type="http://schemas.openxmlformats.org/officeDocument/2006/relationships/image" Target="../media/image492.png"/><Relationship Id="rId10" Type="http://schemas.openxmlformats.org/officeDocument/2006/relationships/image" Target="../media/image466.png"/><Relationship Id="rId19" Type="http://schemas.openxmlformats.org/officeDocument/2006/relationships/image" Target="../media/image475.png"/><Relationship Id="rId31" Type="http://schemas.openxmlformats.org/officeDocument/2006/relationships/image" Target="../media/image487.png"/><Relationship Id="rId4" Type="http://schemas.openxmlformats.org/officeDocument/2006/relationships/image" Target="../media/image460.jpeg"/><Relationship Id="rId9" Type="http://schemas.openxmlformats.org/officeDocument/2006/relationships/image" Target="../media/image465.png"/><Relationship Id="rId14" Type="http://schemas.openxmlformats.org/officeDocument/2006/relationships/image" Target="../media/image470.png"/><Relationship Id="rId22" Type="http://schemas.openxmlformats.org/officeDocument/2006/relationships/image" Target="../media/image478.png"/><Relationship Id="rId27" Type="http://schemas.openxmlformats.org/officeDocument/2006/relationships/image" Target="../media/image483.png"/><Relationship Id="rId30" Type="http://schemas.openxmlformats.org/officeDocument/2006/relationships/image" Target="../media/image486.png"/><Relationship Id="rId35" Type="http://schemas.openxmlformats.org/officeDocument/2006/relationships/image" Target="../media/image491.png"/><Relationship Id="rId8" Type="http://schemas.openxmlformats.org/officeDocument/2006/relationships/image" Target="../media/image464.png"/><Relationship Id="rId3" Type="http://schemas.openxmlformats.org/officeDocument/2006/relationships/image" Target="../media/image459.jpeg"/><Relationship Id="rId12" Type="http://schemas.openxmlformats.org/officeDocument/2006/relationships/image" Target="../media/image468.png"/><Relationship Id="rId17" Type="http://schemas.openxmlformats.org/officeDocument/2006/relationships/image" Target="../media/image473.png"/><Relationship Id="rId25" Type="http://schemas.openxmlformats.org/officeDocument/2006/relationships/image" Target="../media/image481.png"/><Relationship Id="rId33" Type="http://schemas.openxmlformats.org/officeDocument/2006/relationships/image" Target="../media/image489.png"/><Relationship Id="rId38" Type="http://schemas.openxmlformats.org/officeDocument/2006/relationships/image" Target="../media/image494.png"/></Relationships>
</file>

<file path=ppt/slides/_rels/slide56.xml.rels><?xml version="1.0" encoding="UTF-8" standalone="yes"?>
<Relationships xmlns="http://schemas.openxmlformats.org/package/2006/relationships"><Relationship Id="rId8" Type="http://schemas.openxmlformats.org/officeDocument/2006/relationships/image" Target="../media/image502.png"/><Relationship Id="rId13" Type="http://schemas.openxmlformats.org/officeDocument/2006/relationships/image" Target="../media/image507.png"/><Relationship Id="rId18" Type="http://schemas.openxmlformats.org/officeDocument/2006/relationships/image" Target="../media/image512.png"/><Relationship Id="rId3" Type="http://schemas.openxmlformats.org/officeDocument/2006/relationships/image" Target="../media/image497.png"/><Relationship Id="rId7" Type="http://schemas.openxmlformats.org/officeDocument/2006/relationships/image" Target="../media/image501.png"/><Relationship Id="rId12" Type="http://schemas.openxmlformats.org/officeDocument/2006/relationships/image" Target="../media/image506.png"/><Relationship Id="rId17" Type="http://schemas.openxmlformats.org/officeDocument/2006/relationships/image" Target="../media/image511.png"/><Relationship Id="rId2" Type="http://schemas.openxmlformats.org/officeDocument/2006/relationships/notesSlide" Target="../notesSlides/notesSlide55.xml"/><Relationship Id="rId16" Type="http://schemas.openxmlformats.org/officeDocument/2006/relationships/image" Target="../media/image510.png"/><Relationship Id="rId20" Type="http://schemas.openxmlformats.org/officeDocument/2006/relationships/image" Target="../media/image514.png"/><Relationship Id="rId1" Type="http://schemas.openxmlformats.org/officeDocument/2006/relationships/slideLayout" Target="../slideLayouts/slideLayout7.xml"/><Relationship Id="rId6" Type="http://schemas.openxmlformats.org/officeDocument/2006/relationships/image" Target="../media/image500.png"/><Relationship Id="rId11" Type="http://schemas.openxmlformats.org/officeDocument/2006/relationships/image" Target="../media/image505.png"/><Relationship Id="rId5" Type="http://schemas.openxmlformats.org/officeDocument/2006/relationships/image" Target="../media/image499.png"/><Relationship Id="rId15" Type="http://schemas.openxmlformats.org/officeDocument/2006/relationships/image" Target="../media/image509.png"/><Relationship Id="rId10" Type="http://schemas.openxmlformats.org/officeDocument/2006/relationships/image" Target="../media/image504.png"/><Relationship Id="rId19" Type="http://schemas.openxmlformats.org/officeDocument/2006/relationships/image" Target="../media/image513.png"/><Relationship Id="rId4" Type="http://schemas.openxmlformats.org/officeDocument/2006/relationships/image" Target="../media/image498.png"/><Relationship Id="rId9" Type="http://schemas.openxmlformats.org/officeDocument/2006/relationships/image" Target="../media/image503.png"/><Relationship Id="rId14" Type="http://schemas.openxmlformats.org/officeDocument/2006/relationships/image" Target="../media/image508.png"/></Relationships>
</file>

<file path=ppt/slides/_rels/slide57.xml.rels><?xml version="1.0" encoding="UTF-8" standalone="yes"?>
<Relationships xmlns="http://schemas.openxmlformats.org/package/2006/relationships"><Relationship Id="rId8" Type="http://schemas.openxmlformats.org/officeDocument/2006/relationships/image" Target="../media/image5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6.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8.xml.rels><?xml version="1.0" encoding="UTF-8" standalone="yes"?>
<Relationships xmlns="http://schemas.openxmlformats.org/package/2006/relationships"><Relationship Id="rId13" Type="http://schemas.openxmlformats.org/officeDocument/2006/relationships/image" Target="../media/image527.png"/><Relationship Id="rId18" Type="http://schemas.openxmlformats.org/officeDocument/2006/relationships/image" Target="../media/image532.png"/><Relationship Id="rId26" Type="http://schemas.openxmlformats.org/officeDocument/2006/relationships/image" Target="../media/image540.jpg"/><Relationship Id="rId3" Type="http://schemas.openxmlformats.org/officeDocument/2006/relationships/image" Target="../media/image517.png"/><Relationship Id="rId21" Type="http://schemas.openxmlformats.org/officeDocument/2006/relationships/image" Target="../media/image535.png"/><Relationship Id="rId34" Type="http://schemas.openxmlformats.org/officeDocument/2006/relationships/image" Target="../media/image548.png"/><Relationship Id="rId7" Type="http://schemas.openxmlformats.org/officeDocument/2006/relationships/image" Target="../media/image521.png"/><Relationship Id="rId12" Type="http://schemas.openxmlformats.org/officeDocument/2006/relationships/image" Target="../media/image526.png"/><Relationship Id="rId17" Type="http://schemas.openxmlformats.org/officeDocument/2006/relationships/image" Target="../media/image531.png"/><Relationship Id="rId25" Type="http://schemas.openxmlformats.org/officeDocument/2006/relationships/image" Target="../media/image539.png"/><Relationship Id="rId33" Type="http://schemas.openxmlformats.org/officeDocument/2006/relationships/image" Target="../media/image547.jpg"/><Relationship Id="rId2" Type="http://schemas.openxmlformats.org/officeDocument/2006/relationships/image" Target="../media/image516.png"/><Relationship Id="rId16" Type="http://schemas.openxmlformats.org/officeDocument/2006/relationships/image" Target="../media/image530.png"/><Relationship Id="rId20" Type="http://schemas.openxmlformats.org/officeDocument/2006/relationships/image" Target="../media/image534.jpg"/><Relationship Id="rId29" Type="http://schemas.openxmlformats.org/officeDocument/2006/relationships/image" Target="../media/image543.jpg"/><Relationship Id="rId1" Type="http://schemas.openxmlformats.org/officeDocument/2006/relationships/slideLayout" Target="../slideLayouts/slideLayout2.xml"/><Relationship Id="rId6" Type="http://schemas.openxmlformats.org/officeDocument/2006/relationships/image" Target="../media/image520.jpg"/><Relationship Id="rId11" Type="http://schemas.openxmlformats.org/officeDocument/2006/relationships/image" Target="../media/image525.png"/><Relationship Id="rId24" Type="http://schemas.openxmlformats.org/officeDocument/2006/relationships/image" Target="../media/image538.png"/><Relationship Id="rId32" Type="http://schemas.openxmlformats.org/officeDocument/2006/relationships/image" Target="../media/image546.jpg"/><Relationship Id="rId5" Type="http://schemas.openxmlformats.org/officeDocument/2006/relationships/image" Target="../media/image519.png"/><Relationship Id="rId15" Type="http://schemas.openxmlformats.org/officeDocument/2006/relationships/image" Target="../media/image529.png"/><Relationship Id="rId23" Type="http://schemas.openxmlformats.org/officeDocument/2006/relationships/image" Target="../media/image537.png"/><Relationship Id="rId28" Type="http://schemas.openxmlformats.org/officeDocument/2006/relationships/image" Target="../media/image542.png"/><Relationship Id="rId36" Type="http://schemas.openxmlformats.org/officeDocument/2006/relationships/image" Target="../media/image550.png"/><Relationship Id="rId10" Type="http://schemas.openxmlformats.org/officeDocument/2006/relationships/image" Target="../media/image524.png"/><Relationship Id="rId19" Type="http://schemas.openxmlformats.org/officeDocument/2006/relationships/image" Target="../media/image533.png"/><Relationship Id="rId31" Type="http://schemas.openxmlformats.org/officeDocument/2006/relationships/image" Target="../media/image545.jpg"/><Relationship Id="rId4" Type="http://schemas.openxmlformats.org/officeDocument/2006/relationships/image" Target="../media/image518.jpg"/><Relationship Id="rId9" Type="http://schemas.openxmlformats.org/officeDocument/2006/relationships/image" Target="../media/image523.png"/><Relationship Id="rId14" Type="http://schemas.openxmlformats.org/officeDocument/2006/relationships/image" Target="../media/image528.png"/><Relationship Id="rId22" Type="http://schemas.openxmlformats.org/officeDocument/2006/relationships/image" Target="../media/image536.jpg"/><Relationship Id="rId27" Type="http://schemas.openxmlformats.org/officeDocument/2006/relationships/image" Target="../media/image541.png"/><Relationship Id="rId30" Type="http://schemas.openxmlformats.org/officeDocument/2006/relationships/image" Target="../media/image544.jpg"/><Relationship Id="rId35" Type="http://schemas.openxmlformats.org/officeDocument/2006/relationships/image" Target="../media/image549.png"/><Relationship Id="rId8" Type="http://schemas.openxmlformats.org/officeDocument/2006/relationships/image" Target="../media/image522.png"/></Relationships>
</file>

<file path=ppt/slides/_rels/slide59.xml.rels><?xml version="1.0" encoding="UTF-8" standalone="yes"?>
<Relationships xmlns="http://schemas.openxmlformats.org/package/2006/relationships"><Relationship Id="rId8" Type="http://schemas.openxmlformats.org/officeDocument/2006/relationships/image" Target="../media/image553.jpeg"/><Relationship Id="rId13" Type="http://schemas.openxmlformats.org/officeDocument/2006/relationships/image" Target="../media/image558.jpeg"/><Relationship Id="rId18" Type="http://schemas.openxmlformats.org/officeDocument/2006/relationships/image" Target="../media/image563.png"/><Relationship Id="rId3" Type="http://schemas.openxmlformats.org/officeDocument/2006/relationships/slideLayout" Target="../slideLayouts/slideLayout2.xml"/><Relationship Id="rId21" Type="http://schemas.openxmlformats.org/officeDocument/2006/relationships/image" Target="../media/image566.png"/><Relationship Id="rId7" Type="http://schemas.openxmlformats.org/officeDocument/2006/relationships/image" Target="../media/image552.jpeg"/><Relationship Id="rId12" Type="http://schemas.openxmlformats.org/officeDocument/2006/relationships/image" Target="../media/image557.png"/><Relationship Id="rId17" Type="http://schemas.openxmlformats.org/officeDocument/2006/relationships/image" Target="../media/image562.jpeg"/><Relationship Id="rId2" Type="http://schemas.microsoft.com/office/2007/relationships/media" Target="../media/media1.mp4"/><Relationship Id="rId16" Type="http://schemas.openxmlformats.org/officeDocument/2006/relationships/image" Target="../media/image561.jpeg"/><Relationship Id="rId20" Type="http://schemas.openxmlformats.org/officeDocument/2006/relationships/image" Target="../media/image565.png"/><Relationship Id="rId1" Type="http://schemas.openxmlformats.org/officeDocument/2006/relationships/video" Target="NULL" TargetMode="External"/><Relationship Id="rId6" Type="http://schemas.openxmlformats.org/officeDocument/2006/relationships/image" Target="../media/image550.png"/><Relationship Id="rId11" Type="http://schemas.openxmlformats.org/officeDocument/2006/relationships/image" Target="../media/image556.png"/><Relationship Id="rId24" Type="http://schemas.openxmlformats.org/officeDocument/2006/relationships/image" Target="../media/image569.png"/><Relationship Id="rId5" Type="http://schemas.openxmlformats.org/officeDocument/2006/relationships/image" Target="../media/image551.jpg"/><Relationship Id="rId15" Type="http://schemas.openxmlformats.org/officeDocument/2006/relationships/image" Target="../media/image560.png"/><Relationship Id="rId23" Type="http://schemas.openxmlformats.org/officeDocument/2006/relationships/image" Target="../media/image568.png"/><Relationship Id="rId10" Type="http://schemas.openxmlformats.org/officeDocument/2006/relationships/image" Target="../media/image555.png"/><Relationship Id="rId19" Type="http://schemas.openxmlformats.org/officeDocument/2006/relationships/image" Target="../media/image564.png"/><Relationship Id="rId4" Type="http://schemas.openxmlformats.org/officeDocument/2006/relationships/notesSlide" Target="../notesSlides/notesSlide57.xml"/><Relationship Id="rId9" Type="http://schemas.openxmlformats.org/officeDocument/2006/relationships/image" Target="../media/image554.png"/><Relationship Id="rId14" Type="http://schemas.openxmlformats.org/officeDocument/2006/relationships/image" Target="../media/image559.png"/><Relationship Id="rId22" Type="http://schemas.openxmlformats.org/officeDocument/2006/relationships/image" Target="../media/image567.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4.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14.png"/></Relationships>
</file>

<file path=ppt/slides/_rels/slide60.xml.rels><?xml version="1.0" encoding="UTF-8" standalone="yes"?>
<Relationships xmlns="http://schemas.openxmlformats.org/package/2006/relationships"><Relationship Id="rId8" Type="http://schemas.openxmlformats.org/officeDocument/2006/relationships/image" Target="../media/image575.png"/><Relationship Id="rId13" Type="http://schemas.openxmlformats.org/officeDocument/2006/relationships/image" Target="../media/image548.png"/><Relationship Id="rId18" Type="http://schemas.openxmlformats.org/officeDocument/2006/relationships/image" Target="../media/image584.png"/><Relationship Id="rId26" Type="http://schemas.openxmlformats.org/officeDocument/2006/relationships/image" Target="../media/image592.png"/><Relationship Id="rId3" Type="http://schemas.openxmlformats.org/officeDocument/2006/relationships/image" Target="../media/image570.png"/><Relationship Id="rId21" Type="http://schemas.openxmlformats.org/officeDocument/2006/relationships/image" Target="../media/image587.jpg"/><Relationship Id="rId7" Type="http://schemas.openxmlformats.org/officeDocument/2006/relationships/image" Target="../media/image574.png"/><Relationship Id="rId12" Type="http://schemas.openxmlformats.org/officeDocument/2006/relationships/image" Target="../media/image579.png"/><Relationship Id="rId17" Type="http://schemas.openxmlformats.org/officeDocument/2006/relationships/image" Target="../media/image583.jpg"/><Relationship Id="rId25" Type="http://schemas.openxmlformats.org/officeDocument/2006/relationships/image" Target="../media/image591.png"/><Relationship Id="rId2" Type="http://schemas.openxmlformats.org/officeDocument/2006/relationships/image" Target="../media/image516.png"/><Relationship Id="rId16" Type="http://schemas.openxmlformats.org/officeDocument/2006/relationships/image" Target="../media/image582.png"/><Relationship Id="rId20" Type="http://schemas.openxmlformats.org/officeDocument/2006/relationships/image" Target="../media/image586.png"/><Relationship Id="rId1" Type="http://schemas.openxmlformats.org/officeDocument/2006/relationships/slideLayout" Target="../slideLayouts/slideLayout2.xml"/><Relationship Id="rId6" Type="http://schemas.openxmlformats.org/officeDocument/2006/relationships/image" Target="../media/image573.png"/><Relationship Id="rId11" Type="http://schemas.openxmlformats.org/officeDocument/2006/relationships/image" Target="../media/image578.jpg"/><Relationship Id="rId24" Type="http://schemas.openxmlformats.org/officeDocument/2006/relationships/image" Target="../media/image590.jpg"/><Relationship Id="rId5" Type="http://schemas.openxmlformats.org/officeDocument/2006/relationships/image" Target="../media/image572.jpg"/><Relationship Id="rId15" Type="http://schemas.openxmlformats.org/officeDocument/2006/relationships/image" Target="../media/image581.jpg"/><Relationship Id="rId23" Type="http://schemas.openxmlformats.org/officeDocument/2006/relationships/image" Target="../media/image589.jpg"/><Relationship Id="rId10" Type="http://schemas.openxmlformats.org/officeDocument/2006/relationships/image" Target="../media/image577.png"/><Relationship Id="rId19" Type="http://schemas.openxmlformats.org/officeDocument/2006/relationships/image" Target="../media/image585.png"/><Relationship Id="rId4" Type="http://schemas.openxmlformats.org/officeDocument/2006/relationships/image" Target="../media/image571.png"/><Relationship Id="rId9" Type="http://schemas.openxmlformats.org/officeDocument/2006/relationships/image" Target="../media/image576.jpg"/><Relationship Id="rId14" Type="http://schemas.openxmlformats.org/officeDocument/2006/relationships/image" Target="../media/image580.jpg"/><Relationship Id="rId22" Type="http://schemas.openxmlformats.org/officeDocument/2006/relationships/image" Target="../media/image588.jpg"/><Relationship Id="rId27" Type="http://schemas.openxmlformats.org/officeDocument/2006/relationships/image" Target="../media/image550.png"/></Relationships>
</file>

<file path=ppt/slides/_rels/slide61.xml.rels><?xml version="1.0" encoding="UTF-8" standalone="yes"?>
<Relationships xmlns="http://schemas.openxmlformats.org/package/2006/relationships"><Relationship Id="rId8" Type="http://schemas.openxmlformats.org/officeDocument/2006/relationships/image" Target="../media/image596.png"/><Relationship Id="rId13" Type="http://schemas.openxmlformats.org/officeDocument/2006/relationships/image" Target="../media/image601.jpg"/><Relationship Id="rId3" Type="http://schemas.openxmlformats.org/officeDocument/2006/relationships/image" Target="../media/image570.png"/><Relationship Id="rId7" Type="http://schemas.openxmlformats.org/officeDocument/2006/relationships/image" Target="../media/image595.png"/><Relationship Id="rId12" Type="http://schemas.openxmlformats.org/officeDocument/2006/relationships/image" Target="../media/image600.png"/><Relationship Id="rId2" Type="http://schemas.openxmlformats.org/officeDocument/2006/relationships/image" Target="../media/image516.png"/><Relationship Id="rId16"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594.png"/><Relationship Id="rId11" Type="http://schemas.openxmlformats.org/officeDocument/2006/relationships/image" Target="../media/image599.png"/><Relationship Id="rId5" Type="http://schemas.openxmlformats.org/officeDocument/2006/relationships/image" Target="../media/image593.png"/><Relationship Id="rId15" Type="http://schemas.openxmlformats.org/officeDocument/2006/relationships/image" Target="../media/image603.jpg"/><Relationship Id="rId10" Type="http://schemas.openxmlformats.org/officeDocument/2006/relationships/image" Target="../media/image598.jpg"/><Relationship Id="rId4" Type="http://schemas.openxmlformats.org/officeDocument/2006/relationships/image" Target="../media/image585.png"/><Relationship Id="rId9" Type="http://schemas.openxmlformats.org/officeDocument/2006/relationships/image" Target="../media/image597.jpg"/><Relationship Id="rId14" Type="http://schemas.openxmlformats.org/officeDocument/2006/relationships/image" Target="../media/image602.jpg"/></Relationships>
</file>

<file path=ppt/slides/_rels/slide62.xml.rels><?xml version="1.0" encoding="UTF-8" standalone="yes"?>
<Relationships xmlns="http://schemas.openxmlformats.org/package/2006/relationships"><Relationship Id="rId8" Type="http://schemas.openxmlformats.org/officeDocument/2006/relationships/image" Target="../media/image609.png"/><Relationship Id="rId13" Type="http://schemas.openxmlformats.org/officeDocument/2006/relationships/image" Target="../media/image614.png"/><Relationship Id="rId18" Type="http://schemas.openxmlformats.org/officeDocument/2006/relationships/image" Target="../media/image619.png"/><Relationship Id="rId26" Type="http://schemas.openxmlformats.org/officeDocument/2006/relationships/image" Target="../media/image627.png"/><Relationship Id="rId3" Type="http://schemas.openxmlformats.org/officeDocument/2006/relationships/image" Target="../media/image604.png"/><Relationship Id="rId21" Type="http://schemas.openxmlformats.org/officeDocument/2006/relationships/image" Target="../media/image622.png"/><Relationship Id="rId7" Type="http://schemas.openxmlformats.org/officeDocument/2006/relationships/image" Target="../media/image608.png"/><Relationship Id="rId12" Type="http://schemas.openxmlformats.org/officeDocument/2006/relationships/image" Target="../media/image613.png"/><Relationship Id="rId17" Type="http://schemas.openxmlformats.org/officeDocument/2006/relationships/image" Target="../media/image618.png"/><Relationship Id="rId25" Type="http://schemas.openxmlformats.org/officeDocument/2006/relationships/image" Target="../media/image626.png"/><Relationship Id="rId2" Type="http://schemas.openxmlformats.org/officeDocument/2006/relationships/image" Target="../media/image516.png"/><Relationship Id="rId16" Type="http://schemas.openxmlformats.org/officeDocument/2006/relationships/image" Target="../media/image617.png"/><Relationship Id="rId20" Type="http://schemas.openxmlformats.org/officeDocument/2006/relationships/image" Target="../media/image621.png"/><Relationship Id="rId1" Type="http://schemas.openxmlformats.org/officeDocument/2006/relationships/slideLayout" Target="../slideLayouts/slideLayout2.xml"/><Relationship Id="rId6" Type="http://schemas.openxmlformats.org/officeDocument/2006/relationships/image" Target="../media/image607.png"/><Relationship Id="rId11" Type="http://schemas.openxmlformats.org/officeDocument/2006/relationships/image" Target="../media/image612.png"/><Relationship Id="rId24" Type="http://schemas.openxmlformats.org/officeDocument/2006/relationships/image" Target="../media/image625.png"/><Relationship Id="rId5" Type="http://schemas.openxmlformats.org/officeDocument/2006/relationships/image" Target="../media/image606.jpg"/><Relationship Id="rId15" Type="http://schemas.openxmlformats.org/officeDocument/2006/relationships/image" Target="../media/image616.png"/><Relationship Id="rId23" Type="http://schemas.openxmlformats.org/officeDocument/2006/relationships/image" Target="../media/image624.png"/><Relationship Id="rId28" Type="http://schemas.openxmlformats.org/officeDocument/2006/relationships/image" Target="../media/image550.png"/><Relationship Id="rId10" Type="http://schemas.openxmlformats.org/officeDocument/2006/relationships/image" Target="../media/image611.png"/><Relationship Id="rId19" Type="http://schemas.openxmlformats.org/officeDocument/2006/relationships/image" Target="../media/image620.png"/><Relationship Id="rId4" Type="http://schemas.openxmlformats.org/officeDocument/2006/relationships/image" Target="../media/image605.jpg"/><Relationship Id="rId9" Type="http://schemas.openxmlformats.org/officeDocument/2006/relationships/image" Target="../media/image610.png"/><Relationship Id="rId14" Type="http://schemas.openxmlformats.org/officeDocument/2006/relationships/image" Target="../media/image615.png"/><Relationship Id="rId22" Type="http://schemas.openxmlformats.org/officeDocument/2006/relationships/image" Target="../media/image623.png"/><Relationship Id="rId27" Type="http://schemas.openxmlformats.org/officeDocument/2006/relationships/image" Target="../media/image628.png"/></Relationships>
</file>

<file path=ppt/slides/_rels/slide63.xml.rels><?xml version="1.0" encoding="UTF-8" standalone="yes"?>
<Relationships xmlns="http://schemas.openxmlformats.org/package/2006/relationships"><Relationship Id="rId3" Type="http://schemas.openxmlformats.org/officeDocument/2006/relationships/image" Target="../media/image629.png"/><Relationship Id="rId2" Type="http://schemas.openxmlformats.org/officeDocument/2006/relationships/image" Target="../media/image516.png"/><Relationship Id="rId1" Type="http://schemas.openxmlformats.org/officeDocument/2006/relationships/slideLayout" Target="../slideLayouts/slideLayout2.xml"/><Relationship Id="rId4" Type="http://schemas.openxmlformats.org/officeDocument/2006/relationships/image" Target="../media/image550.png"/></Relationships>
</file>

<file path=ppt/slides/_rels/slide64.xml.rels><?xml version="1.0" encoding="UTF-8" standalone="yes"?>
<Relationships xmlns="http://schemas.openxmlformats.org/package/2006/relationships"><Relationship Id="rId8" Type="http://schemas.openxmlformats.org/officeDocument/2006/relationships/image" Target="../media/image636.png"/><Relationship Id="rId13" Type="http://schemas.openxmlformats.org/officeDocument/2006/relationships/image" Target="../media/image641.png"/><Relationship Id="rId3" Type="http://schemas.openxmlformats.org/officeDocument/2006/relationships/image" Target="../media/image631.png"/><Relationship Id="rId7" Type="http://schemas.openxmlformats.org/officeDocument/2006/relationships/image" Target="../media/image635.png"/><Relationship Id="rId12" Type="http://schemas.openxmlformats.org/officeDocument/2006/relationships/image" Target="../media/image640.png"/><Relationship Id="rId2" Type="http://schemas.openxmlformats.org/officeDocument/2006/relationships/image" Target="../media/image630.png"/><Relationship Id="rId16"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634.png"/><Relationship Id="rId11" Type="http://schemas.openxmlformats.org/officeDocument/2006/relationships/image" Target="../media/image639.png"/><Relationship Id="rId5" Type="http://schemas.openxmlformats.org/officeDocument/2006/relationships/image" Target="../media/image633.png"/><Relationship Id="rId15" Type="http://schemas.openxmlformats.org/officeDocument/2006/relationships/image" Target="../media/image643.png"/><Relationship Id="rId10" Type="http://schemas.openxmlformats.org/officeDocument/2006/relationships/image" Target="../media/image638.png"/><Relationship Id="rId4" Type="http://schemas.openxmlformats.org/officeDocument/2006/relationships/image" Target="../media/image632.png"/><Relationship Id="rId9" Type="http://schemas.openxmlformats.org/officeDocument/2006/relationships/image" Target="../media/image637.png"/><Relationship Id="rId14" Type="http://schemas.openxmlformats.org/officeDocument/2006/relationships/image" Target="../media/image642.png"/></Relationships>
</file>

<file path=ppt/slides/_rels/slide65.xml.rels><?xml version="1.0" encoding="UTF-8" standalone="yes"?>
<Relationships xmlns="http://schemas.openxmlformats.org/package/2006/relationships"><Relationship Id="rId8" Type="http://schemas.openxmlformats.org/officeDocument/2006/relationships/image" Target="../media/image648.png"/><Relationship Id="rId13" Type="http://schemas.openxmlformats.org/officeDocument/2006/relationships/image" Target="../media/image653.png"/><Relationship Id="rId18" Type="http://schemas.openxmlformats.org/officeDocument/2006/relationships/image" Target="../media/image658.png"/><Relationship Id="rId26" Type="http://schemas.openxmlformats.org/officeDocument/2006/relationships/image" Target="../media/image666.png"/><Relationship Id="rId3" Type="http://schemas.openxmlformats.org/officeDocument/2006/relationships/image" Target="../media/image644.jpg"/><Relationship Id="rId21" Type="http://schemas.openxmlformats.org/officeDocument/2006/relationships/image" Target="../media/image661.png"/><Relationship Id="rId7" Type="http://schemas.openxmlformats.org/officeDocument/2006/relationships/image" Target="../media/image647.png"/><Relationship Id="rId12" Type="http://schemas.openxmlformats.org/officeDocument/2006/relationships/image" Target="../media/image652.png"/><Relationship Id="rId17" Type="http://schemas.openxmlformats.org/officeDocument/2006/relationships/image" Target="../media/image657.png"/><Relationship Id="rId25" Type="http://schemas.openxmlformats.org/officeDocument/2006/relationships/image" Target="../media/image665.png"/><Relationship Id="rId2" Type="http://schemas.openxmlformats.org/officeDocument/2006/relationships/notesSlide" Target="../notesSlides/notesSlide58.xml"/><Relationship Id="rId16" Type="http://schemas.openxmlformats.org/officeDocument/2006/relationships/image" Target="../media/image656.png"/><Relationship Id="rId20" Type="http://schemas.openxmlformats.org/officeDocument/2006/relationships/image" Target="../media/image660.png"/><Relationship Id="rId1" Type="http://schemas.openxmlformats.org/officeDocument/2006/relationships/slideLayout" Target="../slideLayouts/slideLayout1.xml"/><Relationship Id="rId6" Type="http://schemas.openxmlformats.org/officeDocument/2006/relationships/image" Target="../media/image646.png"/><Relationship Id="rId11" Type="http://schemas.openxmlformats.org/officeDocument/2006/relationships/image" Target="../media/image651.jpeg"/><Relationship Id="rId24" Type="http://schemas.openxmlformats.org/officeDocument/2006/relationships/image" Target="../media/image664.png"/><Relationship Id="rId5" Type="http://schemas.openxmlformats.org/officeDocument/2006/relationships/image" Target="../media/image645.png"/><Relationship Id="rId15" Type="http://schemas.openxmlformats.org/officeDocument/2006/relationships/image" Target="../media/image655.png"/><Relationship Id="rId23" Type="http://schemas.openxmlformats.org/officeDocument/2006/relationships/image" Target="../media/image663.png"/><Relationship Id="rId28" Type="http://schemas.openxmlformats.org/officeDocument/2006/relationships/image" Target="../media/image247.png"/><Relationship Id="rId10" Type="http://schemas.openxmlformats.org/officeDocument/2006/relationships/image" Target="../media/image650.png"/><Relationship Id="rId19" Type="http://schemas.openxmlformats.org/officeDocument/2006/relationships/image" Target="../media/image659.png"/><Relationship Id="rId4" Type="http://schemas.openxmlformats.org/officeDocument/2006/relationships/image" Target="../media/image550.png"/><Relationship Id="rId9" Type="http://schemas.openxmlformats.org/officeDocument/2006/relationships/image" Target="../media/image649.png"/><Relationship Id="rId14" Type="http://schemas.openxmlformats.org/officeDocument/2006/relationships/image" Target="../media/image654.png"/><Relationship Id="rId22" Type="http://schemas.openxmlformats.org/officeDocument/2006/relationships/image" Target="../media/image662.png"/><Relationship Id="rId27" Type="http://schemas.openxmlformats.org/officeDocument/2006/relationships/image" Target="../media/image246.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8" Type="http://schemas.openxmlformats.org/officeDocument/2006/relationships/image" Target="../media/image673.png"/><Relationship Id="rId13" Type="http://schemas.openxmlformats.org/officeDocument/2006/relationships/image" Target="../media/image678.png"/><Relationship Id="rId18" Type="http://schemas.openxmlformats.org/officeDocument/2006/relationships/image" Target="../media/image683.png"/><Relationship Id="rId3" Type="http://schemas.openxmlformats.org/officeDocument/2006/relationships/image" Target="../media/image668.png"/><Relationship Id="rId7" Type="http://schemas.openxmlformats.org/officeDocument/2006/relationships/image" Target="../media/image672.png"/><Relationship Id="rId12" Type="http://schemas.openxmlformats.org/officeDocument/2006/relationships/image" Target="../media/image677.png"/><Relationship Id="rId17" Type="http://schemas.openxmlformats.org/officeDocument/2006/relationships/image" Target="../media/image682.png"/><Relationship Id="rId2" Type="http://schemas.openxmlformats.org/officeDocument/2006/relationships/image" Target="../media/image667.png"/><Relationship Id="rId16" Type="http://schemas.openxmlformats.org/officeDocument/2006/relationships/image" Target="../media/image681.png"/><Relationship Id="rId1" Type="http://schemas.openxmlformats.org/officeDocument/2006/relationships/slideLayout" Target="../slideLayouts/slideLayout15.xml"/><Relationship Id="rId6" Type="http://schemas.openxmlformats.org/officeDocument/2006/relationships/image" Target="../media/image671.png"/><Relationship Id="rId11" Type="http://schemas.openxmlformats.org/officeDocument/2006/relationships/image" Target="../media/image676.png"/><Relationship Id="rId5" Type="http://schemas.openxmlformats.org/officeDocument/2006/relationships/image" Target="../media/image670.png"/><Relationship Id="rId15" Type="http://schemas.openxmlformats.org/officeDocument/2006/relationships/image" Target="../media/image680.png"/><Relationship Id="rId10" Type="http://schemas.openxmlformats.org/officeDocument/2006/relationships/image" Target="../media/image675.png"/><Relationship Id="rId4" Type="http://schemas.openxmlformats.org/officeDocument/2006/relationships/image" Target="../media/image669.png"/><Relationship Id="rId9" Type="http://schemas.openxmlformats.org/officeDocument/2006/relationships/image" Target="../media/image674.png"/><Relationship Id="rId14" Type="http://schemas.openxmlformats.org/officeDocument/2006/relationships/image" Target="../media/image679.png"/></Relationships>
</file>

<file path=ppt/slides/_rels/slide68.xml.rels><?xml version="1.0" encoding="UTF-8" standalone="yes"?>
<Relationships xmlns="http://schemas.openxmlformats.org/package/2006/relationships"><Relationship Id="rId8" Type="http://schemas.openxmlformats.org/officeDocument/2006/relationships/image" Target="../media/image689.png"/><Relationship Id="rId13" Type="http://schemas.openxmlformats.org/officeDocument/2006/relationships/image" Target="../media/image694.png"/><Relationship Id="rId18" Type="http://schemas.openxmlformats.org/officeDocument/2006/relationships/image" Target="../media/image699.png"/><Relationship Id="rId26" Type="http://schemas.openxmlformats.org/officeDocument/2006/relationships/image" Target="../media/image707.png"/><Relationship Id="rId3" Type="http://schemas.openxmlformats.org/officeDocument/2006/relationships/image" Target="../media/image684.png"/><Relationship Id="rId21" Type="http://schemas.openxmlformats.org/officeDocument/2006/relationships/image" Target="../media/image702.png"/><Relationship Id="rId7" Type="http://schemas.openxmlformats.org/officeDocument/2006/relationships/image" Target="../media/image688.png"/><Relationship Id="rId12" Type="http://schemas.openxmlformats.org/officeDocument/2006/relationships/image" Target="../media/image693.png"/><Relationship Id="rId17" Type="http://schemas.openxmlformats.org/officeDocument/2006/relationships/image" Target="../media/image698.png"/><Relationship Id="rId25" Type="http://schemas.openxmlformats.org/officeDocument/2006/relationships/image" Target="../media/image706.png"/><Relationship Id="rId2" Type="http://schemas.openxmlformats.org/officeDocument/2006/relationships/notesSlide" Target="../notesSlides/notesSlide60.xml"/><Relationship Id="rId16" Type="http://schemas.openxmlformats.org/officeDocument/2006/relationships/image" Target="../media/image697.png"/><Relationship Id="rId20" Type="http://schemas.openxmlformats.org/officeDocument/2006/relationships/image" Target="../media/image701.png"/><Relationship Id="rId29" Type="http://schemas.openxmlformats.org/officeDocument/2006/relationships/image" Target="../media/image710.png"/><Relationship Id="rId1" Type="http://schemas.openxmlformats.org/officeDocument/2006/relationships/slideLayout" Target="../slideLayouts/slideLayout15.xml"/><Relationship Id="rId6" Type="http://schemas.openxmlformats.org/officeDocument/2006/relationships/image" Target="../media/image687.png"/><Relationship Id="rId11" Type="http://schemas.openxmlformats.org/officeDocument/2006/relationships/image" Target="../media/image692.png"/><Relationship Id="rId24" Type="http://schemas.openxmlformats.org/officeDocument/2006/relationships/image" Target="../media/image705.png"/><Relationship Id="rId32" Type="http://schemas.openxmlformats.org/officeDocument/2006/relationships/image" Target="../media/image713.png"/><Relationship Id="rId5" Type="http://schemas.openxmlformats.org/officeDocument/2006/relationships/image" Target="../media/image686.png"/><Relationship Id="rId15" Type="http://schemas.openxmlformats.org/officeDocument/2006/relationships/image" Target="../media/image696.png"/><Relationship Id="rId23" Type="http://schemas.openxmlformats.org/officeDocument/2006/relationships/image" Target="../media/image704.png"/><Relationship Id="rId28" Type="http://schemas.openxmlformats.org/officeDocument/2006/relationships/image" Target="../media/image709.png"/><Relationship Id="rId10" Type="http://schemas.openxmlformats.org/officeDocument/2006/relationships/image" Target="../media/image691.png"/><Relationship Id="rId19" Type="http://schemas.openxmlformats.org/officeDocument/2006/relationships/image" Target="../media/image700.png"/><Relationship Id="rId31" Type="http://schemas.openxmlformats.org/officeDocument/2006/relationships/image" Target="../media/image712.png"/><Relationship Id="rId4" Type="http://schemas.openxmlformats.org/officeDocument/2006/relationships/image" Target="../media/image685.png"/><Relationship Id="rId9" Type="http://schemas.openxmlformats.org/officeDocument/2006/relationships/image" Target="../media/image690.png"/><Relationship Id="rId14" Type="http://schemas.openxmlformats.org/officeDocument/2006/relationships/image" Target="../media/image695.png"/><Relationship Id="rId22" Type="http://schemas.openxmlformats.org/officeDocument/2006/relationships/image" Target="../media/image703.png"/><Relationship Id="rId27" Type="http://schemas.openxmlformats.org/officeDocument/2006/relationships/image" Target="../media/image708.png"/><Relationship Id="rId30" Type="http://schemas.openxmlformats.org/officeDocument/2006/relationships/image" Target="../media/image711.png"/></Relationships>
</file>

<file path=ppt/slides/_rels/slide69.xml.rels><?xml version="1.0" encoding="UTF-8" standalone="yes"?>
<Relationships xmlns="http://schemas.openxmlformats.org/package/2006/relationships"><Relationship Id="rId8" Type="http://schemas.openxmlformats.org/officeDocument/2006/relationships/image" Target="../media/image716.png"/><Relationship Id="rId13" Type="http://schemas.openxmlformats.org/officeDocument/2006/relationships/image" Target="../media/image721.png"/><Relationship Id="rId3" Type="http://schemas.openxmlformats.org/officeDocument/2006/relationships/slideLayout" Target="../slideLayouts/slideLayout15.xml"/><Relationship Id="rId7" Type="http://schemas.openxmlformats.org/officeDocument/2006/relationships/image" Target="../media/image215.png"/><Relationship Id="rId12" Type="http://schemas.openxmlformats.org/officeDocument/2006/relationships/image" Target="../media/image720.png"/><Relationship Id="rId2" Type="http://schemas.microsoft.com/office/2007/relationships/media" Target="../media/media2.mp4"/><Relationship Id="rId16" Type="http://schemas.openxmlformats.org/officeDocument/2006/relationships/image" Target="../media/image724.png"/><Relationship Id="rId1" Type="http://schemas.openxmlformats.org/officeDocument/2006/relationships/video" Target="NULL" TargetMode="External"/><Relationship Id="rId6" Type="http://schemas.openxmlformats.org/officeDocument/2006/relationships/image" Target="../media/image715.png"/><Relationship Id="rId11" Type="http://schemas.openxmlformats.org/officeDocument/2006/relationships/image" Target="../media/image719.png"/><Relationship Id="rId5" Type="http://schemas.openxmlformats.org/officeDocument/2006/relationships/image" Target="../media/image714.png"/><Relationship Id="rId15" Type="http://schemas.openxmlformats.org/officeDocument/2006/relationships/image" Target="../media/image723.png"/><Relationship Id="rId10" Type="http://schemas.openxmlformats.org/officeDocument/2006/relationships/image" Target="../media/image718.png"/><Relationship Id="rId4" Type="http://schemas.openxmlformats.org/officeDocument/2006/relationships/notesSlide" Target="../notesSlides/notesSlide61.xml"/><Relationship Id="rId9" Type="http://schemas.openxmlformats.org/officeDocument/2006/relationships/image" Target="../media/image717.png"/><Relationship Id="rId14" Type="http://schemas.openxmlformats.org/officeDocument/2006/relationships/image" Target="../media/image722.png"/></Relationships>
</file>

<file path=ppt/slides/_rels/slide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1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7.xml"/><Relationship Id="rId16" Type="http://schemas.openxmlformats.org/officeDocument/2006/relationships/image" Target="../media/image69.png"/><Relationship Id="rId1" Type="http://schemas.openxmlformats.org/officeDocument/2006/relationships/slideLayout" Target="../slideLayouts/slideLayout1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70.xml.rels><?xml version="1.0" encoding="UTF-8" standalone="yes"?>
<Relationships xmlns="http://schemas.openxmlformats.org/package/2006/relationships"><Relationship Id="rId8" Type="http://schemas.openxmlformats.org/officeDocument/2006/relationships/image" Target="../media/image730.png"/><Relationship Id="rId13" Type="http://schemas.openxmlformats.org/officeDocument/2006/relationships/image" Target="../media/image731.png"/><Relationship Id="rId18" Type="http://schemas.openxmlformats.org/officeDocument/2006/relationships/image" Target="../media/image719.png"/><Relationship Id="rId3" Type="http://schemas.openxmlformats.org/officeDocument/2006/relationships/image" Target="../media/image725.png"/><Relationship Id="rId7" Type="http://schemas.openxmlformats.org/officeDocument/2006/relationships/image" Target="../media/image729.jpeg"/><Relationship Id="rId12" Type="http://schemas.openxmlformats.org/officeDocument/2006/relationships/image" Target="../media/image717.png"/><Relationship Id="rId17" Type="http://schemas.openxmlformats.org/officeDocument/2006/relationships/image" Target="../media/image718.png"/><Relationship Id="rId2" Type="http://schemas.openxmlformats.org/officeDocument/2006/relationships/notesSlide" Target="../notesSlides/notesSlide62.xml"/><Relationship Id="rId16" Type="http://schemas.openxmlformats.org/officeDocument/2006/relationships/image" Target="../media/image722.png"/><Relationship Id="rId1" Type="http://schemas.openxmlformats.org/officeDocument/2006/relationships/slideLayout" Target="../slideLayouts/slideLayout15.xml"/><Relationship Id="rId6" Type="http://schemas.openxmlformats.org/officeDocument/2006/relationships/image" Target="../media/image728.jpeg"/><Relationship Id="rId11" Type="http://schemas.openxmlformats.org/officeDocument/2006/relationships/image" Target="../media/image716.png"/><Relationship Id="rId5" Type="http://schemas.openxmlformats.org/officeDocument/2006/relationships/image" Target="../media/image727.png"/><Relationship Id="rId15" Type="http://schemas.openxmlformats.org/officeDocument/2006/relationships/image" Target="../media/image732.png"/><Relationship Id="rId10" Type="http://schemas.openxmlformats.org/officeDocument/2006/relationships/image" Target="../media/image215.png"/><Relationship Id="rId4" Type="http://schemas.openxmlformats.org/officeDocument/2006/relationships/image" Target="../media/image726.png"/><Relationship Id="rId9" Type="http://schemas.openxmlformats.org/officeDocument/2006/relationships/image" Target="../media/image715.png"/><Relationship Id="rId14" Type="http://schemas.openxmlformats.org/officeDocument/2006/relationships/image" Target="../media/image721.png"/></Relationships>
</file>

<file path=ppt/slides/_rels/slide71.xml.rels><?xml version="1.0" encoding="UTF-8" standalone="yes"?>
<Relationships xmlns="http://schemas.openxmlformats.org/package/2006/relationships"><Relationship Id="rId8" Type="http://schemas.openxmlformats.org/officeDocument/2006/relationships/image" Target="../media/image738.png"/><Relationship Id="rId13" Type="http://schemas.openxmlformats.org/officeDocument/2006/relationships/image" Target="../media/image743.png"/><Relationship Id="rId18" Type="http://schemas.openxmlformats.org/officeDocument/2006/relationships/image" Target="../media/image748.png"/><Relationship Id="rId3" Type="http://schemas.openxmlformats.org/officeDocument/2006/relationships/image" Target="../media/image733.png"/><Relationship Id="rId7" Type="http://schemas.openxmlformats.org/officeDocument/2006/relationships/image" Target="../media/image737.png"/><Relationship Id="rId12" Type="http://schemas.openxmlformats.org/officeDocument/2006/relationships/image" Target="../media/image742.png"/><Relationship Id="rId17" Type="http://schemas.openxmlformats.org/officeDocument/2006/relationships/image" Target="../media/image747.png"/><Relationship Id="rId2" Type="http://schemas.openxmlformats.org/officeDocument/2006/relationships/notesSlide" Target="../notesSlides/notesSlide63.xml"/><Relationship Id="rId16" Type="http://schemas.openxmlformats.org/officeDocument/2006/relationships/image" Target="../media/image746.png"/><Relationship Id="rId1" Type="http://schemas.openxmlformats.org/officeDocument/2006/relationships/slideLayout" Target="../slideLayouts/slideLayout15.xml"/><Relationship Id="rId6" Type="http://schemas.openxmlformats.org/officeDocument/2006/relationships/image" Target="../media/image736.jpeg"/><Relationship Id="rId11" Type="http://schemas.openxmlformats.org/officeDocument/2006/relationships/image" Target="../media/image741.png"/><Relationship Id="rId5" Type="http://schemas.openxmlformats.org/officeDocument/2006/relationships/image" Target="../media/image735.png"/><Relationship Id="rId15" Type="http://schemas.openxmlformats.org/officeDocument/2006/relationships/image" Target="../media/image745.png"/><Relationship Id="rId10" Type="http://schemas.openxmlformats.org/officeDocument/2006/relationships/image" Target="../media/image740.png"/><Relationship Id="rId19" Type="http://schemas.openxmlformats.org/officeDocument/2006/relationships/image" Target="../media/image722.png"/><Relationship Id="rId4" Type="http://schemas.openxmlformats.org/officeDocument/2006/relationships/image" Target="../media/image734.png"/><Relationship Id="rId9" Type="http://schemas.openxmlformats.org/officeDocument/2006/relationships/image" Target="../media/image739.png"/><Relationship Id="rId14" Type="http://schemas.openxmlformats.org/officeDocument/2006/relationships/image" Target="../media/image744.png"/></Relationships>
</file>

<file path=ppt/slides/_rels/slide72.xml.rels><?xml version="1.0" encoding="UTF-8" standalone="yes"?>
<Relationships xmlns="http://schemas.openxmlformats.org/package/2006/relationships"><Relationship Id="rId8" Type="http://schemas.openxmlformats.org/officeDocument/2006/relationships/image" Target="../media/image753.png"/><Relationship Id="rId3" Type="http://schemas.openxmlformats.org/officeDocument/2006/relationships/notesSlide" Target="../notesSlides/notesSlide64.xml"/><Relationship Id="rId7" Type="http://schemas.openxmlformats.org/officeDocument/2006/relationships/image" Target="../media/image752.png"/><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image" Target="../media/image751.png"/><Relationship Id="rId5" Type="http://schemas.openxmlformats.org/officeDocument/2006/relationships/image" Target="../media/image750.png"/><Relationship Id="rId4" Type="http://schemas.openxmlformats.org/officeDocument/2006/relationships/image" Target="../media/image749.png"/><Relationship Id="rId9" Type="http://schemas.openxmlformats.org/officeDocument/2006/relationships/image" Target="../media/image754.png"/></Relationships>
</file>

<file path=ppt/slides/_rels/slide73.xml.rels><?xml version="1.0" encoding="UTF-8" standalone="yes"?>
<Relationships xmlns="http://schemas.openxmlformats.org/package/2006/relationships"><Relationship Id="rId3" Type="http://schemas.openxmlformats.org/officeDocument/2006/relationships/image" Target="../media/image755.png"/><Relationship Id="rId2" Type="http://schemas.openxmlformats.org/officeDocument/2006/relationships/notesSlide" Target="../notesSlides/notesSlide65.xml"/><Relationship Id="rId1" Type="http://schemas.openxmlformats.org/officeDocument/2006/relationships/slideLayout" Target="../slideLayouts/slideLayout15.xml"/><Relationship Id="rId6" Type="http://schemas.openxmlformats.org/officeDocument/2006/relationships/image" Target="../media/image758.png"/><Relationship Id="rId5" Type="http://schemas.openxmlformats.org/officeDocument/2006/relationships/image" Target="../media/image757.png"/><Relationship Id="rId4" Type="http://schemas.openxmlformats.org/officeDocument/2006/relationships/image" Target="../media/image756.png"/></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759.png"/><Relationship Id="rId7" Type="http://schemas.openxmlformats.org/officeDocument/2006/relationships/image" Target="../media/image761.png"/><Relationship Id="rId2" Type="http://schemas.openxmlformats.org/officeDocument/2006/relationships/notesSlide" Target="../notesSlides/notesSlide67.xml"/><Relationship Id="rId1" Type="http://schemas.openxmlformats.org/officeDocument/2006/relationships/slideLayout" Target="../slideLayouts/slideLayout15.xml"/><Relationship Id="rId6" Type="http://schemas.microsoft.com/office/2007/relationships/hdphoto" Target="../media/hdphoto20.wdp"/><Relationship Id="rId5" Type="http://schemas.openxmlformats.org/officeDocument/2006/relationships/image" Target="../media/image760.png"/><Relationship Id="rId4" Type="http://schemas.microsoft.com/office/2007/relationships/hdphoto" Target="../media/hdphoto19.wdp"/></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8" Type="http://schemas.openxmlformats.org/officeDocument/2006/relationships/image" Target="../media/image766.png"/><Relationship Id="rId13" Type="http://schemas.openxmlformats.org/officeDocument/2006/relationships/image" Target="../media/image771.png"/><Relationship Id="rId3" Type="http://schemas.openxmlformats.org/officeDocument/2006/relationships/image" Target="../media/image762.png"/><Relationship Id="rId7" Type="http://schemas.openxmlformats.org/officeDocument/2006/relationships/image" Target="../media/image765.png"/><Relationship Id="rId12" Type="http://schemas.openxmlformats.org/officeDocument/2006/relationships/image" Target="../media/image770.png"/><Relationship Id="rId17" Type="http://schemas.openxmlformats.org/officeDocument/2006/relationships/image" Target="../media/image775.png"/><Relationship Id="rId2" Type="http://schemas.openxmlformats.org/officeDocument/2006/relationships/notesSlide" Target="../notesSlides/notesSlide69.xml"/><Relationship Id="rId16" Type="http://schemas.openxmlformats.org/officeDocument/2006/relationships/image" Target="../media/image774.png"/><Relationship Id="rId1" Type="http://schemas.openxmlformats.org/officeDocument/2006/relationships/slideLayout" Target="../slideLayouts/slideLayout15.xml"/><Relationship Id="rId6" Type="http://schemas.openxmlformats.org/officeDocument/2006/relationships/image" Target="../media/image764.png"/><Relationship Id="rId11" Type="http://schemas.openxmlformats.org/officeDocument/2006/relationships/image" Target="../media/image769.png"/><Relationship Id="rId5" Type="http://schemas.openxmlformats.org/officeDocument/2006/relationships/image" Target="../media/image763.png"/><Relationship Id="rId15" Type="http://schemas.openxmlformats.org/officeDocument/2006/relationships/image" Target="../media/image773.png"/><Relationship Id="rId10" Type="http://schemas.openxmlformats.org/officeDocument/2006/relationships/image" Target="../media/image768.png"/><Relationship Id="rId4" Type="http://schemas.openxmlformats.org/officeDocument/2006/relationships/image" Target="../media/image215.png"/><Relationship Id="rId9" Type="http://schemas.openxmlformats.org/officeDocument/2006/relationships/image" Target="../media/image767.png"/><Relationship Id="rId14" Type="http://schemas.openxmlformats.org/officeDocument/2006/relationships/image" Target="../media/image772.png"/></Relationships>
</file>

<file path=ppt/slides/_rels/slide78.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776.png"/><Relationship Id="rId7" Type="http://schemas.openxmlformats.org/officeDocument/2006/relationships/image" Target="../media/image779.png"/><Relationship Id="rId2" Type="http://schemas.openxmlformats.org/officeDocument/2006/relationships/notesSlide" Target="../notesSlides/notesSlide70.xml"/><Relationship Id="rId1" Type="http://schemas.openxmlformats.org/officeDocument/2006/relationships/slideLayout" Target="../slideLayouts/slideLayout16.xml"/><Relationship Id="rId6" Type="http://schemas.openxmlformats.org/officeDocument/2006/relationships/image" Target="../media/image778.png"/><Relationship Id="rId5" Type="http://schemas.microsoft.com/office/2007/relationships/hdphoto" Target="../media/hdphoto22.wdp"/><Relationship Id="rId4" Type="http://schemas.openxmlformats.org/officeDocument/2006/relationships/image" Target="../media/image777.png"/><Relationship Id="rId9" Type="http://schemas.openxmlformats.org/officeDocument/2006/relationships/image" Target="../media/image5.png"/></Relationships>
</file>

<file path=ppt/slides/_rels/slide79.xml.rels><?xml version="1.0" encoding="UTF-8" standalone="yes"?>
<Relationships xmlns="http://schemas.openxmlformats.org/package/2006/relationships"><Relationship Id="rId8" Type="http://schemas.openxmlformats.org/officeDocument/2006/relationships/image" Target="../media/image777.png"/><Relationship Id="rId13" Type="http://schemas.openxmlformats.org/officeDocument/2006/relationships/image" Target="../media/image780.png"/><Relationship Id="rId3" Type="http://schemas.openxmlformats.org/officeDocument/2006/relationships/image" Target="../media/image781.png"/><Relationship Id="rId7" Type="http://schemas.openxmlformats.org/officeDocument/2006/relationships/image" Target="../media/image785.png"/><Relationship Id="rId12" Type="http://schemas.openxmlformats.org/officeDocument/2006/relationships/image" Target="../media/image788.png"/><Relationship Id="rId2" Type="http://schemas.openxmlformats.org/officeDocument/2006/relationships/notesSlide" Target="../notesSlides/notesSlide71.xml"/><Relationship Id="rId16" Type="http://schemas.openxmlformats.org/officeDocument/2006/relationships/image" Target="../media/image791.png"/><Relationship Id="rId1" Type="http://schemas.openxmlformats.org/officeDocument/2006/relationships/slideLayout" Target="../slideLayouts/slideLayout15.xml"/><Relationship Id="rId6" Type="http://schemas.openxmlformats.org/officeDocument/2006/relationships/image" Target="../media/image784.png"/><Relationship Id="rId11" Type="http://schemas.openxmlformats.org/officeDocument/2006/relationships/image" Target="../media/image787.png"/><Relationship Id="rId5" Type="http://schemas.openxmlformats.org/officeDocument/2006/relationships/image" Target="../media/image783.jpeg"/><Relationship Id="rId15" Type="http://schemas.openxmlformats.org/officeDocument/2006/relationships/image" Target="../media/image790.png"/><Relationship Id="rId10" Type="http://schemas.openxmlformats.org/officeDocument/2006/relationships/image" Target="../media/image786.png"/><Relationship Id="rId4" Type="http://schemas.openxmlformats.org/officeDocument/2006/relationships/image" Target="../media/image782.png"/><Relationship Id="rId9" Type="http://schemas.microsoft.com/office/2007/relationships/hdphoto" Target="../media/hdphoto22.wdp"/><Relationship Id="rId14" Type="http://schemas.openxmlformats.org/officeDocument/2006/relationships/image" Target="../media/image789.pn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8" Type="http://schemas.openxmlformats.org/officeDocument/2006/relationships/image" Target="../media/image796.png"/><Relationship Id="rId3" Type="http://schemas.openxmlformats.org/officeDocument/2006/relationships/image" Target="../media/image792.png"/><Relationship Id="rId7" Type="http://schemas.openxmlformats.org/officeDocument/2006/relationships/image" Target="../media/image795.png"/><Relationship Id="rId2" Type="http://schemas.openxmlformats.org/officeDocument/2006/relationships/notesSlide" Target="../notesSlides/notesSlide72.xml"/><Relationship Id="rId1" Type="http://schemas.openxmlformats.org/officeDocument/2006/relationships/slideLayout" Target="../slideLayouts/slideLayout15.xml"/><Relationship Id="rId6" Type="http://schemas.openxmlformats.org/officeDocument/2006/relationships/image" Target="../media/image794.png"/><Relationship Id="rId11" Type="http://schemas.openxmlformats.org/officeDocument/2006/relationships/image" Target="../media/image789.png"/><Relationship Id="rId5" Type="http://schemas.openxmlformats.org/officeDocument/2006/relationships/image" Target="../media/image793.png"/><Relationship Id="rId10" Type="http://schemas.openxmlformats.org/officeDocument/2006/relationships/image" Target="../media/image798.png"/><Relationship Id="rId4" Type="http://schemas.microsoft.com/office/2007/relationships/hdphoto" Target="../media/hdphoto23.wdp"/><Relationship Id="rId9" Type="http://schemas.openxmlformats.org/officeDocument/2006/relationships/image" Target="../media/image797.png"/></Relationships>
</file>

<file path=ppt/slides/_rels/slide81.xml.rels><?xml version="1.0" encoding="UTF-8" standalone="yes"?>
<Relationships xmlns="http://schemas.openxmlformats.org/package/2006/relationships"><Relationship Id="rId8" Type="http://schemas.openxmlformats.org/officeDocument/2006/relationships/image" Target="../media/image795.png"/><Relationship Id="rId3" Type="http://schemas.openxmlformats.org/officeDocument/2006/relationships/image" Target="../media/image799.png"/><Relationship Id="rId7" Type="http://schemas.openxmlformats.org/officeDocument/2006/relationships/image" Target="../media/image794.png"/><Relationship Id="rId2" Type="http://schemas.openxmlformats.org/officeDocument/2006/relationships/notesSlide" Target="../notesSlides/notesSlide73.xml"/><Relationship Id="rId1" Type="http://schemas.openxmlformats.org/officeDocument/2006/relationships/slideLayout" Target="../slideLayouts/slideLayout15.xml"/><Relationship Id="rId6" Type="http://schemas.openxmlformats.org/officeDocument/2006/relationships/image" Target="../media/image797.png"/><Relationship Id="rId5" Type="http://schemas.openxmlformats.org/officeDocument/2006/relationships/image" Target="../media/image800.png"/><Relationship Id="rId10" Type="http://schemas.openxmlformats.org/officeDocument/2006/relationships/image" Target="../media/image801.png"/><Relationship Id="rId4" Type="http://schemas.openxmlformats.org/officeDocument/2006/relationships/image" Target="../media/image796.png"/><Relationship Id="rId9" Type="http://schemas.openxmlformats.org/officeDocument/2006/relationships/image" Target="../media/image793.png"/></Relationships>
</file>

<file path=ppt/slides/_rels/slide82.xml.rels><?xml version="1.0" encoding="UTF-8" standalone="yes"?>
<Relationships xmlns="http://schemas.openxmlformats.org/package/2006/relationships"><Relationship Id="rId8" Type="http://schemas.openxmlformats.org/officeDocument/2006/relationships/image" Target="../media/image806.png"/><Relationship Id="rId13" Type="http://schemas.openxmlformats.org/officeDocument/2006/relationships/image" Target="../media/image810.png"/><Relationship Id="rId3" Type="http://schemas.openxmlformats.org/officeDocument/2006/relationships/image" Target="../media/image802.png"/><Relationship Id="rId7" Type="http://schemas.openxmlformats.org/officeDocument/2006/relationships/image" Target="../media/image799.png"/><Relationship Id="rId12" Type="http://schemas.openxmlformats.org/officeDocument/2006/relationships/image" Target="../media/image809.png"/><Relationship Id="rId2" Type="http://schemas.openxmlformats.org/officeDocument/2006/relationships/notesSlide" Target="../notesSlides/notesSlide74.xml"/><Relationship Id="rId1" Type="http://schemas.openxmlformats.org/officeDocument/2006/relationships/slideLayout" Target="../slideLayouts/slideLayout15.xml"/><Relationship Id="rId6" Type="http://schemas.openxmlformats.org/officeDocument/2006/relationships/image" Target="../media/image805.png"/><Relationship Id="rId11" Type="http://schemas.openxmlformats.org/officeDocument/2006/relationships/image" Target="../media/image808.png"/><Relationship Id="rId5" Type="http://schemas.openxmlformats.org/officeDocument/2006/relationships/image" Target="../media/image804.png"/><Relationship Id="rId10" Type="http://schemas.openxmlformats.org/officeDocument/2006/relationships/image" Target="../media/image807.png"/><Relationship Id="rId4" Type="http://schemas.openxmlformats.org/officeDocument/2006/relationships/image" Target="../media/image803.png"/><Relationship Id="rId9" Type="http://schemas.openxmlformats.org/officeDocument/2006/relationships/image" Target="../media/image801.png"/></Relationships>
</file>

<file path=ppt/slides/_rels/slide83.xml.rels><?xml version="1.0" encoding="UTF-8" standalone="yes"?>
<Relationships xmlns="http://schemas.openxmlformats.org/package/2006/relationships"><Relationship Id="rId3" Type="http://schemas.openxmlformats.org/officeDocument/2006/relationships/image" Target="../media/image781.png"/><Relationship Id="rId2" Type="http://schemas.openxmlformats.org/officeDocument/2006/relationships/image" Target="../media/image811.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8" Type="http://schemas.openxmlformats.org/officeDocument/2006/relationships/image" Target="../media/image817.png"/><Relationship Id="rId3" Type="http://schemas.openxmlformats.org/officeDocument/2006/relationships/image" Target="../media/image812.png"/><Relationship Id="rId7" Type="http://schemas.openxmlformats.org/officeDocument/2006/relationships/image" Target="../media/image816.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815.png"/><Relationship Id="rId11" Type="http://schemas.openxmlformats.org/officeDocument/2006/relationships/image" Target="../media/image5.png"/><Relationship Id="rId5" Type="http://schemas.openxmlformats.org/officeDocument/2006/relationships/image" Target="../media/image814.png"/><Relationship Id="rId10" Type="http://schemas.openxmlformats.org/officeDocument/2006/relationships/image" Target="../media/image819.png"/><Relationship Id="rId4" Type="http://schemas.openxmlformats.org/officeDocument/2006/relationships/image" Target="../media/image813.png"/><Relationship Id="rId9" Type="http://schemas.openxmlformats.org/officeDocument/2006/relationships/image" Target="../media/image818.png"/></Relationships>
</file>

<file path=ppt/slides/_rels/slide85.xml.rels><?xml version="1.0" encoding="UTF-8" standalone="yes"?>
<Relationships xmlns="http://schemas.openxmlformats.org/package/2006/relationships"><Relationship Id="rId13" Type="http://schemas.openxmlformats.org/officeDocument/2006/relationships/image" Target="../media/image830.png"/><Relationship Id="rId18" Type="http://schemas.openxmlformats.org/officeDocument/2006/relationships/image" Target="../media/image835.png"/><Relationship Id="rId26" Type="http://schemas.openxmlformats.org/officeDocument/2006/relationships/image" Target="../media/image841.png"/><Relationship Id="rId3" Type="http://schemas.openxmlformats.org/officeDocument/2006/relationships/image" Target="../media/image820.png"/><Relationship Id="rId21" Type="http://schemas.openxmlformats.org/officeDocument/2006/relationships/image" Target="../media/image838.jpeg"/><Relationship Id="rId7" Type="http://schemas.openxmlformats.org/officeDocument/2006/relationships/image" Target="../media/image824.png"/><Relationship Id="rId12" Type="http://schemas.openxmlformats.org/officeDocument/2006/relationships/image" Target="../media/image829.png"/><Relationship Id="rId17" Type="http://schemas.openxmlformats.org/officeDocument/2006/relationships/image" Target="../media/image834.png"/><Relationship Id="rId25" Type="http://schemas.microsoft.com/office/2007/relationships/hdphoto" Target="../media/hdphoto25.wdp"/><Relationship Id="rId33" Type="http://schemas.openxmlformats.org/officeDocument/2006/relationships/image" Target="../media/image848.png"/><Relationship Id="rId2" Type="http://schemas.openxmlformats.org/officeDocument/2006/relationships/notesSlide" Target="../notesSlides/notesSlide76.xml"/><Relationship Id="rId16" Type="http://schemas.openxmlformats.org/officeDocument/2006/relationships/image" Target="../media/image833.png"/><Relationship Id="rId20" Type="http://schemas.openxmlformats.org/officeDocument/2006/relationships/image" Target="../media/image837.png"/><Relationship Id="rId29" Type="http://schemas.openxmlformats.org/officeDocument/2006/relationships/image" Target="../media/image844.png"/><Relationship Id="rId1" Type="http://schemas.openxmlformats.org/officeDocument/2006/relationships/slideLayout" Target="../slideLayouts/slideLayout15.xml"/><Relationship Id="rId6" Type="http://schemas.openxmlformats.org/officeDocument/2006/relationships/image" Target="../media/image823.png"/><Relationship Id="rId11" Type="http://schemas.openxmlformats.org/officeDocument/2006/relationships/image" Target="../media/image828.png"/><Relationship Id="rId24" Type="http://schemas.openxmlformats.org/officeDocument/2006/relationships/image" Target="../media/image840.png"/><Relationship Id="rId32" Type="http://schemas.openxmlformats.org/officeDocument/2006/relationships/image" Target="../media/image847.png"/><Relationship Id="rId5" Type="http://schemas.openxmlformats.org/officeDocument/2006/relationships/image" Target="../media/image822.png"/><Relationship Id="rId15" Type="http://schemas.openxmlformats.org/officeDocument/2006/relationships/image" Target="../media/image832.png"/><Relationship Id="rId23" Type="http://schemas.microsoft.com/office/2007/relationships/hdphoto" Target="../media/hdphoto24.wdp"/><Relationship Id="rId28" Type="http://schemas.openxmlformats.org/officeDocument/2006/relationships/image" Target="../media/image843.png"/><Relationship Id="rId10" Type="http://schemas.openxmlformats.org/officeDocument/2006/relationships/image" Target="../media/image827.png"/><Relationship Id="rId19" Type="http://schemas.openxmlformats.org/officeDocument/2006/relationships/image" Target="../media/image836.png"/><Relationship Id="rId31" Type="http://schemas.openxmlformats.org/officeDocument/2006/relationships/image" Target="../media/image846.png"/><Relationship Id="rId4" Type="http://schemas.openxmlformats.org/officeDocument/2006/relationships/image" Target="../media/image821.png"/><Relationship Id="rId9" Type="http://schemas.openxmlformats.org/officeDocument/2006/relationships/image" Target="../media/image826.png"/><Relationship Id="rId14" Type="http://schemas.openxmlformats.org/officeDocument/2006/relationships/image" Target="../media/image831.jpeg"/><Relationship Id="rId22" Type="http://schemas.openxmlformats.org/officeDocument/2006/relationships/image" Target="../media/image839.png"/><Relationship Id="rId27" Type="http://schemas.openxmlformats.org/officeDocument/2006/relationships/image" Target="../media/image842.png"/><Relationship Id="rId30" Type="http://schemas.openxmlformats.org/officeDocument/2006/relationships/image" Target="../media/image845.png"/><Relationship Id="rId8" Type="http://schemas.openxmlformats.org/officeDocument/2006/relationships/image" Target="../media/image825.png"/></Relationships>
</file>

<file path=ppt/slides/_rels/slide86.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855.png"/><Relationship Id="rId3" Type="http://schemas.openxmlformats.org/officeDocument/2006/relationships/image" Target="../media/image849.png"/><Relationship Id="rId7" Type="http://schemas.openxmlformats.org/officeDocument/2006/relationships/image" Target="../media/image851.png"/><Relationship Id="rId12" Type="http://schemas.microsoft.com/office/2007/relationships/hdphoto" Target="../media/hdphoto29.wdp"/><Relationship Id="rId17" Type="http://schemas.openxmlformats.org/officeDocument/2006/relationships/image" Target="../media/image859.png"/><Relationship Id="rId2" Type="http://schemas.openxmlformats.org/officeDocument/2006/relationships/notesSlide" Target="../notesSlides/notesSlide77.xml"/><Relationship Id="rId16" Type="http://schemas.openxmlformats.org/officeDocument/2006/relationships/image" Target="../media/image858.png"/><Relationship Id="rId1" Type="http://schemas.openxmlformats.org/officeDocument/2006/relationships/slideLayout" Target="../slideLayouts/slideLayout15.xml"/><Relationship Id="rId6" Type="http://schemas.microsoft.com/office/2007/relationships/hdphoto" Target="../media/hdphoto27.wdp"/><Relationship Id="rId11" Type="http://schemas.openxmlformats.org/officeDocument/2006/relationships/image" Target="../media/image854.png"/><Relationship Id="rId5" Type="http://schemas.openxmlformats.org/officeDocument/2006/relationships/image" Target="../media/image850.png"/><Relationship Id="rId15" Type="http://schemas.openxmlformats.org/officeDocument/2006/relationships/image" Target="../media/image857.png"/><Relationship Id="rId10" Type="http://schemas.openxmlformats.org/officeDocument/2006/relationships/image" Target="../media/image853.png"/><Relationship Id="rId4" Type="http://schemas.microsoft.com/office/2007/relationships/hdphoto" Target="../media/hdphoto26.wdp"/><Relationship Id="rId9" Type="http://schemas.openxmlformats.org/officeDocument/2006/relationships/image" Target="../media/image852.png"/><Relationship Id="rId14" Type="http://schemas.openxmlformats.org/officeDocument/2006/relationships/image" Target="../media/image856.png"/></Relationships>
</file>

<file path=ppt/slides/_rels/slide87.xml.rels><?xml version="1.0" encoding="UTF-8" standalone="yes"?>
<Relationships xmlns="http://schemas.openxmlformats.org/package/2006/relationships"><Relationship Id="rId13" Type="http://schemas.openxmlformats.org/officeDocument/2006/relationships/tags" Target="../tags/tag28.xml"/><Relationship Id="rId18" Type="http://schemas.openxmlformats.org/officeDocument/2006/relationships/tags" Target="../tags/tag33.xml"/><Relationship Id="rId26" Type="http://schemas.openxmlformats.org/officeDocument/2006/relationships/tags" Target="../tags/tag41.xml"/><Relationship Id="rId39" Type="http://schemas.openxmlformats.org/officeDocument/2006/relationships/image" Target="../media/image865.png"/><Relationship Id="rId21" Type="http://schemas.openxmlformats.org/officeDocument/2006/relationships/tags" Target="../tags/tag36.xml"/><Relationship Id="rId34" Type="http://schemas.openxmlformats.org/officeDocument/2006/relationships/image" Target="../media/image863.png"/><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tags" Target="../tags/tag40.xml"/><Relationship Id="rId33" Type="http://schemas.openxmlformats.org/officeDocument/2006/relationships/image" Target="../media/image832.png"/><Relationship Id="rId38" Type="http://schemas.microsoft.com/office/2007/relationships/hdphoto" Target="../media/hdphoto30.wdp"/><Relationship Id="rId2" Type="http://schemas.openxmlformats.org/officeDocument/2006/relationships/tags" Target="../tags/tag17.xml"/><Relationship Id="rId16" Type="http://schemas.openxmlformats.org/officeDocument/2006/relationships/tags" Target="../tags/tag31.xml"/><Relationship Id="rId20" Type="http://schemas.openxmlformats.org/officeDocument/2006/relationships/tags" Target="../tags/tag35.xml"/><Relationship Id="rId29" Type="http://schemas.openxmlformats.org/officeDocument/2006/relationships/notesSlide" Target="../notesSlides/notesSlide78.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tags" Target="../tags/tag39.xml"/><Relationship Id="rId32" Type="http://schemas.openxmlformats.org/officeDocument/2006/relationships/image" Target="../media/image862.png"/><Relationship Id="rId37" Type="http://schemas.openxmlformats.org/officeDocument/2006/relationships/image" Target="../media/image864.png"/><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tags" Target="../tags/tag38.xml"/><Relationship Id="rId28" Type="http://schemas.openxmlformats.org/officeDocument/2006/relationships/slideLayout" Target="../slideLayouts/slideLayout15.xml"/><Relationship Id="rId36" Type="http://schemas.openxmlformats.org/officeDocument/2006/relationships/image" Target="../media/image848.png"/><Relationship Id="rId10" Type="http://schemas.openxmlformats.org/officeDocument/2006/relationships/tags" Target="../tags/tag25.xml"/><Relationship Id="rId19" Type="http://schemas.openxmlformats.org/officeDocument/2006/relationships/tags" Target="../tags/tag34.xml"/><Relationship Id="rId31" Type="http://schemas.openxmlformats.org/officeDocument/2006/relationships/image" Target="../media/image861.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tags" Target="../tags/tag37.xml"/><Relationship Id="rId27" Type="http://schemas.openxmlformats.org/officeDocument/2006/relationships/tags" Target="../tags/tag42.xml"/><Relationship Id="rId30" Type="http://schemas.openxmlformats.org/officeDocument/2006/relationships/image" Target="../media/image860.png"/><Relationship Id="rId35" Type="http://schemas.openxmlformats.org/officeDocument/2006/relationships/image" Target="../media/image842.png"/><Relationship Id="rId8" Type="http://schemas.openxmlformats.org/officeDocument/2006/relationships/tags" Target="../tags/tag23.xml"/><Relationship Id="rId3" Type="http://schemas.openxmlformats.org/officeDocument/2006/relationships/tags" Target="../tags/tag18.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64603" y="1982450"/>
            <a:ext cx="4397665"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p>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C00000"/>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Video Intercom</a:t>
            </a:r>
            <a:endParaRPr kumimoji="0" lang="zh-CN" altLang="en-US" sz="44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6" name="文本框 5"/>
          <p:cNvSpPr txBox="1"/>
          <p:nvPr/>
        </p:nvSpPr>
        <p:spPr>
          <a:xfrm>
            <a:off x="464604" y="3390623"/>
            <a:ext cx="4397664" cy="461665"/>
          </a:xfrm>
          <a:prstGeom prst="rect">
            <a:avLst/>
          </a:prstGeom>
          <a:noFill/>
        </p:spPr>
        <p:txBody>
          <a:bodyPr wrap="square" rtlCol="0">
            <a:spAutoFit/>
          </a:bodyPr>
          <a:lstStyle>
            <a:defPPr>
              <a:defRPr lang="zh-CN"/>
            </a:defPPr>
            <a:lvl1pPr algn="ctr">
              <a:defRPr sz="4000" b="1">
                <a:solidFill>
                  <a:srgbClr val="D6000F"/>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Introducción</a:t>
            </a:r>
            <a:r>
              <a:rPr kumimoji="0" lang="en-US" altLang="zh-CN" sz="2400" b="0"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de </a:t>
            </a:r>
            <a:r>
              <a:rPr kumimoji="0" lang="en-US" altLang="zh-CN" sz="2400" b="0" i="0" u="none" strike="noStrike" kern="1200" cap="none" spc="0" normalizeH="0" baseline="0" noProof="0" dirty="0" err="1">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Productos</a:t>
            </a:r>
            <a:endParaRPr kumimoji="0" lang="en-US" altLang="zh-CN" sz="2400" b="0"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2" name="Imagen 7" descr="Logotipo&#10;&#10;Descripción generada automáticamente">
            <a:extLst>
              <a:ext uri="{FF2B5EF4-FFF2-40B4-BE49-F238E27FC236}">
                <a16:creationId xmlns:a16="http://schemas.microsoft.com/office/drawing/2014/main" id="{2E969511-1D95-9349-F102-C84BC4E76265}"/>
              </a:ext>
            </a:extLst>
          </p:cNvPr>
          <p:cNvPicPr>
            <a:picLocks noChangeAspect="1"/>
          </p:cNvPicPr>
          <p:nvPr/>
        </p:nvPicPr>
        <p:blipFill rotWithShape="1">
          <a:blip r:embed="rId3">
            <a:extLst>
              <a:ext uri="{28A0092B-C50C-407E-A947-70E740481C1C}">
                <a14:useLocalDpi xmlns:a14="http://schemas.microsoft.com/office/drawing/2010/main" val="0"/>
              </a:ext>
            </a:extLst>
          </a:blip>
          <a:srcRect t="30331" b="44193"/>
          <a:stretch/>
        </p:blipFill>
        <p:spPr>
          <a:xfrm>
            <a:off x="8411087" y="303428"/>
            <a:ext cx="3175877" cy="458571"/>
          </a:xfrm>
          <a:prstGeom prst="rect">
            <a:avLst/>
          </a:prstGeom>
        </p:spPr>
      </p:pic>
    </p:spTree>
    <p:extLst>
      <p:ext uri="{BB962C8B-B14F-4D97-AF65-F5344CB8AC3E}">
        <p14:creationId xmlns:p14="http://schemas.microsoft.com/office/powerpoint/2010/main" val="4119260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27"/>
          <p:cNvSpPr/>
          <p:nvPr/>
        </p:nvSpPr>
        <p:spPr>
          <a:xfrm>
            <a:off x="1378672" y="2927399"/>
            <a:ext cx="4161624" cy="2605140"/>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en-US" altLang="zh-CN" sz="2133"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 name="圆角矩形 2">
            <a:extLst>
              <a:ext uri="{FF2B5EF4-FFF2-40B4-BE49-F238E27FC236}">
                <a16:creationId xmlns:a16="http://schemas.microsoft.com/office/drawing/2014/main" id="{47C9113A-01C7-B145-8CD7-FBBF714B0BF0}"/>
              </a:ext>
            </a:extLst>
          </p:cNvPr>
          <p:cNvSpPr/>
          <p:nvPr/>
        </p:nvSpPr>
        <p:spPr>
          <a:xfrm>
            <a:off x="4813522" y="4701066"/>
            <a:ext cx="1087810" cy="672559"/>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IP65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RATING</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4" name="圆角矩形 3">
            <a:extLst>
              <a:ext uri="{FF2B5EF4-FFF2-40B4-BE49-F238E27FC236}">
                <a16:creationId xmlns:a16="http://schemas.microsoft.com/office/drawing/2014/main" id="{47C9113A-01C7-B145-8CD7-FBBF714B0BF0}"/>
              </a:ext>
            </a:extLst>
          </p:cNvPr>
          <p:cNvSpPr/>
          <p:nvPr/>
        </p:nvSpPr>
        <p:spPr>
          <a:xfrm>
            <a:off x="4813522" y="3920893"/>
            <a:ext cx="1087810" cy="672559"/>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PoE</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pic>
        <p:nvPicPr>
          <p:cNvPr id="24" name="图片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73932" y="2338801"/>
            <a:ext cx="1312733" cy="3310599"/>
          </a:xfrm>
          <a:prstGeom prst="rect">
            <a:avLst/>
          </a:prstGeom>
        </p:spPr>
      </p:pic>
      <p:pic>
        <p:nvPicPr>
          <p:cNvPr id="25" name="图片 2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91586" y="2413515"/>
            <a:ext cx="1150492" cy="3466424"/>
          </a:xfrm>
          <a:prstGeom prst="rect">
            <a:avLst/>
          </a:prstGeom>
        </p:spPr>
      </p:pic>
      <p:grpSp>
        <p:nvGrpSpPr>
          <p:cNvPr id="6" name="组合 5"/>
          <p:cNvGrpSpPr/>
          <p:nvPr/>
        </p:nvGrpSpPr>
        <p:grpSpPr>
          <a:xfrm>
            <a:off x="228189" y="4022807"/>
            <a:ext cx="444514" cy="483672"/>
            <a:chOff x="600616" y="1345562"/>
            <a:chExt cx="480391" cy="522710"/>
          </a:xfrm>
        </p:grpSpPr>
        <p:sp>
          <p:nvSpPr>
            <p:cNvPr id="22" name="圆角矩形 21"/>
            <p:cNvSpPr/>
            <p:nvPr/>
          </p:nvSpPr>
          <p:spPr>
            <a:xfrm>
              <a:off x="600616" y="1345562"/>
              <a:ext cx="480391"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3" name="图片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122" y="1419831"/>
              <a:ext cx="375919" cy="375919"/>
            </a:xfrm>
            <a:prstGeom prst="rect">
              <a:avLst/>
            </a:prstGeom>
          </p:spPr>
        </p:pic>
      </p:grpSp>
      <p:grpSp>
        <p:nvGrpSpPr>
          <p:cNvPr id="7" name="组合 6"/>
          <p:cNvGrpSpPr/>
          <p:nvPr/>
        </p:nvGrpSpPr>
        <p:grpSpPr>
          <a:xfrm>
            <a:off x="1243010" y="4577912"/>
            <a:ext cx="444414" cy="483672"/>
            <a:chOff x="4488357" y="1345562"/>
            <a:chExt cx="480283" cy="522710"/>
          </a:xfrm>
        </p:grpSpPr>
        <p:sp>
          <p:nvSpPr>
            <p:cNvPr id="20" name="圆角矩形 19"/>
            <p:cNvSpPr/>
            <p:nvPr/>
          </p:nvSpPr>
          <p:spPr>
            <a:xfrm>
              <a:off x="4488357" y="1345562"/>
              <a:ext cx="480283"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1"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7569" y="1426306"/>
              <a:ext cx="361858" cy="361858"/>
            </a:xfrm>
            <a:prstGeom prst="rect">
              <a:avLst/>
            </a:prstGeom>
          </p:spPr>
        </p:pic>
      </p:grpSp>
      <p:grpSp>
        <p:nvGrpSpPr>
          <p:cNvPr id="8" name="组合 7"/>
          <p:cNvGrpSpPr/>
          <p:nvPr/>
        </p:nvGrpSpPr>
        <p:grpSpPr>
          <a:xfrm>
            <a:off x="731717" y="4022807"/>
            <a:ext cx="444414" cy="483672"/>
            <a:chOff x="1572651" y="1345562"/>
            <a:chExt cx="480283" cy="522710"/>
          </a:xfrm>
        </p:grpSpPr>
        <p:sp>
          <p:nvSpPr>
            <p:cNvPr id="18" name="圆角矩形 17"/>
            <p:cNvSpPr/>
            <p:nvPr/>
          </p:nvSpPr>
          <p:spPr>
            <a:xfrm>
              <a:off x="1572651" y="1345562"/>
              <a:ext cx="480283"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图片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610687">
              <a:off x="1630366" y="1438716"/>
              <a:ext cx="357376" cy="357375"/>
            </a:xfrm>
            <a:prstGeom prst="rect">
              <a:avLst/>
            </a:prstGeom>
          </p:spPr>
        </p:pic>
      </p:grpSp>
      <p:grpSp>
        <p:nvGrpSpPr>
          <p:cNvPr id="9" name="组合 8"/>
          <p:cNvGrpSpPr/>
          <p:nvPr/>
        </p:nvGrpSpPr>
        <p:grpSpPr>
          <a:xfrm>
            <a:off x="1243010" y="4019526"/>
            <a:ext cx="444414" cy="483672"/>
            <a:chOff x="2544553" y="1345562"/>
            <a:chExt cx="480283" cy="522710"/>
          </a:xfrm>
        </p:grpSpPr>
        <p:sp>
          <p:nvSpPr>
            <p:cNvPr id="16" name="圆角矩形 15"/>
            <p:cNvSpPr/>
            <p:nvPr/>
          </p:nvSpPr>
          <p:spPr>
            <a:xfrm>
              <a:off x="2544553" y="1345562"/>
              <a:ext cx="480283"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7" name="图片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94015" y="1426306"/>
              <a:ext cx="379429" cy="379429"/>
            </a:xfrm>
            <a:prstGeom prst="rect">
              <a:avLst/>
            </a:prstGeom>
          </p:spPr>
        </p:pic>
      </p:grpSp>
      <p:grpSp>
        <p:nvGrpSpPr>
          <p:cNvPr id="10" name="组合 9"/>
          <p:cNvGrpSpPr/>
          <p:nvPr/>
        </p:nvGrpSpPr>
        <p:grpSpPr>
          <a:xfrm>
            <a:off x="740155" y="4577912"/>
            <a:ext cx="444413" cy="483672"/>
            <a:chOff x="5472490" y="1345562"/>
            <a:chExt cx="480282" cy="522710"/>
          </a:xfrm>
        </p:grpSpPr>
        <p:sp>
          <p:nvSpPr>
            <p:cNvPr id="14" name="圆角矩形 13"/>
            <p:cNvSpPr/>
            <p:nvPr/>
          </p:nvSpPr>
          <p:spPr>
            <a:xfrm>
              <a:off x="5472490" y="1345562"/>
              <a:ext cx="480282"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5"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41645" y="1419831"/>
              <a:ext cx="364826" cy="364826"/>
            </a:xfrm>
            <a:prstGeom prst="rect">
              <a:avLst/>
            </a:prstGeom>
          </p:spPr>
        </p:pic>
      </p:grpSp>
      <p:sp>
        <p:nvSpPr>
          <p:cNvPr id="26" name="文本框 12"/>
          <p:cNvSpPr txBox="1"/>
          <p:nvPr/>
        </p:nvSpPr>
        <p:spPr>
          <a:xfrm>
            <a:off x="884891" y="201397"/>
            <a:ext cx="1035079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Face Recognition Terminal</a:t>
            </a:r>
          </a:p>
        </p:txBody>
      </p:sp>
      <p:sp>
        <p:nvSpPr>
          <p:cNvPr id="27" name="文本框 12"/>
          <p:cNvSpPr txBox="1"/>
          <p:nvPr/>
        </p:nvSpPr>
        <p:spPr>
          <a:xfrm>
            <a:off x="884891" y="746338"/>
            <a:ext cx="70115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Touch-Free, Access is Easier Than Ever</a:t>
            </a:r>
          </a:p>
        </p:txBody>
      </p:sp>
      <p:sp>
        <p:nvSpPr>
          <p:cNvPr id="28" name="矩形 27"/>
          <p:cNvSpPr/>
          <p:nvPr/>
        </p:nvSpPr>
        <p:spPr>
          <a:xfrm>
            <a:off x="1900069" y="5879939"/>
            <a:ext cx="31103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DS-K1T323 Series</a:t>
            </a:r>
          </a:p>
        </p:txBody>
      </p:sp>
      <p:grpSp>
        <p:nvGrpSpPr>
          <p:cNvPr id="29" name="组合 28"/>
          <p:cNvGrpSpPr/>
          <p:nvPr/>
        </p:nvGrpSpPr>
        <p:grpSpPr>
          <a:xfrm>
            <a:off x="2435788" y="1206799"/>
            <a:ext cx="1543050" cy="366647"/>
            <a:chOff x="9823459" y="1387454"/>
            <a:chExt cx="1543050" cy="366647"/>
          </a:xfrm>
        </p:grpSpPr>
        <p:sp>
          <p:nvSpPr>
            <p:cNvPr id="30" name="圆角矩形 29"/>
            <p:cNvSpPr/>
            <p:nvPr/>
          </p:nvSpPr>
          <p:spPr>
            <a:xfrm>
              <a:off x="9823459" y="1387454"/>
              <a:ext cx="1543050" cy="366647"/>
            </a:xfrm>
            <a:prstGeom prst="roundRect">
              <a:avLst>
                <a:gd name="adj" fmla="val 10383"/>
              </a:avLst>
            </a:prstGeom>
            <a:gradFill>
              <a:gsLst>
                <a:gs pos="0">
                  <a:srgbClr val="ECA884"/>
                </a:gs>
                <a:gs pos="100000">
                  <a:srgbClr val="9854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1" name="文本框 30"/>
            <p:cNvSpPr txBox="1"/>
            <p:nvPr/>
          </p:nvSpPr>
          <p:spPr>
            <a:xfrm>
              <a:off x="10005790" y="1415761"/>
              <a:ext cx="1085297" cy="307777"/>
            </a:xfrm>
            <a:prstGeom prst="rect">
              <a:avLst/>
            </a:prstGeom>
            <a:noFill/>
          </p:spPr>
          <p:txBody>
            <a:bodyPr wrap="none" rtlCol="0">
              <a:spAutoFit/>
            </a:bodyPr>
            <a:lstStyle>
              <a:defPPr>
                <a:defRPr lang="zh-CN"/>
              </a:defPPr>
              <a:lvl1pPr>
                <a:lnSpc>
                  <a:spcPct val="150000"/>
                </a:lnSpc>
                <a:defRPr sz="1400" spc="100">
                  <a:solidFill>
                    <a:schemeClr val="bg1"/>
                  </a:solidFill>
                  <a:latin typeface="方正兰亭黑简体" panose="02000000000000000000" pitchFamily="2" charset="-122"/>
                  <a:ea typeface="方正兰亭黑简体" panose="02000000000000000000" pitchFamily="2" charset="-122"/>
                  <a:cs typeface="Levenim MT" panose="02010502060101010101"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Value Series</a:t>
              </a:r>
              <a:endParaRPr kumimoji="0" lang="zh-CN" altLang="en-US"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aphicFrame>
        <p:nvGraphicFramePr>
          <p:cNvPr id="32" name="表格 31"/>
          <p:cNvGraphicFramePr>
            <a:graphicFrameLocks noGrp="1"/>
          </p:cNvGraphicFramePr>
          <p:nvPr/>
        </p:nvGraphicFramePr>
        <p:xfrm>
          <a:off x="6025915" y="3583804"/>
          <a:ext cx="5553859" cy="2910580"/>
        </p:xfrm>
        <a:graphic>
          <a:graphicData uri="http://schemas.openxmlformats.org/drawingml/2006/table">
            <a:tbl>
              <a:tblPr firstRow="1" bandRow="1">
                <a:tableStyleId>{5C22544A-7EE6-4342-B048-85BDC9FD1C3A}</a:tableStyleId>
              </a:tblPr>
              <a:tblGrid>
                <a:gridCol w="2487757">
                  <a:extLst>
                    <a:ext uri="{9D8B030D-6E8A-4147-A177-3AD203B41FA5}">
                      <a16:colId xmlns:a16="http://schemas.microsoft.com/office/drawing/2014/main" val="614499299"/>
                    </a:ext>
                  </a:extLst>
                </a:gridCol>
                <a:gridCol w="3066102">
                  <a:extLst>
                    <a:ext uri="{9D8B030D-6E8A-4147-A177-3AD203B41FA5}">
                      <a16:colId xmlns:a16="http://schemas.microsoft.com/office/drawing/2014/main" val="3485020075"/>
                    </a:ext>
                  </a:extLst>
                </a:gridCol>
              </a:tblGrid>
              <a:tr h="2967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Model</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a:t>
                      </a:r>
                      <a:r>
                        <a:rPr lang="en-US" altLang="zh-CN" sz="1400" b="1"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23</a:t>
                      </a:r>
                      <a:r>
                        <a:rPr lang="en-US" sz="1400" b="1"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Series</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396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02442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type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M1/EM card</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663017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t>
                      </a:r>
                      <a:r>
                        <a:rPr lang="en-US" altLang="zh-CN"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ard capacity</a:t>
                      </a:r>
                      <a:endPar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033314"/>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48476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150,000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657958"/>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Power supply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DC</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12V  &amp; PoE</a:t>
                      </a:r>
                      <a:endPar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145155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Communication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Ethernet, Wi-Fi</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(optional)</a:t>
                      </a:r>
                    </a:p>
                    <a:p>
                      <a:pPr algn="ctr" fontAlgn="ctr"/>
                      <a:r>
                        <a:rPr lang="en-US" altLang="zh-CN" sz="1050" b="0" i="0" u="none" strike="noStrike" baseline="0" dirty="0" err="1">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Wiegand</a:t>
                      </a:r>
                      <a:endPar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0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Installation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Wall Mounting</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03370"/>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Language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kern="1200" dirty="0">
                          <a:solidFill>
                            <a:schemeClr val="dk1"/>
                          </a:solidFill>
                          <a:effectLst/>
                          <a:latin typeface="Calibri" panose="020F0502020204030204" pitchFamily="34" charset="0"/>
                          <a:ea typeface="+mn-ea"/>
                          <a:cs typeface="Calibri" panose="020F0502020204030204" pitchFamily="34" charset="0"/>
                        </a:rPr>
                        <a:t>English, Spanish (South America), Arabic, Thai, Indonesian, Russian, Vietnamese, Portuguese (Brazil), Turkish, French </a:t>
                      </a:r>
                      <a:endParaRPr lang="en-US" altLang="zh-CN" sz="1050" b="0" i="0" u="none" strike="noStrike" kern="1200" dirty="0">
                        <a:solidFill>
                          <a:schemeClr val="tx1"/>
                        </a:solidFill>
                        <a:effectLst/>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998224"/>
                  </a:ext>
                </a:extLst>
              </a:tr>
            </a:tbl>
          </a:graphicData>
        </a:graphic>
      </p:graphicFrame>
      <p:sp>
        <p:nvSpPr>
          <p:cNvPr id="33" name="store-new-badges_71075"/>
          <p:cNvSpPr>
            <a:spLocks noChangeAspect="1"/>
          </p:cNvSpPr>
          <p:nvPr/>
        </p:nvSpPr>
        <p:spPr bwMode="auto">
          <a:xfrm>
            <a:off x="4450443" y="1913064"/>
            <a:ext cx="813037" cy="784650"/>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pic>
        <p:nvPicPr>
          <p:cNvPr id="34" name="图片 3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730307" y="2413515"/>
            <a:ext cx="1125456" cy="3183316"/>
          </a:xfrm>
          <a:prstGeom prst="rect">
            <a:avLst/>
          </a:prstGeom>
        </p:spPr>
      </p:pic>
      <p:grpSp>
        <p:nvGrpSpPr>
          <p:cNvPr id="39" name="组合 38"/>
          <p:cNvGrpSpPr/>
          <p:nvPr/>
        </p:nvGrpSpPr>
        <p:grpSpPr>
          <a:xfrm>
            <a:off x="6468782" y="1392541"/>
            <a:ext cx="505192" cy="506736"/>
            <a:chOff x="5980172" y="1663269"/>
            <a:chExt cx="482600" cy="484075"/>
          </a:xfrm>
        </p:grpSpPr>
        <p:sp>
          <p:nvSpPr>
            <p:cNvPr id="40" name="圆角矩形 39"/>
            <p:cNvSpPr/>
            <p:nvPr/>
          </p:nvSpPr>
          <p:spPr>
            <a:xfrm>
              <a:off x="5980172" y="1663269"/>
              <a:ext cx="482600" cy="484075"/>
            </a:xfrm>
            <a:prstGeom prst="roundRect">
              <a:avLst>
                <a:gd name="adj" fmla="val 50000"/>
              </a:avLst>
            </a:prstGeom>
            <a:gradFill>
              <a:gsLst>
                <a:gs pos="0">
                  <a:srgbClr val="2F53BD"/>
                </a:gs>
                <a:gs pos="100000">
                  <a:srgbClr val="2F53BD">
                    <a:alpha val="3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41" name="图片 4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14040" y="1710037"/>
              <a:ext cx="411906" cy="411906"/>
            </a:xfrm>
            <a:prstGeom prst="rect">
              <a:avLst/>
            </a:prstGeom>
          </p:spPr>
        </p:pic>
      </p:grpSp>
      <p:grpSp>
        <p:nvGrpSpPr>
          <p:cNvPr id="42" name="组合 41"/>
          <p:cNvGrpSpPr/>
          <p:nvPr/>
        </p:nvGrpSpPr>
        <p:grpSpPr>
          <a:xfrm>
            <a:off x="6493488" y="2098245"/>
            <a:ext cx="539674" cy="506736"/>
            <a:chOff x="6093295" y="3429000"/>
            <a:chExt cx="482600" cy="484075"/>
          </a:xfrm>
        </p:grpSpPr>
        <p:sp>
          <p:nvSpPr>
            <p:cNvPr id="43" name="圆角矩形 42"/>
            <p:cNvSpPr/>
            <p:nvPr/>
          </p:nvSpPr>
          <p:spPr>
            <a:xfrm>
              <a:off x="6093295" y="3429000"/>
              <a:ext cx="482600" cy="484075"/>
            </a:xfrm>
            <a:prstGeom prst="roundRect">
              <a:avLst>
                <a:gd name="adj" fmla="val 50000"/>
              </a:avLst>
            </a:prstGeom>
            <a:gradFill>
              <a:gsLst>
                <a:gs pos="0">
                  <a:srgbClr val="2F53BD"/>
                </a:gs>
                <a:gs pos="100000">
                  <a:srgbClr val="2F53BD">
                    <a:alpha val="3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44" name="图片 4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148759" y="3484033"/>
              <a:ext cx="391662" cy="391662"/>
            </a:xfrm>
            <a:prstGeom prst="rect">
              <a:avLst/>
            </a:prstGeom>
          </p:spPr>
        </p:pic>
      </p:grpSp>
      <p:grpSp>
        <p:nvGrpSpPr>
          <p:cNvPr id="45" name="组合 44"/>
          <p:cNvGrpSpPr/>
          <p:nvPr/>
        </p:nvGrpSpPr>
        <p:grpSpPr>
          <a:xfrm>
            <a:off x="6489771" y="2803949"/>
            <a:ext cx="505192" cy="506736"/>
            <a:chOff x="6096000" y="4475173"/>
            <a:chExt cx="482600" cy="484075"/>
          </a:xfrm>
        </p:grpSpPr>
        <p:sp>
          <p:nvSpPr>
            <p:cNvPr id="46" name="圆角矩形 45"/>
            <p:cNvSpPr/>
            <p:nvPr/>
          </p:nvSpPr>
          <p:spPr>
            <a:xfrm>
              <a:off x="6096000" y="4475173"/>
              <a:ext cx="482600" cy="484075"/>
            </a:xfrm>
            <a:prstGeom prst="roundRect">
              <a:avLst>
                <a:gd name="adj" fmla="val 50000"/>
              </a:avLst>
            </a:prstGeom>
            <a:gradFill>
              <a:gsLst>
                <a:gs pos="0">
                  <a:srgbClr val="2F53BD"/>
                </a:gs>
                <a:gs pos="100000">
                  <a:srgbClr val="2F53BD">
                    <a:alpha val="3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47" name="图片 4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136891" y="4513222"/>
              <a:ext cx="403530" cy="403530"/>
            </a:xfrm>
            <a:prstGeom prst="rect">
              <a:avLst/>
            </a:prstGeom>
          </p:spPr>
        </p:pic>
      </p:grpSp>
      <p:sp>
        <p:nvSpPr>
          <p:cNvPr id="48" name="矩形 47"/>
          <p:cNvSpPr/>
          <p:nvPr/>
        </p:nvSpPr>
        <p:spPr>
          <a:xfrm>
            <a:off x="7033162" y="1472426"/>
            <a:ext cx="4480216" cy="3693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Narrow metal strip </a:t>
            </a:r>
            <a:r>
              <a:rPr kumimoji="0" lang="en-US" altLang="zh-CN" sz="1800" b="0"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design</a:t>
            </a:r>
          </a:p>
        </p:txBody>
      </p:sp>
      <p:sp>
        <p:nvSpPr>
          <p:cNvPr id="49" name="矩形 48"/>
          <p:cNvSpPr/>
          <p:nvPr/>
        </p:nvSpPr>
        <p:spPr>
          <a:xfrm>
            <a:off x="7050096" y="2195116"/>
            <a:ext cx="4480216" cy="3693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Video intercom via </a:t>
            </a:r>
            <a:r>
              <a:rPr kumimoji="0" lang="en-US" altLang="zh-CN" sz="1800" b="1"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physical button</a:t>
            </a:r>
            <a:endParaRPr kumimoji="0" lang="en-US" altLang="zh-CN" sz="1800" b="0"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50" name="矩形 49"/>
          <p:cNvSpPr/>
          <p:nvPr/>
        </p:nvSpPr>
        <p:spPr>
          <a:xfrm>
            <a:off x="7055610" y="2870323"/>
            <a:ext cx="4480216" cy="3693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Easy configuration </a:t>
            </a:r>
            <a:r>
              <a:rPr kumimoji="0" lang="en-US" altLang="zh-CN" sz="1800" b="1"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via PC &amp; mobile web</a:t>
            </a:r>
          </a:p>
        </p:txBody>
      </p:sp>
    </p:spTree>
    <p:extLst>
      <p:ext uri="{BB962C8B-B14F-4D97-AF65-F5344CB8AC3E}">
        <p14:creationId xmlns:p14="http://schemas.microsoft.com/office/powerpoint/2010/main" val="2814194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12"/>
          <p:cNvSpPr txBox="1"/>
          <p:nvPr/>
        </p:nvSpPr>
        <p:spPr>
          <a:xfrm>
            <a:off x="884891" y="208837"/>
            <a:ext cx="1035079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a:t>
            </a:r>
            <a:r>
              <a:rPr kumimoji="0" lang="en-US" altLang="zh-CN" sz="3599"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a:t>
            </a: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Recognition Terminal</a:t>
            </a:r>
          </a:p>
        </p:txBody>
      </p:sp>
      <p:grpSp>
        <p:nvGrpSpPr>
          <p:cNvPr id="4" name="组合 3"/>
          <p:cNvGrpSpPr/>
          <p:nvPr/>
        </p:nvGrpSpPr>
        <p:grpSpPr>
          <a:xfrm>
            <a:off x="2073900" y="1464533"/>
            <a:ext cx="1543050" cy="366647"/>
            <a:chOff x="9823459" y="1387454"/>
            <a:chExt cx="1543050" cy="366647"/>
          </a:xfrm>
        </p:grpSpPr>
        <p:sp>
          <p:nvSpPr>
            <p:cNvPr id="5" name="圆角矩形 4"/>
            <p:cNvSpPr/>
            <p:nvPr/>
          </p:nvSpPr>
          <p:spPr>
            <a:xfrm>
              <a:off x="9823459" y="1387454"/>
              <a:ext cx="1543050" cy="366647"/>
            </a:xfrm>
            <a:prstGeom prst="roundRect">
              <a:avLst>
                <a:gd name="adj" fmla="val 10383"/>
              </a:avLst>
            </a:prstGeom>
            <a:gradFill>
              <a:gsLst>
                <a:gs pos="0">
                  <a:srgbClr val="ECA884"/>
                </a:gs>
                <a:gs pos="100000">
                  <a:srgbClr val="9854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6" name="文本框 5"/>
            <p:cNvSpPr txBox="1"/>
            <p:nvPr/>
          </p:nvSpPr>
          <p:spPr>
            <a:xfrm>
              <a:off x="10005790" y="1415761"/>
              <a:ext cx="1085297" cy="307777"/>
            </a:xfrm>
            <a:prstGeom prst="rect">
              <a:avLst/>
            </a:prstGeom>
            <a:noFill/>
          </p:spPr>
          <p:txBody>
            <a:bodyPr wrap="none" rtlCol="0">
              <a:spAutoFit/>
            </a:bodyPr>
            <a:lstStyle>
              <a:defPPr>
                <a:defRPr lang="zh-CN"/>
              </a:defPPr>
              <a:lvl1pPr>
                <a:lnSpc>
                  <a:spcPct val="150000"/>
                </a:lnSpc>
                <a:defRPr sz="1400" spc="100">
                  <a:solidFill>
                    <a:schemeClr val="bg1"/>
                  </a:solidFill>
                  <a:latin typeface="方正兰亭黑简体" panose="02000000000000000000" pitchFamily="2" charset="-122"/>
                  <a:ea typeface="方正兰亭黑简体" panose="02000000000000000000" pitchFamily="2" charset="-122"/>
                  <a:cs typeface="Levenim MT" panose="02010502060101010101"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Value Series</a:t>
              </a:r>
              <a:endParaRPr kumimoji="0" lang="zh-CN" altLang="en-US"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
        <p:nvSpPr>
          <p:cNvPr id="10" name="矩形 9"/>
          <p:cNvSpPr/>
          <p:nvPr/>
        </p:nvSpPr>
        <p:spPr>
          <a:xfrm>
            <a:off x="414609" y="5813568"/>
            <a:ext cx="48616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DS-K1T321 Series</a:t>
            </a:r>
          </a:p>
        </p:txBody>
      </p:sp>
      <p:sp>
        <p:nvSpPr>
          <p:cNvPr id="7" name="椭圆 27"/>
          <p:cNvSpPr/>
          <p:nvPr/>
        </p:nvSpPr>
        <p:spPr>
          <a:xfrm>
            <a:off x="1174896" y="2110981"/>
            <a:ext cx="3574313" cy="3455136"/>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aphicFrame>
        <p:nvGraphicFramePr>
          <p:cNvPr id="18" name="表格 17"/>
          <p:cNvGraphicFramePr>
            <a:graphicFrameLocks noGrp="1"/>
          </p:cNvGraphicFramePr>
          <p:nvPr/>
        </p:nvGraphicFramePr>
        <p:xfrm>
          <a:off x="5451416" y="3436046"/>
          <a:ext cx="5553859" cy="3327530"/>
        </p:xfrm>
        <a:graphic>
          <a:graphicData uri="http://schemas.openxmlformats.org/drawingml/2006/table">
            <a:tbl>
              <a:tblPr firstRow="1" bandRow="1">
                <a:tableStyleId>{5C22544A-7EE6-4342-B048-85BDC9FD1C3A}</a:tableStyleId>
              </a:tblPr>
              <a:tblGrid>
                <a:gridCol w="2487757">
                  <a:extLst>
                    <a:ext uri="{9D8B030D-6E8A-4147-A177-3AD203B41FA5}">
                      <a16:colId xmlns:a16="http://schemas.microsoft.com/office/drawing/2014/main" val="614499299"/>
                    </a:ext>
                  </a:extLst>
                </a:gridCol>
                <a:gridCol w="3066102">
                  <a:extLst>
                    <a:ext uri="{9D8B030D-6E8A-4147-A177-3AD203B41FA5}">
                      <a16:colId xmlns:a16="http://schemas.microsoft.com/office/drawing/2014/main" val="3485020075"/>
                    </a:ext>
                  </a:extLst>
                </a:gridCol>
              </a:tblGrid>
              <a:tr h="2967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Model</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DS-K1T321 Series</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396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Operation system</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Linux</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4598630"/>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02442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type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M1</a:t>
                      </a:r>
                      <a:r>
                        <a:rPr lang="zh-CN" alt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EM</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663017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t>
                      </a:r>
                      <a:r>
                        <a:rPr lang="en-US" altLang="zh-CN"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ard capacity</a:t>
                      </a:r>
                      <a:endPar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033314"/>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 (optional)</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48476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150,000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657958"/>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Power supply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DC</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12V</a:t>
                      </a:r>
                      <a:endPar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145155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Communication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TCP/IP, Wi-Fi</a:t>
                      </a:r>
                    </a:p>
                    <a:p>
                      <a:pPr algn="ctr" fontAlgn="ctr"/>
                      <a:r>
                        <a:rPr lang="en-US" sz="1050" b="0"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RS485</a:t>
                      </a:r>
                    </a:p>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USB</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0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Installation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Wall Mounting</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03370"/>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Language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kern="1200" dirty="0">
                          <a:solidFill>
                            <a:schemeClr val="tx1"/>
                          </a:solidFill>
                          <a:effectLst/>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English, Spanish (South America), Arabic, Thai, Indonesian, Russian, Vietnamese, Portuguese (Brazil), Korean; Japanese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998224"/>
                  </a:ext>
                </a:extLst>
              </a:tr>
            </a:tbl>
          </a:graphicData>
        </a:graphic>
      </p:graphicFrame>
      <p:sp>
        <p:nvSpPr>
          <p:cNvPr id="69" name="文本框 12"/>
          <p:cNvSpPr txBox="1"/>
          <p:nvPr/>
        </p:nvSpPr>
        <p:spPr>
          <a:xfrm>
            <a:off x="884891" y="753778"/>
            <a:ext cx="70115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Touch-Free, Access is Easier Than Ever</a:t>
            </a:r>
          </a:p>
        </p:txBody>
      </p:sp>
      <p:grpSp>
        <p:nvGrpSpPr>
          <p:cNvPr id="36" name="组合 35"/>
          <p:cNvGrpSpPr/>
          <p:nvPr/>
        </p:nvGrpSpPr>
        <p:grpSpPr>
          <a:xfrm>
            <a:off x="6015923" y="1741021"/>
            <a:ext cx="5944347" cy="515681"/>
            <a:chOff x="5558724" y="1510567"/>
            <a:chExt cx="5944347" cy="515681"/>
          </a:xfrm>
        </p:grpSpPr>
        <p:grpSp>
          <p:nvGrpSpPr>
            <p:cNvPr id="37" name="组合 36"/>
            <p:cNvGrpSpPr/>
            <p:nvPr/>
          </p:nvGrpSpPr>
          <p:grpSpPr>
            <a:xfrm>
              <a:off x="5558724" y="1510567"/>
              <a:ext cx="5356970" cy="369332"/>
              <a:chOff x="6115999" y="2159103"/>
              <a:chExt cx="5356970" cy="369332"/>
            </a:xfrm>
          </p:grpSpPr>
          <p:sp>
            <p:nvSpPr>
              <p:cNvPr id="43" name="文本框 42"/>
              <p:cNvSpPr txBox="1"/>
              <p:nvPr/>
            </p:nvSpPr>
            <p:spPr>
              <a:xfrm>
                <a:off x="6413289" y="2159103"/>
                <a:ext cx="505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 Methods</a:t>
                </a:r>
                <a:endParaRPr kumimoji="0" lang="zh-CN" altLang="en-US"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4" name="Freeform 32"/>
              <p:cNvSpPr>
                <a:spLocks noChangeArrowheads="1"/>
              </p:cNvSpPr>
              <p:nvPr/>
            </p:nvSpPr>
            <p:spPr bwMode="auto">
              <a:xfrm>
                <a:off x="6115999" y="2159103"/>
                <a:ext cx="334971" cy="281393"/>
              </a:xfrm>
              <a:custGeom>
                <a:avLst/>
                <a:gdLst>
                  <a:gd name="T0" fmla="*/ 188387 w 462"/>
                  <a:gd name="T1" fmla="*/ 156636 h 470"/>
                  <a:gd name="T2" fmla="*/ 188387 w 462"/>
                  <a:gd name="T3" fmla="*/ 156636 h 470"/>
                  <a:gd name="T4" fmla="*/ 188387 w 462"/>
                  <a:gd name="T5" fmla="*/ 129203 h 470"/>
                  <a:gd name="T6" fmla="*/ 153369 w 462"/>
                  <a:gd name="T7" fmla="*/ 93805 h 470"/>
                  <a:gd name="T8" fmla="*/ 129876 w 462"/>
                  <a:gd name="T9" fmla="*/ 93805 h 470"/>
                  <a:gd name="T10" fmla="*/ 113919 w 462"/>
                  <a:gd name="T11" fmla="*/ 81858 h 470"/>
                  <a:gd name="T12" fmla="*/ 113919 w 462"/>
                  <a:gd name="T13" fmla="*/ 50442 h 470"/>
                  <a:gd name="T14" fmla="*/ 129876 w 462"/>
                  <a:gd name="T15" fmla="*/ 26991 h 470"/>
                  <a:gd name="T16" fmla="*/ 102394 w 462"/>
                  <a:gd name="T17" fmla="*/ 0 h 470"/>
                  <a:gd name="T18" fmla="*/ 74912 w 462"/>
                  <a:gd name="T19" fmla="*/ 26991 h 470"/>
                  <a:gd name="T20" fmla="*/ 90426 w 462"/>
                  <a:gd name="T21" fmla="*/ 50442 h 470"/>
                  <a:gd name="T22" fmla="*/ 90426 w 462"/>
                  <a:gd name="T23" fmla="*/ 81858 h 470"/>
                  <a:gd name="T24" fmla="*/ 74912 w 462"/>
                  <a:gd name="T25" fmla="*/ 93805 h 470"/>
                  <a:gd name="T26" fmla="*/ 50975 w 462"/>
                  <a:gd name="T27" fmla="*/ 93805 h 470"/>
                  <a:gd name="T28" fmla="*/ 15958 w 462"/>
                  <a:gd name="T29" fmla="*/ 129203 h 470"/>
                  <a:gd name="T30" fmla="*/ 15958 w 462"/>
                  <a:gd name="T31" fmla="*/ 156636 h 470"/>
                  <a:gd name="T32" fmla="*/ 0 w 462"/>
                  <a:gd name="T33" fmla="*/ 180087 h 470"/>
                  <a:gd name="T34" fmla="*/ 23493 w 462"/>
                  <a:gd name="T35" fmla="*/ 207521 h 470"/>
                  <a:gd name="T36" fmla="*/ 50975 w 462"/>
                  <a:gd name="T37" fmla="*/ 180087 h 470"/>
                  <a:gd name="T38" fmla="*/ 35461 w 462"/>
                  <a:gd name="T39" fmla="*/ 156636 h 470"/>
                  <a:gd name="T40" fmla="*/ 35461 w 462"/>
                  <a:gd name="T41" fmla="*/ 129203 h 470"/>
                  <a:gd name="T42" fmla="*/ 50975 w 462"/>
                  <a:gd name="T43" fmla="*/ 113716 h 470"/>
                  <a:gd name="T44" fmla="*/ 74912 w 462"/>
                  <a:gd name="T45" fmla="*/ 113716 h 470"/>
                  <a:gd name="T46" fmla="*/ 90426 w 462"/>
                  <a:gd name="T47" fmla="*/ 109734 h 470"/>
                  <a:gd name="T48" fmla="*/ 90426 w 462"/>
                  <a:gd name="T49" fmla="*/ 156636 h 470"/>
                  <a:gd name="T50" fmla="*/ 74912 w 462"/>
                  <a:gd name="T51" fmla="*/ 180087 h 470"/>
                  <a:gd name="T52" fmla="*/ 102394 w 462"/>
                  <a:gd name="T53" fmla="*/ 207521 h 470"/>
                  <a:gd name="T54" fmla="*/ 129876 w 462"/>
                  <a:gd name="T55" fmla="*/ 180087 h 470"/>
                  <a:gd name="T56" fmla="*/ 113919 w 462"/>
                  <a:gd name="T57" fmla="*/ 156636 h 470"/>
                  <a:gd name="T58" fmla="*/ 113919 w 462"/>
                  <a:gd name="T59" fmla="*/ 109734 h 470"/>
                  <a:gd name="T60" fmla="*/ 129876 w 462"/>
                  <a:gd name="T61" fmla="*/ 113716 h 470"/>
                  <a:gd name="T62" fmla="*/ 153369 w 462"/>
                  <a:gd name="T63" fmla="*/ 113716 h 470"/>
                  <a:gd name="T64" fmla="*/ 168884 w 462"/>
                  <a:gd name="T65" fmla="*/ 129203 h 470"/>
                  <a:gd name="T66" fmla="*/ 168884 w 462"/>
                  <a:gd name="T67" fmla="*/ 156636 h 470"/>
                  <a:gd name="T68" fmla="*/ 153369 w 462"/>
                  <a:gd name="T69" fmla="*/ 180087 h 470"/>
                  <a:gd name="T70" fmla="*/ 180852 w 462"/>
                  <a:gd name="T71" fmla="*/ 207521 h 470"/>
                  <a:gd name="T72" fmla="*/ 204345 w 462"/>
                  <a:gd name="T73" fmla="*/ 180087 h 470"/>
                  <a:gd name="T74" fmla="*/ 188387 w 462"/>
                  <a:gd name="T75" fmla="*/ 156636 h 470"/>
                  <a:gd name="T76" fmla="*/ 39451 w 462"/>
                  <a:gd name="T77" fmla="*/ 180087 h 470"/>
                  <a:gd name="T78" fmla="*/ 39451 w 462"/>
                  <a:gd name="T79" fmla="*/ 180087 h 470"/>
                  <a:gd name="T80" fmla="*/ 23493 w 462"/>
                  <a:gd name="T81" fmla="*/ 195574 h 470"/>
                  <a:gd name="T82" fmla="*/ 7979 w 462"/>
                  <a:gd name="T83" fmla="*/ 180087 h 470"/>
                  <a:gd name="T84" fmla="*/ 23493 w 462"/>
                  <a:gd name="T85" fmla="*/ 164601 h 470"/>
                  <a:gd name="T86" fmla="*/ 39451 w 462"/>
                  <a:gd name="T87" fmla="*/ 180087 h 470"/>
                  <a:gd name="T88" fmla="*/ 86880 w 462"/>
                  <a:gd name="T89" fmla="*/ 26991 h 470"/>
                  <a:gd name="T90" fmla="*/ 86880 w 462"/>
                  <a:gd name="T91" fmla="*/ 26991 h 470"/>
                  <a:gd name="T92" fmla="*/ 102394 w 462"/>
                  <a:gd name="T93" fmla="*/ 11504 h 470"/>
                  <a:gd name="T94" fmla="*/ 117908 w 462"/>
                  <a:gd name="T95" fmla="*/ 26991 h 470"/>
                  <a:gd name="T96" fmla="*/ 102394 w 462"/>
                  <a:gd name="T97" fmla="*/ 42920 h 470"/>
                  <a:gd name="T98" fmla="*/ 86880 w 462"/>
                  <a:gd name="T99" fmla="*/ 26991 h 470"/>
                  <a:gd name="T100" fmla="*/ 117908 w 462"/>
                  <a:gd name="T101" fmla="*/ 180087 h 470"/>
                  <a:gd name="T102" fmla="*/ 117908 w 462"/>
                  <a:gd name="T103" fmla="*/ 180087 h 470"/>
                  <a:gd name="T104" fmla="*/ 102394 w 462"/>
                  <a:gd name="T105" fmla="*/ 195574 h 470"/>
                  <a:gd name="T106" fmla="*/ 86880 w 462"/>
                  <a:gd name="T107" fmla="*/ 180087 h 470"/>
                  <a:gd name="T108" fmla="*/ 102394 w 462"/>
                  <a:gd name="T109" fmla="*/ 164601 h 470"/>
                  <a:gd name="T110" fmla="*/ 117908 w 462"/>
                  <a:gd name="T111" fmla="*/ 180087 h 470"/>
                  <a:gd name="T112" fmla="*/ 180852 w 462"/>
                  <a:gd name="T113" fmla="*/ 195574 h 470"/>
                  <a:gd name="T114" fmla="*/ 180852 w 462"/>
                  <a:gd name="T115" fmla="*/ 195574 h 470"/>
                  <a:gd name="T116" fmla="*/ 164894 w 462"/>
                  <a:gd name="T117" fmla="*/ 180087 h 470"/>
                  <a:gd name="T118" fmla="*/ 180852 w 462"/>
                  <a:gd name="T119" fmla="*/ 164601 h 470"/>
                  <a:gd name="T120" fmla="*/ 192377 w 462"/>
                  <a:gd name="T121" fmla="*/ 180087 h 470"/>
                  <a:gd name="T122" fmla="*/ 180852 w 462"/>
                  <a:gd name="T123" fmla="*/ 195574 h 4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2" h="470">
                    <a:moveTo>
                      <a:pt x="425" y="354"/>
                    </a:moveTo>
                    <a:lnTo>
                      <a:pt x="425" y="354"/>
                    </a:lnTo>
                    <a:cubicBezTo>
                      <a:pt x="425" y="292"/>
                      <a:pt x="425" y="292"/>
                      <a:pt x="425" y="292"/>
                    </a:cubicBezTo>
                    <a:cubicBezTo>
                      <a:pt x="425" y="257"/>
                      <a:pt x="408" y="212"/>
                      <a:pt x="346" y="212"/>
                    </a:cubicBezTo>
                    <a:cubicBezTo>
                      <a:pt x="293" y="212"/>
                      <a:pt x="293" y="212"/>
                      <a:pt x="293" y="212"/>
                    </a:cubicBezTo>
                    <a:cubicBezTo>
                      <a:pt x="257" y="212"/>
                      <a:pt x="257" y="195"/>
                      <a:pt x="257" y="185"/>
                    </a:cubicBezTo>
                    <a:cubicBezTo>
                      <a:pt x="257" y="114"/>
                      <a:pt x="257" y="114"/>
                      <a:pt x="257" y="114"/>
                    </a:cubicBezTo>
                    <a:cubicBezTo>
                      <a:pt x="275" y="106"/>
                      <a:pt x="293" y="88"/>
                      <a:pt x="293" y="61"/>
                    </a:cubicBezTo>
                    <a:cubicBezTo>
                      <a:pt x="293" y="26"/>
                      <a:pt x="266" y="0"/>
                      <a:pt x="231" y="0"/>
                    </a:cubicBezTo>
                    <a:cubicBezTo>
                      <a:pt x="196" y="0"/>
                      <a:pt x="169" y="26"/>
                      <a:pt x="169" y="61"/>
                    </a:cubicBezTo>
                    <a:cubicBezTo>
                      <a:pt x="169" y="88"/>
                      <a:pt x="186" y="106"/>
                      <a:pt x="204" y="114"/>
                    </a:cubicBezTo>
                    <a:cubicBezTo>
                      <a:pt x="204" y="185"/>
                      <a:pt x="204" y="185"/>
                      <a:pt x="204" y="185"/>
                    </a:cubicBezTo>
                    <a:cubicBezTo>
                      <a:pt x="204" y="185"/>
                      <a:pt x="204" y="212"/>
                      <a:pt x="169" y="212"/>
                    </a:cubicBezTo>
                    <a:cubicBezTo>
                      <a:pt x="115" y="212"/>
                      <a:pt x="115" y="212"/>
                      <a:pt x="115" y="212"/>
                    </a:cubicBezTo>
                    <a:cubicBezTo>
                      <a:pt x="53" y="212"/>
                      <a:pt x="36" y="257"/>
                      <a:pt x="36" y="292"/>
                    </a:cubicBezTo>
                    <a:cubicBezTo>
                      <a:pt x="36" y="354"/>
                      <a:pt x="36" y="354"/>
                      <a:pt x="36" y="354"/>
                    </a:cubicBezTo>
                    <a:cubicBezTo>
                      <a:pt x="9" y="363"/>
                      <a:pt x="0" y="380"/>
                      <a:pt x="0" y="407"/>
                    </a:cubicBezTo>
                    <a:cubicBezTo>
                      <a:pt x="0" y="442"/>
                      <a:pt x="27" y="469"/>
                      <a:pt x="53" y="469"/>
                    </a:cubicBezTo>
                    <a:cubicBezTo>
                      <a:pt x="89" y="469"/>
                      <a:pt x="115" y="442"/>
                      <a:pt x="115" y="407"/>
                    </a:cubicBezTo>
                    <a:cubicBezTo>
                      <a:pt x="115" y="380"/>
                      <a:pt x="98" y="363"/>
                      <a:pt x="80" y="354"/>
                    </a:cubicBezTo>
                    <a:cubicBezTo>
                      <a:pt x="80" y="292"/>
                      <a:pt x="80" y="292"/>
                      <a:pt x="80" y="292"/>
                    </a:cubicBezTo>
                    <a:cubicBezTo>
                      <a:pt x="80" y="292"/>
                      <a:pt x="80" y="257"/>
                      <a:pt x="115" y="257"/>
                    </a:cubicBezTo>
                    <a:cubicBezTo>
                      <a:pt x="169" y="257"/>
                      <a:pt x="169" y="257"/>
                      <a:pt x="169" y="257"/>
                    </a:cubicBezTo>
                    <a:cubicBezTo>
                      <a:pt x="186" y="257"/>
                      <a:pt x="196" y="257"/>
                      <a:pt x="204" y="248"/>
                    </a:cubicBezTo>
                    <a:cubicBezTo>
                      <a:pt x="204" y="354"/>
                      <a:pt x="204" y="354"/>
                      <a:pt x="204" y="354"/>
                    </a:cubicBezTo>
                    <a:cubicBezTo>
                      <a:pt x="186" y="363"/>
                      <a:pt x="169" y="380"/>
                      <a:pt x="169" y="407"/>
                    </a:cubicBezTo>
                    <a:cubicBezTo>
                      <a:pt x="169" y="442"/>
                      <a:pt x="196" y="469"/>
                      <a:pt x="231" y="469"/>
                    </a:cubicBezTo>
                    <a:cubicBezTo>
                      <a:pt x="266" y="469"/>
                      <a:pt x="293" y="442"/>
                      <a:pt x="293" y="407"/>
                    </a:cubicBezTo>
                    <a:cubicBezTo>
                      <a:pt x="293" y="380"/>
                      <a:pt x="275" y="363"/>
                      <a:pt x="257" y="354"/>
                    </a:cubicBezTo>
                    <a:cubicBezTo>
                      <a:pt x="257" y="248"/>
                      <a:pt x="257" y="248"/>
                      <a:pt x="257" y="248"/>
                    </a:cubicBezTo>
                    <a:cubicBezTo>
                      <a:pt x="266" y="257"/>
                      <a:pt x="275" y="257"/>
                      <a:pt x="293" y="257"/>
                    </a:cubicBezTo>
                    <a:cubicBezTo>
                      <a:pt x="346" y="257"/>
                      <a:pt x="346" y="257"/>
                      <a:pt x="346" y="257"/>
                    </a:cubicBezTo>
                    <a:cubicBezTo>
                      <a:pt x="381" y="257"/>
                      <a:pt x="381" y="283"/>
                      <a:pt x="381" y="292"/>
                    </a:cubicBezTo>
                    <a:cubicBezTo>
                      <a:pt x="381" y="354"/>
                      <a:pt x="381" y="354"/>
                      <a:pt x="381" y="354"/>
                    </a:cubicBezTo>
                    <a:cubicBezTo>
                      <a:pt x="363" y="363"/>
                      <a:pt x="346" y="380"/>
                      <a:pt x="346" y="407"/>
                    </a:cubicBezTo>
                    <a:cubicBezTo>
                      <a:pt x="346" y="442"/>
                      <a:pt x="372" y="469"/>
                      <a:pt x="408" y="469"/>
                    </a:cubicBezTo>
                    <a:cubicBezTo>
                      <a:pt x="434" y="469"/>
                      <a:pt x="461" y="442"/>
                      <a:pt x="461" y="407"/>
                    </a:cubicBezTo>
                    <a:cubicBezTo>
                      <a:pt x="461" y="380"/>
                      <a:pt x="453" y="363"/>
                      <a:pt x="425" y="354"/>
                    </a:cubicBezTo>
                    <a:close/>
                    <a:moveTo>
                      <a:pt x="89" y="407"/>
                    </a:moveTo>
                    <a:lnTo>
                      <a:pt x="89" y="407"/>
                    </a:lnTo>
                    <a:cubicBezTo>
                      <a:pt x="89" y="425"/>
                      <a:pt x="71" y="442"/>
                      <a:pt x="53" y="442"/>
                    </a:cubicBezTo>
                    <a:cubicBezTo>
                      <a:pt x="36" y="442"/>
                      <a:pt x="18" y="425"/>
                      <a:pt x="18" y="407"/>
                    </a:cubicBezTo>
                    <a:cubicBezTo>
                      <a:pt x="18" y="389"/>
                      <a:pt x="36" y="372"/>
                      <a:pt x="53" y="372"/>
                    </a:cubicBezTo>
                    <a:cubicBezTo>
                      <a:pt x="71" y="372"/>
                      <a:pt x="89" y="389"/>
                      <a:pt x="89" y="407"/>
                    </a:cubicBezTo>
                    <a:close/>
                    <a:moveTo>
                      <a:pt x="196" y="61"/>
                    </a:moveTo>
                    <a:lnTo>
                      <a:pt x="196" y="61"/>
                    </a:lnTo>
                    <a:cubicBezTo>
                      <a:pt x="196" y="44"/>
                      <a:pt x="213" y="26"/>
                      <a:pt x="231" y="26"/>
                    </a:cubicBezTo>
                    <a:cubicBezTo>
                      <a:pt x="249" y="26"/>
                      <a:pt x="266" y="44"/>
                      <a:pt x="266" y="61"/>
                    </a:cubicBezTo>
                    <a:cubicBezTo>
                      <a:pt x="266" y="79"/>
                      <a:pt x="249" y="97"/>
                      <a:pt x="231" y="97"/>
                    </a:cubicBezTo>
                    <a:cubicBezTo>
                      <a:pt x="213" y="97"/>
                      <a:pt x="196" y="79"/>
                      <a:pt x="196" y="61"/>
                    </a:cubicBezTo>
                    <a:close/>
                    <a:moveTo>
                      <a:pt x="266" y="407"/>
                    </a:moveTo>
                    <a:lnTo>
                      <a:pt x="266" y="407"/>
                    </a:lnTo>
                    <a:cubicBezTo>
                      <a:pt x="266" y="425"/>
                      <a:pt x="249" y="442"/>
                      <a:pt x="231" y="442"/>
                    </a:cubicBezTo>
                    <a:cubicBezTo>
                      <a:pt x="213" y="442"/>
                      <a:pt x="196" y="425"/>
                      <a:pt x="196" y="407"/>
                    </a:cubicBezTo>
                    <a:cubicBezTo>
                      <a:pt x="196" y="389"/>
                      <a:pt x="213" y="372"/>
                      <a:pt x="231" y="372"/>
                    </a:cubicBezTo>
                    <a:cubicBezTo>
                      <a:pt x="249" y="372"/>
                      <a:pt x="266" y="389"/>
                      <a:pt x="266" y="407"/>
                    </a:cubicBezTo>
                    <a:close/>
                    <a:moveTo>
                      <a:pt x="408" y="442"/>
                    </a:moveTo>
                    <a:lnTo>
                      <a:pt x="408" y="442"/>
                    </a:lnTo>
                    <a:cubicBezTo>
                      <a:pt x="381" y="442"/>
                      <a:pt x="372" y="425"/>
                      <a:pt x="372" y="407"/>
                    </a:cubicBezTo>
                    <a:cubicBezTo>
                      <a:pt x="372" y="389"/>
                      <a:pt x="381" y="372"/>
                      <a:pt x="408" y="372"/>
                    </a:cubicBezTo>
                    <a:cubicBezTo>
                      <a:pt x="425" y="372"/>
                      <a:pt x="434" y="389"/>
                      <a:pt x="434" y="407"/>
                    </a:cubicBezTo>
                    <a:cubicBezTo>
                      <a:pt x="434" y="425"/>
                      <a:pt x="425" y="442"/>
                      <a:pt x="408" y="442"/>
                    </a:cubicBezTo>
                    <a:close/>
                  </a:path>
                </a:pathLst>
              </a:custGeom>
              <a:solidFill>
                <a:srgbClr val="C00000"/>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
          <p:nvSpPr>
            <p:cNvPr id="38" name="文本框 37"/>
            <p:cNvSpPr txBox="1"/>
            <p:nvPr/>
          </p:nvSpPr>
          <p:spPr>
            <a:xfrm>
              <a:off x="5724360" y="1749249"/>
              <a:ext cx="5778711"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including Face, Fingerprint, Card, PIN code</a:t>
              </a:r>
            </a:p>
          </p:txBody>
        </p:sp>
      </p:grpSp>
      <p:grpSp>
        <p:nvGrpSpPr>
          <p:cNvPr id="45" name="组合 44"/>
          <p:cNvGrpSpPr/>
          <p:nvPr/>
        </p:nvGrpSpPr>
        <p:grpSpPr>
          <a:xfrm>
            <a:off x="5988980" y="1224741"/>
            <a:ext cx="5971290" cy="497051"/>
            <a:chOff x="5531781" y="875337"/>
            <a:chExt cx="5971290" cy="497051"/>
          </a:xfrm>
        </p:grpSpPr>
        <p:sp>
          <p:nvSpPr>
            <p:cNvPr id="46" name="文本框 45"/>
            <p:cNvSpPr txBox="1"/>
            <p:nvPr/>
          </p:nvSpPr>
          <p:spPr>
            <a:xfrm>
              <a:off x="5829817" y="878114"/>
              <a:ext cx="43398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Powered by Deep Learning Algorithm</a:t>
              </a:r>
            </a:p>
          </p:txBody>
        </p:sp>
        <p:sp>
          <p:nvSpPr>
            <p:cNvPr id="47" name="文本框 46"/>
            <p:cNvSpPr txBox="1"/>
            <p:nvPr/>
          </p:nvSpPr>
          <p:spPr>
            <a:xfrm>
              <a:off x="5724360" y="1095389"/>
              <a:ext cx="5778711"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supports face anti-spoofing and privacy protection</a:t>
              </a:r>
            </a:p>
          </p:txBody>
        </p:sp>
        <p:pic>
          <p:nvPicPr>
            <p:cNvPr id="48" name="图片 4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1781" y="875337"/>
              <a:ext cx="361914" cy="361914"/>
            </a:xfrm>
            <a:prstGeom prst="rect">
              <a:avLst/>
            </a:prstGeom>
          </p:spPr>
        </p:pic>
      </p:grpSp>
      <p:grpSp>
        <p:nvGrpSpPr>
          <p:cNvPr id="49" name="组合 48"/>
          <p:cNvGrpSpPr/>
          <p:nvPr/>
        </p:nvGrpSpPr>
        <p:grpSpPr>
          <a:xfrm>
            <a:off x="6015922" y="2219564"/>
            <a:ext cx="5354425" cy="729707"/>
            <a:chOff x="5562421" y="2191535"/>
            <a:chExt cx="5354425" cy="729707"/>
          </a:xfrm>
        </p:grpSpPr>
        <p:sp>
          <p:nvSpPr>
            <p:cNvPr id="50" name="文本框 49"/>
            <p:cNvSpPr txBox="1"/>
            <p:nvPr/>
          </p:nvSpPr>
          <p:spPr>
            <a:xfrm>
              <a:off x="5728058" y="2459577"/>
              <a:ext cx="4179434"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supports web configuration via PC &amp; mobile 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supports AP Mode</a:t>
              </a:r>
            </a:p>
          </p:txBody>
        </p:sp>
        <p:sp>
          <p:nvSpPr>
            <p:cNvPr id="51" name="文本框 50"/>
            <p:cNvSpPr txBox="1"/>
            <p:nvPr/>
          </p:nvSpPr>
          <p:spPr>
            <a:xfrm>
              <a:off x="5857166" y="2232116"/>
              <a:ext cx="505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Easy Device Configuration</a:t>
              </a:r>
              <a:endParaRPr kumimoji="0" lang="zh-CN" altLang="en-US"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52" name="图片 5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2421" y="2191535"/>
              <a:ext cx="331274" cy="315499"/>
            </a:xfrm>
            <a:prstGeom prst="rect">
              <a:avLst/>
            </a:prstGeom>
          </p:spPr>
        </p:pic>
      </p:grpSp>
      <p:grpSp>
        <p:nvGrpSpPr>
          <p:cNvPr id="53" name="组合 52"/>
          <p:cNvGrpSpPr/>
          <p:nvPr/>
        </p:nvGrpSpPr>
        <p:grpSpPr>
          <a:xfrm>
            <a:off x="6181559" y="2885420"/>
            <a:ext cx="5751362" cy="507831"/>
            <a:chOff x="5734974" y="2838414"/>
            <a:chExt cx="5751362" cy="507831"/>
          </a:xfrm>
        </p:grpSpPr>
        <p:sp>
          <p:nvSpPr>
            <p:cNvPr id="54" name="文本框 53"/>
            <p:cNvSpPr txBox="1"/>
            <p:nvPr/>
          </p:nvSpPr>
          <p:spPr>
            <a:xfrm>
              <a:off x="5836404" y="2838414"/>
              <a:ext cx="3637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Optional Backup Battery</a:t>
              </a:r>
            </a:p>
          </p:txBody>
        </p:sp>
        <p:sp>
          <p:nvSpPr>
            <p:cNvPr id="55" name="文本框 54"/>
            <p:cNvSpPr txBox="1"/>
            <p:nvPr/>
          </p:nvSpPr>
          <p:spPr>
            <a:xfrm>
              <a:off x="5734974" y="3069246"/>
              <a:ext cx="5751362"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increased system reliability during blackouts</a:t>
              </a:r>
            </a:p>
          </p:txBody>
        </p:sp>
      </p:grpSp>
      <p:pic>
        <p:nvPicPr>
          <p:cNvPr id="8" name="图片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54393" y="2368727"/>
            <a:ext cx="1291169" cy="3084171"/>
          </a:xfrm>
          <a:prstGeom prst="rect">
            <a:avLst/>
          </a:prstGeom>
        </p:spPr>
      </p:pic>
      <p:sp>
        <p:nvSpPr>
          <p:cNvPr id="31" name="two-battery_81345"/>
          <p:cNvSpPr/>
          <p:nvPr/>
        </p:nvSpPr>
        <p:spPr>
          <a:xfrm>
            <a:off x="6015922" y="2941620"/>
            <a:ext cx="297501" cy="265292"/>
          </a:xfrm>
          <a:custGeom>
            <a:avLst/>
            <a:gdLst>
              <a:gd name="connsiteX0" fmla="*/ 387263 w 605522"/>
              <a:gd name="connsiteY0" fmla="*/ 417395 h 539967"/>
              <a:gd name="connsiteX1" fmla="*/ 537638 w 605522"/>
              <a:gd name="connsiteY1" fmla="*/ 417395 h 539967"/>
              <a:gd name="connsiteX2" fmla="*/ 537638 w 605522"/>
              <a:gd name="connsiteY2" fmla="*/ 459762 h 539967"/>
              <a:gd name="connsiteX3" fmla="*/ 525026 w 605522"/>
              <a:gd name="connsiteY3" fmla="*/ 472366 h 539967"/>
              <a:gd name="connsiteX4" fmla="*/ 399875 w 605522"/>
              <a:gd name="connsiteY4" fmla="*/ 472366 h 539967"/>
              <a:gd name="connsiteX5" fmla="*/ 387263 w 605522"/>
              <a:gd name="connsiteY5" fmla="*/ 459762 h 539967"/>
              <a:gd name="connsiteX6" fmla="*/ 387263 w 605522"/>
              <a:gd name="connsiteY6" fmla="*/ 333069 h 539967"/>
              <a:gd name="connsiteX7" fmla="*/ 537638 w 605522"/>
              <a:gd name="connsiteY7" fmla="*/ 333069 h 539967"/>
              <a:gd name="connsiteX8" fmla="*/ 537638 w 605522"/>
              <a:gd name="connsiteY8" fmla="*/ 385711 h 539967"/>
              <a:gd name="connsiteX9" fmla="*/ 387263 w 605522"/>
              <a:gd name="connsiteY9" fmla="*/ 385711 h 539967"/>
              <a:gd name="connsiteX10" fmla="*/ 387263 w 605522"/>
              <a:gd name="connsiteY10" fmla="*/ 248743 h 539967"/>
              <a:gd name="connsiteX11" fmla="*/ 537638 w 605522"/>
              <a:gd name="connsiteY11" fmla="*/ 248743 h 539967"/>
              <a:gd name="connsiteX12" fmla="*/ 537638 w 605522"/>
              <a:gd name="connsiteY12" fmla="*/ 301455 h 539967"/>
              <a:gd name="connsiteX13" fmla="*/ 387263 w 605522"/>
              <a:gd name="connsiteY13" fmla="*/ 301455 h 539967"/>
              <a:gd name="connsiteX14" fmla="*/ 130818 w 605522"/>
              <a:gd name="connsiteY14" fmla="*/ 197654 h 539967"/>
              <a:gd name="connsiteX15" fmla="*/ 175563 w 605522"/>
              <a:gd name="connsiteY15" fmla="*/ 197654 h 539967"/>
              <a:gd name="connsiteX16" fmla="*/ 183133 w 605522"/>
              <a:gd name="connsiteY16" fmla="*/ 201530 h 539967"/>
              <a:gd name="connsiteX17" fmla="*/ 184589 w 605522"/>
              <a:gd name="connsiteY17" fmla="*/ 209961 h 539967"/>
              <a:gd name="connsiteX18" fmla="*/ 157121 w 605522"/>
              <a:gd name="connsiteY18" fmla="*/ 300470 h 539967"/>
              <a:gd name="connsiteX19" fmla="*/ 177213 w 605522"/>
              <a:gd name="connsiteY19" fmla="*/ 300470 h 539967"/>
              <a:gd name="connsiteX20" fmla="*/ 185269 w 605522"/>
              <a:gd name="connsiteY20" fmla="*/ 304927 h 539967"/>
              <a:gd name="connsiteX21" fmla="*/ 185754 w 605522"/>
              <a:gd name="connsiteY21" fmla="*/ 314036 h 539967"/>
              <a:gd name="connsiteX22" fmla="*/ 125771 w 605522"/>
              <a:gd name="connsiteY22" fmla="*/ 438752 h 539967"/>
              <a:gd name="connsiteX23" fmla="*/ 121597 w 605522"/>
              <a:gd name="connsiteY23" fmla="*/ 440691 h 539967"/>
              <a:gd name="connsiteX24" fmla="*/ 118976 w 605522"/>
              <a:gd name="connsiteY24" fmla="*/ 437008 h 539967"/>
              <a:gd name="connsiteX25" fmla="*/ 125382 w 605522"/>
              <a:gd name="connsiteY25" fmla="*/ 336324 h 539967"/>
              <a:gd name="connsiteX26" fmla="*/ 94323 w 605522"/>
              <a:gd name="connsiteY26" fmla="*/ 336324 h 539967"/>
              <a:gd name="connsiteX27" fmla="*/ 86655 w 605522"/>
              <a:gd name="connsiteY27" fmla="*/ 332545 h 539967"/>
              <a:gd name="connsiteX28" fmla="*/ 85199 w 605522"/>
              <a:gd name="connsiteY28" fmla="*/ 324114 h 539967"/>
              <a:gd name="connsiteX29" fmla="*/ 121597 w 605522"/>
              <a:gd name="connsiteY29" fmla="*/ 204437 h 539967"/>
              <a:gd name="connsiteX30" fmla="*/ 130818 w 605522"/>
              <a:gd name="connsiteY30" fmla="*/ 197654 h 539967"/>
              <a:gd name="connsiteX31" fmla="*/ 399875 w 605522"/>
              <a:gd name="connsiteY31" fmla="*/ 162230 h 539967"/>
              <a:gd name="connsiteX32" fmla="*/ 525026 w 605522"/>
              <a:gd name="connsiteY32" fmla="*/ 162230 h 539967"/>
              <a:gd name="connsiteX33" fmla="*/ 537638 w 605522"/>
              <a:gd name="connsiteY33" fmla="*/ 174720 h 539967"/>
              <a:gd name="connsiteX34" fmla="*/ 537638 w 605522"/>
              <a:gd name="connsiteY34" fmla="*/ 217130 h 539967"/>
              <a:gd name="connsiteX35" fmla="*/ 387263 w 605522"/>
              <a:gd name="connsiteY35" fmla="*/ 217130 h 539967"/>
              <a:gd name="connsiteX36" fmla="*/ 387263 w 605522"/>
              <a:gd name="connsiteY36" fmla="*/ 174720 h 539967"/>
              <a:gd name="connsiteX37" fmla="*/ 399875 w 605522"/>
              <a:gd name="connsiteY37" fmla="*/ 162230 h 539967"/>
              <a:gd name="connsiteX38" fmla="*/ 364282 w 605522"/>
              <a:gd name="connsiteY38" fmla="*/ 136615 h 539967"/>
              <a:gd name="connsiteX39" fmla="*/ 361662 w 605522"/>
              <a:gd name="connsiteY39" fmla="*/ 139231 h 539967"/>
              <a:gd name="connsiteX40" fmla="*/ 361662 w 605522"/>
              <a:gd name="connsiteY40" fmla="*/ 495204 h 539967"/>
              <a:gd name="connsiteX41" fmla="*/ 364282 w 605522"/>
              <a:gd name="connsiteY41" fmla="*/ 497820 h 539967"/>
              <a:gd name="connsiteX42" fmla="*/ 560690 w 605522"/>
              <a:gd name="connsiteY42" fmla="*/ 497820 h 539967"/>
              <a:gd name="connsiteX43" fmla="*/ 563310 w 605522"/>
              <a:gd name="connsiteY43" fmla="*/ 495204 h 539967"/>
              <a:gd name="connsiteX44" fmla="*/ 563310 w 605522"/>
              <a:gd name="connsiteY44" fmla="*/ 139231 h 539967"/>
              <a:gd name="connsiteX45" fmla="*/ 560690 w 605522"/>
              <a:gd name="connsiteY45" fmla="*/ 136615 h 539967"/>
              <a:gd name="connsiteX46" fmla="*/ 532840 w 605522"/>
              <a:gd name="connsiteY46" fmla="*/ 136615 h 539967"/>
              <a:gd name="connsiteX47" fmla="*/ 392035 w 605522"/>
              <a:gd name="connsiteY47" fmla="*/ 136615 h 539967"/>
              <a:gd name="connsiteX48" fmla="*/ 44825 w 605522"/>
              <a:gd name="connsiteY48" fmla="*/ 136615 h 539967"/>
              <a:gd name="connsiteX49" fmla="*/ 42206 w 605522"/>
              <a:gd name="connsiteY49" fmla="*/ 139231 h 539967"/>
              <a:gd name="connsiteX50" fmla="*/ 42206 w 605522"/>
              <a:gd name="connsiteY50" fmla="*/ 495204 h 539967"/>
              <a:gd name="connsiteX51" fmla="*/ 44825 w 605522"/>
              <a:gd name="connsiteY51" fmla="*/ 497820 h 539967"/>
              <a:gd name="connsiteX52" fmla="*/ 241106 w 605522"/>
              <a:gd name="connsiteY52" fmla="*/ 497820 h 539967"/>
              <a:gd name="connsiteX53" fmla="*/ 243725 w 605522"/>
              <a:gd name="connsiteY53" fmla="*/ 495204 h 539967"/>
              <a:gd name="connsiteX54" fmla="*/ 243725 w 605522"/>
              <a:gd name="connsiteY54" fmla="*/ 139231 h 539967"/>
              <a:gd name="connsiteX55" fmla="*/ 241106 w 605522"/>
              <a:gd name="connsiteY55" fmla="*/ 136615 h 539967"/>
              <a:gd name="connsiteX56" fmla="*/ 213357 w 605522"/>
              <a:gd name="connsiteY56" fmla="*/ 136615 h 539967"/>
              <a:gd name="connsiteX57" fmla="*/ 72574 w 605522"/>
              <a:gd name="connsiteY57" fmla="*/ 136615 h 539967"/>
              <a:gd name="connsiteX58" fmla="*/ 434248 w 605522"/>
              <a:gd name="connsiteY58" fmla="*/ 42147 h 539967"/>
              <a:gd name="connsiteX59" fmla="*/ 434248 w 605522"/>
              <a:gd name="connsiteY59" fmla="*/ 94468 h 539967"/>
              <a:gd name="connsiteX60" fmla="*/ 490627 w 605522"/>
              <a:gd name="connsiteY60" fmla="*/ 94468 h 539967"/>
              <a:gd name="connsiteX61" fmla="*/ 490627 w 605522"/>
              <a:gd name="connsiteY61" fmla="*/ 42147 h 539967"/>
              <a:gd name="connsiteX62" fmla="*/ 114780 w 605522"/>
              <a:gd name="connsiteY62" fmla="*/ 42147 h 539967"/>
              <a:gd name="connsiteX63" fmla="*/ 114780 w 605522"/>
              <a:gd name="connsiteY63" fmla="*/ 94468 h 539967"/>
              <a:gd name="connsiteX64" fmla="*/ 171151 w 605522"/>
              <a:gd name="connsiteY64" fmla="*/ 94468 h 539967"/>
              <a:gd name="connsiteX65" fmla="*/ 171151 w 605522"/>
              <a:gd name="connsiteY65" fmla="*/ 42147 h 539967"/>
              <a:gd name="connsiteX66" fmla="*/ 426193 w 605522"/>
              <a:gd name="connsiteY66" fmla="*/ 0 h 539967"/>
              <a:gd name="connsiteX67" fmla="*/ 498779 w 605522"/>
              <a:gd name="connsiteY67" fmla="*/ 0 h 539967"/>
              <a:gd name="connsiteX68" fmla="*/ 532840 w 605522"/>
              <a:gd name="connsiteY68" fmla="*/ 34105 h 539967"/>
              <a:gd name="connsiteX69" fmla="*/ 532840 w 605522"/>
              <a:gd name="connsiteY69" fmla="*/ 94468 h 539967"/>
              <a:gd name="connsiteX70" fmla="*/ 560690 w 605522"/>
              <a:gd name="connsiteY70" fmla="*/ 94468 h 539967"/>
              <a:gd name="connsiteX71" fmla="*/ 605522 w 605522"/>
              <a:gd name="connsiteY71" fmla="*/ 139231 h 539967"/>
              <a:gd name="connsiteX72" fmla="*/ 605522 w 605522"/>
              <a:gd name="connsiteY72" fmla="*/ 495204 h 539967"/>
              <a:gd name="connsiteX73" fmla="*/ 560690 w 605522"/>
              <a:gd name="connsiteY73" fmla="*/ 539967 h 539967"/>
              <a:gd name="connsiteX74" fmla="*/ 364282 w 605522"/>
              <a:gd name="connsiteY74" fmla="*/ 539967 h 539967"/>
              <a:gd name="connsiteX75" fmla="*/ 319450 w 605522"/>
              <a:gd name="connsiteY75" fmla="*/ 495204 h 539967"/>
              <a:gd name="connsiteX76" fmla="*/ 319450 w 605522"/>
              <a:gd name="connsiteY76" fmla="*/ 139231 h 539967"/>
              <a:gd name="connsiteX77" fmla="*/ 364282 w 605522"/>
              <a:gd name="connsiteY77" fmla="*/ 94468 h 539967"/>
              <a:gd name="connsiteX78" fmla="*/ 392035 w 605522"/>
              <a:gd name="connsiteY78" fmla="*/ 94468 h 539967"/>
              <a:gd name="connsiteX79" fmla="*/ 392035 w 605522"/>
              <a:gd name="connsiteY79" fmla="*/ 34105 h 539967"/>
              <a:gd name="connsiteX80" fmla="*/ 426193 w 605522"/>
              <a:gd name="connsiteY80" fmla="*/ 0 h 539967"/>
              <a:gd name="connsiteX81" fmla="*/ 106630 w 605522"/>
              <a:gd name="connsiteY81" fmla="*/ 0 h 539967"/>
              <a:gd name="connsiteX82" fmla="*/ 179301 w 605522"/>
              <a:gd name="connsiteY82" fmla="*/ 0 h 539967"/>
              <a:gd name="connsiteX83" fmla="*/ 213357 w 605522"/>
              <a:gd name="connsiteY83" fmla="*/ 34105 h 539967"/>
              <a:gd name="connsiteX84" fmla="*/ 213357 w 605522"/>
              <a:gd name="connsiteY84" fmla="*/ 94468 h 539967"/>
              <a:gd name="connsiteX85" fmla="*/ 241106 w 605522"/>
              <a:gd name="connsiteY85" fmla="*/ 94468 h 539967"/>
              <a:gd name="connsiteX86" fmla="*/ 285931 w 605522"/>
              <a:gd name="connsiteY86" fmla="*/ 139231 h 539967"/>
              <a:gd name="connsiteX87" fmla="*/ 285931 w 605522"/>
              <a:gd name="connsiteY87" fmla="*/ 495204 h 539967"/>
              <a:gd name="connsiteX88" fmla="*/ 241106 w 605522"/>
              <a:gd name="connsiteY88" fmla="*/ 539967 h 539967"/>
              <a:gd name="connsiteX89" fmla="*/ 44825 w 605522"/>
              <a:gd name="connsiteY89" fmla="*/ 539967 h 539967"/>
              <a:gd name="connsiteX90" fmla="*/ 0 w 605522"/>
              <a:gd name="connsiteY90" fmla="*/ 495204 h 539967"/>
              <a:gd name="connsiteX91" fmla="*/ 0 w 605522"/>
              <a:gd name="connsiteY91" fmla="*/ 139231 h 539967"/>
              <a:gd name="connsiteX92" fmla="*/ 44825 w 605522"/>
              <a:gd name="connsiteY92" fmla="*/ 94468 h 539967"/>
              <a:gd name="connsiteX93" fmla="*/ 72574 w 605522"/>
              <a:gd name="connsiteY93" fmla="*/ 94468 h 539967"/>
              <a:gd name="connsiteX94" fmla="*/ 72574 w 605522"/>
              <a:gd name="connsiteY94" fmla="*/ 34105 h 539967"/>
              <a:gd name="connsiteX95" fmla="*/ 106630 w 605522"/>
              <a:gd name="connsiteY95" fmla="*/ 0 h 5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5522" h="539967">
                <a:moveTo>
                  <a:pt x="387263" y="417395"/>
                </a:moveTo>
                <a:lnTo>
                  <a:pt x="537638" y="417395"/>
                </a:lnTo>
                <a:lnTo>
                  <a:pt x="537638" y="459762"/>
                </a:lnTo>
                <a:cubicBezTo>
                  <a:pt x="537638" y="466743"/>
                  <a:pt x="532011" y="472366"/>
                  <a:pt x="525026" y="472366"/>
                </a:cubicBezTo>
                <a:lnTo>
                  <a:pt x="399875" y="472366"/>
                </a:lnTo>
                <a:cubicBezTo>
                  <a:pt x="392890" y="472366"/>
                  <a:pt x="387263" y="466743"/>
                  <a:pt x="387263" y="459762"/>
                </a:cubicBezTo>
                <a:close/>
                <a:moveTo>
                  <a:pt x="387263" y="333069"/>
                </a:moveTo>
                <a:lnTo>
                  <a:pt x="537638" y="333069"/>
                </a:lnTo>
                <a:lnTo>
                  <a:pt x="537638" y="385711"/>
                </a:lnTo>
                <a:lnTo>
                  <a:pt x="387263" y="385711"/>
                </a:lnTo>
                <a:close/>
                <a:moveTo>
                  <a:pt x="387263" y="248743"/>
                </a:moveTo>
                <a:lnTo>
                  <a:pt x="537638" y="248743"/>
                </a:lnTo>
                <a:lnTo>
                  <a:pt x="537638" y="301455"/>
                </a:lnTo>
                <a:lnTo>
                  <a:pt x="387263" y="301455"/>
                </a:lnTo>
                <a:close/>
                <a:moveTo>
                  <a:pt x="130818" y="197654"/>
                </a:moveTo>
                <a:lnTo>
                  <a:pt x="175563" y="197654"/>
                </a:lnTo>
                <a:cubicBezTo>
                  <a:pt x="178572" y="197654"/>
                  <a:pt x="181386" y="199108"/>
                  <a:pt x="183133" y="201530"/>
                </a:cubicBezTo>
                <a:cubicBezTo>
                  <a:pt x="184978" y="203953"/>
                  <a:pt x="185463" y="207054"/>
                  <a:pt x="184589" y="209961"/>
                </a:cubicBezTo>
                <a:lnTo>
                  <a:pt x="157121" y="300470"/>
                </a:lnTo>
                <a:lnTo>
                  <a:pt x="177213" y="300470"/>
                </a:lnTo>
                <a:cubicBezTo>
                  <a:pt x="180416" y="300470"/>
                  <a:pt x="183522" y="302117"/>
                  <a:pt x="185269" y="304927"/>
                </a:cubicBezTo>
                <a:cubicBezTo>
                  <a:pt x="187016" y="307641"/>
                  <a:pt x="187210" y="311129"/>
                  <a:pt x="185754" y="314036"/>
                </a:cubicBezTo>
                <a:lnTo>
                  <a:pt x="125771" y="438752"/>
                </a:lnTo>
                <a:cubicBezTo>
                  <a:pt x="124994" y="440303"/>
                  <a:pt x="123247" y="441175"/>
                  <a:pt x="121597" y="440691"/>
                </a:cubicBezTo>
                <a:cubicBezTo>
                  <a:pt x="119947" y="440303"/>
                  <a:pt x="118879" y="438752"/>
                  <a:pt x="118976" y="437008"/>
                </a:cubicBezTo>
                <a:lnTo>
                  <a:pt x="125382" y="336324"/>
                </a:lnTo>
                <a:lnTo>
                  <a:pt x="94323" y="336324"/>
                </a:lnTo>
                <a:cubicBezTo>
                  <a:pt x="91314" y="336324"/>
                  <a:pt x="88500" y="334968"/>
                  <a:pt x="86655" y="332545"/>
                </a:cubicBezTo>
                <a:cubicBezTo>
                  <a:pt x="84908" y="330122"/>
                  <a:pt x="84326" y="326925"/>
                  <a:pt x="85199" y="324114"/>
                </a:cubicBezTo>
                <a:lnTo>
                  <a:pt x="121597" y="204437"/>
                </a:lnTo>
                <a:cubicBezTo>
                  <a:pt x="122859" y="200464"/>
                  <a:pt x="126547" y="197654"/>
                  <a:pt x="130818" y="197654"/>
                </a:cubicBezTo>
                <a:close/>
                <a:moveTo>
                  <a:pt x="399875" y="162230"/>
                </a:moveTo>
                <a:lnTo>
                  <a:pt x="525026" y="162230"/>
                </a:lnTo>
                <a:cubicBezTo>
                  <a:pt x="532011" y="162230"/>
                  <a:pt x="537638" y="167846"/>
                  <a:pt x="537638" y="174720"/>
                </a:cubicBezTo>
                <a:lnTo>
                  <a:pt x="537638" y="217130"/>
                </a:lnTo>
                <a:lnTo>
                  <a:pt x="387263" y="217130"/>
                </a:lnTo>
                <a:lnTo>
                  <a:pt x="387263" y="174720"/>
                </a:lnTo>
                <a:cubicBezTo>
                  <a:pt x="387263" y="167846"/>
                  <a:pt x="392890" y="162230"/>
                  <a:pt x="399875" y="162230"/>
                </a:cubicBezTo>
                <a:close/>
                <a:moveTo>
                  <a:pt x="364282" y="136615"/>
                </a:moveTo>
                <a:cubicBezTo>
                  <a:pt x="362827" y="136615"/>
                  <a:pt x="361662" y="137777"/>
                  <a:pt x="361662" y="139231"/>
                </a:cubicBezTo>
                <a:lnTo>
                  <a:pt x="361662" y="495204"/>
                </a:lnTo>
                <a:cubicBezTo>
                  <a:pt x="361662" y="496657"/>
                  <a:pt x="362827" y="497820"/>
                  <a:pt x="364282" y="497820"/>
                </a:cubicBezTo>
                <a:lnTo>
                  <a:pt x="560690" y="497820"/>
                </a:lnTo>
                <a:cubicBezTo>
                  <a:pt x="562145" y="497820"/>
                  <a:pt x="563310" y="496657"/>
                  <a:pt x="563310" y="495204"/>
                </a:cubicBezTo>
                <a:lnTo>
                  <a:pt x="563310" y="139231"/>
                </a:lnTo>
                <a:cubicBezTo>
                  <a:pt x="563310" y="137777"/>
                  <a:pt x="562048" y="136615"/>
                  <a:pt x="560690" y="136615"/>
                </a:cubicBezTo>
                <a:lnTo>
                  <a:pt x="532840" y="136615"/>
                </a:lnTo>
                <a:lnTo>
                  <a:pt x="392035" y="136615"/>
                </a:lnTo>
                <a:close/>
                <a:moveTo>
                  <a:pt x="44825" y="136615"/>
                </a:moveTo>
                <a:cubicBezTo>
                  <a:pt x="43370" y="136615"/>
                  <a:pt x="42206" y="137777"/>
                  <a:pt x="42206" y="139231"/>
                </a:cubicBezTo>
                <a:lnTo>
                  <a:pt x="42206" y="495204"/>
                </a:lnTo>
                <a:cubicBezTo>
                  <a:pt x="42206" y="496657"/>
                  <a:pt x="43370" y="497820"/>
                  <a:pt x="44825" y="497820"/>
                </a:cubicBezTo>
                <a:lnTo>
                  <a:pt x="241106" y="497820"/>
                </a:lnTo>
                <a:cubicBezTo>
                  <a:pt x="242561" y="497820"/>
                  <a:pt x="243725" y="496657"/>
                  <a:pt x="243725" y="495204"/>
                </a:cubicBezTo>
                <a:lnTo>
                  <a:pt x="243725" y="139231"/>
                </a:lnTo>
                <a:cubicBezTo>
                  <a:pt x="243725" y="137777"/>
                  <a:pt x="242561" y="136615"/>
                  <a:pt x="241106" y="136615"/>
                </a:cubicBezTo>
                <a:lnTo>
                  <a:pt x="213357" y="136615"/>
                </a:lnTo>
                <a:lnTo>
                  <a:pt x="72574" y="136615"/>
                </a:lnTo>
                <a:close/>
                <a:moveTo>
                  <a:pt x="434248" y="42147"/>
                </a:moveTo>
                <a:lnTo>
                  <a:pt x="434248" y="94468"/>
                </a:lnTo>
                <a:lnTo>
                  <a:pt x="490627" y="94468"/>
                </a:lnTo>
                <a:lnTo>
                  <a:pt x="490627" y="42147"/>
                </a:lnTo>
                <a:close/>
                <a:moveTo>
                  <a:pt x="114780" y="42147"/>
                </a:moveTo>
                <a:lnTo>
                  <a:pt x="114780" y="94468"/>
                </a:lnTo>
                <a:lnTo>
                  <a:pt x="171151" y="94468"/>
                </a:lnTo>
                <a:lnTo>
                  <a:pt x="171151" y="42147"/>
                </a:lnTo>
                <a:close/>
                <a:moveTo>
                  <a:pt x="426193" y="0"/>
                </a:moveTo>
                <a:lnTo>
                  <a:pt x="498779" y="0"/>
                </a:lnTo>
                <a:cubicBezTo>
                  <a:pt x="517604" y="0"/>
                  <a:pt x="532840" y="15309"/>
                  <a:pt x="532840" y="34105"/>
                </a:cubicBezTo>
                <a:lnTo>
                  <a:pt x="532840" y="94468"/>
                </a:lnTo>
                <a:lnTo>
                  <a:pt x="560690" y="94468"/>
                </a:lnTo>
                <a:cubicBezTo>
                  <a:pt x="585338" y="94468"/>
                  <a:pt x="605522" y="114621"/>
                  <a:pt x="605522" y="139231"/>
                </a:cubicBezTo>
                <a:lnTo>
                  <a:pt x="605522" y="495204"/>
                </a:lnTo>
                <a:cubicBezTo>
                  <a:pt x="605522" y="519911"/>
                  <a:pt x="585338" y="539967"/>
                  <a:pt x="560690" y="539967"/>
                </a:cubicBezTo>
                <a:lnTo>
                  <a:pt x="364282" y="539967"/>
                </a:lnTo>
                <a:cubicBezTo>
                  <a:pt x="339634" y="539967"/>
                  <a:pt x="319450" y="519911"/>
                  <a:pt x="319450" y="495204"/>
                </a:cubicBezTo>
                <a:lnTo>
                  <a:pt x="319450" y="139231"/>
                </a:lnTo>
                <a:cubicBezTo>
                  <a:pt x="319450" y="114621"/>
                  <a:pt x="339634" y="94468"/>
                  <a:pt x="364282" y="94468"/>
                </a:cubicBezTo>
                <a:lnTo>
                  <a:pt x="392035" y="94468"/>
                </a:lnTo>
                <a:lnTo>
                  <a:pt x="392035" y="34105"/>
                </a:lnTo>
                <a:cubicBezTo>
                  <a:pt x="392035" y="15309"/>
                  <a:pt x="407368" y="0"/>
                  <a:pt x="426193" y="0"/>
                </a:cubicBezTo>
                <a:close/>
                <a:moveTo>
                  <a:pt x="106630" y="0"/>
                </a:moveTo>
                <a:lnTo>
                  <a:pt x="179301" y="0"/>
                </a:lnTo>
                <a:cubicBezTo>
                  <a:pt x="198124" y="0"/>
                  <a:pt x="213357" y="15309"/>
                  <a:pt x="213357" y="34105"/>
                </a:cubicBezTo>
                <a:lnTo>
                  <a:pt x="213357" y="94468"/>
                </a:lnTo>
                <a:lnTo>
                  <a:pt x="241106" y="94468"/>
                </a:lnTo>
                <a:cubicBezTo>
                  <a:pt x="265847" y="94468"/>
                  <a:pt x="285931" y="114621"/>
                  <a:pt x="285931" y="139231"/>
                </a:cubicBezTo>
                <a:lnTo>
                  <a:pt x="285931" y="495204"/>
                </a:lnTo>
                <a:cubicBezTo>
                  <a:pt x="285931" y="519911"/>
                  <a:pt x="265847" y="539967"/>
                  <a:pt x="241106" y="539967"/>
                </a:cubicBezTo>
                <a:lnTo>
                  <a:pt x="44825" y="539967"/>
                </a:lnTo>
                <a:cubicBezTo>
                  <a:pt x="20084" y="539967"/>
                  <a:pt x="0" y="519911"/>
                  <a:pt x="0" y="495204"/>
                </a:cubicBezTo>
                <a:lnTo>
                  <a:pt x="0" y="139231"/>
                </a:lnTo>
                <a:cubicBezTo>
                  <a:pt x="0" y="114621"/>
                  <a:pt x="20084" y="94468"/>
                  <a:pt x="44825" y="94468"/>
                </a:cubicBezTo>
                <a:lnTo>
                  <a:pt x="72574" y="94468"/>
                </a:lnTo>
                <a:lnTo>
                  <a:pt x="72574" y="34105"/>
                </a:lnTo>
                <a:cubicBezTo>
                  <a:pt x="72574" y="15309"/>
                  <a:pt x="87904" y="0"/>
                  <a:pt x="10663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30" name="图片 2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spTree>
    <p:extLst>
      <p:ext uri="{BB962C8B-B14F-4D97-AF65-F5344CB8AC3E}">
        <p14:creationId xmlns:p14="http://schemas.microsoft.com/office/powerpoint/2010/main" val="1941349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12"/>
          <p:cNvSpPr txBox="1"/>
          <p:nvPr/>
        </p:nvSpPr>
        <p:spPr>
          <a:xfrm>
            <a:off x="884891" y="208837"/>
            <a:ext cx="1035079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a:t>
            </a:r>
            <a:r>
              <a:rPr kumimoji="0" lang="en-US" altLang="zh-CN" sz="3599"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a:t>
            </a: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Recognition Terminal</a:t>
            </a:r>
          </a:p>
        </p:txBody>
      </p:sp>
      <p:grpSp>
        <p:nvGrpSpPr>
          <p:cNvPr id="4" name="组合 3"/>
          <p:cNvGrpSpPr/>
          <p:nvPr/>
        </p:nvGrpSpPr>
        <p:grpSpPr>
          <a:xfrm>
            <a:off x="2073900" y="1464533"/>
            <a:ext cx="1543050" cy="366647"/>
            <a:chOff x="9823459" y="1387454"/>
            <a:chExt cx="1543050" cy="366647"/>
          </a:xfrm>
        </p:grpSpPr>
        <p:sp>
          <p:nvSpPr>
            <p:cNvPr id="5" name="圆角矩形 4"/>
            <p:cNvSpPr/>
            <p:nvPr/>
          </p:nvSpPr>
          <p:spPr>
            <a:xfrm>
              <a:off x="9823459" y="1387454"/>
              <a:ext cx="1543050" cy="366647"/>
            </a:xfrm>
            <a:prstGeom prst="roundRect">
              <a:avLst>
                <a:gd name="adj" fmla="val 10383"/>
              </a:avLst>
            </a:prstGeom>
            <a:gradFill>
              <a:gsLst>
                <a:gs pos="0">
                  <a:srgbClr val="ECA884"/>
                </a:gs>
                <a:gs pos="100000">
                  <a:srgbClr val="9854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6" name="文本框 5"/>
            <p:cNvSpPr txBox="1"/>
            <p:nvPr/>
          </p:nvSpPr>
          <p:spPr>
            <a:xfrm>
              <a:off x="10005790" y="1415761"/>
              <a:ext cx="1085297" cy="307777"/>
            </a:xfrm>
            <a:prstGeom prst="rect">
              <a:avLst/>
            </a:prstGeom>
            <a:noFill/>
          </p:spPr>
          <p:txBody>
            <a:bodyPr wrap="none" rtlCol="0">
              <a:spAutoFit/>
            </a:bodyPr>
            <a:lstStyle>
              <a:defPPr>
                <a:defRPr lang="zh-CN"/>
              </a:defPPr>
              <a:lvl1pPr>
                <a:lnSpc>
                  <a:spcPct val="150000"/>
                </a:lnSpc>
                <a:defRPr sz="1400" spc="100">
                  <a:solidFill>
                    <a:schemeClr val="bg1"/>
                  </a:solidFill>
                  <a:latin typeface="方正兰亭黑简体" panose="02000000000000000000" pitchFamily="2" charset="-122"/>
                  <a:ea typeface="方正兰亭黑简体" panose="02000000000000000000" pitchFamily="2" charset="-122"/>
                  <a:cs typeface="Levenim MT" panose="02010502060101010101"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Value Series</a:t>
              </a:r>
              <a:endParaRPr kumimoji="0" lang="zh-CN" altLang="en-US"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
        <p:nvSpPr>
          <p:cNvPr id="10" name="矩形 9"/>
          <p:cNvSpPr/>
          <p:nvPr/>
        </p:nvSpPr>
        <p:spPr>
          <a:xfrm>
            <a:off x="414609" y="5813568"/>
            <a:ext cx="48616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DS-K1T320 Series</a:t>
            </a:r>
          </a:p>
        </p:txBody>
      </p:sp>
      <p:sp>
        <p:nvSpPr>
          <p:cNvPr id="7" name="椭圆 27"/>
          <p:cNvSpPr/>
          <p:nvPr/>
        </p:nvSpPr>
        <p:spPr>
          <a:xfrm>
            <a:off x="1174896" y="2110981"/>
            <a:ext cx="3574313" cy="3455136"/>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aphicFrame>
        <p:nvGraphicFramePr>
          <p:cNvPr id="18" name="表格 17"/>
          <p:cNvGraphicFramePr>
            <a:graphicFrameLocks noGrp="1"/>
          </p:cNvGraphicFramePr>
          <p:nvPr/>
        </p:nvGraphicFramePr>
        <p:xfrm>
          <a:off x="5514669" y="3429000"/>
          <a:ext cx="5553859" cy="3238240"/>
        </p:xfrm>
        <a:graphic>
          <a:graphicData uri="http://schemas.openxmlformats.org/drawingml/2006/table">
            <a:tbl>
              <a:tblPr firstRow="1" bandRow="1">
                <a:tableStyleId>{5C22544A-7EE6-4342-B048-85BDC9FD1C3A}</a:tableStyleId>
              </a:tblPr>
              <a:tblGrid>
                <a:gridCol w="2487757">
                  <a:extLst>
                    <a:ext uri="{9D8B030D-6E8A-4147-A177-3AD203B41FA5}">
                      <a16:colId xmlns:a16="http://schemas.microsoft.com/office/drawing/2014/main" val="614499299"/>
                    </a:ext>
                  </a:extLst>
                </a:gridCol>
                <a:gridCol w="3066102">
                  <a:extLst>
                    <a:ext uri="{9D8B030D-6E8A-4147-A177-3AD203B41FA5}">
                      <a16:colId xmlns:a16="http://schemas.microsoft.com/office/drawing/2014/main" val="3485020075"/>
                    </a:ext>
                  </a:extLst>
                </a:gridCol>
              </a:tblGrid>
              <a:tr h="2967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Model</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DS-K1T320 Series</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396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Operation system</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Linux</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4598630"/>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02442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type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M1</a:t>
                      </a:r>
                      <a:r>
                        <a:rPr lang="zh-CN" alt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EM</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663017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t>
                      </a:r>
                      <a:r>
                        <a:rPr lang="en-US" altLang="zh-CN"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ard capacity</a:t>
                      </a:r>
                      <a:endPar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033314"/>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1,000(optional)</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48476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657958"/>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Power supply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DC</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12V</a:t>
                      </a:r>
                      <a:endPar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145155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Communication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TCP/IP, Wi-Fi</a:t>
                      </a:r>
                      <a:r>
                        <a:rPr lang="en-US"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endPar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algn="ctr" fontAlgn="ct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USB</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0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Installation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Wall Mounting/Desktop </a:t>
                      </a:r>
                    </a:p>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(available bracket：DS-KAB320-D1)</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03370"/>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Language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kern="1200" dirty="0">
                          <a:solidFill>
                            <a:schemeClr val="tx1"/>
                          </a:solidFill>
                          <a:effectLst/>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English, Spanish (South America), Arabic, Thai, Indonesian, Russian, Vietnamese, Portuguese (Brazil), Korean; Japanese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998224"/>
                  </a:ext>
                </a:extLst>
              </a:tr>
            </a:tbl>
          </a:graphicData>
        </a:graphic>
      </p:graphicFrame>
      <p:sp>
        <p:nvSpPr>
          <p:cNvPr id="69" name="文本框 12"/>
          <p:cNvSpPr txBox="1"/>
          <p:nvPr/>
        </p:nvSpPr>
        <p:spPr>
          <a:xfrm>
            <a:off x="884891" y="753778"/>
            <a:ext cx="70115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Touch-Free, Access is Easier Than Ever</a:t>
            </a:r>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1051" y="2962571"/>
            <a:ext cx="2035549" cy="2276877"/>
          </a:xfrm>
          <a:prstGeom prst="rect">
            <a:avLst/>
          </a:prstGeom>
        </p:spPr>
      </p:pic>
      <p:grpSp>
        <p:nvGrpSpPr>
          <p:cNvPr id="36" name="组合 35"/>
          <p:cNvGrpSpPr/>
          <p:nvPr/>
        </p:nvGrpSpPr>
        <p:grpSpPr>
          <a:xfrm>
            <a:off x="6218670" y="1602681"/>
            <a:ext cx="5179426" cy="529190"/>
            <a:chOff x="5558723" y="1510567"/>
            <a:chExt cx="6060861" cy="529190"/>
          </a:xfrm>
        </p:grpSpPr>
        <p:grpSp>
          <p:nvGrpSpPr>
            <p:cNvPr id="37" name="组合 36"/>
            <p:cNvGrpSpPr/>
            <p:nvPr/>
          </p:nvGrpSpPr>
          <p:grpSpPr>
            <a:xfrm>
              <a:off x="5558723" y="1510567"/>
              <a:ext cx="5356971" cy="369332"/>
              <a:chOff x="6115998" y="2159103"/>
              <a:chExt cx="5356971" cy="369332"/>
            </a:xfrm>
          </p:grpSpPr>
          <p:sp>
            <p:nvSpPr>
              <p:cNvPr id="43" name="文本框 42"/>
              <p:cNvSpPr txBox="1"/>
              <p:nvPr/>
            </p:nvSpPr>
            <p:spPr>
              <a:xfrm>
                <a:off x="6413289" y="2159103"/>
                <a:ext cx="505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 Methods</a:t>
                </a:r>
                <a:endParaRPr kumimoji="0" lang="zh-CN" altLang="en-US"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4" name="Freeform 32"/>
              <p:cNvSpPr>
                <a:spLocks noChangeArrowheads="1"/>
              </p:cNvSpPr>
              <p:nvPr/>
            </p:nvSpPr>
            <p:spPr bwMode="auto">
              <a:xfrm>
                <a:off x="6115998" y="2159103"/>
                <a:ext cx="334972" cy="281393"/>
              </a:xfrm>
              <a:custGeom>
                <a:avLst/>
                <a:gdLst>
                  <a:gd name="T0" fmla="*/ 188387 w 462"/>
                  <a:gd name="T1" fmla="*/ 156636 h 470"/>
                  <a:gd name="T2" fmla="*/ 188387 w 462"/>
                  <a:gd name="T3" fmla="*/ 156636 h 470"/>
                  <a:gd name="T4" fmla="*/ 188387 w 462"/>
                  <a:gd name="T5" fmla="*/ 129203 h 470"/>
                  <a:gd name="T6" fmla="*/ 153369 w 462"/>
                  <a:gd name="T7" fmla="*/ 93805 h 470"/>
                  <a:gd name="T8" fmla="*/ 129876 w 462"/>
                  <a:gd name="T9" fmla="*/ 93805 h 470"/>
                  <a:gd name="T10" fmla="*/ 113919 w 462"/>
                  <a:gd name="T11" fmla="*/ 81858 h 470"/>
                  <a:gd name="T12" fmla="*/ 113919 w 462"/>
                  <a:gd name="T13" fmla="*/ 50442 h 470"/>
                  <a:gd name="T14" fmla="*/ 129876 w 462"/>
                  <a:gd name="T15" fmla="*/ 26991 h 470"/>
                  <a:gd name="T16" fmla="*/ 102394 w 462"/>
                  <a:gd name="T17" fmla="*/ 0 h 470"/>
                  <a:gd name="T18" fmla="*/ 74912 w 462"/>
                  <a:gd name="T19" fmla="*/ 26991 h 470"/>
                  <a:gd name="T20" fmla="*/ 90426 w 462"/>
                  <a:gd name="T21" fmla="*/ 50442 h 470"/>
                  <a:gd name="T22" fmla="*/ 90426 w 462"/>
                  <a:gd name="T23" fmla="*/ 81858 h 470"/>
                  <a:gd name="T24" fmla="*/ 74912 w 462"/>
                  <a:gd name="T25" fmla="*/ 93805 h 470"/>
                  <a:gd name="T26" fmla="*/ 50975 w 462"/>
                  <a:gd name="T27" fmla="*/ 93805 h 470"/>
                  <a:gd name="T28" fmla="*/ 15958 w 462"/>
                  <a:gd name="T29" fmla="*/ 129203 h 470"/>
                  <a:gd name="T30" fmla="*/ 15958 w 462"/>
                  <a:gd name="T31" fmla="*/ 156636 h 470"/>
                  <a:gd name="T32" fmla="*/ 0 w 462"/>
                  <a:gd name="T33" fmla="*/ 180087 h 470"/>
                  <a:gd name="T34" fmla="*/ 23493 w 462"/>
                  <a:gd name="T35" fmla="*/ 207521 h 470"/>
                  <a:gd name="T36" fmla="*/ 50975 w 462"/>
                  <a:gd name="T37" fmla="*/ 180087 h 470"/>
                  <a:gd name="T38" fmla="*/ 35461 w 462"/>
                  <a:gd name="T39" fmla="*/ 156636 h 470"/>
                  <a:gd name="T40" fmla="*/ 35461 w 462"/>
                  <a:gd name="T41" fmla="*/ 129203 h 470"/>
                  <a:gd name="T42" fmla="*/ 50975 w 462"/>
                  <a:gd name="T43" fmla="*/ 113716 h 470"/>
                  <a:gd name="T44" fmla="*/ 74912 w 462"/>
                  <a:gd name="T45" fmla="*/ 113716 h 470"/>
                  <a:gd name="T46" fmla="*/ 90426 w 462"/>
                  <a:gd name="T47" fmla="*/ 109734 h 470"/>
                  <a:gd name="T48" fmla="*/ 90426 w 462"/>
                  <a:gd name="T49" fmla="*/ 156636 h 470"/>
                  <a:gd name="T50" fmla="*/ 74912 w 462"/>
                  <a:gd name="T51" fmla="*/ 180087 h 470"/>
                  <a:gd name="T52" fmla="*/ 102394 w 462"/>
                  <a:gd name="T53" fmla="*/ 207521 h 470"/>
                  <a:gd name="T54" fmla="*/ 129876 w 462"/>
                  <a:gd name="T55" fmla="*/ 180087 h 470"/>
                  <a:gd name="T56" fmla="*/ 113919 w 462"/>
                  <a:gd name="T57" fmla="*/ 156636 h 470"/>
                  <a:gd name="T58" fmla="*/ 113919 w 462"/>
                  <a:gd name="T59" fmla="*/ 109734 h 470"/>
                  <a:gd name="T60" fmla="*/ 129876 w 462"/>
                  <a:gd name="T61" fmla="*/ 113716 h 470"/>
                  <a:gd name="T62" fmla="*/ 153369 w 462"/>
                  <a:gd name="T63" fmla="*/ 113716 h 470"/>
                  <a:gd name="T64" fmla="*/ 168884 w 462"/>
                  <a:gd name="T65" fmla="*/ 129203 h 470"/>
                  <a:gd name="T66" fmla="*/ 168884 w 462"/>
                  <a:gd name="T67" fmla="*/ 156636 h 470"/>
                  <a:gd name="T68" fmla="*/ 153369 w 462"/>
                  <a:gd name="T69" fmla="*/ 180087 h 470"/>
                  <a:gd name="T70" fmla="*/ 180852 w 462"/>
                  <a:gd name="T71" fmla="*/ 207521 h 470"/>
                  <a:gd name="T72" fmla="*/ 204345 w 462"/>
                  <a:gd name="T73" fmla="*/ 180087 h 470"/>
                  <a:gd name="T74" fmla="*/ 188387 w 462"/>
                  <a:gd name="T75" fmla="*/ 156636 h 470"/>
                  <a:gd name="T76" fmla="*/ 39451 w 462"/>
                  <a:gd name="T77" fmla="*/ 180087 h 470"/>
                  <a:gd name="T78" fmla="*/ 39451 w 462"/>
                  <a:gd name="T79" fmla="*/ 180087 h 470"/>
                  <a:gd name="T80" fmla="*/ 23493 w 462"/>
                  <a:gd name="T81" fmla="*/ 195574 h 470"/>
                  <a:gd name="T82" fmla="*/ 7979 w 462"/>
                  <a:gd name="T83" fmla="*/ 180087 h 470"/>
                  <a:gd name="T84" fmla="*/ 23493 w 462"/>
                  <a:gd name="T85" fmla="*/ 164601 h 470"/>
                  <a:gd name="T86" fmla="*/ 39451 w 462"/>
                  <a:gd name="T87" fmla="*/ 180087 h 470"/>
                  <a:gd name="T88" fmla="*/ 86880 w 462"/>
                  <a:gd name="T89" fmla="*/ 26991 h 470"/>
                  <a:gd name="T90" fmla="*/ 86880 w 462"/>
                  <a:gd name="T91" fmla="*/ 26991 h 470"/>
                  <a:gd name="T92" fmla="*/ 102394 w 462"/>
                  <a:gd name="T93" fmla="*/ 11504 h 470"/>
                  <a:gd name="T94" fmla="*/ 117908 w 462"/>
                  <a:gd name="T95" fmla="*/ 26991 h 470"/>
                  <a:gd name="T96" fmla="*/ 102394 w 462"/>
                  <a:gd name="T97" fmla="*/ 42920 h 470"/>
                  <a:gd name="T98" fmla="*/ 86880 w 462"/>
                  <a:gd name="T99" fmla="*/ 26991 h 470"/>
                  <a:gd name="T100" fmla="*/ 117908 w 462"/>
                  <a:gd name="T101" fmla="*/ 180087 h 470"/>
                  <a:gd name="T102" fmla="*/ 117908 w 462"/>
                  <a:gd name="T103" fmla="*/ 180087 h 470"/>
                  <a:gd name="T104" fmla="*/ 102394 w 462"/>
                  <a:gd name="T105" fmla="*/ 195574 h 470"/>
                  <a:gd name="T106" fmla="*/ 86880 w 462"/>
                  <a:gd name="T107" fmla="*/ 180087 h 470"/>
                  <a:gd name="T108" fmla="*/ 102394 w 462"/>
                  <a:gd name="T109" fmla="*/ 164601 h 470"/>
                  <a:gd name="T110" fmla="*/ 117908 w 462"/>
                  <a:gd name="T111" fmla="*/ 180087 h 470"/>
                  <a:gd name="T112" fmla="*/ 180852 w 462"/>
                  <a:gd name="T113" fmla="*/ 195574 h 470"/>
                  <a:gd name="T114" fmla="*/ 180852 w 462"/>
                  <a:gd name="T115" fmla="*/ 195574 h 470"/>
                  <a:gd name="T116" fmla="*/ 164894 w 462"/>
                  <a:gd name="T117" fmla="*/ 180087 h 470"/>
                  <a:gd name="T118" fmla="*/ 180852 w 462"/>
                  <a:gd name="T119" fmla="*/ 164601 h 470"/>
                  <a:gd name="T120" fmla="*/ 192377 w 462"/>
                  <a:gd name="T121" fmla="*/ 180087 h 470"/>
                  <a:gd name="T122" fmla="*/ 180852 w 462"/>
                  <a:gd name="T123" fmla="*/ 195574 h 4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2" h="470">
                    <a:moveTo>
                      <a:pt x="425" y="354"/>
                    </a:moveTo>
                    <a:lnTo>
                      <a:pt x="425" y="354"/>
                    </a:lnTo>
                    <a:cubicBezTo>
                      <a:pt x="425" y="292"/>
                      <a:pt x="425" y="292"/>
                      <a:pt x="425" y="292"/>
                    </a:cubicBezTo>
                    <a:cubicBezTo>
                      <a:pt x="425" y="257"/>
                      <a:pt x="408" y="212"/>
                      <a:pt x="346" y="212"/>
                    </a:cubicBezTo>
                    <a:cubicBezTo>
                      <a:pt x="293" y="212"/>
                      <a:pt x="293" y="212"/>
                      <a:pt x="293" y="212"/>
                    </a:cubicBezTo>
                    <a:cubicBezTo>
                      <a:pt x="257" y="212"/>
                      <a:pt x="257" y="195"/>
                      <a:pt x="257" y="185"/>
                    </a:cubicBezTo>
                    <a:cubicBezTo>
                      <a:pt x="257" y="114"/>
                      <a:pt x="257" y="114"/>
                      <a:pt x="257" y="114"/>
                    </a:cubicBezTo>
                    <a:cubicBezTo>
                      <a:pt x="275" y="106"/>
                      <a:pt x="293" y="88"/>
                      <a:pt x="293" y="61"/>
                    </a:cubicBezTo>
                    <a:cubicBezTo>
                      <a:pt x="293" y="26"/>
                      <a:pt x="266" y="0"/>
                      <a:pt x="231" y="0"/>
                    </a:cubicBezTo>
                    <a:cubicBezTo>
                      <a:pt x="196" y="0"/>
                      <a:pt x="169" y="26"/>
                      <a:pt x="169" y="61"/>
                    </a:cubicBezTo>
                    <a:cubicBezTo>
                      <a:pt x="169" y="88"/>
                      <a:pt x="186" y="106"/>
                      <a:pt x="204" y="114"/>
                    </a:cubicBezTo>
                    <a:cubicBezTo>
                      <a:pt x="204" y="185"/>
                      <a:pt x="204" y="185"/>
                      <a:pt x="204" y="185"/>
                    </a:cubicBezTo>
                    <a:cubicBezTo>
                      <a:pt x="204" y="185"/>
                      <a:pt x="204" y="212"/>
                      <a:pt x="169" y="212"/>
                    </a:cubicBezTo>
                    <a:cubicBezTo>
                      <a:pt x="115" y="212"/>
                      <a:pt x="115" y="212"/>
                      <a:pt x="115" y="212"/>
                    </a:cubicBezTo>
                    <a:cubicBezTo>
                      <a:pt x="53" y="212"/>
                      <a:pt x="36" y="257"/>
                      <a:pt x="36" y="292"/>
                    </a:cubicBezTo>
                    <a:cubicBezTo>
                      <a:pt x="36" y="354"/>
                      <a:pt x="36" y="354"/>
                      <a:pt x="36" y="354"/>
                    </a:cubicBezTo>
                    <a:cubicBezTo>
                      <a:pt x="9" y="363"/>
                      <a:pt x="0" y="380"/>
                      <a:pt x="0" y="407"/>
                    </a:cubicBezTo>
                    <a:cubicBezTo>
                      <a:pt x="0" y="442"/>
                      <a:pt x="27" y="469"/>
                      <a:pt x="53" y="469"/>
                    </a:cubicBezTo>
                    <a:cubicBezTo>
                      <a:pt x="89" y="469"/>
                      <a:pt x="115" y="442"/>
                      <a:pt x="115" y="407"/>
                    </a:cubicBezTo>
                    <a:cubicBezTo>
                      <a:pt x="115" y="380"/>
                      <a:pt x="98" y="363"/>
                      <a:pt x="80" y="354"/>
                    </a:cubicBezTo>
                    <a:cubicBezTo>
                      <a:pt x="80" y="292"/>
                      <a:pt x="80" y="292"/>
                      <a:pt x="80" y="292"/>
                    </a:cubicBezTo>
                    <a:cubicBezTo>
                      <a:pt x="80" y="292"/>
                      <a:pt x="80" y="257"/>
                      <a:pt x="115" y="257"/>
                    </a:cubicBezTo>
                    <a:cubicBezTo>
                      <a:pt x="169" y="257"/>
                      <a:pt x="169" y="257"/>
                      <a:pt x="169" y="257"/>
                    </a:cubicBezTo>
                    <a:cubicBezTo>
                      <a:pt x="186" y="257"/>
                      <a:pt x="196" y="257"/>
                      <a:pt x="204" y="248"/>
                    </a:cubicBezTo>
                    <a:cubicBezTo>
                      <a:pt x="204" y="354"/>
                      <a:pt x="204" y="354"/>
                      <a:pt x="204" y="354"/>
                    </a:cubicBezTo>
                    <a:cubicBezTo>
                      <a:pt x="186" y="363"/>
                      <a:pt x="169" y="380"/>
                      <a:pt x="169" y="407"/>
                    </a:cubicBezTo>
                    <a:cubicBezTo>
                      <a:pt x="169" y="442"/>
                      <a:pt x="196" y="469"/>
                      <a:pt x="231" y="469"/>
                    </a:cubicBezTo>
                    <a:cubicBezTo>
                      <a:pt x="266" y="469"/>
                      <a:pt x="293" y="442"/>
                      <a:pt x="293" y="407"/>
                    </a:cubicBezTo>
                    <a:cubicBezTo>
                      <a:pt x="293" y="380"/>
                      <a:pt x="275" y="363"/>
                      <a:pt x="257" y="354"/>
                    </a:cubicBezTo>
                    <a:cubicBezTo>
                      <a:pt x="257" y="248"/>
                      <a:pt x="257" y="248"/>
                      <a:pt x="257" y="248"/>
                    </a:cubicBezTo>
                    <a:cubicBezTo>
                      <a:pt x="266" y="257"/>
                      <a:pt x="275" y="257"/>
                      <a:pt x="293" y="257"/>
                    </a:cubicBezTo>
                    <a:cubicBezTo>
                      <a:pt x="346" y="257"/>
                      <a:pt x="346" y="257"/>
                      <a:pt x="346" y="257"/>
                    </a:cubicBezTo>
                    <a:cubicBezTo>
                      <a:pt x="381" y="257"/>
                      <a:pt x="381" y="283"/>
                      <a:pt x="381" y="292"/>
                    </a:cubicBezTo>
                    <a:cubicBezTo>
                      <a:pt x="381" y="354"/>
                      <a:pt x="381" y="354"/>
                      <a:pt x="381" y="354"/>
                    </a:cubicBezTo>
                    <a:cubicBezTo>
                      <a:pt x="363" y="363"/>
                      <a:pt x="346" y="380"/>
                      <a:pt x="346" y="407"/>
                    </a:cubicBezTo>
                    <a:cubicBezTo>
                      <a:pt x="346" y="442"/>
                      <a:pt x="372" y="469"/>
                      <a:pt x="408" y="469"/>
                    </a:cubicBezTo>
                    <a:cubicBezTo>
                      <a:pt x="434" y="469"/>
                      <a:pt x="461" y="442"/>
                      <a:pt x="461" y="407"/>
                    </a:cubicBezTo>
                    <a:cubicBezTo>
                      <a:pt x="461" y="380"/>
                      <a:pt x="453" y="363"/>
                      <a:pt x="425" y="354"/>
                    </a:cubicBezTo>
                    <a:close/>
                    <a:moveTo>
                      <a:pt x="89" y="407"/>
                    </a:moveTo>
                    <a:lnTo>
                      <a:pt x="89" y="407"/>
                    </a:lnTo>
                    <a:cubicBezTo>
                      <a:pt x="89" y="425"/>
                      <a:pt x="71" y="442"/>
                      <a:pt x="53" y="442"/>
                    </a:cubicBezTo>
                    <a:cubicBezTo>
                      <a:pt x="36" y="442"/>
                      <a:pt x="18" y="425"/>
                      <a:pt x="18" y="407"/>
                    </a:cubicBezTo>
                    <a:cubicBezTo>
                      <a:pt x="18" y="389"/>
                      <a:pt x="36" y="372"/>
                      <a:pt x="53" y="372"/>
                    </a:cubicBezTo>
                    <a:cubicBezTo>
                      <a:pt x="71" y="372"/>
                      <a:pt x="89" y="389"/>
                      <a:pt x="89" y="407"/>
                    </a:cubicBezTo>
                    <a:close/>
                    <a:moveTo>
                      <a:pt x="196" y="61"/>
                    </a:moveTo>
                    <a:lnTo>
                      <a:pt x="196" y="61"/>
                    </a:lnTo>
                    <a:cubicBezTo>
                      <a:pt x="196" y="44"/>
                      <a:pt x="213" y="26"/>
                      <a:pt x="231" y="26"/>
                    </a:cubicBezTo>
                    <a:cubicBezTo>
                      <a:pt x="249" y="26"/>
                      <a:pt x="266" y="44"/>
                      <a:pt x="266" y="61"/>
                    </a:cubicBezTo>
                    <a:cubicBezTo>
                      <a:pt x="266" y="79"/>
                      <a:pt x="249" y="97"/>
                      <a:pt x="231" y="97"/>
                    </a:cubicBezTo>
                    <a:cubicBezTo>
                      <a:pt x="213" y="97"/>
                      <a:pt x="196" y="79"/>
                      <a:pt x="196" y="61"/>
                    </a:cubicBezTo>
                    <a:close/>
                    <a:moveTo>
                      <a:pt x="266" y="407"/>
                    </a:moveTo>
                    <a:lnTo>
                      <a:pt x="266" y="407"/>
                    </a:lnTo>
                    <a:cubicBezTo>
                      <a:pt x="266" y="425"/>
                      <a:pt x="249" y="442"/>
                      <a:pt x="231" y="442"/>
                    </a:cubicBezTo>
                    <a:cubicBezTo>
                      <a:pt x="213" y="442"/>
                      <a:pt x="196" y="425"/>
                      <a:pt x="196" y="407"/>
                    </a:cubicBezTo>
                    <a:cubicBezTo>
                      <a:pt x="196" y="389"/>
                      <a:pt x="213" y="372"/>
                      <a:pt x="231" y="372"/>
                    </a:cubicBezTo>
                    <a:cubicBezTo>
                      <a:pt x="249" y="372"/>
                      <a:pt x="266" y="389"/>
                      <a:pt x="266" y="407"/>
                    </a:cubicBezTo>
                    <a:close/>
                    <a:moveTo>
                      <a:pt x="408" y="442"/>
                    </a:moveTo>
                    <a:lnTo>
                      <a:pt x="408" y="442"/>
                    </a:lnTo>
                    <a:cubicBezTo>
                      <a:pt x="381" y="442"/>
                      <a:pt x="372" y="425"/>
                      <a:pt x="372" y="407"/>
                    </a:cubicBezTo>
                    <a:cubicBezTo>
                      <a:pt x="372" y="389"/>
                      <a:pt x="381" y="372"/>
                      <a:pt x="408" y="372"/>
                    </a:cubicBezTo>
                    <a:cubicBezTo>
                      <a:pt x="425" y="372"/>
                      <a:pt x="434" y="389"/>
                      <a:pt x="434" y="407"/>
                    </a:cubicBezTo>
                    <a:cubicBezTo>
                      <a:pt x="434" y="425"/>
                      <a:pt x="425" y="442"/>
                      <a:pt x="408" y="442"/>
                    </a:cubicBezTo>
                    <a:close/>
                  </a:path>
                </a:pathLst>
              </a:custGeom>
              <a:solidFill>
                <a:srgbClr val="C00000"/>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
          <p:nvSpPr>
            <p:cNvPr id="38" name="文本框 37"/>
            <p:cNvSpPr txBox="1"/>
            <p:nvPr/>
          </p:nvSpPr>
          <p:spPr>
            <a:xfrm>
              <a:off x="5840873" y="1762758"/>
              <a:ext cx="5778711"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including Faces, Fingerprint, Cards, PIN code</a:t>
              </a:r>
            </a:p>
          </p:txBody>
        </p:sp>
      </p:grpSp>
      <p:grpSp>
        <p:nvGrpSpPr>
          <p:cNvPr id="45" name="组合 44"/>
          <p:cNvGrpSpPr/>
          <p:nvPr/>
        </p:nvGrpSpPr>
        <p:grpSpPr>
          <a:xfrm>
            <a:off x="6180122" y="1086401"/>
            <a:ext cx="5201166" cy="496063"/>
            <a:chOff x="5518200" y="875337"/>
            <a:chExt cx="6086301" cy="496063"/>
          </a:xfrm>
        </p:grpSpPr>
        <p:sp>
          <p:nvSpPr>
            <p:cNvPr id="46" name="文本框 45"/>
            <p:cNvSpPr txBox="1"/>
            <p:nvPr/>
          </p:nvSpPr>
          <p:spPr>
            <a:xfrm>
              <a:off x="5829817" y="878114"/>
              <a:ext cx="43398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Deep Learning Algorithm</a:t>
              </a:r>
              <a:endParaRPr kumimoji="0" lang="zh-CN" altLang="en-US"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7" name="文本框 46"/>
            <p:cNvSpPr txBox="1"/>
            <p:nvPr/>
          </p:nvSpPr>
          <p:spPr>
            <a:xfrm>
              <a:off x="5825790" y="1094401"/>
              <a:ext cx="5778711"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supports face anti-spoofing and privacy protection</a:t>
              </a:r>
            </a:p>
          </p:txBody>
        </p:sp>
        <p:pic>
          <p:nvPicPr>
            <p:cNvPr id="48" name="图片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8200" y="875337"/>
              <a:ext cx="375497" cy="361914"/>
            </a:xfrm>
            <a:prstGeom prst="rect">
              <a:avLst/>
            </a:prstGeom>
          </p:spPr>
        </p:pic>
      </p:grpSp>
      <p:grpSp>
        <p:nvGrpSpPr>
          <p:cNvPr id="49" name="组合 48"/>
          <p:cNvGrpSpPr/>
          <p:nvPr/>
        </p:nvGrpSpPr>
        <p:grpSpPr>
          <a:xfrm>
            <a:off x="6180122" y="2081224"/>
            <a:ext cx="5181713" cy="707129"/>
            <a:chOff x="5517313" y="2191535"/>
            <a:chExt cx="6063537" cy="707129"/>
          </a:xfrm>
        </p:grpSpPr>
        <p:sp>
          <p:nvSpPr>
            <p:cNvPr id="50" name="文本框 49"/>
            <p:cNvSpPr txBox="1"/>
            <p:nvPr/>
          </p:nvSpPr>
          <p:spPr>
            <a:xfrm>
              <a:off x="5829488" y="2436999"/>
              <a:ext cx="5751362"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supports web configuration via PC &amp; mobile phone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supports AP Mode</a:t>
              </a:r>
            </a:p>
          </p:txBody>
        </p:sp>
        <p:sp>
          <p:nvSpPr>
            <p:cNvPr id="51" name="文本框 50"/>
            <p:cNvSpPr txBox="1"/>
            <p:nvPr/>
          </p:nvSpPr>
          <p:spPr>
            <a:xfrm>
              <a:off x="5857166" y="2232116"/>
              <a:ext cx="505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Easy Device Configuration</a:t>
              </a:r>
              <a:endParaRPr kumimoji="0" lang="zh-CN" altLang="en-US"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52" name="图片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7313" y="2191535"/>
              <a:ext cx="376383" cy="315499"/>
            </a:xfrm>
            <a:prstGeom prst="rect">
              <a:avLst/>
            </a:prstGeom>
          </p:spPr>
        </p:pic>
      </p:grpSp>
      <p:grpSp>
        <p:nvGrpSpPr>
          <p:cNvPr id="26" name="组合 25"/>
          <p:cNvGrpSpPr/>
          <p:nvPr/>
        </p:nvGrpSpPr>
        <p:grpSpPr>
          <a:xfrm>
            <a:off x="6440638" y="2735455"/>
            <a:ext cx="5751362" cy="507831"/>
            <a:chOff x="5734974" y="2838414"/>
            <a:chExt cx="5751362" cy="507831"/>
          </a:xfrm>
        </p:grpSpPr>
        <p:sp>
          <p:nvSpPr>
            <p:cNvPr id="27" name="文本框 26"/>
            <p:cNvSpPr txBox="1"/>
            <p:nvPr/>
          </p:nvSpPr>
          <p:spPr>
            <a:xfrm>
              <a:off x="5836404" y="2838414"/>
              <a:ext cx="3637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Optional Backup Battery</a:t>
              </a:r>
            </a:p>
          </p:txBody>
        </p:sp>
        <p:sp>
          <p:nvSpPr>
            <p:cNvPr id="28" name="文本框 27"/>
            <p:cNvSpPr txBox="1"/>
            <p:nvPr/>
          </p:nvSpPr>
          <p:spPr>
            <a:xfrm>
              <a:off x="5734974" y="3069246"/>
              <a:ext cx="5751362"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increased system reliability during blackouts</a:t>
              </a:r>
            </a:p>
          </p:txBody>
        </p:sp>
      </p:grpSp>
      <p:sp>
        <p:nvSpPr>
          <p:cNvPr id="29" name="two-battery_81345"/>
          <p:cNvSpPr/>
          <p:nvPr/>
        </p:nvSpPr>
        <p:spPr>
          <a:xfrm>
            <a:off x="6275001" y="2791655"/>
            <a:ext cx="297501" cy="265292"/>
          </a:xfrm>
          <a:custGeom>
            <a:avLst/>
            <a:gdLst>
              <a:gd name="connsiteX0" fmla="*/ 387263 w 605522"/>
              <a:gd name="connsiteY0" fmla="*/ 417395 h 539967"/>
              <a:gd name="connsiteX1" fmla="*/ 537638 w 605522"/>
              <a:gd name="connsiteY1" fmla="*/ 417395 h 539967"/>
              <a:gd name="connsiteX2" fmla="*/ 537638 w 605522"/>
              <a:gd name="connsiteY2" fmla="*/ 459762 h 539967"/>
              <a:gd name="connsiteX3" fmla="*/ 525026 w 605522"/>
              <a:gd name="connsiteY3" fmla="*/ 472366 h 539967"/>
              <a:gd name="connsiteX4" fmla="*/ 399875 w 605522"/>
              <a:gd name="connsiteY4" fmla="*/ 472366 h 539967"/>
              <a:gd name="connsiteX5" fmla="*/ 387263 w 605522"/>
              <a:gd name="connsiteY5" fmla="*/ 459762 h 539967"/>
              <a:gd name="connsiteX6" fmla="*/ 387263 w 605522"/>
              <a:gd name="connsiteY6" fmla="*/ 333069 h 539967"/>
              <a:gd name="connsiteX7" fmla="*/ 537638 w 605522"/>
              <a:gd name="connsiteY7" fmla="*/ 333069 h 539967"/>
              <a:gd name="connsiteX8" fmla="*/ 537638 w 605522"/>
              <a:gd name="connsiteY8" fmla="*/ 385711 h 539967"/>
              <a:gd name="connsiteX9" fmla="*/ 387263 w 605522"/>
              <a:gd name="connsiteY9" fmla="*/ 385711 h 539967"/>
              <a:gd name="connsiteX10" fmla="*/ 387263 w 605522"/>
              <a:gd name="connsiteY10" fmla="*/ 248743 h 539967"/>
              <a:gd name="connsiteX11" fmla="*/ 537638 w 605522"/>
              <a:gd name="connsiteY11" fmla="*/ 248743 h 539967"/>
              <a:gd name="connsiteX12" fmla="*/ 537638 w 605522"/>
              <a:gd name="connsiteY12" fmla="*/ 301455 h 539967"/>
              <a:gd name="connsiteX13" fmla="*/ 387263 w 605522"/>
              <a:gd name="connsiteY13" fmla="*/ 301455 h 539967"/>
              <a:gd name="connsiteX14" fmla="*/ 130818 w 605522"/>
              <a:gd name="connsiteY14" fmla="*/ 197654 h 539967"/>
              <a:gd name="connsiteX15" fmla="*/ 175563 w 605522"/>
              <a:gd name="connsiteY15" fmla="*/ 197654 h 539967"/>
              <a:gd name="connsiteX16" fmla="*/ 183133 w 605522"/>
              <a:gd name="connsiteY16" fmla="*/ 201530 h 539967"/>
              <a:gd name="connsiteX17" fmla="*/ 184589 w 605522"/>
              <a:gd name="connsiteY17" fmla="*/ 209961 h 539967"/>
              <a:gd name="connsiteX18" fmla="*/ 157121 w 605522"/>
              <a:gd name="connsiteY18" fmla="*/ 300470 h 539967"/>
              <a:gd name="connsiteX19" fmla="*/ 177213 w 605522"/>
              <a:gd name="connsiteY19" fmla="*/ 300470 h 539967"/>
              <a:gd name="connsiteX20" fmla="*/ 185269 w 605522"/>
              <a:gd name="connsiteY20" fmla="*/ 304927 h 539967"/>
              <a:gd name="connsiteX21" fmla="*/ 185754 w 605522"/>
              <a:gd name="connsiteY21" fmla="*/ 314036 h 539967"/>
              <a:gd name="connsiteX22" fmla="*/ 125771 w 605522"/>
              <a:gd name="connsiteY22" fmla="*/ 438752 h 539967"/>
              <a:gd name="connsiteX23" fmla="*/ 121597 w 605522"/>
              <a:gd name="connsiteY23" fmla="*/ 440691 h 539967"/>
              <a:gd name="connsiteX24" fmla="*/ 118976 w 605522"/>
              <a:gd name="connsiteY24" fmla="*/ 437008 h 539967"/>
              <a:gd name="connsiteX25" fmla="*/ 125382 w 605522"/>
              <a:gd name="connsiteY25" fmla="*/ 336324 h 539967"/>
              <a:gd name="connsiteX26" fmla="*/ 94323 w 605522"/>
              <a:gd name="connsiteY26" fmla="*/ 336324 h 539967"/>
              <a:gd name="connsiteX27" fmla="*/ 86655 w 605522"/>
              <a:gd name="connsiteY27" fmla="*/ 332545 h 539967"/>
              <a:gd name="connsiteX28" fmla="*/ 85199 w 605522"/>
              <a:gd name="connsiteY28" fmla="*/ 324114 h 539967"/>
              <a:gd name="connsiteX29" fmla="*/ 121597 w 605522"/>
              <a:gd name="connsiteY29" fmla="*/ 204437 h 539967"/>
              <a:gd name="connsiteX30" fmla="*/ 130818 w 605522"/>
              <a:gd name="connsiteY30" fmla="*/ 197654 h 539967"/>
              <a:gd name="connsiteX31" fmla="*/ 399875 w 605522"/>
              <a:gd name="connsiteY31" fmla="*/ 162230 h 539967"/>
              <a:gd name="connsiteX32" fmla="*/ 525026 w 605522"/>
              <a:gd name="connsiteY32" fmla="*/ 162230 h 539967"/>
              <a:gd name="connsiteX33" fmla="*/ 537638 w 605522"/>
              <a:gd name="connsiteY33" fmla="*/ 174720 h 539967"/>
              <a:gd name="connsiteX34" fmla="*/ 537638 w 605522"/>
              <a:gd name="connsiteY34" fmla="*/ 217130 h 539967"/>
              <a:gd name="connsiteX35" fmla="*/ 387263 w 605522"/>
              <a:gd name="connsiteY35" fmla="*/ 217130 h 539967"/>
              <a:gd name="connsiteX36" fmla="*/ 387263 w 605522"/>
              <a:gd name="connsiteY36" fmla="*/ 174720 h 539967"/>
              <a:gd name="connsiteX37" fmla="*/ 399875 w 605522"/>
              <a:gd name="connsiteY37" fmla="*/ 162230 h 539967"/>
              <a:gd name="connsiteX38" fmla="*/ 364282 w 605522"/>
              <a:gd name="connsiteY38" fmla="*/ 136615 h 539967"/>
              <a:gd name="connsiteX39" fmla="*/ 361662 w 605522"/>
              <a:gd name="connsiteY39" fmla="*/ 139231 h 539967"/>
              <a:gd name="connsiteX40" fmla="*/ 361662 w 605522"/>
              <a:gd name="connsiteY40" fmla="*/ 495204 h 539967"/>
              <a:gd name="connsiteX41" fmla="*/ 364282 w 605522"/>
              <a:gd name="connsiteY41" fmla="*/ 497820 h 539967"/>
              <a:gd name="connsiteX42" fmla="*/ 560690 w 605522"/>
              <a:gd name="connsiteY42" fmla="*/ 497820 h 539967"/>
              <a:gd name="connsiteX43" fmla="*/ 563310 w 605522"/>
              <a:gd name="connsiteY43" fmla="*/ 495204 h 539967"/>
              <a:gd name="connsiteX44" fmla="*/ 563310 w 605522"/>
              <a:gd name="connsiteY44" fmla="*/ 139231 h 539967"/>
              <a:gd name="connsiteX45" fmla="*/ 560690 w 605522"/>
              <a:gd name="connsiteY45" fmla="*/ 136615 h 539967"/>
              <a:gd name="connsiteX46" fmla="*/ 532840 w 605522"/>
              <a:gd name="connsiteY46" fmla="*/ 136615 h 539967"/>
              <a:gd name="connsiteX47" fmla="*/ 392035 w 605522"/>
              <a:gd name="connsiteY47" fmla="*/ 136615 h 539967"/>
              <a:gd name="connsiteX48" fmla="*/ 44825 w 605522"/>
              <a:gd name="connsiteY48" fmla="*/ 136615 h 539967"/>
              <a:gd name="connsiteX49" fmla="*/ 42206 w 605522"/>
              <a:gd name="connsiteY49" fmla="*/ 139231 h 539967"/>
              <a:gd name="connsiteX50" fmla="*/ 42206 w 605522"/>
              <a:gd name="connsiteY50" fmla="*/ 495204 h 539967"/>
              <a:gd name="connsiteX51" fmla="*/ 44825 w 605522"/>
              <a:gd name="connsiteY51" fmla="*/ 497820 h 539967"/>
              <a:gd name="connsiteX52" fmla="*/ 241106 w 605522"/>
              <a:gd name="connsiteY52" fmla="*/ 497820 h 539967"/>
              <a:gd name="connsiteX53" fmla="*/ 243725 w 605522"/>
              <a:gd name="connsiteY53" fmla="*/ 495204 h 539967"/>
              <a:gd name="connsiteX54" fmla="*/ 243725 w 605522"/>
              <a:gd name="connsiteY54" fmla="*/ 139231 h 539967"/>
              <a:gd name="connsiteX55" fmla="*/ 241106 w 605522"/>
              <a:gd name="connsiteY55" fmla="*/ 136615 h 539967"/>
              <a:gd name="connsiteX56" fmla="*/ 213357 w 605522"/>
              <a:gd name="connsiteY56" fmla="*/ 136615 h 539967"/>
              <a:gd name="connsiteX57" fmla="*/ 72574 w 605522"/>
              <a:gd name="connsiteY57" fmla="*/ 136615 h 539967"/>
              <a:gd name="connsiteX58" fmla="*/ 434248 w 605522"/>
              <a:gd name="connsiteY58" fmla="*/ 42147 h 539967"/>
              <a:gd name="connsiteX59" fmla="*/ 434248 w 605522"/>
              <a:gd name="connsiteY59" fmla="*/ 94468 h 539967"/>
              <a:gd name="connsiteX60" fmla="*/ 490627 w 605522"/>
              <a:gd name="connsiteY60" fmla="*/ 94468 h 539967"/>
              <a:gd name="connsiteX61" fmla="*/ 490627 w 605522"/>
              <a:gd name="connsiteY61" fmla="*/ 42147 h 539967"/>
              <a:gd name="connsiteX62" fmla="*/ 114780 w 605522"/>
              <a:gd name="connsiteY62" fmla="*/ 42147 h 539967"/>
              <a:gd name="connsiteX63" fmla="*/ 114780 w 605522"/>
              <a:gd name="connsiteY63" fmla="*/ 94468 h 539967"/>
              <a:gd name="connsiteX64" fmla="*/ 171151 w 605522"/>
              <a:gd name="connsiteY64" fmla="*/ 94468 h 539967"/>
              <a:gd name="connsiteX65" fmla="*/ 171151 w 605522"/>
              <a:gd name="connsiteY65" fmla="*/ 42147 h 539967"/>
              <a:gd name="connsiteX66" fmla="*/ 426193 w 605522"/>
              <a:gd name="connsiteY66" fmla="*/ 0 h 539967"/>
              <a:gd name="connsiteX67" fmla="*/ 498779 w 605522"/>
              <a:gd name="connsiteY67" fmla="*/ 0 h 539967"/>
              <a:gd name="connsiteX68" fmla="*/ 532840 w 605522"/>
              <a:gd name="connsiteY68" fmla="*/ 34105 h 539967"/>
              <a:gd name="connsiteX69" fmla="*/ 532840 w 605522"/>
              <a:gd name="connsiteY69" fmla="*/ 94468 h 539967"/>
              <a:gd name="connsiteX70" fmla="*/ 560690 w 605522"/>
              <a:gd name="connsiteY70" fmla="*/ 94468 h 539967"/>
              <a:gd name="connsiteX71" fmla="*/ 605522 w 605522"/>
              <a:gd name="connsiteY71" fmla="*/ 139231 h 539967"/>
              <a:gd name="connsiteX72" fmla="*/ 605522 w 605522"/>
              <a:gd name="connsiteY72" fmla="*/ 495204 h 539967"/>
              <a:gd name="connsiteX73" fmla="*/ 560690 w 605522"/>
              <a:gd name="connsiteY73" fmla="*/ 539967 h 539967"/>
              <a:gd name="connsiteX74" fmla="*/ 364282 w 605522"/>
              <a:gd name="connsiteY74" fmla="*/ 539967 h 539967"/>
              <a:gd name="connsiteX75" fmla="*/ 319450 w 605522"/>
              <a:gd name="connsiteY75" fmla="*/ 495204 h 539967"/>
              <a:gd name="connsiteX76" fmla="*/ 319450 w 605522"/>
              <a:gd name="connsiteY76" fmla="*/ 139231 h 539967"/>
              <a:gd name="connsiteX77" fmla="*/ 364282 w 605522"/>
              <a:gd name="connsiteY77" fmla="*/ 94468 h 539967"/>
              <a:gd name="connsiteX78" fmla="*/ 392035 w 605522"/>
              <a:gd name="connsiteY78" fmla="*/ 94468 h 539967"/>
              <a:gd name="connsiteX79" fmla="*/ 392035 w 605522"/>
              <a:gd name="connsiteY79" fmla="*/ 34105 h 539967"/>
              <a:gd name="connsiteX80" fmla="*/ 426193 w 605522"/>
              <a:gd name="connsiteY80" fmla="*/ 0 h 539967"/>
              <a:gd name="connsiteX81" fmla="*/ 106630 w 605522"/>
              <a:gd name="connsiteY81" fmla="*/ 0 h 539967"/>
              <a:gd name="connsiteX82" fmla="*/ 179301 w 605522"/>
              <a:gd name="connsiteY82" fmla="*/ 0 h 539967"/>
              <a:gd name="connsiteX83" fmla="*/ 213357 w 605522"/>
              <a:gd name="connsiteY83" fmla="*/ 34105 h 539967"/>
              <a:gd name="connsiteX84" fmla="*/ 213357 w 605522"/>
              <a:gd name="connsiteY84" fmla="*/ 94468 h 539967"/>
              <a:gd name="connsiteX85" fmla="*/ 241106 w 605522"/>
              <a:gd name="connsiteY85" fmla="*/ 94468 h 539967"/>
              <a:gd name="connsiteX86" fmla="*/ 285931 w 605522"/>
              <a:gd name="connsiteY86" fmla="*/ 139231 h 539967"/>
              <a:gd name="connsiteX87" fmla="*/ 285931 w 605522"/>
              <a:gd name="connsiteY87" fmla="*/ 495204 h 539967"/>
              <a:gd name="connsiteX88" fmla="*/ 241106 w 605522"/>
              <a:gd name="connsiteY88" fmla="*/ 539967 h 539967"/>
              <a:gd name="connsiteX89" fmla="*/ 44825 w 605522"/>
              <a:gd name="connsiteY89" fmla="*/ 539967 h 539967"/>
              <a:gd name="connsiteX90" fmla="*/ 0 w 605522"/>
              <a:gd name="connsiteY90" fmla="*/ 495204 h 539967"/>
              <a:gd name="connsiteX91" fmla="*/ 0 w 605522"/>
              <a:gd name="connsiteY91" fmla="*/ 139231 h 539967"/>
              <a:gd name="connsiteX92" fmla="*/ 44825 w 605522"/>
              <a:gd name="connsiteY92" fmla="*/ 94468 h 539967"/>
              <a:gd name="connsiteX93" fmla="*/ 72574 w 605522"/>
              <a:gd name="connsiteY93" fmla="*/ 94468 h 539967"/>
              <a:gd name="connsiteX94" fmla="*/ 72574 w 605522"/>
              <a:gd name="connsiteY94" fmla="*/ 34105 h 539967"/>
              <a:gd name="connsiteX95" fmla="*/ 106630 w 605522"/>
              <a:gd name="connsiteY95" fmla="*/ 0 h 5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5522" h="539967">
                <a:moveTo>
                  <a:pt x="387263" y="417395"/>
                </a:moveTo>
                <a:lnTo>
                  <a:pt x="537638" y="417395"/>
                </a:lnTo>
                <a:lnTo>
                  <a:pt x="537638" y="459762"/>
                </a:lnTo>
                <a:cubicBezTo>
                  <a:pt x="537638" y="466743"/>
                  <a:pt x="532011" y="472366"/>
                  <a:pt x="525026" y="472366"/>
                </a:cubicBezTo>
                <a:lnTo>
                  <a:pt x="399875" y="472366"/>
                </a:lnTo>
                <a:cubicBezTo>
                  <a:pt x="392890" y="472366"/>
                  <a:pt x="387263" y="466743"/>
                  <a:pt x="387263" y="459762"/>
                </a:cubicBezTo>
                <a:close/>
                <a:moveTo>
                  <a:pt x="387263" y="333069"/>
                </a:moveTo>
                <a:lnTo>
                  <a:pt x="537638" y="333069"/>
                </a:lnTo>
                <a:lnTo>
                  <a:pt x="537638" y="385711"/>
                </a:lnTo>
                <a:lnTo>
                  <a:pt x="387263" y="385711"/>
                </a:lnTo>
                <a:close/>
                <a:moveTo>
                  <a:pt x="387263" y="248743"/>
                </a:moveTo>
                <a:lnTo>
                  <a:pt x="537638" y="248743"/>
                </a:lnTo>
                <a:lnTo>
                  <a:pt x="537638" y="301455"/>
                </a:lnTo>
                <a:lnTo>
                  <a:pt x="387263" y="301455"/>
                </a:lnTo>
                <a:close/>
                <a:moveTo>
                  <a:pt x="130818" y="197654"/>
                </a:moveTo>
                <a:lnTo>
                  <a:pt x="175563" y="197654"/>
                </a:lnTo>
                <a:cubicBezTo>
                  <a:pt x="178572" y="197654"/>
                  <a:pt x="181386" y="199108"/>
                  <a:pt x="183133" y="201530"/>
                </a:cubicBezTo>
                <a:cubicBezTo>
                  <a:pt x="184978" y="203953"/>
                  <a:pt x="185463" y="207054"/>
                  <a:pt x="184589" y="209961"/>
                </a:cubicBezTo>
                <a:lnTo>
                  <a:pt x="157121" y="300470"/>
                </a:lnTo>
                <a:lnTo>
                  <a:pt x="177213" y="300470"/>
                </a:lnTo>
                <a:cubicBezTo>
                  <a:pt x="180416" y="300470"/>
                  <a:pt x="183522" y="302117"/>
                  <a:pt x="185269" y="304927"/>
                </a:cubicBezTo>
                <a:cubicBezTo>
                  <a:pt x="187016" y="307641"/>
                  <a:pt x="187210" y="311129"/>
                  <a:pt x="185754" y="314036"/>
                </a:cubicBezTo>
                <a:lnTo>
                  <a:pt x="125771" y="438752"/>
                </a:lnTo>
                <a:cubicBezTo>
                  <a:pt x="124994" y="440303"/>
                  <a:pt x="123247" y="441175"/>
                  <a:pt x="121597" y="440691"/>
                </a:cubicBezTo>
                <a:cubicBezTo>
                  <a:pt x="119947" y="440303"/>
                  <a:pt x="118879" y="438752"/>
                  <a:pt x="118976" y="437008"/>
                </a:cubicBezTo>
                <a:lnTo>
                  <a:pt x="125382" y="336324"/>
                </a:lnTo>
                <a:lnTo>
                  <a:pt x="94323" y="336324"/>
                </a:lnTo>
                <a:cubicBezTo>
                  <a:pt x="91314" y="336324"/>
                  <a:pt x="88500" y="334968"/>
                  <a:pt x="86655" y="332545"/>
                </a:cubicBezTo>
                <a:cubicBezTo>
                  <a:pt x="84908" y="330122"/>
                  <a:pt x="84326" y="326925"/>
                  <a:pt x="85199" y="324114"/>
                </a:cubicBezTo>
                <a:lnTo>
                  <a:pt x="121597" y="204437"/>
                </a:lnTo>
                <a:cubicBezTo>
                  <a:pt x="122859" y="200464"/>
                  <a:pt x="126547" y="197654"/>
                  <a:pt x="130818" y="197654"/>
                </a:cubicBezTo>
                <a:close/>
                <a:moveTo>
                  <a:pt x="399875" y="162230"/>
                </a:moveTo>
                <a:lnTo>
                  <a:pt x="525026" y="162230"/>
                </a:lnTo>
                <a:cubicBezTo>
                  <a:pt x="532011" y="162230"/>
                  <a:pt x="537638" y="167846"/>
                  <a:pt x="537638" y="174720"/>
                </a:cubicBezTo>
                <a:lnTo>
                  <a:pt x="537638" y="217130"/>
                </a:lnTo>
                <a:lnTo>
                  <a:pt x="387263" y="217130"/>
                </a:lnTo>
                <a:lnTo>
                  <a:pt x="387263" y="174720"/>
                </a:lnTo>
                <a:cubicBezTo>
                  <a:pt x="387263" y="167846"/>
                  <a:pt x="392890" y="162230"/>
                  <a:pt x="399875" y="162230"/>
                </a:cubicBezTo>
                <a:close/>
                <a:moveTo>
                  <a:pt x="364282" y="136615"/>
                </a:moveTo>
                <a:cubicBezTo>
                  <a:pt x="362827" y="136615"/>
                  <a:pt x="361662" y="137777"/>
                  <a:pt x="361662" y="139231"/>
                </a:cubicBezTo>
                <a:lnTo>
                  <a:pt x="361662" y="495204"/>
                </a:lnTo>
                <a:cubicBezTo>
                  <a:pt x="361662" y="496657"/>
                  <a:pt x="362827" y="497820"/>
                  <a:pt x="364282" y="497820"/>
                </a:cubicBezTo>
                <a:lnTo>
                  <a:pt x="560690" y="497820"/>
                </a:lnTo>
                <a:cubicBezTo>
                  <a:pt x="562145" y="497820"/>
                  <a:pt x="563310" y="496657"/>
                  <a:pt x="563310" y="495204"/>
                </a:cubicBezTo>
                <a:lnTo>
                  <a:pt x="563310" y="139231"/>
                </a:lnTo>
                <a:cubicBezTo>
                  <a:pt x="563310" y="137777"/>
                  <a:pt x="562048" y="136615"/>
                  <a:pt x="560690" y="136615"/>
                </a:cubicBezTo>
                <a:lnTo>
                  <a:pt x="532840" y="136615"/>
                </a:lnTo>
                <a:lnTo>
                  <a:pt x="392035" y="136615"/>
                </a:lnTo>
                <a:close/>
                <a:moveTo>
                  <a:pt x="44825" y="136615"/>
                </a:moveTo>
                <a:cubicBezTo>
                  <a:pt x="43370" y="136615"/>
                  <a:pt x="42206" y="137777"/>
                  <a:pt x="42206" y="139231"/>
                </a:cubicBezTo>
                <a:lnTo>
                  <a:pt x="42206" y="495204"/>
                </a:lnTo>
                <a:cubicBezTo>
                  <a:pt x="42206" y="496657"/>
                  <a:pt x="43370" y="497820"/>
                  <a:pt x="44825" y="497820"/>
                </a:cubicBezTo>
                <a:lnTo>
                  <a:pt x="241106" y="497820"/>
                </a:lnTo>
                <a:cubicBezTo>
                  <a:pt x="242561" y="497820"/>
                  <a:pt x="243725" y="496657"/>
                  <a:pt x="243725" y="495204"/>
                </a:cubicBezTo>
                <a:lnTo>
                  <a:pt x="243725" y="139231"/>
                </a:lnTo>
                <a:cubicBezTo>
                  <a:pt x="243725" y="137777"/>
                  <a:pt x="242561" y="136615"/>
                  <a:pt x="241106" y="136615"/>
                </a:cubicBezTo>
                <a:lnTo>
                  <a:pt x="213357" y="136615"/>
                </a:lnTo>
                <a:lnTo>
                  <a:pt x="72574" y="136615"/>
                </a:lnTo>
                <a:close/>
                <a:moveTo>
                  <a:pt x="434248" y="42147"/>
                </a:moveTo>
                <a:lnTo>
                  <a:pt x="434248" y="94468"/>
                </a:lnTo>
                <a:lnTo>
                  <a:pt x="490627" y="94468"/>
                </a:lnTo>
                <a:lnTo>
                  <a:pt x="490627" y="42147"/>
                </a:lnTo>
                <a:close/>
                <a:moveTo>
                  <a:pt x="114780" y="42147"/>
                </a:moveTo>
                <a:lnTo>
                  <a:pt x="114780" y="94468"/>
                </a:lnTo>
                <a:lnTo>
                  <a:pt x="171151" y="94468"/>
                </a:lnTo>
                <a:lnTo>
                  <a:pt x="171151" y="42147"/>
                </a:lnTo>
                <a:close/>
                <a:moveTo>
                  <a:pt x="426193" y="0"/>
                </a:moveTo>
                <a:lnTo>
                  <a:pt x="498779" y="0"/>
                </a:lnTo>
                <a:cubicBezTo>
                  <a:pt x="517604" y="0"/>
                  <a:pt x="532840" y="15309"/>
                  <a:pt x="532840" y="34105"/>
                </a:cubicBezTo>
                <a:lnTo>
                  <a:pt x="532840" y="94468"/>
                </a:lnTo>
                <a:lnTo>
                  <a:pt x="560690" y="94468"/>
                </a:lnTo>
                <a:cubicBezTo>
                  <a:pt x="585338" y="94468"/>
                  <a:pt x="605522" y="114621"/>
                  <a:pt x="605522" y="139231"/>
                </a:cubicBezTo>
                <a:lnTo>
                  <a:pt x="605522" y="495204"/>
                </a:lnTo>
                <a:cubicBezTo>
                  <a:pt x="605522" y="519911"/>
                  <a:pt x="585338" y="539967"/>
                  <a:pt x="560690" y="539967"/>
                </a:cubicBezTo>
                <a:lnTo>
                  <a:pt x="364282" y="539967"/>
                </a:lnTo>
                <a:cubicBezTo>
                  <a:pt x="339634" y="539967"/>
                  <a:pt x="319450" y="519911"/>
                  <a:pt x="319450" y="495204"/>
                </a:cubicBezTo>
                <a:lnTo>
                  <a:pt x="319450" y="139231"/>
                </a:lnTo>
                <a:cubicBezTo>
                  <a:pt x="319450" y="114621"/>
                  <a:pt x="339634" y="94468"/>
                  <a:pt x="364282" y="94468"/>
                </a:cubicBezTo>
                <a:lnTo>
                  <a:pt x="392035" y="94468"/>
                </a:lnTo>
                <a:lnTo>
                  <a:pt x="392035" y="34105"/>
                </a:lnTo>
                <a:cubicBezTo>
                  <a:pt x="392035" y="15309"/>
                  <a:pt x="407368" y="0"/>
                  <a:pt x="426193" y="0"/>
                </a:cubicBezTo>
                <a:close/>
                <a:moveTo>
                  <a:pt x="106630" y="0"/>
                </a:moveTo>
                <a:lnTo>
                  <a:pt x="179301" y="0"/>
                </a:lnTo>
                <a:cubicBezTo>
                  <a:pt x="198124" y="0"/>
                  <a:pt x="213357" y="15309"/>
                  <a:pt x="213357" y="34105"/>
                </a:cubicBezTo>
                <a:lnTo>
                  <a:pt x="213357" y="94468"/>
                </a:lnTo>
                <a:lnTo>
                  <a:pt x="241106" y="94468"/>
                </a:lnTo>
                <a:cubicBezTo>
                  <a:pt x="265847" y="94468"/>
                  <a:pt x="285931" y="114621"/>
                  <a:pt x="285931" y="139231"/>
                </a:cubicBezTo>
                <a:lnTo>
                  <a:pt x="285931" y="495204"/>
                </a:lnTo>
                <a:cubicBezTo>
                  <a:pt x="285931" y="519911"/>
                  <a:pt x="265847" y="539967"/>
                  <a:pt x="241106" y="539967"/>
                </a:cubicBezTo>
                <a:lnTo>
                  <a:pt x="44825" y="539967"/>
                </a:lnTo>
                <a:cubicBezTo>
                  <a:pt x="20084" y="539967"/>
                  <a:pt x="0" y="519911"/>
                  <a:pt x="0" y="495204"/>
                </a:cubicBezTo>
                <a:lnTo>
                  <a:pt x="0" y="139231"/>
                </a:lnTo>
                <a:cubicBezTo>
                  <a:pt x="0" y="114621"/>
                  <a:pt x="20084" y="94468"/>
                  <a:pt x="44825" y="94468"/>
                </a:cubicBezTo>
                <a:lnTo>
                  <a:pt x="72574" y="94468"/>
                </a:lnTo>
                <a:lnTo>
                  <a:pt x="72574" y="34105"/>
                </a:lnTo>
                <a:cubicBezTo>
                  <a:pt x="72574" y="15309"/>
                  <a:pt x="87904" y="0"/>
                  <a:pt x="106630"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30" name="图片 2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spTree>
    <p:extLst>
      <p:ext uri="{BB962C8B-B14F-4D97-AF65-F5344CB8AC3E}">
        <p14:creationId xmlns:p14="http://schemas.microsoft.com/office/powerpoint/2010/main" val="3749003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547996" y="111231"/>
            <a:ext cx="933952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Project MinMoe Terminal Family </a:t>
            </a:r>
          </a:p>
        </p:txBody>
      </p:sp>
      <p:sp>
        <p:nvSpPr>
          <p:cNvPr id="3" name="文本框 2"/>
          <p:cNvSpPr txBox="1"/>
          <p:nvPr/>
        </p:nvSpPr>
        <p:spPr>
          <a:xfrm>
            <a:off x="113777" y="3454742"/>
            <a:ext cx="1021434" cy="506292"/>
          </a:xfrm>
          <a:prstGeom prst="rect">
            <a:avLst/>
          </a:prstGeom>
          <a:noFill/>
        </p:spPr>
        <p:txBody>
          <a:bodyPr wrap="none" rtlCol="0">
            <a:spAutoFit/>
          </a:bodyPr>
          <a:lstStyle>
            <a:defPPr>
              <a:defRPr lang="zh-CN"/>
            </a:defPPr>
            <a:lvl1pPr algn="ctr">
              <a:lnSpc>
                <a:spcPct val="150000"/>
              </a:lnSpc>
              <a:defRPr sz="2000" spc="10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altLang="zh-CN" sz="2000" b="1" i="1"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Project</a:t>
            </a:r>
            <a:endParaRPr kumimoji="0" lang="zh-CN" altLang="en-US" sz="2000" b="1" i="1"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4" name="圆角矩形 3"/>
          <p:cNvSpPr/>
          <p:nvPr/>
        </p:nvSpPr>
        <p:spPr>
          <a:xfrm>
            <a:off x="1663030" y="2082372"/>
            <a:ext cx="1493405" cy="473956"/>
          </a:xfrm>
          <a:prstGeom prst="roundRect">
            <a:avLst>
              <a:gd name="adj" fmla="val 11111"/>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Ultra Series</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 name="左大括号 4"/>
          <p:cNvSpPr/>
          <p:nvPr/>
        </p:nvSpPr>
        <p:spPr>
          <a:xfrm>
            <a:off x="1183702" y="2257278"/>
            <a:ext cx="413767" cy="3147741"/>
          </a:xfrm>
          <a:prstGeom prst="leftBrace">
            <a:avLst>
              <a:gd name="adj1" fmla="val 55858"/>
              <a:gd name="adj2" fmla="val 50000"/>
            </a:avLst>
          </a:prstGeom>
          <a:ln w="28575">
            <a:solidFill>
              <a:srgbClr val="1D8D9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6" name="圆角矩形 5"/>
          <p:cNvSpPr/>
          <p:nvPr/>
        </p:nvSpPr>
        <p:spPr>
          <a:xfrm>
            <a:off x="1663030" y="5154378"/>
            <a:ext cx="1493405" cy="473956"/>
          </a:xfrm>
          <a:prstGeom prst="roundRect">
            <a:avLst>
              <a:gd name="adj" fmla="val 11111"/>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Pro Series</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90" name="组合 89"/>
          <p:cNvGrpSpPr/>
          <p:nvPr/>
        </p:nvGrpSpPr>
        <p:grpSpPr>
          <a:xfrm>
            <a:off x="3394475" y="1006887"/>
            <a:ext cx="6575436" cy="2965453"/>
            <a:chOff x="3394475" y="773584"/>
            <a:chExt cx="6575436" cy="2965453"/>
          </a:xfrm>
        </p:grpSpPr>
        <p:grpSp>
          <p:nvGrpSpPr>
            <p:cNvPr id="51" name="组合 50"/>
            <p:cNvGrpSpPr/>
            <p:nvPr/>
          </p:nvGrpSpPr>
          <p:grpSpPr>
            <a:xfrm>
              <a:off x="3394475" y="773584"/>
              <a:ext cx="6575436" cy="686437"/>
              <a:chOff x="3394475" y="773584"/>
              <a:chExt cx="6575436" cy="686437"/>
            </a:xfrm>
          </p:grpSpPr>
          <p:grpSp>
            <p:nvGrpSpPr>
              <p:cNvPr id="20" name="组合 19"/>
              <p:cNvGrpSpPr/>
              <p:nvPr/>
            </p:nvGrpSpPr>
            <p:grpSpPr>
              <a:xfrm>
                <a:off x="3394475" y="773584"/>
                <a:ext cx="6575436" cy="686437"/>
                <a:chOff x="3394475" y="773584"/>
                <a:chExt cx="6575436" cy="686437"/>
              </a:xfrm>
            </p:grpSpPr>
            <p:sp>
              <p:nvSpPr>
                <p:cNvPr id="17" name="圆角矩形 16"/>
                <p:cNvSpPr/>
                <p:nvPr/>
              </p:nvSpPr>
              <p:spPr>
                <a:xfrm>
                  <a:off x="3394475" y="889077"/>
                  <a:ext cx="6575436"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5692" y="773584"/>
                  <a:ext cx="331990" cy="686437"/>
                </a:xfrm>
                <a:prstGeom prst="rect">
                  <a:avLst/>
                </a:prstGeom>
              </p:spPr>
            </p:pic>
            <p:sp>
              <p:nvSpPr>
                <p:cNvPr id="15" name="圆角矩形 14"/>
                <p:cNvSpPr/>
                <p:nvPr/>
              </p:nvSpPr>
              <p:spPr bwMode="auto">
                <a:xfrm>
                  <a:off x="3829391" y="797884"/>
                  <a:ext cx="3496855" cy="646986"/>
                </a:xfrm>
                <a:prstGeom prst="round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10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DS-K1T981: </a:t>
                  </a:r>
                  <a:r>
                    <a:rPr kumimoji="0" lang="en-US" altLang="zh-CN" sz="1400" b="1" i="0" u="none" strike="noStrike" kern="0" cap="none" spc="10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10,000 iris</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10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100,000 faces</a:t>
                  </a:r>
                </a:p>
              </p:txBody>
            </p:sp>
          </p:grpSp>
          <p:grpSp>
            <p:nvGrpSpPr>
              <p:cNvPr id="50" name="组合 49"/>
              <p:cNvGrpSpPr/>
              <p:nvPr/>
            </p:nvGrpSpPr>
            <p:grpSpPr>
              <a:xfrm>
                <a:off x="6796547" y="996606"/>
                <a:ext cx="2928787" cy="309646"/>
                <a:chOff x="6796547" y="996606"/>
                <a:chExt cx="2928787" cy="309646"/>
              </a:xfrm>
            </p:grpSpPr>
            <p:pic>
              <p:nvPicPr>
                <p:cNvPr id="18" name="图片 17"/>
                <p:cNvPicPr>
                  <a:picLocks noChangeAspect="1"/>
                </p:cNvPicPr>
                <p:nvPr/>
              </p:nvPicPr>
              <p:blipFill>
                <a:blip r:embed="rId4"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796547" y="1010371"/>
                  <a:ext cx="295881" cy="295881"/>
                </a:xfrm>
                <a:prstGeom prst="rect">
                  <a:avLst/>
                </a:prstGeom>
              </p:spPr>
            </p:pic>
            <p:sp>
              <p:nvSpPr>
                <p:cNvPr id="19" name="文本框 18"/>
                <p:cNvSpPr txBox="1"/>
                <p:nvPr/>
              </p:nvSpPr>
              <p:spPr>
                <a:xfrm>
                  <a:off x="7047449" y="996606"/>
                  <a:ext cx="2677885" cy="30777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Support iris recognition</a:t>
                  </a:r>
                  <a:endParaRPr kumimoji="0" lang="zh-CN" altLang="en-US"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grpSp>
          <p:nvGrpSpPr>
            <p:cNvPr id="52" name="组合 51"/>
            <p:cNvGrpSpPr/>
            <p:nvPr/>
          </p:nvGrpSpPr>
          <p:grpSpPr>
            <a:xfrm>
              <a:off x="3405521" y="1452838"/>
              <a:ext cx="6564390" cy="900958"/>
              <a:chOff x="3405521" y="1494400"/>
              <a:chExt cx="6564390" cy="900958"/>
            </a:xfrm>
          </p:grpSpPr>
          <p:grpSp>
            <p:nvGrpSpPr>
              <p:cNvPr id="22" name="组合 21"/>
              <p:cNvGrpSpPr/>
              <p:nvPr/>
            </p:nvGrpSpPr>
            <p:grpSpPr>
              <a:xfrm>
                <a:off x="3405521" y="1494400"/>
                <a:ext cx="6564390" cy="900958"/>
                <a:chOff x="3405521" y="1494400"/>
                <a:chExt cx="6564390" cy="900958"/>
              </a:xfrm>
            </p:grpSpPr>
            <p:sp>
              <p:nvSpPr>
                <p:cNvPr id="21" name="圆角矩形 20"/>
                <p:cNvSpPr/>
                <p:nvPr/>
              </p:nvSpPr>
              <p:spPr>
                <a:xfrm>
                  <a:off x="3405521" y="1787158"/>
                  <a:ext cx="6564390"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7437" y="1494400"/>
                  <a:ext cx="478202" cy="900958"/>
                </a:xfrm>
                <a:prstGeom prst="rect">
                  <a:avLst/>
                </a:prstGeom>
              </p:spPr>
            </p:pic>
            <p:sp>
              <p:nvSpPr>
                <p:cNvPr id="14" name="圆角矩形 13"/>
                <p:cNvSpPr/>
                <p:nvPr/>
              </p:nvSpPr>
              <p:spPr bwMode="auto">
                <a:xfrm>
                  <a:off x="3857682" y="1926361"/>
                  <a:ext cx="3496855" cy="408623"/>
                </a:xfrm>
                <a:prstGeom prst="round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10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DS-K1T690: </a:t>
                  </a:r>
                  <a:r>
                    <a:rPr kumimoji="0" lang="en-US" altLang="zh-CN" sz="1400" b="1" i="0" u="none" strike="noStrike" kern="0" cap="none" spc="10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100,000 faces</a:t>
                  </a:r>
                </a:p>
              </p:txBody>
            </p:sp>
          </p:grpSp>
          <p:grpSp>
            <p:nvGrpSpPr>
              <p:cNvPr id="49" name="组合 48"/>
              <p:cNvGrpSpPr/>
              <p:nvPr/>
            </p:nvGrpSpPr>
            <p:grpSpPr>
              <a:xfrm>
                <a:off x="6770162" y="1795594"/>
                <a:ext cx="2939964" cy="523220"/>
                <a:chOff x="7102671" y="1809834"/>
                <a:chExt cx="2939964" cy="523220"/>
              </a:xfrm>
            </p:grpSpPr>
            <p:grpSp>
              <p:nvGrpSpPr>
                <p:cNvPr id="44" name="组合 43"/>
                <p:cNvGrpSpPr/>
                <p:nvPr/>
              </p:nvGrpSpPr>
              <p:grpSpPr>
                <a:xfrm>
                  <a:off x="7102671" y="2053119"/>
                  <a:ext cx="355401" cy="246221"/>
                  <a:chOff x="4394846" y="1035628"/>
                  <a:chExt cx="549708" cy="450998"/>
                </a:xfrm>
              </p:grpSpPr>
              <p:sp>
                <p:nvSpPr>
                  <p:cNvPr id="45" name="圆角矩形 44"/>
                  <p:cNvSpPr/>
                  <p:nvPr/>
                </p:nvSpPr>
                <p:spPr>
                  <a:xfrm>
                    <a:off x="4442819" y="1092090"/>
                    <a:ext cx="380914" cy="32606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 name="文本框 45"/>
                  <p:cNvSpPr txBox="1"/>
                  <p:nvPr/>
                </p:nvSpPr>
                <p:spPr>
                  <a:xfrm>
                    <a:off x="4394846" y="1035628"/>
                    <a:ext cx="549708" cy="450998"/>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5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15.6-inch</a:t>
                    </a:r>
                    <a:endParaRPr kumimoji="0" lang="zh-CN" altLang="en-US" sz="5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sp>
              <p:nvSpPr>
                <p:cNvPr id="47" name="文本框 46"/>
                <p:cNvSpPr txBox="1"/>
                <p:nvPr/>
              </p:nvSpPr>
              <p:spPr>
                <a:xfrm>
                  <a:off x="7364750" y="1809834"/>
                  <a:ext cx="2677885" cy="52322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Android system</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15.6-inch touch screen</a:t>
                  </a:r>
                  <a:endParaRPr kumimoji="0" lang="zh-CN" altLang="en-US"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48" name="图片 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7896" y="1834411"/>
                  <a:ext cx="219438" cy="219438"/>
                </a:xfrm>
                <a:prstGeom prst="rect">
                  <a:avLst/>
                </a:prstGeom>
              </p:spPr>
            </p:pic>
          </p:grpSp>
        </p:grpSp>
        <p:grpSp>
          <p:nvGrpSpPr>
            <p:cNvPr id="56" name="组合 55"/>
            <p:cNvGrpSpPr/>
            <p:nvPr/>
          </p:nvGrpSpPr>
          <p:grpSpPr>
            <a:xfrm>
              <a:off x="3405521" y="2342189"/>
              <a:ext cx="6564390" cy="860439"/>
              <a:chOff x="3405521" y="2522299"/>
              <a:chExt cx="6564390" cy="860439"/>
            </a:xfrm>
          </p:grpSpPr>
          <p:grpSp>
            <p:nvGrpSpPr>
              <p:cNvPr id="24" name="组合 23"/>
              <p:cNvGrpSpPr/>
              <p:nvPr/>
            </p:nvGrpSpPr>
            <p:grpSpPr>
              <a:xfrm>
                <a:off x="3405521" y="2522299"/>
                <a:ext cx="6564390" cy="662082"/>
                <a:chOff x="3405521" y="2522299"/>
                <a:chExt cx="6564390" cy="662082"/>
              </a:xfrm>
            </p:grpSpPr>
            <p:sp>
              <p:nvSpPr>
                <p:cNvPr id="23" name="圆角矩形 22"/>
                <p:cNvSpPr/>
                <p:nvPr/>
              </p:nvSpPr>
              <p:spPr>
                <a:xfrm>
                  <a:off x="3405521" y="2622651"/>
                  <a:ext cx="6564390"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42405" y="2522299"/>
                  <a:ext cx="315277" cy="662082"/>
                </a:xfrm>
                <a:prstGeom prst="rect">
                  <a:avLst/>
                </a:prstGeom>
              </p:spPr>
            </p:pic>
            <p:sp>
              <p:nvSpPr>
                <p:cNvPr id="16" name="圆角矩形 15"/>
                <p:cNvSpPr/>
                <p:nvPr/>
              </p:nvSpPr>
              <p:spPr bwMode="auto">
                <a:xfrm>
                  <a:off x="3857682" y="2768965"/>
                  <a:ext cx="3529988" cy="408623"/>
                </a:xfrm>
                <a:prstGeom prst="round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DS-K1T681: </a:t>
                  </a:r>
                  <a:r>
                    <a:rPr kumimoji="0" lang="en-US" altLang="zh-CN" sz="14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100,000 faces</a:t>
                  </a:r>
                </a:p>
              </p:txBody>
            </p:sp>
          </p:grpSp>
          <p:pic>
            <p:nvPicPr>
              <p:cNvPr id="53" name="图片 5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2662" y="2672693"/>
                <a:ext cx="223302" cy="223302"/>
              </a:xfrm>
              <a:prstGeom prst="rect">
                <a:avLst/>
              </a:prstGeom>
            </p:spPr>
          </p:pic>
          <p:sp>
            <p:nvSpPr>
              <p:cNvPr id="54" name="文本框 53"/>
              <p:cNvSpPr txBox="1"/>
              <p:nvPr/>
            </p:nvSpPr>
            <p:spPr>
              <a:xfrm>
                <a:off x="7007645" y="2644074"/>
                <a:ext cx="2702481" cy="738664"/>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Android system</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Support flexible modular</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55" name="图片 5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29599" y="2926767"/>
                <a:ext cx="189428" cy="189428"/>
              </a:xfrm>
              <a:prstGeom prst="rect">
                <a:avLst/>
              </a:prstGeom>
            </p:spPr>
          </p:pic>
        </p:grpSp>
        <p:grpSp>
          <p:nvGrpSpPr>
            <p:cNvPr id="61" name="组合 60"/>
            <p:cNvGrpSpPr/>
            <p:nvPr/>
          </p:nvGrpSpPr>
          <p:grpSpPr>
            <a:xfrm>
              <a:off x="3405521" y="3106527"/>
              <a:ext cx="6564390" cy="632510"/>
              <a:chOff x="3405521" y="3314345"/>
              <a:chExt cx="6564390" cy="632510"/>
            </a:xfrm>
          </p:grpSpPr>
          <p:grpSp>
            <p:nvGrpSpPr>
              <p:cNvPr id="26" name="组合 25"/>
              <p:cNvGrpSpPr/>
              <p:nvPr/>
            </p:nvGrpSpPr>
            <p:grpSpPr>
              <a:xfrm>
                <a:off x="3405521" y="3314345"/>
                <a:ext cx="6564390" cy="632510"/>
                <a:chOff x="3405521" y="3314345"/>
                <a:chExt cx="6564390" cy="632510"/>
              </a:xfrm>
            </p:grpSpPr>
            <p:sp>
              <p:nvSpPr>
                <p:cNvPr id="25" name="圆角矩形 24"/>
                <p:cNvSpPr/>
                <p:nvPr/>
              </p:nvSpPr>
              <p:spPr>
                <a:xfrm>
                  <a:off x="3405521" y="3404243"/>
                  <a:ext cx="6564390"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542405" y="3314345"/>
                  <a:ext cx="365942" cy="632510"/>
                </a:xfrm>
                <a:prstGeom prst="rect">
                  <a:avLst/>
                </a:prstGeom>
              </p:spPr>
            </p:pic>
            <p:sp>
              <p:nvSpPr>
                <p:cNvPr id="13" name="圆角矩形 12"/>
                <p:cNvSpPr/>
                <p:nvPr/>
              </p:nvSpPr>
              <p:spPr bwMode="auto">
                <a:xfrm>
                  <a:off x="3857682" y="3538232"/>
                  <a:ext cx="3529988" cy="408623"/>
                </a:xfrm>
                <a:prstGeom prst="round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DS-K1T680: </a:t>
                  </a:r>
                  <a:r>
                    <a:rPr kumimoji="0" lang="en-US" altLang="zh-CN" sz="1400" b="1"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100,000 faces</a:t>
                  </a:r>
                </a:p>
              </p:txBody>
            </p:sp>
          </p:grpSp>
          <p:grpSp>
            <p:nvGrpSpPr>
              <p:cNvPr id="60" name="组合 59"/>
              <p:cNvGrpSpPr/>
              <p:nvPr/>
            </p:nvGrpSpPr>
            <p:grpSpPr>
              <a:xfrm>
                <a:off x="6772029" y="3455982"/>
                <a:ext cx="2217025" cy="462839"/>
                <a:chOff x="6772029" y="3455982"/>
                <a:chExt cx="2217025" cy="462839"/>
              </a:xfrm>
            </p:grpSpPr>
            <p:pic>
              <p:nvPicPr>
                <p:cNvPr id="57" name="图片 5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72029" y="3455982"/>
                  <a:ext cx="260212" cy="260212"/>
                </a:xfrm>
                <a:prstGeom prst="rect">
                  <a:avLst/>
                </a:prstGeom>
              </p:spPr>
            </p:pic>
            <p:pic>
              <p:nvPicPr>
                <p:cNvPr id="58" name="图片 57"/>
                <p:cNvPicPr>
                  <a:picLocks noChangeAspect="1"/>
                </p:cNvPicPr>
                <p:nvPr/>
              </p:nvPicPr>
              <p:blipFill rotWithShape="1">
                <a:blip r:embed="rId11" cstate="screen">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a:xfrm>
                  <a:off x="6790380" y="3688910"/>
                  <a:ext cx="241861" cy="229911"/>
                </a:xfrm>
                <a:prstGeom prst="rect">
                  <a:avLst/>
                </a:prstGeom>
                <a:noFill/>
                <a:ln w="9525" cap="flat" cmpd="sng" algn="ctr">
                  <a:noFill/>
                  <a:prstDash val="solid"/>
                  <a:round/>
                  <a:headEnd type="none" w="med" len="med"/>
                  <a:tailEnd type="none" w="med" len="med"/>
                </a:ln>
                <a:effectLst/>
              </p:spPr>
            </p:pic>
            <p:sp>
              <p:nvSpPr>
                <p:cNvPr id="59" name="文本框 58"/>
                <p:cNvSpPr txBox="1"/>
                <p:nvPr/>
              </p:nvSpPr>
              <p:spPr>
                <a:xfrm>
                  <a:off x="7007645" y="3555921"/>
                  <a:ext cx="1981409" cy="30777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Support 4G /POE</a:t>
                  </a:r>
                  <a:endParaRPr kumimoji="0" lang="zh-CN" altLang="en-US"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grpSp>
      <p:grpSp>
        <p:nvGrpSpPr>
          <p:cNvPr id="77" name="组合 76"/>
          <p:cNvGrpSpPr/>
          <p:nvPr/>
        </p:nvGrpSpPr>
        <p:grpSpPr>
          <a:xfrm>
            <a:off x="3394475" y="5895118"/>
            <a:ext cx="6575436" cy="543058"/>
            <a:chOff x="3394474" y="6154370"/>
            <a:chExt cx="6575436" cy="543058"/>
          </a:xfrm>
        </p:grpSpPr>
        <p:grpSp>
          <p:nvGrpSpPr>
            <p:cNvPr id="43" name="组合 42"/>
            <p:cNvGrpSpPr/>
            <p:nvPr/>
          </p:nvGrpSpPr>
          <p:grpSpPr>
            <a:xfrm>
              <a:off x="3394474" y="6154370"/>
              <a:ext cx="6575436" cy="543058"/>
              <a:chOff x="3394474" y="6154370"/>
              <a:chExt cx="6575436" cy="543058"/>
            </a:xfrm>
          </p:grpSpPr>
          <p:sp>
            <p:nvSpPr>
              <p:cNvPr id="29" name="圆角矩形 28"/>
              <p:cNvSpPr/>
              <p:nvPr/>
            </p:nvSpPr>
            <p:spPr>
              <a:xfrm>
                <a:off x="3394474" y="6154370"/>
                <a:ext cx="6575436"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0" name="图片 2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507334" y="6253600"/>
                <a:ext cx="399248" cy="415412"/>
              </a:xfrm>
              <a:prstGeom prst="rect">
                <a:avLst/>
              </a:prstGeom>
            </p:spPr>
          </p:pic>
          <p:sp>
            <p:nvSpPr>
              <p:cNvPr id="35" name="圆角矩形 34"/>
              <p:cNvSpPr/>
              <p:nvPr/>
            </p:nvSpPr>
            <p:spPr bwMode="auto">
              <a:xfrm>
                <a:off x="3897354" y="6288805"/>
                <a:ext cx="3648504" cy="408623"/>
              </a:xfrm>
              <a:prstGeom prst="round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DS-K1T642: </a:t>
                </a:r>
                <a:r>
                  <a:rPr kumimoji="0" lang="en-US" altLang="zh-CN" sz="1400" b="1"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6,000 faces</a:t>
                </a:r>
              </a:p>
            </p:txBody>
          </p:sp>
        </p:grpSp>
        <p:grpSp>
          <p:nvGrpSpPr>
            <p:cNvPr id="76" name="组合 75"/>
            <p:cNvGrpSpPr/>
            <p:nvPr/>
          </p:nvGrpSpPr>
          <p:grpSpPr>
            <a:xfrm>
              <a:off x="6783824" y="6289491"/>
              <a:ext cx="2972104" cy="307777"/>
              <a:chOff x="6783824" y="6289491"/>
              <a:chExt cx="2972104" cy="307777"/>
            </a:xfrm>
          </p:grpSpPr>
          <p:grpSp>
            <p:nvGrpSpPr>
              <p:cNvPr id="72" name="组合 71"/>
              <p:cNvGrpSpPr/>
              <p:nvPr/>
            </p:nvGrpSpPr>
            <p:grpSpPr>
              <a:xfrm>
                <a:off x="6783824" y="6317989"/>
                <a:ext cx="341739" cy="250782"/>
                <a:chOff x="4424971" y="1054732"/>
                <a:chExt cx="449454" cy="390594"/>
              </a:xfrm>
            </p:grpSpPr>
            <p:sp>
              <p:nvSpPr>
                <p:cNvPr id="73" name="圆角矩形 72"/>
                <p:cNvSpPr/>
                <p:nvPr/>
              </p:nvSpPr>
              <p:spPr>
                <a:xfrm>
                  <a:off x="4442819" y="1092090"/>
                  <a:ext cx="380914" cy="32606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74" name="文本框 73"/>
                <p:cNvSpPr txBox="1"/>
                <p:nvPr/>
              </p:nvSpPr>
              <p:spPr>
                <a:xfrm>
                  <a:off x="4424971" y="1054732"/>
                  <a:ext cx="449454" cy="390594"/>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4.3-inch</a:t>
                  </a:r>
                  <a:endParaRPr kumimoji="0" lang="zh-CN" altLang="en-US" sz="6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sp>
            <p:nvSpPr>
              <p:cNvPr id="75" name="文本框 74"/>
              <p:cNvSpPr txBox="1"/>
              <p:nvPr/>
            </p:nvSpPr>
            <p:spPr>
              <a:xfrm>
                <a:off x="7078043" y="6289491"/>
                <a:ext cx="2677885" cy="307777"/>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4.3-inch touch screen</a:t>
                </a:r>
                <a:endParaRPr kumimoji="0" lang="zh-CN" altLang="en-US"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grpSp>
        <p:nvGrpSpPr>
          <p:cNvPr id="66" name="组合 65"/>
          <p:cNvGrpSpPr/>
          <p:nvPr/>
        </p:nvGrpSpPr>
        <p:grpSpPr>
          <a:xfrm>
            <a:off x="3405523" y="4232574"/>
            <a:ext cx="6907284" cy="737235"/>
            <a:chOff x="3405522" y="4284006"/>
            <a:chExt cx="6907284" cy="737235"/>
          </a:xfrm>
        </p:grpSpPr>
        <p:grpSp>
          <p:nvGrpSpPr>
            <p:cNvPr id="41" name="组合 40"/>
            <p:cNvGrpSpPr/>
            <p:nvPr/>
          </p:nvGrpSpPr>
          <p:grpSpPr>
            <a:xfrm>
              <a:off x="3405522" y="4284006"/>
              <a:ext cx="6564388" cy="737235"/>
              <a:chOff x="3405522" y="4284006"/>
              <a:chExt cx="6564388" cy="737235"/>
            </a:xfrm>
          </p:grpSpPr>
          <p:sp>
            <p:nvSpPr>
              <p:cNvPr id="27" name="圆角矩形 26"/>
              <p:cNvSpPr/>
              <p:nvPr/>
            </p:nvSpPr>
            <p:spPr>
              <a:xfrm>
                <a:off x="3405522" y="4457189"/>
                <a:ext cx="6564388"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图片 30"/>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539886" y="4284006"/>
                <a:ext cx="368461" cy="726447"/>
              </a:xfrm>
              <a:prstGeom prst="rect">
                <a:avLst/>
              </a:prstGeom>
            </p:spPr>
          </p:pic>
          <p:sp>
            <p:nvSpPr>
              <p:cNvPr id="36" name="圆角矩形 35"/>
              <p:cNvSpPr/>
              <p:nvPr/>
            </p:nvSpPr>
            <p:spPr bwMode="auto">
              <a:xfrm>
                <a:off x="3855647" y="4403359"/>
                <a:ext cx="3603645" cy="408623"/>
              </a:xfrm>
              <a:prstGeom prst="round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DS-K1T673T: </a:t>
                </a:r>
                <a:r>
                  <a:rPr kumimoji="0" lang="en-US" altLang="zh-CN" sz="1400" b="1"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100,000 faces</a:t>
                </a:r>
              </a:p>
            </p:txBody>
          </p:sp>
          <p:sp>
            <p:nvSpPr>
              <p:cNvPr id="40" name="圆角矩形 39"/>
              <p:cNvSpPr/>
              <p:nvPr/>
            </p:nvSpPr>
            <p:spPr bwMode="auto">
              <a:xfrm>
                <a:off x="3854427" y="4612618"/>
                <a:ext cx="3603645" cy="408623"/>
              </a:xfrm>
              <a:prstGeom prst="round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DS-K1T673: </a:t>
                </a:r>
                <a:r>
                  <a:rPr kumimoji="0" lang="en-US" altLang="zh-CN" sz="1400" b="1"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10,000 faces</a:t>
                </a:r>
              </a:p>
            </p:txBody>
          </p:sp>
        </p:grpSp>
        <p:grpSp>
          <p:nvGrpSpPr>
            <p:cNvPr id="65" name="组合 64"/>
            <p:cNvGrpSpPr/>
            <p:nvPr/>
          </p:nvGrpSpPr>
          <p:grpSpPr>
            <a:xfrm>
              <a:off x="6801178" y="4457189"/>
              <a:ext cx="3511628" cy="527976"/>
              <a:chOff x="6801178" y="4457189"/>
              <a:chExt cx="3511628" cy="527976"/>
            </a:xfrm>
          </p:grpSpPr>
          <p:pic>
            <p:nvPicPr>
              <p:cNvPr id="62" name="图片 6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01178" y="4709638"/>
                <a:ext cx="275527" cy="275527"/>
              </a:xfrm>
              <a:prstGeom prst="rect">
                <a:avLst/>
              </a:prstGeom>
            </p:spPr>
          </p:pic>
          <p:pic>
            <p:nvPicPr>
              <p:cNvPr id="63" name="图片 6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29599" y="4498721"/>
                <a:ext cx="189428" cy="189428"/>
              </a:xfrm>
              <a:prstGeom prst="rect">
                <a:avLst/>
              </a:prstGeom>
            </p:spPr>
          </p:pic>
          <p:sp>
            <p:nvSpPr>
              <p:cNvPr id="64" name="文本框 63"/>
              <p:cNvSpPr txBox="1"/>
              <p:nvPr/>
            </p:nvSpPr>
            <p:spPr>
              <a:xfrm>
                <a:off x="7007645" y="4457189"/>
                <a:ext cx="3305161" cy="52322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Support flexible modular</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Support multi-person authentication</a:t>
                </a:r>
                <a:endParaRPr kumimoji="0" lang="zh-CN" altLang="en-US"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grpSp>
        <p:nvGrpSpPr>
          <p:cNvPr id="71" name="组合 70"/>
          <p:cNvGrpSpPr/>
          <p:nvPr/>
        </p:nvGrpSpPr>
        <p:grpSpPr>
          <a:xfrm>
            <a:off x="3405522" y="5088963"/>
            <a:ext cx="6946732" cy="742074"/>
            <a:chOff x="3405521" y="5195816"/>
            <a:chExt cx="6946732" cy="742074"/>
          </a:xfrm>
        </p:grpSpPr>
        <p:grpSp>
          <p:nvGrpSpPr>
            <p:cNvPr id="42" name="组合 41"/>
            <p:cNvGrpSpPr/>
            <p:nvPr/>
          </p:nvGrpSpPr>
          <p:grpSpPr>
            <a:xfrm>
              <a:off x="3405521" y="5195816"/>
              <a:ext cx="6564389" cy="742074"/>
              <a:chOff x="3405521" y="5195816"/>
              <a:chExt cx="6564389" cy="742074"/>
            </a:xfrm>
          </p:grpSpPr>
          <p:sp>
            <p:nvSpPr>
              <p:cNvPr id="28" name="圆角矩形 27"/>
              <p:cNvSpPr/>
              <p:nvPr/>
            </p:nvSpPr>
            <p:spPr>
              <a:xfrm>
                <a:off x="3405521" y="5336952"/>
                <a:ext cx="6564389"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圆角矩形 33"/>
              <p:cNvSpPr/>
              <p:nvPr/>
            </p:nvSpPr>
            <p:spPr bwMode="auto">
              <a:xfrm>
                <a:off x="3897354" y="5452231"/>
                <a:ext cx="3648504" cy="408623"/>
              </a:xfrm>
              <a:prstGeom prst="round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DS-K1T670: </a:t>
                </a:r>
                <a:r>
                  <a:rPr kumimoji="0" lang="en-US" altLang="zh-CN" sz="14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6,000 faces </a:t>
                </a:r>
              </a:p>
            </p:txBody>
          </p:sp>
          <p:pic>
            <p:nvPicPr>
              <p:cNvPr id="38" name="图片 3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07334" y="5195816"/>
                <a:ext cx="421825" cy="742074"/>
              </a:xfrm>
              <a:prstGeom prst="rect">
                <a:avLst/>
              </a:prstGeom>
            </p:spPr>
          </p:pic>
        </p:grpSp>
        <p:grpSp>
          <p:nvGrpSpPr>
            <p:cNvPr id="70" name="组合 69"/>
            <p:cNvGrpSpPr/>
            <p:nvPr/>
          </p:nvGrpSpPr>
          <p:grpSpPr>
            <a:xfrm>
              <a:off x="6801177" y="5308934"/>
              <a:ext cx="3551076" cy="570944"/>
              <a:chOff x="6801177" y="5308934"/>
              <a:chExt cx="3551076" cy="570944"/>
            </a:xfrm>
          </p:grpSpPr>
          <p:pic>
            <p:nvPicPr>
              <p:cNvPr id="67" name="图片 6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01177" y="5604351"/>
                <a:ext cx="275527" cy="275527"/>
              </a:xfrm>
              <a:prstGeom prst="rect">
                <a:avLst/>
              </a:prstGeom>
            </p:spPr>
          </p:pic>
          <p:pic>
            <p:nvPicPr>
              <p:cNvPr id="68" name="图片 6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29599" y="5384880"/>
                <a:ext cx="189428" cy="189428"/>
              </a:xfrm>
              <a:prstGeom prst="rect">
                <a:avLst/>
              </a:prstGeom>
            </p:spPr>
          </p:pic>
          <p:sp>
            <p:nvSpPr>
              <p:cNvPr id="69" name="文本框 68"/>
              <p:cNvSpPr txBox="1"/>
              <p:nvPr/>
            </p:nvSpPr>
            <p:spPr>
              <a:xfrm>
                <a:off x="7047092" y="5308934"/>
                <a:ext cx="3305161" cy="52322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Support flexible modular</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Support multi-person authentication</a:t>
                </a:r>
                <a:endParaRPr kumimoji="0" lang="zh-CN" altLang="en-US" sz="1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pic>
        <p:nvPicPr>
          <p:cNvPr id="78" name="图片 77"/>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pic>
        <p:nvPicPr>
          <p:cNvPr id="79" name="图片 7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399284">
            <a:off x="3765388" y="4028533"/>
            <a:ext cx="380504" cy="448752"/>
          </a:xfrm>
          <a:prstGeom prst="rect">
            <a:avLst/>
          </a:prstGeom>
        </p:spPr>
      </p:pic>
      <p:pic>
        <p:nvPicPr>
          <p:cNvPr id="80" name="图片 7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399284">
            <a:off x="3695030" y="4900614"/>
            <a:ext cx="380504" cy="448752"/>
          </a:xfrm>
          <a:prstGeom prst="rect">
            <a:avLst/>
          </a:prstGeom>
        </p:spPr>
      </p:pic>
    </p:spTree>
    <p:extLst>
      <p:ext uri="{BB962C8B-B14F-4D97-AF65-F5344CB8AC3E}">
        <p14:creationId xmlns:p14="http://schemas.microsoft.com/office/powerpoint/2010/main" val="1346388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2"/>
          <p:cNvSpPr txBox="1"/>
          <p:nvPr/>
        </p:nvSpPr>
        <p:spPr>
          <a:xfrm>
            <a:off x="884891" y="208837"/>
            <a:ext cx="1035079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a:t>
            </a:r>
            <a:r>
              <a:rPr kumimoji="0" lang="en-US" altLang="zh-CN" sz="3599"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a:t>
            </a: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Recognition Terminal</a:t>
            </a:r>
          </a:p>
        </p:txBody>
      </p:sp>
      <p:sp>
        <p:nvSpPr>
          <p:cNvPr id="10" name="矩形 9"/>
          <p:cNvSpPr/>
          <p:nvPr/>
        </p:nvSpPr>
        <p:spPr>
          <a:xfrm>
            <a:off x="406357" y="4560955"/>
            <a:ext cx="48616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DS-K1T681 Series</a:t>
            </a:r>
          </a:p>
        </p:txBody>
      </p:sp>
      <p:graphicFrame>
        <p:nvGraphicFramePr>
          <p:cNvPr id="18" name="表格 17"/>
          <p:cNvGraphicFramePr>
            <a:graphicFrameLocks noGrp="1"/>
          </p:cNvGraphicFramePr>
          <p:nvPr/>
        </p:nvGraphicFramePr>
        <p:xfrm>
          <a:off x="6030347" y="3429000"/>
          <a:ext cx="5553859" cy="3327530"/>
        </p:xfrm>
        <a:graphic>
          <a:graphicData uri="http://schemas.openxmlformats.org/drawingml/2006/table">
            <a:tbl>
              <a:tblPr firstRow="1" bandRow="1">
                <a:tableStyleId>{5C22544A-7EE6-4342-B048-85BDC9FD1C3A}</a:tableStyleId>
              </a:tblPr>
              <a:tblGrid>
                <a:gridCol w="2487757">
                  <a:extLst>
                    <a:ext uri="{9D8B030D-6E8A-4147-A177-3AD203B41FA5}">
                      <a16:colId xmlns:a16="http://schemas.microsoft.com/office/drawing/2014/main" val="614499299"/>
                    </a:ext>
                  </a:extLst>
                </a:gridCol>
                <a:gridCol w="3066102">
                  <a:extLst>
                    <a:ext uri="{9D8B030D-6E8A-4147-A177-3AD203B41FA5}">
                      <a16:colId xmlns:a16="http://schemas.microsoft.com/office/drawing/2014/main" val="3485020075"/>
                    </a:ext>
                  </a:extLst>
                </a:gridCol>
              </a:tblGrid>
              <a:tr h="2967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Model</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DS-K1T681 Series</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396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Operation system</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Android 11</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4598630"/>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02442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type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DESFire</a:t>
                      </a:r>
                      <a:r>
                        <a:rPr lang="zh-CN" alt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Felica</a:t>
                      </a:r>
                      <a:r>
                        <a:rPr lang="zh-CN" alt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M1</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663017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t>
                      </a:r>
                      <a:r>
                        <a:rPr lang="en-US" altLang="zh-CN"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ard capacity</a:t>
                      </a:r>
                      <a:endPar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033314"/>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48476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657958"/>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Power supply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DC</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12V~24V</a:t>
                      </a:r>
                      <a:endPar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145155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Communication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Ethernet, Wi-Fi (optional)</a:t>
                      </a:r>
                    </a:p>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RS-485,Wiegand</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Bluetooth</a:t>
                      </a: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USB</a:t>
                      </a:r>
                      <a:endPar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0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Protection level</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03370"/>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Language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kern="1200" dirty="0">
                          <a:solidFill>
                            <a:schemeClr val="tx1"/>
                          </a:solidFill>
                          <a:effectLst/>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English, Spanish (South America), Arabic, Thai, Indonesian, Russian, Vietnamese, Portuguese (Brazil), Korean, Japanese, Traditional Chinese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998224"/>
                  </a:ext>
                </a:extLst>
              </a:tr>
            </a:tbl>
          </a:graphicData>
        </a:graphic>
      </p:graphicFrame>
      <p:sp>
        <p:nvSpPr>
          <p:cNvPr id="69" name="文本框 12"/>
          <p:cNvSpPr txBox="1"/>
          <p:nvPr/>
        </p:nvSpPr>
        <p:spPr>
          <a:xfrm>
            <a:off x="884891" y="753778"/>
            <a:ext cx="70115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Touch-Free, Access is Easier Than Ever</a:t>
            </a:r>
          </a:p>
        </p:txBody>
      </p:sp>
      <p:grpSp>
        <p:nvGrpSpPr>
          <p:cNvPr id="9" name="组合 8"/>
          <p:cNvGrpSpPr/>
          <p:nvPr/>
        </p:nvGrpSpPr>
        <p:grpSpPr>
          <a:xfrm>
            <a:off x="1431929" y="1267276"/>
            <a:ext cx="2840355" cy="3240199"/>
            <a:chOff x="1174896" y="1578821"/>
            <a:chExt cx="3574313" cy="4077478"/>
          </a:xfrm>
        </p:grpSpPr>
        <p:grpSp>
          <p:nvGrpSpPr>
            <p:cNvPr id="4" name="组合 3"/>
            <p:cNvGrpSpPr/>
            <p:nvPr/>
          </p:nvGrpSpPr>
          <p:grpSpPr>
            <a:xfrm>
              <a:off x="2187202" y="1578821"/>
              <a:ext cx="1543050" cy="403563"/>
              <a:chOff x="9936761" y="1501742"/>
              <a:chExt cx="1543050" cy="403563"/>
            </a:xfrm>
          </p:grpSpPr>
          <p:sp>
            <p:nvSpPr>
              <p:cNvPr id="5" name="圆角矩形 4"/>
              <p:cNvSpPr/>
              <p:nvPr/>
            </p:nvSpPr>
            <p:spPr>
              <a:xfrm>
                <a:off x="9936761" y="1501742"/>
                <a:ext cx="1543050" cy="366647"/>
              </a:xfrm>
              <a:prstGeom prst="roundRect">
                <a:avLst>
                  <a:gd name="adj" fmla="val 10383"/>
                </a:avLst>
              </a:prstGeom>
              <a:gradFill>
                <a:gsLst>
                  <a:gs pos="0">
                    <a:srgbClr val="ECA884"/>
                  </a:gs>
                  <a:gs pos="100000">
                    <a:srgbClr val="98542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6" name="文本框 5"/>
              <p:cNvSpPr txBox="1"/>
              <p:nvPr/>
            </p:nvSpPr>
            <p:spPr>
              <a:xfrm>
                <a:off x="10015320" y="1517997"/>
                <a:ext cx="1312648" cy="387308"/>
              </a:xfrm>
              <a:prstGeom prst="rect">
                <a:avLst/>
              </a:prstGeom>
              <a:noFill/>
            </p:spPr>
            <p:txBody>
              <a:bodyPr wrap="none" rtlCol="0">
                <a:spAutoFit/>
              </a:bodyPr>
              <a:lstStyle>
                <a:defPPr>
                  <a:defRPr lang="zh-CN"/>
                </a:defPPr>
                <a:lvl1pPr>
                  <a:lnSpc>
                    <a:spcPct val="150000"/>
                  </a:lnSpc>
                  <a:defRPr sz="1400" spc="100">
                    <a:solidFill>
                      <a:schemeClr val="bg1"/>
                    </a:solidFill>
                    <a:latin typeface="方正兰亭黑简体" panose="02000000000000000000" pitchFamily="2" charset="-122"/>
                    <a:ea typeface="方正兰亭黑简体" panose="02000000000000000000" pitchFamily="2" charset="-122"/>
                    <a:cs typeface="Levenim MT" panose="02010502060101010101"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Ultra Series</a:t>
                </a:r>
                <a:endParaRPr kumimoji="0" lang="zh-CN" altLang="en-US"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
          <p:nvSpPr>
            <p:cNvPr id="7" name="椭圆 27"/>
            <p:cNvSpPr/>
            <p:nvPr/>
          </p:nvSpPr>
          <p:spPr>
            <a:xfrm>
              <a:off x="1174896" y="2110981"/>
              <a:ext cx="3574313" cy="3455136"/>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8" name="图片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6573" y="2249077"/>
              <a:ext cx="2091020" cy="3407222"/>
            </a:xfrm>
            <a:prstGeom prst="rect">
              <a:avLst/>
            </a:prstGeom>
          </p:spPr>
        </p:pic>
      </p:grpSp>
      <p:sp>
        <p:nvSpPr>
          <p:cNvPr id="39" name="圆角矩形 38"/>
          <p:cNvSpPr/>
          <p:nvPr/>
        </p:nvSpPr>
        <p:spPr>
          <a:xfrm>
            <a:off x="389529" y="5001951"/>
            <a:ext cx="5426290" cy="917036"/>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16" name="组合 15"/>
          <p:cNvGrpSpPr/>
          <p:nvPr/>
        </p:nvGrpSpPr>
        <p:grpSpPr>
          <a:xfrm>
            <a:off x="592227" y="5079924"/>
            <a:ext cx="5167126" cy="717210"/>
            <a:chOff x="160181" y="4990948"/>
            <a:chExt cx="8736600" cy="1212662"/>
          </a:xfrm>
        </p:grpSpPr>
        <p:pic>
          <p:nvPicPr>
            <p:cNvPr id="13" name="图片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56876" y="4990948"/>
              <a:ext cx="2953343" cy="1212662"/>
            </a:xfrm>
            <a:prstGeom prst="rect">
              <a:avLst/>
            </a:prstGeom>
          </p:spPr>
        </p:pic>
        <p:pic>
          <p:nvPicPr>
            <p:cNvPr id="14" name="图片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73885" y="5021404"/>
              <a:ext cx="2922896" cy="1151750"/>
            </a:xfrm>
            <a:prstGeom prst="rect">
              <a:avLst/>
            </a:prstGeom>
          </p:spPr>
        </p:pic>
        <p:pic>
          <p:nvPicPr>
            <p:cNvPr id="15" name="图片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0181" y="5011239"/>
              <a:ext cx="2933029" cy="1172081"/>
            </a:xfrm>
            <a:prstGeom prst="rect">
              <a:avLst/>
            </a:prstGeom>
          </p:spPr>
        </p:pic>
      </p:grpSp>
      <p:sp>
        <p:nvSpPr>
          <p:cNvPr id="57" name="矩形 56"/>
          <p:cNvSpPr/>
          <p:nvPr/>
        </p:nvSpPr>
        <p:spPr>
          <a:xfrm>
            <a:off x="490893" y="5943168"/>
            <a:ext cx="40011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*Modules with Type C interface</a:t>
            </a:r>
          </a:p>
        </p:txBody>
      </p:sp>
      <p:grpSp>
        <p:nvGrpSpPr>
          <p:cNvPr id="36" name="组合 35"/>
          <p:cNvGrpSpPr/>
          <p:nvPr/>
        </p:nvGrpSpPr>
        <p:grpSpPr>
          <a:xfrm>
            <a:off x="6543923" y="2279499"/>
            <a:ext cx="5064251" cy="506370"/>
            <a:chOff x="5811407" y="1554716"/>
            <a:chExt cx="5778711" cy="570267"/>
          </a:xfrm>
        </p:grpSpPr>
        <p:sp>
          <p:nvSpPr>
            <p:cNvPr id="43" name="文本框 42"/>
            <p:cNvSpPr txBox="1"/>
            <p:nvPr/>
          </p:nvSpPr>
          <p:spPr>
            <a:xfrm>
              <a:off x="5811407" y="1554716"/>
              <a:ext cx="5059681" cy="4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Flexible modular design</a:t>
              </a:r>
              <a:endParaRPr kumimoji="0" lang="zh-CN" altLang="en-US"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8" name="文本框 37"/>
            <p:cNvSpPr txBox="1"/>
            <p:nvPr/>
          </p:nvSpPr>
          <p:spPr>
            <a:xfrm>
              <a:off x="5811407" y="1813031"/>
              <a:ext cx="5778711" cy="3119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meets a diverse set of needs</a:t>
              </a:r>
            </a:p>
          </p:txBody>
        </p:sp>
      </p:grpSp>
      <p:grpSp>
        <p:nvGrpSpPr>
          <p:cNvPr id="45" name="组合 44"/>
          <p:cNvGrpSpPr/>
          <p:nvPr/>
        </p:nvGrpSpPr>
        <p:grpSpPr>
          <a:xfrm>
            <a:off x="6531489" y="1778725"/>
            <a:ext cx="5088218" cy="501088"/>
            <a:chOff x="5816098" y="918861"/>
            <a:chExt cx="5806059" cy="564318"/>
          </a:xfrm>
        </p:grpSpPr>
        <p:sp>
          <p:nvSpPr>
            <p:cNvPr id="46" name="文本框 45"/>
            <p:cNvSpPr txBox="1"/>
            <p:nvPr/>
          </p:nvSpPr>
          <p:spPr>
            <a:xfrm>
              <a:off x="5816098" y="918861"/>
              <a:ext cx="4339860" cy="4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Accurate authorization</a:t>
              </a:r>
              <a:endParaRPr kumimoji="0" lang="zh-CN" altLang="en-US"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7" name="文本框 46"/>
            <p:cNvSpPr txBox="1"/>
            <p:nvPr/>
          </p:nvSpPr>
          <p:spPr>
            <a:xfrm>
              <a:off x="5843446" y="1171227"/>
              <a:ext cx="5778711" cy="3119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of single or up to 5 persons simultaneously</a:t>
              </a:r>
            </a:p>
          </p:txBody>
        </p:sp>
      </p:grpSp>
      <p:grpSp>
        <p:nvGrpSpPr>
          <p:cNvPr id="49" name="组合 48"/>
          <p:cNvGrpSpPr/>
          <p:nvPr/>
        </p:nvGrpSpPr>
        <p:grpSpPr>
          <a:xfrm>
            <a:off x="6543923" y="1270416"/>
            <a:ext cx="5040283" cy="547637"/>
            <a:chOff x="5878026" y="2233099"/>
            <a:chExt cx="5751362" cy="616741"/>
          </a:xfrm>
        </p:grpSpPr>
        <p:sp>
          <p:nvSpPr>
            <p:cNvPr id="50" name="文本框 49"/>
            <p:cNvSpPr txBox="1"/>
            <p:nvPr/>
          </p:nvSpPr>
          <p:spPr>
            <a:xfrm>
              <a:off x="5878026" y="2537889"/>
              <a:ext cx="5751362" cy="3119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for open platform 3rd-party integration</a:t>
              </a:r>
            </a:p>
          </p:txBody>
        </p:sp>
        <p:sp>
          <p:nvSpPr>
            <p:cNvPr id="51" name="文本框 50"/>
            <p:cNvSpPr txBox="1"/>
            <p:nvPr/>
          </p:nvSpPr>
          <p:spPr>
            <a:xfrm>
              <a:off x="5886543" y="2233099"/>
              <a:ext cx="5059680" cy="415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Android 11 System</a:t>
              </a:r>
            </a:p>
          </p:txBody>
        </p:sp>
      </p:grpSp>
      <p:grpSp>
        <p:nvGrpSpPr>
          <p:cNvPr id="53" name="组合 52"/>
          <p:cNvGrpSpPr/>
          <p:nvPr/>
        </p:nvGrpSpPr>
        <p:grpSpPr>
          <a:xfrm>
            <a:off x="6551385" y="2749196"/>
            <a:ext cx="3865640" cy="507832"/>
            <a:chOff x="5851836" y="2886270"/>
            <a:chExt cx="4411001" cy="571912"/>
          </a:xfrm>
        </p:grpSpPr>
        <p:sp>
          <p:nvSpPr>
            <p:cNvPr id="54" name="文本框 53"/>
            <p:cNvSpPr txBox="1"/>
            <p:nvPr/>
          </p:nvSpPr>
          <p:spPr>
            <a:xfrm>
              <a:off x="5851836" y="2886270"/>
              <a:ext cx="3637280" cy="4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Customizable images &amp; videos</a:t>
              </a:r>
              <a:endParaRPr kumimoji="0" lang="zh-CN" altLang="en-US" sz="18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55" name="文本框 54"/>
            <p:cNvSpPr txBox="1"/>
            <p:nvPr/>
          </p:nvSpPr>
          <p:spPr>
            <a:xfrm>
              <a:off x="5851836" y="3146230"/>
              <a:ext cx="4411001" cy="3119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for digital advertisements</a:t>
              </a:r>
            </a:p>
          </p:txBody>
        </p:sp>
      </p:grpSp>
      <p:sp>
        <p:nvSpPr>
          <p:cNvPr id="40" name="iconfont-1063-813701">
            <a:extLst>
              <a:ext uri="{FF2B5EF4-FFF2-40B4-BE49-F238E27FC236}">
                <a16:creationId xmlns:a16="http://schemas.microsoft.com/office/drawing/2014/main" id="{54405246-CCE2-4201-BBB1-D3F3EB6E740D}"/>
              </a:ext>
            </a:extLst>
          </p:cNvPr>
          <p:cNvSpPr>
            <a:spLocks noChangeAspect="1"/>
          </p:cNvSpPr>
          <p:nvPr/>
        </p:nvSpPr>
        <p:spPr>
          <a:xfrm>
            <a:off x="6267356" y="1310814"/>
            <a:ext cx="198790" cy="269410"/>
          </a:xfrm>
          <a:custGeom>
            <a:avLst/>
            <a:gdLst>
              <a:gd name="T0" fmla="*/ 5529 w 10933"/>
              <a:gd name="T1" fmla="*/ 4371 h 12985"/>
              <a:gd name="T2" fmla="*/ 1994 w 10933"/>
              <a:gd name="T3" fmla="*/ 4429 h 12985"/>
              <a:gd name="T4" fmla="*/ 1993 w 10933"/>
              <a:gd name="T5" fmla="*/ 9494 h 12985"/>
              <a:gd name="T6" fmla="*/ 3305 w 10933"/>
              <a:gd name="T7" fmla="*/ 10264 h 12985"/>
              <a:gd name="T8" fmla="*/ 3415 w 10933"/>
              <a:gd name="T9" fmla="*/ 11962 h 12985"/>
              <a:gd name="T10" fmla="*/ 4997 w 10933"/>
              <a:gd name="T11" fmla="*/ 11988 h 12985"/>
              <a:gd name="T12" fmla="*/ 5093 w 10933"/>
              <a:gd name="T13" fmla="*/ 10264 h 12985"/>
              <a:gd name="T14" fmla="*/ 6061 w 10933"/>
              <a:gd name="T15" fmla="*/ 10377 h 12985"/>
              <a:gd name="T16" fmla="*/ 6077 w 10933"/>
              <a:gd name="T17" fmla="*/ 12176 h 12985"/>
              <a:gd name="T18" fmla="*/ 7632 w 10933"/>
              <a:gd name="T19" fmla="*/ 11987 h 12985"/>
              <a:gd name="T20" fmla="*/ 7850 w 10933"/>
              <a:gd name="T21" fmla="*/ 10266 h 12985"/>
              <a:gd name="T22" fmla="*/ 9074 w 10933"/>
              <a:gd name="T23" fmla="*/ 9355 h 12985"/>
              <a:gd name="T24" fmla="*/ 8962 w 10933"/>
              <a:gd name="T25" fmla="*/ 4332 h 12985"/>
              <a:gd name="T26" fmla="*/ 10919 w 10933"/>
              <a:gd name="T27" fmla="*/ 4819 h 12985"/>
              <a:gd name="T28" fmla="*/ 9353 w 10933"/>
              <a:gd name="T29" fmla="*/ 4897 h 12985"/>
              <a:gd name="T30" fmla="*/ 9353 w 10933"/>
              <a:gd name="T31" fmla="*/ 8280 h 12985"/>
              <a:gd name="T32" fmla="*/ 10931 w 10933"/>
              <a:gd name="T33" fmla="*/ 8210 h 12985"/>
              <a:gd name="T34" fmla="*/ 1673 w 10933"/>
              <a:gd name="T35" fmla="*/ 4712 h 12985"/>
              <a:gd name="T36" fmla="*/ 0 w 10933"/>
              <a:gd name="T37" fmla="*/ 4939 h 12985"/>
              <a:gd name="T38" fmla="*/ 64 w 10933"/>
              <a:gd name="T39" fmla="*/ 8231 h 12985"/>
              <a:gd name="T40" fmla="*/ 1006 w 10933"/>
              <a:gd name="T41" fmla="*/ 9014 h 12985"/>
              <a:gd name="T42" fmla="*/ 1696 w 10933"/>
              <a:gd name="T43" fmla="*/ 4936 h 12985"/>
              <a:gd name="T44" fmla="*/ 8904 w 10933"/>
              <a:gd name="T45" fmla="*/ 3018 h 12985"/>
              <a:gd name="T46" fmla="*/ 7309 w 10933"/>
              <a:gd name="T47" fmla="*/ 1101 h 12985"/>
              <a:gd name="T48" fmla="*/ 7774 w 10933"/>
              <a:gd name="T49" fmla="*/ 39 h 12985"/>
              <a:gd name="T50" fmla="*/ 7115 w 10933"/>
              <a:gd name="T51" fmla="*/ 1009 h 12985"/>
              <a:gd name="T52" fmla="*/ 5553 w 10933"/>
              <a:gd name="T53" fmla="*/ 765 h 12985"/>
              <a:gd name="T54" fmla="*/ 3940 w 10933"/>
              <a:gd name="T55" fmla="*/ 1011 h 12985"/>
              <a:gd name="T56" fmla="*/ 3427 w 10933"/>
              <a:gd name="T57" fmla="*/ 77 h 12985"/>
              <a:gd name="T58" fmla="*/ 3233 w 10933"/>
              <a:gd name="T59" fmla="*/ 156 h 12985"/>
              <a:gd name="T60" fmla="*/ 3739 w 10933"/>
              <a:gd name="T61" fmla="*/ 1094 h 12985"/>
              <a:gd name="T62" fmla="*/ 1972 w 10933"/>
              <a:gd name="T63" fmla="*/ 3909 h 12985"/>
              <a:gd name="T64" fmla="*/ 5515 w 10933"/>
              <a:gd name="T65" fmla="*/ 4024 h 12985"/>
              <a:gd name="T66" fmla="*/ 9076 w 10933"/>
              <a:gd name="T67" fmla="*/ 3907 h 12985"/>
              <a:gd name="T68" fmla="*/ 3903 w 10933"/>
              <a:gd name="T69" fmla="*/ 2740 h 12985"/>
              <a:gd name="T70" fmla="*/ 3914 w 10933"/>
              <a:gd name="T71" fmla="*/ 2143 h 12985"/>
              <a:gd name="T72" fmla="*/ 3903 w 10933"/>
              <a:gd name="T73" fmla="*/ 2740 h 12985"/>
              <a:gd name="T74" fmla="*/ 6841 w 10933"/>
              <a:gd name="T75" fmla="*/ 2432 h 12985"/>
              <a:gd name="T76" fmla="*/ 7440 w 10933"/>
              <a:gd name="T77" fmla="*/ 2442 h 12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33" h="12985">
                <a:moveTo>
                  <a:pt x="8962" y="4332"/>
                </a:moveTo>
                <a:cubicBezTo>
                  <a:pt x="7818" y="4335"/>
                  <a:pt x="6674" y="4371"/>
                  <a:pt x="5529" y="4371"/>
                </a:cubicBezTo>
                <a:lnTo>
                  <a:pt x="2116" y="4371"/>
                </a:lnTo>
                <a:cubicBezTo>
                  <a:pt x="1983" y="4371"/>
                  <a:pt x="1994" y="4296"/>
                  <a:pt x="1994" y="4429"/>
                </a:cubicBezTo>
                <a:lnTo>
                  <a:pt x="1994" y="9356"/>
                </a:lnTo>
                <a:cubicBezTo>
                  <a:pt x="1994" y="9402"/>
                  <a:pt x="1990" y="9448"/>
                  <a:pt x="1993" y="9494"/>
                </a:cubicBezTo>
                <a:cubicBezTo>
                  <a:pt x="2024" y="9916"/>
                  <a:pt x="2389" y="10262"/>
                  <a:pt x="2812" y="10266"/>
                </a:cubicBezTo>
                <a:cubicBezTo>
                  <a:pt x="2976" y="10268"/>
                  <a:pt x="3140" y="10272"/>
                  <a:pt x="3305" y="10264"/>
                </a:cubicBezTo>
                <a:cubicBezTo>
                  <a:pt x="3397" y="10260"/>
                  <a:pt x="3418" y="10290"/>
                  <a:pt x="3417" y="10379"/>
                </a:cubicBezTo>
                <a:cubicBezTo>
                  <a:pt x="3413" y="10907"/>
                  <a:pt x="3414" y="11435"/>
                  <a:pt x="3415" y="11962"/>
                </a:cubicBezTo>
                <a:cubicBezTo>
                  <a:pt x="3415" y="12269"/>
                  <a:pt x="3538" y="12515"/>
                  <a:pt x="3804" y="12671"/>
                </a:cubicBezTo>
                <a:cubicBezTo>
                  <a:pt x="4338" y="12985"/>
                  <a:pt x="4993" y="12608"/>
                  <a:pt x="4997" y="11988"/>
                </a:cubicBezTo>
                <a:cubicBezTo>
                  <a:pt x="5000" y="11447"/>
                  <a:pt x="4999" y="10906"/>
                  <a:pt x="4996" y="10365"/>
                </a:cubicBezTo>
                <a:cubicBezTo>
                  <a:pt x="4996" y="10290"/>
                  <a:pt x="5012" y="10263"/>
                  <a:pt x="5093" y="10264"/>
                </a:cubicBezTo>
                <a:cubicBezTo>
                  <a:pt x="5380" y="10270"/>
                  <a:pt x="5667" y="10270"/>
                  <a:pt x="5954" y="10264"/>
                </a:cubicBezTo>
                <a:cubicBezTo>
                  <a:pt x="6045" y="10262"/>
                  <a:pt x="6062" y="10294"/>
                  <a:pt x="6061" y="10377"/>
                </a:cubicBezTo>
                <a:cubicBezTo>
                  <a:pt x="6058" y="10911"/>
                  <a:pt x="6060" y="11446"/>
                  <a:pt x="6060" y="11980"/>
                </a:cubicBezTo>
                <a:cubicBezTo>
                  <a:pt x="6060" y="12046"/>
                  <a:pt x="6061" y="12112"/>
                  <a:pt x="6077" y="12176"/>
                </a:cubicBezTo>
                <a:cubicBezTo>
                  <a:pt x="6178" y="12581"/>
                  <a:pt x="6542" y="12825"/>
                  <a:pt x="6966" y="12773"/>
                </a:cubicBezTo>
                <a:cubicBezTo>
                  <a:pt x="7343" y="12726"/>
                  <a:pt x="7632" y="12387"/>
                  <a:pt x="7632" y="11987"/>
                </a:cubicBezTo>
                <a:cubicBezTo>
                  <a:pt x="7633" y="11486"/>
                  <a:pt x="7632" y="10984"/>
                  <a:pt x="7632" y="10483"/>
                </a:cubicBezTo>
                <a:cubicBezTo>
                  <a:pt x="7632" y="10266"/>
                  <a:pt x="7632" y="10269"/>
                  <a:pt x="7850" y="10266"/>
                </a:cubicBezTo>
                <a:cubicBezTo>
                  <a:pt x="8035" y="10263"/>
                  <a:pt x="8221" y="10290"/>
                  <a:pt x="8403" y="10249"/>
                </a:cubicBezTo>
                <a:cubicBezTo>
                  <a:pt x="8816" y="10155"/>
                  <a:pt x="9074" y="9808"/>
                  <a:pt x="9074" y="9355"/>
                </a:cubicBezTo>
                <a:cubicBezTo>
                  <a:pt x="9075" y="7706"/>
                  <a:pt x="9074" y="6076"/>
                  <a:pt x="9077" y="4427"/>
                </a:cubicBezTo>
                <a:cubicBezTo>
                  <a:pt x="9077" y="4335"/>
                  <a:pt x="9052" y="4332"/>
                  <a:pt x="8962" y="4332"/>
                </a:cubicBezTo>
                <a:close/>
                <a:moveTo>
                  <a:pt x="10931" y="5026"/>
                </a:moveTo>
                <a:cubicBezTo>
                  <a:pt x="10931" y="4957"/>
                  <a:pt x="10927" y="4887"/>
                  <a:pt x="10919" y="4819"/>
                </a:cubicBezTo>
                <a:cubicBezTo>
                  <a:pt x="10870" y="4419"/>
                  <a:pt x="10509" y="4127"/>
                  <a:pt x="10090" y="4145"/>
                </a:cubicBezTo>
                <a:cubicBezTo>
                  <a:pt x="9696" y="4162"/>
                  <a:pt x="9357" y="4502"/>
                  <a:pt x="9353" y="4897"/>
                </a:cubicBezTo>
                <a:cubicBezTo>
                  <a:pt x="9347" y="5458"/>
                  <a:pt x="9351" y="6018"/>
                  <a:pt x="9352" y="6579"/>
                </a:cubicBezTo>
                <a:cubicBezTo>
                  <a:pt x="9352" y="7146"/>
                  <a:pt x="9347" y="7712"/>
                  <a:pt x="9353" y="8280"/>
                </a:cubicBezTo>
                <a:cubicBezTo>
                  <a:pt x="9357" y="8609"/>
                  <a:pt x="9606" y="8910"/>
                  <a:pt x="9924" y="8994"/>
                </a:cubicBezTo>
                <a:cubicBezTo>
                  <a:pt x="10447" y="9131"/>
                  <a:pt x="10931" y="8757"/>
                  <a:pt x="10931" y="8210"/>
                </a:cubicBezTo>
                <a:cubicBezTo>
                  <a:pt x="10933" y="7149"/>
                  <a:pt x="10932" y="6088"/>
                  <a:pt x="10931" y="5026"/>
                </a:cubicBezTo>
                <a:close/>
                <a:moveTo>
                  <a:pt x="1673" y="4712"/>
                </a:moveTo>
                <a:cubicBezTo>
                  <a:pt x="1560" y="4340"/>
                  <a:pt x="1125" y="4097"/>
                  <a:pt x="750" y="4149"/>
                </a:cubicBezTo>
                <a:cubicBezTo>
                  <a:pt x="347" y="4206"/>
                  <a:pt x="0" y="4531"/>
                  <a:pt x="0" y="4939"/>
                </a:cubicBezTo>
                <a:lnTo>
                  <a:pt x="0" y="6590"/>
                </a:lnTo>
                <a:cubicBezTo>
                  <a:pt x="0" y="7137"/>
                  <a:pt x="63" y="7684"/>
                  <a:pt x="64" y="8231"/>
                </a:cubicBezTo>
                <a:cubicBezTo>
                  <a:pt x="64" y="8284"/>
                  <a:pt x="96" y="8338"/>
                  <a:pt x="107" y="8389"/>
                </a:cubicBezTo>
                <a:cubicBezTo>
                  <a:pt x="194" y="8805"/>
                  <a:pt x="570" y="9059"/>
                  <a:pt x="1006" y="9014"/>
                </a:cubicBezTo>
                <a:cubicBezTo>
                  <a:pt x="1388" y="8976"/>
                  <a:pt x="1691" y="8636"/>
                  <a:pt x="1692" y="8229"/>
                </a:cubicBezTo>
                <a:cubicBezTo>
                  <a:pt x="1692" y="7131"/>
                  <a:pt x="1696" y="6034"/>
                  <a:pt x="1696" y="4936"/>
                </a:cubicBezTo>
                <a:cubicBezTo>
                  <a:pt x="1696" y="4860"/>
                  <a:pt x="1695" y="4785"/>
                  <a:pt x="1673" y="4712"/>
                </a:cubicBezTo>
                <a:close/>
                <a:moveTo>
                  <a:pt x="8904" y="3018"/>
                </a:moveTo>
                <a:cubicBezTo>
                  <a:pt x="8614" y="2221"/>
                  <a:pt x="8080" y="1635"/>
                  <a:pt x="7344" y="1226"/>
                </a:cubicBezTo>
                <a:cubicBezTo>
                  <a:pt x="7278" y="1189"/>
                  <a:pt x="7274" y="1165"/>
                  <a:pt x="7309" y="1101"/>
                </a:cubicBezTo>
                <a:cubicBezTo>
                  <a:pt x="7474" y="809"/>
                  <a:pt x="7632" y="512"/>
                  <a:pt x="7795" y="219"/>
                </a:cubicBezTo>
                <a:cubicBezTo>
                  <a:pt x="7832" y="152"/>
                  <a:pt x="7851" y="88"/>
                  <a:pt x="7774" y="39"/>
                </a:cubicBezTo>
                <a:cubicBezTo>
                  <a:pt x="7712" y="0"/>
                  <a:pt x="7651" y="28"/>
                  <a:pt x="7602" y="116"/>
                </a:cubicBezTo>
                <a:cubicBezTo>
                  <a:pt x="7439" y="414"/>
                  <a:pt x="7274" y="710"/>
                  <a:pt x="7115" y="1009"/>
                </a:cubicBezTo>
                <a:cubicBezTo>
                  <a:pt x="7081" y="1072"/>
                  <a:pt x="7051" y="1082"/>
                  <a:pt x="6985" y="1054"/>
                </a:cubicBezTo>
                <a:cubicBezTo>
                  <a:pt x="6528" y="860"/>
                  <a:pt x="6048" y="768"/>
                  <a:pt x="5553" y="765"/>
                </a:cubicBezTo>
                <a:cubicBezTo>
                  <a:pt x="5037" y="761"/>
                  <a:pt x="4537" y="853"/>
                  <a:pt x="4062" y="1056"/>
                </a:cubicBezTo>
                <a:cubicBezTo>
                  <a:pt x="3998" y="1083"/>
                  <a:pt x="3972" y="1070"/>
                  <a:pt x="3940" y="1011"/>
                </a:cubicBezTo>
                <a:cubicBezTo>
                  <a:pt x="3806" y="759"/>
                  <a:pt x="3667" y="508"/>
                  <a:pt x="3529" y="257"/>
                </a:cubicBezTo>
                <a:cubicBezTo>
                  <a:pt x="3496" y="197"/>
                  <a:pt x="3463" y="136"/>
                  <a:pt x="3427" y="77"/>
                </a:cubicBezTo>
                <a:cubicBezTo>
                  <a:pt x="3395" y="23"/>
                  <a:pt x="3344" y="12"/>
                  <a:pt x="3289" y="33"/>
                </a:cubicBezTo>
                <a:cubicBezTo>
                  <a:pt x="3234" y="55"/>
                  <a:pt x="3223" y="104"/>
                  <a:pt x="3233" y="156"/>
                </a:cubicBezTo>
                <a:cubicBezTo>
                  <a:pt x="3239" y="185"/>
                  <a:pt x="3254" y="211"/>
                  <a:pt x="3268" y="237"/>
                </a:cubicBezTo>
                <a:cubicBezTo>
                  <a:pt x="3424" y="524"/>
                  <a:pt x="3577" y="811"/>
                  <a:pt x="3739" y="1094"/>
                </a:cubicBezTo>
                <a:cubicBezTo>
                  <a:pt x="3783" y="1171"/>
                  <a:pt x="3760" y="1194"/>
                  <a:pt x="3694" y="1232"/>
                </a:cubicBezTo>
                <a:cubicBezTo>
                  <a:pt x="2662" y="1829"/>
                  <a:pt x="2056" y="2701"/>
                  <a:pt x="1972" y="3909"/>
                </a:cubicBezTo>
                <a:cubicBezTo>
                  <a:pt x="1966" y="3996"/>
                  <a:pt x="1987" y="4026"/>
                  <a:pt x="2083" y="4026"/>
                </a:cubicBezTo>
                <a:cubicBezTo>
                  <a:pt x="3227" y="4022"/>
                  <a:pt x="4371" y="4024"/>
                  <a:pt x="5515" y="4024"/>
                </a:cubicBezTo>
                <a:cubicBezTo>
                  <a:pt x="6662" y="4024"/>
                  <a:pt x="7810" y="4022"/>
                  <a:pt x="8957" y="4026"/>
                </a:cubicBezTo>
                <a:cubicBezTo>
                  <a:pt x="9052" y="4026"/>
                  <a:pt x="9083" y="4005"/>
                  <a:pt x="9076" y="3907"/>
                </a:cubicBezTo>
                <a:cubicBezTo>
                  <a:pt x="9055" y="3603"/>
                  <a:pt x="9009" y="3306"/>
                  <a:pt x="8904" y="3018"/>
                </a:cubicBezTo>
                <a:close/>
                <a:moveTo>
                  <a:pt x="3903" y="2740"/>
                </a:moveTo>
                <a:cubicBezTo>
                  <a:pt x="3736" y="2736"/>
                  <a:pt x="3609" y="2600"/>
                  <a:pt x="3613" y="2429"/>
                </a:cubicBezTo>
                <a:cubicBezTo>
                  <a:pt x="3616" y="2264"/>
                  <a:pt x="3745" y="2141"/>
                  <a:pt x="3914" y="2143"/>
                </a:cubicBezTo>
                <a:cubicBezTo>
                  <a:pt x="4088" y="2145"/>
                  <a:pt x="4211" y="2271"/>
                  <a:pt x="4210" y="2445"/>
                </a:cubicBezTo>
                <a:cubicBezTo>
                  <a:pt x="4208" y="2613"/>
                  <a:pt x="4072" y="2744"/>
                  <a:pt x="3903" y="2740"/>
                </a:cubicBezTo>
                <a:close/>
                <a:moveTo>
                  <a:pt x="7136" y="2740"/>
                </a:moveTo>
                <a:cubicBezTo>
                  <a:pt x="6972" y="2738"/>
                  <a:pt x="6839" y="2598"/>
                  <a:pt x="6841" y="2432"/>
                </a:cubicBezTo>
                <a:cubicBezTo>
                  <a:pt x="6843" y="2269"/>
                  <a:pt x="6974" y="2143"/>
                  <a:pt x="7140" y="2143"/>
                </a:cubicBezTo>
                <a:cubicBezTo>
                  <a:pt x="7311" y="2143"/>
                  <a:pt x="7441" y="2272"/>
                  <a:pt x="7440" y="2442"/>
                </a:cubicBezTo>
                <a:cubicBezTo>
                  <a:pt x="7441" y="2608"/>
                  <a:pt x="7303" y="2742"/>
                  <a:pt x="7136" y="274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1" name="five-persons-silhouettes_35150">
            <a:extLst>
              <a:ext uri="{FF2B5EF4-FFF2-40B4-BE49-F238E27FC236}">
                <a16:creationId xmlns:a16="http://schemas.microsoft.com/office/drawing/2014/main" id="{54405246-CCE2-4201-BBB1-D3F3EB6E740D}"/>
              </a:ext>
            </a:extLst>
          </p:cNvPr>
          <p:cNvSpPr>
            <a:spLocks/>
          </p:cNvSpPr>
          <p:nvPr/>
        </p:nvSpPr>
        <p:spPr>
          <a:xfrm>
            <a:off x="6261529" y="1845081"/>
            <a:ext cx="218583" cy="296233"/>
          </a:xfrm>
          <a:custGeom>
            <a:avLst/>
            <a:gdLst>
              <a:gd name="connsiteX0" fmla="*/ 380334 w 604427"/>
              <a:gd name="connsiteY0" fmla="*/ 318885 h 595779"/>
              <a:gd name="connsiteX1" fmla="*/ 454974 w 604427"/>
              <a:gd name="connsiteY1" fmla="*/ 319033 h 595779"/>
              <a:gd name="connsiteX2" fmla="*/ 481091 w 604427"/>
              <a:gd name="connsiteY2" fmla="*/ 344662 h 595779"/>
              <a:gd name="connsiteX3" fmla="*/ 481091 w 604427"/>
              <a:gd name="connsiteY3" fmla="*/ 443624 h 595779"/>
              <a:gd name="connsiteX4" fmla="*/ 468923 w 604427"/>
              <a:gd name="connsiteY4" fmla="*/ 458587 h 595779"/>
              <a:gd name="connsiteX5" fmla="*/ 456755 w 604427"/>
              <a:gd name="connsiteY5" fmla="*/ 443328 h 595779"/>
              <a:gd name="connsiteX6" fmla="*/ 456755 w 604427"/>
              <a:gd name="connsiteY6" fmla="*/ 381254 h 595779"/>
              <a:gd name="connsiteX7" fmla="*/ 456458 w 604427"/>
              <a:gd name="connsiteY7" fmla="*/ 372218 h 595779"/>
              <a:gd name="connsiteX8" fmla="*/ 453490 w 604427"/>
              <a:gd name="connsiteY8" fmla="*/ 367625 h 595779"/>
              <a:gd name="connsiteX9" fmla="*/ 450819 w 604427"/>
              <a:gd name="connsiteY9" fmla="*/ 372662 h 595779"/>
              <a:gd name="connsiteX10" fmla="*/ 450819 w 604427"/>
              <a:gd name="connsiteY10" fmla="*/ 375921 h 595779"/>
              <a:gd name="connsiteX11" fmla="*/ 450671 w 604427"/>
              <a:gd name="connsiteY11" fmla="*/ 577103 h 595779"/>
              <a:gd name="connsiteX12" fmla="*/ 444587 w 604427"/>
              <a:gd name="connsiteY12" fmla="*/ 592066 h 595779"/>
              <a:gd name="connsiteX13" fmla="*/ 428857 w 604427"/>
              <a:gd name="connsiteY13" fmla="*/ 593844 h 595779"/>
              <a:gd name="connsiteX14" fmla="*/ 420102 w 604427"/>
              <a:gd name="connsiteY14" fmla="*/ 578733 h 595779"/>
              <a:gd name="connsiteX15" fmla="*/ 420251 w 604427"/>
              <a:gd name="connsiteY15" fmla="*/ 469105 h 595779"/>
              <a:gd name="connsiteX16" fmla="*/ 420251 w 604427"/>
              <a:gd name="connsiteY16" fmla="*/ 459475 h 595779"/>
              <a:gd name="connsiteX17" fmla="*/ 417283 w 604427"/>
              <a:gd name="connsiteY17" fmla="*/ 458290 h 595779"/>
              <a:gd name="connsiteX18" fmla="*/ 414167 w 604427"/>
              <a:gd name="connsiteY18" fmla="*/ 464957 h 595779"/>
              <a:gd name="connsiteX19" fmla="*/ 414018 w 604427"/>
              <a:gd name="connsiteY19" fmla="*/ 519771 h 595779"/>
              <a:gd name="connsiteX20" fmla="*/ 414018 w 604427"/>
              <a:gd name="connsiteY20" fmla="*/ 576955 h 595779"/>
              <a:gd name="connsiteX21" fmla="*/ 398586 w 604427"/>
              <a:gd name="connsiteY21" fmla="*/ 595770 h 595779"/>
              <a:gd name="connsiteX22" fmla="*/ 383747 w 604427"/>
              <a:gd name="connsiteY22" fmla="*/ 577103 h 595779"/>
              <a:gd name="connsiteX23" fmla="*/ 383747 w 604427"/>
              <a:gd name="connsiteY23" fmla="*/ 378292 h 595779"/>
              <a:gd name="connsiteX24" fmla="*/ 383747 w 604427"/>
              <a:gd name="connsiteY24" fmla="*/ 373403 h 595779"/>
              <a:gd name="connsiteX25" fmla="*/ 380185 w 604427"/>
              <a:gd name="connsiteY25" fmla="*/ 367477 h 595779"/>
              <a:gd name="connsiteX26" fmla="*/ 377663 w 604427"/>
              <a:gd name="connsiteY26" fmla="*/ 373255 h 595779"/>
              <a:gd name="connsiteX27" fmla="*/ 377514 w 604427"/>
              <a:gd name="connsiteY27" fmla="*/ 440365 h 595779"/>
              <a:gd name="connsiteX28" fmla="*/ 377514 w 604427"/>
              <a:gd name="connsiteY28" fmla="*/ 446883 h 595779"/>
              <a:gd name="connsiteX29" fmla="*/ 365198 w 604427"/>
              <a:gd name="connsiteY29" fmla="*/ 458587 h 595779"/>
              <a:gd name="connsiteX30" fmla="*/ 353178 w 604427"/>
              <a:gd name="connsiteY30" fmla="*/ 446735 h 595779"/>
              <a:gd name="connsiteX31" fmla="*/ 353030 w 604427"/>
              <a:gd name="connsiteY31" fmla="*/ 420661 h 595779"/>
              <a:gd name="connsiteX32" fmla="*/ 353030 w 604427"/>
              <a:gd name="connsiteY32" fmla="*/ 346144 h 595779"/>
              <a:gd name="connsiteX33" fmla="*/ 380334 w 604427"/>
              <a:gd name="connsiteY33" fmla="*/ 318885 h 595779"/>
              <a:gd name="connsiteX34" fmla="*/ 145351 w 604427"/>
              <a:gd name="connsiteY34" fmla="*/ 318885 h 595779"/>
              <a:gd name="connsiteX35" fmla="*/ 219843 w 604427"/>
              <a:gd name="connsiteY35" fmla="*/ 318885 h 595779"/>
              <a:gd name="connsiteX36" fmla="*/ 245960 w 604427"/>
              <a:gd name="connsiteY36" fmla="*/ 344663 h 595779"/>
              <a:gd name="connsiteX37" fmla="*/ 245960 w 604427"/>
              <a:gd name="connsiteY37" fmla="*/ 443627 h 595779"/>
              <a:gd name="connsiteX38" fmla="*/ 233792 w 604427"/>
              <a:gd name="connsiteY38" fmla="*/ 458590 h 595779"/>
              <a:gd name="connsiteX39" fmla="*/ 221624 w 604427"/>
              <a:gd name="connsiteY39" fmla="*/ 443331 h 595779"/>
              <a:gd name="connsiteX40" fmla="*/ 221624 w 604427"/>
              <a:gd name="connsiteY40" fmla="*/ 381108 h 595779"/>
              <a:gd name="connsiteX41" fmla="*/ 221475 w 604427"/>
              <a:gd name="connsiteY41" fmla="*/ 372219 h 595779"/>
              <a:gd name="connsiteX42" fmla="*/ 218507 w 604427"/>
              <a:gd name="connsiteY42" fmla="*/ 367626 h 595779"/>
              <a:gd name="connsiteX43" fmla="*/ 215836 w 604427"/>
              <a:gd name="connsiteY43" fmla="*/ 372663 h 595779"/>
              <a:gd name="connsiteX44" fmla="*/ 215836 w 604427"/>
              <a:gd name="connsiteY44" fmla="*/ 375923 h 595779"/>
              <a:gd name="connsiteX45" fmla="*/ 215540 w 604427"/>
              <a:gd name="connsiteY45" fmla="*/ 577110 h 595779"/>
              <a:gd name="connsiteX46" fmla="*/ 209604 w 604427"/>
              <a:gd name="connsiteY46" fmla="*/ 592073 h 595779"/>
              <a:gd name="connsiteX47" fmla="*/ 193874 w 604427"/>
              <a:gd name="connsiteY47" fmla="*/ 593851 h 595779"/>
              <a:gd name="connsiteX48" fmla="*/ 185119 w 604427"/>
              <a:gd name="connsiteY48" fmla="*/ 578740 h 595779"/>
              <a:gd name="connsiteX49" fmla="*/ 185119 w 604427"/>
              <a:gd name="connsiteY49" fmla="*/ 469109 h 595779"/>
              <a:gd name="connsiteX50" fmla="*/ 185119 w 604427"/>
              <a:gd name="connsiteY50" fmla="*/ 459479 h 595779"/>
              <a:gd name="connsiteX51" fmla="*/ 182300 w 604427"/>
              <a:gd name="connsiteY51" fmla="*/ 458294 h 595779"/>
              <a:gd name="connsiteX52" fmla="*/ 179035 w 604427"/>
              <a:gd name="connsiteY52" fmla="*/ 464961 h 595779"/>
              <a:gd name="connsiteX53" fmla="*/ 178887 w 604427"/>
              <a:gd name="connsiteY53" fmla="*/ 519776 h 595779"/>
              <a:gd name="connsiteX54" fmla="*/ 178887 w 604427"/>
              <a:gd name="connsiteY54" fmla="*/ 576962 h 595779"/>
              <a:gd name="connsiteX55" fmla="*/ 163454 w 604427"/>
              <a:gd name="connsiteY55" fmla="*/ 595777 h 595779"/>
              <a:gd name="connsiteX56" fmla="*/ 148764 w 604427"/>
              <a:gd name="connsiteY56" fmla="*/ 577110 h 595779"/>
              <a:gd name="connsiteX57" fmla="*/ 148764 w 604427"/>
              <a:gd name="connsiteY57" fmla="*/ 378293 h 595779"/>
              <a:gd name="connsiteX58" fmla="*/ 148615 w 604427"/>
              <a:gd name="connsiteY58" fmla="*/ 373404 h 595779"/>
              <a:gd name="connsiteX59" fmla="*/ 145202 w 604427"/>
              <a:gd name="connsiteY59" fmla="*/ 367478 h 595779"/>
              <a:gd name="connsiteX60" fmla="*/ 142680 w 604427"/>
              <a:gd name="connsiteY60" fmla="*/ 373256 h 595779"/>
              <a:gd name="connsiteX61" fmla="*/ 142531 w 604427"/>
              <a:gd name="connsiteY61" fmla="*/ 440368 h 595779"/>
              <a:gd name="connsiteX62" fmla="*/ 142383 w 604427"/>
              <a:gd name="connsiteY62" fmla="*/ 446886 h 595779"/>
              <a:gd name="connsiteX63" fmla="*/ 130215 w 604427"/>
              <a:gd name="connsiteY63" fmla="*/ 458590 h 595779"/>
              <a:gd name="connsiteX64" fmla="*/ 118195 w 604427"/>
              <a:gd name="connsiteY64" fmla="*/ 446738 h 595779"/>
              <a:gd name="connsiteX65" fmla="*/ 118047 w 604427"/>
              <a:gd name="connsiteY65" fmla="*/ 420664 h 595779"/>
              <a:gd name="connsiteX66" fmla="*/ 118047 w 604427"/>
              <a:gd name="connsiteY66" fmla="*/ 346145 h 595779"/>
              <a:gd name="connsiteX67" fmla="*/ 145351 w 604427"/>
              <a:gd name="connsiteY67" fmla="*/ 318885 h 595779"/>
              <a:gd name="connsiteX68" fmla="*/ 417272 w 604427"/>
              <a:gd name="connsiteY68" fmla="*/ 259822 h 595779"/>
              <a:gd name="connsiteX69" fmla="*/ 441427 w 604427"/>
              <a:gd name="connsiteY69" fmla="*/ 284396 h 595779"/>
              <a:gd name="connsiteX70" fmla="*/ 416679 w 604427"/>
              <a:gd name="connsiteY70" fmla="*/ 308082 h 595779"/>
              <a:gd name="connsiteX71" fmla="*/ 392673 w 604427"/>
              <a:gd name="connsiteY71" fmla="*/ 284100 h 595779"/>
              <a:gd name="connsiteX72" fmla="*/ 417272 w 604427"/>
              <a:gd name="connsiteY72" fmla="*/ 259822 h 595779"/>
              <a:gd name="connsiteX73" fmla="*/ 182145 w 604427"/>
              <a:gd name="connsiteY73" fmla="*/ 259822 h 595779"/>
              <a:gd name="connsiteX74" fmla="*/ 206444 w 604427"/>
              <a:gd name="connsiteY74" fmla="*/ 284396 h 595779"/>
              <a:gd name="connsiteX75" fmla="*/ 181700 w 604427"/>
              <a:gd name="connsiteY75" fmla="*/ 308082 h 595779"/>
              <a:gd name="connsiteX76" fmla="*/ 157697 w 604427"/>
              <a:gd name="connsiteY76" fmla="*/ 284100 h 595779"/>
              <a:gd name="connsiteX77" fmla="*/ 182145 w 604427"/>
              <a:gd name="connsiteY77" fmla="*/ 259822 h 595779"/>
              <a:gd name="connsiteX78" fmla="*/ 503753 w 604427"/>
              <a:gd name="connsiteY78" fmla="*/ 59063 h 595779"/>
              <a:gd name="connsiteX79" fmla="*/ 578245 w 604427"/>
              <a:gd name="connsiteY79" fmla="*/ 59211 h 595779"/>
              <a:gd name="connsiteX80" fmla="*/ 604362 w 604427"/>
              <a:gd name="connsiteY80" fmla="*/ 84841 h 595779"/>
              <a:gd name="connsiteX81" fmla="*/ 604362 w 604427"/>
              <a:gd name="connsiteY81" fmla="*/ 183805 h 595779"/>
              <a:gd name="connsiteX82" fmla="*/ 592194 w 604427"/>
              <a:gd name="connsiteY82" fmla="*/ 198768 h 595779"/>
              <a:gd name="connsiteX83" fmla="*/ 580026 w 604427"/>
              <a:gd name="connsiteY83" fmla="*/ 183509 h 595779"/>
              <a:gd name="connsiteX84" fmla="*/ 580026 w 604427"/>
              <a:gd name="connsiteY84" fmla="*/ 121434 h 595779"/>
              <a:gd name="connsiteX85" fmla="*/ 579877 w 604427"/>
              <a:gd name="connsiteY85" fmla="*/ 112397 h 595779"/>
              <a:gd name="connsiteX86" fmla="*/ 576909 w 604427"/>
              <a:gd name="connsiteY86" fmla="*/ 107804 h 595779"/>
              <a:gd name="connsiteX87" fmla="*/ 574090 w 604427"/>
              <a:gd name="connsiteY87" fmla="*/ 112841 h 595779"/>
              <a:gd name="connsiteX88" fmla="*/ 574238 w 604427"/>
              <a:gd name="connsiteY88" fmla="*/ 116101 h 595779"/>
              <a:gd name="connsiteX89" fmla="*/ 573942 w 604427"/>
              <a:gd name="connsiteY89" fmla="*/ 317288 h 595779"/>
              <a:gd name="connsiteX90" fmla="*/ 567857 w 604427"/>
              <a:gd name="connsiteY90" fmla="*/ 332251 h 595779"/>
              <a:gd name="connsiteX91" fmla="*/ 552128 w 604427"/>
              <a:gd name="connsiteY91" fmla="*/ 334029 h 595779"/>
              <a:gd name="connsiteX92" fmla="*/ 543521 w 604427"/>
              <a:gd name="connsiteY92" fmla="*/ 318918 h 595779"/>
              <a:gd name="connsiteX93" fmla="*/ 543521 w 604427"/>
              <a:gd name="connsiteY93" fmla="*/ 209287 h 595779"/>
              <a:gd name="connsiteX94" fmla="*/ 543521 w 604427"/>
              <a:gd name="connsiteY94" fmla="*/ 199657 h 595779"/>
              <a:gd name="connsiteX95" fmla="*/ 540554 w 604427"/>
              <a:gd name="connsiteY95" fmla="*/ 198472 h 595779"/>
              <a:gd name="connsiteX96" fmla="*/ 537437 w 604427"/>
              <a:gd name="connsiteY96" fmla="*/ 205139 h 595779"/>
              <a:gd name="connsiteX97" fmla="*/ 537289 w 604427"/>
              <a:gd name="connsiteY97" fmla="*/ 259954 h 595779"/>
              <a:gd name="connsiteX98" fmla="*/ 537289 w 604427"/>
              <a:gd name="connsiteY98" fmla="*/ 317140 h 595779"/>
              <a:gd name="connsiteX99" fmla="*/ 521856 w 604427"/>
              <a:gd name="connsiteY99" fmla="*/ 335955 h 595779"/>
              <a:gd name="connsiteX100" fmla="*/ 507166 w 604427"/>
              <a:gd name="connsiteY100" fmla="*/ 317288 h 595779"/>
              <a:gd name="connsiteX101" fmla="*/ 507166 w 604427"/>
              <a:gd name="connsiteY101" fmla="*/ 118471 h 595779"/>
              <a:gd name="connsiteX102" fmla="*/ 507017 w 604427"/>
              <a:gd name="connsiteY102" fmla="*/ 113582 h 595779"/>
              <a:gd name="connsiteX103" fmla="*/ 503604 w 604427"/>
              <a:gd name="connsiteY103" fmla="*/ 107656 h 595779"/>
              <a:gd name="connsiteX104" fmla="*/ 500933 w 604427"/>
              <a:gd name="connsiteY104" fmla="*/ 113434 h 595779"/>
              <a:gd name="connsiteX105" fmla="*/ 500785 w 604427"/>
              <a:gd name="connsiteY105" fmla="*/ 180546 h 595779"/>
              <a:gd name="connsiteX106" fmla="*/ 500785 w 604427"/>
              <a:gd name="connsiteY106" fmla="*/ 187064 h 595779"/>
              <a:gd name="connsiteX107" fmla="*/ 488617 w 604427"/>
              <a:gd name="connsiteY107" fmla="*/ 198768 h 595779"/>
              <a:gd name="connsiteX108" fmla="*/ 476449 w 604427"/>
              <a:gd name="connsiteY108" fmla="*/ 186916 h 595779"/>
              <a:gd name="connsiteX109" fmla="*/ 476300 w 604427"/>
              <a:gd name="connsiteY109" fmla="*/ 160842 h 595779"/>
              <a:gd name="connsiteX110" fmla="*/ 476449 w 604427"/>
              <a:gd name="connsiteY110" fmla="*/ 86323 h 595779"/>
              <a:gd name="connsiteX111" fmla="*/ 503753 w 604427"/>
              <a:gd name="connsiteY111" fmla="*/ 59063 h 595779"/>
              <a:gd name="connsiteX112" fmla="*/ 262263 w 604427"/>
              <a:gd name="connsiteY112" fmla="*/ 59063 h 595779"/>
              <a:gd name="connsiteX113" fmla="*/ 336862 w 604427"/>
              <a:gd name="connsiteY113" fmla="*/ 59063 h 595779"/>
              <a:gd name="connsiteX114" fmla="*/ 362817 w 604427"/>
              <a:gd name="connsiteY114" fmla="*/ 84841 h 595779"/>
              <a:gd name="connsiteX115" fmla="*/ 362817 w 604427"/>
              <a:gd name="connsiteY115" fmla="*/ 183805 h 595779"/>
              <a:gd name="connsiteX116" fmla="*/ 350655 w 604427"/>
              <a:gd name="connsiteY116" fmla="*/ 198768 h 595779"/>
              <a:gd name="connsiteX117" fmla="*/ 338494 w 604427"/>
              <a:gd name="connsiteY117" fmla="*/ 183509 h 595779"/>
              <a:gd name="connsiteX118" fmla="*/ 338494 w 604427"/>
              <a:gd name="connsiteY118" fmla="*/ 121434 h 595779"/>
              <a:gd name="connsiteX119" fmla="*/ 338346 w 604427"/>
              <a:gd name="connsiteY119" fmla="*/ 112397 h 595779"/>
              <a:gd name="connsiteX120" fmla="*/ 335379 w 604427"/>
              <a:gd name="connsiteY120" fmla="*/ 107804 h 595779"/>
              <a:gd name="connsiteX121" fmla="*/ 332710 w 604427"/>
              <a:gd name="connsiteY121" fmla="*/ 112841 h 595779"/>
              <a:gd name="connsiteX122" fmla="*/ 332710 w 604427"/>
              <a:gd name="connsiteY122" fmla="*/ 116101 h 595779"/>
              <a:gd name="connsiteX123" fmla="*/ 332561 w 604427"/>
              <a:gd name="connsiteY123" fmla="*/ 317288 h 595779"/>
              <a:gd name="connsiteX124" fmla="*/ 326481 w 604427"/>
              <a:gd name="connsiteY124" fmla="*/ 332251 h 595779"/>
              <a:gd name="connsiteX125" fmla="*/ 310760 w 604427"/>
              <a:gd name="connsiteY125" fmla="*/ 334029 h 595779"/>
              <a:gd name="connsiteX126" fmla="*/ 302010 w 604427"/>
              <a:gd name="connsiteY126" fmla="*/ 318918 h 595779"/>
              <a:gd name="connsiteX127" fmla="*/ 302010 w 604427"/>
              <a:gd name="connsiteY127" fmla="*/ 209287 h 595779"/>
              <a:gd name="connsiteX128" fmla="*/ 302010 w 604427"/>
              <a:gd name="connsiteY128" fmla="*/ 199657 h 595779"/>
              <a:gd name="connsiteX129" fmla="*/ 299192 w 604427"/>
              <a:gd name="connsiteY129" fmla="*/ 198472 h 595779"/>
              <a:gd name="connsiteX130" fmla="*/ 295929 w 604427"/>
              <a:gd name="connsiteY130" fmla="*/ 205139 h 595779"/>
              <a:gd name="connsiteX131" fmla="*/ 295781 w 604427"/>
              <a:gd name="connsiteY131" fmla="*/ 259954 h 595779"/>
              <a:gd name="connsiteX132" fmla="*/ 295781 w 604427"/>
              <a:gd name="connsiteY132" fmla="*/ 317140 h 595779"/>
              <a:gd name="connsiteX133" fmla="*/ 280356 w 604427"/>
              <a:gd name="connsiteY133" fmla="*/ 335955 h 595779"/>
              <a:gd name="connsiteX134" fmla="*/ 265674 w 604427"/>
              <a:gd name="connsiteY134" fmla="*/ 317288 h 595779"/>
              <a:gd name="connsiteX135" fmla="*/ 265674 w 604427"/>
              <a:gd name="connsiteY135" fmla="*/ 118471 h 595779"/>
              <a:gd name="connsiteX136" fmla="*/ 265525 w 604427"/>
              <a:gd name="connsiteY136" fmla="*/ 113582 h 595779"/>
              <a:gd name="connsiteX137" fmla="*/ 262114 w 604427"/>
              <a:gd name="connsiteY137" fmla="*/ 107656 h 595779"/>
              <a:gd name="connsiteX138" fmla="*/ 259593 w 604427"/>
              <a:gd name="connsiteY138" fmla="*/ 113434 h 595779"/>
              <a:gd name="connsiteX139" fmla="*/ 259445 w 604427"/>
              <a:gd name="connsiteY139" fmla="*/ 180546 h 595779"/>
              <a:gd name="connsiteX140" fmla="*/ 259445 w 604427"/>
              <a:gd name="connsiteY140" fmla="*/ 187064 h 595779"/>
              <a:gd name="connsiteX141" fmla="*/ 247135 w 604427"/>
              <a:gd name="connsiteY141" fmla="*/ 198768 h 595779"/>
              <a:gd name="connsiteX142" fmla="*/ 235122 w 604427"/>
              <a:gd name="connsiteY142" fmla="*/ 186916 h 595779"/>
              <a:gd name="connsiteX143" fmla="*/ 234974 w 604427"/>
              <a:gd name="connsiteY143" fmla="*/ 160842 h 595779"/>
              <a:gd name="connsiteX144" fmla="*/ 234974 w 604427"/>
              <a:gd name="connsiteY144" fmla="*/ 86323 h 595779"/>
              <a:gd name="connsiteX145" fmla="*/ 262263 w 604427"/>
              <a:gd name="connsiteY145" fmla="*/ 59063 h 595779"/>
              <a:gd name="connsiteX146" fmla="*/ 27421 w 604427"/>
              <a:gd name="connsiteY146" fmla="*/ 59063 h 595779"/>
              <a:gd name="connsiteX147" fmla="*/ 101872 w 604427"/>
              <a:gd name="connsiteY147" fmla="*/ 59063 h 595779"/>
              <a:gd name="connsiteX148" fmla="*/ 127975 w 604427"/>
              <a:gd name="connsiteY148" fmla="*/ 84841 h 595779"/>
              <a:gd name="connsiteX149" fmla="*/ 127975 w 604427"/>
              <a:gd name="connsiteY149" fmla="*/ 183805 h 595779"/>
              <a:gd name="connsiteX150" fmla="*/ 115813 w 604427"/>
              <a:gd name="connsiteY150" fmla="*/ 198768 h 595779"/>
              <a:gd name="connsiteX151" fmla="*/ 103652 w 604427"/>
              <a:gd name="connsiteY151" fmla="*/ 183509 h 595779"/>
              <a:gd name="connsiteX152" fmla="*/ 103652 w 604427"/>
              <a:gd name="connsiteY152" fmla="*/ 121434 h 595779"/>
              <a:gd name="connsiteX153" fmla="*/ 103504 w 604427"/>
              <a:gd name="connsiteY153" fmla="*/ 112397 h 595779"/>
              <a:gd name="connsiteX154" fmla="*/ 100537 w 604427"/>
              <a:gd name="connsiteY154" fmla="*/ 107804 h 595779"/>
              <a:gd name="connsiteX155" fmla="*/ 97719 w 604427"/>
              <a:gd name="connsiteY155" fmla="*/ 112841 h 595779"/>
              <a:gd name="connsiteX156" fmla="*/ 97868 w 604427"/>
              <a:gd name="connsiteY156" fmla="*/ 116101 h 595779"/>
              <a:gd name="connsiteX157" fmla="*/ 97571 w 604427"/>
              <a:gd name="connsiteY157" fmla="*/ 317288 h 595779"/>
              <a:gd name="connsiteX158" fmla="*/ 91490 w 604427"/>
              <a:gd name="connsiteY158" fmla="*/ 332251 h 595779"/>
              <a:gd name="connsiteX159" fmla="*/ 75918 w 604427"/>
              <a:gd name="connsiteY159" fmla="*/ 334029 h 595779"/>
              <a:gd name="connsiteX160" fmla="*/ 67168 w 604427"/>
              <a:gd name="connsiteY160" fmla="*/ 318918 h 595779"/>
              <a:gd name="connsiteX161" fmla="*/ 67168 w 604427"/>
              <a:gd name="connsiteY161" fmla="*/ 209287 h 595779"/>
              <a:gd name="connsiteX162" fmla="*/ 67168 w 604427"/>
              <a:gd name="connsiteY162" fmla="*/ 199657 h 595779"/>
              <a:gd name="connsiteX163" fmla="*/ 64350 w 604427"/>
              <a:gd name="connsiteY163" fmla="*/ 198472 h 595779"/>
              <a:gd name="connsiteX164" fmla="*/ 61087 w 604427"/>
              <a:gd name="connsiteY164" fmla="*/ 205139 h 595779"/>
              <a:gd name="connsiteX165" fmla="*/ 60939 w 604427"/>
              <a:gd name="connsiteY165" fmla="*/ 259954 h 595779"/>
              <a:gd name="connsiteX166" fmla="*/ 60939 w 604427"/>
              <a:gd name="connsiteY166" fmla="*/ 317140 h 595779"/>
              <a:gd name="connsiteX167" fmla="*/ 45514 w 604427"/>
              <a:gd name="connsiteY167" fmla="*/ 335955 h 595779"/>
              <a:gd name="connsiteX168" fmla="*/ 30832 w 604427"/>
              <a:gd name="connsiteY168" fmla="*/ 317288 h 595779"/>
              <a:gd name="connsiteX169" fmla="*/ 30832 w 604427"/>
              <a:gd name="connsiteY169" fmla="*/ 118471 h 595779"/>
              <a:gd name="connsiteX170" fmla="*/ 30683 w 604427"/>
              <a:gd name="connsiteY170" fmla="*/ 113582 h 595779"/>
              <a:gd name="connsiteX171" fmla="*/ 27272 w 604427"/>
              <a:gd name="connsiteY171" fmla="*/ 107656 h 595779"/>
              <a:gd name="connsiteX172" fmla="*/ 24603 w 604427"/>
              <a:gd name="connsiteY172" fmla="*/ 113434 h 595779"/>
              <a:gd name="connsiteX173" fmla="*/ 24603 w 604427"/>
              <a:gd name="connsiteY173" fmla="*/ 180546 h 595779"/>
              <a:gd name="connsiteX174" fmla="*/ 24454 w 604427"/>
              <a:gd name="connsiteY174" fmla="*/ 187064 h 595779"/>
              <a:gd name="connsiteX175" fmla="*/ 12293 w 604427"/>
              <a:gd name="connsiteY175" fmla="*/ 198768 h 595779"/>
              <a:gd name="connsiteX176" fmla="*/ 132 w 604427"/>
              <a:gd name="connsiteY176" fmla="*/ 186916 h 595779"/>
              <a:gd name="connsiteX177" fmla="*/ 132 w 604427"/>
              <a:gd name="connsiteY177" fmla="*/ 160842 h 595779"/>
              <a:gd name="connsiteX178" fmla="*/ 132 w 604427"/>
              <a:gd name="connsiteY178" fmla="*/ 86323 h 595779"/>
              <a:gd name="connsiteX179" fmla="*/ 27421 w 604427"/>
              <a:gd name="connsiteY179" fmla="*/ 59063 h 595779"/>
              <a:gd name="connsiteX180" fmla="*/ 540549 w 604427"/>
              <a:gd name="connsiteY180" fmla="*/ 0 h 595779"/>
              <a:gd name="connsiteX181" fmla="*/ 564852 w 604427"/>
              <a:gd name="connsiteY181" fmla="*/ 24574 h 595779"/>
              <a:gd name="connsiteX182" fmla="*/ 539956 w 604427"/>
              <a:gd name="connsiteY182" fmla="*/ 48260 h 595779"/>
              <a:gd name="connsiteX183" fmla="*/ 516098 w 604427"/>
              <a:gd name="connsiteY183" fmla="*/ 24278 h 595779"/>
              <a:gd name="connsiteX184" fmla="*/ 540549 w 604427"/>
              <a:gd name="connsiteY184" fmla="*/ 0 h 595779"/>
              <a:gd name="connsiteX185" fmla="*/ 299180 w 604427"/>
              <a:gd name="connsiteY185" fmla="*/ 0 h 595779"/>
              <a:gd name="connsiteX186" fmla="*/ 323370 w 604427"/>
              <a:gd name="connsiteY186" fmla="*/ 24426 h 595779"/>
              <a:gd name="connsiteX187" fmla="*/ 298587 w 604427"/>
              <a:gd name="connsiteY187" fmla="*/ 48260 h 595779"/>
              <a:gd name="connsiteX188" fmla="*/ 274546 w 604427"/>
              <a:gd name="connsiteY188" fmla="*/ 24278 h 595779"/>
              <a:gd name="connsiteX189" fmla="*/ 299180 w 604427"/>
              <a:gd name="connsiteY189" fmla="*/ 0 h 595779"/>
              <a:gd name="connsiteX190" fmla="*/ 64197 w 604427"/>
              <a:gd name="connsiteY190" fmla="*/ 0 h 595779"/>
              <a:gd name="connsiteX191" fmla="*/ 88535 w 604427"/>
              <a:gd name="connsiteY191" fmla="*/ 24574 h 595779"/>
              <a:gd name="connsiteX192" fmla="*/ 63752 w 604427"/>
              <a:gd name="connsiteY192" fmla="*/ 48260 h 595779"/>
              <a:gd name="connsiteX193" fmla="*/ 39711 w 604427"/>
              <a:gd name="connsiteY193" fmla="*/ 24278 h 595779"/>
              <a:gd name="connsiteX194" fmla="*/ 64197 w 604427"/>
              <a:gd name="connsiteY194" fmla="*/ 0 h 59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604427" h="595779">
                <a:moveTo>
                  <a:pt x="380334" y="318885"/>
                </a:moveTo>
                <a:cubicBezTo>
                  <a:pt x="405263" y="318885"/>
                  <a:pt x="430045" y="318885"/>
                  <a:pt x="454974" y="319033"/>
                </a:cubicBezTo>
                <a:cubicBezTo>
                  <a:pt x="471446" y="319033"/>
                  <a:pt x="480943" y="328366"/>
                  <a:pt x="481091" y="344662"/>
                </a:cubicBezTo>
                <a:cubicBezTo>
                  <a:pt x="481091" y="377699"/>
                  <a:pt x="481091" y="410735"/>
                  <a:pt x="481091" y="443624"/>
                </a:cubicBezTo>
                <a:cubicBezTo>
                  <a:pt x="481091" y="453698"/>
                  <a:pt x="476788" y="458587"/>
                  <a:pt x="468923" y="458587"/>
                </a:cubicBezTo>
                <a:cubicBezTo>
                  <a:pt x="461058" y="458438"/>
                  <a:pt x="456755" y="453253"/>
                  <a:pt x="456755" y="443328"/>
                </a:cubicBezTo>
                <a:cubicBezTo>
                  <a:pt x="456607" y="422587"/>
                  <a:pt x="456755" y="401847"/>
                  <a:pt x="456755" y="381254"/>
                </a:cubicBezTo>
                <a:cubicBezTo>
                  <a:pt x="456755" y="378143"/>
                  <a:pt x="457052" y="375180"/>
                  <a:pt x="456458" y="372218"/>
                </a:cubicBezTo>
                <a:cubicBezTo>
                  <a:pt x="456161" y="370588"/>
                  <a:pt x="454529" y="369106"/>
                  <a:pt x="453490" y="367625"/>
                </a:cubicBezTo>
                <a:cubicBezTo>
                  <a:pt x="452600" y="369255"/>
                  <a:pt x="451561" y="370884"/>
                  <a:pt x="450819" y="372662"/>
                </a:cubicBezTo>
                <a:cubicBezTo>
                  <a:pt x="450523" y="373551"/>
                  <a:pt x="450819" y="374736"/>
                  <a:pt x="450819" y="375921"/>
                </a:cubicBezTo>
                <a:cubicBezTo>
                  <a:pt x="450819" y="443031"/>
                  <a:pt x="450968" y="509993"/>
                  <a:pt x="450671" y="577103"/>
                </a:cubicBezTo>
                <a:cubicBezTo>
                  <a:pt x="450671" y="582288"/>
                  <a:pt x="448297" y="589103"/>
                  <a:pt x="444587" y="592066"/>
                </a:cubicBezTo>
                <a:cubicBezTo>
                  <a:pt x="441026" y="594881"/>
                  <a:pt x="433754" y="595177"/>
                  <a:pt x="428857" y="593844"/>
                </a:cubicBezTo>
                <a:cubicBezTo>
                  <a:pt x="422180" y="592066"/>
                  <a:pt x="420102" y="585548"/>
                  <a:pt x="420102" y="578733"/>
                </a:cubicBezTo>
                <a:cubicBezTo>
                  <a:pt x="420251" y="542289"/>
                  <a:pt x="420251" y="505697"/>
                  <a:pt x="420251" y="469105"/>
                </a:cubicBezTo>
                <a:lnTo>
                  <a:pt x="420251" y="459475"/>
                </a:lnTo>
                <a:cubicBezTo>
                  <a:pt x="419212" y="459031"/>
                  <a:pt x="418322" y="458735"/>
                  <a:pt x="417283" y="458290"/>
                </a:cubicBezTo>
                <a:cubicBezTo>
                  <a:pt x="416244" y="460512"/>
                  <a:pt x="414167" y="462735"/>
                  <a:pt x="414167" y="464957"/>
                </a:cubicBezTo>
                <a:cubicBezTo>
                  <a:pt x="413870" y="483179"/>
                  <a:pt x="414018" y="501401"/>
                  <a:pt x="414018" y="519771"/>
                </a:cubicBezTo>
                <a:cubicBezTo>
                  <a:pt x="414018" y="538734"/>
                  <a:pt x="414018" y="557844"/>
                  <a:pt x="414018" y="576955"/>
                </a:cubicBezTo>
                <a:cubicBezTo>
                  <a:pt x="413870" y="589399"/>
                  <a:pt x="408380" y="596066"/>
                  <a:pt x="398586" y="595770"/>
                </a:cubicBezTo>
                <a:cubicBezTo>
                  <a:pt x="389237" y="595622"/>
                  <a:pt x="383747" y="588807"/>
                  <a:pt x="383747" y="577103"/>
                </a:cubicBezTo>
                <a:cubicBezTo>
                  <a:pt x="383747" y="510882"/>
                  <a:pt x="383747" y="444661"/>
                  <a:pt x="383747" y="378292"/>
                </a:cubicBezTo>
                <a:cubicBezTo>
                  <a:pt x="383747" y="376662"/>
                  <a:pt x="384192" y="374884"/>
                  <a:pt x="383747" y="373403"/>
                </a:cubicBezTo>
                <a:cubicBezTo>
                  <a:pt x="382856" y="371329"/>
                  <a:pt x="381372" y="369551"/>
                  <a:pt x="380185" y="367477"/>
                </a:cubicBezTo>
                <a:cubicBezTo>
                  <a:pt x="379295" y="369403"/>
                  <a:pt x="377663" y="371329"/>
                  <a:pt x="377663" y="373255"/>
                </a:cubicBezTo>
                <a:cubicBezTo>
                  <a:pt x="377514" y="395625"/>
                  <a:pt x="377514" y="417995"/>
                  <a:pt x="377514" y="440365"/>
                </a:cubicBezTo>
                <a:cubicBezTo>
                  <a:pt x="377514" y="442587"/>
                  <a:pt x="377663" y="444809"/>
                  <a:pt x="377514" y="446883"/>
                </a:cubicBezTo>
                <a:cubicBezTo>
                  <a:pt x="376921" y="453994"/>
                  <a:pt x="372024" y="458587"/>
                  <a:pt x="365198" y="458587"/>
                </a:cubicBezTo>
                <a:cubicBezTo>
                  <a:pt x="358669" y="458587"/>
                  <a:pt x="353475" y="453994"/>
                  <a:pt x="353178" y="446735"/>
                </a:cubicBezTo>
                <a:cubicBezTo>
                  <a:pt x="352733" y="438142"/>
                  <a:pt x="353030" y="429402"/>
                  <a:pt x="353030" y="420661"/>
                </a:cubicBezTo>
                <a:cubicBezTo>
                  <a:pt x="353030" y="395773"/>
                  <a:pt x="353030" y="371032"/>
                  <a:pt x="353030" y="346144"/>
                </a:cubicBezTo>
                <a:cubicBezTo>
                  <a:pt x="353030" y="328366"/>
                  <a:pt x="362527" y="319033"/>
                  <a:pt x="380334" y="318885"/>
                </a:cubicBezTo>
                <a:close/>
                <a:moveTo>
                  <a:pt x="145351" y="318885"/>
                </a:moveTo>
                <a:cubicBezTo>
                  <a:pt x="170132" y="318885"/>
                  <a:pt x="195062" y="318885"/>
                  <a:pt x="219843" y="318885"/>
                </a:cubicBezTo>
                <a:cubicBezTo>
                  <a:pt x="236463" y="319033"/>
                  <a:pt x="245960" y="328367"/>
                  <a:pt x="245960" y="344663"/>
                </a:cubicBezTo>
                <a:cubicBezTo>
                  <a:pt x="246108" y="377700"/>
                  <a:pt x="246108" y="410738"/>
                  <a:pt x="245960" y="443627"/>
                </a:cubicBezTo>
                <a:cubicBezTo>
                  <a:pt x="245960" y="453553"/>
                  <a:pt x="241805" y="458590"/>
                  <a:pt x="233792" y="458590"/>
                </a:cubicBezTo>
                <a:cubicBezTo>
                  <a:pt x="226075" y="458442"/>
                  <a:pt x="221624" y="453257"/>
                  <a:pt x="221624" y="443331"/>
                </a:cubicBezTo>
                <a:cubicBezTo>
                  <a:pt x="221624" y="422590"/>
                  <a:pt x="221624" y="401849"/>
                  <a:pt x="221624" y="381108"/>
                </a:cubicBezTo>
                <a:cubicBezTo>
                  <a:pt x="221624" y="378145"/>
                  <a:pt x="221920" y="375182"/>
                  <a:pt x="221475" y="372219"/>
                </a:cubicBezTo>
                <a:cubicBezTo>
                  <a:pt x="221178" y="370589"/>
                  <a:pt x="219546" y="369108"/>
                  <a:pt x="218507" y="367626"/>
                </a:cubicBezTo>
                <a:cubicBezTo>
                  <a:pt x="217617" y="369256"/>
                  <a:pt x="216430" y="370886"/>
                  <a:pt x="215836" y="372663"/>
                </a:cubicBezTo>
                <a:cubicBezTo>
                  <a:pt x="215391" y="373552"/>
                  <a:pt x="215836" y="374737"/>
                  <a:pt x="215836" y="375923"/>
                </a:cubicBezTo>
                <a:cubicBezTo>
                  <a:pt x="215836" y="442886"/>
                  <a:pt x="215985" y="509998"/>
                  <a:pt x="215540" y="577110"/>
                </a:cubicBezTo>
                <a:cubicBezTo>
                  <a:pt x="215540" y="582295"/>
                  <a:pt x="213314" y="589110"/>
                  <a:pt x="209604" y="592073"/>
                </a:cubicBezTo>
                <a:cubicBezTo>
                  <a:pt x="205894" y="594888"/>
                  <a:pt x="198771" y="595184"/>
                  <a:pt x="193874" y="593851"/>
                </a:cubicBezTo>
                <a:cubicBezTo>
                  <a:pt x="187197" y="592073"/>
                  <a:pt x="185119" y="585555"/>
                  <a:pt x="185119" y="578740"/>
                </a:cubicBezTo>
                <a:cubicBezTo>
                  <a:pt x="185119" y="542147"/>
                  <a:pt x="185119" y="505702"/>
                  <a:pt x="185119" y="469109"/>
                </a:cubicBezTo>
                <a:lnTo>
                  <a:pt x="185119" y="459479"/>
                </a:lnTo>
                <a:cubicBezTo>
                  <a:pt x="184229" y="459035"/>
                  <a:pt x="183190" y="458738"/>
                  <a:pt x="182300" y="458294"/>
                </a:cubicBezTo>
                <a:cubicBezTo>
                  <a:pt x="181113" y="460516"/>
                  <a:pt x="179035" y="462738"/>
                  <a:pt x="179035" y="464961"/>
                </a:cubicBezTo>
                <a:cubicBezTo>
                  <a:pt x="178739" y="483183"/>
                  <a:pt x="178887" y="501405"/>
                  <a:pt x="178887" y="519776"/>
                </a:cubicBezTo>
                <a:cubicBezTo>
                  <a:pt x="178887" y="538739"/>
                  <a:pt x="179035" y="557851"/>
                  <a:pt x="178887" y="576962"/>
                </a:cubicBezTo>
                <a:cubicBezTo>
                  <a:pt x="178887" y="589406"/>
                  <a:pt x="173397" y="595925"/>
                  <a:pt x="163454" y="595777"/>
                </a:cubicBezTo>
                <a:cubicBezTo>
                  <a:pt x="154254" y="595629"/>
                  <a:pt x="148764" y="588814"/>
                  <a:pt x="148764" y="577110"/>
                </a:cubicBezTo>
                <a:cubicBezTo>
                  <a:pt x="148764" y="510887"/>
                  <a:pt x="148764" y="444516"/>
                  <a:pt x="148764" y="378293"/>
                </a:cubicBezTo>
                <a:cubicBezTo>
                  <a:pt x="148764" y="376663"/>
                  <a:pt x="149209" y="374886"/>
                  <a:pt x="148615" y="373404"/>
                </a:cubicBezTo>
                <a:cubicBezTo>
                  <a:pt x="147873" y="371330"/>
                  <a:pt x="146389" y="369552"/>
                  <a:pt x="145202" y="367478"/>
                </a:cubicBezTo>
                <a:cubicBezTo>
                  <a:pt x="144312" y="369404"/>
                  <a:pt x="142680" y="371330"/>
                  <a:pt x="142680" y="373256"/>
                </a:cubicBezTo>
                <a:cubicBezTo>
                  <a:pt x="142383" y="395627"/>
                  <a:pt x="142531" y="417997"/>
                  <a:pt x="142531" y="440368"/>
                </a:cubicBezTo>
                <a:cubicBezTo>
                  <a:pt x="142531" y="442590"/>
                  <a:pt x="142680" y="444664"/>
                  <a:pt x="142383" y="446886"/>
                </a:cubicBezTo>
                <a:cubicBezTo>
                  <a:pt x="141789" y="453998"/>
                  <a:pt x="136892" y="458590"/>
                  <a:pt x="130215" y="458590"/>
                </a:cubicBezTo>
                <a:cubicBezTo>
                  <a:pt x="123537" y="458590"/>
                  <a:pt x="118492" y="453998"/>
                  <a:pt x="118195" y="446738"/>
                </a:cubicBezTo>
                <a:cubicBezTo>
                  <a:pt x="117750" y="437997"/>
                  <a:pt x="118047" y="429405"/>
                  <a:pt x="118047" y="420664"/>
                </a:cubicBezTo>
                <a:cubicBezTo>
                  <a:pt x="118047" y="395775"/>
                  <a:pt x="117898" y="371034"/>
                  <a:pt x="118047" y="346145"/>
                </a:cubicBezTo>
                <a:cubicBezTo>
                  <a:pt x="118047" y="328367"/>
                  <a:pt x="127395" y="319033"/>
                  <a:pt x="145351" y="318885"/>
                </a:cubicBezTo>
                <a:close/>
                <a:moveTo>
                  <a:pt x="417272" y="259822"/>
                </a:moveTo>
                <a:cubicBezTo>
                  <a:pt x="430757" y="259822"/>
                  <a:pt x="441575" y="270777"/>
                  <a:pt x="441427" y="284396"/>
                </a:cubicBezTo>
                <a:cubicBezTo>
                  <a:pt x="441427" y="297867"/>
                  <a:pt x="430609" y="308230"/>
                  <a:pt x="416679" y="308082"/>
                </a:cubicBezTo>
                <a:cubicBezTo>
                  <a:pt x="403639" y="307934"/>
                  <a:pt x="392821" y="297275"/>
                  <a:pt x="392673" y="284100"/>
                </a:cubicBezTo>
                <a:cubicBezTo>
                  <a:pt x="392673" y="270777"/>
                  <a:pt x="403639" y="259822"/>
                  <a:pt x="417272" y="259822"/>
                </a:cubicBezTo>
                <a:close/>
                <a:moveTo>
                  <a:pt x="182145" y="259822"/>
                </a:moveTo>
                <a:cubicBezTo>
                  <a:pt x="195776" y="259822"/>
                  <a:pt x="206592" y="270777"/>
                  <a:pt x="206444" y="284396"/>
                </a:cubicBezTo>
                <a:cubicBezTo>
                  <a:pt x="206296" y="297867"/>
                  <a:pt x="195480" y="308230"/>
                  <a:pt x="181700" y="308082"/>
                </a:cubicBezTo>
                <a:cubicBezTo>
                  <a:pt x="168513" y="307934"/>
                  <a:pt x="157845" y="297275"/>
                  <a:pt x="157697" y="284100"/>
                </a:cubicBezTo>
                <a:cubicBezTo>
                  <a:pt x="157549" y="270777"/>
                  <a:pt x="168661" y="259822"/>
                  <a:pt x="182145" y="259822"/>
                </a:cubicBezTo>
                <a:close/>
                <a:moveTo>
                  <a:pt x="503753" y="59063"/>
                </a:moveTo>
                <a:cubicBezTo>
                  <a:pt x="528534" y="59063"/>
                  <a:pt x="553464" y="59063"/>
                  <a:pt x="578245" y="59211"/>
                </a:cubicBezTo>
                <a:cubicBezTo>
                  <a:pt x="594865" y="59211"/>
                  <a:pt x="604362" y="68545"/>
                  <a:pt x="604362" y="84841"/>
                </a:cubicBezTo>
                <a:cubicBezTo>
                  <a:pt x="604510" y="117878"/>
                  <a:pt x="604362" y="150916"/>
                  <a:pt x="604362" y="183805"/>
                </a:cubicBezTo>
                <a:cubicBezTo>
                  <a:pt x="604362" y="193879"/>
                  <a:pt x="600058" y="198768"/>
                  <a:pt x="592194" y="198768"/>
                </a:cubicBezTo>
                <a:cubicBezTo>
                  <a:pt x="584477" y="198620"/>
                  <a:pt x="580026" y="193435"/>
                  <a:pt x="580026" y="183509"/>
                </a:cubicBezTo>
                <a:cubicBezTo>
                  <a:pt x="579877" y="162768"/>
                  <a:pt x="580026" y="142027"/>
                  <a:pt x="580026" y="121434"/>
                </a:cubicBezTo>
                <a:cubicBezTo>
                  <a:pt x="580026" y="118323"/>
                  <a:pt x="580322" y="115360"/>
                  <a:pt x="579877" y="112397"/>
                </a:cubicBezTo>
                <a:cubicBezTo>
                  <a:pt x="579580" y="110767"/>
                  <a:pt x="577948" y="109286"/>
                  <a:pt x="576909" y="107804"/>
                </a:cubicBezTo>
                <a:cubicBezTo>
                  <a:pt x="575871" y="109434"/>
                  <a:pt x="574832" y="111064"/>
                  <a:pt x="574090" y="112841"/>
                </a:cubicBezTo>
                <a:cubicBezTo>
                  <a:pt x="573793" y="113730"/>
                  <a:pt x="574238" y="114915"/>
                  <a:pt x="574238" y="116101"/>
                </a:cubicBezTo>
                <a:cubicBezTo>
                  <a:pt x="574238" y="183064"/>
                  <a:pt x="574387" y="250176"/>
                  <a:pt x="573942" y="317288"/>
                </a:cubicBezTo>
                <a:cubicBezTo>
                  <a:pt x="573942" y="322473"/>
                  <a:pt x="571567" y="329288"/>
                  <a:pt x="567857" y="332251"/>
                </a:cubicBezTo>
                <a:cubicBezTo>
                  <a:pt x="564296" y="335066"/>
                  <a:pt x="557025" y="335362"/>
                  <a:pt x="552128" y="334029"/>
                </a:cubicBezTo>
                <a:cubicBezTo>
                  <a:pt x="545599" y="332251"/>
                  <a:pt x="543521" y="325733"/>
                  <a:pt x="543521" y="318918"/>
                </a:cubicBezTo>
                <a:cubicBezTo>
                  <a:pt x="543521" y="282325"/>
                  <a:pt x="543521" y="245880"/>
                  <a:pt x="543521" y="209287"/>
                </a:cubicBezTo>
                <a:lnTo>
                  <a:pt x="543521" y="199657"/>
                </a:lnTo>
                <a:cubicBezTo>
                  <a:pt x="542483" y="199213"/>
                  <a:pt x="541592" y="198916"/>
                  <a:pt x="540554" y="198472"/>
                </a:cubicBezTo>
                <a:cubicBezTo>
                  <a:pt x="539515" y="200694"/>
                  <a:pt x="537437" y="202916"/>
                  <a:pt x="537437" y="205139"/>
                </a:cubicBezTo>
                <a:cubicBezTo>
                  <a:pt x="537141" y="223361"/>
                  <a:pt x="537289" y="241583"/>
                  <a:pt x="537289" y="259954"/>
                </a:cubicBezTo>
                <a:cubicBezTo>
                  <a:pt x="537289" y="278917"/>
                  <a:pt x="537289" y="298029"/>
                  <a:pt x="537289" y="317140"/>
                </a:cubicBezTo>
                <a:cubicBezTo>
                  <a:pt x="537289" y="329584"/>
                  <a:pt x="531650" y="336103"/>
                  <a:pt x="521856" y="335955"/>
                </a:cubicBezTo>
                <a:cubicBezTo>
                  <a:pt x="512508" y="335807"/>
                  <a:pt x="507166" y="328992"/>
                  <a:pt x="507166" y="317288"/>
                </a:cubicBezTo>
                <a:cubicBezTo>
                  <a:pt x="507166" y="251065"/>
                  <a:pt x="507166" y="184694"/>
                  <a:pt x="507166" y="118471"/>
                </a:cubicBezTo>
                <a:cubicBezTo>
                  <a:pt x="507166" y="116841"/>
                  <a:pt x="507611" y="115064"/>
                  <a:pt x="507017" y="113582"/>
                </a:cubicBezTo>
                <a:cubicBezTo>
                  <a:pt x="506275" y="111508"/>
                  <a:pt x="504791" y="109730"/>
                  <a:pt x="503604" y="107656"/>
                </a:cubicBezTo>
                <a:cubicBezTo>
                  <a:pt x="502714" y="109582"/>
                  <a:pt x="500933" y="111508"/>
                  <a:pt x="500933" y="113434"/>
                </a:cubicBezTo>
                <a:cubicBezTo>
                  <a:pt x="500785" y="135805"/>
                  <a:pt x="500785" y="158175"/>
                  <a:pt x="500785" y="180546"/>
                </a:cubicBezTo>
                <a:cubicBezTo>
                  <a:pt x="500785" y="182768"/>
                  <a:pt x="500933" y="184842"/>
                  <a:pt x="500785" y="187064"/>
                </a:cubicBezTo>
                <a:cubicBezTo>
                  <a:pt x="500191" y="194176"/>
                  <a:pt x="495294" y="198768"/>
                  <a:pt x="488617" y="198768"/>
                </a:cubicBezTo>
                <a:cubicBezTo>
                  <a:pt x="481939" y="198768"/>
                  <a:pt x="476746" y="194176"/>
                  <a:pt x="476449" y="186916"/>
                </a:cubicBezTo>
                <a:cubicBezTo>
                  <a:pt x="476152" y="178175"/>
                  <a:pt x="476300" y="169583"/>
                  <a:pt x="476300" y="160842"/>
                </a:cubicBezTo>
                <a:cubicBezTo>
                  <a:pt x="476300" y="135953"/>
                  <a:pt x="476300" y="111212"/>
                  <a:pt x="476449" y="86323"/>
                </a:cubicBezTo>
                <a:cubicBezTo>
                  <a:pt x="476449" y="68545"/>
                  <a:pt x="485797" y="59211"/>
                  <a:pt x="503753" y="59063"/>
                </a:cubicBezTo>
                <a:close/>
                <a:moveTo>
                  <a:pt x="262263" y="59063"/>
                </a:moveTo>
                <a:cubicBezTo>
                  <a:pt x="287179" y="59063"/>
                  <a:pt x="311946" y="59063"/>
                  <a:pt x="336862" y="59063"/>
                </a:cubicBezTo>
                <a:cubicBezTo>
                  <a:pt x="353325" y="59211"/>
                  <a:pt x="362817" y="68545"/>
                  <a:pt x="362817" y="84841"/>
                </a:cubicBezTo>
                <a:cubicBezTo>
                  <a:pt x="362965" y="117878"/>
                  <a:pt x="362965" y="150916"/>
                  <a:pt x="362817" y="183805"/>
                </a:cubicBezTo>
                <a:cubicBezTo>
                  <a:pt x="362817" y="193879"/>
                  <a:pt x="358664" y="198768"/>
                  <a:pt x="350655" y="198768"/>
                </a:cubicBezTo>
                <a:cubicBezTo>
                  <a:pt x="342943" y="198620"/>
                  <a:pt x="338642" y="193435"/>
                  <a:pt x="338494" y="183509"/>
                </a:cubicBezTo>
                <a:cubicBezTo>
                  <a:pt x="338494" y="162768"/>
                  <a:pt x="338494" y="142027"/>
                  <a:pt x="338494" y="121434"/>
                </a:cubicBezTo>
                <a:cubicBezTo>
                  <a:pt x="338494" y="118323"/>
                  <a:pt x="338790" y="115360"/>
                  <a:pt x="338346" y="112397"/>
                </a:cubicBezTo>
                <a:cubicBezTo>
                  <a:pt x="338049" y="110767"/>
                  <a:pt x="336418" y="109286"/>
                  <a:pt x="335379" y="107804"/>
                </a:cubicBezTo>
                <a:cubicBezTo>
                  <a:pt x="334490" y="109434"/>
                  <a:pt x="333303" y="111064"/>
                  <a:pt x="332710" y="112841"/>
                </a:cubicBezTo>
                <a:cubicBezTo>
                  <a:pt x="332265" y="113730"/>
                  <a:pt x="332710" y="114915"/>
                  <a:pt x="332710" y="116101"/>
                </a:cubicBezTo>
                <a:cubicBezTo>
                  <a:pt x="332710" y="183212"/>
                  <a:pt x="332858" y="250176"/>
                  <a:pt x="332561" y="317288"/>
                </a:cubicBezTo>
                <a:cubicBezTo>
                  <a:pt x="332413" y="322473"/>
                  <a:pt x="330189" y="329288"/>
                  <a:pt x="326481" y="332251"/>
                </a:cubicBezTo>
                <a:cubicBezTo>
                  <a:pt x="322773" y="335066"/>
                  <a:pt x="315654" y="335362"/>
                  <a:pt x="310760" y="334029"/>
                </a:cubicBezTo>
                <a:cubicBezTo>
                  <a:pt x="304086" y="332251"/>
                  <a:pt x="302010" y="325733"/>
                  <a:pt x="302010" y="318918"/>
                </a:cubicBezTo>
                <a:cubicBezTo>
                  <a:pt x="302158" y="282473"/>
                  <a:pt x="302010" y="245880"/>
                  <a:pt x="302010" y="209287"/>
                </a:cubicBezTo>
                <a:lnTo>
                  <a:pt x="302010" y="199657"/>
                </a:lnTo>
                <a:cubicBezTo>
                  <a:pt x="301120" y="199213"/>
                  <a:pt x="300082" y="198916"/>
                  <a:pt x="299192" y="198472"/>
                </a:cubicBezTo>
                <a:cubicBezTo>
                  <a:pt x="298005" y="200694"/>
                  <a:pt x="296077" y="202916"/>
                  <a:pt x="295929" y="205139"/>
                </a:cubicBezTo>
                <a:cubicBezTo>
                  <a:pt x="295781" y="223361"/>
                  <a:pt x="295781" y="241583"/>
                  <a:pt x="295781" y="259954"/>
                </a:cubicBezTo>
                <a:cubicBezTo>
                  <a:pt x="295781" y="278917"/>
                  <a:pt x="295929" y="298029"/>
                  <a:pt x="295781" y="317140"/>
                </a:cubicBezTo>
                <a:cubicBezTo>
                  <a:pt x="295781" y="329584"/>
                  <a:pt x="290293" y="336103"/>
                  <a:pt x="280356" y="335955"/>
                </a:cubicBezTo>
                <a:cubicBezTo>
                  <a:pt x="271161" y="335807"/>
                  <a:pt x="265674" y="328992"/>
                  <a:pt x="265674" y="317288"/>
                </a:cubicBezTo>
                <a:cubicBezTo>
                  <a:pt x="265674" y="251065"/>
                  <a:pt x="265674" y="184842"/>
                  <a:pt x="265674" y="118471"/>
                </a:cubicBezTo>
                <a:cubicBezTo>
                  <a:pt x="265674" y="116841"/>
                  <a:pt x="266119" y="115064"/>
                  <a:pt x="265525" y="113582"/>
                </a:cubicBezTo>
                <a:cubicBezTo>
                  <a:pt x="264784" y="111508"/>
                  <a:pt x="263301" y="109730"/>
                  <a:pt x="262114" y="107656"/>
                </a:cubicBezTo>
                <a:cubicBezTo>
                  <a:pt x="261224" y="109582"/>
                  <a:pt x="259593" y="111508"/>
                  <a:pt x="259593" y="113434"/>
                </a:cubicBezTo>
                <a:cubicBezTo>
                  <a:pt x="259445" y="135805"/>
                  <a:pt x="259445" y="158175"/>
                  <a:pt x="259445" y="180546"/>
                </a:cubicBezTo>
                <a:cubicBezTo>
                  <a:pt x="259445" y="182768"/>
                  <a:pt x="259593" y="184990"/>
                  <a:pt x="259445" y="187064"/>
                </a:cubicBezTo>
                <a:cubicBezTo>
                  <a:pt x="258703" y="194176"/>
                  <a:pt x="253957" y="198768"/>
                  <a:pt x="247135" y="198768"/>
                </a:cubicBezTo>
                <a:cubicBezTo>
                  <a:pt x="240461" y="198768"/>
                  <a:pt x="235419" y="194176"/>
                  <a:pt x="235122" y="186916"/>
                </a:cubicBezTo>
                <a:cubicBezTo>
                  <a:pt x="234677" y="178324"/>
                  <a:pt x="234974" y="169583"/>
                  <a:pt x="234974" y="160842"/>
                </a:cubicBezTo>
                <a:cubicBezTo>
                  <a:pt x="234974" y="135953"/>
                  <a:pt x="234974" y="111212"/>
                  <a:pt x="234974" y="86323"/>
                </a:cubicBezTo>
                <a:cubicBezTo>
                  <a:pt x="234974" y="68545"/>
                  <a:pt x="244465" y="59211"/>
                  <a:pt x="262263" y="59063"/>
                </a:cubicBezTo>
                <a:close/>
                <a:moveTo>
                  <a:pt x="27421" y="59063"/>
                </a:moveTo>
                <a:cubicBezTo>
                  <a:pt x="52188" y="59063"/>
                  <a:pt x="77104" y="59063"/>
                  <a:pt x="101872" y="59063"/>
                </a:cubicBezTo>
                <a:cubicBezTo>
                  <a:pt x="118483" y="59211"/>
                  <a:pt x="127975" y="68545"/>
                  <a:pt x="127975" y="84841"/>
                </a:cubicBezTo>
                <a:cubicBezTo>
                  <a:pt x="128123" y="117878"/>
                  <a:pt x="127975" y="150916"/>
                  <a:pt x="127975" y="183805"/>
                </a:cubicBezTo>
                <a:cubicBezTo>
                  <a:pt x="127975" y="193879"/>
                  <a:pt x="123822" y="198768"/>
                  <a:pt x="115813" y="198768"/>
                </a:cubicBezTo>
                <a:cubicBezTo>
                  <a:pt x="108101" y="198620"/>
                  <a:pt x="103652" y="193435"/>
                  <a:pt x="103652" y="183509"/>
                </a:cubicBezTo>
                <a:cubicBezTo>
                  <a:pt x="103504" y="162768"/>
                  <a:pt x="103652" y="142027"/>
                  <a:pt x="103652" y="121434"/>
                </a:cubicBezTo>
                <a:cubicBezTo>
                  <a:pt x="103652" y="118323"/>
                  <a:pt x="103948" y="115360"/>
                  <a:pt x="103504" y="112397"/>
                </a:cubicBezTo>
                <a:cubicBezTo>
                  <a:pt x="103207" y="110767"/>
                  <a:pt x="101576" y="109286"/>
                  <a:pt x="100537" y="107804"/>
                </a:cubicBezTo>
                <a:cubicBezTo>
                  <a:pt x="99499" y="109434"/>
                  <a:pt x="98461" y="111064"/>
                  <a:pt x="97719" y="112841"/>
                </a:cubicBezTo>
                <a:cubicBezTo>
                  <a:pt x="97423" y="113730"/>
                  <a:pt x="97868" y="114915"/>
                  <a:pt x="97868" y="116101"/>
                </a:cubicBezTo>
                <a:cubicBezTo>
                  <a:pt x="97868" y="183212"/>
                  <a:pt x="98016" y="250176"/>
                  <a:pt x="97571" y="317288"/>
                </a:cubicBezTo>
                <a:cubicBezTo>
                  <a:pt x="97571" y="322473"/>
                  <a:pt x="95198" y="329288"/>
                  <a:pt x="91490" y="332251"/>
                </a:cubicBezTo>
                <a:cubicBezTo>
                  <a:pt x="87931" y="335066"/>
                  <a:pt x="80664" y="335362"/>
                  <a:pt x="75918" y="334029"/>
                </a:cubicBezTo>
                <a:cubicBezTo>
                  <a:pt x="69244" y="332251"/>
                  <a:pt x="67168" y="325733"/>
                  <a:pt x="67168" y="318918"/>
                </a:cubicBezTo>
                <a:cubicBezTo>
                  <a:pt x="67168" y="282473"/>
                  <a:pt x="67168" y="245880"/>
                  <a:pt x="67168" y="209287"/>
                </a:cubicBezTo>
                <a:lnTo>
                  <a:pt x="67168" y="199657"/>
                </a:lnTo>
                <a:cubicBezTo>
                  <a:pt x="66129" y="199213"/>
                  <a:pt x="65240" y="198916"/>
                  <a:pt x="64350" y="198472"/>
                </a:cubicBezTo>
                <a:cubicBezTo>
                  <a:pt x="63163" y="200694"/>
                  <a:pt x="61087" y="202916"/>
                  <a:pt x="61087" y="205139"/>
                </a:cubicBezTo>
                <a:cubicBezTo>
                  <a:pt x="60790" y="223361"/>
                  <a:pt x="60939" y="241583"/>
                  <a:pt x="60939" y="259954"/>
                </a:cubicBezTo>
                <a:cubicBezTo>
                  <a:pt x="60939" y="278917"/>
                  <a:pt x="60939" y="298029"/>
                  <a:pt x="60939" y="317140"/>
                </a:cubicBezTo>
                <a:cubicBezTo>
                  <a:pt x="60939" y="329584"/>
                  <a:pt x="55303" y="336103"/>
                  <a:pt x="45514" y="335955"/>
                </a:cubicBezTo>
                <a:cubicBezTo>
                  <a:pt x="36171" y="335807"/>
                  <a:pt x="30832" y="328992"/>
                  <a:pt x="30832" y="317288"/>
                </a:cubicBezTo>
                <a:cubicBezTo>
                  <a:pt x="30832" y="251065"/>
                  <a:pt x="30832" y="184842"/>
                  <a:pt x="30832" y="118471"/>
                </a:cubicBezTo>
                <a:cubicBezTo>
                  <a:pt x="30832" y="116841"/>
                  <a:pt x="31277" y="115064"/>
                  <a:pt x="30683" y="113582"/>
                </a:cubicBezTo>
                <a:cubicBezTo>
                  <a:pt x="29942" y="111508"/>
                  <a:pt x="28459" y="109730"/>
                  <a:pt x="27272" y="107656"/>
                </a:cubicBezTo>
                <a:cubicBezTo>
                  <a:pt x="26382" y="109582"/>
                  <a:pt x="24751" y="111508"/>
                  <a:pt x="24603" y="113434"/>
                </a:cubicBezTo>
                <a:cubicBezTo>
                  <a:pt x="24454" y="135805"/>
                  <a:pt x="24603" y="158175"/>
                  <a:pt x="24603" y="180546"/>
                </a:cubicBezTo>
                <a:cubicBezTo>
                  <a:pt x="24603" y="182768"/>
                  <a:pt x="24603" y="184990"/>
                  <a:pt x="24454" y="187064"/>
                </a:cubicBezTo>
                <a:cubicBezTo>
                  <a:pt x="23861" y="194176"/>
                  <a:pt x="18967" y="198768"/>
                  <a:pt x="12293" y="198768"/>
                </a:cubicBezTo>
                <a:cubicBezTo>
                  <a:pt x="5619" y="198768"/>
                  <a:pt x="428" y="194176"/>
                  <a:pt x="132" y="186916"/>
                </a:cubicBezTo>
                <a:cubicBezTo>
                  <a:pt x="-165" y="178324"/>
                  <a:pt x="132" y="169583"/>
                  <a:pt x="132" y="160842"/>
                </a:cubicBezTo>
                <a:cubicBezTo>
                  <a:pt x="132" y="135953"/>
                  <a:pt x="-17" y="111212"/>
                  <a:pt x="132" y="86323"/>
                </a:cubicBezTo>
                <a:cubicBezTo>
                  <a:pt x="132" y="68545"/>
                  <a:pt x="9475" y="59211"/>
                  <a:pt x="27421" y="59063"/>
                </a:cubicBezTo>
                <a:close/>
                <a:moveTo>
                  <a:pt x="540549" y="0"/>
                </a:moveTo>
                <a:cubicBezTo>
                  <a:pt x="554034" y="0"/>
                  <a:pt x="564852" y="10955"/>
                  <a:pt x="564852" y="24574"/>
                </a:cubicBezTo>
                <a:cubicBezTo>
                  <a:pt x="564704" y="38045"/>
                  <a:pt x="553886" y="48408"/>
                  <a:pt x="539956" y="48260"/>
                </a:cubicBezTo>
                <a:cubicBezTo>
                  <a:pt x="526916" y="48112"/>
                  <a:pt x="516098" y="37453"/>
                  <a:pt x="516098" y="24278"/>
                </a:cubicBezTo>
                <a:cubicBezTo>
                  <a:pt x="515950" y="10955"/>
                  <a:pt x="527064" y="0"/>
                  <a:pt x="540549" y="0"/>
                </a:cubicBezTo>
                <a:close/>
                <a:moveTo>
                  <a:pt x="299180" y="0"/>
                </a:moveTo>
                <a:cubicBezTo>
                  <a:pt x="312685" y="0"/>
                  <a:pt x="323518" y="10955"/>
                  <a:pt x="323370" y="24426"/>
                </a:cubicBezTo>
                <a:cubicBezTo>
                  <a:pt x="323221" y="38045"/>
                  <a:pt x="312536" y="48408"/>
                  <a:pt x="298587" y="48260"/>
                </a:cubicBezTo>
                <a:cubicBezTo>
                  <a:pt x="285379" y="48112"/>
                  <a:pt x="274694" y="37453"/>
                  <a:pt x="274546" y="24278"/>
                </a:cubicBezTo>
                <a:cubicBezTo>
                  <a:pt x="274546" y="10955"/>
                  <a:pt x="285528" y="0"/>
                  <a:pt x="299180" y="0"/>
                </a:cubicBezTo>
                <a:close/>
                <a:moveTo>
                  <a:pt x="64197" y="0"/>
                </a:moveTo>
                <a:cubicBezTo>
                  <a:pt x="77702" y="0"/>
                  <a:pt x="88535" y="10955"/>
                  <a:pt x="88535" y="24574"/>
                </a:cubicBezTo>
                <a:cubicBezTo>
                  <a:pt x="88387" y="38045"/>
                  <a:pt x="77553" y="48408"/>
                  <a:pt x="63752" y="48260"/>
                </a:cubicBezTo>
                <a:cubicBezTo>
                  <a:pt x="50545" y="48112"/>
                  <a:pt x="39711" y="37453"/>
                  <a:pt x="39711" y="24278"/>
                </a:cubicBezTo>
                <a:cubicBezTo>
                  <a:pt x="39563" y="10955"/>
                  <a:pt x="50693" y="0"/>
                  <a:pt x="64197"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2" name="photo-file_120624">
            <a:extLst>
              <a:ext uri="{FF2B5EF4-FFF2-40B4-BE49-F238E27FC236}">
                <a16:creationId xmlns:a16="http://schemas.microsoft.com/office/drawing/2014/main" id="{54405246-CCE2-4201-BBB1-D3F3EB6E740D}"/>
              </a:ext>
            </a:extLst>
          </p:cNvPr>
          <p:cNvSpPr>
            <a:spLocks noChangeAspect="1"/>
          </p:cNvSpPr>
          <p:nvPr/>
        </p:nvSpPr>
        <p:spPr>
          <a:xfrm>
            <a:off x="6261529" y="2812442"/>
            <a:ext cx="265888" cy="246143"/>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7639" h="492970">
                <a:moveTo>
                  <a:pt x="170875" y="113751"/>
                </a:moveTo>
                <a:cubicBezTo>
                  <a:pt x="191862" y="113751"/>
                  <a:pt x="208875" y="130717"/>
                  <a:pt x="208875" y="151645"/>
                </a:cubicBezTo>
                <a:cubicBezTo>
                  <a:pt x="208875" y="172573"/>
                  <a:pt x="191862" y="189539"/>
                  <a:pt x="170875" y="189539"/>
                </a:cubicBezTo>
                <a:cubicBezTo>
                  <a:pt x="149888" y="189539"/>
                  <a:pt x="132875" y="172573"/>
                  <a:pt x="132875" y="151645"/>
                </a:cubicBezTo>
                <a:cubicBezTo>
                  <a:pt x="132875" y="130717"/>
                  <a:pt x="149888" y="113751"/>
                  <a:pt x="170875" y="113751"/>
                </a:cubicBezTo>
                <a:close/>
                <a:moveTo>
                  <a:pt x="75916" y="75808"/>
                </a:moveTo>
                <a:lnTo>
                  <a:pt x="75916" y="297545"/>
                </a:lnTo>
                <a:lnTo>
                  <a:pt x="179599" y="230535"/>
                </a:lnTo>
                <a:cubicBezTo>
                  <a:pt x="185206" y="226892"/>
                  <a:pt x="192326" y="226536"/>
                  <a:pt x="198378" y="229469"/>
                </a:cubicBezTo>
                <a:lnTo>
                  <a:pt x="259342" y="259952"/>
                </a:lnTo>
                <a:lnTo>
                  <a:pt x="326002" y="160148"/>
                </a:lnTo>
                <a:cubicBezTo>
                  <a:pt x="329384" y="154994"/>
                  <a:pt x="335080" y="151883"/>
                  <a:pt x="341221" y="151706"/>
                </a:cubicBezTo>
                <a:cubicBezTo>
                  <a:pt x="347273" y="151261"/>
                  <a:pt x="353236" y="154372"/>
                  <a:pt x="356974" y="159260"/>
                </a:cubicBezTo>
                <a:lnTo>
                  <a:pt x="417671" y="240134"/>
                </a:lnTo>
                <a:lnTo>
                  <a:pt x="417671" y="75808"/>
                </a:lnTo>
                <a:close/>
                <a:moveTo>
                  <a:pt x="569634" y="75787"/>
                </a:moveTo>
                <a:cubicBezTo>
                  <a:pt x="590639" y="75787"/>
                  <a:pt x="607639" y="92762"/>
                  <a:pt x="607639" y="113737"/>
                </a:cubicBezTo>
                <a:lnTo>
                  <a:pt x="607639" y="455020"/>
                </a:lnTo>
                <a:cubicBezTo>
                  <a:pt x="607639" y="475995"/>
                  <a:pt x="590639" y="492970"/>
                  <a:pt x="569634" y="492970"/>
                </a:cubicBezTo>
                <a:lnTo>
                  <a:pt x="113933" y="492970"/>
                </a:lnTo>
                <a:cubicBezTo>
                  <a:pt x="92928" y="492970"/>
                  <a:pt x="75928" y="475995"/>
                  <a:pt x="75928" y="455020"/>
                </a:cubicBezTo>
                <a:cubicBezTo>
                  <a:pt x="75928" y="434045"/>
                  <a:pt x="92928" y="417070"/>
                  <a:pt x="113933" y="417070"/>
                </a:cubicBezTo>
                <a:lnTo>
                  <a:pt x="531629" y="417070"/>
                </a:lnTo>
                <a:lnTo>
                  <a:pt x="531629" y="113737"/>
                </a:lnTo>
                <a:cubicBezTo>
                  <a:pt x="531629" y="92762"/>
                  <a:pt x="548629" y="75787"/>
                  <a:pt x="569634" y="75787"/>
                </a:cubicBezTo>
                <a:close/>
                <a:moveTo>
                  <a:pt x="38002" y="0"/>
                </a:moveTo>
                <a:lnTo>
                  <a:pt x="455674" y="0"/>
                </a:lnTo>
                <a:cubicBezTo>
                  <a:pt x="476677" y="0"/>
                  <a:pt x="493676" y="16975"/>
                  <a:pt x="493676" y="37948"/>
                </a:cubicBezTo>
                <a:lnTo>
                  <a:pt x="493676" y="341271"/>
                </a:lnTo>
                <a:cubicBezTo>
                  <a:pt x="493676" y="362244"/>
                  <a:pt x="476677" y="379219"/>
                  <a:pt x="455674" y="379219"/>
                </a:cubicBezTo>
                <a:lnTo>
                  <a:pt x="38002" y="379219"/>
                </a:lnTo>
                <a:cubicBezTo>
                  <a:pt x="16999" y="379219"/>
                  <a:pt x="0" y="362244"/>
                  <a:pt x="0" y="341271"/>
                </a:cubicBezTo>
                <a:lnTo>
                  <a:pt x="0" y="37948"/>
                </a:lnTo>
                <a:cubicBezTo>
                  <a:pt x="0" y="16975"/>
                  <a:pt x="16999" y="0"/>
                  <a:pt x="38002" y="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61" name="iconfont-11145-7092358">
            <a:extLst>
              <a:ext uri="{FF2B5EF4-FFF2-40B4-BE49-F238E27FC236}">
                <a16:creationId xmlns:a16="http://schemas.microsoft.com/office/drawing/2014/main" id="{54405246-CCE2-4201-BBB1-D3F3EB6E740D}"/>
              </a:ext>
            </a:extLst>
          </p:cNvPr>
          <p:cNvSpPr>
            <a:spLocks noChangeAspect="1"/>
          </p:cNvSpPr>
          <p:nvPr/>
        </p:nvSpPr>
        <p:spPr>
          <a:xfrm>
            <a:off x="6250722" y="2373807"/>
            <a:ext cx="270272" cy="224547"/>
          </a:xfrm>
          <a:custGeom>
            <a:avLst/>
            <a:gdLst>
              <a:gd name="T0" fmla="*/ 1852 w 11200"/>
              <a:gd name="T1" fmla="*/ 5754 h 8154"/>
              <a:gd name="T2" fmla="*/ 3699 w 11200"/>
              <a:gd name="T3" fmla="*/ 7196 h 8154"/>
              <a:gd name="T4" fmla="*/ 3785 w 11200"/>
              <a:gd name="T5" fmla="*/ 7898 h 8154"/>
              <a:gd name="T6" fmla="*/ 3083 w 11200"/>
              <a:gd name="T7" fmla="*/ 7984 h 8154"/>
              <a:gd name="T8" fmla="*/ 394 w 11200"/>
              <a:gd name="T9" fmla="*/ 5884 h 8154"/>
              <a:gd name="T10" fmla="*/ 0 w 11200"/>
              <a:gd name="T11" fmla="*/ 5075 h 8154"/>
              <a:gd name="T12" fmla="*/ 500 w 11200"/>
              <a:gd name="T13" fmla="*/ 4575 h 8154"/>
              <a:gd name="T14" fmla="*/ 10700 w 11200"/>
              <a:gd name="T15" fmla="*/ 4575 h 8154"/>
              <a:gd name="T16" fmla="*/ 11200 w 11200"/>
              <a:gd name="T17" fmla="*/ 5075 h 8154"/>
              <a:gd name="T18" fmla="*/ 10700 w 11200"/>
              <a:gd name="T19" fmla="*/ 5575 h 8154"/>
              <a:gd name="T20" fmla="*/ 1914 w 11200"/>
              <a:gd name="T21" fmla="*/ 5575 h 8154"/>
              <a:gd name="T22" fmla="*/ 1852 w 11200"/>
              <a:gd name="T23" fmla="*/ 5754 h 8154"/>
              <a:gd name="T24" fmla="*/ 9348 w 11200"/>
              <a:gd name="T25" fmla="*/ 2401 h 8154"/>
              <a:gd name="T26" fmla="*/ 7501 w 11200"/>
              <a:gd name="T27" fmla="*/ 958 h 8154"/>
              <a:gd name="T28" fmla="*/ 7415 w 11200"/>
              <a:gd name="T29" fmla="*/ 257 h 8154"/>
              <a:gd name="T30" fmla="*/ 8117 w 11200"/>
              <a:gd name="T31" fmla="*/ 170 h 8154"/>
              <a:gd name="T32" fmla="*/ 10806 w 11200"/>
              <a:gd name="T33" fmla="*/ 2271 h 8154"/>
              <a:gd name="T34" fmla="*/ 11200 w 11200"/>
              <a:gd name="T35" fmla="*/ 3079 h 8154"/>
              <a:gd name="T36" fmla="*/ 10700 w 11200"/>
              <a:gd name="T37" fmla="*/ 3580 h 8154"/>
              <a:gd name="T38" fmla="*/ 500 w 11200"/>
              <a:gd name="T39" fmla="*/ 3580 h 8154"/>
              <a:gd name="T40" fmla="*/ 0 w 11200"/>
              <a:gd name="T41" fmla="*/ 3080 h 8154"/>
              <a:gd name="T42" fmla="*/ 500 w 11200"/>
              <a:gd name="T43" fmla="*/ 2580 h 8154"/>
              <a:gd name="T44" fmla="*/ 9286 w 11200"/>
              <a:gd name="T45" fmla="*/ 2580 h 8154"/>
              <a:gd name="T46" fmla="*/ 9348 w 11200"/>
              <a:gd name="T47" fmla="*/ 2401 h 8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00" h="8154">
                <a:moveTo>
                  <a:pt x="1852" y="5754"/>
                </a:moveTo>
                <a:lnTo>
                  <a:pt x="3699" y="7196"/>
                </a:lnTo>
                <a:cubicBezTo>
                  <a:pt x="3916" y="7366"/>
                  <a:pt x="3955" y="7681"/>
                  <a:pt x="3785" y="7898"/>
                </a:cubicBezTo>
                <a:cubicBezTo>
                  <a:pt x="3615" y="8116"/>
                  <a:pt x="3301" y="8154"/>
                  <a:pt x="3083" y="7984"/>
                </a:cubicBezTo>
                <a:lnTo>
                  <a:pt x="394" y="5884"/>
                </a:lnTo>
                <a:cubicBezTo>
                  <a:pt x="145" y="5689"/>
                  <a:pt x="0" y="5391"/>
                  <a:pt x="0" y="5075"/>
                </a:cubicBezTo>
                <a:cubicBezTo>
                  <a:pt x="0" y="4799"/>
                  <a:pt x="224" y="4575"/>
                  <a:pt x="500" y="4575"/>
                </a:cubicBezTo>
                <a:lnTo>
                  <a:pt x="10700" y="4575"/>
                </a:lnTo>
                <a:cubicBezTo>
                  <a:pt x="10976" y="4575"/>
                  <a:pt x="11200" y="4799"/>
                  <a:pt x="11200" y="5075"/>
                </a:cubicBezTo>
                <a:cubicBezTo>
                  <a:pt x="11200" y="5351"/>
                  <a:pt x="10976" y="5575"/>
                  <a:pt x="10700" y="5575"/>
                </a:cubicBezTo>
                <a:lnTo>
                  <a:pt x="1914" y="5575"/>
                </a:lnTo>
                <a:cubicBezTo>
                  <a:pt x="1819" y="5575"/>
                  <a:pt x="1778" y="5695"/>
                  <a:pt x="1852" y="5754"/>
                </a:cubicBezTo>
                <a:close/>
                <a:moveTo>
                  <a:pt x="9348" y="2401"/>
                </a:moveTo>
                <a:lnTo>
                  <a:pt x="7501" y="958"/>
                </a:lnTo>
                <a:cubicBezTo>
                  <a:pt x="7284" y="788"/>
                  <a:pt x="7245" y="474"/>
                  <a:pt x="7415" y="257"/>
                </a:cubicBezTo>
                <a:cubicBezTo>
                  <a:pt x="7585" y="39"/>
                  <a:pt x="7899" y="0"/>
                  <a:pt x="8117" y="170"/>
                </a:cubicBezTo>
                <a:lnTo>
                  <a:pt x="10806" y="2271"/>
                </a:lnTo>
                <a:cubicBezTo>
                  <a:pt x="11055" y="2465"/>
                  <a:pt x="11200" y="2764"/>
                  <a:pt x="11200" y="3079"/>
                </a:cubicBezTo>
                <a:cubicBezTo>
                  <a:pt x="11200" y="3356"/>
                  <a:pt x="10976" y="3580"/>
                  <a:pt x="10700" y="3580"/>
                </a:cubicBezTo>
                <a:lnTo>
                  <a:pt x="500" y="3580"/>
                </a:lnTo>
                <a:cubicBezTo>
                  <a:pt x="224" y="3580"/>
                  <a:pt x="0" y="3356"/>
                  <a:pt x="0" y="3080"/>
                </a:cubicBezTo>
                <a:cubicBezTo>
                  <a:pt x="0" y="2803"/>
                  <a:pt x="224" y="2580"/>
                  <a:pt x="500" y="2580"/>
                </a:cubicBezTo>
                <a:lnTo>
                  <a:pt x="9286" y="2580"/>
                </a:lnTo>
                <a:cubicBezTo>
                  <a:pt x="9381" y="2580"/>
                  <a:pt x="9422" y="2459"/>
                  <a:pt x="9348" y="2401"/>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7" name="圆角矩形 36">
            <a:extLst>
              <a:ext uri="{FF2B5EF4-FFF2-40B4-BE49-F238E27FC236}">
                <a16:creationId xmlns:a16="http://schemas.microsoft.com/office/drawing/2014/main" id="{47C9113A-01C7-B145-8CD7-FBBF714B0BF0}"/>
              </a:ext>
            </a:extLst>
          </p:cNvPr>
          <p:cNvSpPr/>
          <p:nvPr/>
        </p:nvSpPr>
        <p:spPr>
          <a:xfrm>
            <a:off x="3417821" y="3590909"/>
            <a:ext cx="1087810" cy="672559"/>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IP65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RATING</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pic>
        <p:nvPicPr>
          <p:cNvPr id="44" name="图片 4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spTree>
    <p:custDataLst>
      <p:tags r:id="rId1"/>
    </p:custDataLst>
    <p:extLst>
      <p:ext uri="{BB962C8B-B14F-4D97-AF65-F5344CB8AC3E}">
        <p14:creationId xmlns:p14="http://schemas.microsoft.com/office/powerpoint/2010/main" val="4024194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414732" y="4897663"/>
            <a:ext cx="4001147"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*Modules with Type C interface</a:t>
            </a:r>
          </a:p>
        </p:txBody>
      </p:sp>
      <p:graphicFrame>
        <p:nvGraphicFramePr>
          <p:cNvPr id="14" name="表格 13"/>
          <p:cNvGraphicFramePr>
            <a:graphicFrameLocks noGrp="1"/>
          </p:cNvGraphicFramePr>
          <p:nvPr/>
        </p:nvGraphicFramePr>
        <p:xfrm>
          <a:off x="6582634" y="5218451"/>
          <a:ext cx="4943060" cy="1561944"/>
        </p:xfrm>
        <a:graphic>
          <a:graphicData uri="http://schemas.openxmlformats.org/drawingml/2006/table">
            <a:tbl>
              <a:tblPr firstRow="1" bandRow="1">
                <a:tableStyleId>{5C22544A-7EE6-4342-B048-85BDC9FD1C3A}</a:tableStyleId>
              </a:tblPr>
              <a:tblGrid>
                <a:gridCol w="2852002">
                  <a:extLst>
                    <a:ext uri="{9D8B030D-6E8A-4147-A177-3AD203B41FA5}">
                      <a16:colId xmlns:a16="http://schemas.microsoft.com/office/drawing/2014/main" val="3485020075"/>
                    </a:ext>
                  </a:extLst>
                </a:gridCol>
                <a:gridCol w="2091058">
                  <a:extLst>
                    <a:ext uri="{9D8B030D-6E8A-4147-A177-3AD203B41FA5}">
                      <a16:colId xmlns:a16="http://schemas.microsoft.com/office/drawing/2014/main" val="4133267095"/>
                    </a:ext>
                  </a:extLst>
                </a:gridCol>
              </a:tblGrid>
              <a:tr h="260324">
                <a:tc>
                  <a:txBody>
                    <a:bodyPr/>
                    <a:lstStyle/>
                    <a:p>
                      <a:pPr algn="ctr" fontAlgn="ct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Bluetooth</a:t>
                      </a:r>
                      <a:r>
                        <a:rPr lang="en-US" altLang="zh-CN" sz="1100" b="0" i="0" u="none" strike="noStrike" baseline="0"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module</a:t>
                      </a:r>
                      <a:endPar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DS-KAB673-B</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6630179"/>
                  </a:ext>
                </a:extLst>
              </a:tr>
              <a:tr h="260324">
                <a:tc>
                  <a:txBody>
                    <a:bodyPr/>
                    <a:lstStyle/>
                    <a:p>
                      <a:pPr algn="ctr" fontAlgn="ct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Bluetooth + QR</a:t>
                      </a:r>
                      <a:r>
                        <a:rPr lang="en-US" altLang="zh-CN" sz="1100" b="0" i="0" u="none" strike="noStrike" baseline="0"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code module </a:t>
                      </a:r>
                      <a:endPar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DS-KAB673-BQR</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3315831"/>
                  </a:ext>
                </a:extLst>
              </a:tr>
              <a:tr h="2603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a:t>
                      </a:r>
                      <a:r>
                        <a:rPr lang="en-US" altLang="zh-CN" sz="1100" b="0" i="0" u="none" strike="noStrike" baseline="0"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 Bluetooth module</a:t>
                      </a:r>
                      <a:endPar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DS-KAB673-FB</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436760"/>
                  </a:ext>
                </a:extLst>
              </a:tr>
              <a:tr h="260324">
                <a:tc>
                  <a:txBody>
                    <a:bodyPr/>
                    <a:lstStyle/>
                    <a:p>
                      <a:pPr algn="ctr" fontAlgn="ct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 + Bluetooth</a:t>
                      </a:r>
                      <a:r>
                        <a:rPr lang="en-US" altLang="zh-CN" sz="1100" b="0" i="0" u="none" strike="noStrike" baseline="0"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 QR code module</a:t>
                      </a:r>
                      <a:endPar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DS-KAB673-FBQR</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1389151"/>
                  </a:ext>
                </a:extLst>
              </a:tr>
              <a:tr h="260324">
                <a:tc>
                  <a:txBody>
                    <a:bodyPr/>
                    <a:lstStyle/>
                    <a:p>
                      <a:pPr algn="ctr" fontAlgn="ct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433MHz</a:t>
                      </a:r>
                      <a:r>
                        <a:rPr lang="en-US" altLang="zh-CN" sz="1100" b="0" i="0" u="none" strike="noStrike" baseline="0"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 QR code module</a:t>
                      </a:r>
                      <a:endPar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DS-KAB673-WBQR</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7394011"/>
                  </a:ext>
                </a:extLst>
              </a:tr>
              <a:tr h="260324">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868MHz</a:t>
                      </a:r>
                      <a:r>
                        <a:rPr lang="en-US" altLang="zh-CN" sz="1100" b="0" i="0" u="none" strike="noStrike" baseline="0"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 QR code module</a:t>
                      </a:r>
                      <a:endPar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100" b="0" i="0" u="none" strike="noStrike" dirty="0">
                          <a:solidFill>
                            <a:schemeClr val="bg1">
                              <a:lumMod val="50000"/>
                            </a:schemeClr>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DS-KAB673-WEQR</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7161101"/>
                  </a:ext>
                </a:extLst>
              </a:tr>
            </a:tbl>
          </a:graphicData>
        </a:graphic>
      </p:graphicFrame>
      <p:sp>
        <p:nvSpPr>
          <p:cNvPr id="22" name="文本框 12"/>
          <p:cNvSpPr txBox="1"/>
          <p:nvPr/>
        </p:nvSpPr>
        <p:spPr>
          <a:xfrm>
            <a:off x="884891" y="746340"/>
            <a:ext cx="70115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Touch-Free, Access is Easier Than Ever</a:t>
            </a:r>
          </a:p>
        </p:txBody>
      </p:sp>
      <p:sp>
        <p:nvSpPr>
          <p:cNvPr id="24" name="文本框 12"/>
          <p:cNvSpPr txBox="1"/>
          <p:nvPr/>
        </p:nvSpPr>
        <p:spPr>
          <a:xfrm>
            <a:off x="434651" y="176158"/>
            <a:ext cx="11091043"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 DS-K1T673/T Series</a:t>
            </a:r>
          </a:p>
        </p:txBody>
      </p:sp>
      <p:grpSp>
        <p:nvGrpSpPr>
          <p:cNvPr id="25" name="组合 24"/>
          <p:cNvGrpSpPr/>
          <p:nvPr/>
        </p:nvGrpSpPr>
        <p:grpSpPr>
          <a:xfrm>
            <a:off x="6718635" y="2307703"/>
            <a:ext cx="3539004" cy="547534"/>
            <a:chOff x="6047340" y="1406325"/>
            <a:chExt cx="3539004" cy="547534"/>
          </a:xfrm>
        </p:grpSpPr>
        <p:grpSp>
          <p:nvGrpSpPr>
            <p:cNvPr id="26" name="组合 25"/>
            <p:cNvGrpSpPr/>
            <p:nvPr/>
          </p:nvGrpSpPr>
          <p:grpSpPr>
            <a:xfrm>
              <a:off x="6166049" y="1424108"/>
              <a:ext cx="3420295" cy="529751"/>
              <a:chOff x="-27396" y="19075060"/>
              <a:chExt cx="3499296" cy="529751"/>
            </a:xfrm>
          </p:grpSpPr>
          <p:sp>
            <p:nvSpPr>
              <p:cNvPr id="28" name="文本框 27"/>
              <p:cNvSpPr txBox="1"/>
              <p:nvPr/>
            </p:nvSpPr>
            <p:spPr>
              <a:xfrm>
                <a:off x="138465" y="19075060"/>
                <a:ext cx="2077457"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Multi-person authentication </a:t>
                </a:r>
                <a:endParaRPr kumimoji="0" lang="zh-CN" altLang="en-US"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9" name="文本框 28"/>
              <p:cNvSpPr txBox="1"/>
              <p:nvPr/>
            </p:nvSpPr>
            <p:spPr>
              <a:xfrm>
                <a:off x="-27396" y="19327812"/>
                <a:ext cx="3499296" cy="276999"/>
              </a:xfrm>
              <a:prstGeom prst="rect">
                <a:avLst/>
              </a:prstGeom>
              <a:noFill/>
            </p:spPr>
            <p:txBody>
              <a:bodyPr wrap="none" rtlCol="0">
                <a:spAutoFit/>
              </a:bodyPr>
              <a:lstStyle/>
              <a:p>
                <a:pPr marL="171446" marR="0" lvl="0" indent="-171446"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Accurate recognition of single or up to 5 persons </a:t>
                </a:r>
              </a:p>
            </p:txBody>
          </p:sp>
        </p:grpSp>
        <p:pic>
          <p:nvPicPr>
            <p:cNvPr id="27" name="图片 26"/>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047340" y="1406325"/>
              <a:ext cx="273137" cy="270535"/>
            </a:xfrm>
            <a:prstGeom prst="rect">
              <a:avLst/>
            </a:prstGeom>
            <a:solidFill>
              <a:schemeClr val="accent5">
                <a:lumMod val="75000"/>
              </a:schemeClr>
            </a:solidFill>
          </p:spPr>
        </p:pic>
      </p:grpSp>
      <p:grpSp>
        <p:nvGrpSpPr>
          <p:cNvPr id="30" name="组合 29"/>
          <p:cNvGrpSpPr/>
          <p:nvPr/>
        </p:nvGrpSpPr>
        <p:grpSpPr>
          <a:xfrm>
            <a:off x="6718635" y="2922896"/>
            <a:ext cx="5343613" cy="514319"/>
            <a:chOff x="6059488" y="2211801"/>
            <a:chExt cx="5343613" cy="514318"/>
          </a:xfrm>
        </p:grpSpPr>
        <p:grpSp>
          <p:nvGrpSpPr>
            <p:cNvPr id="31" name="组合 30"/>
            <p:cNvGrpSpPr/>
            <p:nvPr/>
          </p:nvGrpSpPr>
          <p:grpSpPr>
            <a:xfrm>
              <a:off x="6139265" y="2217810"/>
              <a:ext cx="5263836" cy="508309"/>
              <a:chOff x="934648" y="22476665"/>
              <a:chExt cx="5263836" cy="508308"/>
            </a:xfrm>
          </p:grpSpPr>
          <p:sp>
            <p:nvSpPr>
              <p:cNvPr id="33" name="文本框 32"/>
              <p:cNvSpPr txBox="1"/>
              <p:nvPr/>
            </p:nvSpPr>
            <p:spPr>
              <a:xfrm>
                <a:off x="1123548" y="22476665"/>
                <a:ext cx="1706686" cy="276998"/>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Flexible modular design</a:t>
                </a:r>
                <a:endParaRPr kumimoji="0" lang="zh-CN" altLang="en-US"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4" name="文本框 33"/>
              <p:cNvSpPr txBox="1"/>
              <p:nvPr/>
            </p:nvSpPr>
            <p:spPr>
              <a:xfrm>
                <a:off x="934648" y="22707975"/>
                <a:ext cx="5263836" cy="276998"/>
              </a:xfrm>
              <a:prstGeom prst="rect">
                <a:avLst/>
              </a:prstGeom>
              <a:noFill/>
            </p:spPr>
            <p:txBody>
              <a:bodyPr wrap="square" rtlCol="0">
                <a:spAutoFit/>
              </a:bodyPr>
              <a:lstStyle/>
              <a:p>
                <a:pPr marL="171446" marR="0" lvl="0" indent="-171446"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Combination of modules including fingerprint, Bluetooth, and QR code</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pic>
          <p:nvPicPr>
            <p:cNvPr id="32" name="图片 31"/>
            <p:cNvPicPr>
              <a:picLocks noChangeAspect="1"/>
            </p:cNvPicPr>
            <p:nvPr/>
          </p:nvPicPr>
          <p:blipFill>
            <a:blip r:embed="rId4"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059488" y="2211801"/>
              <a:ext cx="268677" cy="271164"/>
            </a:xfrm>
            <a:prstGeom prst="rect">
              <a:avLst/>
            </a:prstGeom>
            <a:solidFill>
              <a:schemeClr val="accent5">
                <a:lumMod val="75000"/>
              </a:schemeClr>
            </a:solidFill>
          </p:spPr>
        </p:pic>
      </p:grpSp>
      <p:grpSp>
        <p:nvGrpSpPr>
          <p:cNvPr id="35" name="组合 34"/>
          <p:cNvGrpSpPr/>
          <p:nvPr/>
        </p:nvGrpSpPr>
        <p:grpSpPr>
          <a:xfrm>
            <a:off x="6718635" y="3483045"/>
            <a:ext cx="5151205" cy="531461"/>
            <a:chOff x="7774507" y="3440611"/>
            <a:chExt cx="5151205" cy="531460"/>
          </a:xfrm>
        </p:grpSpPr>
        <p:grpSp>
          <p:nvGrpSpPr>
            <p:cNvPr id="36" name="组合 35"/>
            <p:cNvGrpSpPr/>
            <p:nvPr/>
          </p:nvGrpSpPr>
          <p:grpSpPr>
            <a:xfrm>
              <a:off x="7871621" y="3443449"/>
              <a:ext cx="5054091" cy="528622"/>
              <a:chOff x="624590" y="20622113"/>
              <a:chExt cx="5054090" cy="528621"/>
            </a:xfrm>
          </p:grpSpPr>
          <p:sp>
            <p:nvSpPr>
              <p:cNvPr id="38" name="文本框 37"/>
              <p:cNvSpPr txBox="1"/>
              <p:nvPr/>
            </p:nvSpPr>
            <p:spPr>
              <a:xfrm>
                <a:off x="765838" y="20622113"/>
                <a:ext cx="2002536" cy="276998"/>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Customizable advertisement</a:t>
                </a:r>
                <a:endParaRPr kumimoji="0" lang="zh-CN" altLang="en-US"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9" name="文本框 38"/>
              <p:cNvSpPr txBox="1"/>
              <p:nvPr/>
            </p:nvSpPr>
            <p:spPr>
              <a:xfrm>
                <a:off x="624590" y="20873736"/>
                <a:ext cx="5054090" cy="276998"/>
              </a:xfrm>
              <a:prstGeom prst="rect">
                <a:avLst/>
              </a:prstGeom>
              <a:noFill/>
            </p:spPr>
            <p:txBody>
              <a:bodyPr wrap="square" rtlCol="0">
                <a:spAutoFit/>
              </a:bodyPr>
              <a:lstStyle/>
              <a:p>
                <a:pPr marL="171446" marR="0" lvl="0" indent="-171446"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 to 8 customizable pictures or headlines for digital advertisement</a:t>
                </a:r>
                <a:endParaRPr kumimoji="0" lang="zh-CN"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pic>
          <p:nvPicPr>
            <p:cNvPr id="37" name="图片 36"/>
            <p:cNvPicPr>
              <a:picLocks noChangeAspect="1"/>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774507" y="3440611"/>
              <a:ext cx="254465" cy="255950"/>
            </a:xfrm>
            <a:prstGeom prst="rect">
              <a:avLst/>
            </a:prstGeom>
            <a:solidFill>
              <a:schemeClr val="accent5">
                <a:lumMod val="75000"/>
              </a:schemeClr>
            </a:solidFill>
          </p:spPr>
        </p:pic>
      </p:grpSp>
      <p:grpSp>
        <p:nvGrpSpPr>
          <p:cNvPr id="17" name="组合 16"/>
          <p:cNvGrpSpPr/>
          <p:nvPr/>
        </p:nvGrpSpPr>
        <p:grpSpPr>
          <a:xfrm>
            <a:off x="6677462" y="999784"/>
            <a:ext cx="5588271" cy="647367"/>
            <a:chOff x="4530380" y="971153"/>
            <a:chExt cx="4191204" cy="485525"/>
          </a:xfrm>
        </p:grpSpPr>
        <p:sp>
          <p:nvSpPr>
            <p:cNvPr id="52" name="文本框 51"/>
            <p:cNvSpPr txBox="1"/>
            <p:nvPr/>
          </p:nvSpPr>
          <p:spPr>
            <a:xfrm>
              <a:off x="4746126" y="971153"/>
              <a:ext cx="2117263" cy="20774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Two-door control</a:t>
              </a:r>
              <a:r>
                <a:rPr kumimoji="0" lang="zh-CN" altLang="en-US"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1067"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with wireless module</a:t>
              </a:r>
              <a:r>
                <a:rPr kumimoji="0" lang="zh-CN" altLang="en-US"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p>
          </p:txBody>
        </p:sp>
        <p:sp>
          <p:nvSpPr>
            <p:cNvPr id="59" name="文本框 58"/>
            <p:cNvSpPr txBox="1"/>
            <p:nvPr/>
          </p:nvSpPr>
          <p:spPr>
            <a:xfrm>
              <a:off x="4773707" y="1110429"/>
              <a:ext cx="3947877" cy="34624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Gate 1: via </a:t>
              </a:r>
              <a:r>
                <a:rPr lang="en-US" altLang="zh-CN" sz="1200"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recognition</a:t>
              </a: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Gate 2: via </a:t>
              </a:r>
              <a:r>
                <a:rPr lang="en-US" altLang="zh-CN" sz="1200" dirty="0" err="1">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keyfob</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15" name="图片 14"/>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4530380" y="1049133"/>
              <a:ext cx="263906" cy="263907"/>
            </a:xfrm>
            <a:prstGeom prst="rect">
              <a:avLst/>
            </a:prstGeom>
            <a:solidFill>
              <a:srgbClr val="2D4486"/>
            </a:solidFill>
          </p:spPr>
        </p:pic>
      </p:grpSp>
      <p:grpSp>
        <p:nvGrpSpPr>
          <p:cNvPr id="18" name="组合 17"/>
          <p:cNvGrpSpPr/>
          <p:nvPr/>
        </p:nvGrpSpPr>
        <p:grpSpPr>
          <a:xfrm>
            <a:off x="6727455" y="1674187"/>
            <a:ext cx="3591481" cy="655521"/>
            <a:chOff x="4567875" y="1476956"/>
            <a:chExt cx="2693611" cy="491641"/>
          </a:xfrm>
        </p:grpSpPr>
        <p:grpSp>
          <p:nvGrpSpPr>
            <p:cNvPr id="55" name="组合 54"/>
            <p:cNvGrpSpPr/>
            <p:nvPr/>
          </p:nvGrpSpPr>
          <p:grpSpPr>
            <a:xfrm>
              <a:off x="4768784" y="1476956"/>
              <a:ext cx="2492702" cy="491641"/>
              <a:chOff x="117829" y="19098773"/>
              <a:chExt cx="3400371" cy="655523"/>
            </a:xfrm>
          </p:grpSpPr>
          <p:sp>
            <p:nvSpPr>
              <p:cNvPr id="57" name="文本框 56"/>
              <p:cNvSpPr txBox="1"/>
              <p:nvPr/>
            </p:nvSpPr>
            <p:spPr>
              <a:xfrm>
                <a:off x="179563" y="19098773"/>
                <a:ext cx="1928149" cy="277000"/>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One-press intercom calling</a:t>
                </a:r>
              </a:p>
            </p:txBody>
          </p:sp>
          <p:sp>
            <p:nvSpPr>
              <p:cNvPr id="58" name="文本框 57"/>
              <p:cNvSpPr txBox="1"/>
              <p:nvPr/>
            </p:nvSpPr>
            <p:spPr>
              <a:xfrm>
                <a:off x="117829" y="19261852"/>
                <a:ext cx="3400371" cy="492444"/>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via the physical button</a:t>
                </a:r>
                <a:r>
                  <a:rPr kumimoji="0" lang="zh-CN" altLang="en-US" sz="14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11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with wireless module</a:t>
                </a:r>
                <a:r>
                  <a:rPr kumimoji="0" lang="zh-CN" altLang="en-US" sz="14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pic>
          <p:nvPicPr>
            <p:cNvPr id="16" name="图片 15"/>
            <p:cNvPicPr>
              <a:picLocks noChangeAspect="1"/>
            </p:cNvPicPr>
            <p:nvPr/>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4567875" y="1541637"/>
              <a:ext cx="243074" cy="243074"/>
            </a:xfrm>
            <a:prstGeom prst="rect">
              <a:avLst/>
            </a:prstGeom>
            <a:solidFill>
              <a:srgbClr val="2D4486"/>
            </a:solidFill>
          </p:spPr>
        </p:pic>
      </p:grpSp>
      <p:grpSp>
        <p:nvGrpSpPr>
          <p:cNvPr id="61" name="组合 60"/>
          <p:cNvGrpSpPr/>
          <p:nvPr/>
        </p:nvGrpSpPr>
        <p:grpSpPr>
          <a:xfrm>
            <a:off x="6719893" y="4048679"/>
            <a:ext cx="3688626" cy="899083"/>
            <a:chOff x="7893923" y="4395156"/>
            <a:chExt cx="3688624" cy="899083"/>
          </a:xfrm>
        </p:grpSpPr>
        <p:grpSp>
          <p:nvGrpSpPr>
            <p:cNvPr id="62" name="组合 61"/>
            <p:cNvGrpSpPr/>
            <p:nvPr/>
          </p:nvGrpSpPr>
          <p:grpSpPr>
            <a:xfrm>
              <a:off x="7951426" y="4395156"/>
              <a:ext cx="3631121" cy="899083"/>
              <a:chOff x="3873961" y="22570525"/>
              <a:chExt cx="3631121" cy="899083"/>
            </a:xfrm>
          </p:grpSpPr>
          <p:sp>
            <p:nvSpPr>
              <p:cNvPr id="64" name="文本框 63"/>
              <p:cNvSpPr txBox="1"/>
              <p:nvPr/>
            </p:nvSpPr>
            <p:spPr>
              <a:xfrm>
                <a:off x="4226895" y="22570525"/>
                <a:ext cx="1049390"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High-capacity</a:t>
                </a:r>
              </a:p>
            </p:txBody>
          </p:sp>
          <p:sp>
            <p:nvSpPr>
              <p:cNvPr id="65" name="文本框 64"/>
              <p:cNvSpPr txBox="1"/>
              <p:nvPr/>
            </p:nvSpPr>
            <p:spPr>
              <a:xfrm>
                <a:off x="3873961" y="22823277"/>
                <a:ext cx="3631121" cy="646331"/>
              </a:xfrm>
              <a:prstGeom prst="rect">
                <a:avLst/>
              </a:prstGeom>
              <a:noFill/>
            </p:spPr>
            <p:txBody>
              <a:bodyPr wrap="none" rtlCol="0">
                <a:spAutoFit/>
              </a:bodyPr>
              <a:lstStyle/>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 face, 50,000 card (for DS-K1T673 Series),</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 face, 500,000 card (for DS-K1T673</a:t>
                </a:r>
                <a:r>
                  <a:rPr kumimoji="0" lang="en-US" altLang="zh-CN" sz="12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a:t>
                </a: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Series), </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 fingerprint (with fingerprint module)</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pic>
          <p:nvPicPr>
            <p:cNvPr id="63" name="图片 62"/>
            <p:cNvPicPr>
              <a:picLocks noChangeAspect="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7893923" y="4396235"/>
              <a:ext cx="266872" cy="264611"/>
            </a:xfrm>
            <a:prstGeom prst="rect">
              <a:avLst/>
            </a:prstGeom>
            <a:solidFill>
              <a:schemeClr val="accent5">
                <a:lumMod val="75000"/>
              </a:schemeClr>
            </a:solidFill>
          </p:spPr>
        </p:pic>
      </p:grpSp>
      <p:pic>
        <p:nvPicPr>
          <p:cNvPr id="68" name="图片 67"/>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sp>
        <p:nvSpPr>
          <p:cNvPr id="5" name="椭圆 27"/>
          <p:cNvSpPr/>
          <p:nvPr/>
        </p:nvSpPr>
        <p:spPr>
          <a:xfrm>
            <a:off x="1129257" y="1853731"/>
            <a:ext cx="3701829" cy="2471947"/>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88" name="图片 87"/>
          <p:cNvPicPr>
            <a:picLocks noChangeAspect="1"/>
          </p:cNvPicPr>
          <p:nvPr/>
        </p:nvPicPr>
        <p:blipFill rotWithShape="1">
          <a:blip r:embed="rId12" cstate="screen">
            <a:extLst>
              <a:ext uri="{28A0092B-C50C-407E-A947-70E740481C1C}">
                <a14:useLocalDpi xmlns:a14="http://schemas.microsoft.com/office/drawing/2010/main"/>
              </a:ext>
            </a:extLst>
          </a:blip>
          <a:srcRect t="-116"/>
          <a:stretch/>
        </p:blipFill>
        <p:spPr>
          <a:xfrm>
            <a:off x="1991221" y="1400854"/>
            <a:ext cx="1875868" cy="3140772"/>
          </a:xfrm>
          <a:prstGeom prst="rect">
            <a:avLst/>
          </a:prstGeom>
        </p:spPr>
      </p:pic>
      <p:sp>
        <p:nvSpPr>
          <p:cNvPr id="89" name="矩形 88"/>
          <p:cNvSpPr/>
          <p:nvPr/>
        </p:nvSpPr>
        <p:spPr>
          <a:xfrm>
            <a:off x="646620" y="4425166"/>
            <a:ext cx="4861632" cy="369332"/>
          </a:xfrm>
          <a:prstGeom prst="rect">
            <a:avLst/>
          </a:prstGeom>
          <a:noFill/>
        </p:spPr>
        <p:txBody>
          <a:bodyPr wrap="square" rtlCol="0">
            <a:spAutoFit/>
          </a:bodyPr>
          <a:lstStyle/>
          <a:p>
            <a:pPr algn="ctr">
              <a:defRPr/>
            </a:pPr>
            <a:r>
              <a:rPr kumimoji="0" lang="en-US" altLang="zh-CN" sz="1800" b="1" i="0" u="none" strike="noStrike" kern="1200" cap="none" spc="0" normalizeH="0" baseline="0" noProof="0" dirty="0">
                <a:ln>
                  <a:noFill/>
                </a:ln>
                <a:solidFill>
                  <a:prstClr val="black"/>
                </a:solidFill>
                <a:effectLst/>
                <a:uLnTx/>
                <a:uFillTx/>
                <a:latin typeface="Helvetica Now Text" panose="020B0504030202020204" pitchFamily="34" charset="0"/>
                <a:ea typeface="等线" panose="02010600030101010101" pitchFamily="2" charset="-122"/>
                <a:cs typeface="Helvetica" panose="020B0604020202020204" pitchFamily="34" charset="0"/>
              </a:rPr>
              <a:t>DS-K1T673</a:t>
            </a:r>
            <a:r>
              <a:rPr kumimoji="0" lang="en-US" altLang="zh-CN" sz="1800" b="1" i="0" u="none" strike="noStrike" kern="1200" cap="none" spc="0" normalizeH="0" noProof="0" dirty="0">
                <a:ln>
                  <a:noFill/>
                </a:ln>
                <a:solidFill>
                  <a:prstClr val="black"/>
                </a:solidFill>
                <a:effectLst/>
                <a:uLnTx/>
                <a:uFillTx/>
                <a:latin typeface="Helvetica Now Text" panose="020B0504030202020204" pitchFamily="34" charset="0"/>
                <a:ea typeface="等线" panose="02010600030101010101" pitchFamily="2" charset="-122"/>
                <a:cs typeface="Helvetica" panose="020B0604020202020204" pitchFamily="34" charset="0"/>
              </a:rPr>
              <a:t> Series </a:t>
            </a:r>
            <a:r>
              <a:rPr lang="en-US" altLang="zh-CN" b="1" dirty="0">
                <a:solidFill>
                  <a:prstClr val="black"/>
                </a:solidFill>
                <a:latin typeface="Helvetica Now Text" panose="020B0504030202020204" pitchFamily="34" charset="0"/>
                <a:ea typeface="等线" panose="02010600030101010101" pitchFamily="2" charset="-122"/>
                <a:cs typeface="Helvetica" panose="020B0604020202020204" pitchFamily="34" charset="0"/>
              </a:rPr>
              <a:t>/ </a:t>
            </a:r>
            <a:r>
              <a:rPr lang="en-US" altLang="zh-CN" b="1" dirty="0">
                <a:solidFill>
                  <a:prstClr val="black"/>
                </a:solidFill>
                <a:latin typeface="Helvetica Now Text" panose="020B0504030202020204" pitchFamily="34" charset="0"/>
                <a:cs typeface="Helvetica" panose="020B0604020202020204" pitchFamily="34" charset="0"/>
              </a:rPr>
              <a:t>DS-K1T673</a:t>
            </a:r>
            <a:r>
              <a:rPr lang="en-US" altLang="zh-CN" b="1" dirty="0">
                <a:solidFill>
                  <a:srgbClr val="C00000"/>
                </a:solidFill>
                <a:latin typeface="Helvetica Now Text" panose="020B0504030202020204" pitchFamily="34" charset="0"/>
                <a:cs typeface="Helvetica" panose="020B0604020202020204" pitchFamily="34" charset="0"/>
              </a:rPr>
              <a:t>T</a:t>
            </a:r>
            <a:r>
              <a:rPr lang="en-US" altLang="zh-CN" b="1" dirty="0">
                <a:solidFill>
                  <a:prstClr val="black"/>
                </a:solidFill>
                <a:latin typeface="Helvetica Now Text" panose="020B0504030202020204" pitchFamily="34" charset="0"/>
                <a:cs typeface="Helvetica" panose="020B0604020202020204" pitchFamily="34" charset="0"/>
              </a:rPr>
              <a:t> Series</a:t>
            </a:r>
            <a:endParaRPr kumimoji="0" lang="en-US" altLang="zh-CN" sz="1800" b="1" i="0" u="none" strike="noStrike" kern="1200" cap="none" spc="0" normalizeH="0" baseline="0" noProof="0" dirty="0">
              <a:ln>
                <a:noFill/>
              </a:ln>
              <a:solidFill>
                <a:prstClr val="black"/>
              </a:solidFill>
              <a:effectLst/>
              <a:uLnTx/>
              <a:uFillTx/>
              <a:latin typeface="Helvetica Now Text" panose="020B0504030202020204" pitchFamily="34" charset="0"/>
              <a:ea typeface="等线" panose="02010600030101010101" pitchFamily="2" charset="-122"/>
              <a:cs typeface="Helvetica" panose="020B0604020202020204" pitchFamily="34" charset="0"/>
            </a:endParaRPr>
          </a:p>
        </p:txBody>
      </p:sp>
      <p:grpSp>
        <p:nvGrpSpPr>
          <p:cNvPr id="43" name="组合 42"/>
          <p:cNvGrpSpPr/>
          <p:nvPr/>
        </p:nvGrpSpPr>
        <p:grpSpPr>
          <a:xfrm>
            <a:off x="6365" y="4899292"/>
            <a:ext cx="5187108" cy="1569207"/>
            <a:chOff x="6944844" y="1252770"/>
            <a:chExt cx="5187108" cy="1569207"/>
          </a:xfrm>
        </p:grpSpPr>
        <p:sp>
          <p:nvSpPr>
            <p:cNvPr id="44" name="文本框 43"/>
            <p:cNvSpPr txBox="1"/>
            <p:nvPr/>
          </p:nvSpPr>
          <p:spPr>
            <a:xfrm>
              <a:off x="6944844" y="1252770"/>
              <a:ext cx="2207157" cy="307777"/>
            </a:xfrm>
            <a:prstGeom prst="rect">
              <a:avLst/>
            </a:prstGeom>
            <a:solidFill>
              <a:schemeClr val="accent2">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377" rtl="0" eaLnBrk="1" fontAlgn="auto" latinLnBrk="0" hangingPunct="1">
                <a:lnSpc>
                  <a:spcPct val="100000"/>
                </a:lnSpc>
                <a:spcBef>
                  <a:spcPts val="300"/>
                </a:spcBef>
                <a:spcAft>
                  <a:spcPts val="0"/>
                </a:spcAft>
                <a:buClrTx/>
                <a:buSzTx/>
                <a:buFontTx/>
                <a:buNone/>
                <a:tabLst/>
                <a:defRPr/>
              </a:pPr>
              <a:r>
                <a:rPr kumimoji="0" lang="en-US" altLang="zh-CN" sz="1400" b="1" i="0" u="none" strike="noStrike" kern="0" cap="none" spc="0" normalizeH="0" baseline="0" noProof="0" dirty="0">
                  <a:ln>
                    <a:noFill/>
                  </a:ln>
                  <a:effectLst/>
                  <a:uLnTx/>
                  <a:uFillTx/>
                  <a:latin typeface="Calibri"/>
                  <a:ea typeface="等线" panose="02010600030101010101" pitchFamily="2" charset="-122"/>
                  <a:cs typeface="Calibri" panose="020F0502020204030204" pitchFamily="34" charset="0"/>
                </a:rPr>
                <a:t>New Version- V4.38.0</a:t>
              </a:r>
            </a:p>
          </p:txBody>
        </p:sp>
        <p:sp>
          <p:nvSpPr>
            <p:cNvPr id="45" name="文本框 44"/>
            <p:cNvSpPr txBox="1"/>
            <p:nvPr/>
          </p:nvSpPr>
          <p:spPr>
            <a:xfrm>
              <a:off x="6944844" y="1577218"/>
              <a:ext cx="5187108" cy="1244759"/>
            </a:xfrm>
            <a:prstGeom prst="rect">
              <a:avLst/>
            </a:prstGeom>
            <a:solidFill>
              <a:schemeClr val="accent2">
                <a:lumMod val="20000"/>
                <a:lumOff val="80000"/>
              </a:schemeClr>
            </a:solidFill>
            <a:ln>
              <a:noFill/>
            </a:ln>
          </p:spPr>
          <p:txBody>
            <a:bodyPr wrap="square" rtlCol="0">
              <a:noAutofit/>
            </a:bodyPr>
            <a:lstStyle/>
            <a:p>
              <a:pPr marL="228594" lvl="0" indent="-228594" defTabSz="1219170">
                <a:buFont typeface="Wingdings" panose="05000000000000000000" pitchFamily="2" charset="2"/>
                <a:buChar char="p"/>
                <a:defRPr/>
              </a:pPr>
              <a:r>
                <a:rPr kumimoji="0" lang="en-US" altLang="zh-CN" sz="1000" b="1" i="0" u="none" strike="noStrike" kern="0" cap="none" spc="0" normalizeH="0" baseline="0" noProof="0" dirty="0">
                  <a:ln>
                    <a:noFill/>
                  </a:ln>
                  <a:solidFill>
                    <a:prstClr val="black">
                      <a:lumMod val="95000"/>
                      <a:lumOff val="5000"/>
                    </a:prstClr>
                  </a:solidFill>
                  <a:effectLst/>
                  <a:uLnTx/>
                  <a:uFillTx/>
                  <a:latin typeface="等线" panose="02010600030101010101" pitchFamily="2" charset="-122"/>
                  <a:ea typeface="等线" panose="02010600030101010101" pitchFamily="2" charset="-122"/>
                  <a:cs typeface="+mn-cs"/>
                  <a:sym typeface="Calibri" panose="020F0502020204030204" pitchFamily="34" charset="0"/>
                </a:rPr>
                <a:t>Standard SIP</a:t>
              </a:r>
              <a:r>
                <a:rPr lang="en-US" altLang="zh-CN" sz="1000" b="1" kern="0" dirty="0">
                  <a:solidFill>
                    <a:srgbClr val="FF0000"/>
                  </a:solidFill>
                  <a:latin typeface="等线" panose="02010600030101010101" pitchFamily="2" charset="-122"/>
                  <a:ea typeface="等线" panose="02010600030101010101" pitchFamily="2" charset="-122"/>
                  <a:sym typeface="Calibri" panose="020F0502020204030204" pitchFamily="34" charset="0"/>
                </a:rPr>
                <a:t>(</a:t>
              </a:r>
              <a:r>
                <a:rPr lang="en-US" altLang="zh-CN" sz="1000" i="1" dirty="0">
                  <a:solidFill>
                    <a:srgbClr val="FF0000"/>
                  </a:solidFill>
                  <a:latin typeface="Calibri" panose="020F0502020204030204" pitchFamily="34" charset="0"/>
                  <a:cs typeface="Calibri" panose="020F0502020204030204" pitchFamily="34" charset="0"/>
                </a:rPr>
                <a:t>ASTERISK</a:t>
              </a:r>
              <a:r>
                <a:rPr lang="zh-CN" altLang="en-US" sz="1000" i="1" dirty="0">
                  <a:solidFill>
                    <a:srgbClr val="FF0000"/>
                  </a:solidFill>
                  <a:latin typeface="Calibri" panose="020F0502020204030204" pitchFamily="34" charset="0"/>
                  <a:cs typeface="Calibri" panose="020F0502020204030204" pitchFamily="34" charset="0"/>
                </a:rPr>
                <a:t>、</a:t>
              </a:r>
              <a:r>
                <a:rPr lang="en-US" altLang="zh-CN" sz="1000" i="1" dirty="0">
                  <a:solidFill>
                    <a:srgbClr val="FF0000"/>
                  </a:solidFill>
                  <a:latin typeface="Calibri" panose="020F0502020204030204" pitchFamily="34" charset="0"/>
                  <a:cs typeface="Calibri" panose="020F0502020204030204" pitchFamily="34" charset="0"/>
                </a:rPr>
                <a:t>3CX</a:t>
              </a:r>
              <a:r>
                <a:rPr lang="zh-CN" altLang="en-US" sz="1000" i="1" dirty="0">
                  <a:solidFill>
                    <a:srgbClr val="FF0000"/>
                  </a:solidFill>
                  <a:latin typeface="Calibri" panose="020F0502020204030204" pitchFamily="34" charset="0"/>
                  <a:cs typeface="Calibri" panose="020F0502020204030204" pitchFamily="34" charset="0"/>
                </a:rPr>
                <a:t>、</a:t>
              </a:r>
              <a:r>
                <a:rPr lang="en-US" altLang="zh-CN" sz="1000" i="1" dirty="0">
                  <a:solidFill>
                    <a:srgbClr val="FF0000"/>
                  </a:solidFill>
                  <a:latin typeface="Calibri" panose="020F0502020204030204" pitchFamily="34" charset="0"/>
                  <a:cs typeface="Calibri" panose="020F0502020204030204" pitchFamily="34" charset="0"/>
                </a:rPr>
                <a:t>ELASTIX</a:t>
              </a:r>
              <a:r>
                <a:rPr lang="zh-CN" altLang="en-US" sz="1000" i="1" dirty="0">
                  <a:solidFill>
                    <a:srgbClr val="FF0000"/>
                  </a:solidFill>
                  <a:latin typeface="Calibri" panose="020F0502020204030204" pitchFamily="34" charset="0"/>
                  <a:cs typeface="Calibri" panose="020F0502020204030204" pitchFamily="34" charset="0"/>
                </a:rPr>
                <a:t>、</a:t>
              </a:r>
              <a:r>
                <a:rPr lang="en-US" altLang="zh-CN" sz="1000" i="1" dirty="0" err="1">
                  <a:solidFill>
                    <a:srgbClr val="FF0000"/>
                  </a:solidFill>
                  <a:latin typeface="Calibri" panose="020F0502020204030204" pitchFamily="34" charset="0"/>
                  <a:cs typeface="Calibri" panose="020F0502020204030204" pitchFamily="34" charset="0"/>
                </a:rPr>
                <a:t>miniSipServer</a:t>
              </a:r>
              <a:r>
                <a:rPr lang="zh-CN" altLang="en-US" sz="1000" i="1" dirty="0">
                  <a:solidFill>
                    <a:srgbClr val="FF0000"/>
                  </a:solidFill>
                  <a:latin typeface="Calibri" panose="020F0502020204030204" pitchFamily="34" charset="0"/>
                  <a:cs typeface="Calibri" panose="020F0502020204030204" pitchFamily="34" charset="0"/>
                </a:rPr>
                <a:t>、</a:t>
              </a:r>
              <a:r>
                <a:rPr lang="en-US" altLang="zh-CN" sz="1000" i="1" dirty="0" err="1">
                  <a:solidFill>
                    <a:srgbClr val="FF0000"/>
                  </a:solidFill>
                  <a:latin typeface="Calibri" panose="020F0502020204030204" pitchFamily="34" charset="0"/>
                  <a:cs typeface="Calibri" panose="020F0502020204030204" pitchFamily="34" charset="0"/>
                </a:rPr>
                <a:t>Brekeke</a:t>
              </a:r>
              <a:r>
                <a:rPr lang="zh-CN" altLang="en-US" sz="1000" i="1" dirty="0">
                  <a:solidFill>
                    <a:srgbClr val="FF0000"/>
                  </a:solidFill>
                  <a:latin typeface="Calibri" panose="020F0502020204030204" pitchFamily="34" charset="0"/>
                  <a:cs typeface="Calibri" panose="020F0502020204030204" pitchFamily="34" charset="0"/>
                </a:rPr>
                <a:t>、</a:t>
              </a:r>
              <a:r>
                <a:rPr lang="en-US" altLang="zh-CN" sz="1000" i="1" dirty="0" err="1">
                  <a:solidFill>
                    <a:srgbClr val="FF0000"/>
                  </a:solidFill>
                  <a:latin typeface="Calibri" panose="020F0502020204030204" pitchFamily="34" charset="0"/>
                  <a:cs typeface="Calibri" panose="020F0502020204030204" pitchFamily="34" charset="0"/>
                </a:rPr>
                <a:t>OpenSIPs</a:t>
              </a:r>
              <a:r>
                <a:rPr lang="zh-CN" altLang="en-US" sz="1000" i="1" dirty="0">
                  <a:solidFill>
                    <a:srgbClr val="FF0000"/>
                  </a:solidFill>
                  <a:latin typeface="Calibri" panose="020F0502020204030204" pitchFamily="34" charset="0"/>
                  <a:cs typeface="Calibri" panose="020F0502020204030204" pitchFamily="34" charset="0"/>
                </a:rPr>
                <a:t>、</a:t>
              </a:r>
              <a:r>
                <a:rPr lang="en-US" altLang="zh-CN" sz="1000" i="1" dirty="0" err="1">
                  <a:solidFill>
                    <a:srgbClr val="FF0000"/>
                  </a:solidFill>
                  <a:latin typeface="Calibri" panose="020F0502020204030204" pitchFamily="34" charset="0"/>
                  <a:cs typeface="Calibri" panose="020F0502020204030204" pitchFamily="34" charset="0"/>
                </a:rPr>
                <a:t>Kamailio</a:t>
              </a:r>
              <a:r>
                <a:rPr lang="en-US" altLang="zh-CN" sz="1000" i="1" dirty="0">
                  <a:solidFill>
                    <a:srgbClr val="FF0000"/>
                  </a:solidFill>
                  <a:latin typeface="Calibri" panose="020F0502020204030204" pitchFamily="34" charset="0"/>
                  <a:cs typeface="Calibri" panose="020F0502020204030204" pitchFamily="34" charset="0"/>
                </a:rPr>
                <a:t> </a:t>
              </a:r>
              <a:r>
                <a:rPr lang="en-US" altLang="zh-CN" sz="1000" b="1" kern="0" dirty="0">
                  <a:solidFill>
                    <a:srgbClr val="FF0000"/>
                  </a:solidFill>
                  <a:latin typeface="等线" panose="02010600030101010101" pitchFamily="2" charset="-122"/>
                  <a:ea typeface="等线" panose="02010600030101010101" pitchFamily="2" charset="-122"/>
                  <a:sym typeface="Calibri" panose="020F0502020204030204" pitchFamily="34" charset="0"/>
                </a:rPr>
                <a:t>)</a:t>
              </a:r>
              <a:endParaRPr kumimoji="0" lang="en-US" altLang="zh-CN" sz="1000" b="1" i="0" u="none" strike="noStrike" kern="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sym typeface="Calibri" panose="020F050202020403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rPr>
                <a:t>Support duplicated face picture check</a:t>
              </a:r>
            </a:p>
            <a:p>
              <a:pPr marL="228594" marR="0" lvl="0" indent="-228594" algn="l" defTabSz="121917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rPr>
                <a:t>Call mobile APP</a:t>
              </a:r>
              <a:r>
                <a:rPr kumimoji="0" lang="zh-CN" altLang="en-US"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rPr>
                <a:t>（</a:t>
              </a:r>
              <a:r>
                <a:rPr kumimoji="0" lang="en-US" altLang="zh-CN"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rPr>
                <a:t>HC-T</a:t>
              </a:r>
              <a:r>
                <a:rPr kumimoji="0" lang="zh-CN" altLang="en-US"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rPr>
                <a:t> </a:t>
              </a:r>
              <a:r>
                <a:rPr kumimoji="0" lang="en-US" altLang="zh-CN"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rPr>
                <a:t>mode</a:t>
              </a:r>
              <a:r>
                <a:rPr kumimoji="0" lang="zh-CN" altLang="en-US"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rPr>
                <a:t>）</a:t>
              </a:r>
              <a:endParaRPr kumimoji="0" lang="en-US" altLang="zh-CN"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endParaRPr>
            </a:p>
            <a:p>
              <a:pPr marL="228594" marR="0" lvl="0" indent="-228594" algn="l" defTabSz="121917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rPr>
                <a:t>Timeout reminder of open the door</a:t>
              </a:r>
            </a:p>
            <a:p>
              <a:pPr marL="228594" marR="0" lvl="0" indent="-228594" algn="l" defTabSz="121917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000" b="1" i="0" u="none" strike="noStrike" kern="1200" cap="none" spc="0" normalizeH="0" baseline="0" noProof="0" dirty="0">
                  <a:ln>
                    <a:noFill/>
                  </a:ln>
                  <a:solidFill>
                    <a:prstClr val="black">
                      <a:lumMod val="95000"/>
                      <a:lumOff val="5000"/>
                    </a:prstClr>
                  </a:solidFill>
                  <a:effectLst/>
                  <a:uLnTx/>
                  <a:uFillTx/>
                  <a:latin typeface="等线" panose="020F0502020204030204"/>
                  <a:ea typeface="等线" panose="02010600030101010101" pitchFamily="2" charset="-122"/>
                  <a:cs typeface="+mn-cs"/>
                </a:rPr>
                <a:t>Authentication is successful, but the door is closed(only T&amp;A)</a:t>
              </a:r>
            </a:p>
            <a:p>
              <a:pPr marL="228594" marR="0" lvl="0" indent="-228594" algn="l" defTabSz="121917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000" b="1" i="0" u="none" strike="noStrike" kern="0" cap="none" spc="0" normalizeH="0" baseline="0" noProof="0" dirty="0">
                  <a:ln>
                    <a:noFill/>
                  </a:ln>
                  <a:solidFill>
                    <a:prstClr val="black">
                      <a:lumMod val="95000"/>
                      <a:lumOff val="5000"/>
                    </a:prstClr>
                  </a:solidFill>
                  <a:effectLst/>
                  <a:uLnTx/>
                  <a:uFillTx/>
                  <a:latin typeface="等线" panose="02010600030101010101" pitchFamily="2" charset="-122"/>
                  <a:ea typeface="等线" panose="02010600030101010101" pitchFamily="2" charset="-122"/>
                  <a:cs typeface="+mn-cs"/>
                  <a:sym typeface="Calibri" panose="020F0502020204030204" pitchFamily="34" charset="0"/>
                </a:rPr>
                <a:t>Support dynamic QR code V2.0</a:t>
              </a:r>
            </a:p>
            <a:p>
              <a:pPr marL="228594" marR="0" lvl="0" indent="-228594" algn="l" defTabSz="121917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CN" sz="1000" b="1" i="0" u="none" strike="noStrike" kern="0" cap="none" spc="0" normalizeH="0" baseline="0" noProof="0" dirty="0">
                  <a:ln>
                    <a:noFill/>
                  </a:ln>
                  <a:solidFill>
                    <a:prstClr val="black">
                      <a:lumMod val="95000"/>
                      <a:lumOff val="5000"/>
                    </a:prstClr>
                  </a:solidFill>
                  <a:effectLst/>
                  <a:uLnTx/>
                  <a:uFillTx/>
                  <a:latin typeface="等线" panose="02010600030101010101" pitchFamily="2" charset="-122"/>
                  <a:ea typeface="等线" panose="02010600030101010101" pitchFamily="2" charset="-122"/>
                  <a:cs typeface="+mn-cs"/>
                  <a:sym typeface="Calibri" panose="020F0502020204030204" pitchFamily="34" charset="0"/>
                </a:rPr>
                <a:t>Support custom </a:t>
              </a:r>
              <a:r>
                <a:rPr kumimoji="0" lang="en-US" altLang="zh-CN" sz="1000" b="1" i="0" u="none" strike="noStrike" kern="0" cap="none" spc="0" normalizeH="0" baseline="0" noProof="0" dirty="0" err="1">
                  <a:ln>
                    <a:noFill/>
                  </a:ln>
                  <a:solidFill>
                    <a:prstClr val="black">
                      <a:lumMod val="95000"/>
                      <a:lumOff val="5000"/>
                    </a:prstClr>
                  </a:solidFill>
                  <a:effectLst/>
                  <a:uLnTx/>
                  <a:uFillTx/>
                  <a:latin typeface="等线" panose="02010600030101010101" pitchFamily="2" charset="-122"/>
                  <a:ea typeface="等线" panose="02010600030101010101" pitchFamily="2" charset="-122"/>
                  <a:cs typeface="+mn-cs"/>
                  <a:sym typeface="Calibri" panose="020F0502020204030204" pitchFamily="34" charset="0"/>
                </a:rPr>
                <a:t>Wiegand</a:t>
              </a:r>
              <a:endParaRPr kumimoji="0" lang="en-US" altLang="zh-CN" sz="1000" b="1" i="0" u="none" strike="noStrike" kern="0" cap="none" spc="0" normalizeH="0" baseline="0" noProof="0" dirty="0">
                <a:ln>
                  <a:noFill/>
                </a:ln>
                <a:solidFill>
                  <a:prstClr val="black">
                    <a:lumMod val="95000"/>
                    <a:lumOff val="5000"/>
                  </a:prstClr>
                </a:solidFill>
                <a:effectLst/>
                <a:uLnTx/>
                <a:uFillTx/>
                <a:latin typeface="等线" panose="02010600030101010101" pitchFamily="2" charset="-122"/>
                <a:ea typeface="等线" panose="02010600030101010101" pitchFamily="2" charset="-122"/>
                <a:cs typeface="+mn-cs"/>
                <a:sym typeface="Calibri" panose="020F0502020204030204" pitchFamily="34" charset="0"/>
              </a:endParaRPr>
            </a:p>
          </p:txBody>
        </p:sp>
      </p:grpSp>
      <p:pic>
        <p:nvPicPr>
          <p:cNvPr id="46" name="图片 45"/>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801827">
            <a:off x="3251823" y="1106539"/>
            <a:ext cx="719592" cy="848659"/>
          </a:xfrm>
          <a:prstGeom prst="rect">
            <a:avLst/>
          </a:prstGeom>
        </p:spPr>
      </p:pic>
    </p:spTree>
    <p:extLst>
      <p:ext uri="{BB962C8B-B14F-4D97-AF65-F5344CB8AC3E}">
        <p14:creationId xmlns:p14="http://schemas.microsoft.com/office/powerpoint/2010/main" val="1370435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圆角矩形 71"/>
          <p:cNvSpPr/>
          <p:nvPr/>
        </p:nvSpPr>
        <p:spPr>
          <a:xfrm>
            <a:off x="8925197" y="1734238"/>
            <a:ext cx="2905796" cy="5001061"/>
          </a:xfrm>
          <a:prstGeom prst="roundRect">
            <a:avLst>
              <a:gd name="adj" fmla="val 6211"/>
            </a:avLst>
          </a:prstGeom>
          <a:solidFill>
            <a:schemeClr val="accent4">
              <a:lumMod val="20000"/>
              <a:lumOff val="80000"/>
              <a:alpha val="19000"/>
            </a:schemeClr>
          </a:solid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51" name="圆角矩形 150"/>
          <p:cNvSpPr/>
          <p:nvPr/>
        </p:nvSpPr>
        <p:spPr>
          <a:xfrm>
            <a:off x="591988" y="2187803"/>
            <a:ext cx="492915" cy="536337"/>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p:cNvGrpSpPr/>
          <p:nvPr/>
        </p:nvGrpSpPr>
        <p:grpSpPr>
          <a:xfrm>
            <a:off x="1726913" y="2773140"/>
            <a:ext cx="4403411" cy="2745487"/>
            <a:chOff x="1780656" y="1209337"/>
            <a:chExt cx="6610309" cy="4121469"/>
          </a:xfrm>
        </p:grpSpPr>
        <p:pic>
          <p:nvPicPr>
            <p:cNvPr id="32" name="图片 3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0685" y="1209337"/>
              <a:ext cx="1721224" cy="3228191"/>
            </a:xfrm>
            <a:prstGeom prst="rect">
              <a:avLst/>
            </a:prstGeom>
          </p:spPr>
        </p:pic>
        <p:grpSp>
          <p:nvGrpSpPr>
            <p:cNvPr id="35" name="组合 34"/>
            <p:cNvGrpSpPr/>
            <p:nvPr/>
          </p:nvGrpSpPr>
          <p:grpSpPr>
            <a:xfrm>
              <a:off x="4928954" y="1209337"/>
              <a:ext cx="1738837" cy="4087908"/>
              <a:chOff x="3958814" y="-279700"/>
              <a:chExt cx="2562497" cy="6024285"/>
            </a:xfrm>
          </p:grpSpPr>
          <p:pic>
            <p:nvPicPr>
              <p:cNvPr id="33" name="图片 3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58814" y="4012603"/>
                <a:ext cx="2463500" cy="1731982"/>
              </a:xfrm>
              <a:prstGeom prst="rect">
                <a:avLst/>
              </a:prstGeom>
            </p:spPr>
          </p:pic>
          <p:pic>
            <p:nvPicPr>
              <p:cNvPr id="34" name="图片 3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80330" y="-279700"/>
                <a:ext cx="2540981" cy="4615030"/>
              </a:xfrm>
              <a:prstGeom prst="rect">
                <a:avLst/>
              </a:prstGeom>
            </p:spPr>
          </p:pic>
        </p:grpSp>
        <p:grpSp>
          <p:nvGrpSpPr>
            <p:cNvPr id="38" name="组合 37"/>
            <p:cNvGrpSpPr/>
            <p:nvPr/>
          </p:nvGrpSpPr>
          <p:grpSpPr>
            <a:xfrm>
              <a:off x="6510307" y="1209337"/>
              <a:ext cx="1880658" cy="4121469"/>
              <a:chOff x="7263343" y="215156"/>
              <a:chExt cx="2577121" cy="5647770"/>
            </a:xfrm>
          </p:grpSpPr>
          <p:pic>
            <p:nvPicPr>
              <p:cNvPr id="36" name="图片 3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21190359">
                <a:off x="7442780" y="4149043"/>
                <a:ext cx="2397684" cy="1713883"/>
              </a:xfrm>
              <a:prstGeom prst="rect">
                <a:avLst/>
              </a:prstGeom>
            </p:spPr>
          </p:pic>
          <p:pic>
            <p:nvPicPr>
              <p:cNvPr id="37" name="图片 3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63343" y="215156"/>
                <a:ext cx="2300205" cy="4314796"/>
              </a:xfrm>
              <a:prstGeom prst="rect">
                <a:avLst/>
              </a:prstGeom>
            </p:spPr>
          </p:pic>
        </p:grpSp>
        <p:grpSp>
          <p:nvGrpSpPr>
            <p:cNvPr id="44" name="组合 43"/>
            <p:cNvGrpSpPr/>
            <p:nvPr/>
          </p:nvGrpSpPr>
          <p:grpSpPr>
            <a:xfrm>
              <a:off x="1780656" y="1209337"/>
              <a:ext cx="1671662" cy="3730603"/>
              <a:chOff x="1750799" y="640688"/>
              <a:chExt cx="1671662" cy="3730603"/>
            </a:xfrm>
          </p:grpSpPr>
          <p:pic>
            <p:nvPicPr>
              <p:cNvPr id="39" name="图片 3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50800" y="1375089"/>
                <a:ext cx="1671661" cy="733900"/>
              </a:xfrm>
              <a:prstGeom prst="rect">
                <a:avLst/>
              </a:prstGeom>
            </p:spPr>
          </p:pic>
          <p:pic>
            <p:nvPicPr>
              <p:cNvPr id="40" name="图片 3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61347" y="2112987"/>
                <a:ext cx="1661114" cy="750915"/>
              </a:xfrm>
              <a:prstGeom prst="rect">
                <a:avLst/>
              </a:prstGeom>
            </p:spPr>
          </p:pic>
          <p:pic>
            <p:nvPicPr>
              <p:cNvPr id="41" name="图片 4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750799" y="3611445"/>
                <a:ext cx="1671661" cy="759846"/>
              </a:xfrm>
              <a:prstGeom prst="rect">
                <a:avLst/>
              </a:prstGeom>
            </p:spPr>
          </p:pic>
          <p:pic>
            <p:nvPicPr>
              <p:cNvPr id="42" name="图片 4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750799" y="2867901"/>
                <a:ext cx="1671661" cy="744478"/>
              </a:xfrm>
              <a:prstGeom prst="rect">
                <a:avLst/>
              </a:prstGeom>
            </p:spPr>
          </p:pic>
          <p:pic>
            <p:nvPicPr>
              <p:cNvPr id="43" name="图片 4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50799" y="640688"/>
                <a:ext cx="1671661" cy="730403"/>
              </a:xfrm>
              <a:prstGeom prst="rect">
                <a:avLst/>
              </a:prstGeom>
            </p:spPr>
          </p:pic>
        </p:grpSp>
      </p:grpSp>
      <p:sp>
        <p:nvSpPr>
          <p:cNvPr id="46" name="文本框 12"/>
          <p:cNvSpPr txBox="1"/>
          <p:nvPr/>
        </p:nvSpPr>
        <p:spPr>
          <a:xfrm>
            <a:off x="712179" y="251381"/>
            <a:ext cx="6746967"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 DS-K1T673/T Series</a:t>
            </a:r>
          </a:p>
        </p:txBody>
      </p:sp>
      <p:sp>
        <p:nvSpPr>
          <p:cNvPr id="47" name="文本框 12"/>
          <p:cNvSpPr txBox="1"/>
          <p:nvPr/>
        </p:nvSpPr>
        <p:spPr>
          <a:xfrm>
            <a:off x="657974" y="803818"/>
            <a:ext cx="70115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Touch-Free, Access is Easier Than Ever</a:t>
            </a:r>
          </a:p>
        </p:txBody>
      </p:sp>
      <p:grpSp>
        <p:nvGrpSpPr>
          <p:cNvPr id="104" name="组合 103"/>
          <p:cNvGrpSpPr/>
          <p:nvPr/>
        </p:nvGrpSpPr>
        <p:grpSpPr>
          <a:xfrm>
            <a:off x="617233" y="2285653"/>
            <a:ext cx="413622" cy="334329"/>
            <a:chOff x="1813447" y="1896116"/>
            <a:chExt cx="598312" cy="483614"/>
          </a:xfrm>
        </p:grpSpPr>
        <p:pic>
          <p:nvPicPr>
            <p:cNvPr id="105" name="图片 10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28146" y="1896116"/>
              <a:ext cx="483613" cy="483613"/>
            </a:xfrm>
            <a:prstGeom prst="rect">
              <a:avLst/>
            </a:prstGeom>
          </p:spPr>
        </p:pic>
        <p:pic>
          <p:nvPicPr>
            <p:cNvPr id="106" name="图片 10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13447" y="1907799"/>
              <a:ext cx="471931" cy="471931"/>
            </a:xfrm>
            <a:prstGeom prst="rect">
              <a:avLst/>
            </a:prstGeom>
          </p:spPr>
        </p:pic>
      </p:grpSp>
      <p:grpSp>
        <p:nvGrpSpPr>
          <p:cNvPr id="107" name="组合 106"/>
          <p:cNvGrpSpPr/>
          <p:nvPr/>
        </p:nvGrpSpPr>
        <p:grpSpPr>
          <a:xfrm>
            <a:off x="795348" y="3723533"/>
            <a:ext cx="492915" cy="536337"/>
            <a:chOff x="1963495" y="3078714"/>
            <a:chExt cx="713011" cy="775822"/>
          </a:xfrm>
        </p:grpSpPr>
        <p:sp>
          <p:nvSpPr>
            <p:cNvPr id="108" name="圆角矩形 107"/>
            <p:cNvSpPr/>
            <p:nvPr/>
          </p:nvSpPr>
          <p:spPr>
            <a:xfrm>
              <a:off x="1963495" y="3078714"/>
              <a:ext cx="713011" cy="775822"/>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9" name="图片 10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25837" y="3277893"/>
              <a:ext cx="576643" cy="576643"/>
            </a:xfrm>
            <a:prstGeom prst="rect">
              <a:avLst/>
            </a:prstGeom>
          </p:spPr>
        </p:pic>
      </p:grpSp>
      <p:grpSp>
        <p:nvGrpSpPr>
          <p:cNvPr id="110" name="组合 109"/>
          <p:cNvGrpSpPr/>
          <p:nvPr/>
        </p:nvGrpSpPr>
        <p:grpSpPr>
          <a:xfrm>
            <a:off x="1133258" y="5177231"/>
            <a:ext cx="492915" cy="536337"/>
            <a:chOff x="5064452" y="5437960"/>
            <a:chExt cx="735526" cy="800320"/>
          </a:xfrm>
        </p:grpSpPr>
        <p:sp>
          <p:nvSpPr>
            <p:cNvPr id="111" name="圆角矩形 110"/>
            <p:cNvSpPr/>
            <p:nvPr/>
          </p:nvSpPr>
          <p:spPr>
            <a:xfrm>
              <a:off x="5064452" y="5437960"/>
              <a:ext cx="735526" cy="800320"/>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12" name="图片 11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064452" y="5565070"/>
              <a:ext cx="546100" cy="546100"/>
            </a:xfrm>
            <a:prstGeom prst="rect">
              <a:avLst/>
            </a:prstGeom>
          </p:spPr>
        </p:pic>
        <p:pic>
          <p:nvPicPr>
            <p:cNvPr id="113" name="图片 11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234326" y="5652647"/>
              <a:ext cx="546100" cy="546100"/>
            </a:xfrm>
            <a:prstGeom prst="rect">
              <a:avLst/>
            </a:prstGeom>
          </p:spPr>
        </p:pic>
      </p:grpSp>
      <p:grpSp>
        <p:nvGrpSpPr>
          <p:cNvPr id="114" name="组合 113"/>
          <p:cNvGrpSpPr/>
          <p:nvPr/>
        </p:nvGrpSpPr>
        <p:grpSpPr>
          <a:xfrm>
            <a:off x="2594020" y="5794204"/>
            <a:ext cx="492915" cy="536337"/>
            <a:chOff x="3950324" y="4652677"/>
            <a:chExt cx="735526" cy="800320"/>
          </a:xfrm>
        </p:grpSpPr>
        <p:sp>
          <p:nvSpPr>
            <p:cNvPr id="115" name="圆角矩形 114"/>
            <p:cNvSpPr/>
            <p:nvPr/>
          </p:nvSpPr>
          <p:spPr>
            <a:xfrm>
              <a:off x="3950324" y="4652677"/>
              <a:ext cx="735526" cy="800320"/>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16" name="图片 11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068164" y="4805187"/>
              <a:ext cx="512233" cy="512233"/>
            </a:xfrm>
            <a:prstGeom prst="rect">
              <a:avLst/>
            </a:prstGeom>
          </p:spPr>
        </p:pic>
      </p:grpSp>
      <p:grpSp>
        <p:nvGrpSpPr>
          <p:cNvPr id="117" name="组合 116"/>
          <p:cNvGrpSpPr/>
          <p:nvPr/>
        </p:nvGrpSpPr>
        <p:grpSpPr>
          <a:xfrm>
            <a:off x="4460404" y="5838087"/>
            <a:ext cx="492915" cy="536337"/>
            <a:chOff x="8327591" y="4900437"/>
            <a:chExt cx="735526" cy="800320"/>
          </a:xfrm>
        </p:grpSpPr>
        <p:sp>
          <p:nvSpPr>
            <p:cNvPr id="118" name="圆角矩形 117"/>
            <p:cNvSpPr/>
            <p:nvPr/>
          </p:nvSpPr>
          <p:spPr>
            <a:xfrm>
              <a:off x="8327591" y="4900437"/>
              <a:ext cx="735526" cy="800320"/>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19" name="图片 11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447704" y="5044370"/>
              <a:ext cx="529167" cy="529167"/>
            </a:xfrm>
            <a:prstGeom prst="rect">
              <a:avLst/>
            </a:prstGeom>
          </p:spPr>
        </p:pic>
      </p:grpSp>
      <p:grpSp>
        <p:nvGrpSpPr>
          <p:cNvPr id="120" name="组合 119"/>
          <p:cNvGrpSpPr/>
          <p:nvPr/>
        </p:nvGrpSpPr>
        <p:grpSpPr>
          <a:xfrm>
            <a:off x="6177844" y="5177231"/>
            <a:ext cx="492915" cy="536337"/>
            <a:chOff x="5103305" y="5410800"/>
            <a:chExt cx="735526" cy="800320"/>
          </a:xfrm>
        </p:grpSpPr>
        <p:sp>
          <p:nvSpPr>
            <p:cNvPr id="121" name="圆角矩形 120"/>
            <p:cNvSpPr/>
            <p:nvPr/>
          </p:nvSpPr>
          <p:spPr>
            <a:xfrm>
              <a:off x="5103305" y="5410800"/>
              <a:ext cx="735526" cy="800320"/>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22" name="图片 12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139921" y="5479813"/>
              <a:ext cx="662294" cy="662294"/>
            </a:xfrm>
            <a:prstGeom prst="rect">
              <a:avLst/>
            </a:prstGeom>
          </p:spPr>
        </p:pic>
      </p:grpSp>
      <p:grpSp>
        <p:nvGrpSpPr>
          <p:cNvPr id="123" name="组合 122"/>
          <p:cNvGrpSpPr/>
          <p:nvPr/>
        </p:nvGrpSpPr>
        <p:grpSpPr>
          <a:xfrm>
            <a:off x="6641650" y="3723276"/>
            <a:ext cx="492915" cy="536337"/>
            <a:chOff x="9644277" y="3077810"/>
            <a:chExt cx="713011" cy="775822"/>
          </a:xfrm>
        </p:grpSpPr>
        <p:sp>
          <p:nvSpPr>
            <p:cNvPr id="124" name="圆角矩形 123"/>
            <p:cNvSpPr/>
            <p:nvPr/>
          </p:nvSpPr>
          <p:spPr>
            <a:xfrm>
              <a:off x="9644277" y="3077810"/>
              <a:ext cx="713011" cy="775822"/>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25" name="组合 124"/>
            <p:cNvGrpSpPr/>
            <p:nvPr/>
          </p:nvGrpSpPr>
          <p:grpSpPr>
            <a:xfrm>
              <a:off x="9703217" y="3174607"/>
              <a:ext cx="628093" cy="514514"/>
              <a:chOff x="9245072" y="3327186"/>
              <a:chExt cx="647927" cy="530761"/>
            </a:xfrm>
          </p:grpSpPr>
          <p:pic>
            <p:nvPicPr>
              <p:cNvPr id="126" name="图片 125"/>
              <p:cNvPicPr>
                <a:picLocks noChangeAspect="1"/>
              </p:cNvPicPr>
              <p:nvPr/>
            </p:nvPicPr>
            <p:blipFill rotWithShape="1">
              <a:blip r:embed="rId20" cstate="screen">
                <a:extLst>
                  <a:ext uri="{28A0092B-C50C-407E-A947-70E740481C1C}">
                    <a14:useLocalDpi xmlns:a14="http://schemas.microsoft.com/office/drawing/2010/main"/>
                  </a:ext>
                </a:extLst>
              </a:blip>
              <a:srcRect r="49556"/>
              <a:stretch/>
            </p:blipFill>
            <p:spPr>
              <a:xfrm>
                <a:off x="9245072" y="3327186"/>
                <a:ext cx="185808" cy="368341"/>
              </a:xfrm>
              <a:prstGeom prst="rect">
                <a:avLst/>
              </a:prstGeom>
            </p:spPr>
          </p:pic>
          <p:pic>
            <p:nvPicPr>
              <p:cNvPr id="127" name="图片 126"/>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430880" y="3494074"/>
                <a:ext cx="462119" cy="363873"/>
              </a:xfrm>
              <a:prstGeom prst="rect">
                <a:avLst/>
              </a:prstGeom>
            </p:spPr>
          </p:pic>
          <p:cxnSp>
            <p:nvCxnSpPr>
              <p:cNvPr id="128" name="直接连接符 127"/>
              <p:cNvCxnSpPr/>
              <p:nvPr/>
            </p:nvCxnSpPr>
            <p:spPr>
              <a:xfrm flipH="1">
                <a:off x="9292946" y="3449778"/>
                <a:ext cx="306956" cy="3069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9" name="组合 128"/>
          <p:cNvGrpSpPr/>
          <p:nvPr/>
        </p:nvGrpSpPr>
        <p:grpSpPr>
          <a:xfrm>
            <a:off x="6920186" y="2184651"/>
            <a:ext cx="492915" cy="536337"/>
            <a:chOff x="8695354" y="1074312"/>
            <a:chExt cx="735526" cy="800320"/>
          </a:xfrm>
        </p:grpSpPr>
        <p:sp>
          <p:nvSpPr>
            <p:cNvPr id="130" name="圆角矩形 129"/>
            <p:cNvSpPr/>
            <p:nvPr/>
          </p:nvSpPr>
          <p:spPr>
            <a:xfrm>
              <a:off x="8695354" y="1074312"/>
              <a:ext cx="735526" cy="800320"/>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31" name="组合 130"/>
            <p:cNvGrpSpPr/>
            <p:nvPr/>
          </p:nvGrpSpPr>
          <p:grpSpPr>
            <a:xfrm>
              <a:off x="8830858" y="1263965"/>
              <a:ext cx="464517" cy="462206"/>
              <a:chOff x="5419816" y="2188579"/>
              <a:chExt cx="676184" cy="672820"/>
            </a:xfrm>
          </p:grpSpPr>
          <p:pic>
            <p:nvPicPr>
              <p:cNvPr id="133" name="图片 13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473389" y="2218731"/>
                <a:ext cx="622611" cy="622611"/>
              </a:xfrm>
              <a:prstGeom prst="rect">
                <a:avLst/>
              </a:prstGeom>
            </p:spPr>
          </p:pic>
          <p:pic>
            <p:nvPicPr>
              <p:cNvPr id="134" name="图片 133"/>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419816" y="2188579"/>
                <a:ext cx="676184" cy="672820"/>
              </a:xfrm>
              <a:prstGeom prst="rect">
                <a:avLst/>
              </a:prstGeom>
            </p:spPr>
          </p:pic>
        </p:grpSp>
        <p:cxnSp>
          <p:nvCxnSpPr>
            <p:cNvPr id="132" name="直接连接符 131"/>
            <p:cNvCxnSpPr>
              <a:stCxn id="134" idx="1"/>
              <a:endCxn id="134" idx="3"/>
            </p:cNvCxnSpPr>
            <p:nvPr/>
          </p:nvCxnSpPr>
          <p:spPr>
            <a:xfrm>
              <a:off x="8830858" y="1495068"/>
              <a:ext cx="4645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5" name="TextBox 97"/>
          <p:cNvSpPr txBox="1"/>
          <p:nvPr/>
        </p:nvSpPr>
        <p:spPr>
          <a:xfrm>
            <a:off x="301152" y="2727924"/>
            <a:ext cx="1650811"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Alcohol detection</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36" name="TextBox 97"/>
          <p:cNvSpPr txBox="1"/>
          <p:nvPr/>
        </p:nvSpPr>
        <p:spPr>
          <a:xfrm>
            <a:off x="401969" y="4267437"/>
            <a:ext cx="1650811" cy="6001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Dual-frequency card identification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(EM&amp;M1&amp;DESFire)</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37" name="TextBox 97"/>
          <p:cNvSpPr txBox="1"/>
          <p:nvPr/>
        </p:nvSpPr>
        <p:spPr>
          <a:xfrm>
            <a:off x="822089" y="5708986"/>
            <a:ext cx="1650811"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Two-door control</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38" name="TextBox 97"/>
          <p:cNvSpPr txBox="1"/>
          <p:nvPr/>
        </p:nvSpPr>
        <p:spPr>
          <a:xfrm>
            <a:off x="2158005" y="6397051"/>
            <a:ext cx="1903823"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QR code recognition</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39" name="TextBox 97"/>
          <p:cNvSpPr txBox="1"/>
          <p:nvPr/>
        </p:nvSpPr>
        <p:spPr>
          <a:xfrm>
            <a:off x="4030531" y="6401207"/>
            <a:ext cx="1903823"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Bluetooth recognition</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40" name="TextBox 97"/>
          <p:cNvSpPr txBox="1"/>
          <p:nvPr/>
        </p:nvSpPr>
        <p:spPr>
          <a:xfrm>
            <a:off x="5817971" y="5707282"/>
            <a:ext cx="1903823"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Video intercom</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41" name="TextBox 97"/>
          <p:cNvSpPr txBox="1"/>
          <p:nvPr/>
        </p:nvSpPr>
        <p:spPr>
          <a:xfrm>
            <a:off x="6631366" y="4289298"/>
            <a:ext cx="759256"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3/4G</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42" name="TextBox 97"/>
          <p:cNvSpPr txBox="1"/>
          <p:nvPr/>
        </p:nvSpPr>
        <p:spPr>
          <a:xfrm>
            <a:off x="6604261" y="2732437"/>
            <a:ext cx="1380396" cy="4308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Palm print &amp; palm vein recognition</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43" name="圆角矩形 142"/>
          <p:cNvSpPr/>
          <p:nvPr/>
        </p:nvSpPr>
        <p:spPr>
          <a:xfrm>
            <a:off x="232668" y="1734238"/>
            <a:ext cx="7629993" cy="5014209"/>
          </a:xfrm>
          <a:prstGeom prst="roundRect">
            <a:avLst>
              <a:gd name="adj" fmla="val 845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44" name="圆角矩形 143"/>
          <p:cNvSpPr/>
          <p:nvPr/>
        </p:nvSpPr>
        <p:spPr>
          <a:xfrm>
            <a:off x="733245" y="1450021"/>
            <a:ext cx="2107233" cy="428862"/>
          </a:xfrm>
          <a:prstGeom prst="roundRect">
            <a:avLst>
              <a:gd name="adj" fmla="val 34564"/>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1T673 series</a:t>
            </a:r>
            <a:r>
              <a:rPr lang="en-US" altLang="zh-CN" sz="1400" b="1" noProof="0" dirty="0">
                <a:solidFill>
                  <a:prstClr val="white"/>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 Functions</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145" name="组合 144"/>
          <p:cNvGrpSpPr/>
          <p:nvPr/>
        </p:nvGrpSpPr>
        <p:grpSpPr>
          <a:xfrm>
            <a:off x="7916393" y="3856916"/>
            <a:ext cx="1202319" cy="704275"/>
            <a:chOff x="5061396" y="3701466"/>
            <a:chExt cx="1202319" cy="704275"/>
          </a:xfrm>
        </p:grpSpPr>
        <p:pic>
          <p:nvPicPr>
            <p:cNvPr id="146" name="图片 145"/>
            <p:cNvPicPr>
              <a:picLocks noChangeAspect="1"/>
            </p:cNvPicPr>
            <p:nvPr/>
          </p:nvPicPr>
          <p:blipFill rotWithShape="1">
            <a:blip r:embed="rId24"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a:xfrm rot="3752926">
              <a:off x="5186718" y="3576144"/>
              <a:ext cx="704275" cy="954920"/>
            </a:xfrm>
            <a:prstGeom prst="rect">
              <a:avLst/>
            </a:prstGeom>
          </p:spPr>
        </p:pic>
        <p:sp>
          <p:nvSpPr>
            <p:cNvPr id="147" name="文本框 146"/>
            <p:cNvSpPr txBox="1"/>
            <p:nvPr/>
          </p:nvSpPr>
          <p:spPr>
            <a:xfrm rot="20304326">
              <a:off x="5120749" y="3922799"/>
              <a:ext cx="1142966" cy="261610"/>
            </a:xfrm>
            <a:prstGeom prst="rect">
              <a:avLst/>
            </a:prstGeom>
            <a:noFill/>
          </p:spPr>
          <p:txBody>
            <a:bodyPr wrap="square" rtlCol="0">
              <a:spAutoFit/>
            </a:bodyPr>
            <a:lstStyle/>
            <a:p>
              <a:r>
                <a:rPr lang="en-US" altLang="zh-CN" sz="1050" b="1" dirty="0">
                  <a:solidFill>
                    <a:schemeClr val="bg1"/>
                  </a:solidFill>
                  <a:effectLst>
                    <a:outerShdw blurRad="38100" dist="38100" dir="2700000" algn="tl">
                      <a:srgbClr val="000000">
                        <a:alpha val="43137"/>
                      </a:srgbClr>
                    </a:outerShdw>
                  </a:effectLst>
                  <a:latin typeface="Arial Black" panose="020B0A04020102020204" pitchFamily="34" charset="0"/>
                </a:rPr>
                <a:t>Upgrade</a:t>
              </a:r>
              <a:endParaRPr lang="zh-CN" altLang="en-US" sz="105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grpSp>
      <p:grpSp>
        <p:nvGrpSpPr>
          <p:cNvPr id="148" name="组合 147"/>
          <p:cNvGrpSpPr/>
          <p:nvPr/>
        </p:nvGrpSpPr>
        <p:grpSpPr>
          <a:xfrm>
            <a:off x="10556799" y="3642589"/>
            <a:ext cx="865328" cy="949916"/>
            <a:chOff x="5796690" y="5641821"/>
            <a:chExt cx="713011" cy="775822"/>
          </a:xfrm>
        </p:grpSpPr>
        <p:sp>
          <p:nvSpPr>
            <p:cNvPr id="149" name="圆角矩形 148"/>
            <p:cNvSpPr/>
            <p:nvPr/>
          </p:nvSpPr>
          <p:spPr>
            <a:xfrm>
              <a:off x="5796690" y="5641821"/>
              <a:ext cx="713011" cy="775822"/>
            </a:xfrm>
            <a:prstGeom prst="roundRect">
              <a:avLst>
                <a:gd name="adj" fmla="val 50000"/>
              </a:avLst>
            </a:prstGeom>
            <a:gradFill>
              <a:gsLst>
                <a:gs pos="0">
                  <a:srgbClr val="C00000"/>
                </a:gs>
                <a:gs pos="100000">
                  <a:srgbClr val="C00000">
                    <a:alpha val="4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50" name="图片 149"/>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5826512" y="5733427"/>
              <a:ext cx="653045" cy="532747"/>
            </a:xfrm>
            <a:prstGeom prst="rect">
              <a:avLst/>
            </a:prstGeom>
          </p:spPr>
        </p:pic>
      </p:grpSp>
      <p:sp>
        <p:nvSpPr>
          <p:cNvPr id="155" name="文本框 154"/>
          <p:cNvSpPr txBox="1"/>
          <p:nvPr/>
        </p:nvSpPr>
        <p:spPr>
          <a:xfrm>
            <a:off x="9233665" y="5507147"/>
            <a:ext cx="2625846" cy="461665"/>
          </a:xfrm>
          <a:prstGeom prst="rect">
            <a:avLst/>
          </a:prstGeom>
          <a:noFill/>
        </p:spPr>
        <p:txBody>
          <a:bodyPr wrap="square" rtlCol="0">
            <a:spAutoFit/>
          </a:bodyPr>
          <a:lstStyle/>
          <a:p>
            <a:pPr lvl="0">
              <a:defRPr/>
            </a:pPr>
            <a:r>
              <a:rPr kumimoji="0" lang="zh-CN" altLang="en-US" sz="12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2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Note: </a:t>
            </a:r>
            <a:r>
              <a:rPr lang="en-US" altLang="zh-CN" sz="1200" b="1" i="1" dirty="0"/>
              <a:t>All the functions shown in the left will have the </a:t>
            </a:r>
            <a:r>
              <a:rPr lang="en-US" altLang="zh-CN" sz="1200" b="1" i="1" dirty="0" err="1"/>
              <a:t>PoE</a:t>
            </a:r>
            <a:r>
              <a:rPr lang="en-US" altLang="zh-CN" sz="1200" b="1" i="1" dirty="0"/>
              <a:t> version.</a:t>
            </a:r>
            <a:endParaRPr kumimoji="0" lang="en-US" altLang="zh-CN" sz="1200" b="1" i="1"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70" name="图片 69"/>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9312227" y="2919711"/>
            <a:ext cx="1322178" cy="2401393"/>
          </a:xfrm>
          <a:prstGeom prst="rect">
            <a:avLst/>
          </a:prstGeom>
        </p:spPr>
      </p:pic>
      <p:grpSp>
        <p:nvGrpSpPr>
          <p:cNvPr id="152" name="组合 151"/>
          <p:cNvGrpSpPr/>
          <p:nvPr/>
        </p:nvGrpSpPr>
        <p:grpSpPr>
          <a:xfrm rot="21155934">
            <a:off x="9625971" y="2147265"/>
            <a:ext cx="2188566" cy="1512497"/>
            <a:chOff x="2004927" y="1077247"/>
            <a:chExt cx="2088459" cy="1343772"/>
          </a:xfrm>
        </p:grpSpPr>
        <p:pic>
          <p:nvPicPr>
            <p:cNvPr id="153" name="图片 152"/>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004927" y="1077247"/>
              <a:ext cx="2088459" cy="1343772"/>
            </a:xfrm>
            <a:prstGeom prst="rect">
              <a:avLst/>
            </a:prstGeom>
          </p:spPr>
        </p:pic>
        <p:sp>
          <p:nvSpPr>
            <p:cNvPr id="154" name="文本框 153">
              <a:extLst>
                <a:ext uri="{FF2B5EF4-FFF2-40B4-BE49-F238E27FC236}">
                  <a16:creationId xmlns:a16="http://schemas.microsoft.com/office/drawing/2014/main" id="{377AAD25-8909-C4D6-B0B1-442750689822}"/>
                </a:ext>
              </a:extLst>
            </p:cNvPr>
            <p:cNvSpPr txBox="1"/>
            <p:nvPr/>
          </p:nvSpPr>
          <p:spPr>
            <a:xfrm rot="21394432">
              <a:off x="2484167" y="1537695"/>
              <a:ext cx="1323723" cy="51270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050" b="1" i="0" u="none" strike="noStrike" kern="1200" cap="none" spc="0" normalizeH="0" baseline="0" noProof="0" dirty="0">
                  <a:ln w="0"/>
                  <a:solidFill>
                    <a:srgbClr val="C00000"/>
                  </a:solidFill>
                  <a:effectLst/>
                  <a:uLnTx/>
                  <a:uFillTx/>
                  <a:latin typeface="Calibri"/>
                  <a:ea typeface="微软雅黑"/>
                </a:rPr>
                <a:t>Release time: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zh-CN" sz="105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August </a:t>
              </a:r>
              <a:r>
                <a:rPr kumimoji="0" lang="en-US" altLang="zh-CN" sz="105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rPr>
                <a:t>2025</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zh-CN" altLang="en-US" sz="105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sp>
        <p:nvSpPr>
          <p:cNvPr id="71" name="圆角矩形 70">
            <a:extLst>
              <a:ext uri="{FF2B5EF4-FFF2-40B4-BE49-F238E27FC236}">
                <a16:creationId xmlns:a16="http://schemas.microsoft.com/office/drawing/2014/main" id="{47C9113A-01C7-B145-8CD7-FBBF714B0BF0}"/>
              </a:ext>
            </a:extLst>
          </p:cNvPr>
          <p:cNvSpPr/>
          <p:nvPr/>
        </p:nvSpPr>
        <p:spPr>
          <a:xfrm>
            <a:off x="10371669" y="4596772"/>
            <a:ext cx="1087810" cy="672559"/>
          </a:xfrm>
          <a:prstGeom prst="roundRect">
            <a:avLst>
              <a:gd name="adj" fmla="val 21558"/>
            </a:avLst>
          </a:prstGeom>
          <a:gradFill>
            <a:gsLst>
              <a:gs pos="99000">
                <a:srgbClr val="CF3C3C"/>
              </a:gs>
              <a:gs pos="0">
                <a:srgbClr val="FF0000">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PoE</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73" name="圆角矩形 72"/>
          <p:cNvSpPr/>
          <p:nvPr/>
        </p:nvSpPr>
        <p:spPr>
          <a:xfrm>
            <a:off x="9154820" y="1531970"/>
            <a:ext cx="1223275" cy="428862"/>
          </a:xfrm>
          <a:prstGeom prst="roundRect">
            <a:avLst>
              <a:gd name="adj" fmla="val 34564"/>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PoE</a:t>
            </a: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 Version</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Tree>
    <p:extLst>
      <p:ext uri="{BB962C8B-B14F-4D97-AF65-F5344CB8AC3E}">
        <p14:creationId xmlns:p14="http://schemas.microsoft.com/office/powerpoint/2010/main" val="3848404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444878" y="4332955"/>
          <a:ext cx="4939560" cy="1261822"/>
        </p:xfrm>
        <a:graphic>
          <a:graphicData uri="http://schemas.openxmlformats.org/drawingml/2006/table">
            <a:tbl>
              <a:tblPr firstRow="1" bandRow="1">
                <a:tableStyleId>{5C22544A-7EE6-4342-B048-85BDC9FD1C3A}</a:tableStyleId>
              </a:tblPr>
              <a:tblGrid>
                <a:gridCol w="1553684">
                  <a:extLst>
                    <a:ext uri="{9D8B030D-6E8A-4147-A177-3AD203B41FA5}">
                      <a16:colId xmlns:a16="http://schemas.microsoft.com/office/drawing/2014/main" val="341643582"/>
                    </a:ext>
                  </a:extLst>
                </a:gridCol>
                <a:gridCol w="1414836">
                  <a:extLst>
                    <a:ext uri="{9D8B030D-6E8A-4147-A177-3AD203B41FA5}">
                      <a16:colId xmlns:a16="http://schemas.microsoft.com/office/drawing/2014/main" val="3243293181"/>
                    </a:ext>
                  </a:extLst>
                </a:gridCol>
                <a:gridCol w="1971040">
                  <a:extLst>
                    <a:ext uri="{9D8B030D-6E8A-4147-A177-3AD203B41FA5}">
                      <a16:colId xmlns:a16="http://schemas.microsoft.com/office/drawing/2014/main" val="2185656906"/>
                    </a:ext>
                  </a:extLst>
                </a:gridCol>
              </a:tblGrid>
              <a:tr h="630911">
                <a:tc>
                  <a:txBody>
                    <a:bodyPr/>
                    <a:lstStyle/>
                    <a:p>
                      <a:pPr algn="ctr" fontAlgn="ctr"/>
                      <a:r>
                        <a:rPr lang="es-ES" altLang="zh-CN" sz="12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Módulo de detección de alcohol</a:t>
                      </a:r>
                      <a:endParaRPr lang="en-US" altLang="zh-CN" sz="12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2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DS-KAB673-A</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altLang="zh-CN" sz="1200" b="1" i="0" u="none" strike="noStrike" dirty="0">
                        <a:solidFill>
                          <a:schemeClr val="bg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0674235"/>
                  </a:ext>
                </a:extLst>
              </a:tr>
              <a:tr h="630911">
                <a:tc>
                  <a:txBody>
                    <a:bodyPr/>
                    <a:lstStyle/>
                    <a:p>
                      <a:pPr algn="ctr" fontAlgn="ctr"/>
                      <a:r>
                        <a:rPr lang="en-US" altLang="zh-CN" sz="12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Boquilla </a:t>
                      </a:r>
                      <a:r>
                        <a:rPr lang="en-US" altLang="zh-CN" sz="1100" b="0" i="0" u="none" strike="noStrike" dirty="0">
                          <a:solidFill>
                            <a:srgbClr val="FF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*note2</a:t>
                      </a:r>
                    </a:p>
                    <a:p>
                      <a:pPr algn="ctr" fontAlgn="ctr"/>
                      <a:r>
                        <a:rPr lang="en-US" altLang="zh-CN" sz="1200" b="0" i="0" u="none" strike="noStrike" dirty="0">
                          <a:solidFill>
                            <a:srgbClr val="0070C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s-ES" altLang="zh-CN" sz="1200" b="0" i="0" u="none" strike="noStrike" dirty="0">
                          <a:solidFill>
                            <a:srgbClr val="0070C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Reemplazable y sin contacto requerido</a:t>
                      </a:r>
                      <a:r>
                        <a:rPr lang="en-US" altLang="zh-CN" sz="1200" b="1" i="0" u="none" strike="noStrike" dirty="0">
                          <a:solidFill>
                            <a:srgbClr val="0070C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1" i="0" u="none" strike="noStrike" kern="120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rPr>
                        <a:t>DS-K7MX-A0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altLang="zh-CN" sz="1200" b="1" i="0" u="none" strike="noStrike" kern="1200" dirty="0">
                        <a:solidFill>
                          <a:schemeClr val="bg1"/>
                        </a:solidFill>
                        <a:effectLst/>
                        <a:latin typeface="Calibri" panose="020F0502020204030204" pitchFamily="34" charset="0"/>
                        <a:ea typeface="微软雅黑" panose="020B0503020204020204" pitchFamily="34" charset="-122"/>
                        <a:cs typeface="Helvetica" panose="020B060402020202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5480078"/>
                  </a:ext>
                </a:extLst>
              </a:tr>
            </a:tbl>
          </a:graphicData>
        </a:graphic>
      </p:graphicFrame>
      <p:sp>
        <p:nvSpPr>
          <p:cNvPr id="6" name="文本框 5"/>
          <p:cNvSpPr txBox="1"/>
          <p:nvPr/>
        </p:nvSpPr>
        <p:spPr>
          <a:xfrm>
            <a:off x="6663643" y="1732236"/>
            <a:ext cx="3276889" cy="338554"/>
          </a:xfrm>
          <a:prstGeom prst="rect">
            <a:avLst/>
          </a:prstGeom>
          <a:noFill/>
        </p:spPr>
        <p:txBody>
          <a:bodyPr wrap="square" rtlCol="0">
            <a:spAutoFit/>
          </a:bodyPr>
          <a:lstStyle/>
          <a:p>
            <a:pPr lvl="0">
              <a:defRPr/>
            </a:pPr>
            <a:r>
              <a:rPr lang="en-US" altLang="zh-CN" sz="1600" b="1">
                <a:latin typeface="Calibri" panose="020F0502020204030204" pitchFamily="34" charset="0"/>
                <a:cs typeface="Calibri" panose="020F0502020204030204" pitchFamily="34" charset="0"/>
              </a:rPr>
              <a:t>Abundantes modos de autenticación</a:t>
            </a:r>
            <a:endParaRPr kumimoji="0" lang="zh-CN" altLang="en-US" sz="1600" b="1"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endParaRPr>
          </a:p>
        </p:txBody>
      </p:sp>
      <p:sp>
        <p:nvSpPr>
          <p:cNvPr id="7" name="文本框 6"/>
          <p:cNvSpPr txBox="1"/>
          <p:nvPr/>
        </p:nvSpPr>
        <p:spPr>
          <a:xfrm>
            <a:off x="6663642" y="1984253"/>
            <a:ext cx="4780569" cy="58477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Face, card (Felica, DESfire, Mifare 1), pin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fingerprint, Bluetooth, and QR code (via module)</a:t>
            </a:r>
            <a:endParaRPr kumimoji="0" lang="zh-CN" altLang="en-US"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0" name="组合 9"/>
          <p:cNvGrpSpPr/>
          <p:nvPr/>
        </p:nvGrpSpPr>
        <p:grpSpPr>
          <a:xfrm>
            <a:off x="6655922" y="912806"/>
            <a:ext cx="5465741" cy="841480"/>
            <a:chOff x="5577839" y="1333059"/>
            <a:chExt cx="4525984" cy="841480"/>
          </a:xfrm>
        </p:grpSpPr>
        <p:sp>
          <p:nvSpPr>
            <p:cNvPr id="16" name="文本框 15"/>
            <p:cNvSpPr txBox="1"/>
            <p:nvPr/>
          </p:nvSpPr>
          <p:spPr>
            <a:xfrm>
              <a:off x="5577839" y="1333059"/>
              <a:ext cx="3664022" cy="338554"/>
            </a:xfrm>
            <a:prstGeom prst="rect">
              <a:avLst/>
            </a:prstGeom>
            <a:noFill/>
          </p:spPr>
          <p:txBody>
            <a:bodyPr wrap="square" rtlCol="0">
              <a:spAutoFit/>
            </a:bodyPr>
            <a:lstStyle/>
            <a:p>
              <a:pPr lvl="0">
                <a:defRPr/>
              </a:pPr>
              <a:r>
                <a:rPr lang="en-US" altLang="zh-CN" sz="1600" b="1">
                  <a:latin typeface="Calibri" panose="020F0502020204030204" pitchFamily="34" charset="0"/>
                  <a:cs typeface="Calibri" panose="020F0502020204030204" pitchFamily="34" charset="0"/>
                </a:rPr>
                <a:t>Diseño de apariencia sobresaliente</a:t>
              </a:r>
              <a:endParaRPr kumimoji="0" lang="zh-CN" altLang="en-US" sz="1600" b="1"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文本框 16"/>
            <p:cNvSpPr txBox="1"/>
            <p:nvPr/>
          </p:nvSpPr>
          <p:spPr>
            <a:xfrm>
              <a:off x="5585559" y="1589764"/>
              <a:ext cx="4518264" cy="584775"/>
            </a:xfrm>
            <a:prstGeom prst="rect">
              <a:avLst/>
            </a:prstGeom>
            <a:noFill/>
          </p:spPr>
          <p:txBody>
            <a:bodyPr wrap="square" rtlCol="0">
              <a:spAutoFit/>
            </a:bodyPr>
            <a:lstStyle/>
            <a:p>
              <a:pPr marL="171450" lvl="0" indent="-171450">
                <a:buFont typeface="Arial" panose="020B0604020202020204" pitchFamily="34" charset="0"/>
                <a:buChar char="•"/>
                <a:defRPr/>
              </a:pPr>
              <a:r>
                <a:rPr lang="es-ES" altLang="zh-CN" sz="1600">
                  <a:latin typeface="Calibri" panose="020F0502020204030204" pitchFamily="34" charset="0"/>
                  <a:cs typeface="Calibri" panose="020F0502020204030204" pitchFamily="34" charset="0"/>
                </a:rPr>
                <a:t>Pantalla táctil de 7 pulgadas con lector de tarjetas en pantalla</a:t>
              </a:r>
              <a:endParaRPr kumimoji="0" lang="zh-CN" altLang="en-US"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19" name="组合 18"/>
          <p:cNvGrpSpPr/>
          <p:nvPr/>
        </p:nvGrpSpPr>
        <p:grpSpPr>
          <a:xfrm>
            <a:off x="6572195" y="5627047"/>
            <a:ext cx="4966354" cy="1141926"/>
            <a:chOff x="4026879" y="22475052"/>
            <a:chExt cx="4966352" cy="1141926"/>
          </a:xfrm>
        </p:grpSpPr>
        <p:sp>
          <p:nvSpPr>
            <p:cNvPr id="49" name="文本框 48"/>
            <p:cNvSpPr txBox="1"/>
            <p:nvPr/>
          </p:nvSpPr>
          <p:spPr>
            <a:xfrm>
              <a:off x="4026879" y="22475052"/>
              <a:ext cx="1735463" cy="365846"/>
            </a:xfrm>
            <a:prstGeom prst="rect">
              <a:avLst/>
            </a:prstGeom>
            <a:noFill/>
          </p:spPr>
          <p:txBody>
            <a:bodyPr wrap="square" rtlCol="0">
              <a:spAutoFit/>
            </a:bodyPr>
            <a:lstStyle/>
            <a:p>
              <a:pPr lvl="0" algn="r" defTabSz="914377">
                <a:defRPr/>
              </a:pPr>
              <a:r>
                <a:rPr lang="en-US" altLang="zh-CN" b="1" dirty="0">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Alta </a:t>
              </a:r>
              <a:r>
                <a:rPr lang="en-US" altLang="zh-CN" b="1" dirty="0" err="1">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capacidad</a:t>
              </a:r>
              <a:endParaRPr kumimoji="0" lang="en-US" altLang="zh-CN" sz="1800" b="1" i="0" u="none" strike="noStrike" kern="1200" cap="none" spc="0" normalizeH="0" baseline="0" noProof="0" dirty="0">
                <a:ln>
                  <a:noFill/>
                </a:ln>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50" name="文本框 49"/>
            <p:cNvSpPr txBox="1"/>
            <p:nvPr/>
          </p:nvSpPr>
          <p:spPr>
            <a:xfrm>
              <a:off x="4119848" y="22785981"/>
              <a:ext cx="4873383" cy="830997"/>
            </a:xfrm>
            <a:prstGeom prst="rect">
              <a:avLst/>
            </a:prstGeom>
            <a:noFill/>
          </p:spPr>
          <p:txBody>
            <a:bodyPr wrap="none" rtlCol="0">
              <a:spAutoFit/>
            </a:bodyPr>
            <a:lstStyle/>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 faces, 50,000 cards (for DS-K1T673 Series),</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 faces, 500,000 cards (for DS-K1T673T Series)</a:t>
              </a:r>
            </a:p>
            <a:p>
              <a:pPr marL="171446" marR="0" lvl="0" indent="-171446"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 fingerprints (</a:t>
              </a:r>
              <a:r>
                <a:rPr lang="en-US" altLang="zh-CN" sz="1600" dirty="0">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via</a:t>
              </a:r>
              <a:r>
                <a:rPr kumimoji="0" lang="en-US" altLang="zh-CN" sz="1600" b="0" i="0" u="none" strike="noStrike" kern="1200" cap="none" spc="0" normalizeH="0" baseline="0" noProof="0" dirty="0">
                  <a:ln>
                    <a:noFill/>
                  </a:ln>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fingerprint module)</a:t>
              </a:r>
              <a:endParaRPr kumimoji="0" lang="zh-CN" altLang="en-US" sz="1600" b="0" i="0" u="none" strike="noStrike" kern="1200" cap="none" spc="0" normalizeH="0" baseline="0" noProof="0" dirty="0">
                <a:ln>
                  <a:noFill/>
                </a:ln>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52" name="组合 51"/>
          <p:cNvGrpSpPr/>
          <p:nvPr/>
        </p:nvGrpSpPr>
        <p:grpSpPr>
          <a:xfrm>
            <a:off x="6638679" y="2811205"/>
            <a:ext cx="5482985" cy="2601945"/>
            <a:chOff x="5889544" y="3425236"/>
            <a:chExt cx="5482985" cy="2601945"/>
          </a:xfrm>
        </p:grpSpPr>
        <p:sp>
          <p:nvSpPr>
            <p:cNvPr id="54" name="文本框 53"/>
            <p:cNvSpPr txBox="1"/>
            <p:nvPr/>
          </p:nvSpPr>
          <p:spPr>
            <a:xfrm>
              <a:off x="5889544" y="3425236"/>
              <a:ext cx="5452505" cy="338554"/>
            </a:xfrm>
            <a:prstGeom prst="rect">
              <a:avLst/>
            </a:prstGeom>
            <a:noFill/>
          </p:spPr>
          <p:txBody>
            <a:bodyPr wrap="square" rtlCol="0">
              <a:spAutoFit/>
            </a:bodyPr>
            <a:lstStyle/>
            <a:p>
              <a:pPr lvl="0">
                <a:defRPr/>
              </a:pPr>
              <a:r>
                <a:rPr lang="es-ES" altLang="zh-CN" sz="1600" b="1" dirty="0">
                  <a:solidFill>
                    <a:srgbClr val="0070C0"/>
                  </a:solidFill>
                  <a:latin typeface="Calibri" panose="020F0502020204030204" pitchFamily="34" charset="0"/>
                  <a:cs typeface="Calibri" panose="020F0502020204030204" pitchFamily="34" charset="0"/>
                </a:rPr>
                <a:t>Módulo de detección de alcohol</a:t>
              </a:r>
              <a:r>
                <a:rPr kumimoji="0" lang="en-US" altLang="zh-CN"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*note1 </a:t>
              </a:r>
              <a:r>
                <a:rPr kumimoji="0" lang="en-US" altLang="zh-CN" sz="1600" b="1" i="0"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a:t>
              </a:r>
              <a:r>
                <a:rPr lang="en-US" altLang="zh-CN" sz="1600" b="1" dirty="0">
                  <a:solidFill>
                    <a:srgbClr val="0070C0"/>
                  </a:solidFill>
                  <a:latin typeface="Calibri" panose="020F0502020204030204" pitchFamily="34" charset="0"/>
                  <a:cs typeface="Calibri" panose="020F0502020204030204" pitchFamily="34" charset="0"/>
                </a:rPr>
                <a:t>con </a:t>
              </a:r>
              <a:r>
                <a:rPr lang="en-US" altLang="zh-CN" sz="1600" b="1" dirty="0" err="1">
                  <a:solidFill>
                    <a:srgbClr val="0070C0"/>
                  </a:solidFill>
                  <a:latin typeface="Calibri" panose="020F0502020204030204" pitchFamily="34" charset="0"/>
                  <a:cs typeface="Calibri" panose="020F0502020204030204" pitchFamily="34" charset="0"/>
                </a:rPr>
                <a:t>interfaz</a:t>
              </a:r>
              <a:r>
                <a:rPr lang="en-US" altLang="zh-CN" sz="1600" b="1" dirty="0">
                  <a:solidFill>
                    <a:srgbClr val="0070C0"/>
                  </a:solidFill>
                  <a:latin typeface="Calibri" panose="020F0502020204030204" pitchFamily="34" charset="0"/>
                  <a:cs typeface="Calibri" panose="020F0502020204030204" pitchFamily="34" charset="0"/>
                </a:rPr>
                <a:t> </a:t>
              </a:r>
              <a:r>
                <a:rPr lang="en-US" altLang="zh-CN" sz="1600" b="1" dirty="0" err="1">
                  <a:solidFill>
                    <a:srgbClr val="0070C0"/>
                  </a:solidFill>
                  <a:latin typeface="Calibri" panose="020F0502020204030204" pitchFamily="34" charset="0"/>
                  <a:cs typeface="Calibri" panose="020F0502020204030204" pitchFamily="34" charset="0"/>
                </a:rPr>
                <a:t>tipo</a:t>
              </a:r>
              <a:r>
                <a:rPr lang="en-US" altLang="zh-CN" sz="1600" b="1" dirty="0">
                  <a:solidFill>
                    <a:srgbClr val="0070C0"/>
                  </a:solidFill>
                  <a:latin typeface="Calibri" panose="020F0502020204030204" pitchFamily="34" charset="0"/>
                  <a:cs typeface="Calibri" panose="020F0502020204030204" pitchFamily="34" charset="0"/>
                </a:rPr>
                <a:t> C</a:t>
              </a:r>
              <a:r>
                <a:rPr kumimoji="0" lang="en-US" altLang="zh-CN" sz="1600" b="1" i="0"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a:t>
              </a:r>
            </a:p>
          </p:txBody>
        </p:sp>
        <p:sp>
          <p:nvSpPr>
            <p:cNvPr id="55" name="文本框 54"/>
            <p:cNvSpPr txBox="1"/>
            <p:nvPr/>
          </p:nvSpPr>
          <p:spPr>
            <a:xfrm>
              <a:off x="5917906" y="3718857"/>
              <a:ext cx="5454623" cy="2308324"/>
            </a:xfrm>
            <a:prstGeom prst="rect">
              <a:avLst/>
            </a:prstGeom>
            <a:noFill/>
          </p:spPr>
          <p:txBody>
            <a:bodyPr wrap="square" rtlCol="0">
              <a:spAutoFit/>
            </a:bodyPr>
            <a:lstStyle/>
            <a:p>
              <a:pPr marL="285750" lvl="0" indent="-285750">
                <a:buFont typeface="Arial" panose="020B0604020202020204" pitchFamily="34" charset="0"/>
                <a:buChar char="•"/>
                <a:defRPr/>
              </a:pPr>
              <a:r>
                <a:rPr lang="en-US" altLang="zh-CN" sz="1600" dirty="0">
                  <a:latin typeface="Calibri" panose="020F0502020204030204" pitchFamily="34" charset="0"/>
                  <a:cs typeface="Calibri" panose="020F0502020204030204" pitchFamily="34" charset="0"/>
                </a:rPr>
                <a:t>Sensor </a:t>
              </a:r>
              <a:r>
                <a:rPr lang="en-US" altLang="zh-CN" sz="1600" dirty="0" err="1">
                  <a:latin typeface="Calibri" panose="020F0502020204030204" pitchFamily="34" charset="0"/>
                  <a:cs typeface="Calibri" panose="020F0502020204030204" pitchFamily="34" charset="0"/>
                </a:rPr>
                <a:t>electroquímico</a:t>
              </a:r>
              <a:r>
                <a:rPr lang="en-US" altLang="zh-CN" sz="1600" dirty="0">
                  <a:latin typeface="Calibri" panose="020F0502020204030204" pitchFamily="34" charset="0"/>
                  <a:cs typeface="Calibri" panose="020F0502020204030204" pitchFamily="34" charset="0"/>
                </a:rPr>
                <a:t> de alcohol</a:t>
              </a:r>
            </a:p>
            <a:p>
              <a:pPr marL="285750" lvl="0" indent="-285750">
                <a:buFont typeface="Arial" panose="020B0604020202020204" pitchFamily="34" charset="0"/>
                <a:buChar char="•"/>
                <a:defRPr/>
              </a:pPr>
              <a:r>
                <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Non-contact</a:t>
              </a:r>
            </a:p>
            <a:p>
              <a:pPr marL="285750" lvl="0" indent="-285750">
                <a:buFont typeface="Arial" panose="020B0604020202020204" pitchFamily="34" charset="0"/>
                <a:buChar char="•"/>
                <a:defRPr/>
              </a:pPr>
              <a:r>
                <a:rPr kumimoji="0" lang="en-US" altLang="zh-CN" sz="1600" b="0" i="0"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0.5 ~ 1.5s </a:t>
              </a:r>
              <a:r>
                <a:rPr lang="en-US" altLang="zh-CN" sz="1600" dirty="0" err="1">
                  <a:latin typeface="Calibri" panose="020F0502020204030204" pitchFamily="34" charset="0"/>
                  <a:cs typeface="Calibri" panose="020F0502020204030204" pitchFamily="34" charset="0"/>
                </a:rPr>
                <a:t>tiempo</a:t>
              </a:r>
              <a:r>
                <a:rPr lang="en-US" altLang="zh-CN" sz="1600" dirty="0">
                  <a:latin typeface="Calibri" panose="020F0502020204030204" pitchFamily="34" charset="0"/>
                  <a:cs typeface="Calibri" panose="020F0502020204030204" pitchFamily="34" charset="0"/>
                </a:rPr>
                <a:t> de </a:t>
              </a:r>
              <a:r>
                <a:rPr lang="en-US" altLang="zh-CN" sz="1600" dirty="0" err="1">
                  <a:latin typeface="Calibri" panose="020F0502020204030204" pitchFamily="34" charset="0"/>
                  <a:cs typeface="Calibri" panose="020F0502020204030204" pitchFamily="34" charset="0"/>
                </a:rPr>
                <a:t>soplado</a:t>
              </a:r>
              <a:r>
                <a:rPr lang="en-US" altLang="zh-CN" sz="1600" dirty="0">
                  <a:latin typeface="Calibri" panose="020F0502020204030204" pitchFamily="34" charset="0"/>
                  <a:cs typeface="Calibri" panose="020F0502020204030204" pitchFamily="34" charset="0"/>
                </a:rPr>
                <a:t> </a:t>
              </a:r>
              <a:r>
                <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(configurable)</a:t>
              </a:r>
            </a:p>
            <a:p>
              <a:pPr marL="285750" lvl="0" indent="-285750">
                <a:buFont typeface="Arial" panose="020B0604020202020204" pitchFamily="34" charset="0"/>
                <a:buChar char="•"/>
                <a:defRPr/>
              </a:pPr>
              <a:r>
                <a:rPr kumimoji="0" lang="en-US" altLang="zh-CN" sz="1600" b="0" i="0"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0~4s</a:t>
              </a:r>
              <a:r>
                <a:rPr kumimoji="0" lang="en-US" altLang="zh-C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600" dirty="0">
                  <a:latin typeface="Calibri" panose="020F0502020204030204" pitchFamily="34" charset="0"/>
                  <a:cs typeface="Calibri" panose="020F0502020204030204" pitchFamily="34" charset="0"/>
                </a:rPr>
                <a:t>Tiempo de </a:t>
              </a:r>
              <a:r>
                <a:rPr lang="en-US" altLang="zh-CN" sz="1600" dirty="0" err="1">
                  <a:latin typeface="Calibri" panose="020F0502020204030204" pitchFamily="34" charset="0"/>
                  <a:cs typeface="Calibri" panose="020F0502020204030204" pitchFamily="34" charset="0"/>
                </a:rPr>
                <a:t>análisis</a:t>
              </a:r>
              <a:r>
                <a:rPr lang="en-US" altLang="zh-CN" sz="1600" dirty="0">
                  <a:latin typeface="Calibri" panose="020F0502020204030204" pitchFamily="34" charset="0"/>
                  <a:cs typeface="Calibri" panose="020F0502020204030204" pitchFamily="34" charset="0"/>
                </a:rPr>
                <a:t> de alcohol</a:t>
              </a:r>
              <a:endPar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endParaRPr>
            </a:p>
            <a:p>
              <a:pPr marL="285750" lvl="0" indent="-285750">
                <a:buFont typeface="Arial" panose="020B0604020202020204" pitchFamily="34" charset="0"/>
                <a:buChar char="•"/>
                <a:defRPr/>
              </a:pPr>
              <a:r>
                <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0.000 ~ 2.000mg/L </a:t>
              </a:r>
              <a:r>
                <a:rPr lang="en-US" altLang="zh-CN" sz="1600" dirty="0">
                  <a:latin typeface="Calibri" panose="020F0502020204030204" pitchFamily="34" charset="0"/>
                  <a:cs typeface="Calibri" panose="020F0502020204030204" pitchFamily="34" charset="0"/>
                </a:rPr>
                <a:t>Rango de </a:t>
              </a:r>
              <a:r>
                <a:rPr lang="en-US" altLang="zh-CN" sz="1600" dirty="0" err="1">
                  <a:latin typeface="Calibri" panose="020F0502020204030204" pitchFamily="34" charset="0"/>
                  <a:cs typeface="Calibri" panose="020F0502020204030204" pitchFamily="34" charset="0"/>
                </a:rPr>
                <a:t>medición</a:t>
              </a:r>
              <a:r>
                <a:rPr lang="en-US" altLang="zh-CN" sz="1600" dirty="0">
                  <a:latin typeface="Calibri" panose="020F0502020204030204" pitchFamily="34" charset="0"/>
                  <a:cs typeface="Calibri" panose="020F0502020204030204" pitchFamily="34" charset="0"/>
                </a:rPr>
                <a:t> </a:t>
              </a:r>
              <a:r>
                <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(0.001mg/L </a:t>
              </a:r>
              <a:r>
                <a:rPr lang="en-US" altLang="zh-CN" sz="1600" dirty="0" err="1">
                  <a:latin typeface="Calibri" panose="020F0502020204030204" pitchFamily="34" charset="0"/>
                  <a:cs typeface="Calibri" panose="020F0502020204030204" pitchFamily="34" charset="0"/>
                </a:rPr>
                <a:t>precisión</a:t>
              </a:r>
              <a:r>
                <a:rPr lang="en-US" altLang="zh-CN" sz="1600" dirty="0">
                  <a:latin typeface="Calibri" panose="020F0502020204030204" pitchFamily="34" charset="0"/>
                  <a:cs typeface="Calibri" panose="020F0502020204030204" pitchFamily="34" charset="0"/>
                </a:rPr>
                <a:t>)</a:t>
              </a:r>
              <a:endPar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Drinking</a:t>
              </a:r>
              <a:r>
                <a:rPr kumimoji="0" lang="en-US" altLang="zh-CN" sz="1600" b="0" i="0" u="none" strike="noStrike" kern="120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0~0.1mg/L ±0.03mg/L; </a:t>
              </a:r>
              <a:r>
                <a:rPr kumimoji="0" lang="en-US" altLang="zh-CN" sz="1600" b="0" i="0"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Drunken</a:t>
              </a:r>
              <a:r>
                <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 0.1~0.4mg/L</a:t>
              </a:r>
              <a:r>
                <a:rPr kumimoji="0" lang="zh-CN" altLang="en-US"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1600" b="0" i="0"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±0.06mg/L </a:t>
              </a:r>
              <a:r>
                <a:rPr kumimoji="0" lang="en-US" altLang="zh-CN"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*note3</a:t>
              </a:r>
              <a:endParaRPr kumimoji="0" lang="en-US" altLang="zh-CN"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a:p>
              <a:pPr marL="285750" lvl="0" indent="-285750">
                <a:buFont typeface="Arial" panose="020B0604020202020204" pitchFamily="34" charset="0"/>
                <a:buChar char="•"/>
                <a:defRPr/>
              </a:pPr>
              <a:r>
                <a:rPr lang="en-US" altLang="zh-CN" sz="1600" dirty="0">
                  <a:solidFill>
                    <a:srgbClr val="0070C0"/>
                  </a:solidFill>
                  <a:latin typeface="Calibri" panose="020F0502020204030204" pitchFamily="34" charset="0"/>
                  <a:cs typeface="Calibri" panose="020F0502020204030204" pitchFamily="34" charset="0"/>
                </a:rPr>
                <a:t>2 </a:t>
              </a:r>
              <a:r>
                <a:rPr lang="en-US" altLang="zh-CN" sz="1600" dirty="0" err="1">
                  <a:solidFill>
                    <a:srgbClr val="0070C0"/>
                  </a:solidFill>
                  <a:latin typeface="Calibri" panose="020F0502020204030204" pitchFamily="34" charset="0"/>
                  <a:cs typeface="Calibri" panose="020F0502020204030204" pitchFamily="34" charset="0"/>
                </a:rPr>
                <a:t>años</a:t>
              </a:r>
              <a:r>
                <a:rPr lang="en-US" altLang="zh-CN" sz="1600" dirty="0" err="1">
                  <a:latin typeface="Calibri" panose="020F0502020204030204" pitchFamily="34" charset="0"/>
                  <a:cs typeface="Calibri" panose="020F0502020204030204" pitchFamily="34" charset="0"/>
                </a:rPr>
                <a:t>Vida</a:t>
              </a:r>
              <a:r>
                <a:rPr lang="en-US" altLang="zh-CN" sz="1600" dirty="0">
                  <a:latin typeface="Calibri" panose="020F0502020204030204" pitchFamily="34" charset="0"/>
                  <a:cs typeface="Calibri" panose="020F0502020204030204" pitchFamily="34" charset="0"/>
                </a:rPr>
                <a:t> </a:t>
              </a:r>
              <a:r>
                <a:rPr lang="en-US" altLang="zh-CN" sz="1600" dirty="0" err="1">
                  <a:latin typeface="Calibri" panose="020F0502020204030204" pitchFamily="34" charset="0"/>
                  <a:cs typeface="Calibri" panose="020F0502020204030204" pitchFamily="34" charset="0"/>
                </a:rPr>
                <a:t>útil</a:t>
              </a:r>
              <a:r>
                <a:rPr lang="en-US" altLang="zh-CN" sz="1600" dirty="0">
                  <a:latin typeface="Calibri" panose="020F0502020204030204" pitchFamily="34" charset="0"/>
                  <a:cs typeface="Calibri" panose="020F0502020204030204" pitchFamily="34" charset="0"/>
                </a:rPr>
                <a:t> del sensor</a:t>
              </a:r>
            </a:p>
            <a:p>
              <a:pPr marL="285750" lvl="0" indent="-285750">
                <a:buFont typeface="Arial" panose="020B0604020202020204" pitchFamily="34" charset="0"/>
                <a:buChar char="•"/>
                <a:defRPr/>
              </a:pPr>
              <a:r>
                <a:rPr lang="en-US" altLang="zh-CN" sz="1600" dirty="0" err="1">
                  <a:latin typeface="Calibri" panose="020F0502020204030204" pitchFamily="34" charset="0"/>
                  <a:cs typeface="Calibri" panose="020F0502020204030204" pitchFamily="34" charset="0"/>
                </a:rPr>
                <a:t>Aplicación</a:t>
              </a:r>
              <a:r>
                <a:rPr lang="en-US" altLang="zh-CN" sz="1600" dirty="0">
                  <a:latin typeface="Calibri" panose="020F0502020204030204" pitchFamily="34" charset="0"/>
                  <a:cs typeface="Calibri" panose="020F0502020204030204" pitchFamily="34" charset="0"/>
                </a:rPr>
                <a:t> </a:t>
              </a:r>
              <a:r>
                <a:rPr lang="en-US" altLang="zh-CN" sz="1600" dirty="0" err="1">
                  <a:latin typeface="Calibri" panose="020F0502020204030204" pitchFamily="34" charset="0"/>
                  <a:cs typeface="Calibri" panose="020F0502020204030204" pitchFamily="34" charset="0"/>
                </a:rPr>
                <a:t>en</a:t>
              </a:r>
              <a:r>
                <a:rPr lang="en-US" altLang="zh-CN" sz="1600" dirty="0">
                  <a:latin typeface="Calibri" panose="020F0502020204030204" pitchFamily="34" charset="0"/>
                  <a:cs typeface="Calibri" panose="020F0502020204030204" pitchFamily="34" charset="0"/>
                </a:rPr>
                <a:t> </a:t>
              </a:r>
              <a:r>
                <a:rPr lang="en-US" altLang="zh-CN" sz="1600" dirty="0" err="1">
                  <a:latin typeface="Calibri" panose="020F0502020204030204" pitchFamily="34" charset="0"/>
                  <a:cs typeface="Calibri" panose="020F0502020204030204" pitchFamily="34" charset="0"/>
                </a:rPr>
                <a:t>interiores</a:t>
              </a:r>
              <a:r>
                <a:rPr kumimoji="0" lang="en-US" altLang="zh-CN"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*note4</a:t>
              </a:r>
            </a:p>
          </p:txBody>
        </p:sp>
      </p:grpSp>
      <p:sp>
        <p:nvSpPr>
          <p:cNvPr id="56" name="文本框 55"/>
          <p:cNvSpPr txBox="1"/>
          <p:nvPr/>
        </p:nvSpPr>
        <p:spPr>
          <a:xfrm>
            <a:off x="167268" y="5668455"/>
            <a:ext cx="6074654" cy="1107996"/>
          </a:xfrm>
          <a:prstGeom prst="rect">
            <a:avLst/>
          </a:prstGeom>
          <a:noFill/>
        </p:spPr>
        <p:txBody>
          <a:bodyPr wrap="square" rtlCol="0">
            <a:spAutoFit/>
          </a:bodyPr>
          <a:lstStyle/>
          <a:p>
            <a:pPr lvl="0">
              <a:defRPr/>
            </a:pPr>
            <a:r>
              <a:rPr kumimoji="0" lang="en-US" altLang="zh-CN" sz="11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Note1: </a:t>
            </a:r>
            <a:r>
              <a:rPr lang="es-ES" altLang="zh-CN" sz="1100" i="1" dirty="0">
                <a:latin typeface="Calibri" panose="020F0502020204030204" pitchFamily="34" charset="0"/>
                <a:cs typeface="Calibri" panose="020F0502020204030204" pitchFamily="34" charset="0"/>
              </a:rPr>
              <a:t>El módulo de detección de alcohol debe pedirse por separado, cada módulo de detección de alcohol incluye una boquilla de 5 piezas de forma predeterminada</a:t>
            </a:r>
          </a:p>
          <a:p>
            <a:pPr lvl="0">
              <a:defRPr/>
            </a:pPr>
            <a:r>
              <a:rPr kumimoji="0" lang="en-US" altLang="zh-CN" sz="11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Note2: </a:t>
            </a:r>
            <a:r>
              <a:rPr lang="es-ES" altLang="zh-CN" sz="1100" i="1" dirty="0">
                <a:latin typeface="Calibri" panose="020F0502020204030204" pitchFamily="34" charset="0"/>
                <a:cs typeface="Calibri" panose="020F0502020204030204" pitchFamily="34" charset="0"/>
              </a:rPr>
              <a:t>La boquilla se puede pedir por separado</a:t>
            </a:r>
            <a:r>
              <a:rPr kumimoji="0" lang="en-US" altLang="zh-CN" sz="1100" b="0" i="1"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1100" b="1" i="1"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Model: </a:t>
            </a:r>
            <a:r>
              <a:rPr kumimoji="0" lang="en-US" altLang="zh-CN" sz="1100" b="1" i="0" u="none" strike="noStrike" kern="1200" cap="none" spc="0" normalizeH="0" baseline="0" noProof="0" dirty="0">
                <a:ln>
                  <a:noFill/>
                </a:ln>
                <a:solidFill>
                  <a:srgbClr val="0070C0"/>
                </a:solidFill>
                <a:uLnTx/>
                <a:uFillTx/>
                <a:latin typeface="Calibri" panose="020F0502020204030204" pitchFamily="34" charset="0"/>
                <a:ea typeface="微软雅黑" panose="020B0503020204020204" pitchFamily="34" charset="-122"/>
                <a:cs typeface="Helvetica" panose="020B0604020202020204" pitchFamily="34" charset="0"/>
              </a:rPr>
              <a:t>DS-K7MX-A0, Sap Code:</a:t>
            </a:r>
            <a:r>
              <a:rPr kumimoji="0" lang="zh-CN" altLang="en-US" sz="1100" b="1" i="0" u="none" strike="noStrike" kern="1200" cap="none" spc="0" normalizeH="0" baseline="0" noProof="0" dirty="0">
                <a:ln>
                  <a:noFill/>
                </a:ln>
                <a:solidFill>
                  <a:srgbClr val="0070C0"/>
                </a:solidFill>
                <a:uLnTx/>
                <a:uFillTx/>
                <a:latin typeface="Calibri" panose="020F0502020204030204" pitchFamily="34" charset="0"/>
                <a:ea typeface="微软雅黑" panose="020B0503020204020204" pitchFamily="34" charset="-122"/>
                <a:cs typeface="Helvetica" panose="020B0604020202020204" pitchFamily="34" charset="0"/>
              </a:rPr>
              <a:t> </a:t>
            </a:r>
            <a:r>
              <a:rPr kumimoji="0" lang="en-US" altLang="zh-CN" sz="1100" b="1" i="0" u="none" strike="noStrike" kern="1200" cap="none" spc="0" normalizeH="0" baseline="0" noProof="0" dirty="0">
                <a:ln>
                  <a:noFill/>
                </a:ln>
                <a:solidFill>
                  <a:srgbClr val="0070C0"/>
                </a:solidFill>
                <a:uLnTx/>
                <a:uFillTx/>
                <a:latin typeface="Calibri" panose="020F0502020204030204" pitchFamily="34" charset="0"/>
                <a:ea typeface="微软雅黑" panose="020B0503020204020204" pitchFamily="34" charset="-122"/>
                <a:cs typeface="Helvetica" panose="020B0604020202020204" pitchFamily="34" charset="0"/>
              </a:rPr>
              <a:t>305701312,</a:t>
            </a:r>
            <a:r>
              <a:rPr kumimoji="0" lang="en-US" altLang="zh-CN" sz="1100" b="0" i="1"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1100" b="1" i="1"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40pcs</a:t>
            </a:r>
            <a:r>
              <a:rPr kumimoji="0" lang="en-US" altLang="zh-CN" sz="1100" b="0" i="1" u="none" strike="noStrike" kern="1200" cap="none" spc="0" normalizeH="0" baseline="0" noProof="0" dirty="0">
                <a:ln>
                  <a:noFill/>
                </a:ln>
                <a:solidFill>
                  <a:srgbClr val="0070C0"/>
                </a:solidFill>
                <a:uLnTx/>
                <a:uFillTx/>
                <a:latin typeface="Calibri" panose="020F0502020204030204" pitchFamily="34" charset="0"/>
                <a:ea typeface="等线" panose="02010600030101010101" pitchFamily="2" charset="-122"/>
                <a:cs typeface="Calibri" panose="020F0502020204030204" pitchFamily="34" charset="0"/>
              </a:rPr>
              <a:t> </a:t>
            </a:r>
            <a:r>
              <a:rPr lang="en-US" altLang="zh-CN" sz="1100" i="1" dirty="0" err="1">
                <a:latin typeface="Calibri" panose="020F0502020204030204" pitchFamily="34" charset="0"/>
                <a:cs typeface="Calibri" panose="020F0502020204030204" pitchFamily="34" charset="0"/>
              </a:rPr>
              <a:t>boquilla</a:t>
            </a:r>
            <a:r>
              <a:rPr lang="en-US" altLang="zh-CN" sz="1100" i="1" dirty="0">
                <a:latin typeface="Calibri" panose="020F0502020204030204" pitchFamily="34" charset="0"/>
                <a:cs typeface="Calibri" panose="020F0502020204030204" pitchFamily="34" charset="0"/>
              </a:rPr>
              <a:t> </a:t>
            </a:r>
            <a:r>
              <a:rPr lang="en-US" altLang="zh-CN" sz="1100" i="1" dirty="0" err="1">
                <a:latin typeface="Calibri" panose="020F0502020204030204" pitchFamily="34" charset="0"/>
                <a:cs typeface="Calibri" panose="020F0502020204030204" pitchFamily="34" charset="0"/>
              </a:rPr>
              <a:t>incluida</a:t>
            </a:r>
            <a:r>
              <a:rPr lang="en-US" altLang="zh-CN" sz="1100" i="1" dirty="0">
                <a:latin typeface="Calibri" panose="020F0502020204030204" pitchFamily="34" charset="0"/>
                <a:cs typeface="Calibri" panose="020F0502020204030204" pitchFamily="34" charset="0"/>
              </a:rPr>
              <a:t> </a:t>
            </a:r>
            <a:r>
              <a:rPr lang="en-US" altLang="zh-CN" sz="1100" i="1" dirty="0" err="1">
                <a:latin typeface="Calibri" panose="020F0502020204030204" pitchFamily="34" charset="0"/>
                <a:cs typeface="Calibri" panose="020F0502020204030204" pitchFamily="34" charset="0"/>
              </a:rPr>
              <a:t>por</a:t>
            </a:r>
            <a:r>
              <a:rPr lang="en-US" altLang="zh-CN" sz="1100" i="1" dirty="0">
                <a:latin typeface="Calibri" panose="020F0502020204030204" pitchFamily="34" charset="0"/>
                <a:cs typeface="Calibri" panose="020F0502020204030204" pitchFamily="34" charset="0"/>
              </a:rPr>
              <a:t> </a:t>
            </a:r>
            <a:r>
              <a:rPr lang="en-US" altLang="zh-CN" sz="1100" i="1" dirty="0" err="1">
                <a:latin typeface="Calibri" panose="020F0502020204030204" pitchFamily="34" charset="0"/>
                <a:cs typeface="Calibri" panose="020F0502020204030204" pitchFamily="34" charset="0"/>
              </a:rPr>
              <a:t>defecto</a:t>
            </a:r>
            <a:endParaRPr lang="en-US" altLang="zh-CN" sz="1100" i="1" dirty="0">
              <a:latin typeface="Calibri" panose="020F0502020204030204" pitchFamily="34" charset="0"/>
              <a:cs typeface="Calibri" panose="020F0502020204030204" pitchFamily="34" charset="0"/>
            </a:endParaRPr>
          </a:p>
          <a:p>
            <a:pPr lvl="0">
              <a:defRPr/>
            </a:pPr>
            <a:r>
              <a:rPr kumimoji="0" lang="en-US" altLang="zh-CN" sz="11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Note3: </a:t>
            </a:r>
            <a:r>
              <a:rPr lang="en-US" altLang="zh-CN" sz="1100" i="1" dirty="0">
                <a:latin typeface="Calibri" panose="020F0502020204030204" pitchFamily="34" charset="0"/>
                <a:cs typeface="Calibri" panose="020F0502020204030204" pitchFamily="34" charset="0"/>
              </a:rPr>
              <a:t>El umbral del </a:t>
            </a:r>
            <a:r>
              <a:rPr lang="en-US" altLang="zh-CN" sz="1100" i="1" dirty="0" err="1">
                <a:latin typeface="Calibri" panose="020F0502020204030204" pitchFamily="34" charset="0"/>
                <a:cs typeface="Calibri" panose="020F0502020204030204" pitchFamily="34" charset="0"/>
              </a:rPr>
              <a:t>estado</a:t>
            </a:r>
            <a:r>
              <a:rPr lang="en-US" altLang="zh-CN" sz="1100" i="1" dirty="0">
                <a:latin typeface="Calibri" panose="020F0502020204030204" pitchFamily="34" charset="0"/>
                <a:cs typeface="Calibri" panose="020F0502020204030204" pitchFamily="34" charset="0"/>
              </a:rPr>
              <a:t> de </a:t>
            </a:r>
            <a:r>
              <a:rPr lang="en-US" altLang="zh-CN" sz="1100" i="1" dirty="0" err="1">
                <a:latin typeface="Calibri" panose="020F0502020204030204" pitchFamily="34" charset="0"/>
                <a:cs typeface="Calibri" panose="020F0502020204030204" pitchFamily="34" charset="0"/>
              </a:rPr>
              <a:t>consumo</a:t>
            </a:r>
            <a:r>
              <a:rPr lang="en-US" altLang="zh-CN" sz="1100" i="1" dirty="0">
                <a:latin typeface="Calibri" panose="020F0502020204030204" pitchFamily="34" charset="0"/>
                <a:cs typeface="Calibri" panose="020F0502020204030204" pitchFamily="34" charset="0"/>
              </a:rPr>
              <a:t> de alcohol o </a:t>
            </a:r>
            <a:r>
              <a:rPr lang="en-US" altLang="zh-CN" sz="1100" i="1" dirty="0" err="1">
                <a:latin typeface="Calibri" panose="020F0502020204030204" pitchFamily="34" charset="0"/>
                <a:cs typeface="Calibri" panose="020F0502020204030204" pitchFamily="34" charset="0"/>
              </a:rPr>
              <a:t>estado</a:t>
            </a:r>
            <a:r>
              <a:rPr lang="en-US" altLang="zh-CN" sz="1100" i="1" dirty="0">
                <a:latin typeface="Calibri" panose="020F0502020204030204" pitchFamily="34" charset="0"/>
                <a:cs typeface="Calibri" panose="020F0502020204030204" pitchFamily="34" charset="0"/>
              </a:rPr>
              <a:t> de </a:t>
            </a:r>
            <a:r>
              <a:rPr lang="en-US" altLang="zh-CN" sz="1100" i="1" dirty="0" err="1">
                <a:latin typeface="Calibri" panose="020F0502020204030204" pitchFamily="34" charset="0"/>
                <a:cs typeface="Calibri" panose="020F0502020204030204" pitchFamily="34" charset="0"/>
              </a:rPr>
              <a:t>embriaguez</a:t>
            </a:r>
            <a:r>
              <a:rPr lang="en-US" altLang="zh-CN" sz="1100" i="1" dirty="0">
                <a:latin typeface="Calibri" panose="020F0502020204030204" pitchFamily="34" charset="0"/>
                <a:cs typeface="Calibri" panose="020F0502020204030204" pitchFamily="34" charset="0"/>
              </a:rPr>
              <a:t> </a:t>
            </a:r>
            <a:r>
              <a:rPr lang="en-US" altLang="zh-CN" sz="1100" i="1" dirty="0" err="1">
                <a:latin typeface="Calibri" panose="020F0502020204030204" pitchFamily="34" charset="0"/>
                <a:cs typeface="Calibri" panose="020F0502020204030204" pitchFamily="34" charset="0"/>
              </a:rPr>
              <a:t>puede</a:t>
            </a:r>
            <a:r>
              <a:rPr lang="en-US" altLang="zh-CN" sz="1100" i="1" dirty="0">
                <a:latin typeface="Calibri" panose="020F0502020204030204" pitchFamily="34" charset="0"/>
                <a:cs typeface="Calibri" panose="020F0502020204030204" pitchFamily="34" charset="0"/>
              </a:rPr>
              <a:t> ser </a:t>
            </a:r>
            <a:r>
              <a:rPr lang="en-US" altLang="zh-CN" sz="1100" i="1" dirty="0" err="1">
                <a:latin typeface="Calibri" panose="020F0502020204030204" pitchFamily="34" charset="0"/>
                <a:cs typeface="Calibri" panose="020F0502020204030204" pitchFamily="34" charset="0"/>
              </a:rPr>
              <a:t>autodefinido</a:t>
            </a:r>
            <a:endParaRPr lang="en-US" altLang="zh-CN" sz="1100" i="1" dirty="0">
              <a:latin typeface="Calibri" panose="020F0502020204030204" pitchFamily="34" charset="0"/>
              <a:cs typeface="Calibri" panose="020F0502020204030204" pitchFamily="34" charset="0"/>
            </a:endParaRPr>
          </a:p>
          <a:p>
            <a:pPr lvl="0">
              <a:defRPr/>
            </a:pPr>
            <a:r>
              <a:rPr kumimoji="0" lang="en-US" altLang="zh-CN" sz="1100" b="0"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Note4: </a:t>
            </a:r>
            <a:r>
              <a:rPr lang="es-ES" altLang="zh-CN" sz="1100" i="1" dirty="0">
                <a:latin typeface="Calibri" panose="020F0502020204030204" pitchFamily="34" charset="0"/>
                <a:cs typeface="Calibri" panose="020F0502020204030204" pitchFamily="34" charset="0"/>
              </a:rPr>
              <a:t>Módulo de detección de alcohol solo para uso en interiores</a:t>
            </a:r>
            <a:endParaRPr kumimoji="0" lang="en-US" altLang="zh-CN" sz="1100" b="0" i="1" u="none" strike="noStrike" kern="1200" cap="none" spc="0" normalizeH="0" baseline="0" noProof="0" dirty="0">
              <a:ln>
                <a:noFill/>
              </a:ln>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7" name="图片 56"/>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063108" y="4978306"/>
            <a:ext cx="539208" cy="539208"/>
          </a:xfrm>
          <a:prstGeom prst="rect">
            <a:avLst/>
          </a:prstGeom>
        </p:spPr>
      </p:pic>
      <p:pic>
        <p:nvPicPr>
          <p:cNvPr id="68" name="图片 6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04426" y="4291647"/>
            <a:ext cx="856572" cy="572789"/>
          </a:xfrm>
          <a:prstGeom prst="rect">
            <a:avLst/>
          </a:prstGeom>
        </p:spPr>
      </p:pic>
      <p:pic>
        <p:nvPicPr>
          <p:cNvPr id="69" name="图片 6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878" y="942141"/>
            <a:ext cx="4446470" cy="3313916"/>
          </a:xfrm>
          <a:prstGeom prst="rect">
            <a:avLst/>
          </a:prstGeom>
        </p:spPr>
      </p:pic>
      <p:sp>
        <p:nvSpPr>
          <p:cNvPr id="70" name="文本框 12"/>
          <p:cNvSpPr txBox="1"/>
          <p:nvPr/>
        </p:nvSpPr>
        <p:spPr>
          <a:xfrm>
            <a:off x="709514" y="0"/>
            <a:ext cx="6686758"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 DS-K1T673/T Series</a:t>
            </a:r>
          </a:p>
        </p:txBody>
      </p:sp>
      <p:sp>
        <p:nvSpPr>
          <p:cNvPr id="71" name="矩形 70"/>
          <p:cNvSpPr/>
          <p:nvPr/>
        </p:nvSpPr>
        <p:spPr>
          <a:xfrm>
            <a:off x="709514" y="453300"/>
            <a:ext cx="5400581" cy="523220"/>
          </a:xfrm>
          <a:prstGeom prst="rect">
            <a:avLst/>
          </a:prstGeom>
        </p:spPr>
        <p:txBody>
          <a:bodyPr wrap="none">
            <a:spAutoFit/>
          </a:bodyPr>
          <a:lstStyle/>
          <a:p>
            <a:pPr lvl="0" algn="just" defTabSz="914194">
              <a:buClr>
                <a:srgbClr val="C11119"/>
              </a:buClr>
              <a:buSzPct val="125000"/>
              <a:defRPr/>
            </a:pPr>
            <a:r>
              <a:rPr lang="en-US" altLang="zh-CN" sz="2800" b="1" dirty="0">
                <a:solidFill>
                  <a:srgbClr val="1E2A36"/>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2400" b="1" dirty="0">
                <a:solidFill>
                  <a:srgbClr val="1E2A36"/>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Alcohol Detection + Identity Verification</a:t>
            </a:r>
          </a:p>
        </p:txBody>
      </p:sp>
      <p:grpSp>
        <p:nvGrpSpPr>
          <p:cNvPr id="72" name="组合 71"/>
          <p:cNvGrpSpPr/>
          <p:nvPr/>
        </p:nvGrpSpPr>
        <p:grpSpPr>
          <a:xfrm>
            <a:off x="3786273" y="2529649"/>
            <a:ext cx="1736611" cy="409090"/>
            <a:chOff x="7019399" y="1887457"/>
            <a:chExt cx="2248580" cy="409090"/>
          </a:xfrm>
        </p:grpSpPr>
        <p:sp>
          <p:nvSpPr>
            <p:cNvPr id="73" name="对话气泡: 圆角矩形 53">
              <a:extLst>
                <a:ext uri="{FF2B5EF4-FFF2-40B4-BE49-F238E27FC236}">
                  <a16:creationId xmlns:a16="http://schemas.microsoft.com/office/drawing/2014/main" id="{BF34495D-E150-B900-3BD7-55CC7D8D3133}"/>
                </a:ext>
              </a:extLst>
            </p:cNvPr>
            <p:cNvSpPr/>
            <p:nvPr/>
          </p:nvSpPr>
          <p:spPr>
            <a:xfrm>
              <a:off x="7068821" y="1887457"/>
              <a:ext cx="2149736" cy="409090"/>
            </a:xfrm>
            <a:prstGeom prst="wedgeRoundRectCallout">
              <a:avLst>
                <a:gd name="adj1" fmla="val -61947"/>
                <a:gd name="adj2" fmla="val 39990"/>
                <a:gd name="adj3" fmla="val 16667"/>
              </a:avLst>
            </a:prstGeom>
            <a:solidFill>
              <a:srgbClr val="C00000"/>
            </a:solidFill>
            <a:ln w="635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4" name="文本框 73"/>
            <p:cNvSpPr txBox="1"/>
            <p:nvPr/>
          </p:nvSpPr>
          <p:spPr>
            <a:xfrm>
              <a:off x="7019399" y="1917601"/>
              <a:ext cx="224858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Alcohol detection module</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zh-CN" sz="900" b="1" dirty="0">
                  <a:solidFill>
                    <a:prstClr val="white"/>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DS-KAB673-A</a:t>
              </a:r>
              <a:endParaRPr kumimoji="0" lang="en-US" altLang="zh-CN"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75" name="组合 74"/>
          <p:cNvGrpSpPr/>
          <p:nvPr/>
        </p:nvGrpSpPr>
        <p:grpSpPr>
          <a:xfrm>
            <a:off x="3734010" y="1541388"/>
            <a:ext cx="1736611" cy="381695"/>
            <a:chOff x="6965522" y="1816579"/>
            <a:chExt cx="2248580" cy="381695"/>
          </a:xfrm>
        </p:grpSpPr>
        <p:sp>
          <p:nvSpPr>
            <p:cNvPr id="76" name="对话气泡: 圆角矩形 53">
              <a:extLst>
                <a:ext uri="{FF2B5EF4-FFF2-40B4-BE49-F238E27FC236}">
                  <a16:creationId xmlns:a16="http://schemas.microsoft.com/office/drawing/2014/main" id="{BF34495D-E150-B900-3BD7-55CC7D8D3133}"/>
                </a:ext>
              </a:extLst>
            </p:cNvPr>
            <p:cNvSpPr/>
            <p:nvPr/>
          </p:nvSpPr>
          <p:spPr>
            <a:xfrm>
              <a:off x="7068821" y="1816579"/>
              <a:ext cx="2050892" cy="381695"/>
            </a:xfrm>
            <a:prstGeom prst="wedgeRoundRectCallout">
              <a:avLst>
                <a:gd name="adj1" fmla="val -61947"/>
                <a:gd name="adj2" fmla="val 39990"/>
                <a:gd name="adj3" fmla="val 16667"/>
              </a:avLst>
            </a:prstGeom>
            <a:solidFill>
              <a:srgbClr val="647688"/>
            </a:solidFill>
            <a:ln w="635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7" name="文本框 76"/>
            <p:cNvSpPr txBox="1"/>
            <p:nvPr/>
          </p:nvSpPr>
          <p:spPr>
            <a:xfrm>
              <a:off x="6965522" y="1828287"/>
              <a:ext cx="224858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t>
              </a:r>
              <a:r>
                <a:rPr lang="en-US" altLang="zh-CN" sz="900" b="1" dirty="0">
                  <a:solidFill>
                    <a:prstClr val="white"/>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ace Recognition Terminal</a:t>
              </a:r>
              <a:endParaRPr kumimoji="0" lang="en-US" altLang="zh-CN"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DS-K1T673/673T Series</a:t>
              </a:r>
            </a:p>
          </p:txBody>
        </p:sp>
      </p:grpSp>
      <p:grpSp>
        <p:nvGrpSpPr>
          <p:cNvPr id="82" name="组合 81"/>
          <p:cNvGrpSpPr/>
          <p:nvPr/>
        </p:nvGrpSpPr>
        <p:grpSpPr>
          <a:xfrm>
            <a:off x="6241922" y="935553"/>
            <a:ext cx="440925" cy="450795"/>
            <a:chOff x="6312258" y="935553"/>
            <a:chExt cx="440925" cy="450795"/>
          </a:xfrm>
        </p:grpSpPr>
        <p:sp>
          <p:nvSpPr>
            <p:cNvPr id="79" name="圆角矩形 78"/>
            <p:cNvSpPr/>
            <p:nvPr/>
          </p:nvSpPr>
          <p:spPr>
            <a:xfrm rot="16200000">
              <a:off x="6307323" y="940488"/>
              <a:ext cx="450795" cy="440925"/>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81" name="图片 8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6482" y="1024712"/>
              <a:ext cx="272475" cy="272475"/>
            </a:xfrm>
            <a:prstGeom prst="rect">
              <a:avLst/>
            </a:prstGeom>
          </p:spPr>
        </p:pic>
      </p:grpSp>
      <p:grpSp>
        <p:nvGrpSpPr>
          <p:cNvPr id="87" name="组合 86"/>
          <p:cNvGrpSpPr/>
          <p:nvPr/>
        </p:nvGrpSpPr>
        <p:grpSpPr>
          <a:xfrm>
            <a:off x="6241922" y="1770338"/>
            <a:ext cx="440925" cy="450795"/>
            <a:chOff x="6312258" y="1770338"/>
            <a:chExt cx="440925" cy="450795"/>
          </a:xfrm>
        </p:grpSpPr>
        <p:sp>
          <p:nvSpPr>
            <p:cNvPr id="84" name="圆角矩形 83"/>
            <p:cNvSpPr/>
            <p:nvPr/>
          </p:nvSpPr>
          <p:spPr>
            <a:xfrm rot="16200000">
              <a:off x="6307323" y="1775273"/>
              <a:ext cx="450795" cy="440925"/>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86" name="图片 8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4896" y="1857495"/>
              <a:ext cx="286329" cy="257954"/>
            </a:xfrm>
            <a:prstGeom prst="rect">
              <a:avLst/>
            </a:prstGeom>
          </p:spPr>
        </p:pic>
      </p:grpSp>
      <p:grpSp>
        <p:nvGrpSpPr>
          <p:cNvPr id="94" name="组合 93"/>
          <p:cNvGrpSpPr/>
          <p:nvPr/>
        </p:nvGrpSpPr>
        <p:grpSpPr>
          <a:xfrm>
            <a:off x="6241922" y="2833365"/>
            <a:ext cx="440925" cy="450795"/>
            <a:chOff x="6312258" y="2833365"/>
            <a:chExt cx="440925" cy="450795"/>
          </a:xfrm>
        </p:grpSpPr>
        <p:sp>
          <p:nvSpPr>
            <p:cNvPr id="89" name="圆角矩形 88"/>
            <p:cNvSpPr/>
            <p:nvPr/>
          </p:nvSpPr>
          <p:spPr>
            <a:xfrm rot="16200000">
              <a:off x="6307323" y="2838300"/>
              <a:ext cx="450795" cy="440925"/>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91" name="组合 90"/>
            <p:cNvGrpSpPr/>
            <p:nvPr/>
          </p:nvGrpSpPr>
          <p:grpSpPr>
            <a:xfrm>
              <a:off x="6350428" y="2925539"/>
              <a:ext cx="315488" cy="255008"/>
              <a:chOff x="1813447" y="1896116"/>
              <a:chExt cx="598312" cy="483614"/>
            </a:xfrm>
          </p:grpSpPr>
          <p:pic>
            <p:nvPicPr>
              <p:cNvPr id="92" name="图片 9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28146" y="1896116"/>
                <a:ext cx="483613" cy="483613"/>
              </a:xfrm>
              <a:prstGeom prst="rect">
                <a:avLst/>
              </a:prstGeom>
            </p:spPr>
          </p:pic>
          <p:pic>
            <p:nvPicPr>
              <p:cNvPr id="93" name="图片 9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13447" y="1907799"/>
                <a:ext cx="471931" cy="471931"/>
              </a:xfrm>
              <a:prstGeom prst="rect">
                <a:avLst/>
              </a:prstGeom>
            </p:spPr>
          </p:pic>
        </p:grpSp>
      </p:grpSp>
      <p:grpSp>
        <p:nvGrpSpPr>
          <p:cNvPr id="101" name="组合 100"/>
          <p:cNvGrpSpPr/>
          <p:nvPr/>
        </p:nvGrpSpPr>
        <p:grpSpPr>
          <a:xfrm>
            <a:off x="6241922" y="5629060"/>
            <a:ext cx="440925" cy="450795"/>
            <a:chOff x="6312258" y="5629060"/>
            <a:chExt cx="440925" cy="450795"/>
          </a:xfrm>
        </p:grpSpPr>
        <p:sp>
          <p:nvSpPr>
            <p:cNvPr id="96" name="圆角矩形 95"/>
            <p:cNvSpPr/>
            <p:nvPr/>
          </p:nvSpPr>
          <p:spPr>
            <a:xfrm rot="16200000">
              <a:off x="6307323" y="5633995"/>
              <a:ext cx="450795" cy="440925"/>
            </a:xfrm>
            <a:prstGeom prst="roundRect">
              <a:avLst>
                <a:gd name="adj" fmla="val 50000"/>
              </a:avLst>
            </a:prstGeom>
            <a:gradFill>
              <a:gsLst>
                <a:gs pos="0">
                  <a:schemeClr val="tx2">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00" name="图片 9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96942" y="5713871"/>
              <a:ext cx="279022" cy="279022"/>
            </a:xfrm>
            <a:prstGeom prst="rect">
              <a:avLst/>
            </a:prstGeom>
          </p:spPr>
        </p:pic>
      </p:grpSp>
      <p:sp>
        <p:nvSpPr>
          <p:cNvPr id="40" name="store-new-badges_71075"/>
          <p:cNvSpPr>
            <a:spLocks noChangeAspect="1"/>
          </p:cNvSpPr>
          <p:nvPr/>
        </p:nvSpPr>
        <p:spPr bwMode="auto">
          <a:xfrm>
            <a:off x="3565820" y="1059574"/>
            <a:ext cx="440905" cy="425511"/>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899340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496953" y="1684182"/>
            <a:ext cx="3966574" cy="3755426"/>
          </a:xfrm>
          <a:prstGeom prst="roundRect">
            <a:avLst>
              <a:gd name="adj" fmla="val 311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文本框 12"/>
          <p:cNvSpPr txBox="1"/>
          <p:nvPr/>
        </p:nvSpPr>
        <p:spPr>
          <a:xfrm>
            <a:off x="892394" y="109148"/>
            <a:ext cx="6686758" cy="113877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 DS-K1T673/T Series</a:t>
            </a:r>
          </a:p>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2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28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Palm print &amp; Palm vein recognition</a:t>
            </a: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grpSp>
        <p:nvGrpSpPr>
          <p:cNvPr id="20" name="组合 19"/>
          <p:cNvGrpSpPr/>
          <p:nvPr/>
        </p:nvGrpSpPr>
        <p:grpSpPr>
          <a:xfrm>
            <a:off x="6617381" y="1076984"/>
            <a:ext cx="5071037" cy="2193529"/>
            <a:chOff x="6680991" y="1140594"/>
            <a:chExt cx="5071037" cy="2193529"/>
          </a:xfrm>
        </p:grpSpPr>
        <p:sp>
          <p:nvSpPr>
            <p:cNvPr id="85" name="圆角矩形 84"/>
            <p:cNvSpPr/>
            <p:nvPr/>
          </p:nvSpPr>
          <p:spPr>
            <a:xfrm>
              <a:off x="6680991" y="1520822"/>
              <a:ext cx="5071037" cy="1813301"/>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86" name="图片 8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9134" y="1140594"/>
              <a:ext cx="610292" cy="575715"/>
            </a:xfrm>
            <a:prstGeom prst="rect">
              <a:avLst/>
            </a:prstGeom>
          </p:spPr>
        </p:pic>
        <p:sp>
          <p:nvSpPr>
            <p:cNvPr id="19" name="矩形 18"/>
            <p:cNvSpPr/>
            <p:nvPr/>
          </p:nvSpPr>
          <p:spPr>
            <a:xfrm>
              <a:off x="6888821" y="1703219"/>
              <a:ext cx="4759637" cy="1569660"/>
            </a:xfrm>
            <a:prstGeom prst="rect">
              <a:avLst/>
            </a:prstGeom>
          </p:spPr>
          <p:txBody>
            <a:bodyPr wrap="square">
              <a:spAutoFit/>
            </a:bodyPr>
            <a:lstStyle/>
            <a:p>
              <a:pPr lvl="0" algn="just">
                <a:defRPr/>
              </a:pPr>
              <a:r>
                <a:rPr lang="es-ES" altLang="zh-CN" sz="1600" dirty="0">
                  <a:solidFill>
                    <a:prstClr val="black"/>
                  </a:solidFill>
                  <a:latin typeface="Calibri" panose="020F0502020204030204" pitchFamily="34" charset="0"/>
                  <a:cs typeface="Calibri" panose="020F0502020204030204" pitchFamily="34" charset="0"/>
                </a:rPr>
                <a:t>Las huellas y venas de la palma se reconocen principalmente por sus </a:t>
              </a:r>
              <a:r>
                <a:rPr lang="es-ES" altLang="zh-CN" sz="1600" dirty="0">
                  <a:solidFill>
                    <a:srgbClr val="FF0000"/>
                  </a:solidFill>
                  <a:latin typeface="Calibri" panose="020F0502020204030204" pitchFamily="34" charset="0"/>
                  <a:cs typeface="Calibri" panose="020F0502020204030204" pitchFamily="34" charset="0"/>
                </a:rPr>
                <a:t>características de textura</a:t>
              </a:r>
              <a:r>
                <a:rPr lang="es-ES" altLang="zh-CN" sz="1600" dirty="0">
                  <a:solidFill>
                    <a:prstClr val="black"/>
                  </a:solidFill>
                  <a:latin typeface="Calibri" panose="020F0502020204030204" pitchFamily="34" charset="0"/>
                  <a:cs typeface="Calibri" panose="020F0502020204030204" pitchFamily="34" charset="0"/>
                </a:rPr>
                <a:t>. Para el reconocimiento de huellas y venas, se requiere </a:t>
              </a:r>
              <a:r>
                <a:rPr lang="es-ES" altLang="zh-CN" sz="1600" dirty="0">
                  <a:solidFill>
                    <a:srgbClr val="FF0000"/>
                  </a:solidFill>
                  <a:latin typeface="Calibri" panose="020F0502020204030204" pitchFamily="34" charset="0"/>
                  <a:cs typeface="Calibri" panose="020F0502020204030204" pitchFamily="34" charset="0"/>
                </a:rPr>
                <a:t>luz visible</a:t>
              </a:r>
              <a:r>
                <a:rPr lang="es-ES" altLang="zh-CN" sz="1600" dirty="0">
                  <a:solidFill>
                    <a:prstClr val="black"/>
                  </a:solidFill>
                  <a:latin typeface="Calibri" panose="020F0502020204030204" pitchFamily="34" charset="0"/>
                  <a:cs typeface="Calibri" panose="020F0502020204030204" pitchFamily="34" charset="0"/>
                </a:rPr>
                <a:t>, y la vena de la palma debe complementarse con luz infrarroja, que ofrece </a:t>
              </a:r>
              <a:r>
                <a:rPr lang="es-ES" altLang="zh-CN" sz="1600" dirty="0">
                  <a:solidFill>
                    <a:srgbClr val="FF0000"/>
                  </a:solidFill>
                  <a:latin typeface="Calibri" panose="020F0502020204030204" pitchFamily="34" charset="0"/>
                  <a:cs typeface="Calibri" panose="020F0502020204030204" pitchFamily="34" charset="0"/>
                </a:rPr>
                <a:t>alta resistencia </a:t>
              </a:r>
              <a:r>
                <a:rPr lang="es-ES" altLang="zh-CN" sz="1600" dirty="0">
                  <a:solidFill>
                    <a:prstClr val="black"/>
                  </a:solidFill>
                  <a:latin typeface="Calibri" panose="020F0502020204030204" pitchFamily="34" charset="0"/>
                  <a:cs typeface="Calibri" panose="020F0502020204030204" pitchFamily="34" charset="0"/>
                </a:rPr>
                <a:t>a la falsificación y </a:t>
              </a:r>
              <a:r>
                <a:rPr lang="es-ES" altLang="zh-CN" sz="1600" dirty="0">
                  <a:solidFill>
                    <a:srgbClr val="FF0000"/>
                  </a:solidFill>
                  <a:latin typeface="Calibri" panose="020F0502020204030204" pitchFamily="34" charset="0"/>
                  <a:cs typeface="Calibri" panose="020F0502020204030204" pitchFamily="34" charset="0"/>
                </a:rPr>
                <a:t>alta precisión</a:t>
              </a:r>
              <a:r>
                <a:rPr lang="es-ES" altLang="zh-CN" sz="1600" dirty="0">
                  <a:solidFill>
                    <a:prstClr val="black"/>
                  </a:solidFill>
                  <a:latin typeface="Calibri" panose="020F0502020204030204" pitchFamily="34" charset="0"/>
                  <a:cs typeface="Calibri" panose="020F0502020204030204" pitchFamily="34" charset="0"/>
                </a:rPr>
                <a:t>.</a:t>
              </a:r>
              <a:endParaRPr kumimoji="0" lang="en-US" altLang="zh-CN" sz="1600" b="0"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7" name="圆角矩形 86"/>
            <p:cNvSpPr/>
            <p:nvPr/>
          </p:nvSpPr>
          <p:spPr>
            <a:xfrm>
              <a:off x="7489426" y="1370866"/>
              <a:ext cx="2790905" cy="299914"/>
            </a:xfrm>
            <a:prstGeom prst="roundRect">
              <a:avLst>
                <a:gd name="adj" fmla="val 11111"/>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Palm print &amp; palm vein recognition</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104" name="组合 103"/>
          <p:cNvGrpSpPr/>
          <p:nvPr/>
        </p:nvGrpSpPr>
        <p:grpSpPr>
          <a:xfrm>
            <a:off x="6708905" y="4392585"/>
            <a:ext cx="5703888" cy="855548"/>
            <a:chOff x="6702362" y="3758674"/>
            <a:chExt cx="5703888" cy="855548"/>
          </a:xfrm>
        </p:grpSpPr>
        <p:grpSp>
          <p:nvGrpSpPr>
            <p:cNvPr id="88" name="组合 87"/>
            <p:cNvGrpSpPr/>
            <p:nvPr/>
          </p:nvGrpSpPr>
          <p:grpSpPr>
            <a:xfrm>
              <a:off x="6702362" y="3758674"/>
              <a:ext cx="481693" cy="481693"/>
              <a:chOff x="6887470" y="4513320"/>
              <a:chExt cx="481693" cy="481693"/>
            </a:xfrm>
          </p:grpSpPr>
          <p:sp>
            <p:nvSpPr>
              <p:cNvPr id="89" name="椭圆 88"/>
              <p:cNvSpPr/>
              <p:nvPr/>
            </p:nvSpPr>
            <p:spPr>
              <a:xfrm>
                <a:off x="6887470" y="4513320"/>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0" name="图片 8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50227" y="4589007"/>
                <a:ext cx="369266" cy="369266"/>
              </a:xfrm>
              <a:prstGeom prst="rect">
                <a:avLst/>
              </a:prstGeom>
            </p:spPr>
          </p:pic>
        </p:grpSp>
        <p:sp>
          <p:nvSpPr>
            <p:cNvPr id="95" name="文本框 94"/>
            <p:cNvSpPr txBox="1"/>
            <p:nvPr/>
          </p:nvSpPr>
          <p:spPr>
            <a:xfrm>
              <a:off x="7246812" y="3803296"/>
              <a:ext cx="2431335" cy="338554"/>
            </a:xfrm>
            <a:prstGeom prst="rect">
              <a:avLst/>
            </a:prstGeom>
            <a:noFill/>
          </p:spPr>
          <p:txBody>
            <a:bodyPr wrap="square" rtlCol="0">
              <a:spAutoFit/>
            </a:bodyPr>
            <a:lstStyle/>
            <a:p>
              <a:pPr lvl="0">
                <a:defRPr/>
              </a:pPr>
              <a:r>
                <a:rPr lang="en-US" altLang="zh-CN" sz="1600" b="1">
                  <a:solidFill>
                    <a:srgbClr val="1322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Alta seguridad</a:t>
              </a:r>
              <a:endParaRPr kumimoji="0" lang="zh-CN" altLang="en-US" sz="16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96" name="文本框 95"/>
            <p:cNvSpPr txBox="1"/>
            <p:nvPr/>
          </p:nvSpPr>
          <p:spPr>
            <a:xfrm>
              <a:off x="7162642" y="4091002"/>
              <a:ext cx="5243608" cy="523220"/>
            </a:xfrm>
            <a:prstGeom prst="rect">
              <a:avLst/>
            </a:prstGeom>
            <a:noFill/>
          </p:spPr>
          <p:txBody>
            <a:bodyPr wrap="square" rtlCol="0">
              <a:spAutoFit/>
            </a:bodyPr>
            <a:lstStyle/>
            <a:p>
              <a:pPr marL="285750" lvl="0" indent="-285750">
                <a:buFont typeface="Wingdings" panose="05000000000000000000" pitchFamily="2" charset="2"/>
                <a:buChar char="Ø"/>
                <a:defRPr/>
              </a:pPr>
              <a:r>
                <a:rPr lang="es-ES" altLang="zh-CN" sz="1400" spc="-100">
                  <a:solidFill>
                    <a:srgbClr val="1322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La estructura de la huella de la palma y la vena de la palma es única
Reconocimiento dual de huellas palmares y venas de la palma</a:t>
              </a:r>
              <a:endParaRPr kumimoji="0" lang="zh-CN" altLang="en-US" sz="1400" b="0" i="0" u="none" strike="noStrike" kern="1200" cap="none" spc="-10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45" name="组合 44"/>
          <p:cNvGrpSpPr/>
          <p:nvPr/>
        </p:nvGrpSpPr>
        <p:grpSpPr>
          <a:xfrm>
            <a:off x="6708905" y="5271871"/>
            <a:ext cx="5689018" cy="697117"/>
            <a:chOff x="6708905" y="5005621"/>
            <a:chExt cx="5689018" cy="697117"/>
          </a:xfrm>
        </p:grpSpPr>
        <p:grpSp>
          <p:nvGrpSpPr>
            <p:cNvPr id="37" name="组合 36"/>
            <p:cNvGrpSpPr/>
            <p:nvPr/>
          </p:nvGrpSpPr>
          <p:grpSpPr>
            <a:xfrm>
              <a:off x="6708905" y="5005621"/>
              <a:ext cx="481693" cy="481693"/>
              <a:chOff x="6623924" y="4840187"/>
              <a:chExt cx="481693" cy="481693"/>
            </a:xfrm>
          </p:grpSpPr>
          <p:sp>
            <p:nvSpPr>
              <p:cNvPr id="92" name="椭圆 91"/>
              <p:cNvSpPr/>
              <p:nvPr/>
            </p:nvSpPr>
            <p:spPr>
              <a:xfrm>
                <a:off x="6623924" y="4840187"/>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3" name="图片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64236" y="4867815"/>
                <a:ext cx="406359" cy="406359"/>
              </a:xfrm>
              <a:prstGeom prst="rect">
                <a:avLst/>
              </a:prstGeom>
            </p:spPr>
          </p:pic>
        </p:grpSp>
        <p:sp>
          <p:nvSpPr>
            <p:cNvPr id="97" name="文本框 96"/>
            <p:cNvSpPr txBox="1"/>
            <p:nvPr/>
          </p:nvSpPr>
          <p:spPr>
            <a:xfrm>
              <a:off x="7246812" y="5101054"/>
              <a:ext cx="2859296" cy="338554"/>
            </a:xfrm>
            <a:prstGeom prst="rect">
              <a:avLst/>
            </a:prstGeom>
            <a:noFill/>
          </p:spPr>
          <p:txBody>
            <a:bodyPr wrap="square" rtlCol="0">
              <a:spAutoFit/>
            </a:bodyPr>
            <a:lstStyle/>
            <a:p>
              <a:pPr lvl="0">
                <a:defRPr/>
              </a:pPr>
              <a:r>
                <a:rPr lang="en-US" altLang="zh-CN" sz="1600" b="1">
                  <a:solidFill>
                    <a:srgbClr val="1322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Adapte múltiples entornos</a:t>
              </a:r>
              <a:endParaRPr kumimoji="0" lang="zh-CN" altLang="en-US" sz="16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98" name="文本框 97"/>
            <p:cNvSpPr txBox="1"/>
            <p:nvPr/>
          </p:nvSpPr>
          <p:spPr>
            <a:xfrm>
              <a:off x="7184055" y="5394961"/>
              <a:ext cx="5213868" cy="307777"/>
            </a:xfrm>
            <a:prstGeom prst="rect">
              <a:avLst/>
            </a:prstGeom>
            <a:noFill/>
          </p:spPr>
          <p:txBody>
            <a:bodyPr wrap="square" rtlCol="0">
              <a:spAutoFit/>
            </a:bodyPr>
            <a:lstStyle/>
            <a:p>
              <a:pPr marL="285750" lvl="0" indent="-285750">
                <a:buFont typeface="Wingdings" panose="05000000000000000000" pitchFamily="2" charset="2"/>
                <a:buChar char="Ø"/>
                <a:defRPr/>
              </a:pPr>
              <a:r>
                <a:rPr lang="es-ES" altLang="zh-CN" sz="1400" spc="-100">
                  <a:solidFill>
                    <a:srgbClr val="1322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No se ve afectado por el entorno, la expresión y otros factores</a:t>
              </a:r>
              <a:endParaRPr kumimoji="0" lang="zh-CN" altLang="en-US" sz="1400" b="0" i="0" u="none" strike="noStrike" kern="1200" cap="none" spc="-10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44" name="组合 43"/>
          <p:cNvGrpSpPr/>
          <p:nvPr/>
        </p:nvGrpSpPr>
        <p:grpSpPr>
          <a:xfrm>
            <a:off x="6708905" y="6092078"/>
            <a:ext cx="5689018" cy="649411"/>
            <a:chOff x="6708905" y="5876654"/>
            <a:chExt cx="5689018" cy="649411"/>
          </a:xfrm>
        </p:grpSpPr>
        <p:grpSp>
          <p:nvGrpSpPr>
            <p:cNvPr id="41" name="组合 40"/>
            <p:cNvGrpSpPr/>
            <p:nvPr/>
          </p:nvGrpSpPr>
          <p:grpSpPr>
            <a:xfrm>
              <a:off x="6708905" y="5876654"/>
              <a:ext cx="481693" cy="481693"/>
              <a:chOff x="6617381" y="5842051"/>
              <a:chExt cx="481693" cy="481693"/>
            </a:xfrm>
          </p:grpSpPr>
          <p:sp>
            <p:nvSpPr>
              <p:cNvPr id="94" name="椭圆 93"/>
              <p:cNvSpPr/>
              <p:nvPr/>
            </p:nvSpPr>
            <p:spPr>
              <a:xfrm>
                <a:off x="6617381" y="5842051"/>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0" name="图片 3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02362" y="5920489"/>
                <a:ext cx="324816" cy="324816"/>
              </a:xfrm>
              <a:prstGeom prst="rect">
                <a:avLst/>
              </a:prstGeom>
            </p:spPr>
          </p:pic>
        </p:grpSp>
        <p:sp>
          <p:nvSpPr>
            <p:cNvPr id="102" name="文本框 101"/>
            <p:cNvSpPr txBox="1"/>
            <p:nvPr/>
          </p:nvSpPr>
          <p:spPr>
            <a:xfrm>
              <a:off x="7246812" y="5924381"/>
              <a:ext cx="2859296" cy="338554"/>
            </a:xfrm>
            <a:prstGeom prst="rect">
              <a:avLst/>
            </a:prstGeom>
            <a:noFill/>
          </p:spPr>
          <p:txBody>
            <a:bodyPr wrap="square" rtlCol="0">
              <a:spAutoFit/>
            </a:bodyPr>
            <a:lstStyle/>
            <a:p>
              <a:pPr lvl="0">
                <a:defRPr/>
              </a:pPr>
              <a:r>
                <a:rPr lang="en-US" altLang="zh-CN" sz="1600" b="1">
                  <a:solidFill>
                    <a:srgbClr val="1322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Protección de la privacidad</a:t>
              </a:r>
              <a:endParaRPr kumimoji="0" lang="zh-CN" altLang="en-US" sz="16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03" name="文本框 102"/>
            <p:cNvSpPr txBox="1"/>
            <p:nvPr/>
          </p:nvSpPr>
          <p:spPr>
            <a:xfrm>
              <a:off x="7184055" y="6218288"/>
              <a:ext cx="5213868" cy="307777"/>
            </a:xfrm>
            <a:prstGeom prst="rect">
              <a:avLst/>
            </a:prstGeom>
            <a:noFill/>
          </p:spPr>
          <p:txBody>
            <a:bodyPr wrap="square" rtlCol="0">
              <a:spAutoFit/>
            </a:bodyPr>
            <a:lstStyle/>
            <a:p>
              <a:pPr marL="285750" lvl="0" indent="-285750">
                <a:buFont typeface="Wingdings" panose="05000000000000000000" pitchFamily="2" charset="2"/>
                <a:buChar char="Ø"/>
                <a:defRPr/>
              </a:pPr>
              <a:r>
                <a:rPr lang="es-ES" altLang="zh-CN" sz="1400" spc="-100">
                  <a:solidFill>
                    <a:srgbClr val="1322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Escanee la palma de la mano, evite el riesgo de fuga de información personal</a:t>
              </a:r>
              <a:endParaRPr kumimoji="0" lang="zh-CN" altLang="en-US" sz="1400" b="0" i="0" u="none" strike="noStrike" kern="1200" cap="none" spc="-10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43" name="组合 42"/>
          <p:cNvGrpSpPr/>
          <p:nvPr/>
        </p:nvGrpSpPr>
        <p:grpSpPr>
          <a:xfrm>
            <a:off x="4192218" y="4535853"/>
            <a:ext cx="2248580" cy="381695"/>
            <a:chOff x="7019399" y="1816579"/>
            <a:chExt cx="2248580" cy="381695"/>
          </a:xfrm>
        </p:grpSpPr>
        <p:sp>
          <p:nvSpPr>
            <p:cNvPr id="46" name="对话气泡: 圆角矩形 53">
              <a:extLst>
                <a:ext uri="{FF2B5EF4-FFF2-40B4-BE49-F238E27FC236}">
                  <a16:creationId xmlns:a16="http://schemas.microsoft.com/office/drawing/2014/main" id="{BF34495D-E150-B900-3BD7-55CC7D8D3133}"/>
                </a:ext>
              </a:extLst>
            </p:cNvPr>
            <p:cNvSpPr/>
            <p:nvPr/>
          </p:nvSpPr>
          <p:spPr>
            <a:xfrm>
              <a:off x="7068821" y="1816579"/>
              <a:ext cx="2149736" cy="381695"/>
            </a:xfrm>
            <a:prstGeom prst="wedgeRoundRectCallout">
              <a:avLst>
                <a:gd name="adj1" fmla="val -61947"/>
                <a:gd name="adj2" fmla="val 39990"/>
                <a:gd name="adj3" fmla="val 16667"/>
              </a:avLst>
            </a:prstGeom>
            <a:solidFill>
              <a:srgbClr val="C00000"/>
            </a:solidFill>
            <a:ln w="635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7" name="文本框 46"/>
            <p:cNvSpPr txBox="1"/>
            <p:nvPr/>
          </p:nvSpPr>
          <p:spPr>
            <a:xfrm>
              <a:off x="7019399" y="1828942"/>
              <a:ext cx="224858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Palm print &amp; palm vein recognition module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DS-KAB673-P</a:t>
              </a:r>
            </a:p>
          </p:txBody>
        </p:sp>
      </p:grpSp>
      <p:grpSp>
        <p:nvGrpSpPr>
          <p:cNvPr id="48" name="组合 47"/>
          <p:cNvGrpSpPr/>
          <p:nvPr/>
        </p:nvGrpSpPr>
        <p:grpSpPr>
          <a:xfrm>
            <a:off x="4142796" y="3031442"/>
            <a:ext cx="2248580" cy="381695"/>
            <a:chOff x="6969977" y="1816579"/>
            <a:chExt cx="2248580" cy="381695"/>
          </a:xfrm>
        </p:grpSpPr>
        <p:sp>
          <p:nvSpPr>
            <p:cNvPr id="49" name="对话气泡: 圆角矩形 53">
              <a:extLst>
                <a:ext uri="{FF2B5EF4-FFF2-40B4-BE49-F238E27FC236}">
                  <a16:creationId xmlns:a16="http://schemas.microsoft.com/office/drawing/2014/main" id="{BF34495D-E150-B900-3BD7-55CC7D8D3133}"/>
                </a:ext>
              </a:extLst>
            </p:cNvPr>
            <p:cNvSpPr/>
            <p:nvPr/>
          </p:nvSpPr>
          <p:spPr>
            <a:xfrm>
              <a:off x="7068821" y="1816579"/>
              <a:ext cx="2050892" cy="381695"/>
            </a:xfrm>
            <a:prstGeom prst="wedgeRoundRectCallout">
              <a:avLst>
                <a:gd name="adj1" fmla="val -61947"/>
                <a:gd name="adj2" fmla="val 39990"/>
                <a:gd name="adj3" fmla="val 16667"/>
              </a:avLst>
            </a:prstGeom>
            <a:solidFill>
              <a:srgbClr val="647688"/>
            </a:solidFill>
            <a:ln w="635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0" name="文本框 49"/>
            <p:cNvSpPr txBox="1"/>
            <p:nvPr/>
          </p:nvSpPr>
          <p:spPr>
            <a:xfrm>
              <a:off x="6969977" y="1903764"/>
              <a:ext cx="2248580" cy="2308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DS-K1T673/673T Series</a:t>
              </a:r>
            </a:p>
          </p:txBody>
        </p:sp>
      </p:grpSp>
      <p:sp>
        <p:nvSpPr>
          <p:cNvPr id="54" name="矩形 53"/>
          <p:cNvSpPr/>
          <p:nvPr/>
        </p:nvSpPr>
        <p:spPr>
          <a:xfrm>
            <a:off x="93365" y="5644944"/>
            <a:ext cx="4861632"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DS-K1T673 Series / DS-K1T673</a:t>
            </a:r>
            <a:r>
              <a:rPr kumimoji="0" lang="en-US" altLang="zh-CN" sz="18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a:t>
            </a:r>
            <a:r>
              <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Series</a:t>
            </a:r>
          </a:p>
        </p:txBody>
      </p:sp>
      <p:sp>
        <p:nvSpPr>
          <p:cNvPr id="55" name="矩形 54"/>
          <p:cNvSpPr/>
          <p:nvPr/>
        </p:nvSpPr>
        <p:spPr>
          <a:xfrm>
            <a:off x="93365" y="5911355"/>
            <a:ext cx="4861632"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10,000 palm prints/palm veins </a:t>
            </a:r>
          </a:p>
        </p:txBody>
      </p:sp>
      <p:grpSp>
        <p:nvGrpSpPr>
          <p:cNvPr id="7" name="组合 6"/>
          <p:cNvGrpSpPr/>
          <p:nvPr/>
        </p:nvGrpSpPr>
        <p:grpSpPr>
          <a:xfrm>
            <a:off x="6702362" y="3521552"/>
            <a:ext cx="5710431" cy="829758"/>
            <a:chOff x="6702362" y="3521552"/>
            <a:chExt cx="5710431" cy="829758"/>
          </a:xfrm>
        </p:grpSpPr>
        <p:sp>
          <p:nvSpPr>
            <p:cNvPr id="39" name="文本框 38"/>
            <p:cNvSpPr txBox="1"/>
            <p:nvPr/>
          </p:nvSpPr>
          <p:spPr>
            <a:xfrm>
              <a:off x="7253355" y="3565960"/>
              <a:ext cx="3418362" cy="338554"/>
            </a:xfrm>
            <a:prstGeom prst="rect">
              <a:avLst/>
            </a:prstGeom>
            <a:noFill/>
          </p:spPr>
          <p:txBody>
            <a:bodyPr wrap="square" rtlCol="0">
              <a:spAutoFit/>
            </a:bodyPr>
            <a:lstStyle/>
            <a:p>
              <a:pPr lvl="0">
                <a:defRPr/>
              </a:pPr>
              <a:r>
                <a:rPr lang="en-US" altLang="zh-CN" sz="1600" b="1">
                  <a:solidFill>
                    <a:srgbClr val="1322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Algoritmos de aprendizaje profundo</a:t>
              </a:r>
              <a:endParaRPr kumimoji="0" lang="zh-CN" altLang="en-US" sz="16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6" name="组合 5"/>
            <p:cNvGrpSpPr/>
            <p:nvPr/>
          </p:nvGrpSpPr>
          <p:grpSpPr>
            <a:xfrm>
              <a:off x="6702362" y="3521552"/>
              <a:ext cx="481693" cy="481693"/>
              <a:chOff x="6689257" y="3497045"/>
              <a:chExt cx="481693" cy="481693"/>
            </a:xfrm>
          </p:grpSpPr>
          <p:sp>
            <p:nvSpPr>
              <p:cNvPr id="42" name="椭圆 41"/>
              <p:cNvSpPr/>
              <p:nvPr/>
            </p:nvSpPr>
            <p:spPr>
              <a:xfrm>
                <a:off x="6689257" y="3497045"/>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55434" y="3571824"/>
                <a:ext cx="349337" cy="349337"/>
              </a:xfrm>
              <a:prstGeom prst="rect">
                <a:avLst/>
              </a:prstGeom>
            </p:spPr>
          </p:pic>
        </p:grpSp>
        <p:sp>
          <p:nvSpPr>
            <p:cNvPr id="56" name="文本框 55"/>
            <p:cNvSpPr txBox="1"/>
            <p:nvPr/>
          </p:nvSpPr>
          <p:spPr>
            <a:xfrm>
              <a:off x="7169185" y="3828090"/>
              <a:ext cx="5243608" cy="523220"/>
            </a:xfrm>
            <a:prstGeom prst="rect">
              <a:avLst/>
            </a:prstGeom>
            <a:noFill/>
          </p:spPr>
          <p:txBody>
            <a:bodyPr wrap="square" rtlCol="0">
              <a:spAutoFit/>
            </a:bodyPr>
            <a:lstStyle/>
            <a:p>
              <a:pPr marL="285750" lvl="0" indent="-285750">
                <a:buFont typeface="Wingdings" panose="05000000000000000000" pitchFamily="2" charset="2"/>
                <a:buChar char="Ø"/>
                <a:defRPr/>
              </a:pPr>
              <a:r>
                <a:rPr lang="es-ES" altLang="zh-CN" sz="1400" spc="-100">
                  <a:solidFill>
                    <a:srgbClr val="13227A"/>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Alta precisión de reconocimiento
Reconocimiento rápido</a:t>
              </a:r>
              <a:endParaRPr kumimoji="0" lang="zh-CN" altLang="en-US" sz="1400" b="0" i="0" u="none" strike="noStrike" kern="1200" cap="none" spc="-10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Tree>
    <p:extLst>
      <p:ext uri="{BB962C8B-B14F-4D97-AF65-F5344CB8AC3E}">
        <p14:creationId xmlns:p14="http://schemas.microsoft.com/office/powerpoint/2010/main" val="1316875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655561" y="194924"/>
            <a:ext cx="8475471"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a:ea typeface="微软雅黑" panose="020B0503020204020204" pitchFamily="34" charset="-122"/>
                <a:cs typeface="Helvetica" panose="020B0604020202020204" pitchFamily="34" charset="0"/>
                <a:sym typeface="Calibri" panose="020F0502020204030204" pitchFamily="34" charset="0"/>
              </a:rPr>
              <a:t>Solution: On-device Time Attendance </a:t>
            </a:r>
          </a:p>
        </p:txBody>
      </p:sp>
      <p:grpSp>
        <p:nvGrpSpPr>
          <p:cNvPr id="52" name="组合 51"/>
          <p:cNvGrpSpPr/>
          <p:nvPr/>
        </p:nvGrpSpPr>
        <p:grpSpPr>
          <a:xfrm>
            <a:off x="229494" y="4752071"/>
            <a:ext cx="5175750" cy="1348002"/>
            <a:chOff x="390067" y="4978099"/>
            <a:chExt cx="6806987" cy="1797333"/>
          </a:xfrm>
        </p:grpSpPr>
        <p:sp>
          <p:nvSpPr>
            <p:cNvPr id="53" name="矩形 52"/>
            <p:cNvSpPr/>
            <p:nvPr/>
          </p:nvSpPr>
          <p:spPr>
            <a:xfrm>
              <a:off x="398023" y="6077807"/>
              <a:ext cx="6373122" cy="697625"/>
            </a:xfrm>
            <a:prstGeom prst="rect">
              <a:avLst/>
            </a:prstGeom>
          </p:spPr>
          <p:txBody>
            <a:bodyPr wrap="square">
              <a:spAutoFit/>
            </a:bodyPr>
            <a:lstStyle/>
            <a:p>
              <a:pPr marL="214308" lvl="0" indent="-214308" defTabSz="685783">
                <a:buFont typeface="Arial" panose="020B0604020202020204" pitchFamily="34" charset="0"/>
                <a:buChar char="•"/>
                <a:defRPr/>
              </a:pPr>
              <a:r>
                <a:rPr lang="es-ES" altLang="zh-CN" sz="1400" dirty="0">
                  <a:solidFill>
                    <a:prstClr val="black"/>
                  </a:solidFill>
                  <a:latin typeface="Calibri" panose="020F0502020204030204" pitchFamily="34" charset="0"/>
                  <a:ea typeface="微软雅黑" panose="020B0503020204020204" pitchFamily="34" charset="-122"/>
                  <a:sym typeface="Calibri" panose="020F0502020204030204" pitchFamily="34" charset="0"/>
                </a:rPr>
                <a:t>No es necesario configurar la red.
Todas las gestiones se pueden completar en el dispositivo.</a:t>
              </a:r>
              <a:endPar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5" name="矩形 54"/>
            <p:cNvSpPr/>
            <p:nvPr/>
          </p:nvSpPr>
          <p:spPr>
            <a:xfrm>
              <a:off x="390067" y="4978099"/>
              <a:ext cx="6806987" cy="984883"/>
            </a:xfrm>
            <a:prstGeom prst="rect">
              <a:avLst/>
            </a:prstGeom>
          </p:spPr>
          <p:txBody>
            <a:bodyPr wrap="square">
              <a:spAutoFit/>
            </a:bodyPr>
            <a:lstStyle/>
            <a:p>
              <a:pPr lvl="0" defTabSz="685783">
                <a:defRPr/>
              </a:pPr>
              <a:r>
                <a:rPr lang="es-ES" sz="14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Función de asistencia de tiempo local para </a:t>
              </a:r>
              <a:r>
                <a:rPr lang="es-ES" sz="14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MinMoe</a:t>
              </a:r>
              <a:r>
                <a:rPr lang="es-ES" sz="14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
Realice funciones de acceso y asistencia en un solo dispositivo.
Satisfacer las necesidades de las pequeñas y medianas empresas.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pic>
        <p:nvPicPr>
          <p:cNvPr id="58" name="图片 5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4580" y="2463187"/>
            <a:ext cx="941784" cy="1015202"/>
          </a:xfrm>
          <a:prstGeom prst="rect">
            <a:avLst/>
          </a:prstGeom>
        </p:spPr>
      </p:pic>
      <p:pic>
        <p:nvPicPr>
          <p:cNvPr id="60" name="图片 5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00585" y="1844838"/>
            <a:ext cx="726062" cy="1648045"/>
          </a:xfrm>
          <a:prstGeom prst="rect">
            <a:avLst/>
          </a:prstGeom>
        </p:spPr>
      </p:pic>
      <p:pic>
        <p:nvPicPr>
          <p:cNvPr id="62" name="图片 6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13159" y="2377370"/>
            <a:ext cx="1000397" cy="1002101"/>
          </a:xfrm>
          <a:prstGeom prst="rect">
            <a:avLst/>
          </a:prstGeom>
        </p:spPr>
      </p:pic>
      <p:sp>
        <p:nvSpPr>
          <p:cNvPr id="63" name="矩形 62"/>
          <p:cNvSpPr/>
          <p:nvPr/>
        </p:nvSpPr>
        <p:spPr>
          <a:xfrm>
            <a:off x="3864542" y="3397158"/>
            <a:ext cx="697627"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DS-K1T343</a:t>
            </a:r>
          </a:p>
        </p:txBody>
      </p:sp>
      <p:sp>
        <p:nvSpPr>
          <p:cNvPr id="65" name="矩形 64"/>
          <p:cNvSpPr/>
          <p:nvPr/>
        </p:nvSpPr>
        <p:spPr>
          <a:xfrm>
            <a:off x="2414803" y="3425342"/>
            <a:ext cx="697627"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DS-K1T321</a:t>
            </a:r>
          </a:p>
        </p:txBody>
      </p:sp>
      <p:sp>
        <p:nvSpPr>
          <p:cNvPr id="66" name="矩形 65"/>
          <p:cNvSpPr/>
          <p:nvPr/>
        </p:nvSpPr>
        <p:spPr>
          <a:xfrm>
            <a:off x="1022021" y="3446380"/>
            <a:ext cx="697627"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DS-K1T320</a:t>
            </a:r>
            <a:endPar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77" name="组合 76"/>
          <p:cNvGrpSpPr/>
          <p:nvPr/>
        </p:nvGrpSpPr>
        <p:grpSpPr>
          <a:xfrm>
            <a:off x="5651941" y="1673550"/>
            <a:ext cx="4816636" cy="1166349"/>
            <a:chOff x="6069914" y="684932"/>
            <a:chExt cx="5047849" cy="1222337"/>
          </a:xfrm>
        </p:grpSpPr>
        <p:sp>
          <p:nvSpPr>
            <p:cNvPr id="78" name="矩形 77"/>
            <p:cNvSpPr/>
            <p:nvPr/>
          </p:nvSpPr>
          <p:spPr>
            <a:xfrm rot="10800000">
              <a:off x="7164140" y="1058857"/>
              <a:ext cx="3953623" cy="633951"/>
            </a:xfrm>
            <a:prstGeom prst="rect">
              <a:avLst/>
            </a:prstGeom>
            <a:gradFill>
              <a:gsLst>
                <a:gs pos="0">
                  <a:srgbClr val="002060">
                    <a:alpha val="20000"/>
                  </a:srgbClr>
                </a:gs>
                <a:gs pos="100000">
                  <a:srgbClr val="002060">
                    <a:alpha val="0"/>
                  </a:srgbClr>
                </a:gs>
              </a:gsLst>
              <a:lin ang="12600000" scaled="0"/>
            </a:gradFill>
            <a:ln w="317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79" name="图片 7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69914" y="684932"/>
              <a:ext cx="1561533" cy="1222337"/>
            </a:xfrm>
            <a:prstGeom prst="rect">
              <a:avLst/>
            </a:prstGeom>
          </p:spPr>
        </p:pic>
      </p:grpSp>
      <p:grpSp>
        <p:nvGrpSpPr>
          <p:cNvPr id="22" name="组合 21"/>
          <p:cNvGrpSpPr/>
          <p:nvPr/>
        </p:nvGrpSpPr>
        <p:grpSpPr>
          <a:xfrm>
            <a:off x="6190011" y="2746439"/>
            <a:ext cx="5514653" cy="1087960"/>
            <a:chOff x="6366410" y="2553742"/>
            <a:chExt cx="5514653" cy="1087960"/>
          </a:xfrm>
        </p:grpSpPr>
        <p:grpSp>
          <p:nvGrpSpPr>
            <p:cNvPr id="81" name="组合 80"/>
            <p:cNvGrpSpPr/>
            <p:nvPr/>
          </p:nvGrpSpPr>
          <p:grpSpPr>
            <a:xfrm>
              <a:off x="6927877" y="2553742"/>
              <a:ext cx="4953186" cy="1087960"/>
              <a:chOff x="6615430" y="1983411"/>
              <a:chExt cx="5190953" cy="1140185"/>
            </a:xfrm>
          </p:grpSpPr>
          <p:sp>
            <p:nvSpPr>
              <p:cNvPr id="82" name="矩形 81"/>
              <p:cNvSpPr/>
              <p:nvPr/>
            </p:nvSpPr>
            <p:spPr>
              <a:xfrm>
                <a:off x="6615430" y="2121728"/>
                <a:ext cx="3953623" cy="643958"/>
              </a:xfrm>
              <a:prstGeom prst="rect">
                <a:avLst/>
              </a:prstGeom>
              <a:gradFill>
                <a:gsLst>
                  <a:gs pos="0">
                    <a:srgbClr val="002060">
                      <a:alpha val="20000"/>
                    </a:srgbClr>
                  </a:gs>
                  <a:gs pos="100000">
                    <a:srgbClr val="002060">
                      <a:alpha val="0"/>
                    </a:srgbClr>
                  </a:gs>
                </a:gsLst>
                <a:lin ang="12600000" scaled="0"/>
              </a:gradFill>
              <a:ln w="317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83" name="图片 8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49802" y="1983411"/>
                <a:ext cx="1456581" cy="1140185"/>
              </a:xfrm>
              <a:prstGeom prst="rect">
                <a:avLst/>
              </a:prstGeom>
            </p:spPr>
          </p:pic>
        </p:grpSp>
        <p:sp>
          <p:nvSpPr>
            <p:cNvPr id="107" name="文本框 106"/>
            <p:cNvSpPr txBox="1"/>
            <p:nvPr/>
          </p:nvSpPr>
          <p:spPr>
            <a:xfrm>
              <a:off x="6366410" y="2722133"/>
              <a:ext cx="4249590" cy="307777"/>
            </a:xfrm>
            <a:prstGeom prst="rect">
              <a:avLst/>
            </a:prstGeom>
            <a:noFill/>
          </p:spPr>
          <p:txBody>
            <a:bodyPr wrap="square" rtlCol="0">
              <a:spAutoFit/>
            </a:bodyPr>
            <a:lstStyle/>
            <a:p>
              <a:pPr lvl="0" defTabSz="685783">
                <a:defRPr/>
              </a:pPr>
              <a:r>
                <a:rPr lang="en-US" altLang="zh-CN" sz="14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En </a:t>
              </a:r>
              <a:r>
                <a:rPr lang="en-US" altLang="zh-CN" sz="1400" b="1" i="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el</a:t>
              </a:r>
              <a:r>
                <a:rPr lang="en-US" altLang="zh-CN" sz="14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en-US" altLang="zh-CN" sz="1400" b="1" i="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dispositivo</a:t>
              </a:r>
              <a:r>
                <a:rPr lang="en-US" altLang="zh-CN" sz="14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pt-BR" altLang="zh-CN" sz="1400" i="1" dirty="0">
                  <a:solidFill>
                    <a:prstClr val="black"/>
                  </a:solidFill>
                  <a:latin typeface="Calibri" panose="020F0502020204030204" pitchFamily="34" charset="0"/>
                  <a:ea typeface="微软雅黑" panose="020B0503020204020204" pitchFamily="34" charset="-122"/>
                  <a:sym typeface="Calibri" panose="020F0502020204030204" pitchFamily="34" charset="0"/>
                </a:rPr>
                <a:t>Ajuste de turno normal o turno flexible</a:t>
              </a:r>
              <a:endParaRPr kumimoji="0" lang="zh-CN" altLang="en-US" sz="1400" b="0"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18" name="组合 17"/>
          <p:cNvGrpSpPr/>
          <p:nvPr/>
        </p:nvGrpSpPr>
        <p:grpSpPr>
          <a:xfrm>
            <a:off x="5782651" y="3541931"/>
            <a:ext cx="4896259" cy="1072576"/>
            <a:chOff x="6228842" y="3551748"/>
            <a:chExt cx="4896258" cy="1072576"/>
          </a:xfrm>
        </p:grpSpPr>
        <p:grpSp>
          <p:nvGrpSpPr>
            <p:cNvPr id="84" name="组合 83"/>
            <p:cNvGrpSpPr/>
            <p:nvPr/>
          </p:nvGrpSpPr>
          <p:grpSpPr>
            <a:xfrm>
              <a:off x="6228842" y="3551748"/>
              <a:ext cx="4896258" cy="1072576"/>
              <a:chOff x="6162437" y="3076660"/>
              <a:chExt cx="5131292" cy="1124062"/>
            </a:xfrm>
          </p:grpSpPr>
          <p:sp>
            <p:nvSpPr>
              <p:cNvPr id="85" name="矩形 84"/>
              <p:cNvSpPr/>
              <p:nvPr/>
            </p:nvSpPr>
            <p:spPr>
              <a:xfrm rot="10800000">
                <a:off x="7340106" y="3333863"/>
                <a:ext cx="3953623" cy="646859"/>
              </a:xfrm>
              <a:prstGeom prst="rect">
                <a:avLst/>
              </a:prstGeom>
              <a:gradFill>
                <a:gsLst>
                  <a:gs pos="0">
                    <a:srgbClr val="002060">
                      <a:alpha val="20000"/>
                    </a:srgbClr>
                  </a:gs>
                  <a:gs pos="100000">
                    <a:srgbClr val="002060">
                      <a:alpha val="0"/>
                    </a:srgbClr>
                  </a:gs>
                </a:gsLst>
                <a:lin ang="12600000" scaled="0"/>
              </a:gradFill>
              <a:ln w="317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87" name="图片 8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62437" y="3076660"/>
                <a:ext cx="1435179" cy="1124062"/>
              </a:xfrm>
              <a:prstGeom prst="rect">
                <a:avLst/>
              </a:prstGeom>
            </p:spPr>
          </p:pic>
        </p:grpSp>
        <p:sp>
          <p:nvSpPr>
            <p:cNvPr id="108" name="文本框 107"/>
            <p:cNvSpPr txBox="1"/>
            <p:nvPr/>
          </p:nvSpPr>
          <p:spPr>
            <a:xfrm>
              <a:off x="7847124" y="3852073"/>
              <a:ext cx="2935981" cy="523220"/>
            </a:xfrm>
            <a:prstGeom prst="rect">
              <a:avLst/>
            </a:prstGeom>
            <a:noFill/>
          </p:spPr>
          <p:txBody>
            <a:bodyPr wrap="square" rtlCol="0">
              <a:spAutoFit/>
            </a:bodyPr>
            <a:lstStyle/>
            <a:p>
              <a:pPr lvl="0" defTabSz="685783">
                <a:defRPr/>
              </a:pPr>
              <a:r>
                <a:rPr lang="es-ES" altLang="zh-CN" sz="14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Configuración de reglas de presencia</a:t>
              </a:r>
            </a:p>
            <a:p>
              <a:pPr lvl="0" defTabSz="685783">
                <a:defRPr/>
              </a:pPr>
              <a:r>
                <a:rPr lang="es-ES" altLang="zh-CN" sz="1400" i="1" dirty="0">
                  <a:solidFill>
                    <a:prstClr val="black"/>
                  </a:solidFill>
                  <a:latin typeface="Calibri" panose="020F0502020204030204" pitchFamily="34" charset="0"/>
                  <a:ea typeface="微软雅黑" panose="020B0503020204020204" pitchFamily="34" charset="-122"/>
                  <a:sym typeface="Calibri" panose="020F0502020204030204" pitchFamily="34" charset="0"/>
                </a:rPr>
                <a:t>En el dispositivo o en la web móvil/PC</a:t>
              </a:r>
              <a:endParaRPr kumimoji="0" lang="zh-CN" altLang="en-US" sz="1400" b="0"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19" name="组合 18"/>
          <p:cNvGrpSpPr/>
          <p:nvPr/>
        </p:nvGrpSpPr>
        <p:grpSpPr>
          <a:xfrm>
            <a:off x="5784784" y="5431243"/>
            <a:ext cx="5399243" cy="1184779"/>
            <a:chOff x="6228842" y="5334810"/>
            <a:chExt cx="5399243" cy="1184778"/>
          </a:xfrm>
        </p:grpSpPr>
        <p:grpSp>
          <p:nvGrpSpPr>
            <p:cNvPr id="101" name="组合 100"/>
            <p:cNvGrpSpPr/>
            <p:nvPr/>
          </p:nvGrpSpPr>
          <p:grpSpPr>
            <a:xfrm>
              <a:off x="6228842" y="5334810"/>
              <a:ext cx="4312273" cy="1184778"/>
              <a:chOff x="6069914" y="5532389"/>
              <a:chExt cx="4519274" cy="1241651"/>
            </a:xfrm>
          </p:grpSpPr>
          <p:sp>
            <p:nvSpPr>
              <p:cNvPr id="102" name="矩形 101"/>
              <p:cNvSpPr/>
              <p:nvPr/>
            </p:nvSpPr>
            <p:spPr>
              <a:xfrm rot="10800000">
                <a:off x="6635565" y="5789841"/>
                <a:ext cx="3953623" cy="646859"/>
              </a:xfrm>
              <a:prstGeom prst="rect">
                <a:avLst/>
              </a:prstGeom>
              <a:gradFill>
                <a:gsLst>
                  <a:gs pos="0">
                    <a:srgbClr val="002060">
                      <a:alpha val="20000"/>
                    </a:srgbClr>
                  </a:gs>
                  <a:gs pos="100000">
                    <a:srgbClr val="002060">
                      <a:alpha val="0"/>
                    </a:srgbClr>
                  </a:gs>
                </a:gsLst>
                <a:lin ang="12600000" scaled="0"/>
              </a:gradFill>
              <a:ln w="317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103" name="图片 10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69914" y="5532389"/>
                <a:ext cx="1586207" cy="1241651"/>
              </a:xfrm>
              <a:prstGeom prst="rect">
                <a:avLst/>
              </a:prstGeom>
            </p:spPr>
          </p:pic>
        </p:grpSp>
        <p:sp>
          <p:nvSpPr>
            <p:cNvPr id="109" name="文本框 108"/>
            <p:cNvSpPr txBox="1"/>
            <p:nvPr/>
          </p:nvSpPr>
          <p:spPr>
            <a:xfrm>
              <a:off x="7844991" y="5563200"/>
              <a:ext cx="3783094" cy="677107"/>
            </a:xfrm>
            <a:prstGeom prst="rect">
              <a:avLst/>
            </a:prstGeom>
            <a:noFill/>
          </p:spPr>
          <p:txBody>
            <a:bodyPr wrap="square" rtlCol="0">
              <a:spAutoFit/>
            </a:bodyPr>
            <a:lstStyle/>
            <a:p>
              <a:pPr lvl="0" defTabSz="685783">
                <a:defRPr/>
              </a:pPr>
              <a:r>
                <a:rPr lang="es-ES" altLang="zh-CN" sz="14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Exportación de informes de asistencia</a:t>
              </a:r>
            </a:p>
            <a:p>
              <a:pPr lvl="0" defTabSz="685783">
                <a:defRPr/>
              </a:pPr>
              <a:r>
                <a:rPr lang="en-US" altLang="zh-CN" sz="1200" i="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desde</a:t>
              </a:r>
              <a:r>
                <a:rPr lang="en-US" altLang="zh-CN" sz="1200" i="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en-US" altLang="zh-CN" sz="1200" i="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dispositivos</a:t>
              </a:r>
              <a:r>
                <a:rPr lang="en-US" altLang="zh-CN" sz="1200" i="1" dirty="0">
                  <a:solidFill>
                    <a:prstClr val="black"/>
                  </a:solidFill>
                  <a:latin typeface="Calibri" panose="020F0502020204030204" pitchFamily="34" charset="0"/>
                  <a:ea typeface="微软雅黑" panose="020B0503020204020204" pitchFamily="34" charset="-122"/>
                  <a:sym typeface="Calibri" panose="020F0502020204030204" pitchFamily="34" charset="0"/>
                </a:rPr>
                <a:t> a </a:t>
              </a:r>
              <a:r>
                <a:rPr lang="en-US" altLang="zh-CN" sz="1200" i="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través</a:t>
              </a:r>
              <a:r>
                <a:rPr lang="en-US" altLang="zh-CN" sz="1200" i="1" dirty="0">
                  <a:solidFill>
                    <a:prstClr val="black"/>
                  </a:solidFill>
                  <a:latin typeface="Calibri" panose="020F0502020204030204" pitchFamily="34" charset="0"/>
                  <a:ea typeface="微软雅黑" panose="020B0503020204020204" pitchFamily="34" charset="-122"/>
                  <a:sym typeface="Calibri" panose="020F0502020204030204" pitchFamily="34" charset="0"/>
                </a:rPr>
                <a:t> de USB/web </a:t>
              </a:r>
              <a:r>
                <a:rPr lang="en-US" altLang="zh-CN" sz="1200" i="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móvil</a:t>
              </a:r>
              <a:r>
                <a:rPr lang="en-US" altLang="zh-CN" sz="1200" i="1" dirty="0">
                  <a:solidFill>
                    <a:prstClr val="black"/>
                  </a:solidFill>
                  <a:latin typeface="Calibri" panose="020F0502020204030204" pitchFamily="34" charset="0"/>
                  <a:ea typeface="微软雅黑" panose="020B0503020204020204" pitchFamily="34" charset="-122"/>
                  <a:sym typeface="Calibri" panose="020F0502020204030204" pitchFamily="34" charset="0"/>
                </a:rPr>
                <a:t>/web de PC </a:t>
              </a:r>
              <a:r>
                <a:rPr lang="en-US" altLang="zh-CN" sz="1200" i="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directamente</a:t>
              </a:r>
              <a:endParaRPr kumimoji="0" lang="zh-CN" altLang="en-US" sz="1200" b="0"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89" name="组合 88"/>
          <p:cNvGrpSpPr/>
          <p:nvPr/>
        </p:nvGrpSpPr>
        <p:grpSpPr>
          <a:xfrm>
            <a:off x="6844725" y="4487367"/>
            <a:ext cx="4690636" cy="1089483"/>
            <a:chOff x="6880026" y="4390608"/>
            <a:chExt cx="4915797" cy="1141781"/>
          </a:xfrm>
        </p:grpSpPr>
        <p:sp>
          <p:nvSpPr>
            <p:cNvPr id="97" name="矩形 96"/>
            <p:cNvSpPr/>
            <p:nvPr/>
          </p:nvSpPr>
          <p:spPr>
            <a:xfrm>
              <a:off x="6880026" y="4675262"/>
              <a:ext cx="3953623" cy="643958"/>
            </a:xfrm>
            <a:prstGeom prst="rect">
              <a:avLst/>
            </a:prstGeom>
            <a:gradFill>
              <a:gsLst>
                <a:gs pos="0">
                  <a:srgbClr val="002060">
                    <a:alpha val="20000"/>
                  </a:srgbClr>
                </a:gs>
                <a:gs pos="100000">
                  <a:srgbClr val="002060">
                    <a:alpha val="0"/>
                  </a:srgbClr>
                </a:gs>
              </a:gsLst>
              <a:lin ang="12600000" scaled="0"/>
            </a:gradFill>
            <a:ln w="3175">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99" name="图片 9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37200" y="4390608"/>
              <a:ext cx="1458623" cy="1141781"/>
            </a:xfrm>
            <a:prstGeom prst="rect">
              <a:avLst/>
            </a:prstGeom>
          </p:spPr>
        </p:pic>
      </p:grpSp>
      <p:pic>
        <p:nvPicPr>
          <p:cNvPr id="54" name="图片 5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802027" y="2454568"/>
            <a:ext cx="724053" cy="2793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7" name="文本框 56"/>
          <p:cNvSpPr txBox="1"/>
          <p:nvPr/>
        </p:nvSpPr>
        <p:spPr>
          <a:xfrm>
            <a:off x="7085484" y="1912448"/>
            <a:ext cx="4221936" cy="830997"/>
          </a:xfrm>
          <a:prstGeom prst="rect">
            <a:avLst/>
          </a:prstGeom>
          <a:noFill/>
        </p:spPr>
        <p:txBody>
          <a:bodyPr wrap="square" rtlCol="0">
            <a:spAutoFit/>
          </a:bodyPr>
          <a:lstStyle/>
          <a:p>
            <a:pPr lvl="0">
              <a:defRPr/>
            </a:pPr>
            <a:r>
              <a:rPr lang="es-ES" altLang="zh-CN" sz="1200" i="1">
                <a:solidFill>
                  <a:prstClr val="black"/>
                </a:solidFill>
                <a:latin typeface="Calibri" panose="020F0502020204030204" pitchFamily="34" charset="0"/>
                <a:cs typeface="Calibri" panose="020F0502020204030204" pitchFamily="34" charset="0"/>
              </a:rPr>
              <a:t>Admite múltiples métodos de asistencia: reconocimiento facial / huellas dactilares / tarjetas, etc.
Mostrar el registro de asistencia durante la verificación
Admite dos tipos de visualización de resultados de asistencia</a:t>
            </a:r>
            <a:endParaRPr kumimoji="0" lang="en-US" altLang="zh-CN" sz="12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9" name="文本框 58"/>
          <p:cNvSpPr txBox="1"/>
          <p:nvPr/>
        </p:nvSpPr>
        <p:spPr>
          <a:xfrm>
            <a:off x="6152622" y="3145980"/>
            <a:ext cx="4286979" cy="261610"/>
          </a:xfrm>
          <a:prstGeom prst="rect">
            <a:avLst/>
          </a:prstGeom>
          <a:noFill/>
        </p:spPr>
        <p:txBody>
          <a:bodyPr wrap="square" rtlCol="0">
            <a:spAutoFit/>
          </a:bodyPr>
          <a:lstStyle/>
          <a:p>
            <a:pPr lvl="0">
              <a:defRPr/>
            </a:pPr>
            <a:r>
              <a:rPr kumimoji="0" lang="en-US" altLang="zh-CN" sz="1100" b="0"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Note</a:t>
            </a:r>
            <a:r>
              <a:rPr kumimoji="0" lang="zh-CN" altLang="en-US" sz="11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lang="es-ES" altLang="zh-CN" sz="1100" i="1" dirty="0">
                <a:solidFill>
                  <a:prstClr val="black"/>
                </a:solidFill>
                <a:latin typeface="Calibri" panose="020F0502020204030204" pitchFamily="34" charset="0"/>
                <a:cs typeface="Calibri" panose="020F0502020204030204" pitchFamily="34" charset="0"/>
              </a:rPr>
              <a:t>solo la serie 1T343 admite una configuración de cambio flexible</a:t>
            </a:r>
            <a:endParaRPr kumimoji="0" lang="zh-CN" altLang="en-US" sz="11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4" name="文本框 63"/>
          <p:cNvSpPr txBox="1"/>
          <p:nvPr/>
        </p:nvSpPr>
        <p:spPr>
          <a:xfrm>
            <a:off x="5892100" y="4878559"/>
            <a:ext cx="4444815" cy="461665"/>
          </a:xfrm>
          <a:prstGeom prst="rect">
            <a:avLst/>
          </a:prstGeom>
          <a:noFill/>
        </p:spPr>
        <p:txBody>
          <a:bodyPr wrap="square" rtlCol="0">
            <a:spAutoFit/>
          </a:bodyPr>
          <a:lstStyle/>
          <a:p>
            <a:pPr lvl="0">
              <a:defRPr/>
            </a:pPr>
            <a:r>
              <a:rPr lang="es-ES" altLang="zh-CN" sz="1200" i="1" dirty="0">
                <a:solidFill>
                  <a:prstClr val="black"/>
                </a:solidFill>
                <a:latin typeface="Calibri" panose="020F0502020204030204" pitchFamily="34" charset="0"/>
                <a:cs typeface="Calibri" panose="020F0502020204030204" pitchFamily="34" charset="0"/>
              </a:rPr>
              <a:t>Tipo de informe de asistencia: hay </a:t>
            </a:r>
            <a:r>
              <a:rPr lang="es-ES" altLang="zh-CN" sz="1200" i="1" dirty="0">
                <a:solidFill>
                  <a:srgbClr val="FF0000"/>
                </a:solidFill>
                <a:latin typeface="Calibri" panose="020F0502020204030204" pitchFamily="34" charset="0"/>
                <a:cs typeface="Calibri" panose="020F0502020204030204" pitchFamily="34" charset="0"/>
              </a:rPr>
              <a:t>5</a:t>
            </a:r>
            <a:r>
              <a:rPr lang="es-ES" altLang="zh-CN" sz="1200" i="1" dirty="0">
                <a:solidFill>
                  <a:prstClr val="black"/>
                </a:solidFill>
                <a:latin typeface="Calibri" panose="020F0502020204030204" pitchFamily="34" charset="0"/>
                <a:cs typeface="Calibri" panose="020F0502020204030204" pitchFamily="34" charset="0"/>
              </a:rPr>
              <a:t> tipos de informes de asistencia
Formato del informe de asistencia: </a:t>
            </a:r>
            <a:r>
              <a:rPr lang="es-ES" altLang="zh-CN" sz="1200" i="1" dirty="0" err="1">
                <a:solidFill>
                  <a:srgbClr val="FF0000"/>
                </a:solidFill>
                <a:latin typeface="Calibri" panose="020F0502020204030204" pitchFamily="34" charset="0"/>
                <a:cs typeface="Calibri" panose="020F0502020204030204" pitchFamily="34" charset="0"/>
              </a:rPr>
              <a:t>excel</a:t>
            </a:r>
            <a:endParaRPr kumimoji="0" lang="zh-CN" altLang="en-US" sz="1200" b="1" i="1"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7" name="文本框 46"/>
          <p:cNvSpPr txBox="1"/>
          <p:nvPr/>
        </p:nvSpPr>
        <p:spPr>
          <a:xfrm>
            <a:off x="741553" y="661476"/>
            <a:ext cx="6630979"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Light"/>
                <a:cs typeface="Calibri" panose="020F0502020204030204" pitchFamily="34" charset="0"/>
              </a:rPr>
              <a:t>Suitable for time attendance in small scenarios</a:t>
            </a:r>
            <a:endParaRPr kumimoji="0" lang="zh-CN" altLang="en-US" sz="1600" b="1" i="0" u="none" strike="noStrike" kern="1200" cap="none" spc="0" normalizeH="0" baseline="0" noProof="0" dirty="0">
              <a:ln>
                <a:noFill/>
              </a:ln>
              <a:solidFill>
                <a:prstClr val="black"/>
              </a:solidFill>
              <a:effectLst/>
              <a:uLnTx/>
              <a:uFillTx/>
              <a:latin typeface="Calibri" panose="020F0502020204030204" pitchFamily="34" charset="0"/>
              <a:ea typeface="微软雅黑 Light"/>
              <a:cs typeface="Calibri" panose="020F0502020204030204" pitchFamily="34" charset="0"/>
            </a:endParaRPr>
          </a:p>
        </p:txBody>
      </p:sp>
      <p:sp>
        <p:nvSpPr>
          <p:cNvPr id="48" name="圆角矩形 47"/>
          <p:cNvSpPr/>
          <p:nvPr/>
        </p:nvSpPr>
        <p:spPr>
          <a:xfrm>
            <a:off x="238977" y="1457320"/>
            <a:ext cx="5175750" cy="2330033"/>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61" name="圆角矩形 60"/>
          <p:cNvSpPr/>
          <p:nvPr/>
        </p:nvSpPr>
        <p:spPr>
          <a:xfrm>
            <a:off x="503307" y="1263280"/>
            <a:ext cx="2206471" cy="403773"/>
          </a:xfrm>
          <a:prstGeom prst="roundRect">
            <a:avLst/>
          </a:prstGeom>
          <a:gradFill>
            <a:gsLst>
              <a:gs pos="100000">
                <a:srgbClr val="1C939D">
                  <a:alpha val="80000"/>
                </a:srgbClr>
              </a:gs>
              <a:gs pos="83000">
                <a:srgbClr val="256C91"/>
              </a:gs>
              <a:gs pos="19000">
                <a:srgbClr val="2C4887"/>
              </a:gs>
              <a:gs pos="41000">
                <a:srgbClr val="2B4F89"/>
              </a:gs>
              <a:gs pos="0">
                <a:srgbClr val="2D448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Supported Models</a:t>
            </a:r>
            <a:endParaRPr kumimoji="0" lang="zh-CN" alt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67" name="圆角矩形 66"/>
          <p:cNvSpPr/>
          <p:nvPr/>
        </p:nvSpPr>
        <p:spPr>
          <a:xfrm>
            <a:off x="238977" y="4269126"/>
            <a:ext cx="5175750" cy="1935144"/>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69" name="圆角矩形 68"/>
          <p:cNvSpPr/>
          <p:nvPr/>
        </p:nvSpPr>
        <p:spPr>
          <a:xfrm>
            <a:off x="503307" y="4075085"/>
            <a:ext cx="2275339" cy="403773"/>
          </a:xfrm>
          <a:prstGeom prst="roundRect">
            <a:avLst/>
          </a:prstGeom>
          <a:gradFill>
            <a:gsLst>
              <a:gs pos="100000">
                <a:srgbClr val="1C939D">
                  <a:alpha val="80000"/>
                </a:srgbClr>
              </a:gs>
              <a:gs pos="83000">
                <a:srgbClr val="256C91"/>
              </a:gs>
              <a:gs pos="19000">
                <a:srgbClr val="2C4887"/>
              </a:gs>
              <a:gs pos="41000">
                <a:srgbClr val="2B4F89"/>
              </a:gs>
              <a:gs pos="0">
                <a:srgbClr val="2D448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Key Features</a:t>
            </a:r>
            <a:endParaRPr kumimoji="0" lang="zh-CN" alt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71" name="圆角矩形 70"/>
          <p:cNvSpPr/>
          <p:nvPr/>
        </p:nvSpPr>
        <p:spPr>
          <a:xfrm>
            <a:off x="5627770" y="1455504"/>
            <a:ext cx="6326885" cy="5143654"/>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72" name="圆角矩形 71"/>
          <p:cNvSpPr/>
          <p:nvPr/>
        </p:nvSpPr>
        <p:spPr>
          <a:xfrm>
            <a:off x="5892101" y="1261464"/>
            <a:ext cx="4055287" cy="403773"/>
          </a:xfrm>
          <a:prstGeom prst="roundRect">
            <a:avLst/>
          </a:prstGeom>
          <a:gradFill>
            <a:gsLst>
              <a:gs pos="100000">
                <a:srgbClr val="1C939D">
                  <a:alpha val="80000"/>
                </a:srgbClr>
              </a:gs>
              <a:gs pos="83000">
                <a:srgbClr val="256C91"/>
              </a:gs>
              <a:gs pos="19000">
                <a:srgbClr val="2C4887"/>
              </a:gs>
              <a:gs pos="41000">
                <a:srgbClr val="2B4F89"/>
              </a:gs>
              <a:gs pos="0">
                <a:srgbClr val="2D448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Smart Time Attendance Management</a:t>
            </a:r>
            <a:endParaRPr kumimoji="0" lang="zh-CN" alt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pic>
        <p:nvPicPr>
          <p:cNvPr id="44" name="图片 43"/>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spTree>
    <p:custDataLst>
      <p:tags r:id="rId1"/>
    </p:custDataLst>
    <p:extLst>
      <p:ext uri="{BB962C8B-B14F-4D97-AF65-F5344CB8AC3E}">
        <p14:creationId xmlns:p14="http://schemas.microsoft.com/office/powerpoint/2010/main" val="21587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953142" y="445065"/>
            <a:ext cx="3739498"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4000" b="1"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CONTENIDO</a:t>
            </a:r>
            <a:endParaRPr kumimoji="0" lang="zh-CN" altLang="en-US" sz="40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19" name="组合 18"/>
          <p:cNvGrpSpPr/>
          <p:nvPr/>
        </p:nvGrpSpPr>
        <p:grpSpPr>
          <a:xfrm>
            <a:off x="6077508" y="1410853"/>
            <a:ext cx="5038133" cy="918035"/>
            <a:chOff x="6132279" y="3508935"/>
            <a:chExt cx="5038133" cy="834577"/>
          </a:xfrm>
        </p:grpSpPr>
        <p:sp>
          <p:nvSpPr>
            <p:cNvPr id="20" name="文本框 19"/>
            <p:cNvSpPr txBox="1"/>
            <p:nvPr/>
          </p:nvSpPr>
          <p:spPr>
            <a:xfrm>
              <a:off x="10160199" y="3934360"/>
              <a:ext cx="9357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A4A9A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Part.01</a:t>
              </a:r>
              <a:endParaRPr kumimoji="0" lang="zh-CN" altLang="en-US" sz="2000" b="0" i="0" u="none" strike="noStrike" kern="1200" cap="none" spc="0" normalizeH="0" baseline="0" noProof="0" dirty="0">
                <a:ln>
                  <a:noFill/>
                </a:ln>
                <a:solidFill>
                  <a:srgbClr val="A4A9A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1" name="圆角矩形 20"/>
            <p:cNvSpPr/>
            <p:nvPr/>
          </p:nvSpPr>
          <p:spPr>
            <a:xfrm>
              <a:off x="6132279" y="3694803"/>
              <a:ext cx="4079653" cy="648709"/>
            </a:xfrm>
            <a:prstGeom prst="roundRect">
              <a:avLst>
                <a:gd name="adj" fmla="val 50000"/>
              </a:avLst>
            </a:prstGeom>
            <a:solidFill>
              <a:srgbClr val="D6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cxnSp>
          <p:nvCxnSpPr>
            <p:cNvPr id="22" name="直接连接符 21"/>
            <p:cNvCxnSpPr/>
            <p:nvPr/>
          </p:nvCxnSpPr>
          <p:spPr>
            <a:xfrm>
              <a:off x="9839558" y="4334470"/>
              <a:ext cx="1330854" cy="0"/>
            </a:xfrm>
            <a:prstGeom prst="line">
              <a:avLst/>
            </a:prstGeom>
            <a:ln>
              <a:solidFill>
                <a:srgbClr val="A4A9AF"/>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6309838" y="3508935"/>
              <a:ext cx="4076798" cy="644279"/>
            </a:xfrm>
            <a:prstGeom prst="rect">
              <a:avLst/>
            </a:prstGeom>
            <a:noFill/>
          </p:spPr>
          <p:txBody>
            <a:bodyPr wrap="square" rtlCol="0">
              <a:spAutoFit/>
            </a:bodyPr>
            <a:lstStyle>
              <a:defPPr>
                <a:defRPr lang="zh-CN"/>
              </a:defPPr>
              <a:lvl1pPr>
                <a:lnSpc>
                  <a:spcPct val="150000"/>
                </a:lnSpc>
                <a:buClr>
                  <a:srgbClr val="C11119"/>
                </a:buClr>
                <a:buSzPct val="125000"/>
                <a:defRPr sz="4400" b="1" baseline="-25000">
                  <a:solidFill>
                    <a:srgbClr val="29323B"/>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
                  <a:srgbClr val="C11119"/>
                </a:buClr>
                <a:buSzPct val="125000"/>
                <a:buFontTx/>
                <a:buNone/>
                <a:tabLst/>
                <a:defRPr/>
              </a:pPr>
              <a:r>
                <a:rPr kumimoji="0" lang="en-US" altLang="zh-CN" sz="4000" b="1" i="0" u="none" strike="noStrike" kern="1200" cap="none" spc="0" normalizeH="0" baseline="-25000" noProof="0" dirty="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p>
          </p:txBody>
        </p:sp>
      </p:grpSp>
      <p:grpSp>
        <p:nvGrpSpPr>
          <p:cNvPr id="2" name="组合 1"/>
          <p:cNvGrpSpPr/>
          <p:nvPr/>
        </p:nvGrpSpPr>
        <p:grpSpPr>
          <a:xfrm>
            <a:off x="6123582" y="2755695"/>
            <a:ext cx="5038133" cy="882948"/>
            <a:chOff x="6176745" y="3150711"/>
            <a:chExt cx="5038133" cy="802680"/>
          </a:xfrm>
        </p:grpSpPr>
        <p:sp>
          <p:nvSpPr>
            <p:cNvPr id="14" name="文本框 13"/>
            <p:cNvSpPr txBox="1"/>
            <p:nvPr/>
          </p:nvSpPr>
          <p:spPr>
            <a:xfrm>
              <a:off x="10204665" y="3544239"/>
              <a:ext cx="9357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A4A9A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Part.02</a:t>
              </a:r>
              <a:endParaRPr kumimoji="0" lang="zh-CN" altLang="en-US" sz="2000" b="0" i="0" u="none" strike="noStrike" kern="1200" cap="none" spc="0" normalizeH="0" baseline="0" noProof="0" dirty="0">
                <a:ln>
                  <a:noFill/>
                </a:ln>
                <a:solidFill>
                  <a:srgbClr val="A4A9A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5" name="圆角矩形 14"/>
            <p:cNvSpPr/>
            <p:nvPr/>
          </p:nvSpPr>
          <p:spPr>
            <a:xfrm>
              <a:off x="6176745" y="3304682"/>
              <a:ext cx="4079653" cy="648709"/>
            </a:xfrm>
            <a:prstGeom prst="roundRect">
              <a:avLst>
                <a:gd name="adj" fmla="val 50000"/>
              </a:avLst>
            </a:prstGeom>
            <a:solidFill>
              <a:srgbClr val="D6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cxnSp>
          <p:nvCxnSpPr>
            <p:cNvPr id="16" name="直接连接符 15"/>
            <p:cNvCxnSpPr/>
            <p:nvPr/>
          </p:nvCxnSpPr>
          <p:spPr>
            <a:xfrm>
              <a:off x="9884024" y="3944349"/>
              <a:ext cx="1330854" cy="0"/>
            </a:xfrm>
            <a:prstGeom prst="line">
              <a:avLst/>
            </a:prstGeom>
            <a:ln>
              <a:solidFill>
                <a:srgbClr val="A4A9AF"/>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226713" y="3150711"/>
              <a:ext cx="4076798" cy="644279"/>
            </a:xfrm>
            <a:prstGeom prst="rect">
              <a:avLst/>
            </a:prstGeom>
            <a:noFill/>
          </p:spPr>
          <p:txBody>
            <a:bodyPr wrap="square" rtlCol="0">
              <a:spAutoFit/>
            </a:bodyPr>
            <a:lstStyle>
              <a:defPPr>
                <a:defRPr lang="zh-CN"/>
              </a:defPPr>
              <a:lvl1pPr>
                <a:lnSpc>
                  <a:spcPct val="150000"/>
                </a:lnSpc>
                <a:buClr>
                  <a:srgbClr val="C11119"/>
                </a:buClr>
                <a:buSzPct val="125000"/>
                <a:defRPr sz="4400" b="1" baseline="-25000">
                  <a:solidFill>
                    <a:srgbClr val="29323B"/>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
                  <a:srgbClr val="C11119"/>
                </a:buClr>
                <a:buSzPct val="125000"/>
                <a:buFontTx/>
                <a:buNone/>
                <a:tabLst/>
                <a:defRPr/>
              </a:pPr>
              <a:r>
                <a:rPr kumimoji="0" lang="en-US" altLang="zh-CN" sz="4000" b="1" i="0" u="none" strike="noStrike" kern="1200" cap="none" spc="0" normalizeH="0" baseline="-25000" noProof="0" dirty="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Video Intercom</a:t>
              </a:r>
            </a:p>
          </p:txBody>
        </p:sp>
      </p:grpSp>
      <p:grpSp>
        <p:nvGrpSpPr>
          <p:cNvPr id="3" name="组合 2"/>
          <p:cNvGrpSpPr/>
          <p:nvPr/>
        </p:nvGrpSpPr>
        <p:grpSpPr>
          <a:xfrm>
            <a:off x="6190921" y="4163268"/>
            <a:ext cx="5038133" cy="871252"/>
            <a:chOff x="6286614" y="4504591"/>
            <a:chExt cx="5038133" cy="792047"/>
          </a:xfrm>
        </p:grpSpPr>
        <p:sp>
          <p:nvSpPr>
            <p:cNvPr id="25" name="文本框 24"/>
            <p:cNvSpPr txBox="1"/>
            <p:nvPr/>
          </p:nvSpPr>
          <p:spPr>
            <a:xfrm>
              <a:off x="10314534" y="4887486"/>
              <a:ext cx="9357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A4A9A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Part.03</a:t>
              </a:r>
              <a:endParaRPr kumimoji="0" lang="zh-CN" altLang="en-US" sz="2000" b="0" i="0" u="none" strike="noStrike" kern="1200" cap="none" spc="0" normalizeH="0" baseline="0" noProof="0" dirty="0">
                <a:ln>
                  <a:noFill/>
                </a:ln>
                <a:solidFill>
                  <a:srgbClr val="A4A9A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6" name="圆角矩形 25"/>
            <p:cNvSpPr/>
            <p:nvPr/>
          </p:nvSpPr>
          <p:spPr>
            <a:xfrm>
              <a:off x="6286614" y="4647929"/>
              <a:ext cx="4079653" cy="648709"/>
            </a:xfrm>
            <a:prstGeom prst="roundRect">
              <a:avLst>
                <a:gd name="adj" fmla="val 50000"/>
              </a:avLst>
            </a:prstGeom>
            <a:solidFill>
              <a:srgbClr val="D600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cxnSp>
          <p:nvCxnSpPr>
            <p:cNvPr id="27" name="直接连接符 26"/>
            <p:cNvCxnSpPr/>
            <p:nvPr/>
          </p:nvCxnSpPr>
          <p:spPr>
            <a:xfrm>
              <a:off x="9993893" y="5287596"/>
              <a:ext cx="1330854" cy="0"/>
            </a:xfrm>
            <a:prstGeom prst="line">
              <a:avLst/>
            </a:prstGeom>
            <a:ln>
              <a:solidFill>
                <a:srgbClr val="A4A9AF"/>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357848" y="4504591"/>
              <a:ext cx="4076798" cy="585708"/>
            </a:xfrm>
            <a:prstGeom prst="rect">
              <a:avLst/>
            </a:prstGeom>
            <a:noFill/>
          </p:spPr>
          <p:txBody>
            <a:bodyPr wrap="square" rtlCol="0">
              <a:spAutoFit/>
            </a:bodyPr>
            <a:lstStyle>
              <a:defPPr>
                <a:defRPr lang="zh-CN"/>
              </a:defPPr>
              <a:lvl1pPr>
                <a:lnSpc>
                  <a:spcPct val="150000"/>
                </a:lnSpc>
                <a:buClr>
                  <a:srgbClr val="C11119"/>
                </a:buClr>
                <a:buSzPct val="125000"/>
                <a:defRPr sz="4400" b="1" baseline="-25000">
                  <a:solidFill>
                    <a:srgbClr val="29323B"/>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50000"/>
                </a:lnSpc>
                <a:spcBef>
                  <a:spcPts val="0"/>
                </a:spcBef>
                <a:spcAft>
                  <a:spcPts val="0"/>
                </a:spcAft>
                <a:buClr>
                  <a:srgbClr val="C11119"/>
                </a:buClr>
                <a:buSzPct val="125000"/>
                <a:buFontTx/>
                <a:buNone/>
                <a:tabLst/>
                <a:defRPr/>
              </a:pPr>
              <a:r>
                <a:rPr kumimoji="0" lang="en-US" altLang="zh-CN" sz="4000" b="1" i="0" u="none" strike="noStrike" kern="1200" cap="none" spc="0" normalizeH="0" baseline="-25000" noProof="0" dirty="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Software</a:t>
              </a:r>
            </a:p>
          </p:txBody>
        </p:sp>
      </p:grpSp>
    </p:spTree>
    <p:extLst>
      <p:ext uri="{BB962C8B-B14F-4D97-AF65-F5344CB8AC3E}">
        <p14:creationId xmlns:p14="http://schemas.microsoft.com/office/powerpoint/2010/main" val="2333350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722536" y="163448"/>
            <a:ext cx="828344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a:ea typeface="微软雅黑" panose="020B0503020204020204" pitchFamily="34" charset="-122"/>
                <a:cs typeface="Helvetica" panose="020B0604020202020204" pitchFamily="34" charset="0"/>
                <a:sym typeface="Calibri" panose="020F0502020204030204" pitchFamily="34" charset="0"/>
              </a:rPr>
              <a:t>Solution: Mobile Web Configuration </a:t>
            </a:r>
          </a:p>
        </p:txBody>
      </p:sp>
      <p:pic>
        <p:nvPicPr>
          <p:cNvPr id="18" name="图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3674" y="1268110"/>
            <a:ext cx="2143047" cy="1350911"/>
          </a:xfrm>
          <a:prstGeom prst="roundRect">
            <a:avLst>
              <a:gd name="adj" fmla="val 62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图片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3674" y="4943373"/>
            <a:ext cx="2143047" cy="1350911"/>
          </a:xfrm>
          <a:prstGeom prst="roundRect">
            <a:avLst>
              <a:gd name="adj" fmla="val 639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图片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72877" y="4943373"/>
            <a:ext cx="2143047" cy="1350911"/>
          </a:xfrm>
          <a:prstGeom prst="roundRect">
            <a:avLst>
              <a:gd name="adj" fmla="val 681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图片 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03674" y="3104500"/>
            <a:ext cx="2143047" cy="1353392"/>
          </a:xfrm>
          <a:prstGeom prst="roundRect">
            <a:avLst>
              <a:gd name="adj" fmla="val 753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图片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78498" y="3104501"/>
            <a:ext cx="2143047" cy="1310591"/>
          </a:xfrm>
          <a:prstGeom prst="roundRect">
            <a:avLst>
              <a:gd name="adj" fmla="val 50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图片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72877" y="1268110"/>
            <a:ext cx="2148668" cy="1358632"/>
          </a:xfrm>
          <a:prstGeom prst="roundRect">
            <a:avLst>
              <a:gd name="adj" fmla="val 844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矩形 9"/>
          <p:cNvSpPr/>
          <p:nvPr/>
        </p:nvSpPr>
        <p:spPr>
          <a:xfrm>
            <a:off x="3442466" y="6118792"/>
            <a:ext cx="473206"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1T321</a:t>
            </a:r>
          </a:p>
        </p:txBody>
      </p:sp>
      <p:sp>
        <p:nvSpPr>
          <p:cNvPr id="11" name="矩形 10"/>
          <p:cNvSpPr/>
          <p:nvPr/>
        </p:nvSpPr>
        <p:spPr>
          <a:xfrm>
            <a:off x="2879581" y="6126823"/>
            <a:ext cx="473206"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1T320</a:t>
            </a:r>
          </a:p>
        </p:txBody>
      </p:sp>
      <p:sp>
        <p:nvSpPr>
          <p:cNvPr id="12" name="矩形 11"/>
          <p:cNvSpPr/>
          <p:nvPr/>
        </p:nvSpPr>
        <p:spPr>
          <a:xfrm>
            <a:off x="868278" y="6136643"/>
            <a:ext cx="534121"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1T341C</a:t>
            </a:r>
            <a:endPar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31" name="组合 30"/>
          <p:cNvGrpSpPr/>
          <p:nvPr/>
        </p:nvGrpSpPr>
        <p:grpSpPr>
          <a:xfrm>
            <a:off x="4119927" y="5054260"/>
            <a:ext cx="973319" cy="1096886"/>
            <a:chOff x="3395052" y="5480975"/>
            <a:chExt cx="973319" cy="1096884"/>
          </a:xfrm>
        </p:grpSpPr>
        <p:pic>
          <p:nvPicPr>
            <p:cNvPr id="29" name="图片 2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95052" y="5521087"/>
              <a:ext cx="532461" cy="1056772"/>
            </a:xfrm>
            <a:prstGeom prst="rect">
              <a:avLst/>
            </a:prstGeom>
          </p:spPr>
        </p:pic>
        <p:pic>
          <p:nvPicPr>
            <p:cNvPr id="30" name="图片 2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913599" y="5480975"/>
              <a:ext cx="454772" cy="1096884"/>
            </a:xfrm>
            <a:prstGeom prst="rect">
              <a:avLst/>
            </a:prstGeom>
          </p:spPr>
        </p:pic>
      </p:grpSp>
      <p:pic>
        <p:nvPicPr>
          <p:cNvPr id="7" name="图片 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805960" y="5450656"/>
            <a:ext cx="668548" cy="660703"/>
          </a:xfrm>
          <a:prstGeom prst="rect">
            <a:avLst/>
          </a:prstGeom>
        </p:spPr>
      </p:pic>
      <p:pic>
        <p:nvPicPr>
          <p:cNvPr id="8" name="图片 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428939" y="5054260"/>
            <a:ext cx="515413" cy="1072563"/>
          </a:xfrm>
          <a:prstGeom prst="rect">
            <a:avLst/>
          </a:prstGeom>
        </p:spPr>
      </p:pic>
      <p:pic>
        <p:nvPicPr>
          <p:cNvPr id="9" name="图片 8"/>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906661" y="5556373"/>
            <a:ext cx="526821" cy="531660"/>
          </a:xfrm>
          <a:prstGeom prst="rect">
            <a:avLst/>
          </a:prstGeom>
        </p:spPr>
      </p:pic>
      <p:pic>
        <p:nvPicPr>
          <p:cNvPr id="28" name="图片 2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394049" y="5095971"/>
            <a:ext cx="542089" cy="1023408"/>
          </a:xfrm>
          <a:prstGeom prst="rect">
            <a:avLst/>
          </a:prstGeom>
        </p:spPr>
      </p:pic>
      <p:pic>
        <p:nvPicPr>
          <p:cNvPr id="32" name="图片 31"/>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48217" y="5116178"/>
            <a:ext cx="505605" cy="995855"/>
          </a:xfrm>
          <a:prstGeom prst="rect">
            <a:avLst/>
          </a:prstGeom>
        </p:spPr>
      </p:pic>
      <p:sp>
        <p:nvSpPr>
          <p:cNvPr id="35" name="矩形 34"/>
          <p:cNvSpPr/>
          <p:nvPr/>
        </p:nvSpPr>
        <p:spPr>
          <a:xfrm>
            <a:off x="1422298" y="6139588"/>
            <a:ext cx="473206"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1T342</a:t>
            </a:r>
            <a:endPar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6" name="矩形 35"/>
          <p:cNvSpPr/>
          <p:nvPr/>
        </p:nvSpPr>
        <p:spPr>
          <a:xfrm>
            <a:off x="1924185" y="6140224"/>
            <a:ext cx="473206"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1T343</a:t>
            </a:r>
            <a:endPar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7" name="矩形 36"/>
          <p:cNvSpPr/>
          <p:nvPr/>
        </p:nvSpPr>
        <p:spPr>
          <a:xfrm>
            <a:off x="4152129" y="6126823"/>
            <a:ext cx="473206"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1T502</a:t>
            </a:r>
          </a:p>
        </p:txBody>
      </p:sp>
      <p:sp>
        <p:nvSpPr>
          <p:cNvPr id="38" name="矩形 37"/>
          <p:cNvSpPr/>
          <p:nvPr/>
        </p:nvSpPr>
        <p:spPr>
          <a:xfrm>
            <a:off x="4625337" y="6132372"/>
            <a:ext cx="473206"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1T805</a:t>
            </a:r>
          </a:p>
        </p:txBody>
      </p:sp>
      <p:sp>
        <p:nvSpPr>
          <p:cNvPr id="40" name="文本框 39"/>
          <p:cNvSpPr txBox="1"/>
          <p:nvPr/>
        </p:nvSpPr>
        <p:spPr>
          <a:xfrm>
            <a:off x="5516383" y="2618309"/>
            <a:ext cx="2595508" cy="430887"/>
          </a:xfrm>
          <a:prstGeom prst="rect">
            <a:avLst/>
          </a:prstGeom>
          <a:noFill/>
        </p:spPr>
        <p:txBody>
          <a:bodyPr wrap="square" rtlCol="0">
            <a:spAutoFit/>
          </a:bodyPr>
          <a:lstStyle/>
          <a:p>
            <a:pPr lvl="0" defTabSz="685783">
              <a:defRPr/>
            </a:pPr>
            <a:r>
              <a:rPr lang="es-ES" altLang="zh-CN" sz="11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Admite la activación y configuración en la web móvil.</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1" name="文本框 40"/>
          <p:cNvSpPr txBox="1"/>
          <p:nvPr/>
        </p:nvSpPr>
        <p:spPr>
          <a:xfrm>
            <a:off x="8910071" y="2608841"/>
            <a:ext cx="2602091" cy="430887"/>
          </a:xfrm>
          <a:prstGeom prst="rect">
            <a:avLst/>
          </a:prstGeom>
          <a:noFill/>
        </p:spPr>
        <p:txBody>
          <a:bodyPr wrap="square" rtlCol="0">
            <a:spAutoFit/>
          </a:bodyPr>
          <a:lstStyle/>
          <a:p>
            <a:pPr lvl="0" defTabSz="685783">
              <a:defRPr/>
            </a:pPr>
            <a:r>
              <a:rPr lang="es-ES" altLang="zh-CN" sz="11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Admite registros de eventos de búsqueda en la web móvil.</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2" name="文本框 41"/>
          <p:cNvSpPr txBox="1"/>
          <p:nvPr/>
        </p:nvSpPr>
        <p:spPr>
          <a:xfrm>
            <a:off x="5489127" y="4457893"/>
            <a:ext cx="2595508" cy="430887"/>
          </a:xfrm>
          <a:prstGeom prst="rect">
            <a:avLst/>
          </a:prstGeom>
          <a:noFill/>
        </p:spPr>
        <p:txBody>
          <a:bodyPr wrap="square" rtlCol="0">
            <a:spAutoFit/>
          </a:bodyPr>
          <a:lstStyle/>
          <a:p>
            <a:pPr lvl="0" defTabSz="685783">
              <a:defRPr/>
            </a:pPr>
            <a:r>
              <a:rPr lang="es-ES" altLang="zh-CN" sz="11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Admite el control remoto de puertas en la web móvil.</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3" name="文本框 42"/>
          <p:cNvSpPr txBox="1"/>
          <p:nvPr/>
        </p:nvSpPr>
        <p:spPr>
          <a:xfrm>
            <a:off x="8910071" y="4442012"/>
            <a:ext cx="2875472" cy="430887"/>
          </a:xfrm>
          <a:prstGeom prst="rect">
            <a:avLst/>
          </a:prstGeom>
          <a:noFill/>
        </p:spPr>
        <p:txBody>
          <a:bodyPr wrap="square" rtlCol="0">
            <a:spAutoFit/>
          </a:bodyPr>
          <a:lstStyle/>
          <a:p>
            <a:pPr lvl="0" defTabSz="685783">
              <a:defRPr/>
            </a:pPr>
            <a:r>
              <a:rPr lang="es-ES" altLang="zh-CN" sz="11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Apoyar la gestión del personal en la web móvil.</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 name="文本框 43"/>
          <p:cNvSpPr txBox="1"/>
          <p:nvPr/>
        </p:nvSpPr>
        <p:spPr>
          <a:xfrm>
            <a:off x="5516383" y="6273265"/>
            <a:ext cx="3252863" cy="430887"/>
          </a:xfrm>
          <a:prstGeom prst="rect">
            <a:avLst/>
          </a:prstGeom>
          <a:noFill/>
        </p:spPr>
        <p:txBody>
          <a:bodyPr wrap="square" rtlCol="0">
            <a:spAutoFit/>
          </a:bodyPr>
          <a:lstStyle/>
          <a:p>
            <a:pPr lvl="0" defTabSz="685783">
              <a:defRPr/>
            </a:pPr>
            <a:r>
              <a:rPr lang="es-ES" altLang="zh-CN" sz="11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Admite la gestión de asistencia en el dispositivo en la web móvil. (solo 1T320, 1T321 y 1T343)</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5" name="文本框 44"/>
          <p:cNvSpPr txBox="1"/>
          <p:nvPr/>
        </p:nvSpPr>
        <p:spPr>
          <a:xfrm>
            <a:off x="8642195" y="6281729"/>
            <a:ext cx="3143348" cy="261610"/>
          </a:xfrm>
          <a:prstGeom prst="rect">
            <a:avLst/>
          </a:prstGeom>
          <a:noFill/>
        </p:spPr>
        <p:txBody>
          <a:bodyPr wrap="square" rtlCol="0">
            <a:spAutoFit/>
          </a:bodyPr>
          <a:lstStyle/>
          <a:p>
            <a:pPr lvl="0" defTabSz="685783">
              <a:defRPr/>
            </a:pPr>
            <a:r>
              <a:rPr lang="es-ES" altLang="zh-CN" sz="1100" b="1" i="1" dirty="0">
                <a:solidFill>
                  <a:prstClr val="black"/>
                </a:solidFill>
                <a:latin typeface="Calibri" panose="020F0502020204030204" pitchFamily="34" charset="0"/>
                <a:ea typeface="微软雅黑" panose="020B0503020204020204" pitchFamily="34" charset="-122"/>
                <a:sym typeface="Calibri" panose="020F0502020204030204" pitchFamily="34" charset="0"/>
              </a:rPr>
              <a:t>Admite múltiples configuraciones en la web móvil.</a:t>
            </a:r>
            <a:endParaRPr kumimoji="0" lang="zh-CN" altLang="en-US" sz="11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46" name="图片 4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66497" y="3163023"/>
            <a:ext cx="4261179" cy="1103899"/>
          </a:xfrm>
          <a:prstGeom prst="rect">
            <a:avLst/>
          </a:prstGeom>
          <a:ln>
            <a:noFill/>
          </a:ln>
          <a:effectLst>
            <a:outerShdw blurRad="292100" dist="139700" dir="2700000" algn="tl" rotWithShape="0">
              <a:srgbClr val="333333">
                <a:alpha val="65000"/>
              </a:srgbClr>
            </a:outerShdw>
          </a:effectLst>
        </p:spPr>
      </p:pic>
      <p:grpSp>
        <p:nvGrpSpPr>
          <p:cNvPr id="17" name="组合 16"/>
          <p:cNvGrpSpPr/>
          <p:nvPr/>
        </p:nvGrpSpPr>
        <p:grpSpPr>
          <a:xfrm>
            <a:off x="2199891" y="944247"/>
            <a:ext cx="1280335" cy="2543762"/>
            <a:chOff x="3316019" y="1375954"/>
            <a:chExt cx="1834710" cy="3645190"/>
          </a:xfrm>
        </p:grpSpPr>
        <p:pic>
          <p:nvPicPr>
            <p:cNvPr id="16" name="iPhone壳.png" descr="iPhone壳.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316019" y="1375954"/>
              <a:ext cx="1834710" cy="3645190"/>
            </a:xfrm>
            <a:prstGeom prst="rect">
              <a:avLst/>
            </a:prstGeom>
            <a:ln w="12700">
              <a:miter lim="400000"/>
            </a:ln>
          </p:spPr>
        </p:pic>
        <p:pic>
          <p:nvPicPr>
            <p:cNvPr id="15" name="图片 14"/>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429360" y="1501697"/>
              <a:ext cx="1603557" cy="3365817"/>
            </a:xfrm>
            <a:prstGeom prst="roundRect">
              <a:avLst>
                <a:gd name="adj" fmla="val 875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7" name="文本框 46"/>
          <p:cNvSpPr txBox="1"/>
          <p:nvPr/>
        </p:nvSpPr>
        <p:spPr>
          <a:xfrm>
            <a:off x="741553" y="661477"/>
            <a:ext cx="6630979" cy="338554"/>
          </a:xfrm>
          <a:prstGeom prst="rect">
            <a:avLst/>
          </a:prstGeom>
          <a:noFill/>
        </p:spPr>
        <p:txBody>
          <a:bodyPr wrap="square" rtlCol="0">
            <a:spAutoFit/>
          </a:bodyPr>
          <a:lstStyle/>
          <a:p>
            <a:pPr lvl="0" defTabSz="914377">
              <a:defRPr/>
            </a:pPr>
            <a:r>
              <a:rPr lang="es-ES" altLang="zh-CN" sz="1600" b="1">
                <a:solidFill>
                  <a:prstClr val="black"/>
                </a:solidFill>
                <a:latin typeface="Calibri" panose="020F0502020204030204" pitchFamily="34" charset="0"/>
                <a:ea typeface="微软雅黑 Light"/>
                <a:cs typeface="Calibri" panose="020F0502020204030204" pitchFamily="34" charset="0"/>
              </a:rPr>
              <a:t>Facilitar el funcionamiento y la configuración del dispositivo</a:t>
            </a:r>
            <a:endParaRPr kumimoji="0" lang="zh-CN" altLang="en-US" sz="1600" b="1" i="0" u="none" strike="noStrike" kern="1200" cap="none" spc="0" normalizeH="0" baseline="0" noProof="0" dirty="0">
              <a:ln>
                <a:noFill/>
              </a:ln>
              <a:solidFill>
                <a:prstClr val="black"/>
              </a:solidFill>
              <a:effectLst/>
              <a:uLnTx/>
              <a:uFillTx/>
              <a:latin typeface="Calibri" panose="020F0502020204030204" pitchFamily="34" charset="0"/>
              <a:ea typeface="微软雅黑 Light"/>
              <a:cs typeface="Calibri" panose="020F0502020204030204" pitchFamily="34" charset="0"/>
            </a:endParaRPr>
          </a:p>
        </p:txBody>
      </p:sp>
      <p:sp>
        <p:nvSpPr>
          <p:cNvPr id="48" name="圆角矩形 47"/>
          <p:cNvSpPr/>
          <p:nvPr/>
        </p:nvSpPr>
        <p:spPr>
          <a:xfrm>
            <a:off x="295200" y="4647171"/>
            <a:ext cx="4867649" cy="1782743"/>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 name="圆角矩形 48"/>
          <p:cNvSpPr/>
          <p:nvPr/>
        </p:nvSpPr>
        <p:spPr>
          <a:xfrm>
            <a:off x="621477" y="4456791"/>
            <a:ext cx="2206471" cy="403773"/>
          </a:xfrm>
          <a:prstGeom prst="roundRect">
            <a:avLst/>
          </a:prstGeom>
          <a:gradFill>
            <a:gsLst>
              <a:gs pos="100000">
                <a:srgbClr val="1C939D">
                  <a:alpha val="80000"/>
                </a:srgbClr>
              </a:gs>
              <a:gs pos="83000">
                <a:srgbClr val="256C91"/>
              </a:gs>
              <a:gs pos="19000">
                <a:srgbClr val="2C4887"/>
              </a:gs>
              <a:gs pos="41000">
                <a:srgbClr val="2B4F89"/>
              </a:gs>
              <a:gs pos="0">
                <a:srgbClr val="2D448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Supported Models</a:t>
            </a:r>
            <a:endParaRPr kumimoji="0" lang="zh-CN" alt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50" name="圆角矩形 49"/>
          <p:cNvSpPr/>
          <p:nvPr/>
        </p:nvSpPr>
        <p:spPr>
          <a:xfrm>
            <a:off x="5366480" y="1086786"/>
            <a:ext cx="6419064" cy="5583837"/>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1" name="圆角矩形 50"/>
          <p:cNvSpPr/>
          <p:nvPr/>
        </p:nvSpPr>
        <p:spPr>
          <a:xfrm>
            <a:off x="7542916" y="794667"/>
            <a:ext cx="2206471" cy="403773"/>
          </a:xfrm>
          <a:prstGeom prst="roundRect">
            <a:avLst/>
          </a:prstGeom>
          <a:gradFill>
            <a:gsLst>
              <a:gs pos="100000">
                <a:srgbClr val="1C939D">
                  <a:alpha val="80000"/>
                </a:srgbClr>
              </a:gs>
              <a:gs pos="83000">
                <a:srgbClr val="256C91"/>
              </a:gs>
              <a:gs pos="19000">
                <a:srgbClr val="2C4887"/>
              </a:gs>
              <a:gs pos="41000">
                <a:srgbClr val="2B4F89"/>
              </a:gs>
              <a:gs pos="0">
                <a:srgbClr val="2D448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Key Functions</a:t>
            </a:r>
            <a:endParaRPr kumimoji="0" lang="zh-CN" alt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pic>
        <p:nvPicPr>
          <p:cNvPr id="3" name="图片 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06252" y="5095046"/>
            <a:ext cx="453774" cy="1039583"/>
          </a:xfrm>
          <a:prstGeom prst="rect">
            <a:avLst/>
          </a:prstGeom>
        </p:spPr>
      </p:pic>
      <p:sp>
        <p:nvSpPr>
          <p:cNvPr id="52" name="矩形 51"/>
          <p:cNvSpPr/>
          <p:nvPr/>
        </p:nvSpPr>
        <p:spPr>
          <a:xfrm>
            <a:off x="478320" y="6129521"/>
            <a:ext cx="473207"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1T344</a:t>
            </a:r>
            <a:endPar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53" name="图片 52"/>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pic>
        <p:nvPicPr>
          <p:cNvPr id="54" name="图片 53"/>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2423472" y="5060983"/>
            <a:ext cx="389389" cy="1173225"/>
          </a:xfrm>
          <a:prstGeom prst="rect">
            <a:avLst/>
          </a:prstGeom>
        </p:spPr>
      </p:pic>
      <p:sp>
        <p:nvSpPr>
          <p:cNvPr id="55" name="矩形 54"/>
          <p:cNvSpPr/>
          <p:nvPr/>
        </p:nvSpPr>
        <p:spPr>
          <a:xfrm>
            <a:off x="2362989" y="6146964"/>
            <a:ext cx="473207" cy="230832"/>
          </a:xfrm>
          <a:prstGeom prst="rect">
            <a:avLst/>
          </a:prstGeom>
        </p:spPr>
        <p:txBody>
          <a:bodyPr wrap="non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1T323</a:t>
            </a:r>
            <a:endParaRPr kumimoji="0" lang="en-US" altLang="zh-CN" sz="9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190278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0DDA6-60DF-38DD-FD29-D0B1526DB088}"/>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D61E1B10-143A-FC4D-AC7C-A3B4BA1CA80B}"/>
              </a:ext>
            </a:extLst>
          </p:cNvPr>
          <p:cNvSpPr txBox="1"/>
          <p:nvPr/>
        </p:nvSpPr>
        <p:spPr>
          <a:xfrm>
            <a:off x="618490" y="2622117"/>
            <a:ext cx="11137900" cy="923330"/>
          </a:xfrm>
          <a:prstGeom prst="rect">
            <a:avLst/>
          </a:prstGeom>
          <a:noFill/>
        </p:spPr>
        <p:txBody>
          <a:bodyPr wrap="square" rtlCol="0">
            <a:spAutoFit/>
          </a:bodyPr>
          <a:lstStyle/>
          <a:p>
            <a:pPr algn="ctr">
              <a:defRPr/>
            </a:pPr>
            <a:r>
              <a:rPr lang="en-US" altLang="zh-CN" sz="5400" b="1" dirty="0">
                <a:solidFill>
                  <a:srgbClr val="38455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2.0 Products</a:t>
            </a:r>
          </a:p>
        </p:txBody>
      </p:sp>
      <p:pic>
        <p:nvPicPr>
          <p:cNvPr id="2" name="Imagen 7" descr="Logotipo&#10;&#10;Descripción generada automáticamente">
            <a:extLst>
              <a:ext uri="{FF2B5EF4-FFF2-40B4-BE49-F238E27FC236}">
                <a16:creationId xmlns:a16="http://schemas.microsoft.com/office/drawing/2014/main" id="{74A8E7D9-8F8D-9ED5-3D4E-31CD459227A1}"/>
              </a:ext>
            </a:extLst>
          </p:cNvPr>
          <p:cNvPicPr>
            <a:picLocks noChangeAspect="1"/>
          </p:cNvPicPr>
          <p:nvPr/>
        </p:nvPicPr>
        <p:blipFill rotWithShape="1">
          <a:blip r:embed="rId3">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3722786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p:cNvGrpSpPr/>
          <p:nvPr/>
        </p:nvGrpSpPr>
        <p:grpSpPr>
          <a:xfrm>
            <a:off x="5949006" y="1714717"/>
            <a:ext cx="1129317" cy="832138"/>
            <a:chOff x="1021785" y="2006518"/>
            <a:chExt cx="3796830" cy="2797697"/>
          </a:xfrm>
        </p:grpSpPr>
        <p:pic>
          <p:nvPicPr>
            <p:cNvPr id="115" name="图片 1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2888" y="2006518"/>
              <a:ext cx="2615727" cy="2797697"/>
            </a:xfrm>
            <a:prstGeom prst="rect">
              <a:avLst/>
            </a:prstGeom>
          </p:spPr>
        </p:pic>
        <p:pic>
          <p:nvPicPr>
            <p:cNvPr id="116" name="图片 1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785" y="2827421"/>
              <a:ext cx="1698847" cy="1698847"/>
            </a:xfrm>
            <a:prstGeom prst="rect">
              <a:avLst/>
            </a:prstGeom>
          </p:spPr>
        </p:pic>
      </p:grpSp>
      <p:sp>
        <p:nvSpPr>
          <p:cNvPr id="11" name="文本框 12"/>
          <p:cNvSpPr txBox="1"/>
          <p:nvPr/>
        </p:nvSpPr>
        <p:spPr>
          <a:xfrm>
            <a:off x="743643" y="179509"/>
            <a:ext cx="4900485"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Controller </a:t>
            </a:r>
            <a:r>
              <a:rPr kumimoji="0" lang="en-US" altLang="zh-CN" sz="3599" b="1" i="0" u="none" strike="noStrike" kern="120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Family </a:t>
            </a:r>
          </a:p>
        </p:txBody>
      </p:sp>
      <p:cxnSp>
        <p:nvCxnSpPr>
          <p:cNvPr id="101" name="直接连接符 100"/>
          <p:cNvCxnSpPr/>
          <p:nvPr/>
        </p:nvCxnSpPr>
        <p:spPr>
          <a:xfrm>
            <a:off x="747841" y="2677124"/>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H="1">
            <a:off x="2371544" y="1308992"/>
            <a:ext cx="33044" cy="5389692"/>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03" name="直接连接符 102"/>
          <p:cNvCxnSpPr/>
          <p:nvPr/>
        </p:nvCxnSpPr>
        <p:spPr>
          <a:xfrm flipH="1">
            <a:off x="4399341" y="1305843"/>
            <a:ext cx="33199" cy="5392841"/>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aphicFrame>
        <p:nvGraphicFramePr>
          <p:cNvPr id="114" name="表格 113"/>
          <p:cNvGraphicFramePr>
            <a:graphicFrameLocks noGrp="1"/>
          </p:cNvGraphicFramePr>
          <p:nvPr/>
        </p:nvGraphicFramePr>
        <p:xfrm>
          <a:off x="747841" y="869580"/>
          <a:ext cx="10796239" cy="484715"/>
        </p:xfrm>
        <a:graphic>
          <a:graphicData uri="http://schemas.openxmlformats.org/drawingml/2006/table">
            <a:tbl>
              <a:tblPr firstRow="1" bandRow="1">
                <a:tableStyleId>{F5AB1C69-6EDB-4FF4-983F-18BD219EF322}</a:tableStyleId>
              </a:tblPr>
              <a:tblGrid>
                <a:gridCol w="1672166">
                  <a:extLst>
                    <a:ext uri="{9D8B030D-6E8A-4147-A177-3AD203B41FA5}">
                      <a16:colId xmlns:a16="http://schemas.microsoft.com/office/drawing/2014/main" val="902787165"/>
                    </a:ext>
                  </a:extLst>
                </a:gridCol>
                <a:gridCol w="2017986">
                  <a:extLst>
                    <a:ext uri="{9D8B030D-6E8A-4147-A177-3AD203B41FA5}">
                      <a16:colId xmlns:a16="http://schemas.microsoft.com/office/drawing/2014/main" val="2167394425"/>
                    </a:ext>
                  </a:extLst>
                </a:gridCol>
                <a:gridCol w="4422362">
                  <a:extLst>
                    <a:ext uri="{9D8B030D-6E8A-4147-A177-3AD203B41FA5}">
                      <a16:colId xmlns:a16="http://schemas.microsoft.com/office/drawing/2014/main" val="2889183284"/>
                    </a:ext>
                  </a:extLst>
                </a:gridCol>
                <a:gridCol w="2683725">
                  <a:extLst>
                    <a:ext uri="{9D8B030D-6E8A-4147-A177-3AD203B41FA5}">
                      <a16:colId xmlns:a16="http://schemas.microsoft.com/office/drawing/2014/main" val="740418117"/>
                    </a:ext>
                  </a:extLst>
                </a:gridCol>
              </a:tblGrid>
              <a:tr h="484715">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Product range</a:t>
                      </a:r>
                      <a:endPar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Value series</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Pro series</a:t>
                      </a:r>
                      <a:endParaRPr lang="zh-CN" altLang="en-US" sz="1600" b="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sym typeface="Calibri" panose="020F0502020204030204" pitchFamily="34" charset="0"/>
                        </a:rPr>
                        <a:t>Ultra series</a:t>
                      </a:r>
                      <a:endParaRPr lang="zh-CN" altLang="en-US" sz="1600" b="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20196241"/>
                  </a:ext>
                </a:extLst>
              </a:tr>
            </a:tbl>
          </a:graphicData>
        </a:graphic>
      </p:graphicFrame>
      <p:cxnSp>
        <p:nvCxnSpPr>
          <p:cNvPr id="146" name="直接连接符 145"/>
          <p:cNvCxnSpPr/>
          <p:nvPr/>
        </p:nvCxnSpPr>
        <p:spPr>
          <a:xfrm>
            <a:off x="8855177" y="1300530"/>
            <a:ext cx="2714" cy="5389692"/>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147" name="图片 1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10002829" y="1798168"/>
            <a:ext cx="700447" cy="700447"/>
          </a:xfrm>
          <a:prstGeom prst="rect">
            <a:avLst/>
          </a:prstGeom>
        </p:spPr>
      </p:pic>
      <p:pic>
        <p:nvPicPr>
          <p:cNvPr id="148" name="图片 14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0385063" y="1995548"/>
            <a:ext cx="498600" cy="498600"/>
          </a:xfrm>
          <a:prstGeom prst="rect">
            <a:avLst/>
          </a:prstGeom>
        </p:spPr>
      </p:pic>
      <p:pic>
        <p:nvPicPr>
          <p:cNvPr id="149" name="图片 14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34963" y="1728365"/>
            <a:ext cx="532922" cy="717073"/>
          </a:xfrm>
          <a:prstGeom prst="rect">
            <a:avLst/>
          </a:prstGeom>
        </p:spPr>
      </p:pic>
      <p:pic>
        <p:nvPicPr>
          <p:cNvPr id="150" name="图片 14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35455" y="1663900"/>
            <a:ext cx="737885" cy="810798"/>
          </a:xfrm>
          <a:prstGeom prst="rect">
            <a:avLst/>
          </a:prstGeom>
        </p:spPr>
      </p:pic>
      <p:grpSp>
        <p:nvGrpSpPr>
          <p:cNvPr id="151" name="组合 150"/>
          <p:cNvGrpSpPr/>
          <p:nvPr/>
        </p:nvGrpSpPr>
        <p:grpSpPr>
          <a:xfrm>
            <a:off x="4532202" y="1727400"/>
            <a:ext cx="1204431" cy="762539"/>
            <a:chOff x="2380155" y="1488616"/>
            <a:chExt cx="2194645" cy="1389455"/>
          </a:xfrm>
        </p:grpSpPr>
        <p:pic>
          <p:nvPicPr>
            <p:cNvPr id="152" name="图片 15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80155" y="1488616"/>
              <a:ext cx="1243326" cy="1387766"/>
            </a:xfrm>
            <a:prstGeom prst="rect">
              <a:avLst/>
            </a:prstGeom>
          </p:spPr>
        </p:pic>
        <p:pic>
          <p:nvPicPr>
            <p:cNvPr id="153" name="图片 15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346111" y="2106636"/>
              <a:ext cx="1228689" cy="771435"/>
            </a:xfrm>
            <a:prstGeom prst="rect">
              <a:avLst/>
            </a:prstGeom>
          </p:spPr>
        </p:pic>
      </p:grpSp>
      <p:pic>
        <p:nvPicPr>
          <p:cNvPr id="154" name="图片 15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40582" y="1524728"/>
            <a:ext cx="919744" cy="1106741"/>
          </a:xfrm>
          <a:prstGeom prst="rect">
            <a:avLst/>
          </a:prstGeom>
        </p:spPr>
      </p:pic>
      <p:sp>
        <p:nvSpPr>
          <p:cNvPr id="155" name="矩形 154"/>
          <p:cNvSpPr/>
          <p:nvPr/>
        </p:nvSpPr>
        <p:spPr>
          <a:xfrm>
            <a:off x="8966577" y="2632031"/>
            <a:ext cx="248645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Main controller DS-K2700X A</a:t>
            </a:r>
            <a:r>
              <a:rPr kumimoji="0" lang="en-US" altLang="zh-CN" sz="1000" b="1" i="0" u="none" strike="noStrike" kern="0" cap="none" spc="0" normalizeH="0" baseline="0" noProof="0" dirty="0" err="1">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ccess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module</a:t>
            </a: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DS-K2M002X</a:t>
            </a:r>
          </a:p>
        </p:txBody>
      </p:sp>
      <p:sp>
        <p:nvSpPr>
          <p:cNvPr id="156" name="矩形 155"/>
          <p:cNvSpPr/>
          <p:nvPr/>
        </p:nvSpPr>
        <p:spPr>
          <a:xfrm>
            <a:off x="3384931" y="2771211"/>
            <a:ext cx="14893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DS-K2811/2/4</a:t>
            </a:r>
          </a:p>
        </p:txBody>
      </p:sp>
      <p:sp>
        <p:nvSpPr>
          <p:cNvPr id="157" name="矩形 156"/>
          <p:cNvSpPr/>
          <p:nvPr/>
        </p:nvSpPr>
        <p:spPr>
          <a:xfrm>
            <a:off x="2405472" y="2760757"/>
            <a:ext cx="14893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DS-K2801/2/4</a:t>
            </a:r>
          </a:p>
        </p:txBody>
      </p:sp>
      <p:sp>
        <p:nvSpPr>
          <p:cNvPr id="158" name="矩形 157"/>
          <p:cNvSpPr/>
          <p:nvPr/>
        </p:nvSpPr>
        <p:spPr>
          <a:xfrm>
            <a:off x="4194545" y="2685823"/>
            <a:ext cx="196024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DS-K2601</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/2/4</a:t>
            </a: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a:t>
            </a:r>
          </a:p>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26 series main board</a:t>
            </a:r>
          </a:p>
        </p:txBody>
      </p:sp>
      <p:sp>
        <p:nvSpPr>
          <p:cNvPr id="159" name="矩形 158"/>
          <p:cNvSpPr/>
          <p:nvPr/>
        </p:nvSpPr>
        <p:spPr>
          <a:xfrm>
            <a:off x="7527432" y="2755685"/>
            <a:ext cx="167735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DS-K2601</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/2/4-G</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60" name="矩形 159"/>
          <p:cNvSpPr/>
          <p:nvPr/>
        </p:nvSpPr>
        <p:spPr>
          <a:xfrm>
            <a:off x="926890" y="2793807"/>
            <a:ext cx="14893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Product Model</a:t>
            </a:r>
          </a:p>
        </p:txBody>
      </p:sp>
      <p:sp>
        <p:nvSpPr>
          <p:cNvPr id="161" name="矩形 160"/>
          <p:cNvSpPr/>
          <p:nvPr/>
        </p:nvSpPr>
        <p:spPr>
          <a:xfrm>
            <a:off x="944937" y="3204635"/>
            <a:ext cx="14893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Door Control</a:t>
            </a:r>
          </a:p>
        </p:txBody>
      </p:sp>
      <p:sp>
        <p:nvSpPr>
          <p:cNvPr id="162" name="矩形 161"/>
          <p:cNvSpPr/>
          <p:nvPr/>
        </p:nvSpPr>
        <p:spPr>
          <a:xfrm>
            <a:off x="956469" y="3858623"/>
            <a:ext cx="14893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Capacity</a:t>
            </a:r>
          </a:p>
        </p:txBody>
      </p:sp>
      <p:sp>
        <p:nvSpPr>
          <p:cNvPr id="163" name="矩形 162"/>
          <p:cNvSpPr/>
          <p:nvPr/>
        </p:nvSpPr>
        <p:spPr>
          <a:xfrm>
            <a:off x="944937" y="4207811"/>
            <a:ext cx="14893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Capacity</a:t>
            </a:r>
          </a:p>
        </p:txBody>
      </p:sp>
      <p:sp>
        <p:nvSpPr>
          <p:cNvPr id="164" name="矩形 163"/>
          <p:cNvSpPr/>
          <p:nvPr/>
        </p:nvSpPr>
        <p:spPr>
          <a:xfrm>
            <a:off x="921873" y="4534139"/>
            <a:ext cx="14893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Backup Battery</a:t>
            </a:r>
          </a:p>
        </p:txBody>
      </p:sp>
      <p:grpSp>
        <p:nvGrpSpPr>
          <p:cNvPr id="165" name="组合 164"/>
          <p:cNvGrpSpPr/>
          <p:nvPr/>
        </p:nvGrpSpPr>
        <p:grpSpPr>
          <a:xfrm>
            <a:off x="288360" y="4820784"/>
            <a:ext cx="2182641" cy="582413"/>
            <a:chOff x="411593" y="4389227"/>
            <a:chExt cx="2182641" cy="582413"/>
          </a:xfrm>
        </p:grpSpPr>
        <p:sp>
          <p:nvSpPr>
            <p:cNvPr id="166" name="矩形 165"/>
            <p:cNvSpPr/>
            <p:nvPr/>
          </p:nvSpPr>
          <p:spPr>
            <a:xfrm>
              <a:off x="546234" y="4389227"/>
              <a:ext cx="203613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Advanced Access Control</a:t>
              </a:r>
            </a:p>
          </p:txBody>
        </p:sp>
        <p:sp>
          <p:nvSpPr>
            <p:cNvPr id="167" name="矩形 166"/>
            <p:cNvSpPr/>
            <p:nvPr/>
          </p:nvSpPr>
          <p:spPr>
            <a:xfrm>
              <a:off x="411593" y="4571530"/>
              <a:ext cx="21826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authentication/interlocking</a:t>
              </a:r>
            </a:p>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/anti-passpack/first card)</a:t>
              </a:r>
            </a:p>
          </p:txBody>
        </p:sp>
      </p:grpSp>
      <p:sp>
        <p:nvSpPr>
          <p:cNvPr id="168" name="矩形 167"/>
          <p:cNvSpPr/>
          <p:nvPr/>
        </p:nvSpPr>
        <p:spPr>
          <a:xfrm>
            <a:off x="1209800" y="5461872"/>
            <a:ext cx="53171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POE</a:t>
            </a:r>
          </a:p>
        </p:txBody>
      </p:sp>
      <p:sp>
        <p:nvSpPr>
          <p:cNvPr id="169" name="矩形 168"/>
          <p:cNvSpPr/>
          <p:nvPr/>
        </p:nvSpPr>
        <p:spPr>
          <a:xfrm>
            <a:off x="770004" y="5780580"/>
            <a:ext cx="172861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a:t>
            </a:r>
            <a:r>
              <a:rPr kumimoji="0" lang="en-US" altLang="zh-CN" sz="1000" b="1" i="0" u="none" strike="noStrike" kern="0" cap="none" spc="0" normalizeH="0" baseline="0" noProof="0" dirty="0" err="1">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eb</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Configuration</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70" name="矩形 169"/>
          <p:cNvSpPr/>
          <p:nvPr/>
        </p:nvSpPr>
        <p:spPr>
          <a:xfrm>
            <a:off x="782210" y="6464819"/>
            <a:ext cx="172861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UL294 Certification</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71" name="矩形 170"/>
          <p:cNvSpPr/>
          <p:nvPr/>
        </p:nvSpPr>
        <p:spPr>
          <a:xfrm>
            <a:off x="355761" y="6106908"/>
            <a:ext cx="235258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Connect the Access Module</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72" name="矩形 171"/>
          <p:cNvSpPr/>
          <p:nvPr/>
        </p:nvSpPr>
        <p:spPr>
          <a:xfrm>
            <a:off x="2627198" y="3182305"/>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1/2/4</a:t>
            </a:r>
          </a:p>
        </p:txBody>
      </p:sp>
      <p:sp>
        <p:nvSpPr>
          <p:cNvPr id="173" name="矩形 172"/>
          <p:cNvSpPr/>
          <p:nvPr/>
        </p:nvSpPr>
        <p:spPr>
          <a:xfrm>
            <a:off x="4797312" y="3177338"/>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1/2/4</a:t>
            </a:r>
          </a:p>
        </p:txBody>
      </p:sp>
      <p:sp>
        <p:nvSpPr>
          <p:cNvPr id="174" name="矩形 173"/>
          <p:cNvSpPr/>
          <p:nvPr/>
        </p:nvSpPr>
        <p:spPr>
          <a:xfrm>
            <a:off x="3545741" y="3193681"/>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1/2/4</a:t>
            </a:r>
          </a:p>
        </p:txBody>
      </p:sp>
      <p:sp>
        <p:nvSpPr>
          <p:cNvPr id="175" name="矩形 174"/>
          <p:cNvSpPr/>
          <p:nvPr/>
        </p:nvSpPr>
        <p:spPr>
          <a:xfrm>
            <a:off x="7758765" y="3187710"/>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1/2/4</a:t>
            </a:r>
          </a:p>
        </p:txBody>
      </p:sp>
      <p:sp>
        <p:nvSpPr>
          <p:cNvPr id="176" name="矩形 175"/>
          <p:cNvSpPr/>
          <p:nvPr/>
        </p:nvSpPr>
        <p:spPr>
          <a:xfrm>
            <a:off x="8948943" y="3144807"/>
            <a:ext cx="20088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MAX.128</a:t>
            </a:r>
            <a:r>
              <a:rPr kumimoji="0" lang="en-US" altLang="zh-CN" sz="10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(with 62 access modules)</a:t>
            </a:r>
            <a:endParaRPr kumimoji="0" lang="zh-CN" altLang="en-US" sz="1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cxnSp>
        <p:nvCxnSpPr>
          <p:cNvPr id="177" name="直接连接符 176"/>
          <p:cNvCxnSpPr/>
          <p:nvPr/>
        </p:nvCxnSpPr>
        <p:spPr>
          <a:xfrm>
            <a:off x="747840" y="3132431"/>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747840" y="3815182"/>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a:off x="747839" y="4144041"/>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747839" y="4470027"/>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a:off x="747838" y="4820157"/>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745036" y="5406120"/>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a:off x="745035" y="5732211"/>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a:off x="745034" y="6060626"/>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a:off x="745033" y="6417321"/>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745032" y="6713082"/>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87" name="矩形 186"/>
          <p:cNvSpPr/>
          <p:nvPr/>
        </p:nvSpPr>
        <p:spPr>
          <a:xfrm>
            <a:off x="2626672" y="386228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a:t>
            </a:r>
          </a:p>
        </p:txBody>
      </p:sp>
      <p:sp>
        <p:nvSpPr>
          <p:cNvPr id="188" name="矩形 187"/>
          <p:cNvSpPr/>
          <p:nvPr/>
        </p:nvSpPr>
        <p:spPr>
          <a:xfrm>
            <a:off x="3513027" y="3850777"/>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a:t>
            </a:r>
          </a:p>
        </p:txBody>
      </p:sp>
      <p:sp>
        <p:nvSpPr>
          <p:cNvPr id="189" name="矩形 188"/>
          <p:cNvSpPr/>
          <p:nvPr/>
        </p:nvSpPr>
        <p:spPr>
          <a:xfrm>
            <a:off x="4720205" y="386089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p>
        </p:txBody>
      </p:sp>
      <p:sp>
        <p:nvSpPr>
          <p:cNvPr id="190" name="矩形 189"/>
          <p:cNvSpPr/>
          <p:nvPr/>
        </p:nvSpPr>
        <p:spPr>
          <a:xfrm>
            <a:off x="7723704" y="3880164"/>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p>
        </p:txBody>
      </p:sp>
      <p:sp>
        <p:nvSpPr>
          <p:cNvPr id="191" name="矩形 190"/>
          <p:cNvSpPr/>
          <p:nvPr/>
        </p:nvSpPr>
        <p:spPr>
          <a:xfrm>
            <a:off x="9607803" y="3817508"/>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200,000</a:t>
            </a:r>
          </a:p>
        </p:txBody>
      </p:sp>
      <p:sp>
        <p:nvSpPr>
          <p:cNvPr id="192" name="矩形 191"/>
          <p:cNvSpPr/>
          <p:nvPr/>
        </p:nvSpPr>
        <p:spPr>
          <a:xfrm>
            <a:off x="2620762" y="4201034"/>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50,000</a:t>
            </a:r>
          </a:p>
        </p:txBody>
      </p:sp>
      <p:sp>
        <p:nvSpPr>
          <p:cNvPr id="193" name="矩形 192"/>
          <p:cNvSpPr/>
          <p:nvPr/>
        </p:nvSpPr>
        <p:spPr>
          <a:xfrm>
            <a:off x="3519920" y="4184114"/>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50,000</a:t>
            </a:r>
          </a:p>
        </p:txBody>
      </p:sp>
      <p:sp>
        <p:nvSpPr>
          <p:cNvPr id="194" name="矩形 193"/>
          <p:cNvSpPr/>
          <p:nvPr/>
        </p:nvSpPr>
        <p:spPr>
          <a:xfrm>
            <a:off x="4742328" y="4195481"/>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300,000</a:t>
            </a:r>
          </a:p>
        </p:txBody>
      </p:sp>
      <p:sp>
        <p:nvSpPr>
          <p:cNvPr id="195" name="矩形 194"/>
          <p:cNvSpPr/>
          <p:nvPr/>
        </p:nvSpPr>
        <p:spPr>
          <a:xfrm>
            <a:off x="7723704" y="4206974"/>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300,000</a:t>
            </a:r>
          </a:p>
        </p:txBody>
      </p:sp>
      <p:sp>
        <p:nvSpPr>
          <p:cNvPr id="196" name="矩形 195"/>
          <p:cNvSpPr/>
          <p:nvPr/>
        </p:nvSpPr>
        <p:spPr>
          <a:xfrm>
            <a:off x="9627125" y="4165076"/>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600,000</a:t>
            </a:r>
          </a:p>
        </p:txBody>
      </p:sp>
      <p:sp>
        <p:nvSpPr>
          <p:cNvPr id="197" name="矩形 196"/>
          <p:cNvSpPr/>
          <p:nvPr/>
        </p:nvSpPr>
        <p:spPr>
          <a:xfrm>
            <a:off x="2680872" y="4555323"/>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198" name="矩形 197"/>
          <p:cNvSpPr/>
          <p:nvPr/>
        </p:nvSpPr>
        <p:spPr>
          <a:xfrm>
            <a:off x="3490565" y="4524489"/>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99" name="矩形 198"/>
          <p:cNvSpPr/>
          <p:nvPr/>
        </p:nvSpPr>
        <p:spPr>
          <a:xfrm>
            <a:off x="4744088" y="4524489"/>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00" name="矩形 199"/>
          <p:cNvSpPr/>
          <p:nvPr/>
        </p:nvSpPr>
        <p:spPr>
          <a:xfrm>
            <a:off x="7737263" y="4528881"/>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01" name="矩形 200"/>
          <p:cNvSpPr/>
          <p:nvPr/>
        </p:nvSpPr>
        <p:spPr>
          <a:xfrm>
            <a:off x="9627125" y="448075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02" name="矩形 201"/>
          <p:cNvSpPr/>
          <p:nvPr/>
        </p:nvSpPr>
        <p:spPr>
          <a:xfrm>
            <a:off x="2692140" y="5033425"/>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03" name="矩形 202"/>
          <p:cNvSpPr/>
          <p:nvPr/>
        </p:nvSpPr>
        <p:spPr>
          <a:xfrm>
            <a:off x="3499012" y="4977323"/>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04" name="矩形 203"/>
          <p:cNvSpPr/>
          <p:nvPr/>
        </p:nvSpPr>
        <p:spPr>
          <a:xfrm>
            <a:off x="4735031" y="4956828"/>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05" name="矩形 204"/>
          <p:cNvSpPr/>
          <p:nvPr/>
        </p:nvSpPr>
        <p:spPr>
          <a:xfrm>
            <a:off x="7728206" y="4961220"/>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06" name="矩形 205"/>
          <p:cNvSpPr/>
          <p:nvPr/>
        </p:nvSpPr>
        <p:spPr>
          <a:xfrm>
            <a:off x="9638393" y="4958854"/>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07" name="矩形 206"/>
          <p:cNvSpPr/>
          <p:nvPr/>
        </p:nvSpPr>
        <p:spPr>
          <a:xfrm>
            <a:off x="2701881" y="5437156"/>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08" name="矩形 207"/>
          <p:cNvSpPr/>
          <p:nvPr/>
        </p:nvSpPr>
        <p:spPr>
          <a:xfrm>
            <a:off x="3622381" y="5425315"/>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09" name="矩形 208"/>
          <p:cNvSpPr/>
          <p:nvPr/>
        </p:nvSpPr>
        <p:spPr>
          <a:xfrm>
            <a:off x="4858400" y="5404820"/>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10" name="矩形 209"/>
          <p:cNvSpPr/>
          <p:nvPr/>
        </p:nvSpPr>
        <p:spPr>
          <a:xfrm>
            <a:off x="7851575" y="540921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11" name="矩形 210"/>
          <p:cNvSpPr/>
          <p:nvPr/>
        </p:nvSpPr>
        <p:spPr>
          <a:xfrm>
            <a:off x="9633266" y="5377453"/>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12" name="矩形 211"/>
          <p:cNvSpPr/>
          <p:nvPr/>
        </p:nvSpPr>
        <p:spPr>
          <a:xfrm>
            <a:off x="2707008" y="5782673"/>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13" name="矩形 212"/>
          <p:cNvSpPr/>
          <p:nvPr/>
        </p:nvSpPr>
        <p:spPr>
          <a:xfrm>
            <a:off x="3627508" y="577083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14" name="矩形 213"/>
          <p:cNvSpPr/>
          <p:nvPr/>
        </p:nvSpPr>
        <p:spPr>
          <a:xfrm>
            <a:off x="4863527" y="5750337"/>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15" name="矩形 214"/>
          <p:cNvSpPr/>
          <p:nvPr/>
        </p:nvSpPr>
        <p:spPr>
          <a:xfrm>
            <a:off x="7856702" y="5754729"/>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16" name="矩形 215"/>
          <p:cNvSpPr/>
          <p:nvPr/>
        </p:nvSpPr>
        <p:spPr>
          <a:xfrm>
            <a:off x="9638393" y="5722970"/>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17" name="矩形 216"/>
          <p:cNvSpPr/>
          <p:nvPr/>
        </p:nvSpPr>
        <p:spPr>
          <a:xfrm>
            <a:off x="2707008" y="6142716"/>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18" name="矩形 217"/>
          <p:cNvSpPr/>
          <p:nvPr/>
        </p:nvSpPr>
        <p:spPr>
          <a:xfrm>
            <a:off x="3627508" y="6130875"/>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19" name="矩形 218"/>
          <p:cNvSpPr/>
          <p:nvPr/>
        </p:nvSpPr>
        <p:spPr>
          <a:xfrm>
            <a:off x="4863527" y="6110380"/>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20" name="矩形 219"/>
          <p:cNvSpPr/>
          <p:nvPr/>
        </p:nvSpPr>
        <p:spPr>
          <a:xfrm>
            <a:off x="7856702" y="611477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21" name="矩形 220"/>
          <p:cNvSpPr/>
          <p:nvPr/>
        </p:nvSpPr>
        <p:spPr>
          <a:xfrm>
            <a:off x="9638393" y="6083013"/>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22" name="矩形 221"/>
          <p:cNvSpPr/>
          <p:nvPr/>
        </p:nvSpPr>
        <p:spPr>
          <a:xfrm>
            <a:off x="2717578" y="646515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23" name="矩形 222"/>
          <p:cNvSpPr/>
          <p:nvPr/>
        </p:nvSpPr>
        <p:spPr>
          <a:xfrm>
            <a:off x="3638078" y="6453311"/>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24" name="矩形 223"/>
          <p:cNvSpPr/>
          <p:nvPr/>
        </p:nvSpPr>
        <p:spPr>
          <a:xfrm>
            <a:off x="4874097" y="6432816"/>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25" name="矩形 224"/>
          <p:cNvSpPr/>
          <p:nvPr/>
        </p:nvSpPr>
        <p:spPr>
          <a:xfrm>
            <a:off x="7867272" y="6437208"/>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a:t>
            </a:r>
            <a:endPar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26" name="矩形 225"/>
          <p:cNvSpPr/>
          <p:nvPr/>
        </p:nvSpPr>
        <p:spPr>
          <a:xfrm>
            <a:off x="9777459" y="6398059"/>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000" b="1" i="0" u="none" strike="noStrike" kern="0" cap="none" spc="0" normalizeH="0" baseline="0" noProof="0" dirty="0">
                <a:ln>
                  <a:noFill/>
                </a:ln>
                <a:solidFill>
                  <a:srgbClr val="48525C"/>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endParaRPr kumimoji="0" lang="fi-FI" altLang="zh-CN" sz="1000" b="1" i="0" u="none" strike="noStrike" kern="0" cap="none" spc="0" normalizeH="0" baseline="0" noProof="0" dirty="0">
              <a:ln>
                <a:noFill/>
              </a:ln>
              <a:solidFill>
                <a:srgbClr val="48525C"/>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27" name="矩形 226"/>
          <p:cNvSpPr/>
          <p:nvPr/>
        </p:nvSpPr>
        <p:spPr>
          <a:xfrm>
            <a:off x="918351" y="1844344"/>
            <a:ext cx="148937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4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Product I</a:t>
            </a:r>
            <a:r>
              <a:rPr kumimoji="0" lang="en-US" altLang="zh-CN" sz="14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mage</a:t>
            </a:r>
            <a:endParaRPr kumimoji="0" lang="fi-FI" altLang="zh-CN" sz="14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cxnSp>
        <p:nvCxnSpPr>
          <p:cNvPr id="228" name="直接连接符 227"/>
          <p:cNvCxnSpPr/>
          <p:nvPr/>
        </p:nvCxnSpPr>
        <p:spPr>
          <a:xfrm>
            <a:off x="726195" y="3480411"/>
            <a:ext cx="10796239" cy="627"/>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29" name="矩形 228"/>
          <p:cNvSpPr/>
          <p:nvPr/>
        </p:nvSpPr>
        <p:spPr>
          <a:xfrm>
            <a:off x="956469" y="3530955"/>
            <a:ext cx="14893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User Capacity</a:t>
            </a:r>
          </a:p>
        </p:txBody>
      </p:sp>
      <p:sp>
        <p:nvSpPr>
          <p:cNvPr id="230" name="矩形 229"/>
          <p:cNvSpPr/>
          <p:nvPr/>
        </p:nvSpPr>
        <p:spPr>
          <a:xfrm>
            <a:off x="9624441" y="3487394"/>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p>
        </p:txBody>
      </p:sp>
      <p:sp>
        <p:nvSpPr>
          <p:cNvPr id="231" name="矩形 230"/>
          <p:cNvSpPr/>
          <p:nvPr/>
        </p:nvSpPr>
        <p:spPr>
          <a:xfrm>
            <a:off x="2683131" y="351035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32" name="矩形 231"/>
          <p:cNvSpPr/>
          <p:nvPr/>
        </p:nvSpPr>
        <p:spPr>
          <a:xfrm>
            <a:off x="3603631" y="3498511"/>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233" name="矩形 232"/>
          <p:cNvSpPr/>
          <p:nvPr/>
        </p:nvSpPr>
        <p:spPr>
          <a:xfrm>
            <a:off x="4737390" y="3501628"/>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a:t>
            </a:r>
            <a:r>
              <a:rPr kumimoji="0" lang="en-US"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,000</a:t>
            </a:r>
            <a:endPar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34" name="矩形 233"/>
          <p:cNvSpPr/>
          <p:nvPr/>
        </p:nvSpPr>
        <p:spPr>
          <a:xfrm>
            <a:off x="7863240" y="3505476"/>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235" name="图片 23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00190" y="1415684"/>
            <a:ext cx="1286314" cy="1286314"/>
          </a:xfrm>
          <a:prstGeom prst="rect">
            <a:avLst/>
          </a:prstGeom>
        </p:spPr>
      </p:pic>
      <p:sp>
        <p:nvSpPr>
          <p:cNvPr id="98" name="矩形 97"/>
          <p:cNvSpPr/>
          <p:nvPr/>
        </p:nvSpPr>
        <p:spPr>
          <a:xfrm>
            <a:off x="5634453" y="2680460"/>
            <a:ext cx="196024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DS-K2621</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/2/4</a:t>
            </a: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X</a:t>
            </a:r>
          </a:p>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262X series main board</a:t>
            </a:r>
          </a:p>
        </p:txBody>
      </p:sp>
      <p:sp>
        <p:nvSpPr>
          <p:cNvPr id="99" name="矩形 98"/>
          <p:cNvSpPr/>
          <p:nvPr/>
        </p:nvSpPr>
        <p:spPr>
          <a:xfrm>
            <a:off x="6330160" y="3171064"/>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1/2/4</a:t>
            </a:r>
          </a:p>
        </p:txBody>
      </p:sp>
      <p:sp>
        <p:nvSpPr>
          <p:cNvPr id="100" name="矩形 99"/>
          <p:cNvSpPr/>
          <p:nvPr/>
        </p:nvSpPr>
        <p:spPr>
          <a:xfrm>
            <a:off x="6302590" y="3517615"/>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a:t>
            </a:r>
            <a:r>
              <a:rPr kumimoji="0" lang="en-US"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,000</a:t>
            </a:r>
            <a:endPar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04" name="矩形 103"/>
          <p:cNvSpPr/>
          <p:nvPr/>
        </p:nvSpPr>
        <p:spPr>
          <a:xfrm>
            <a:off x="6313727" y="386228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p>
        </p:txBody>
      </p:sp>
      <p:sp>
        <p:nvSpPr>
          <p:cNvPr id="105" name="矩形 104"/>
          <p:cNvSpPr/>
          <p:nvPr/>
        </p:nvSpPr>
        <p:spPr>
          <a:xfrm>
            <a:off x="6335850" y="4196871"/>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300,000</a:t>
            </a:r>
          </a:p>
        </p:txBody>
      </p:sp>
      <p:sp>
        <p:nvSpPr>
          <p:cNvPr id="106" name="矩形 105"/>
          <p:cNvSpPr/>
          <p:nvPr/>
        </p:nvSpPr>
        <p:spPr>
          <a:xfrm>
            <a:off x="6374289" y="4516872"/>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07" name="矩形 106"/>
          <p:cNvSpPr/>
          <p:nvPr/>
        </p:nvSpPr>
        <p:spPr>
          <a:xfrm>
            <a:off x="6365232" y="4949211"/>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08" name="矩形 107"/>
          <p:cNvSpPr/>
          <p:nvPr/>
        </p:nvSpPr>
        <p:spPr>
          <a:xfrm>
            <a:off x="6390450" y="5742079"/>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kumimoji="0" lang="en-US"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upport</a:t>
            </a:r>
            <a:endParaRPr kumimoji="0" lang="fi-FI" altLang="zh-CN" sz="100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09" name="矩形 108"/>
          <p:cNvSpPr/>
          <p:nvPr/>
        </p:nvSpPr>
        <p:spPr>
          <a:xfrm>
            <a:off x="6450430" y="5447440"/>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110" name="矩形 109"/>
          <p:cNvSpPr/>
          <p:nvPr/>
        </p:nvSpPr>
        <p:spPr>
          <a:xfrm>
            <a:off x="6455557" y="6153000"/>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111" name="矩形 110"/>
          <p:cNvSpPr/>
          <p:nvPr/>
        </p:nvSpPr>
        <p:spPr>
          <a:xfrm>
            <a:off x="6466127" y="6475436"/>
            <a:ext cx="85690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0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Tree>
    <p:extLst>
      <p:ext uri="{BB962C8B-B14F-4D97-AF65-F5344CB8AC3E}">
        <p14:creationId xmlns:p14="http://schemas.microsoft.com/office/powerpoint/2010/main" val="2731600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圆角矩形 39"/>
          <p:cNvSpPr/>
          <p:nvPr/>
        </p:nvSpPr>
        <p:spPr>
          <a:xfrm>
            <a:off x="1618840" y="1336043"/>
            <a:ext cx="2304558" cy="5151265"/>
          </a:xfrm>
          <a:prstGeom prst="roundRect">
            <a:avLst>
              <a:gd name="adj" fmla="val 4365"/>
            </a:avLst>
          </a:prstGeom>
          <a:solidFill>
            <a:srgbClr val="E3E6E9"/>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7" name="圆角矩形 36"/>
          <p:cNvSpPr/>
          <p:nvPr/>
        </p:nvSpPr>
        <p:spPr>
          <a:xfrm>
            <a:off x="3970264" y="1309373"/>
            <a:ext cx="3085851" cy="5151265"/>
          </a:xfrm>
          <a:prstGeom prst="roundRect">
            <a:avLst>
              <a:gd name="adj" fmla="val 4365"/>
            </a:avLst>
          </a:prstGeom>
          <a:solidFill>
            <a:srgbClr val="E3E6E9"/>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4" name="圆角矩形 33"/>
          <p:cNvSpPr/>
          <p:nvPr/>
        </p:nvSpPr>
        <p:spPr>
          <a:xfrm>
            <a:off x="7084803" y="1336043"/>
            <a:ext cx="3071293" cy="5151265"/>
          </a:xfrm>
          <a:prstGeom prst="roundRect">
            <a:avLst>
              <a:gd name="adj" fmla="val 4365"/>
            </a:avLst>
          </a:prstGeom>
          <a:solidFill>
            <a:srgbClr val="E3E6E9"/>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2" name="Bent Arrow 19"/>
          <p:cNvSpPr/>
          <p:nvPr/>
        </p:nvSpPr>
        <p:spPr>
          <a:xfrm>
            <a:off x="1677875" y="4012803"/>
            <a:ext cx="2304605" cy="850621"/>
          </a:xfrm>
          <a:prstGeom prst="bentArrow">
            <a:avLst>
              <a:gd name="adj1" fmla="val 48433"/>
              <a:gd name="adj2" fmla="val 25000"/>
              <a:gd name="adj3" fmla="val 25000"/>
              <a:gd name="adj4" fmla="val 43750"/>
            </a:avLst>
          </a:prstGeom>
          <a:solidFill>
            <a:srgbClr val="5B9BD5"/>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Bent Arrow 18"/>
          <p:cNvSpPr/>
          <p:nvPr/>
        </p:nvSpPr>
        <p:spPr>
          <a:xfrm>
            <a:off x="3982480" y="3636471"/>
            <a:ext cx="3071293" cy="817493"/>
          </a:xfrm>
          <a:prstGeom prst="bentArrow">
            <a:avLst>
              <a:gd name="adj1" fmla="val 50000"/>
              <a:gd name="adj2" fmla="val 25000"/>
              <a:gd name="adj3" fmla="val 25000"/>
              <a:gd name="adj4" fmla="val 43750"/>
            </a:avLst>
          </a:prstGeom>
          <a:solidFill>
            <a:srgbClr val="2E74B6"/>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Bent Arrow 19"/>
          <p:cNvSpPr/>
          <p:nvPr/>
        </p:nvSpPr>
        <p:spPr>
          <a:xfrm>
            <a:off x="7053774" y="3219296"/>
            <a:ext cx="3071293" cy="785371"/>
          </a:xfrm>
          <a:prstGeom prst="bentArrow">
            <a:avLst>
              <a:gd name="adj1" fmla="val 48433"/>
              <a:gd name="adj2" fmla="val 25000"/>
              <a:gd name="adj3" fmla="val 25000"/>
              <a:gd name="adj4" fmla="val 43750"/>
            </a:avLst>
          </a:prstGeom>
          <a:solidFill>
            <a:srgbClr val="5B9BD5"/>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文本框 12"/>
          <p:cNvSpPr txBox="1"/>
          <p:nvPr/>
        </p:nvSpPr>
        <p:spPr>
          <a:xfrm>
            <a:off x="623392" y="214929"/>
            <a:ext cx="933952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Controller Family</a:t>
            </a:r>
          </a:p>
        </p:txBody>
      </p:sp>
      <p:sp>
        <p:nvSpPr>
          <p:cNvPr id="18" name="文本框 17"/>
          <p:cNvSpPr txBox="1"/>
          <p:nvPr/>
        </p:nvSpPr>
        <p:spPr>
          <a:xfrm>
            <a:off x="2061568" y="4065015"/>
            <a:ext cx="1824203"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DS-K281X series</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9" name="文本框 18"/>
          <p:cNvSpPr txBox="1"/>
          <p:nvPr/>
        </p:nvSpPr>
        <p:spPr>
          <a:xfrm>
            <a:off x="5606043" y="3650718"/>
            <a:ext cx="1824203"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DS-K262X series</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0" name="文本框 19"/>
          <p:cNvSpPr txBox="1"/>
          <p:nvPr/>
        </p:nvSpPr>
        <p:spPr>
          <a:xfrm>
            <a:off x="7340757" y="3255151"/>
            <a:ext cx="1536171"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DS-K2700X series</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1" name="文本框 20"/>
          <p:cNvSpPr txBox="1"/>
          <p:nvPr/>
        </p:nvSpPr>
        <p:spPr>
          <a:xfrm>
            <a:off x="8753941" y="3251816"/>
            <a:ext cx="1275115"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DS-K2M002X</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2" name="文本框 21"/>
          <p:cNvSpPr txBox="1"/>
          <p:nvPr/>
        </p:nvSpPr>
        <p:spPr>
          <a:xfrm>
            <a:off x="4165105" y="3668799"/>
            <a:ext cx="1824203"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DS-K260X series</a:t>
            </a:r>
          </a:p>
        </p:txBody>
      </p:sp>
      <p:pic>
        <p:nvPicPr>
          <p:cNvPr id="24" name="图片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16767" y="2896013"/>
            <a:ext cx="998133" cy="1096761"/>
          </a:xfrm>
          <a:prstGeom prst="rect">
            <a:avLst/>
          </a:prstGeom>
        </p:spPr>
      </p:pic>
      <p:pic>
        <p:nvPicPr>
          <p:cNvPr id="29" name="图片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8188995" y="2386794"/>
            <a:ext cx="766411" cy="766411"/>
          </a:xfrm>
          <a:prstGeom prst="rect">
            <a:avLst/>
          </a:prstGeom>
        </p:spPr>
      </p:pic>
      <p:pic>
        <p:nvPicPr>
          <p:cNvPr id="30" name="图片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082173" y="2624235"/>
            <a:ext cx="571784" cy="571784"/>
          </a:xfrm>
          <a:prstGeom prst="rect">
            <a:avLst/>
          </a:prstGeom>
        </p:spPr>
      </p:pic>
      <p:pic>
        <p:nvPicPr>
          <p:cNvPr id="31" name="图片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7237" y="1898771"/>
            <a:ext cx="1464963" cy="1464963"/>
          </a:xfrm>
          <a:prstGeom prst="rect">
            <a:avLst/>
          </a:prstGeom>
        </p:spPr>
      </p:pic>
      <p:sp>
        <p:nvSpPr>
          <p:cNvPr id="35" name="文本框 34"/>
          <p:cNvSpPr txBox="1"/>
          <p:nvPr/>
        </p:nvSpPr>
        <p:spPr>
          <a:xfrm>
            <a:off x="7413454" y="3748650"/>
            <a:ext cx="2904137" cy="1764259"/>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Doors Control</a:t>
            </a:r>
            <a:r>
              <a:rPr kumimoji="0" lang="zh-CN" altLang="en-US"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MAX.128</a:t>
            </a:r>
            <a:r>
              <a:rPr kumimoji="0" lang="en-US" altLang="zh-CN"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(with 62 access modules)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User</a:t>
            </a:r>
            <a:r>
              <a:rPr kumimoji="0" lang="zh-CN" altLang="en-US"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kumimoji="0" lang="zh-CN" altLang="en-US"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Storage: 600,000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067"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backup battery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067"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advanced access control(</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authentication/interlocking/anti-</a:t>
            </a:r>
            <a:r>
              <a:rPr kumimoji="0" lang="en-US" altLang="zh-CN" sz="933"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passback</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/first card</a:t>
            </a:r>
            <a:r>
              <a:rPr kumimoji="0" lang="en-US" altLang="zh-CN" sz="1067"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Web configuration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a:t>
            </a:r>
            <a:r>
              <a:rPr kumimoji="0" lang="en-US" altLang="zh-CN" sz="933" b="1" i="0" u="none" strike="noStrike" kern="1200" cap="none" spc="0" normalizeH="0" baseline="0" noProof="0" dirty="0" err="1">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PoE</a:t>
            </a:r>
            <a:r>
              <a:rPr kumimoji="0" lang="en-US" altLang="zh-CN" sz="933"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(optional)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LED indicator display</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connect the access module</a:t>
            </a:r>
          </a:p>
        </p:txBody>
      </p:sp>
      <p:sp>
        <p:nvSpPr>
          <p:cNvPr id="38" name="文本框 37"/>
          <p:cNvSpPr txBox="1"/>
          <p:nvPr/>
        </p:nvSpPr>
        <p:spPr>
          <a:xfrm>
            <a:off x="4313661" y="4144452"/>
            <a:ext cx="1437635" cy="1394735"/>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Doors Control: 1/2/4</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User: 100,000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100,000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300,000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backup battery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advanced access control(</a:t>
            </a:r>
            <a:r>
              <a:rPr kumimoji="0" lang="en-US" altLang="zh-CN" sz="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authentication/interlocking/anti-</a:t>
            </a:r>
            <a:r>
              <a:rPr kumimoji="0" lang="en-US" altLang="zh-CN" sz="8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passback</a:t>
            </a:r>
            <a:r>
              <a:rPr kumimoji="0" lang="en-US" altLang="zh-CN" sz="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/first card</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p>
        </p:txBody>
      </p:sp>
      <p:sp>
        <p:nvSpPr>
          <p:cNvPr id="39" name="文本框 38"/>
          <p:cNvSpPr txBox="1"/>
          <p:nvPr/>
        </p:nvSpPr>
        <p:spPr>
          <a:xfrm>
            <a:off x="2118924" y="4542146"/>
            <a:ext cx="1747005" cy="1292464"/>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Doors Control</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1/2/4</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50,000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backup b</a:t>
            </a:r>
            <a:r>
              <a:rPr kumimoji="0" lang="en-US" altLang="zh-CN" sz="933"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attery</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advanced access control</a:t>
            </a:r>
            <a:r>
              <a:rPr kumimoji="0" lang="en-US" altLang="zh-CN" sz="1067"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authentication/interlocking/anti-</a:t>
            </a:r>
            <a:r>
              <a:rPr kumimoji="0" lang="en-US" altLang="zh-CN" sz="8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passback</a:t>
            </a:r>
            <a:r>
              <a:rPr kumimoji="0" lang="en-US" altLang="zh-CN" sz="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/first card</a:t>
            </a:r>
            <a:r>
              <a:rPr kumimoji="0" lang="en-US" altLang="zh-CN" sz="1067"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p>
        </p:txBody>
      </p:sp>
      <p:sp>
        <p:nvSpPr>
          <p:cNvPr id="41" name="文本框 40"/>
          <p:cNvSpPr txBox="1"/>
          <p:nvPr/>
        </p:nvSpPr>
        <p:spPr>
          <a:xfrm>
            <a:off x="5654385" y="4131388"/>
            <a:ext cx="1437635" cy="1825430"/>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Doors Control: 1/2/4</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User: 100,000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100,000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300,000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backup battery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advanced access control(</a:t>
            </a:r>
            <a:r>
              <a:rPr kumimoji="0" lang="en-US" altLang="zh-CN" sz="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authentication/interlocking/anti-</a:t>
            </a:r>
            <a:r>
              <a:rPr kumimoji="0" lang="en-US" altLang="zh-CN" sz="8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passback</a:t>
            </a:r>
            <a:r>
              <a:rPr kumimoji="0" lang="en-US" altLang="zh-CN" sz="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/first card</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Web configuration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HC management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2" name="矩形 41"/>
          <p:cNvSpPr/>
          <p:nvPr/>
        </p:nvSpPr>
        <p:spPr>
          <a:xfrm>
            <a:off x="1539448" y="1390667"/>
            <a:ext cx="2430816" cy="461665"/>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Value Series</a:t>
            </a:r>
          </a:p>
        </p:txBody>
      </p:sp>
      <p:sp>
        <p:nvSpPr>
          <p:cNvPr id="43" name="矩形 42"/>
          <p:cNvSpPr/>
          <p:nvPr/>
        </p:nvSpPr>
        <p:spPr>
          <a:xfrm>
            <a:off x="4316528" y="1442636"/>
            <a:ext cx="2430816" cy="461665"/>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 Series</a:t>
            </a:r>
          </a:p>
        </p:txBody>
      </p:sp>
      <p:sp>
        <p:nvSpPr>
          <p:cNvPr id="44" name="矩形 43"/>
          <p:cNvSpPr/>
          <p:nvPr/>
        </p:nvSpPr>
        <p:spPr>
          <a:xfrm>
            <a:off x="7402379" y="1436388"/>
            <a:ext cx="2430816" cy="461665"/>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Ultra Series</a:t>
            </a:r>
          </a:p>
        </p:txBody>
      </p:sp>
      <p:sp>
        <p:nvSpPr>
          <p:cNvPr id="4" name="右箭头 3"/>
          <p:cNvSpPr/>
          <p:nvPr/>
        </p:nvSpPr>
        <p:spPr>
          <a:xfrm>
            <a:off x="5331385" y="3055919"/>
            <a:ext cx="500545" cy="102305"/>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文本框 4"/>
          <p:cNvSpPr txBox="1"/>
          <p:nvPr/>
        </p:nvSpPr>
        <p:spPr>
          <a:xfrm>
            <a:off x="5234465" y="2801608"/>
            <a:ext cx="717976" cy="2565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067"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upgrade</a:t>
            </a:r>
            <a:endParaRPr kumimoji="0" lang="zh-CN" altLang="en-US" sz="1067"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49" name="组合 48"/>
          <p:cNvGrpSpPr/>
          <p:nvPr/>
        </p:nvGrpSpPr>
        <p:grpSpPr>
          <a:xfrm>
            <a:off x="5837135" y="2651358"/>
            <a:ext cx="1122550" cy="862629"/>
            <a:chOff x="4487621" y="976463"/>
            <a:chExt cx="1971211" cy="1514788"/>
          </a:xfrm>
        </p:grpSpPr>
        <p:pic>
          <p:nvPicPr>
            <p:cNvPr id="50" name="图片 4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42570" y="976463"/>
              <a:ext cx="1416262" cy="1514788"/>
            </a:xfrm>
            <a:prstGeom prst="rect">
              <a:avLst/>
            </a:prstGeom>
          </p:spPr>
        </p:pic>
        <p:pic>
          <p:nvPicPr>
            <p:cNvPr id="51" name="图片 5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87621" y="1483744"/>
              <a:ext cx="922007" cy="922007"/>
            </a:xfrm>
            <a:prstGeom prst="rect">
              <a:avLst/>
            </a:prstGeom>
          </p:spPr>
        </p:pic>
      </p:grpSp>
      <p:grpSp>
        <p:nvGrpSpPr>
          <p:cNvPr id="52" name="组合 51"/>
          <p:cNvGrpSpPr/>
          <p:nvPr/>
        </p:nvGrpSpPr>
        <p:grpSpPr>
          <a:xfrm>
            <a:off x="4020034" y="2559847"/>
            <a:ext cx="1273817" cy="1057887"/>
            <a:chOff x="1629051" y="2001882"/>
            <a:chExt cx="1592570" cy="1322607"/>
          </a:xfrm>
        </p:grpSpPr>
        <p:pic>
          <p:nvPicPr>
            <p:cNvPr id="53" name="图片 5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90784" y="2001882"/>
              <a:ext cx="1330837" cy="1322607"/>
            </a:xfrm>
            <a:prstGeom prst="rect">
              <a:avLst/>
            </a:prstGeom>
          </p:spPr>
        </p:pic>
        <p:pic>
          <p:nvPicPr>
            <p:cNvPr id="54" name="图片 5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629051" y="2663185"/>
              <a:ext cx="743896" cy="584806"/>
            </a:xfrm>
            <a:prstGeom prst="rect">
              <a:avLst/>
            </a:prstGeom>
          </p:spPr>
        </p:pic>
      </p:grpSp>
    </p:spTree>
    <p:extLst>
      <p:ext uri="{BB962C8B-B14F-4D97-AF65-F5344CB8AC3E}">
        <p14:creationId xmlns:p14="http://schemas.microsoft.com/office/powerpoint/2010/main" val="2440647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圆角矩形 39"/>
          <p:cNvSpPr/>
          <p:nvPr/>
        </p:nvSpPr>
        <p:spPr>
          <a:xfrm>
            <a:off x="724167" y="1610105"/>
            <a:ext cx="6942895" cy="4563867"/>
          </a:xfrm>
          <a:prstGeom prst="roundRect">
            <a:avLst>
              <a:gd name="adj" fmla="val 4365"/>
            </a:avLst>
          </a:prstGeom>
          <a:solidFill>
            <a:srgbClr val="E3E6E9"/>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 name="文本框 12"/>
          <p:cNvSpPr txBox="1"/>
          <p:nvPr/>
        </p:nvSpPr>
        <p:spPr>
          <a:xfrm>
            <a:off x="623392" y="260649"/>
            <a:ext cx="933952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I/O Expansion Module – DS-K2M0012X</a:t>
            </a:r>
          </a:p>
        </p:txBody>
      </p:sp>
      <p:cxnSp>
        <p:nvCxnSpPr>
          <p:cNvPr id="19" name="直接连接符 18"/>
          <p:cNvCxnSpPr/>
          <p:nvPr/>
        </p:nvCxnSpPr>
        <p:spPr>
          <a:xfrm>
            <a:off x="4083261" y="2840803"/>
            <a:ext cx="5750" cy="66401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5780136" y="1835744"/>
            <a:ext cx="1739421" cy="856301"/>
            <a:chOff x="9524616" y="1764485"/>
            <a:chExt cx="2206139" cy="1086062"/>
          </a:xfrm>
        </p:grpSpPr>
        <p:grpSp>
          <p:nvGrpSpPr>
            <p:cNvPr id="24" name="组合 23"/>
            <p:cNvGrpSpPr/>
            <p:nvPr/>
          </p:nvGrpSpPr>
          <p:grpSpPr>
            <a:xfrm>
              <a:off x="9753869" y="1966817"/>
              <a:ext cx="1976886" cy="253916"/>
              <a:chOff x="9754567" y="2144759"/>
              <a:chExt cx="1976886" cy="253916"/>
            </a:xfrm>
          </p:grpSpPr>
          <p:cxnSp>
            <p:nvCxnSpPr>
              <p:cNvPr id="36" name="直接连接符 35"/>
              <p:cNvCxnSpPr/>
              <p:nvPr/>
            </p:nvCxnSpPr>
            <p:spPr>
              <a:xfrm>
                <a:off x="9754567" y="2283388"/>
                <a:ext cx="295781" cy="0"/>
              </a:xfrm>
              <a:prstGeom prst="line">
                <a:avLst/>
              </a:prstGeom>
              <a:noFill/>
              <a:ln w="38100" cap="flat" cmpd="sng" algn="ctr">
                <a:solidFill>
                  <a:schemeClr val="accent4">
                    <a:lumMod val="75000"/>
                  </a:schemeClr>
                </a:solidFill>
                <a:prstDash val="solid"/>
              </a:ln>
              <a:effectLst/>
            </p:spPr>
          </p:cxnSp>
          <p:sp>
            <p:nvSpPr>
              <p:cNvPr id="37" name="文本框 36"/>
              <p:cNvSpPr txBox="1"/>
              <p:nvPr/>
            </p:nvSpPr>
            <p:spPr>
              <a:xfrm>
                <a:off x="10117049" y="2144759"/>
                <a:ext cx="161440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srgbClr val="01023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RS-485</a:t>
                </a:r>
              </a:p>
            </p:txBody>
          </p:sp>
        </p:grpSp>
        <p:cxnSp>
          <p:nvCxnSpPr>
            <p:cNvPr id="29" name="直接连接符 28"/>
            <p:cNvCxnSpPr/>
            <p:nvPr/>
          </p:nvCxnSpPr>
          <p:spPr>
            <a:xfrm>
              <a:off x="9744257" y="2560106"/>
              <a:ext cx="295781" cy="0"/>
            </a:xfrm>
            <a:prstGeom prst="line">
              <a:avLst/>
            </a:prstGeom>
            <a:noFill/>
            <a:ln w="38100" cap="flat" cmpd="sng" algn="ctr">
              <a:solidFill>
                <a:srgbClr val="2CBFA7"/>
              </a:solidFill>
              <a:prstDash val="solid"/>
            </a:ln>
            <a:effectLst/>
          </p:spPr>
        </p:cxnSp>
        <p:sp>
          <p:nvSpPr>
            <p:cNvPr id="30" name="文本框 29"/>
            <p:cNvSpPr txBox="1"/>
            <p:nvPr/>
          </p:nvSpPr>
          <p:spPr>
            <a:xfrm>
              <a:off x="10116351" y="2464983"/>
              <a:ext cx="161440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srgbClr val="01023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Multicore cable</a:t>
              </a:r>
            </a:p>
          </p:txBody>
        </p:sp>
        <p:sp>
          <p:nvSpPr>
            <p:cNvPr id="31" name="圆角矩形 30"/>
            <p:cNvSpPr/>
            <p:nvPr/>
          </p:nvSpPr>
          <p:spPr>
            <a:xfrm>
              <a:off x="9524616" y="1764485"/>
              <a:ext cx="2008400" cy="1086062"/>
            </a:xfrm>
            <a:prstGeom prst="roundRect">
              <a:avLst>
                <a:gd name="adj" fmla="val 7642"/>
              </a:avLst>
            </a:prstGeom>
            <a:no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010230"/>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34" name="组合 33"/>
          <p:cNvGrpSpPr/>
          <p:nvPr/>
        </p:nvGrpSpPr>
        <p:grpSpPr>
          <a:xfrm>
            <a:off x="2504601" y="3647540"/>
            <a:ext cx="2347085" cy="918964"/>
            <a:chOff x="1847458" y="3502466"/>
            <a:chExt cx="2347085" cy="918964"/>
          </a:xfrm>
        </p:grpSpPr>
        <p:cxnSp>
          <p:nvCxnSpPr>
            <p:cNvPr id="21" name="直接连接符 20"/>
            <p:cNvCxnSpPr/>
            <p:nvPr/>
          </p:nvCxnSpPr>
          <p:spPr>
            <a:xfrm>
              <a:off x="3423595" y="3502466"/>
              <a:ext cx="0" cy="643000"/>
            </a:xfrm>
            <a:prstGeom prst="line">
              <a:avLst/>
            </a:prstGeom>
            <a:ln w="28575">
              <a:solidFill>
                <a:srgbClr val="2CBFA7"/>
              </a:solidFill>
            </a:ln>
          </p:spPr>
          <p:style>
            <a:lnRef idx="1">
              <a:schemeClr val="accent1"/>
            </a:lnRef>
            <a:fillRef idx="0">
              <a:schemeClr val="accent1"/>
            </a:fillRef>
            <a:effectRef idx="0">
              <a:schemeClr val="accent1"/>
            </a:effectRef>
            <a:fontRef idx="minor">
              <a:schemeClr val="tx1"/>
            </a:fontRef>
          </p:style>
        </p:cxnSp>
        <p:cxnSp>
          <p:nvCxnSpPr>
            <p:cNvPr id="15" name="肘形连接符 14"/>
            <p:cNvCxnSpPr/>
            <p:nvPr/>
          </p:nvCxnSpPr>
          <p:spPr>
            <a:xfrm flipV="1">
              <a:off x="1847458" y="4135709"/>
              <a:ext cx="2347085" cy="285721"/>
            </a:xfrm>
            <a:prstGeom prst="bentConnector3">
              <a:avLst>
                <a:gd name="adj1" fmla="val -21"/>
              </a:avLst>
            </a:prstGeom>
            <a:ln w="28575">
              <a:solidFill>
                <a:srgbClr val="2CBFA7"/>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183254" y="4135709"/>
              <a:ext cx="0" cy="285721"/>
            </a:xfrm>
            <a:prstGeom prst="line">
              <a:avLst/>
            </a:prstGeom>
            <a:ln w="28575">
              <a:solidFill>
                <a:srgbClr val="2CBFA7"/>
              </a:solidFill>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2127992" y="5051466"/>
            <a:ext cx="992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Magnetic Contact</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8" name="文本框 37"/>
          <p:cNvSpPr txBox="1"/>
          <p:nvPr/>
        </p:nvSpPr>
        <p:spPr>
          <a:xfrm>
            <a:off x="4524036" y="5568022"/>
            <a:ext cx="8558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(output)</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5" name="图片 4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4039" y="4658801"/>
            <a:ext cx="407756" cy="407756"/>
          </a:xfrm>
          <a:prstGeom prst="rect">
            <a:avLst/>
          </a:prstGeom>
        </p:spPr>
      </p:pic>
      <p:pic>
        <p:nvPicPr>
          <p:cNvPr id="46" name="图片 4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653" y="4631979"/>
            <a:ext cx="419487" cy="419487"/>
          </a:xfrm>
          <a:prstGeom prst="rect">
            <a:avLst/>
          </a:prstGeom>
        </p:spPr>
      </p:pic>
      <p:sp>
        <p:nvSpPr>
          <p:cNvPr id="47" name="文本框 46"/>
          <p:cNvSpPr txBox="1"/>
          <p:nvPr/>
        </p:nvSpPr>
        <p:spPr>
          <a:xfrm>
            <a:off x="2002075" y="5606651"/>
            <a:ext cx="7337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(input)</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8" name="矩形 47"/>
          <p:cNvSpPr/>
          <p:nvPr/>
        </p:nvSpPr>
        <p:spPr>
          <a:xfrm>
            <a:off x="9366658" y="4339526"/>
            <a:ext cx="14449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rPr>
              <a:t>Input: 8</a:t>
            </a:r>
            <a:endParaRPr kumimoji="0" lang="zh-CN" altLang="en-US" sz="18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9" name="矩形 48"/>
          <p:cNvSpPr/>
          <p:nvPr/>
        </p:nvSpPr>
        <p:spPr>
          <a:xfrm>
            <a:off x="9361762" y="4967464"/>
            <a:ext cx="14449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rPr>
              <a:t>Output: 4</a:t>
            </a:r>
            <a:endParaRPr kumimoji="0" lang="zh-CN" altLang="en-US" sz="18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1" name="矩形 50"/>
          <p:cNvSpPr/>
          <p:nvPr/>
        </p:nvSpPr>
        <p:spPr>
          <a:xfrm>
            <a:off x="9366658" y="5571022"/>
            <a:ext cx="249294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rPr>
              <a:t>LED indicator</a:t>
            </a:r>
            <a:endParaRPr kumimoji="0" lang="zh-CN" altLang="en-US" sz="18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2" name="文本框 51"/>
          <p:cNvSpPr txBox="1"/>
          <p:nvPr/>
        </p:nvSpPr>
        <p:spPr>
          <a:xfrm>
            <a:off x="4524036" y="5067263"/>
            <a:ext cx="12925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Sounder</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3" name="文本框 52"/>
          <p:cNvSpPr txBox="1"/>
          <p:nvPr/>
        </p:nvSpPr>
        <p:spPr>
          <a:xfrm>
            <a:off x="4189024" y="3792896"/>
            <a:ext cx="18405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I/O Expansion Module</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4" name="文本框 53"/>
          <p:cNvSpPr txBox="1"/>
          <p:nvPr/>
        </p:nvSpPr>
        <p:spPr>
          <a:xfrm>
            <a:off x="4214514" y="3022237"/>
            <a:ext cx="12925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Access Controller</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5" name="组合 4"/>
          <p:cNvGrpSpPr/>
          <p:nvPr/>
        </p:nvGrpSpPr>
        <p:grpSpPr>
          <a:xfrm>
            <a:off x="3421968" y="2017746"/>
            <a:ext cx="1418130" cy="1089769"/>
            <a:chOff x="4487621" y="976463"/>
            <a:chExt cx="1971211" cy="1514788"/>
          </a:xfrm>
        </p:grpSpPr>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2570" y="976463"/>
              <a:ext cx="1416262" cy="1514788"/>
            </a:xfrm>
            <a:prstGeom prst="rect">
              <a:avLst/>
            </a:prstGeom>
          </p:spPr>
        </p:pic>
        <p:pic>
          <p:nvPicPr>
            <p:cNvPr id="7" name="图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7621" y="1483744"/>
              <a:ext cx="922007" cy="922007"/>
            </a:xfrm>
            <a:prstGeom prst="rect">
              <a:avLst/>
            </a:prstGeom>
          </p:spPr>
        </p:pic>
      </p:grpSp>
      <p:cxnSp>
        <p:nvCxnSpPr>
          <p:cNvPr id="62" name="直接连接符 61"/>
          <p:cNvCxnSpPr/>
          <p:nvPr/>
        </p:nvCxnSpPr>
        <p:spPr>
          <a:xfrm>
            <a:off x="1253159" y="4280783"/>
            <a:ext cx="0" cy="285721"/>
          </a:xfrm>
          <a:prstGeom prst="line">
            <a:avLst/>
          </a:prstGeom>
          <a:ln w="28575">
            <a:solidFill>
              <a:srgbClr val="2CBFA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242381" y="4280783"/>
            <a:ext cx="1262220" cy="0"/>
          </a:xfrm>
          <a:prstGeom prst="line">
            <a:avLst/>
          </a:prstGeom>
          <a:ln w="28575">
            <a:solidFill>
              <a:srgbClr val="2CBFA7"/>
            </a:solidFill>
          </a:ln>
        </p:spPr>
        <p:style>
          <a:lnRef idx="1">
            <a:schemeClr val="accent1"/>
          </a:lnRef>
          <a:fillRef idx="0">
            <a:schemeClr val="accent1"/>
          </a:fillRef>
          <a:effectRef idx="0">
            <a:schemeClr val="accent1"/>
          </a:effectRef>
          <a:fontRef idx="minor">
            <a:schemeClr val="tx1"/>
          </a:fontRef>
        </p:style>
      </p:cxnSp>
      <p:pic>
        <p:nvPicPr>
          <p:cNvPr id="63" name="图片 6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503" y="4658801"/>
            <a:ext cx="407756" cy="407756"/>
          </a:xfrm>
          <a:prstGeom prst="rect">
            <a:avLst/>
          </a:prstGeom>
        </p:spPr>
      </p:pic>
      <p:sp>
        <p:nvSpPr>
          <p:cNvPr id="64" name="文本框 63"/>
          <p:cNvSpPr txBox="1"/>
          <p:nvPr/>
        </p:nvSpPr>
        <p:spPr>
          <a:xfrm>
            <a:off x="905805" y="5051466"/>
            <a:ext cx="992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Magnetic Contact</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文本框 64"/>
          <p:cNvSpPr txBox="1"/>
          <p:nvPr/>
        </p:nvSpPr>
        <p:spPr>
          <a:xfrm>
            <a:off x="1666527" y="4616821"/>
            <a:ext cx="3355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cxnSp>
        <p:nvCxnSpPr>
          <p:cNvPr id="66" name="直接连接符 65"/>
          <p:cNvCxnSpPr/>
          <p:nvPr/>
        </p:nvCxnSpPr>
        <p:spPr>
          <a:xfrm>
            <a:off x="3274997" y="4280782"/>
            <a:ext cx="0" cy="285721"/>
          </a:xfrm>
          <a:prstGeom prst="line">
            <a:avLst/>
          </a:prstGeom>
          <a:ln w="28575">
            <a:solidFill>
              <a:srgbClr val="2CBFA7"/>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86641" y="4618016"/>
            <a:ext cx="382705" cy="382705"/>
          </a:xfrm>
          <a:prstGeom prst="rect">
            <a:avLst/>
          </a:prstGeom>
        </p:spPr>
      </p:pic>
      <p:sp>
        <p:nvSpPr>
          <p:cNvPr id="67" name="文本框 66"/>
          <p:cNvSpPr txBox="1"/>
          <p:nvPr/>
        </p:nvSpPr>
        <p:spPr>
          <a:xfrm>
            <a:off x="2946269" y="5067263"/>
            <a:ext cx="129253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Detector</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9" name="矩形 68"/>
          <p:cNvSpPr/>
          <p:nvPr/>
        </p:nvSpPr>
        <p:spPr>
          <a:xfrm>
            <a:off x="8953573" y="3754087"/>
            <a:ext cx="1760419"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rPr>
              <a:t>DS-K2M0012X</a:t>
            </a:r>
            <a:endParaRPr kumimoji="0" lang="zh-CN" altLang="en-US" sz="16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71152" y="3255070"/>
            <a:ext cx="621053" cy="621053"/>
          </a:xfrm>
          <a:prstGeom prst="rect">
            <a:avLst/>
          </a:prstGeom>
        </p:spPr>
      </p:pic>
      <p:pic>
        <p:nvPicPr>
          <p:cNvPr id="4" name="图片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38882" y="1975881"/>
            <a:ext cx="1839008" cy="1839008"/>
          </a:xfrm>
          <a:prstGeom prst="rect">
            <a:avLst/>
          </a:prstGeom>
        </p:spPr>
      </p:pic>
      <p:sp>
        <p:nvSpPr>
          <p:cNvPr id="71" name="圆角矩形 70"/>
          <p:cNvSpPr/>
          <p:nvPr/>
        </p:nvSpPr>
        <p:spPr>
          <a:xfrm>
            <a:off x="7978927" y="1610106"/>
            <a:ext cx="3624739" cy="4563866"/>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72" name="圆角矩形 71"/>
          <p:cNvSpPr/>
          <p:nvPr/>
        </p:nvSpPr>
        <p:spPr>
          <a:xfrm>
            <a:off x="8244602" y="1357490"/>
            <a:ext cx="1489788" cy="463551"/>
          </a:xfrm>
          <a:prstGeom prst="roundRect">
            <a:avLst/>
          </a:prstGeom>
          <a:gradFill>
            <a:gsLst>
              <a:gs pos="100000">
                <a:srgbClr val="1C939D">
                  <a:alpha val="80000"/>
                </a:srgbClr>
              </a:gs>
              <a:gs pos="83000">
                <a:srgbClr val="256C91"/>
              </a:gs>
              <a:gs pos="19000">
                <a:srgbClr val="2C4887"/>
              </a:gs>
              <a:gs pos="41000">
                <a:srgbClr val="2B4F89"/>
              </a:gs>
              <a:gs pos="0">
                <a:srgbClr val="2D448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Key Features</a:t>
            </a:r>
            <a:endParaRPr kumimoji="0" lang="zh-CN" alt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grpSp>
        <p:nvGrpSpPr>
          <p:cNvPr id="10" name="组合 9"/>
          <p:cNvGrpSpPr/>
          <p:nvPr/>
        </p:nvGrpSpPr>
        <p:grpSpPr>
          <a:xfrm>
            <a:off x="8828330" y="4298154"/>
            <a:ext cx="481693" cy="481693"/>
            <a:chOff x="8339587" y="4112403"/>
            <a:chExt cx="481693" cy="481693"/>
          </a:xfrm>
        </p:grpSpPr>
        <p:sp>
          <p:nvSpPr>
            <p:cNvPr id="57" name="椭圆 56"/>
            <p:cNvSpPr/>
            <p:nvPr/>
          </p:nvSpPr>
          <p:spPr>
            <a:xfrm>
              <a:off x="8339587" y="4112403"/>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19833" y="4200755"/>
              <a:ext cx="326136" cy="326136"/>
            </a:xfrm>
            <a:prstGeom prst="rect">
              <a:avLst/>
            </a:prstGeom>
          </p:spPr>
        </p:pic>
      </p:grpSp>
      <p:grpSp>
        <p:nvGrpSpPr>
          <p:cNvPr id="12" name="组合 11"/>
          <p:cNvGrpSpPr/>
          <p:nvPr/>
        </p:nvGrpSpPr>
        <p:grpSpPr>
          <a:xfrm>
            <a:off x="8828330" y="4907641"/>
            <a:ext cx="481693" cy="481693"/>
            <a:chOff x="8339587" y="4721890"/>
            <a:chExt cx="481693" cy="481693"/>
          </a:xfrm>
        </p:grpSpPr>
        <p:sp>
          <p:nvSpPr>
            <p:cNvPr id="59" name="椭圆 58"/>
            <p:cNvSpPr/>
            <p:nvPr/>
          </p:nvSpPr>
          <p:spPr>
            <a:xfrm>
              <a:off x="8339587" y="4721890"/>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91326" y="4790744"/>
              <a:ext cx="360301" cy="360301"/>
            </a:xfrm>
            <a:prstGeom prst="rect">
              <a:avLst/>
            </a:prstGeom>
          </p:spPr>
        </p:pic>
      </p:grpSp>
      <p:grpSp>
        <p:nvGrpSpPr>
          <p:cNvPr id="16" name="组合 15"/>
          <p:cNvGrpSpPr/>
          <p:nvPr/>
        </p:nvGrpSpPr>
        <p:grpSpPr>
          <a:xfrm>
            <a:off x="8828330" y="5514842"/>
            <a:ext cx="481693" cy="481693"/>
            <a:chOff x="8339587" y="5329091"/>
            <a:chExt cx="481693" cy="481693"/>
          </a:xfrm>
        </p:grpSpPr>
        <p:sp>
          <p:nvSpPr>
            <p:cNvPr id="68" name="椭圆 67"/>
            <p:cNvSpPr/>
            <p:nvPr/>
          </p:nvSpPr>
          <p:spPr>
            <a:xfrm>
              <a:off x="8339587" y="5329091"/>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82895" y="5373789"/>
              <a:ext cx="406472" cy="406472"/>
            </a:xfrm>
            <a:prstGeom prst="rect">
              <a:avLst/>
            </a:prstGeom>
          </p:spPr>
        </p:pic>
      </p:grpSp>
      <p:sp>
        <p:nvSpPr>
          <p:cNvPr id="55" name="文本框 54"/>
          <p:cNvSpPr txBox="1"/>
          <p:nvPr/>
        </p:nvSpPr>
        <p:spPr>
          <a:xfrm>
            <a:off x="683011" y="6226984"/>
            <a:ext cx="4807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1"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Note: </a:t>
            </a:r>
            <a:r>
              <a:rPr kumimoji="0" lang="en-US" altLang="zh-CN" sz="1000" b="1"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10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The </a:t>
            </a:r>
            <a:r>
              <a:rPr kumimoji="0" lang="en-US" altLang="zh-CN" sz="1000" b="1" i="1"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270X</a:t>
            </a:r>
            <a:r>
              <a:rPr kumimoji="0" lang="en-US" altLang="zh-CN" sz="10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series access controller supports access to up to </a:t>
            </a:r>
            <a:r>
              <a:rPr kumimoji="0" lang="en-US" altLang="zh-CN" sz="1000" b="1" i="1"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26 </a:t>
            </a:r>
            <a:r>
              <a:rPr kumimoji="0" lang="en-US" altLang="zh-CN" sz="10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pcs DS-K2M0012X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The </a:t>
            </a:r>
            <a:r>
              <a:rPr kumimoji="0" lang="en-US" altLang="zh-CN" sz="1000" b="1" i="1"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262X</a:t>
            </a:r>
            <a:r>
              <a:rPr kumimoji="0" lang="en-US" altLang="zh-CN" sz="10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series access controller supports access to up to </a:t>
            </a:r>
            <a:r>
              <a:rPr kumimoji="0" lang="en-US" altLang="zh-CN" sz="1000" b="1" i="1"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16 </a:t>
            </a:r>
            <a:r>
              <a:rPr kumimoji="0" lang="en-US" altLang="zh-CN" sz="1000" b="0" i="1"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pcs DS-K2M0012X</a:t>
            </a:r>
          </a:p>
        </p:txBody>
      </p:sp>
    </p:spTree>
    <p:extLst>
      <p:ext uri="{BB962C8B-B14F-4D97-AF65-F5344CB8AC3E}">
        <p14:creationId xmlns:p14="http://schemas.microsoft.com/office/powerpoint/2010/main" val="3479530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5875" y="1226635"/>
            <a:ext cx="12197874" cy="5515210"/>
          </a:xfrm>
          <a:prstGeom prst="roundRect">
            <a:avLst>
              <a:gd name="adj" fmla="val 4365"/>
            </a:avLst>
          </a:prstGeom>
          <a:solidFill>
            <a:srgbClr val="E3E6E9"/>
          </a:solid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0002" y="2645316"/>
            <a:ext cx="506775" cy="1346311"/>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765" y="3795992"/>
            <a:ext cx="369859" cy="1134726"/>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9635" y="3108435"/>
            <a:ext cx="911723" cy="1613210"/>
          </a:xfrm>
          <a:prstGeom prst="rect">
            <a:avLst/>
          </a:prstGeom>
        </p:spPr>
      </p:pic>
      <p:pic>
        <p:nvPicPr>
          <p:cNvPr id="6" name="图片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95850" y="3126119"/>
            <a:ext cx="740285" cy="1595526"/>
          </a:xfrm>
          <a:prstGeom prst="rect">
            <a:avLst/>
          </a:prstGeom>
        </p:spPr>
      </p:pic>
      <p:pic>
        <p:nvPicPr>
          <p:cNvPr id="7" name="图片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67114" y="2185496"/>
            <a:ext cx="706490" cy="1517904"/>
          </a:xfrm>
          <a:prstGeom prst="rect">
            <a:avLst/>
          </a:prstGeom>
        </p:spPr>
      </p:pic>
      <p:pic>
        <p:nvPicPr>
          <p:cNvPr id="9" name="图片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832875" y="1739673"/>
            <a:ext cx="673835" cy="1330084"/>
          </a:xfrm>
          <a:prstGeom prst="rect">
            <a:avLst/>
          </a:prstGeom>
        </p:spPr>
      </p:pic>
      <p:grpSp>
        <p:nvGrpSpPr>
          <p:cNvPr id="10" name="组合 9"/>
          <p:cNvGrpSpPr/>
          <p:nvPr/>
        </p:nvGrpSpPr>
        <p:grpSpPr>
          <a:xfrm>
            <a:off x="9030459" y="2073984"/>
            <a:ext cx="824433" cy="1244488"/>
            <a:chOff x="4583977" y="1138080"/>
            <a:chExt cx="2643604" cy="3990539"/>
          </a:xfrm>
        </p:grpSpPr>
        <p:pic>
          <p:nvPicPr>
            <p:cNvPr id="11" name="图片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858794" y="1138080"/>
              <a:ext cx="1368787" cy="3990539"/>
            </a:xfrm>
            <a:prstGeom prst="rect">
              <a:avLst/>
            </a:prstGeom>
          </p:spPr>
        </p:pic>
        <p:pic>
          <p:nvPicPr>
            <p:cNvPr id="12" name="图片 1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583977" y="1691515"/>
              <a:ext cx="1334814" cy="3289360"/>
            </a:xfrm>
            <a:prstGeom prst="rect">
              <a:avLst/>
            </a:prstGeom>
          </p:spPr>
        </p:pic>
      </p:grpSp>
      <p:grpSp>
        <p:nvGrpSpPr>
          <p:cNvPr id="13" name="组合 12"/>
          <p:cNvGrpSpPr/>
          <p:nvPr/>
        </p:nvGrpSpPr>
        <p:grpSpPr>
          <a:xfrm>
            <a:off x="-5875" y="4998833"/>
            <a:ext cx="1810362" cy="1389305"/>
            <a:chOff x="667874" y="4462572"/>
            <a:chExt cx="2533025" cy="1389305"/>
          </a:xfrm>
        </p:grpSpPr>
        <p:sp>
          <p:nvSpPr>
            <p:cNvPr id="14" name="Bent Arrow 18"/>
            <p:cNvSpPr/>
            <p:nvPr/>
          </p:nvSpPr>
          <p:spPr>
            <a:xfrm>
              <a:off x="667874" y="4480153"/>
              <a:ext cx="2109102" cy="500707"/>
            </a:xfrm>
            <a:prstGeom prst="bentArrow">
              <a:avLst>
                <a:gd name="adj1" fmla="val 50000"/>
                <a:gd name="adj2" fmla="val 25000"/>
                <a:gd name="adj3" fmla="val 22541"/>
                <a:gd name="adj4" fmla="val 43750"/>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文本框 14"/>
            <p:cNvSpPr txBox="1"/>
            <p:nvPr/>
          </p:nvSpPr>
          <p:spPr>
            <a:xfrm>
              <a:off x="869559" y="4462572"/>
              <a:ext cx="233134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DS-K1T809 Series</a:t>
              </a:r>
              <a:endPar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6" name="文本框 15"/>
            <p:cNvSpPr txBox="1"/>
            <p:nvPr/>
          </p:nvSpPr>
          <p:spPr>
            <a:xfrm>
              <a:off x="915295" y="4867383"/>
              <a:ext cx="2204748" cy="984494"/>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User</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1,000/5,000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 mode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Web configuration( Mobile)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p:txBody>
        </p:sp>
      </p:grpSp>
      <p:grpSp>
        <p:nvGrpSpPr>
          <p:cNvPr id="17" name="组合 16"/>
          <p:cNvGrpSpPr/>
          <p:nvPr/>
        </p:nvGrpSpPr>
        <p:grpSpPr>
          <a:xfrm>
            <a:off x="1659295" y="4633994"/>
            <a:ext cx="1810362" cy="1145755"/>
            <a:chOff x="667874" y="4462572"/>
            <a:chExt cx="2533025" cy="1145755"/>
          </a:xfrm>
        </p:grpSpPr>
        <p:sp>
          <p:nvSpPr>
            <p:cNvPr id="18" name="Bent Arrow 18"/>
            <p:cNvSpPr/>
            <p:nvPr/>
          </p:nvSpPr>
          <p:spPr>
            <a:xfrm>
              <a:off x="667874" y="4480153"/>
              <a:ext cx="2109102" cy="500707"/>
            </a:xfrm>
            <a:prstGeom prst="bentArrow">
              <a:avLst>
                <a:gd name="adj1" fmla="val 50000"/>
                <a:gd name="adj2" fmla="val 25000"/>
                <a:gd name="adj3" fmla="val 22541"/>
                <a:gd name="adj4" fmla="val 43750"/>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文本框 18"/>
            <p:cNvSpPr txBox="1"/>
            <p:nvPr/>
          </p:nvSpPr>
          <p:spPr>
            <a:xfrm>
              <a:off x="869559" y="4462572"/>
              <a:ext cx="233134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DS-K1T804 Series</a:t>
              </a:r>
              <a:endPar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0" name="文本框 19"/>
            <p:cNvSpPr txBox="1"/>
            <p:nvPr/>
          </p:nvSpPr>
          <p:spPr>
            <a:xfrm>
              <a:off x="926471" y="4910963"/>
              <a:ext cx="2185352" cy="697364"/>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2.4-inch LCD screen</a:t>
              </a:r>
              <a:endPar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p:txBody>
        </p:sp>
      </p:grpSp>
      <p:grpSp>
        <p:nvGrpSpPr>
          <p:cNvPr id="21" name="组合 20"/>
          <p:cNvGrpSpPr/>
          <p:nvPr/>
        </p:nvGrpSpPr>
        <p:grpSpPr>
          <a:xfrm>
            <a:off x="3355028" y="4616413"/>
            <a:ext cx="1810362" cy="1569111"/>
            <a:chOff x="667874" y="4462572"/>
            <a:chExt cx="2533025" cy="1569111"/>
          </a:xfrm>
        </p:grpSpPr>
        <p:sp>
          <p:nvSpPr>
            <p:cNvPr id="22" name="Bent Arrow 18"/>
            <p:cNvSpPr/>
            <p:nvPr/>
          </p:nvSpPr>
          <p:spPr>
            <a:xfrm>
              <a:off x="667874" y="4480153"/>
              <a:ext cx="2109102" cy="500707"/>
            </a:xfrm>
            <a:prstGeom prst="bentArrow">
              <a:avLst>
                <a:gd name="adj1" fmla="val 50000"/>
                <a:gd name="adj2" fmla="val 25000"/>
                <a:gd name="adj3" fmla="val 22541"/>
                <a:gd name="adj4" fmla="val 43750"/>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文本框 22"/>
            <p:cNvSpPr txBox="1"/>
            <p:nvPr/>
          </p:nvSpPr>
          <p:spPr>
            <a:xfrm>
              <a:off x="869559" y="4462572"/>
              <a:ext cx="233134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DS-K1T808 Series</a:t>
              </a:r>
              <a:endPar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4" name="文本框 23"/>
            <p:cNvSpPr txBox="1"/>
            <p:nvPr/>
          </p:nvSpPr>
          <p:spPr>
            <a:xfrm>
              <a:off x="899318" y="4903623"/>
              <a:ext cx="2216532" cy="1128060"/>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2.4-inch LCD screen</a:t>
              </a:r>
              <a:endPar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 mode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Web configuration( PC &amp; Mobile)</a:t>
              </a:r>
            </a:p>
          </p:txBody>
        </p:sp>
      </p:grpSp>
      <p:grpSp>
        <p:nvGrpSpPr>
          <p:cNvPr id="25" name="组合 24"/>
          <p:cNvGrpSpPr/>
          <p:nvPr/>
        </p:nvGrpSpPr>
        <p:grpSpPr>
          <a:xfrm>
            <a:off x="5050761" y="4055683"/>
            <a:ext cx="1810362" cy="518288"/>
            <a:chOff x="667874" y="4462572"/>
            <a:chExt cx="2533025" cy="518288"/>
          </a:xfrm>
        </p:grpSpPr>
        <p:sp>
          <p:nvSpPr>
            <p:cNvPr id="26" name="Bent Arrow 18"/>
            <p:cNvSpPr/>
            <p:nvPr/>
          </p:nvSpPr>
          <p:spPr>
            <a:xfrm>
              <a:off x="667874" y="4480153"/>
              <a:ext cx="2109102" cy="500707"/>
            </a:xfrm>
            <a:prstGeom prst="bentArrow">
              <a:avLst>
                <a:gd name="adj1" fmla="val 50000"/>
                <a:gd name="adj2" fmla="val 25000"/>
                <a:gd name="adj3" fmla="val 22541"/>
                <a:gd name="adj4" fmla="val 43750"/>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文本框 26"/>
            <p:cNvSpPr txBox="1"/>
            <p:nvPr/>
          </p:nvSpPr>
          <p:spPr>
            <a:xfrm>
              <a:off x="869559" y="4462572"/>
              <a:ext cx="233134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DS-K1T805 Series</a:t>
              </a:r>
              <a:endPar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29" name="组合 28"/>
          <p:cNvGrpSpPr/>
          <p:nvPr/>
        </p:nvGrpSpPr>
        <p:grpSpPr>
          <a:xfrm>
            <a:off x="6692779" y="3692402"/>
            <a:ext cx="1810362" cy="518288"/>
            <a:chOff x="667874" y="4462572"/>
            <a:chExt cx="2533025" cy="518288"/>
          </a:xfrm>
        </p:grpSpPr>
        <p:sp>
          <p:nvSpPr>
            <p:cNvPr id="30" name="Bent Arrow 18"/>
            <p:cNvSpPr/>
            <p:nvPr/>
          </p:nvSpPr>
          <p:spPr>
            <a:xfrm>
              <a:off x="667874" y="4480153"/>
              <a:ext cx="2109102" cy="500707"/>
            </a:xfrm>
            <a:prstGeom prst="bentArrow">
              <a:avLst>
                <a:gd name="adj1" fmla="val 50000"/>
                <a:gd name="adj2" fmla="val 25000"/>
                <a:gd name="adj3" fmla="val 22541"/>
                <a:gd name="adj4" fmla="val 43750"/>
              </a:avLst>
            </a:prstGeom>
            <a:solidFill>
              <a:schemeClr val="tx2">
                <a:lumMod val="60000"/>
                <a:lumOff val="4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文本框 30"/>
            <p:cNvSpPr txBox="1"/>
            <p:nvPr/>
          </p:nvSpPr>
          <p:spPr>
            <a:xfrm>
              <a:off x="869559" y="4462572"/>
              <a:ext cx="2331340" cy="2769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DS-K1T807 Series</a:t>
              </a:r>
              <a:endParaRPr kumimoji="0" lang="zh-CN"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33" name="文本框 32"/>
          <p:cNvSpPr txBox="1"/>
          <p:nvPr/>
        </p:nvSpPr>
        <p:spPr>
          <a:xfrm>
            <a:off x="5223551" y="4498889"/>
            <a:ext cx="1561879" cy="1271624"/>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 mode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Web configuration( PC &amp; Mobile)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HC management</a:t>
            </a:r>
            <a:endParaRPr kumimoji="0" lang="en-US" altLang="zh-CN" sz="933"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r>
              <a:rPr kumimoji="0" lang="zh-CN" altLang="en-US"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IK08</a:t>
            </a:r>
          </a:p>
        </p:txBody>
      </p:sp>
      <p:sp>
        <p:nvSpPr>
          <p:cNvPr id="34" name="文本框 33"/>
          <p:cNvSpPr txBox="1"/>
          <p:nvPr/>
        </p:nvSpPr>
        <p:spPr>
          <a:xfrm>
            <a:off x="6861031" y="4134521"/>
            <a:ext cx="1473766" cy="1415190"/>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2.4-inch LCD screen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 mode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Web configuration( Mobile)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err="1">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PoE</a:t>
            </a:r>
            <a:endPar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35" name="组合 34"/>
          <p:cNvGrpSpPr/>
          <p:nvPr/>
        </p:nvGrpSpPr>
        <p:grpSpPr>
          <a:xfrm>
            <a:off x="8483739" y="3397431"/>
            <a:ext cx="2284688" cy="1806373"/>
            <a:chOff x="5733745" y="3670509"/>
            <a:chExt cx="2546380" cy="1806373"/>
          </a:xfrm>
        </p:grpSpPr>
        <p:sp>
          <p:nvSpPr>
            <p:cNvPr id="36" name="Bent Arrow 18"/>
            <p:cNvSpPr/>
            <p:nvPr/>
          </p:nvSpPr>
          <p:spPr>
            <a:xfrm>
              <a:off x="5733745" y="3670509"/>
              <a:ext cx="1927711" cy="658252"/>
            </a:xfrm>
            <a:prstGeom prst="bentArrow">
              <a:avLst>
                <a:gd name="adj1" fmla="val 41568"/>
                <a:gd name="adj2" fmla="val 25000"/>
                <a:gd name="adj3" fmla="val 25000"/>
                <a:gd name="adj4" fmla="val 43750"/>
              </a:avLst>
            </a:prstGeom>
            <a:solidFill>
              <a:srgbClr val="2E74B6"/>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7" name="文本框 36"/>
            <p:cNvSpPr txBox="1"/>
            <p:nvPr/>
          </p:nvSpPr>
          <p:spPr>
            <a:xfrm>
              <a:off x="5950143" y="3677502"/>
              <a:ext cx="1824203"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DS-K1T510 Series</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8" name="文本框 37"/>
            <p:cNvSpPr txBox="1"/>
            <p:nvPr/>
          </p:nvSpPr>
          <p:spPr>
            <a:xfrm>
              <a:off x="5957369" y="4205258"/>
              <a:ext cx="2322756" cy="1271624"/>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&amp; </a:t>
              </a: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Video &amp; Video intercom</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CN" sz="933" b="1" dirty="0">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a:t>
              </a:r>
              <a:r>
                <a:rPr lang="zh-CN" altLang="en-US" sz="933" b="1" dirty="0">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933" b="1" dirty="0">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1,000(It’s off by default)</a:t>
              </a:r>
              <a:endParaRPr kumimoji="0" lang="en-US" altLang="zh-CN" sz="933"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933"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 mode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Web configuration( PC &amp; Mobile)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err="1">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PoE</a:t>
              </a:r>
              <a:endPar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39" name="组合 38"/>
          <p:cNvGrpSpPr/>
          <p:nvPr/>
        </p:nvGrpSpPr>
        <p:grpSpPr>
          <a:xfrm>
            <a:off x="10291715" y="3095555"/>
            <a:ext cx="2177847" cy="658252"/>
            <a:chOff x="5733745" y="3670509"/>
            <a:chExt cx="2228116" cy="658252"/>
          </a:xfrm>
        </p:grpSpPr>
        <p:sp>
          <p:nvSpPr>
            <p:cNvPr id="40" name="Bent Arrow 18"/>
            <p:cNvSpPr/>
            <p:nvPr/>
          </p:nvSpPr>
          <p:spPr>
            <a:xfrm>
              <a:off x="5733745" y="3670509"/>
              <a:ext cx="1927711" cy="658252"/>
            </a:xfrm>
            <a:prstGeom prst="bentArrow">
              <a:avLst>
                <a:gd name="adj1" fmla="val 41568"/>
                <a:gd name="adj2" fmla="val 25000"/>
                <a:gd name="adj3" fmla="val 25000"/>
                <a:gd name="adj4" fmla="val 43750"/>
              </a:avLst>
            </a:prstGeom>
            <a:solidFill>
              <a:srgbClr val="2E74B6"/>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 name="文本框 40"/>
            <p:cNvSpPr txBox="1"/>
            <p:nvPr/>
          </p:nvSpPr>
          <p:spPr>
            <a:xfrm>
              <a:off x="5972960" y="3677502"/>
              <a:ext cx="1988901" cy="30777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DS-K1T502 Series</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43" name="文本框 42"/>
          <p:cNvSpPr txBox="1"/>
          <p:nvPr/>
        </p:nvSpPr>
        <p:spPr>
          <a:xfrm>
            <a:off x="10468604" y="3639369"/>
            <a:ext cx="2189859" cy="1271624"/>
          </a:xfrm>
          <a:prstGeom prst="rect">
            <a:avLst/>
          </a:prstGeom>
          <a:noFill/>
        </p:spPr>
        <p:txBody>
          <a:bodyPr wrap="square" lIns="121901" tIns="60957" rIns="121901" bIns="60957"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&amp; </a:t>
            </a: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Video &amp; Video intercom</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a:t>
            </a:r>
            <a:r>
              <a:rPr kumimoji="0" lang="zh-CN" altLang="en-US"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 mode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Web configuration( PC &amp; Mobile)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HC management</a:t>
            </a:r>
            <a:endParaRPr kumimoji="0" lang="en-US" altLang="zh-CN" sz="933"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r>
              <a:rPr kumimoji="0" lang="zh-CN" altLang="en-US"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933"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IK09</a:t>
            </a:r>
          </a:p>
        </p:txBody>
      </p:sp>
      <p:sp>
        <p:nvSpPr>
          <p:cNvPr id="44" name="store-new-badges_71075"/>
          <p:cNvSpPr>
            <a:spLocks noChangeAspect="1"/>
          </p:cNvSpPr>
          <p:nvPr/>
        </p:nvSpPr>
        <p:spPr bwMode="auto">
          <a:xfrm>
            <a:off x="744276" y="3515845"/>
            <a:ext cx="436666" cy="421423"/>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46" name="store-new-badges_71075"/>
          <p:cNvSpPr>
            <a:spLocks noChangeAspect="1"/>
          </p:cNvSpPr>
          <p:nvPr/>
        </p:nvSpPr>
        <p:spPr bwMode="auto">
          <a:xfrm>
            <a:off x="7604472" y="2156013"/>
            <a:ext cx="436666" cy="421423"/>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47" name="store-new-badges_71075"/>
          <p:cNvSpPr>
            <a:spLocks noChangeAspect="1"/>
          </p:cNvSpPr>
          <p:nvPr/>
        </p:nvSpPr>
        <p:spPr bwMode="auto">
          <a:xfrm>
            <a:off x="9690967" y="1854005"/>
            <a:ext cx="436666" cy="421423"/>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49" name="文本框 12"/>
          <p:cNvSpPr txBox="1"/>
          <p:nvPr/>
        </p:nvSpPr>
        <p:spPr>
          <a:xfrm>
            <a:off x="623392" y="260649"/>
            <a:ext cx="933952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Terminal Family</a:t>
            </a:r>
          </a:p>
        </p:txBody>
      </p:sp>
    </p:spTree>
    <p:extLst>
      <p:ext uri="{BB962C8B-B14F-4D97-AF65-F5344CB8AC3E}">
        <p14:creationId xmlns:p14="http://schemas.microsoft.com/office/powerpoint/2010/main" val="2703959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椭圆 27"/>
          <p:cNvSpPr/>
          <p:nvPr/>
        </p:nvSpPr>
        <p:spPr>
          <a:xfrm>
            <a:off x="1335058" y="2542887"/>
            <a:ext cx="3612435" cy="2355320"/>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en-US" altLang="zh-CN" sz="2133"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73" name="矩形 72"/>
          <p:cNvSpPr/>
          <p:nvPr/>
        </p:nvSpPr>
        <p:spPr>
          <a:xfrm>
            <a:off x="1765510" y="4913963"/>
            <a:ext cx="30271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DS-K1T809 Series</a:t>
            </a:r>
          </a:p>
        </p:txBody>
      </p:sp>
      <p:pic>
        <p:nvPicPr>
          <p:cNvPr id="33" name="图片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2815" y="5228874"/>
            <a:ext cx="5280139" cy="1367869"/>
          </a:xfrm>
          <a:prstGeom prst="rect">
            <a:avLst/>
          </a:prstGeom>
        </p:spPr>
      </p:pic>
      <p:sp>
        <p:nvSpPr>
          <p:cNvPr id="62" name="圆角矩形 61"/>
          <p:cNvSpPr/>
          <p:nvPr/>
        </p:nvSpPr>
        <p:spPr>
          <a:xfrm>
            <a:off x="6308152" y="1256920"/>
            <a:ext cx="5454577" cy="5339823"/>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63" name="圆角矩形 62"/>
          <p:cNvSpPr/>
          <p:nvPr/>
        </p:nvSpPr>
        <p:spPr>
          <a:xfrm>
            <a:off x="6565124" y="958063"/>
            <a:ext cx="1663694" cy="503883"/>
          </a:xfrm>
          <a:prstGeom prst="roundRect">
            <a:avLst/>
          </a:prstGeom>
          <a:gradFill>
            <a:gsLst>
              <a:gs pos="100000">
                <a:srgbClr val="1C939D">
                  <a:alpha val="80000"/>
                </a:srgbClr>
              </a:gs>
              <a:gs pos="83000">
                <a:srgbClr val="256C91"/>
              </a:gs>
              <a:gs pos="19000">
                <a:srgbClr val="2C4887"/>
              </a:gs>
              <a:gs pos="41000">
                <a:srgbClr val="2B4F89"/>
              </a:gs>
              <a:gs pos="0">
                <a:srgbClr val="2D448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Key Features</a:t>
            </a:r>
            <a:endParaRPr kumimoji="0" lang="zh-CN" alt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grpSp>
        <p:nvGrpSpPr>
          <p:cNvPr id="124" name="组合 123"/>
          <p:cNvGrpSpPr/>
          <p:nvPr/>
        </p:nvGrpSpPr>
        <p:grpSpPr>
          <a:xfrm>
            <a:off x="1141584" y="5424507"/>
            <a:ext cx="3979485" cy="659617"/>
            <a:chOff x="1179737" y="5870187"/>
            <a:chExt cx="3979485" cy="659617"/>
          </a:xfrm>
        </p:grpSpPr>
        <p:grpSp>
          <p:nvGrpSpPr>
            <p:cNvPr id="125" name="组合 124"/>
            <p:cNvGrpSpPr/>
            <p:nvPr/>
          </p:nvGrpSpPr>
          <p:grpSpPr>
            <a:xfrm>
              <a:off x="1179737" y="5870187"/>
              <a:ext cx="1397195" cy="659617"/>
              <a:chOff x="2972020" y="2921487"/>
              <a:chExt cx="2794392" cy="1319236"/>
            </a:xfrm>
          </p:grpSpPr>
          <p:sp>
            <p:nvSpPr>
              <p:cNvPr id="132" name="矩形 131"/>
              <p:cNvSpPr/>
              <p:nvPr/>
            </p:nvSpPr>
            <p:spPr>
              <a:xfrm>
                <a:off x="2972020" y="2921487"/>
                <a:ext cx="2162774" cy="830997"/>
              </a:xfrm>
              <a:prstGeom prst="rect">
                <a:avLst/>
              </a:prstGeom>
              <a:noFill/>
            </p:spPr>
            <p:txBody>
              <a:bodyPr wrap="none" lIns="45720" tIns="22860" rIns="45720" bIns="228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1,000</a:t>
                </a:r>
                <a:r>
                  <a:rPr kumimoji="0" lang="zh-CN" altLang="en-US"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a:t>
                </a:r>
              </a:p>
            </p:txBody>
          </p:sp>
          <p:sp>
            <p:nvSpPr>
              <p:cNvPr id="133" name="矩形 132"/>
              <p:cNvSpPr/>
              <p:nvPr/>
            </p:nvSpPr>
            <p:spPr>
              <a:xfrm>
                <a:off x="4356921" y="3659280"/>
                <a:ext cx="1409491" cy="581443"/>
              </a:xfrm>
              <a:prstGeom prst="rect">
                <a:avLst/>
              </a:prstGeom>
            </p:spPr>
            <p:txBody>
              <a:bodyPr wrap="none">
                <a:spAutoFit/>
              </a:bodyPr>
              <a:lstStyle/>
              <a:p>
                <a:pPr marL="0" marR="0" lvl="0" indent="0" algn="ctr" defTabSz="457097" rtl="0" eaLnBrk="1" fontAlgn="auto" latinLnBrk="0" hangingPunct="1">
                  <a:lnSpc>
                    <a:spcPts val="1499"/>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Cards </a:t>
                </a:r>
                <a:endParaRPr kumimoji="0" lang="zh-CN" altLang="en-US" sz="1600" b="1" i="1"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
          <p:nvSpPr>
            <p:cNvPr id="130" name="矩形 129"/>
            <p:cNvSpPr/>
            <p:nvPr/>
          </p:nvSpPr>
          <p:spPr>
            <a:xfrm>
              <a:off x="2200030" y="5871514"/>
              <a:ext cx="1102225" cy="415498"/>
            </a:xfrm>
            <a:prstGeom prst="rect">
              <a:avLst/>
            </a:prstGeom>
            <a:noFill/>
          </p:spPr>
          <p:txBody>
            <a:bodyPr wrap="none" lIns="45720" tIns="22860" rIns="45720" bIns="228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5,000</a:t>
              </a:r>
              <a:r>
                <a:rPr kumimoji="0" lang="zh-CN" altLang="en-US"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a:t>
              </a:r>
              <a:endPar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27" name="组合 126"/>
            <p:cNvGrpSpPr/>
            <p:nvPr/>
          </p:nvGrpSpPr>
          <p:grpSpPr>
            <a:xfrm>
              <a:off x="4053791" y="5870187"/>
              <a:ext cx="1105431" cy="653589"/>
              <a:chOff x="1590849" y="2921487"/>
              <a:chExt cx="2210862" cy="1307180"/>
            </a:xfrm>
          </p:grpSpPr>
          <p:sp>
            <p:nvSpPr>
              <p:cNvPr id="128" name="矩形 127"/>
              <p:cNvSpPr/>
              <p:nvPr/>
            </p:nvSpPr>
            <p:spPr>
              <a:xfrm>
                <a:off x="1590849" y="2921487"/>
                <a:ext cx="2210862" cy="830997"/>
              </a:xfrm>
              <a:prstGeom prst="rect">
                <a:avLst/>
              </a:prstGeom>
              <a:noFill/>
            </p:spPr>
            <p:txBody>
              <a:bodyPr wrap="none" lIns="45720" tIns="22860" rIns="45720" bIns="228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100,000</a:t>
                </a:r>
              </a:p>
            </p:txBody>
          </p:sp>
          <p:sp>
            <p:nvSpPr>
              <p:cNvPr id="129" name="矩形 128"/>
              <p:cNvSpPr/>
              <p:nvPr/>
            </p:nvSpPr>
            <p:spPr>
              <a:xfrm>
                <a:off x="2006025" y="3659280"/>
                <a:ext cx="1569274" cy="569387"/>
              </a:xfrm>
              <a:prstGeom prst="rect">
                <a:avLst/>
              </a:prstGeom>
            </p:spPr>
            <p:txBody>
              <a:bodyPr wrap="none">
                <a:spAutoFit/>
              </a:bodyPr>
              <a:lstStyle/>
              <a:p>
                <a:pPr marL="0" marR="0" lvl="0" indent="0" algn="ctr" defTabSz="457097" rtl="0" eaLnBrk="1" fontAlgn="auto" latinLnBrk="0" hangingPunct="1">
                  <a:lnSpc>
                    <a:spcPts val="1499"/>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Events </a:t>
                </a:r>
                <a:endParaRPr kumimoji="0" lang="zh-CN" altLang="en-US" sz="1600" b="1" i="1"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pic>
        <p:nvPicPr>
          <p:cNvPr id="50" name="图片 4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4119" y="1430397"/>
            <a:ext cx="966396" cy="3447111"/>
          </a:xfrm>
          <a:prstGeom prst="rect">
            <a:avLst/>
          </a:prstGeom>
        </p:spPr>
      </p:pic>
      <p:grpSp>
        <p:nvGrpSpPr>
          <p:cNvPr id="4" name="组合 3"/>
          <p:cNvGrpSpPr/>
          <p:nvPr/>
        </p:nvGrpSpPr>
        <p:grpSpPr>
          <a:xfrm>
            <a:off x="1080887" y="6143629"/>
            <a:ext cx="4097237" cy="453114"/>
            <a:chOff x="1028668" y="6325520"/>
            <a:chExt cx="4097237" cy="453114"/>
          </a:xfrm>
        </p:grpSpPr>
        <p:sp>
          <p:nvSpPr>
            <p:cNvPr id="52" name="矩形 51"/>
            <p:cNvSpPr/>
            <p:nvPr/>
          </p:nvSpPr>
          <p:spPr>
            <a:xfrm>
              <a:off x="1104657" y="6325520"/>
              <a:ext cx="402124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t>
              </a:r>
              <a:r>
                <a:rPr kumimoji="0" lang="en-US" altLang="zh-CN"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Note</a:t>
              </a:r>
              <a:r>
                <a:rPr kumimoji="0" lang="zh-CN" altLang="en-US"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t>
              </a:r>
              <a:r>
                <a:rPr kumimoji="0" lang="en-US" altLang="zh-CN"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1T809E/MX support</a:t>
              </a:r>
              <a:endParaRPr kumimoji="0" lang="en-US"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3" name="矩形 52"/>
            <p:cNvSpPr/>
            <p:nvPr/>
          </p:nvSpPr>
          <p:spPr>
            <a:xfrm>
              <a:off x="1028668" y="6501635"/>
              <a:ext cx="402124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t>
              </a:r>
              <a:r>
                <a:rPr kumimoji="0" lang="en-US" altLang="zh-CN"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*Note</a:t>
              </a:r>
              <a:r>
                <a:rPr kumimoji="0" lang="zh-CN" altLang="en-US"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t>
              </a:r>
              <a:r>
                <a:rPr kumimoji="0" lang="en-US" altLang="zh-CN"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1T809E/MWX support(Wi-Fi model)</a:t>
              </a:r>
              <a:endParaRPr kumimoji="0" lang="en-US" sz="1200" b="1" i="1" u="none" strike="noStrike" kern="1200" cap="none" spc="0" normalizeH="0" baseline="0" noProof="0" dirty="0">
                <a:ln>
                  <a:noFill/>
                </a:ln>
                <a:solidFill>
                  <a:srgbClr val="E7E6E6">
                    <a:lumMod val="2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67" name="组合 66"/>
          <p:cNvGrpSpPr/>
          <p:nvPr/>
        </p:nvGrpSpPr>
        <p:grpSpPr>
          <a:xfrm>
            <a:off x="6882505" y="4702790"/>
            <a:ext cx="4032493" cy="481693"/>
            <a:chOff x="7600496" y="3174717"/>
            <a:chExt cx="4032493" cy="481693"/>
          </a:xfrm>
        </p:grpSpPr>
        <p:grpSp>
          <p:nvGrpSpPr>
            <p:cNvPr id="69" name="组合 68"/>
            <p:cNvGrpSpPr/>
            <p:nvPr/>
          </p:nvGrpSpPr>
          <p:grpSpPr>
            <a:xfrm>
              <a:off x="7600496" y="3174717"/>
              <a:ext cx="481693" cy="481693"/>
              <a:chOff x="7584619" y="3230119"/>
              <a:chExt cx="481693" cy="481693"/>
            </a:xfrm>
          </p:grpSpPr>
          <p:sp>
            <p:nvSpPr>
              <p:cNvPr id="71" name="椭圆 70"/>
              <p:cNvSpPr/>
              <p:nvPr/>
            </p:nvSpPr>
            <p:spPr>
              <a:xfrm>
                <a:off x="7584619" y="3230119"/>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9" name="图片 7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844" y="3327230"/>
                <a:ext cx="313242" cy="313242"/>
              </a:xfrm>
              <a:prstGeom prst="rect">
                <a:avLst/>
              </a:prstGeom>
            </p:spPr>
          </p:pic>
          <p:sp>
            <p:nvSpPr>
              <p:cNvPr id="81" name="文本框 80"/>
              <p:cNvSpPr txBox="1"/>
              <p:nvPr/>
            </p:nvSpPr>
            <p:spPr>
              <a:xfrm>
                <a:off x="7692117" y="3378632"/>
                <a:ext cx="289969"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AP</a:t>
                </a:r>
                <a:endParaRPr kumimoji="0" lang="zh-CN" altLang="en-US" sz="6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70" name="文本框 69"/>
            <p:cNvSpPr txBox="1"/>
            <p:nvPr/>
          </p:nvSpPr>
          <p:spPr>
            <a:xfrm>
              <a:off x="8159166" y="3230119"/>
              <a:ext cx="3473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Supports</a:t>
              </a:r>
              <a:r>
                <a:rPr kumimoji="0" lang="zh-CN" altLang="en-US"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AP mode(</a:t>
              </a:r>
              <a:r>
                <a:rPr kumimoji="0" lang="en-US" altLang="zh-CN" sz="1200" b="1" i="1"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1T809E/MWX support</a:t>
              </a: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a:t>
              </a:r>
            </a:p>
          </p:txBody>
        </p:sp>
      </p:grpSp>
      <p:grpSp>
        <p:nvGrpSpPr>
          <p:cNvPr id="2" name="组合 1"/>
          <p:cNvGrpSpPr/>
          <p:nvPr/>
        </p:nvGrpSpPr>
        <p:grpSpPr>
          <a:xfrm>
            <a:off x="6870119" y="2737754"/>
            <a:ext cx="4032493" cy="481693"/>
            <a:chOff x="6976072" y="2643768"/>
            <a:chExt cx="4032493" cy="481693"/>
          </a:xfrm>
        </p:grpSpPr>
        <p:grpSp>
          <p:nvGrpSpPr>
            <p:cNvPr id="89" name="组合 88"/>
            <p:cNvGrpSpPr/>
            <p:nvPr/>
          </p:nvGrpSpPr>
          <p:grpSpPr>
            <a:xfrm>
              <a:off x="6976072" y="2643768"/>
              <a:ext cx="4032493" cy="481693"/>
              <a:chOff x="7600496" y="3174717"/>
              <a:chExt cx="4032493" cy="481693"/>
            </a:xfrm>
          </p:grpSpPr>
          <p:sp>
            <p:nvSpPr>
              <p:cNvPr id="92" name="椭圆 91"/>
              <p:cNvSpPr/>
              <p:nvPr/>
            </p:nvSpPr>
            <p:spPr>
              <a:xfrm>
                <a:off x="7600496" y="3174717"/>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1" name="文本框 90"/>
              <p:cNvSpPr txBox="1"/>
              <p:nvPr/>
            </p:nvSpPr>
            <p:spPr>
              <a:xfrm>
                <a:off x="8159166" y="3230119"/>
                <a:ext cx="3473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Metal appearance</a:t>
                </a:r>
              </a:p>
            </p:txBody>
          </p:sp>
        </p:grpSp>
        <p:pic>
          <p:nvPicPr>
            <p:cNvPr id="13" name="图片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4589" y="2651744"/>
              <a:ext cx="440814" cy="440814"/>
            </a:xfrm>
            <a:prstGeom prst="rect">
              <a:avLst/>
            </a:prstGeom>
          </p:spPr>
        </p:pic>
      </p:grpSp>
      <p:grpSp>
        <p:nvGrpSpPr>
          <p:cNvPr id="95" name="组合 94"/>
          <p:cNvGrpSpPr/>
          <p:nvPr/>
        </p:nvGrpSpPr>
        <p:grpSpPr>
          <a:xfrm>
            <a:off x="6882505" y="4046214"/>
            <a:ext cx="4836268" cy="717900"/>
            <a:chOff x="7584620" y="2338473"/>
            <a:chExt cx="4836268" cy="717900"/>
          </a:xfrm>
        </p:grpSpPr>
        <p:grpSp>
          <p:nvGrpSpPr>
            <p:cNvPr id="96" name="组合 95"/>
            <p:cNvGrpSpPr/>
            <p:nvPr/>
          </p:nvGrpSpPr>
          <p:grpSpPr>
            <a:xfrm>
              <a:off x="7584620" y="2338473"/>
              <a:ext cx="481693" cy="481693"/>
              <a:chOff x="7584620" y="2338473"/>
              <a:chExt cx="481693" cy="481693"/>
            </a:xfrm>
          </p:grpSpPr>
          <p:sp>
            <p:nvSpPr>
              <p:cNvPr id="98" name="椭圆 97"/>
              <p:cNvSpPr/>
              <p:nvPr/>
            </p:nvSpPr>
            <p:spPr>
              <a:xfrm>
                <a:off x="7584620" y="2338473"/>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00" name="图片 9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74556" y="2425034"/>
                <a:ext cx="293930" cy="293930"/>
              </a:xfrm>
              <a:prstGeom prst="rect">
                <a:avLst/>
              </a:prstGeom>
            </p:spPr>
          </p:pic>
          <p:pic>
            <p:nvPicPr>
              <p:cNvPr id="101" name="图片 10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45707" y="2475669"/>
                <a:ext cx="152050" cy="152050"/>
              </a:xfrm>
              <a:prstGeom prst="rect">
                <a:avLst/>
              </a:prstGeom>
            </p:spPr>
          </p:pic>
        </p:grpSp>
        <p:sp>
          <p:nvSpPr>
            <p:cNvPr id="97" name="文本框 96"/>
            <p:cNvSpPr txBox="1"/>
            <p:nvPr/>
          </p:nvSpPr>
          <p:spPr>
            <a:xfrm>
              <a:off x="8159167" y="2410042"/>
              <a:ext cx="4261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Mobile web configuration(</a:t>
              </a:r>
              <a:r>
                <a:rPr kumimoji="0" lang="en-US" altLang="zh-CN" sz="1200" b="1" i="1"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1T809E/MWX support</a:t>
              </a: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6" name="组合 5"/>
          <p:cNvGrpSpPr/>
          <p:nvPr/>
        </p:nvGrpSpPr>
        <p:grpSpPr>
          <a:xfrm>
            <a:off x="6870119" y="1806331"/>
            <a:ext cx="4870677" cy="831396"/>
            <a:chOff x="6982203" y="1719146"/>
            <a:chExt cx="4870677" cy="831396"/>
          </a:xfrm>
        </p:grpSpPr>
        <p:sp>
          <p:nvSpPr>
            <p:cNvPr id="82" name="椭圆 81"/>
            <p:cNvSpPr/>
            <p:nvPr/>
          </p:nvSpPr>
          <p:spPr>
            <a:xfrm>
              <a:off x="6994589" y="1756133"/>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5" name="文本框 74"/>
            <p:cNvSpPr txBox="1"/>
            <p:nvPr/>
          </p:nvSpPr>
          <p:spPr>
            <a:xfrm>
              <a:off x="7500927" y="1799451"/>
              <a:ext cx="4351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 Methods </a:t>
              </a:r>
              <a:endParaRPr kumimoji="0" lang="zh-CN" altLang="en-US" sz="18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78" name="组合 77"/>
            <p:cNvGrpSpPr/>
            <p:nvPr/>
          </p:nvGrpSpPr>
          <p:grpSpPr>
            <a:xfrm>
              <a:off x="7635706" y="2201148"/>
              <a:ext cx="335924" cy="334801"/>
              <a:chOff x="952882" y="3433815"/>
              <a:chExt cx="531188" cy="529411"/>
            </a:xfrm>
            <a:solidFill>
              <a:srgbClr val="003399"/>
            </a:solidFill>
          </p:grpSpPr>
          <p:sp>
            <p:nvSpPr>
              <p:cNvPr id="80" name="椭圆 79"/>
              <p:cNvSpPr>
                <a:spLocks noChangeAspect="1"/>
              </p:cNvSpPr>
              <p:nvPr/>
            </p:nvSpPr>
            <p:spPr>
              <a:xfrm>
                <a:off x="952882" y="3433815"/>
                <a:ext cx="531188" cy="5294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102" name="图片 10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3467" y="3513511"/>
                <a:ext cx="370018" cy="370017"/>
              </a:xfrm>
              <a:prstGeom prst="rect">
                <a:avLst/>
              </a:prstGeom>
              <a:grpFill/>
            </p:spPr>
          </p:pic>
        </p:grpSp>
        <p:sp>
          <p:nvSpPr>
            <p:cNvPr id="103" name="矩形 102"/>
            <p:cNvSpPr/>
            <p:nvPr/>
          </p:nvSpPr>
          <p:spPr>
            <a:xfrm>
              <a:off x="7909908" y="2231404"/>
              <a:ext cx="654495" cy="27699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p>
          </p:txBody>
        </p:sp>
        <p:sp>
          <p:nvSpPr>
            <p:cNvPr id="114" name="椭圆 113"/>
            <p:cNvSpPr>
              <a:spLocks noChangeAspect="1"/>
            </p:cNvSpPr>
            <p:nvPr/>
          </p:nvSpPr>
          <p:spPr>
            <a:xfrm>
              <a:off x="8426686" y="2204942"/>
              <a:ext cx="345600" cy="345600"/>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16" name="矩形 115"/>
            <p:cNvSpPr/>
            <p:nvPr/>
          </p:nvSpPr>
          <p:spPr>
            <a:xfrm>
              <a:off x="8683592" y="2237870"/>
              <a:ext cx="947299" cy="27699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PIN code</a:t>
              </a:r>
            </a:p>
          </p:txBody>
        </p:sp>
        <p:pic>
          <p:nvPicPr>
            <p:cNvPr id="12" name="图片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82203" y="1719146"/>
              <a:ext cx="518724" cy="518724"/>
            </a:xfrm>
            <a:prstGeom prst="rect">
              <a:avLst/>
            </a:prstGeom>
          </p:spPr>
        </p:pic>
        <p:pic>
          <p:nvPicPr>
            <p:cNvPr id="14" name="图片 1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06934" y="2276058"/>
              <a:ext cx="185103" cy="185103"/>
            </a:xfrm>
            <a:prstGeom prst="rect">
              <a:avLst/>
            </a:prstGeom>
          </p:spPr>
        </p:pic>
      </p:grpSp>
      <p:grpSp>
        <p:nvGrpSpPr>
          <p:cNvPr id="3" name="组合 2"/>
          <p:cNvGrpSpPr/>
          <p:nvPr/>
        </p:nvGrpSpPr>
        <p:grpSpPr>
          <a:xfrm>
            <a:off x="6882505" y="3387176"/>
            <a:ext cx="4032493" cy="481693"/>
            <a:chOff x="6976072" y="3286134"/>
            <a:chExt cx="4032493" cy="481693"/>
          </a:xfrm>
        </p:grpSpPr>
        <p:sp>
          <p:nvSpPr>
            <p:cNvPr id="77" name="椭圆 76"/>
            <p:cNvSpPr/>
            <p:nvPr/>
          </p:nvSpPr>
          <p:spPr>
            <a:xfrm>
              <a:off x="6976072" y="3286134"/>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图片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57629" y="3357057"/>
              <a:ext cx="329999" cy="328357"/>
            </a:xfrm>
            <a:prstGeom prst="rect">
              <a:avLst/>
            </a:prstGeom>
          </p:spPr>
        </p:pic>
        <p:cxnSp>
          <p:nvCxnSpPr>
            <p:cNvPr id="7" name="直接连接符 6"/>
            <p:cNvCxnSpPr>
              <a:stCxn id="77" idx="1"/>
            </p:cNvCxnSpPr>
            <p:nvPr/>
          </p:nvCxnSpPr>
          <p:spPr>
            <a:xfrm>
              <a:off x="7046614" y="3356676"/>
              <a:ext cx="339372" cy="328738"/>
            </a:xfrm>
            <a:prstGeom prst="line">
              <a:avLst/>
            </a:prstGeom>
            <a:ln w="28575">
              <a:solidFill>
                <a:srgbClr val="2D4486"/>
              </a:solidFill>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7534742" y="3354104"/>
              <a:ext cx="3473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No Ethernet port</a:t>
              </a:r>
            </a:p>
          </p:txBody>
        </p:sp>
      </p:grpSp>
      <p:sp>
        <p:nvSpPr>
          <p:cNvPr id="76" name="文本框 12"/>
          <p:cNvSpPr txBox="1"/>
          <p:nvPr/>
        </p:nvSpPr>
        <p:spPr>
          <a:xfrm>
            <a:off x="850649" y="186352"/>
            <a:ext cx="8550512"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Terminal</a:t>
            </a:r>
          </a:p>
        </p:txBody>
      </p:sp>
      <p:grpSp>
        <p:nvGrpSpPr>
          <p:cNvPr id="84" name="组合 83"/>
          <p:cNvGrpSpPr/>
          <p:nvPr/>
        </p:nvGrpSpPr>
        <p:grpSpPr>
          <a:xfrm>
            <a:off x="1665962" y="4099094"/>
            <a:ext cx="860330" cy="259551"/>
            <a:chOff x="6636228" y="1455281"/>
            <a:chExt cx="860330" cy="259551"/>
          </a:xfrm>
        </p:grpSpPr>
        <p:sp>
          <p:nvSpPr>
            <p:cNvPr id="85" name="对话气泡: 圆角矩形 53">
              <a:extLst>
                <a:ext uri="{FF2B5EF4-FFF2-40B4-BE49-F238E27FC236}">
                  <a16:creationId xmlns:a16="http://schemas.microsoft.com/office/drawing/2014/main" id="{BF34495D-E150-B900-3BD7-55CC7D8D3133}"/>
                </a:ext>
              </a:extLst>
            </p:cNvPr>
            <p:cNvSpPr/>
            <p:nvPr/>
          </p:nvSpPr>
          <p:spPr>
            <a:xfrm>
              <a:off x="6649479" y="1455281"/>
              <a:ext cx="803658" cy="259551"/>
            </a:xfrm>
            <a:prstGeom prst="wedgeRoundRectCallout">
              <a:avLst>
                <a:gd name="adj1" fmla="val 102249"/>
                <a:gd name="adj2" fmla="val -644"/>
                <a:gd name="adj3" fmla="val 16667"/>
              </a:avLst>
            </a:prstGeom>
            <a:solidFill>
              <a:schemeClr val="accent1">
                <a:lumMod val="50000"/>
              </a:schemeClr>
            </a:solidFill>
            <a:ln w="635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6" name="文本框 85"/>
            <p:cNvSpPr txBox="1"/>
            <p:nvPr/>
          </p:nvSpPr>
          <p:spPr>
            <a:xfrm>
              <a:off x="6636228" y="1455281"/>
              <a:ext cx="86033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Card swipe area</a:t>
              </a:r>
            </a:p>
          </p:txBody>
        </p:sp>
      </p:grpSp>
      <p:grpSp>
        <p:nvGrpSpPr>
          <p:cNvPr id="87" name="组合 86"/>
          <p:cNvGrpSpPr/>
          <p:nvPr/>
        </p:nvGrpSpPr>
        <p:grpSpPr>
          <a:xfrm>
            <a:off x="1682871" y="2381725"/>
            <a:ext cx="781537" cy="259551"/>
            <a:chOff x="6671600" y="1455281"/>
            <a:chExt cx="781537" cy="259551"/>
          </a:xfrm>
        </p:grpSpPr>
        <p:sp>
          <p:nvSpPr>
            <p:cNvPr id="88" name="对话气泡: 圆角矩形 53">
              <a:extLst>
                <a:ext uri="{FF2B5EF4-FFF2-40B4-BE49-F238E27FC236}">
                  <a16:creationId xmlns:a16="http://schemas.microsoft.com/office/drawing/2014/main" id="{BF34495D-E150-B900-3BD7-55CC7D8D3133}"/>
                </a:ext>
              </a:extLst>
            </p:cNvPr>
            <p:cNvSpPr/>
            <p:nvPr/>
          </p:nvSpPr>
          <p:spPr>
            <a:xfrm>
              <a:off x="6716199" y="1455281"/>
              <a:ext cx="736938" cy="259551"/>
            </a:xfrm>
            <a:prstGeom prst="wedgeRoundRectCallout">
              <a:avLst>
                <a:gd name="adj1" fmla="val 108184"/>
                <a:gd name="adj2" fmla="val 36361"/>
                <a:gd name="adj3" fmla="val 16667"/>
              </a:avLst>
            </a:prstGeom>
            <a:solidFill>
              <a:schemeClr val="accent1">
                <a:lumMod val="50000"/>
              </a:schemeClr>
            </a:solidFill>
            <a:ln w="635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0" name="文本框 89"/>
            <p:cNvSpPr txBox="1"/>
            <p:nvPr/>
          </p:nvSpPr>
          <p:spPr>
            <a:xfrm>
              <a:off x="6671600" y="1461483"/>
              <a:ext cx="77894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Keypad</a:t>
              </a:r>
            </a:p>
          </p:txBody>
        </p:sp>
      </p:grpSp>
      <p:sp>
        <p:nvSpPr>
          <p:cNvPr id="105" name="矩形 104"/>
          <p:cNvSpPr/>
          <p:nvPr/>
        </p:nvSpPr>
        <p:spPr>
          <a:xfrm>
            <a:off x="3855788" y="1972660"/>
            <a:ext cx="237523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Suitable for installation in space limited area</a:t>
            </a:r>
          </a:p>
        </p:txBody>
      </p:sp>
      <p:sp>
        <p:nvSpPr>
          <p:cNvPr id="106" name="文本框 105"/>
          <p:cNvSpPr txBox="1"/>
          <p:nvPr/>
        </p:nvSpPr>
        <p:spPr>
          <a:xfrm>
            <a:off x="3883140" y="1572335"/>
            <a:ext cx="17228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Slim Design</a:t>
            </a:r>
            <a:endParaRPr kumimoji="0" lang="zh-CN" altLang="en-US" sz="14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cxnSp>
        <p:nvCxnSpPr>
          <p:cNvPr id="107" name="肘形连接符 78"/>
          <p:cNvCxnSpPr/>
          <p:nvPr/>
        </p:nvCxnSpPr>
        <p:spPr>
          <a:xfrm flipH="1" flipV="1">
            <a:off x="3087702" y="1957276"/>
            <a:ext cx="2714019" cy="12700"/>
          </a:xfrm>
          <a:prstGeom prst="straightConnector1">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08" name="组合 107"/>
          <p:cNvGrpSpPr/>
          <p:nvPr/>
        </p:nvGrpSpPr>
        <p:grpSpPr>
          <a:xfrm>
            <a:off x="3793439" y="3741157"/>
            <a:ext cx="687601" cy="766799"/>
            <a:chOff x="8935506" y="4882326"/>
            <a:chExt cx="722340" cy="805541"/>
          </a:xfrm>
        </p:grpSpPr>
        <p:sp>
          <p:nvSpPr>
            <p:cNvPr id="109" name="shield-with-outline_49736">
              <a:extLst>
                <a:ext uri="{FF2B5EF4-FFF2-40B4-BE49-F238E27FC236}">
                  <a16:creationId xmlns:a16="http://schemas.microsoft.com/office/drawing/2014/main" id="{54405246-CCE2-4201-BBB1-D3F3EB6E740D}"/>
                </a:ext>
              </a:extLst>
            </p:cNvPr>
            <p:cNvSpPr/>
            <p:nvPr/>
          </p:nvSpPr>
          <p:spPr>
            <a:xfrm>
              <a:off x="8935506" y="4882326"/>
              <a:ext cx="722340" cy="805541"/>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10" name="raindrops_172928">
              <a:extLst>
                <a:ext uri="{FF2B5EF4-FFF2-40B4-BE49-F238E27FC236}">
                  <a16:creationId xmlns:a16="http://schemas.microsoft.com/office/drawing/2014/main" id="{54405246-CCE2-4201-BBB1-D3F3EB6E740D}"/>
                </a:ext>
              </a:extLst>
            </p:cNvPr>
            <p:cNvSpPr/>
            <p:nvPr/>
          </p:nvSpPr>
          <p:spPr>
            <a:xfrm>
              <a:off x="9192626" y="5273052"/>
              <a:ext cx="193212" cy="263040"/>
            </a:xfrm>
            <a:custGeom>
              <a:avLst/>
              <a:gdLst>
                <a:gd name="connsiteX0" fmla="*/ 80896 w 443741"/>
                <a:gd name="connsiteY0" fmla="*/ 421177 h 604111"/>
                <a:gd name="connsiteX1" fmla="*/ 97012 w 443741"/>
                <a:gd name="connsiteY1" fmla="*/ 422655 h 604111"/>
                <a:gd name="connsiteX2" fmla="*/ 106031 w 443741"/>
                <a:gd name="connsiteY2" fmla="*/ 451250 h 604111"/>
                <a:gd name="connsiteX3" fmla="*/ 106738 w 443741"/>
                <a:gd name="connsiteY3" fmla="*/ 485846 h 604111"/>
                <a:gd name="connsiteX4" fmla="*/ 135211 w 443741"/>
                <a:gd name="connsiteY4" fmla="*/ 502968 h 604111"/>
                <a:gd name="connsiteX5" fmla="*/ 155548 w 443741"/>
                <a:gd name="connsiteY5" fmla="*/ 524855 h 604111"/>
                <a:gd name="connsiteX6" fmla="*/ 134504 w 443741"/>
                <a:gd name="connsiteY6" fmla="*/ 545330 h 604111"/>
                <a:gd name="connsiteX7" fmla="*/ 133619 w 443741"/>
                <a:gd name="connsiteY7" fmla="*/ 545330 h 604111"/>
                <a:gd name="connsiteX8" fmla="*/ 70131 w 443741"/>
                <a:gd name="connsiteY8" fmla="*/ 507027 h 604111"/>
                <a:gd name="connsiteX9" fmla="*/ 68362 w 443741"/>
                <a:gd name="connsiteY9" fmla="*/ 431481 h 604111"/>
                <a:gd name="connsiteX10" fmla="*/ 80896 w 443741"/>
                <a:gd name="connsiteY10" fmla="*/ 421177 h 604111"/>
                <a:gd name="connsiteX11" fmla="*/ 364671 w 443741"/>
                <a:gd name="connsiteY11" fmla="*/ 293606 h 604111"/>
                <a:gd name="connsiteX12" fmla="*/ 331257 w 443741"/>
                <a:gd name="connsiteY12" fmla="*/ 370224 h 604111"/>
                <a:gd name="connsiteX13" fmla="*/ 333909 w 443741"/>
                <a:gd name="connsiteY13" fmla="*/ 405886 h 604111"/>
                <a:gd name="connsiteX14" fmla="*/ 362549 w 443741"/>
                <a:gd name="connsiteY14" fmla="*/ 423011 h 604111"/>
                <a:gd name="connsiteX15" fmla="*/ 366792 w 443741"/>
                <a:gd name="connsiteY15" fmla="*/ 423011 h 604111"/>
                <a:gd name="connsiteX16" fmla="*/ 395609 w 443741"/>
                <a:gd name="connsiteY16" fmla="*/ 405886 h 604111"/>
                <a:gd name="connsiteX17" fmla="*/ 398084 w 443741"/>
                <a:gd name="connsiteY17" fmla="*/ 370224 h 604111"/>
                <a:gd name="connsiteX18" fmla="*/ 134875 w 443741"/>
                <a:gd name="connsiteY18" fmla="*/ 269954 h 604111"/>
                <a:gd name="connsiteX19" fmla="*/ 53364 w 443741"/>
                <a:gd name="connsiteY19" fmla="*/ 424588 h 604111"/>
                <a:gd name="connsiteX20" fmla="*/ 55309 w 443741"/>
                <a:gd name="connsiteY20" fmla="*/ 516027 h 604111"/>
                <a:gd name="connsiteX21" fmla="*/ 131338 w 443741"/>
                <a:gd name="connsiteY21" fmla="*/ 561746 h 604111"/>
                <a:gd name="connsiteX22" fmla="*/ 138411 w 443741"/>
                <a:gd name="connsiteY22" fmla="*/ 561746 h 604111"/>
                <a:gd name="connsiteX23" fmla="*/ 214263 w 443741"/>
                <a:gd name="connsiteY23" fmla="*/ 516027 h 604111"/>
                <a:gd name="connsiteX24" fmla="*/ 216385 w 443741"/>
                <a:gd name="connsiteY24" fmla="*/ 424588 h 604111"/>
                <a:gd name="connsiteX25" fmla="*/ 364671 w 443741"/>
                <a:gd name="connsiteY25" fmla="*/ 219459 h 604111"/>
                <a:gd name="connsiteX26" fmla="*/ 384117 w 443741"/>
                <a:gd name="connsiteY26" fmla="*/ 232170 h 604111"/>
                <a:gd name="connsiteX27" fmla="*/ 436978 w 443741"/>
                <a:gd name="connsiteY27" fmla="*/ 353277 h 604111"/>
                <a:gd name="connsiteX28" fmla="*/ 431674 w 443741"/>
                <a:gd name="connsiteY28" fmla="*/ 428130 h 604111"/>
                <a:gd name="connsiteX29" fmla="*/ 368913 w 443741"/>
                <a:gd name="connsiteY29" fmla="*/ 465380 h 604111"/>
                <a:gd name="connsiteX30" fmla="*/ 364671 w 443741"/>
                <a:gd name="connsiteY30" fmla="*/ 465380 h 604111"/>
                <a:gd name="connsiteX31" fmla="*/ 360428 w 443741"/>
                <a:gd name="connsiteY31" fmla="*/ 465380 h 604111"/>
                <a:gd name="connsiteX32" fmla="*/ 297844 w 443741"/>
                <a:gd name="connsiteY32" fmla="*/ 428130 h 604111"/>
                <a:gd name="connsiteX33" fmla="*/ 292363 w 443741"/>
                <a:gd name="connsiteY33" fmla="*/ 353277 h 604111"/>
                <a:gd name="connsiteX34" fmla="*/ 345224 w 443741"/>
                <a:gd name="connsiteY34" fmla="*/ 232170 h 604111"/>
                <a:gd name="connsiteX35" fmla="*/ 364671 w 443741"/>
                <a:gd name="connsiteY35" fmla="*/ 219459 h 604111"/>
                <a:gd name="connsiteX36" fmla="*/ 134875 w 443741"/>
                <a:gd name="connsiteY36" fmla="*/ 203229 h 604111"/>
                <a:gd name="connsiteX37" fmla="*/ 153617 w 443741"/>
                <a:gd name="connsiteY37" fmla="*/ 214526 h 604111"/>
                <a:gd name="connsiteX38" fmla="*/ 253869 w 443741"/>
                <a:gd name="connsiteY38" fmla="*/ 404817 h 604111"/>
                <a:gd name="connsiteX39" fmla="*/ 250863 w 443741"/>
                <a:gd name="connsiteY39" fmla="*/ 537386 h 604111"/>
                <a:gd name="connsiteX40" fmla="*/ 139825 w 443741"/>
                <a:gd name="connsiteY40" fmla="*/ 604111 h 604111"/>
                <a:gd name="connsiteX41" fmla="*/ 134875 w 443741"/>
                <a:gd name="connsiteY41" fmla="*/ 604111 h 604111"/>
                <a:gd name="connsiteX42" fmla="*/ 129924 w 443741"/>
                <a:gd name="connsiteY42" fmla="*/ 604111 h 604111"/>
                <a:gd name="connsiteX43" fmla="*/ 18709 w 443741"/>
                <a:gd name="connsiteY43" fmla="*/ 537386 h 604111"/>
                <a:gd name="connsiteX44" fmla="*/ 15704 w 443741"/>
                <a:gd name="connsiteY44" fmla="*/ 404817 h 604111"/>
                <a:gd name="connsiteX45" fmla="*/ 115956 w 443741"/>
                <a:gd name="connsiteY45" fmla="*/ 214526 h 604111"/>
                <a:gd name="connsiteX46" fmla="*/ 134875 w 443741"/>
                <a:gd name="connsiteY46" fmla="*/ 203229 h 604111"/>
                <a:gd name="connsiteX47" fmla="*/ 248379 w 443741"/>
                <a:gd name="connsiteY47" fmla="*/ 74157 h 604111"/>
                <a:gd name="connsiteX48" fmla="*/ 214966 w 443741"/>
                <a:gd name="connsiteY48" fmla="*/ 150963 h 604111"/>
                <a:gd name="connsiteX49" fmla="*/ 217618 w 443741"/>
                <a:gd name="connsiteY49" fmla="*/ 186453 h 604111"/>
                <a:gd name="connsiteX50" fmla="*/ 246258 w 443741"/>
                <a:gd name="connsiteY50" fmla="*/ 203756 h 604111"/>
                <a:gd name="connsiteX51" fmla="*/ 250501 w 443741"/>
                <a:gd name="connsiteY51" fmla="*/ 203756 h 604111"/>
                <a:gd name="connsiteX52" fmla="*/ 279318 w 443741"/>
                <a:gd name="connsiteY52" fmla="*/ 186453 h 604111"/>
                <a:gd name="connsiteX53" fmla="*/ 281793 w 443741"/>
                <a:gd name="connsiteY53" fmla="*/ 150963 h 604111"/>
                <a:gd name="connsiteX54" fmla="*/ 248379 w 443741"/>
                <a:gd name="connsiteY54" fmla="*/ 0 h 604111"/>
                <a:gd name="connsiteX55" fmla="*/ 267826 w 443741"/>
                <a:gd name="connsiteY55" fmla="*/ 12712 h 604111"/>
                <a:gd name="connsiteX56" fmla="*/ 320863 w 443741"/>
                <a:gd name="connsiteY56" fmla="*/ 134013 h 604111"/>
                <a:gd name="connsiteX57" fmla="*/ 315383 w 443741"/>
                <a:gd name="connsiteY57" fmla="*/ 208876 h 604111"/>
                <a:gd name="connsiteX58" fmla="*/ 252799 w 443741"/>
                <a:gd name="connsiteY58" fmla="*/ 245955 h 604111"/>
                <a:gd name="connsiteX59" fmla="*/ 248379 w 443741"/>
                <a:gd name="connsiteY59" fmla="*/ 246132 h 604111"/>
                <a:gd name="connsiteX60" fmla="*/ 244137 w 443741"/>
                <a:gd name="connsiteY60" fmla="*/ 245955 h 604111"/>
                <a:gd name="connsiteX61" fmla="*/ 181553 w 443741"/>
                <a:gd name="connsiteY61" fmla="*/ 208876 h 604111"/>
                <a:gd name="connsiteX62" fmla="*/ 176072 w 443741"/>
                <a:gd name="connsiteY62" fmla="*/ 134013 h 604111"/>
                <a:gd name="connsiteX63" fmla="*/ 228933 w 443741"/>
                <a:gd name="connsiteY63" fmla="*/ 12712 h 604111"/>
                <a:gd name="connsiteX64" fmla="*/ 248379 w 443741"/>
                <a:gd name="connsiteY64" fmla="*/ 0 h 60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43741" h="604111">
                  <a:moveTo>
                    <a:pt x="80896" y="421177"/>
                  </a:moveTo>
                  <a:cubicBezTo>
                    <a:pt x="86091" y="419566"/>
                    <a:pt x="91883" y="419919"/>
                    <a:pt x="97012" y="422655"/>
                  </a:cubicBezTo>
                  <a:cubicBezTo>
                    <a:pt x="107446" y="428127"/>
                    <a:pt x="111513" y="440836"/>
                    <a:pt x="106031" y="451250"/>
                  </a:cubicBezTo>
                  <a:cubicBezTo>
                    <a:pt x="100195" y="462194"/>
                    <a:pt x="100549" y="475079"/>
                    <a:pt x="106738" y="485846"/>
                  </a:cubicBezTo>
                  <a:cubicBezTo>
                    <a:pt x="112928" y="496260"/>
                    <a:pt x="123185" y="502615"/>
                    <a:pt x="135211" y="502968"/>
                  </a:cubicBezTo>
                  <a:cubicBezTo>
                    <a:pt x="146883" y="503321"/>
                    <a:pt x="156079" y="513205"/>
                    <a:pt x="155548" y="524855"/>
                  </a:cubicBezTo>
                  <a:cubicBezTo>
                    <a:pt x="155195" y="536328"/>
                    <a:pt x="145822" y="545330"/>
                    <a:pt x="134504" y="545330"/>
                  </a:cubicBezTo>
                  <a:cubicBezTo>
                    <a:pt x="134150" y="545330"/>
                    <a:pt x="133973" y="545330"/>
                    <a:pt x="133619" y="545330"/>
                  </a:cubicBezTo>
                  <a:cubicBezTo>
                    <a:pt x="107269" y="544448"/>
                    <a:pt x="83394" y="530150"/>
                    <a:pt x="70131" y="507027"/>
                  </a:cubicBezTo>
                  <a:cubicBezTo>
                    <a:pt x="56513" y="483728"/>
                    <a:pt x="55806" y="455486"/>
                    <a:pt x="68362" y="431481"/>
                  </a:cubicBezTo>
                  <a:cubicBezTo>
                    <a:pt x="71104" y="426362"/>
                    <a:pt x="75702" y="422788"/>
                    <a:pt x="80896" y="421177"/>
                  </a:cubicBezTo>
                  <a:close/>
                  <a:moveTo>
                    <a:pt x="364671" y="293606"/>
                  </a:moveTo>
                  <a:lnTo>
                    <a:pt x="331257" y="370224"/>
                  </a:lnTo>
                  <a:cubicBezTo>
                    <a:pt x="326307" y="381700"/>
                    <a:pt x="327191" y="395117"/>
                    <a:pt x="333909" y="405886"/>
                  </a:cubicBezTo>
                  <a:cubicBezTo>
                    <a:pt x="340273" y="416125"/>
                    <a:pt x="350704" y="422481"/>
                    <a:pt x="362549" y="423011"/>
                  </a:cubicBezTo>
                  <a:cubicBezTo>
                    <a:pt x="363963" y="423011"/>
                    <a:pt x="365378" y="423011"/>
                    <a:pt x="366792" y="423011"/>
                  </a:cubicBezTo>
                  <a:cubicBezTo>
                    <a:pt x="378637" y="422481"/>
                    <a:pt x="389068" y="416125"/>
                    <a:pt x="395609" y="405886"/>
                  </a:cubicBezTo>
                  <a:cubicBezTo>
                    <a:pt x="402150" y="395117"/>
                    <a:pt x="403211" y="381700"/>
                    <a:pt x="398084" y="370224"/>
                  </a:cubicBezTo>
                  <a:close/>
                  <a:moveTo>
                    <a:pt x="134875" y="269954"/>
                  </a:moveTo>
                  <a:lnTo>
                    <a:pt x="53364" y="424588"/>
                  </a:lnTo>
                  <a:cubicBezTo>
                    <a:pt x="38159" y="453538"/>
                    <a:pt x="38866" y="487783"/>
                    <a:pt x="55309" y="516027"/>
                  </a:cubicBezTo>
                  <a:cubicBezTo>
                    <a:pt x="71576" y="544094"/>
                    <a:pt x="99335" y="560687"/>
                    <a:pt x="131338" y="561746"/>
                  </a:cubicBezTo>
                  <a:cubicBezTo>
                    <a:pt x="133637" y="561922"/>
                    <a:pt x="135935" y="561922"/>
                    <a:pt x="138411" y="561746"/>
                  </a:cubicBezTo>
                  <a:cubicBezTo>
                    <a:pt x="170414" y="560687"/>
                    <a:pt x="197996" y="544094"/>
                    <a:pt x="214263" y="516027"/>
                  </a:cubicBezTo>
                  <a:cubicBezTo>
                    <a:pt x="230706" y="487783"/>
                    <a:pt x="231590" y="453538"/>
                    <a:pt x="216385" y="424588"/>
                  </a:cubicBezTo>
                  <a:close/>
                  <a:moveTo>
                    <a:pt x="364671" y="219459"/>
                  </a:moveTo>
                  <a:cubicBezTo>
                    <a:pt x="373156" y="219459"/>
                    <a:pt x="380758" y="224402"/>
                    <a:pt x="384117" y="232170"/>
                  </a:cubicBezTo>
                  <a:lnTo>
                    <a:pt x="436978" y="353277"/>
                  </a:lnTo>
                  <a:cubicBezTo>
                    <a:pt x="447585" y="377639"/>
                    <a:pt x="445640" y="405533"/>
                    <a:pt x="431674" y="428130"/>
                  </a:cubicBezTo>
                  <a:cubicBezTo>
                    <a:pt x="417707" y="450551"/>
                    <a:pt x="394902" y="463968"/>
                    <a:pt x="368913" y="465380"/>
                  </a:cubicBezTo>
                  <a:cubicBezTo>
                    <a:pt x="367499" y="465380"/>
                    <a:pt x="366085" y="465380"/>
                    <a:pt x="364671" y="465380"/>
                  </a:cubicBezTo>
                  <a:cubicBezTo>
                    <a:pt x="363256" y="465380"/>
                    <a:pt x="361842" y="465380"/>
                    <a:pt x="360428" y="465380"/>
                  </a:cubicBezTo>
                  <a:cubicBezTo>
                    <a:pt x="334439" y="463968"/>
                    <a:pt x="311634" y="450551"/>
                    <a:pt x="297844" y="428130"/>
                  </a:cubicBezTo>
                  <a:cubicBezTo>
                    <a:pt x="283877" y="405533"/>
                    <a:pt x="281756" y="377639"/>
                    <a:pt x="292363" y="353277"/>
                  </a:cubicBezTo>
                  <a:lnTo>
                    <a:pt x="345224" y="232170"/>
                  </a:lnTo>
                  <a:cubicBezTo>
                    <a:pt x="348583" y="224402"/>
                    <a:pt x="356361" y="219459"/>
                    <a:pt x="364671" y="219459"/>
                  </a:cubicBezTo>
                  <a:close/>
                  <a:moveTo>
                    <a:pt x="134875" y="203229"/>
                  </a:moveTo>
                  <a:cubicBezTo>
                    <a:pt x="142654" y="203229"/>
                    <a:pt x="149903" y="207465"/>
                    <a:pt x="153617" y="214526"/>
                  </a:cubicBezTo>
                  <a:lnTo>
                    <a:pt x="253869" y="404817"/>
                  </a:lnTo>
                  <a:cubicBezTo>
                    <a:pt x="275970" y="446830"/>
                    <a:pt x="274909" y="496256"/>
                    <a:pt x="250863" y="537386"/>
                  </a:cubicBezTo>
                  <a:cubicBezTo>
                    <a:pt x="227524" y="577633"/>
                    <a:pt x="185973" y="602523"/>
                    <a:pt x="139825" y="604111"/>
                  </a:cubicBezTo>
                  <a:cubicBezTo>
                    <a:pt x="138234" y="604111"/>
                    <a:pt x="136466" y="604111"/>
                    <a:pt x="134875" y="604111"/>
                  </a:cubicBezTo>
                  <a:cubicBezTo>
                    <a:pt x="133106" y="604111"/>
                    <a:pt x="131515" y="604111"/>
                    <a:pt x="129924" y="604111"/>
                  </a:cubicBezTo>
                  <a:cubicBezTo>
                    <a:pt x="83599" y="602523"/>
                    <a:pt x="42049" y="577633"/>
                    <a:pt x="18709" y="537386"/>
                  </a:cubicBezTo>
                  <a:cubicBezTo>
                    <a:pt x="-5160" y="496256"/>
                    <a:pt x="-6221" y="446830"/>
                    <a:pt x="15704" y="404817"/>
                  </a:cubicBezTo>
                  <a:lnTo>
                    <a:pt x="115956" y="214526"/>
                  </a:lnTo>
                  <a:cubicBezTo>
                    <a:pt x="119669" y="207465"/>
                    <a:pt x="126918" y="203229"/>
                    <a:pt x="134875" y="203229"/>
                  </a:cubicBezTo>
                  <a:close/>
                  <a:moveTo>
                    <a:pt x="248379" y="74157"/>
                  </a:moveTo>
                  <a:lnTo>
                    <a:pt x="214966" y="150963"/>
                  </a:lnTo>
                  <a:cubicBezTo>
                    <a:pt x="210016" y="162440"/>
                    <a:pt x="210900" y="175682"/>
                    <a:pt x="217618" y="186453"/>
                  </a:cubicBezTo>
                  <a:cubicBezTo>
                    <a:pt x="223982" y="196870"/>
                    <a:pt x="234590" y="203050"/>
                    <a:pt x="246258" y="203756"/>
                  </a:cubicBezTo>
                  <a:cubicBezTo>
                    <a:pt x="247672" y="203756"/>
                    <a:pt x="249087" y="203756"/>
                    <a:pt x="250501" y="203756"/>
                  </a:cubicBezTo>
                  <a:cubicBezTo>
                    <a:pt x="262346" y="203050"/>
                    <a:pt x="272777" y="196870"/>
                    <a:pt x="279318" y="186453"/>
                  </a:cubicBezTo>
                  <a:cubicBezTo>
                    <a:pt x="285859" y="175682"/>
                    <a:pt x="286920" y="162440"/>
                    <a:pt x="281793" y="150963"/>
                  </a:cubicBezTo>
                  <a:close/>
                  <a:moveTo>
                    <a:pt x="248379" y="0"/>
                  </a:moveTo>
                  <a:cubicBezTo>
                    <a:pt x="256865" y="0"/>
                    <a:pt x="264467" y="4944"/>
                    <a:pt x="267826" y="12712"/>
                  </a:cubicBezTo>
                  <a:lnTo>
                    <a:pt x="320863" y="134013"/>
                  </a:lnTo>
                  <a:cubicBezTo>
                    <a:pt x="331294" y="158202"/>
                    <a:pt x="329349" y="186276"/>
                    <a:pt x="315383" y="208876"/>
                  </a:cubicBezTo>
                  <a:cubicBezTo>
                    <a:pt x="301417" y="231124"/>
                    <a:pt x="278611" y="244719"/>
                    <a:pt x="252799" y="245955"/>
                  </a:cubicBezTo>
                  <a:cubicBezTo>
                    <a:pt x="251385" y="246132"/>
                    <a:pt x="249971" y="246132"/>
                    <a:pt x="248379" y="246132"/>
                  </a:cubicBezTo>
                  <a:cubicBezTo>
                    <a:pt x="246965" y="246132"/>
                    <a:pt x="245551" y="246132"/>
                    <a:pt x="244137" y="245955"/>
                  </a:cubicBezTo>
                  <a:cubicBezTo>
                    <a:pt x="218325" y="244719"/>
                    <a:pt x="195343" y="231124"/>
                    <a:pt x="181553" y="208876"/>
                  </a:cubicBezTo>
                  <a:cubicBezTo>
                    <a:pt x="167586" y="186276"/>
                    <a:pt x="165465" y="158202"/>
                    <a:pt x="176072" y="134013"/>
                  </a:cubicBezTo>
                  <a:lnTo>
                    <a:pt x="228933" y="12712"/>
                  </a:lnTo>
                  <a:cubicBezTo>
                    <a:pt x="232292" y="4944"/>
                    <a:pt x="240070" y="0"/>
                    <a:pt x="24837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11" name="文本框 110"/>
            <p:cNvSpPr txBox="1"/>
            <p:nvPr/>
          </p:nvSpPr>
          <p:spPr>
            <a:xfrm>
              <a:off x="8965575" y="5029534"/>
              <a:ext cx="688875" cy="2909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IP65</a:t>
              </a:r>
            </a:p>
          </p:txBody>
        </p:sp>
      </p:grpSp>
      <p:sp>
        <p:nvSpPr>
          <p:cNvPr id="72" name="store-new-badges_71075"/>
          <p:cNvSpPr>
            <a:spLocks noChangeAspect="1"/>
          </p:cNvSpPr>
          <p:nvPr/>
        </p:nvSpPr>
        <p:spPr bwMode="auto">
          <a:xfrm>
            <a:off x="3317440" y="1083147"/>
            <a:ext cx="680930" cy="657155"/>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custDataLst>
      <p:tags r:id="rId1"/>
    </p:custDataLst>
    <p:extLst>
      <p:ext uri="{BB962C8B-B14F-4D97-AF65-F5344CB8AC3E}">
        <p14:creationId xmlns:p14="http://schemas.microsoft.com/office/powerpoint/2010/main" val="1422996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椭圆 27"/>
          <p:cNvSpPr/>
          <p:nvPr/>
        </p:nvSpPr>
        <p:spPr>
          <a:xfrm>
            <a:off x="1308558" y="2304440"/>
            <a:ext cx="3591303" cy="2821148"/>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 name="文本框 12"/>
          <p:cNvSpPr txBox="1"/>
          <p:nvPr/>
        </p:nvSpPr>
        <p:spPr>
          <a:xfrm>
            <a:off x="884891" y="201397"/>
            <a:ext cx="1035079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Terminal</a:t>
            </a:r>
          </a:p>
        </p:txBody>
      </p:sp>
      <p:sp>
        <p:nvSpPr>
          <p:cNvPr id="31" name="圆角矩形 30">
            <a:extLst>
              <a:ext uri="{FF2B5EF4-FFF2-40B4-BE49-F238E27FC236}">
                <a16:creationId xmlns:a16="http://schemas.microsoft.com/office/drawing/2014/main" id="{47C9113A-01C7-B145-8CD7-FBBF714B0BF0}"/>
              </a:ext>
            </a:extLst>
          </p:cNvPr>
          <p:cNvSpPr/>
          <p:nvPr/>
        </p:nvSpPr>
        <p:spPr>
          <a:xfrm>
            <a:off x="4332573" y="4065097"/>
            <a:ext cx="1087810" cy="672559"/>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IP65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RATING</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32" name="圆角矩形 31">
            <a:extLst>
              <a:ext uri="{FF2B5EF4-FFF2-40B4-BE49-F238E27FC236}">
                <a16:creationId xmlns:a16="http://schemas.microsoft.com/office/drawing/2014/main" id="{47C9113A-01C7-B145-8CD7-FBBF714B0BF0}"/>
              </a:ext>
            </a:extLst>
          </p:cNvPr>
          <p:cNvSpPr/>
          <p:nvPr/>
        </p:nvSpPr>
        <p:spPr>
          <a:xfrm>
            <a:off x="4355956" y="3232282"/>
            <a:ext cx="1087810" cy="672559"/>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PoE</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34" name="矩形 33"/>
          <p:cNvSpPr/>
          <p:nvPr/>
        </p:nvSpPr>
        <p:spPr>
          <a:xfrm>
            <a:off x="1747299" y="5352680"/>
            <a:ext cx="30271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DS-K1T510 Series</a:t>
            </a:r>
          </a:p>
        </p:txBody>
      </p:sp>
      <p:grpSp>
        <p:nvGrpSpPr>
          <p:cNvPr id="45" name="组合 44"/>
          <p:cNvGrpSpPr/>
          <p:nvPr/>
        </p:nvGrpSpPr>
        <p:grpSpPr>
          <a:xfrm>
            <a:off x="1108169" y="5916728"/>
            <a:ext cx="2054130" cy="668511"/>
            <a:chOff x="1381958" y="5830757"/>
            <a:chExt cx="2054130" cy="668511"/>
          </a:xfrm>
        </p:grpSpPr>
        <p:grpSp>
          <p:nvGrpSpPr>
            <p:cNvPr id="37" name="组合 36"/>
            <p:cNvGrpSpPr/>
            <p:nvPr/>
          </p:nvGrpSpPr>
          <p:grpSpPr>
            <a:xfrm>
              <a:off x="2639301" y="5830757"/>
              <a:ext cx="796787" cy="653589"/>
              <a:chOff x="-2336294" y="2794921"/>
              <a:chExt cx="1593573" cy="1307180"/>
            </a:xfrm>
          </p:grpSpPr>
          <p:sp>
            <p:nvSpPr>
              <p:cNvPr id="41" name="矩形 40"/>
              <p:cNvSpPr/>
              <p:nvPr/>
            </p:nvSpPr>
            <p:spPr>
              <a:xfrm>
                <a:off x="-2336294" y="2794921"/>
                <a:ext cx="1588897" cy="830997"/>
              </a:xfrm>
              <a:prstGeom prst="rect">
                <a:avLst/>
              </a:prstGeom>
              <a:noFill/>
            </p:spPr>
            <p:txBody>
              <a:bodyPr wrap="none" lIns="45720" tIns="22860" rIns="45720" bIns="228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3,000</a:t>
                </a:r>
              </a:p>
            </p:txBody>
          </p:sp>
          <p:sp>
            <p:nvSpPr>
              <p:cNvPr id="42" name="矩形 41"/>
              <p:cNvSpPr/>
              <p:nvPr/>
            </p:nvSpPr>
            <p:spPr>
              <a:xfrm>
                <a:off x="-2152210" y="3532714"/>
                <a:ext cx="1409489" cy="569387"/>
              </a:xfrm>
              <a:prstGeom prst="rect">
                <a:avLst/>
              </a:prstGeom>
            </p:spPr>
            <p:txBody>
              <a:bodyPr wrap="none">
                <a:spAutoFit/>
              </a:bodyPr>
              <a:lstStyle/>
              <a:p>
                <a:pPr marL="0" marR="0" lvl="0" indent="0" algn="ctr" defTabSz="457097" rtl="0" eaLnBrk="1" fontAlgn="auto" latinLnBrk="0" hangingPunct="1">
                  <a:lnSpc>
                    <a:spcPts val="1499"/>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Cards </a:t>
                </a:r>
                <a:endParaRPr kumimoji="0" lang="zh-CN" altLang="en-US" sz="1600" b="1" i="1"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38" name="组合 37"/>
            <p:cNvGrpSpPr/>
            <p:nvPr/>
          </p:nvGrpSpPr>
          <p:grpSpPr>
            <a:xfrm>
              <a:off x="1381958" y="5839651"/>
              <a:ext cx="795986" cy="659617"/>
              <a:chOff x="2110723" y="2824765"/>
              <a:chExt cx="1591972" cy="1319236"/>
            </a:xfrm>
          </p:grpSpPr>
          <p:sp>
            <p:nvSpPr>
              <p:cNvPr id="39" name="矩形 38"/>
              <p:cNvSpPr/>
              <p:nvPr/>
            </p:nvSpPr>
            <p:spPr>
              <a:xfrm>
                <a:off x="2110723" y="2824765"/>
                <a:ext cx="1588896" cy="830997"/>
              </a:xfrm>
              <a:prstGeom prst="rect">
                <a:avLst/>
              </a:prstGeom>
              <a:noFill/>
            </p:spPr>
            <p:txBody>
              <a:bodyPr wrap="none" lIns="45720" tIns="22860" rIns="45720" bIns="228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1,000</a:t>
                </a:r>
              </a:p>
            </p:txBody>
          </p:sp>
          <p:sp>
            <p:nvSpPr>
              <p:cNvPr id="40" name="矩形 39"/>
              <p:cNvSpPr/>
              <p:nvPr/>
            </p:nvSpPr>
            <p:spPr>
              <a:xfrm>
                <a:off x="2296413" y="3562558"/>
                <a:ext cx="1406282" cy="581443"/>
              </a:xfrm>
              <a:prstGeom prst="rect">
                <a:avLst/>
              </a:prstGeom>
            </p:spPr>
            <p:txBody>
              <a:bodyPr wrap="none">
                <a:spAutoFit/>
              </a:bodyPr>
              <a:lstStyle/>
              <a:p>
                <a:pPr marL="0" marR="0" lvl="0" indent="0" algn="ctr" defTabSz="457097" rtl="0" eaLnBrk="1" fontAlgn="auto" latinLnBrk="0" hangingPunct="1">
                  <a:lnSpc>
                    <a:spcPts val="1499"/>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Users </a:t>
                </a:r>
                <a:endParaRPr kumimoji="0" lang="zh-CN" altLang="en-US" sz="1600" b="1" i="1"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sp>
        <p:nvSpPr>
          <p:cNvPr id="74" name="椭圆 73"/>
          <p:cNvSpPr/>
          <p:nvPr/>
        </p:nvSpPr>
        <p:spPr>
          <a:xfrm>
            <a:off x="6453350" y="1952475"/>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5" name="文本框 74"/>
          <p:cNvSpPr txBox="1"/>
          <p:nvPr/>
        </p:nvSpPr>
        <p:spPr>
          <a:xfrm>
            <a:off x="6964615" y="2002215"/>
            <a:ext cx="4351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 Methods </a:t>
            </a:r>
            <a:endParaRPr kumimoji="0" lang="zh-CN" altLang="en-US" sz="18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76" name="图片 7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6319" y="1906567"/>
            <a:ext cx="518724" cy="518724"/>
          </a:xfrm>
          <a:prstGeom prst="rect">
            <a:avLst/>
          </a:prstGeom>
        </p:spPr>
      </p:pic>
      <p:grpSp>
        <p:nvGrpSpPr>
          <p:cNvPr id="11" name="组合 10"/>
          <p:cNvGrpSpPr/>
          <p:nvPr/>
        </p:nvGrpSpPr>
        <p:grpSpPr>
          <a:xfrm>
            <a:off x="7110144" y="2390979"/>
            <a:ext cx="2022939" cy="345600"/>
            <a:chOff x="7633886" y="2378804"/>
            <a:chExt cx="2022939" cy="345600"/>
          </a:xfrm>
        </p:grpSpPr>
        <p:grpSp>
          <p:nvGrpSpPr>
            <p:cNvPr id="77" name="组合 76"/>
            <p:cNvGrpSpPr/>
            <p:nvPr/>
          </p:nvGrpSpPr>
          <p:grpSpPr>
            <a:xfrm>
              <a:off x="7633886" y="2378804"/>
              <a:ext cx="335924" cy="334801"/>
              <a:chOff x="952882" y="3433815"/>
              <a:chExt cx="531188" cy="529411"/>
            </a:xfrm>
            <a:solidFill>
              <a:srgbClr val="003399"/>
            </a:solidFill>
          </p:grpSpPr>
          <p:sp>
            <p:nvSpPr>
              <p:cNvPr id="78" name="椭圆 77"/>
              <p:cNvSpPr>
                <a:spLocks noChangeAspect="1"/>
              </p:cNvSpPr>
              <p:nvPr/>
            </p:nvSpPr>
            <p:spPr>
              <a:xfrm>
                <a:off x="952882" y="3433815"/>
                <a:ext cx="531188" cy="5294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79" name="图片 7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467" y="3513511"/>
                <a:ext cx="370018" cy="370017"/>
              </a:xfrm>
              <a:prstGeom prst="rect">
                <a:avLst/>
              </a:prstGeom>
              <a:grpFill/>
            </p:spPr>
          </p:pic>
        </p:grpSp>
        <p:grpSp>
          <p:nvGrpSpPr>
            <p:cNvPr id="80" name="组合 79"/>
            <p:cNvGrpSpPr/>
            <p:nvPr/>
          </p:nvGrpSpPr>
          <p:grpSpPr>
            <a:xfrm>
              <a:off x="9311225" y="2378804"/>
              <a:ext cx="345600" cy="345600"/>
              <a:chOff x="8195934" y="2632044"/>
              <a:chExt cx="345600" cy="345600"/>
            </a:xfrm>
          </p:grpSpPr>
          <p:sp>
            <p:nvSpPr>
              <p:cNvPr id="81" name="椭圆 80"/>
              <p:cNvSpPr>
                <a:spLocks noChangeAspect="1"/>
              </p:cNvSpPr>
              <p:nvPr/>
            </p:nvSpPr>
            <p:spPr>
              <a:xfrm>
                <a:off x="8195934" y="2632044"/>
                <a:ext cx="345600" cy="345600"/>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82" name="图片 8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6182" y="2703160"/>
                <a:ext cx="185103" cy="185103"/>
              </a:xfrm>
              <a:prstGeom prst="rect">
                <a:avLst/>
              </a:prstGeom>
            </p:spPr>
          </p:pic>
        </p:grpSp>
        <p:grpSp>
          <p:nvGrpSpPr>
            <p:cNvPr id="86" name="组合 85"/>
            <p:cNvGrpSpPr/>
            <p:nvPr/>
          </p:nvGrpSpPr>
          <p:grpSpPr>
            <a:xfrm>
              <a:off x="8189774" y="2378804"/>
              <a:ext cx="345600" cy="345600"/>
              <a:chOff x="9159910" y="3066926"/>
              <a:chExt cx="345600" cy="345600"/>
            </a:xfrm>
          </p:grpSpPr>
          <p:sp>
            <p:nvSpPr>
              <p:cNvPr id="87" name="椭圆 86"/>
              <p:cNvSpPr>
                <a:spLocks noChangeAspect="1"/>
              </p:cNvSpPr>
              <p:nvPr/>
            </p:nvSpPr>
            <p:spPr>
              <a:xfrm>
                <a:off x="9159910" y="3066926"/>
                <a:ext cx="345600" cy="345600"/>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88" name="图片 8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6041" y="3146865"/>
                <a:ext cx="206388" cy="206388"/>
              </a:xfrm>
              <a:prstGeom prst="rect">
                <a:avLst/>
              </a:prstGeom>
            </p:spPr>
          </p:pic>
        </p:grpSp>
        <p:grpSp>
          <p:nvGrpSpPr>
            <p:cNvPr id="89" name="组合 88"/>
            <p:cNvGrpSpPr/>
            <p:nvPr/>
          </p:nvGrpSpPr>
          <p:grpSpPr>
            <a:xfrm>
              <a:off x="8755338" y="2378804"/>
              <a:ext cx="335924" cy="334801"/>
              <a:chOff x="9887211" y="2724605"/>
              <a:chExt cx="335924" cy="334801"/>
            </a:xfrm>
          </p:grpSpPr>
          <p:sp>
            <p:nvSpPr>
              <p:cNvPr id="90" name="椭圆 89"/>
              <p:cNvSpPr>
                <a:spLocks noChangeAspect="1"/>
              </p:cNvSpPr>
              <p:nvPr/>
            </p:nvSpPr>
            <p:spPr>
              <a:xfrm>
                <a:off x="9887211" y="2724605"/>
                <a:ext cx="335924" cy="334801"/>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91" name="图片 9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33408" y="2765760"/>
                <a:ext cx="246319" cy="246319"/>
              </a:xfrm>
              <a:prstGeom prst="rect">
                <a:avLst/>
              </a:prstGeom>
            </p:spPr>
          </p:pic>
        </p:grpSp>
      </p:grpSp>
      <p:grpSp>
        <p:nvGrpSpPr>
          <p:cNvPr id="6" name="组合 5"/>
          <p:cNvGrpSpPr/>
          <p:nvPr/>
        </p:nvGrpSpPr>
        <p:grpSpPr>
          <a:xfrm>
            <a:off x="6416319" y="2824716"/>
            <a:ext cx="3784522" cy="674118"/>
            <a:chOff x="6666760" y="3178262"/>
            <a:chExt cx="3784522" cy="674118"/>
          </a:xfrm>
        </p:grpSpPr>
        <p:grpSp>
          <p:nvGrpSpPr>
            <p:cNvPr id="5" name="组合 4"/>
            <p:cNvGrpSpPr/>
            <p:nvPr/>
          </p:nvGrpSpPr>
          <p:grpSpPr>
            <a:xfrm>
              <a:off x="6666760" y="3178262"/>
              <a:ext cx="481693" cy="481693"/>
              <a:chOff x="6792432" y="3283053"/>
              <a:chExt cx="481693" cy="481693"/>
            </a:xfrm>
          </p:grpSpPr>
          <p:sp>
            <p:nvSpPr>
              <p:cNvPr id="94" name="椭圆 93"/>
              <p:cNvSpPr/>
              <p:nvPr/>
            </p:nvSpPr>
            <p:spPr>
              <a:xfrm>
                <a:off x="6792432" y="3283053"/>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83652" y="3348780"/>
                <a:ext cx="303490" cy="303490"/>
              </a:xfrm>
              <a:prstGeom prst="rect">
                <a:avLst/>
              </a:prstGeom>
            </p:spPr>
          </p:pic>
        </p:grpSp>
        <p:sp>
          <p:nvSpPr>
            <p:cNvPr id="96" name="文本框 95"/>
            <p:cNvSpPr txBox="1"/>
            <p:nvPr/>
          </p:nvSpPr>
          <p:spPr>
            <a:xfrm>
              <a:off x="7186213" y="3234443"/>
              <a:ext cx="18231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All in one</a:t>
              </a:r>
              <a:endParaRPr kumimoji="0" lang="zh-CN" altLang="en-US" sz="18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97" name="文本框 96"/>
            <p:cNvSpPr txBox="1"/>
            <p:nvPr/>
          </p:nvSpPr>
          <p:spPr>
            <a:xfrm>
              <a:off x="7203838" y="3544603"/>
              <a:ext cx="32474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&amp; Video &amp; Video Intercom</a:t>
              </a:r>
              <a:endParaRPr kumimoji="0" lang="zh-CN" altLang="en-US" sz="14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pic>
        <p:nvPicPr>
          <p:cNvPr id="56" name="图片 5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78918" y="4907735"/>
            <a:ext cx="5280139" cy="1367869"/>
          </a:xfrm>
          <a:prstGeom prst="rect">
            <a:avLst/>
          </a:prstGeom>
        </p:spPr>
      </p:pic>
      <p:grpSp>
        <p:nvGrpSpPr>
          <p:cNvPr id="57" name="组合 56"/>
          <p:cNvGrpSpPr/>
          <p:nvPr/>
        </p:nvGrpSpPr>
        <p:grpSpPr>
          <a:xfrm>
            <a:off x="6426501" y="4342640"/>
            <a:ext cx="4032493" cy="481693"/>
            <a:chOff x="7600496" y="3174717"/>
            <a:chExt cx="4032493" cy="481693"/>
          </a:xfrm>
        </p:grpSpPr>
        <p:grpSp>
          <p:nvGrpSpPr>
            <p:cNvPr id="58" name="组合 57"/>
            <p:cNvGrpSpPr/>
            <p:nvPr/>
          </p:nvGrpSpPr>
          <p:grpSpPr>
            <a:xfrm>
              <a:off x="7600496" y="3174717"/>
              <a:ext cx="481693" cy="481693"/>
              <a:chOff x="7584619" y="3230119"/>
              <a:chExt cx="481693" cy="481693"/>
            </a:xfrm>
          </p:grpSpPr>
          <p:sp>
            <p:nvSpPr>
              <p:cNvPr id="60" name="椭圆 59"/>
              <p:cNvSpPr/>
              <p:nvPr/>
            </p:nvSpPr>
            <p:spPr>
              <a:xfrm>
                <a:off x="7584619" y="3230119"/>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1" name="图片 6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844" y="3327230"/>
                <a:ext cx="313242" cy="313242"/>
              </a:xfrm>
              <a:prstGeom prst="rect">
                <a:avLst/>
              </a:prstGeom>
            </p:spPr>
          </p:pic>
          <p:sp>
            <p:nvSpPr>
              <p:cNvPr id="62" name="文本框 61"/>
              <p:cNvSpPr txBox="1"/>
              <p:nvPr/>
            </p:nvSpPr>
            <p:spPr>
              <a:xfrm>
                <a:off x="7692117" y="3378632"/>
                <a:ext cx="289969"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AP</a:t>
                </a:r>
                <a:endParaRPr kumimoji="0" lang="zh-CN" altLang="en-US" sz="6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59" name="文本框 58"/>
            <p:cNvSpPr txBox="1"/>
            <p:nvPr/>
          </p:nvSpPr>
          <p:spPr>
            <a:xfrm>
              <a:off x="8159166" y="3230119"/>
              <a:ext cx="3473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Supports</a:t>
              </a:r>
              <a:r>
                <a:rPr kumimoji="0" lang="zh-CN" altLang="en-US"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AP mode</a:t>
              </a:r>
            </a:p>
          </p:txBody>
        </p:sp>
      </p:grpSp>
      <p:grpSp>
        <p:nvGrpSpPr>
          <p:cNvPr id="63" name="组合 62"/>
          <p:cNvGrpSpPr/>
          <p:nvPr/>
        </p:nvGrpSpPr>
        <p:grpSpPr>
          <a:xfrm>
            <a:off x="6422039" y="3668505"/>
            <a:ext cx="4048370" cy="481693"/>
            <a:chOff x="7584620" y="2338473"/>
            <a:chExt cx="4048370" cy="481693"/>
          </a:xfrm>
        </p:grpSpPr>
        <p:grpSp>
          <p:nvGrpSpPr>
            <p:cNvPr id="83" name="组合 82"/>
            <p:cNvGrpSpPr/>
            <p:nvPr/>
          </p:nvGrpSpPr>
          <p:grpSpPr>
            <a:xfrm>
              <a:off x="7584620" y="2338473"/>
              <a:ext cx="481693" cy="481693"/>
              <a:chOff x="7584620" y="2338473"/>
              <a:chExt cx="481693" cy="481693"/>
            </a:xfrm>
          </p:grpSpPr>
          <p:sp>
            <p:nvSpPr>
              <p:cNvPr id="85" name="椭圆 84"/>
              <p:cNvSpPr/>
              <p:nvPr/>
            </p:nvSpPr>
            <p:spPr>
              <a:xfrm>
                <a:off x="7584620" y="2338473"/>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2" name="图片 9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56738" y="2452706"/>
                <a:ext cx="257525" cy="257525"/>
              </a:xfrm>
              <a:prstGeom prst="rect">
                <a:avLst/>
              </a:prstGeom>
            </p:spPr>
          </p:pic>
          <p:pic>
            <p:nvPicPr>
              <p:cNvPr id="93" name="图片 9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97592" y="2521442"/>
                <a:ext cx="188789" cy="188789"/>
              </a:xfrm>
              <a:prstGeom prst="rect">
                <a:avLst/>
              </a:prstGeom>
            </p:spPr>
          </p:pic>
          <p:pic>
            <p:nvPicPr>
              <p:cNvPr id="95" name="图片 9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17660" y="2463786"/>
                <a:ext cx="152050" cy="152050"/>
              </a:xfrm>
              <a:prstGeom prst="rect">
                <a:avLst/>
              </a:prstGeom>
            </p:spPr>
          </p:pic>
        </p:grpSp>
        <p:sp>
          <p:nvSpPr>
            <p:cNvPr id="84" name="文本框 83"/>
            <p:cNvSpPr txBox="1"/>
            <p:nvPr/>
          </p:nvSpPr>
          <p:spPr>
            <a:xfrm>
              <a:off x="8159167" y="2410042"/>
              <a:ext cx="3473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PC / Mobile web configuration</a:t>
              </a:r>
              <a:endParaRPr kumimoji="0" lang="zh-CN" altLang="en-US"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pic>
        <p:nvPicPr>
          <p:cNvPr id="7" name="图片 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058847" y="1167599"/>
            <a:ext cx="1368787" cy="3990539"/>
          </a:xfrm>
          <a:prstGeom prst="rect">
            <a:avLst/>
          </a:prstGeom>
        </p:spPr>
      </p:pic>
      <p:pic>
        <p:nvPicPr>
          <p:cNvPr id="8" name="图片 7"/>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767126" y="1819201"/>
            <a:ext cx="1334814" cy="3289360"/>
          </a:xfrm>
          <a:prstGeom prst="rect">
            <a:avLst/>
          </a:prstGeom>
        </p:spPr>
      </p:pic>
      <p:sp>
        <p:nvSpPr>
          <p:cNvPr id="52" name="store-new-badges_71075"/>
          <p:cNvSpPr>
            <a:spLocks noChangeAspect="1"/>
          </p:cNvSpPr>
          <p:nvPr/>
        </p:nvSpPr>
        <p:spPr bwMode="auto">
          <a:xfrm>
            <a:off x="4009275" y="772129"/>
            <a:ext cx="872048" cy="841601"/>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53" name="圆角矩形 52"/>
          <p:cNvSpPr/>
          <p:nvPr/>
        </p:nvSpPr>
        <p:spPr>
          <a:xfrm>
            <a:off x="5842471" y="1528664"/>
            <a:ext cx="5606321" cy="4746940"/>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4" name="圆角矩形 53"/>
          <p:cNvSpPr/>
          <p:nvPr/>
        </p:nvSpPr>
        <p:spPr>
          <a:xfrm>
            <a:off x="6286797" y="1265623"/>
            <a:ext cx="1663694" cy="503883"/>
          </a:xfrm>
          <a:prstGeom prst="roundRect">
            <a:avLst/>
          </a:prstGeom>
          <a:gradFill>
            <a:gsLst>
              <a:gs pos="100000">
                <a:srgbClr val="1C939D">
                  <a:alpha val="80000"/>
                </a:srgbClr>
              </a:gs>
              <a:gs pos="83000">
                <a:srgbClr val="256C91"/>
              </a:gs>
              <a:gs pos="19000">
                <a:srgbClr val="2C4887"/>
              </a:gs>
              <a:gs pos="41000">
                <a:srgbClr val="2B4F89"/>
              </a:gs>
              <a:gs pos="0">
                <a:srgbClr val="2D448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Key Features</a:t>
            </a:r>
            <a:endParaRPr kumimoji="0" lang="zh-CN" alt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55" name="矩形 54"/>
          <p:cNvSpPr/>
          <p:nvPr/>
        </p:nvSpPr>
        <p:spPr>
          <a:xfrm>
            <a:off x="3599420" y="5919275"/>
            <a:ext cx="794448" cy="415498"/>
          </a:xfrm>
          <a:prstGeom prst="rect">
            <a:avLst/>
          </a:prstGeom>
          <a:noFill/>
        </p:spPr>
        <p:txBody>
          <a:bodyPr wrap="none" lIns="45720" tIns="22860" rIns="45720" bIns="228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1,000</a:t>
            </a:r>
          </a:p>
        </p:txBody>
      </p:sp>
      <p:sp>
        <p:nvSpPr>
          <p:cNvPr id="64" name="矩形 63"/>
          <p:cNvSpPr/>
          <p:nvPr/>
        </p:nvSpPr>
        <p:spPr>
          <a:xfrm>
            <a:off x="3726148" y="6262429"/>
            <a:ext cx="2082557" cy="284693"/>
          </a:xfrm>
          <a:prstGeom prst="rect">
            <a:avLst/>
          </a:prstGeom>
        </p:spPr>
        <p:txBody>
          <a:bodyPr wrap="none">
            <a:spAutoFit/>
          </a:bodyPr>
          <a:lstStyle/>
          <a:p>
            <a:pPr marL="0" marR="0" lvl="0" indent="0" algn="ctr" defTabSz="457097" rtl="0" eaLnBrk="1" fontAlgn="auto" latinLnBrk="0" hangingPunct="1">
              <a:lnSpc>
                <a:spcPts val="1499"/>
              </a:lnSpc>
              <a:spcBef>
                <a:spcPts val="0"/>
              </a:spcBef>
              <a:spcAft>
                <a:spcPts val="0"/>
              </a:spcAft>
              <a:buClrTx/>
              <a:buSzTx/>
              <a:buFontTx/>
              <a:buNone/>
              <a:tabLst/>
              <a:defRPr/>
            </a:pPr>
            <a:r>
              <a:rPr lang="en-US" altLang="zh-CN" sz="1600" b="1" dirty="0">
                <a:solidFill>
                  <a:prstClr val="black">
                    <a:lumMod val="50000"/>
                  </a:prst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a:t>
            </a:r>
            <a:r>
              <a:rPr kumimoji="0" lang="en-US" altLang="zh-CN" sz="16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a:t>
            </a:r>
            <a:r>
              <a:rPr lang="en-US" altLang="zh-CN" sz="1600" b="1" dirty="0">
                <a:solidFill>
                  <a:prstClr val="black">
                    <a:lumMod val="50000"/>
                  </a:prst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1400" b="1" dirty="0">
                <a:solidFill>
                  <a:prstClr val="black">
                    <a:lumMod val="50000"/>
                  </a:prst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It’s off by default</a:t>
            </a:r>
            <a:r>
              <a:rPr lang="en-US" altLang="zh-CN" sz="1600" b="1" dirty="0">
                <a:solidFill>
                  <a:prstClr val="black">
                    <a:lumMod val="50000"/>
                  </a:prst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kumimoji="0" lang="en-US" altLang="zh-CN" sz="16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endParaRPr kumimoji="0" lang="zh-CN" altLang="en-US" sz="1600" b="1" i="1"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10" name="组合 9"/>
          <p:cNvGrpSpPr/>
          <p:nvPr/>
        </p:nvGrpSpPr>
        <p:grpSpPr>
          <a:xfrm>
            <a:off x="9421113" y="2407960"/>
            <a:ext cx="342120" cy="337994"/>
            <a:chOff x="6672738" y="2413481"/>
            <a:chExt cx="342120" cy="337994"/>
          </a:xfrm>
        </p:grpSpPr>
        <p:sp>
          <p:nvSpPr>
            <p:cNvPr id="65" name="椭圆 64"/>
            <p:cNvSpPr>
              <a:spLocks noChangeAspect="1"/>
            </p:cNvSpPr>
            <p:nvPr/>
          </p:nvSpPr>
          <p:spPr>
            <a:xfrm>
              <a:off x="6672738" y="2413481"/>
              <a:ext cx="335924" cy="334801"/>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9" name="图片 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680057" y="2416674"/>
              <a:ext cx="334801" cy="334801"/>
            </a:xfrm>
            <a:prstGeom prst="rect">
              <a:avLst/>
            </a:prstGeom>
          </p:spPr>
        </p:pic>
      </p:grpSp>
      <p:sp>
        <p:nvSpPr>
          <p:cNvPr id="12" name="矩形 11"/>
          <p:cNvSpPr/>
          <p:nvPr/>
        </p:nvSpPr>
        <p:spPr>
          <a:xfrm>
            <a:off x="9685200" y="2412299"/>
            <a:ext cx="1332416" cy="284693"/>
          </a:xfrm>
          <a:prstGeom prst="rect">
            <a:avLst/>
          </a:prstGeom>
        </p:spPr>
        <p:txBody>
          <a:bodyPr wrap="none">
            <a:spAutoFit/>
          </a:bodyPr>
          <a:lstStyle/>
          <a:p>
            <a:pPr lvl="0" algn="ctr" defTabSz="457097">
              <a:lnSpc>
                <a:spcPts val="1499"/>
              </a:lnSpc>
              <a:defRPr/>
            </a:pPr>
            <a:r>
              <a:rPr lang="en-US" altLang="zh-CN" sz="1200" b="1" dirty="0">
                <a:solidFill>
                  <a:prstClr val="black">
                    <a:lumMod val="50000"/>
                  </a:prst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1100" b="1" dirty="0">
                <a:solidFill>
                  <a:prstClr val="black">
                    <a:lumMod val="50000"/>
                  </a:prst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It’s off by default</a:t>
            </a:r>
            <a:r>
              <a:rPr lang="en-US" altLang="zh-CN" sz="1200" b="1" dirty="0">
                <a:solidFill>
                  <a:prstClr val="black">
                    <a:lumMod val="50000"/>
                  </a:prst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endParaRPr lang="zh-CN" altLang="en-US" sz="1200" b="1" i="1" dirty="0">
              <a:solidFill>
                <a:prstClr val="black">
                  <a:lumMod val="50000"/>
                </a:prst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270790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椭圆 27"/>
          <p:cNvSpPr/>
          <p:nvPr/>
        </p:nvSpPr>
        <p:spPr>
          <a:xfrm>
            <a:off x="1240276" y="2008146"/>
            <a:ext cx="3640529" cy="2872192"/>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73" name="矩形 72"/>
          <p:cNvSpPr/>
          <p:nvPr/>
        </p:nvSpPr>
        <p:spPr>
          <a:xfrm>
            <a:off x="1803176" y="5091990"/>
            <a:ext cx="30271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DS-K1T807 Series</a:t>
            </a:r>
          </a:p>
        </p:txBody>
      </p:sp>
      <p:pic>
        <p:nvPicPr>
          <p:cNvPr id="33" name="图片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3566" y="4901533"/>
            <a:ext cx="5182150" cy="1342484"/>
          </a:xfrm>
          <a:prstGeom prst="rect">
            <a:avLst/>
          </a:prstGeom>
        </p:spPr>
      </p:pic>
      <p:grpSp>
        <p:nvGrpSpPr>
          <p:cNvPr id="124" name="组合 123"/>
          <p:cNvGrpSpPr/>
          <p:nvPr/>
        </p:nvGrpSpPr>
        <p:grpSpPr>
          <a:xfrm>
            <a:off x="829191" y="5640229"/>
            <a:ext cx="4696649" cy="653589"/>
            <a:chOff x="677257" y="5870187"/>
            <a:chExt cx="4696649" cy="653589"/>
          </a:xfrm>
        </p:grpSpPr>
        <p:grpSp>
          <p:nvGrpSpPr>
            <p:cNvPr id="125" name="组合 124"/>
            <p:cNvGrpSpPr/>
            <p:nvPr/>
          </p:nvGrpSpPr>
          <p:grpSpPr>
            <a:xfrm>
              <a:off x="677257" y="5870187"/>
              <a:ext cx="1252972" cy="653589"/>
              <a:chOff x="1967060" y="2921487"/>
              <a:chExt cx="2505945" cy="1307180"/>
            </a:xfrm>
          </p:grpSpPr>
          <p:sp>
            <p:nvSpPr>
              <p:cNvPr id="132" name="矩形 131"/>
              <p:cNvSpPr/>
              <p:nvPr/>
            </p:nvSpPr>
            <p:spPr>
              <a:xfrm>
                <a:off x="2331196" y="2921487"/>
                <a:ext cx="1588899" cy="830997"/>
              </a:xfrm>
              <a:prstGeom prst="rect">
                <a:avLst/>
              </a:prstGeom>
              <a:noFill/>
            </p:spPr>
            <p:txBody>
              <a:bodyPr wrap="none" lIns="45720" tIns="22860" rIns="45720" bIns="228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5,000</a:t>
                </a:r>
              </a:p>
            </p:txBody>
          </p:sp>
          <p:sp>
            <p:nvSpPr>
              <p:cNvPr id="133" name="矩形 132"/>
              <p:cNvSpPr/>
              <p:nvPr/>
            </p:nvSpPr>
            <p:spPr>
              <a:xfrm>
                <a:off x="1967060" y="3659280"/>
                <a:ext cx="2505945" cy="569387"/>
              </a:xfrm>
              <a:prstGeom prst="rect">
                <a:avLst/>
              </a:prstGeom>
            </p:spPr>
            <p:txBody>
              <a:bodyPr wrap="none">
                <a:spAutoFit/>
              </a:bodyPr>
              <a:lstStyle/>
              <a:p>
                <a:pPr marL="0" marR="0" lvl="0" indent="0" algn="ctr" defTabSz="457097" rtl="0" eaLnBrk="1" fontAlgn="auto" latinLnBrk="0" hangingPunct="1">
                  <a:lnSpc>
                    <a:spcPts val="1499"/>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Fingerprints </a:t>
                </a:r>
                <a:endParaRPr kumimoji="0" lang="zh-CN" altLang="en-US" sz="1600" b="1" i="1"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126" name="组合 125"/>
            <p:cNvGrpSpPr/>
            <p:nvPr/>
          </p:nvGrpSpPr>
          <p:grpSpPr>
            <a:xfrm>
              <a:off x="2658959" y="5870187"/>
              <a:ext cx="796787" cy="653589"/>
              <a:chOff x="2331199" y="2921487"/>
              <a:chExt cx="1593573" cy="1307180"/>
            </a:xfrm>
          </p:grpSpPr>
          <p:sp>
            <p:nvSpPr>
              <p:cNvPr id="130" name="矩形 129"/>
              <p:cNvSpPr/>
              <p:nvPr/>
            </p:nvSpPr>
            <p:spPr>
              <a:xfrm>
                <a:off x="2331199" y="2921487"/>
                <a:ext cx="1588897" cy="830997"/>
              </a:xfrm>
              <a:prstGeom prst="rect">
                <a:avLst/>
              </a:prstGeom>
              <a:noFill/>
            </p:spPr>
            <p:txBody>
              <a:bodyPr wrap="none" lIns="45720" tIns="22860" rIns="45720" bIns="228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5,000</a:t>
                </a:r>
              </a:p>
            </p:txBody>
          </p:sp>
          <p:sp>
            <p:nvSpPr>
              <p:cNvPr id="131" name="矩形 130"/>
              <p:cNvSpPr/>
              <p:nvPr/>
            </p:nvSpPr>
            <p:spPr>
              <a:xfrm>
                <a:off x="2515283" y="3659280"/>
                <a:ext cx="1409489" cy="569387"/>
              </a:xfrm>
              <a:prstGeom prst="rect">
                <a:avLst/>
              </a:prstGeom>
            </p:spPr>
            <p:txBody>
              <a:bodyPr wrap="none">
                <a:spAutoFit/>
              </a:bodyPr>
              <a:lstStyle/>
              <a:p>
                <a:pPr marL="0" marR="0" lvl="0" indent="0" algn="ctr" defTabSz="457097" rtl="0" eaLnBrk="1" fontAlgn="auto" latinLnBrk="0" hangingPunct="1">
                  <a:lnSpc>
                    <a:spcPts val="1499"/>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Cards </a:t>
                </a:r>
                <a:endParaRPr kumimoji="0" lang="zh-CN" altLang="en-US" sz="1600" b="1" i="1"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127" name="组合 126"/>
            <p:cNvGrpSpPr/>
            <p:nvPr/>
          </p:nvGrpSpPr>
          <p:grpSpPr>
            <a:xfrm>
              <a:off x="4268475" y="5870187"/>
              <a:ext cx="1105431" cy="653589"/>
              <a:chOff x="2020217" y="2921487"/>
              <a:chExt cx="2210862" cy="1307180"/>
            </a:xfrm>
          </p:grpSpPr>
          <p:sp>
            <p:nvSpPr>
              <p:cNvPr id="128" name="矩形 127"/>
              <p:cNvSpPr/>
              <p:nvPr/>
            </p:nvSpPr>
            <p:spPr>
              <a:xfrm>
                <a:off x="2020217" y="2921487"/>
                <a:ext cx="2210862" cy="830997"/>
              </a:xfrm>
              <a:prstGeom prst="rect">
                <a:avLst/>
              </a:prstGeom>
              <a:noFill/>
            </p:spPr>
            <p:txBody>
              <a:bodyPr wrap="none" lIns="45720" tIns="22860" rIns="45720" bIns="228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w="9525">
                      <a:solidFill>
                        <a:prstClr val="white"/>
                      </a:solidFill>
                      <a:prstDash val="solid"/>
                    </a:ln>
                    <a:solidFill>
                      <a:srgbClr val="13227A"/>
                    </a:solidFill>
                    <a:effectLst>
                      <a:outerShdw blurRad="12700" dist="38100" dir="2700000" algn="tl" rotWithShape="0">
                        <a:prstClr val="white">
                          <a:lumMod val="50000"/>
                        </a:prstClr>
                      </a:outerShdw>
                    </a:effectLst>
                    <a:uLnTx/>
                    <a:uFillTx/>
                    <a:latin typeface="Calibri" panose="020F0502020204030204" pitchFamily="34" charset="0"/>
                    <a:ea typeface="等线" panose="02010600030101010101" pitchFamily="2" charset="-122"/>
                    <a:cs typeface="Calibri" panose="020F0502020204030204" pitchFamily="34" charset="0"/>
                  </a:rPr>
                  <a:t>150,000</a:t>
                </a:r>
              </a:p>
            </p:txBody>
          </p:sp>
          <p:sp>
            <p:nvSpPr>
              <p:cNvPr id="129" name="矩形 128"/>
              <p:cNvSpPr/>
              <p:nvPr/>
            </p:nvSpPr>
            <p:spPr>
              <a:xfrm>
                <a:off x="2435393" y="3659280"/>
                <a:ext cx="1569273" cy="569387"/>
              </a:xfrm>
              <a:prstGeom prst="rect">
                <a:avLst/>
              </a:prstGeom>
            </p:spPr>
            <p:txBody>
              <a:bodyPr wrap="none">
                <a:spAutoFit/>
              </a:bodyPr>
              <a:lstStyle/>
              <a:p>
                <a:pPr marL="0" marR="0" lvl="0" indent="0" algn="ctr" defTabSz="457097" rtl="0" eaLnBrk="1" fontAlgn="auto" latinLnBrk="0" hangingPunct="1">
                  <a:lnSpc>
                    <a:spcPts val="1499"/>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Events </a:t>
                </a:r>
                <a:endParaRPr kumimoji="0" lang="zh-CN" altLang="en-US" sz="1600" b="1" i="1" u="none" strike="noStrike" kern="1200" cap="none" spc="0" normalizeH="0" baseline="0" noProof="0" dirty="0">
                  <a:ln>
                    <a:noFill/>
                  </a:ln>
                  <a:solidFill>
                    <a:prstClr val="black">
                      <a:lumMod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grpSp>
        <p:nvGrpSpPr>
          <p:cNvPr id="82" name="组合 81"/>
          <p:cNvGrpSpPr/>
          <p:nvPr/>
        </p:nvGrpSpPr>
        <p:grpSpPr>
          <a:xfrm>
            <a:off x="6947879" y="4239764"/>
            <a:ext cx="4032493" cy="481693"/>
            <a:chOff x="7600496" y="3174717"/>
            <a:chExt cx="4032493" cy="481693"/>
          </a:xfrm>
        </p:grpSpPr>
        <p:grpSp>
          <p:nvGrpSpPr>
            <p:cNvPr id="83" name="组合 82"/>
            <p:cNvGrpSpPr/>
            <p:nvPr/>
          </p:nvGrpSpPr>
          <p:grpSpPr>
            <a:xfrm>
              <a:off x="7600496" y="3174717"/>
              <a:ext cx="481693" cy="481693"/>
              <a:chOff x="7584619" y="3230119"/>
              <a:chExt cx="481693" cy="481693"/>
            </a:xfrm>
          </p:grpSpPr>
          <p:sp>
            <p:nvSpPr>
              <p:cNvPr id="85" name="椭圆 84"/>
              <p:cNvSpPr/>
              <p:nvPr/>
            </p:nvSpPr>
            <p:spPr>
              <a:xfrm>
                <a:off x="7584619" y="3230119"/>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6" name="图片 8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844" y="3327230"/>
                <a:ext cx="313242" cy="313242"/>
              </a:xfrm>
              <a:prstGeom prst="rect">
                <a:avLst/>
              </a:prstGeom>
            </p:spPr>
          </p:pic>
          <p:sp>
            <p:nvSpPr>
              <p:cNvPr id="87" name="文本框 86"/>
              <p:cNvSpPr txBox="1"/>
              <p:nvPr/>
            </p:nvSpPr>
            <p:spPr>
              <a:xfrm>
                <a:off x="7692117" y="3378632"/>
                <a:ext cx="289969"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AP</a:t>
                </a:r>
                <a:endParaRPr kumimoji="0" lang="zh-CN" altLang="en-US" sz="6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84" name="文本框 83"/>
            <p:cNvSpPr txBox="1"/>
            <p:nvPr/>
          </p:nvSpPr>
          <p:spPr>
            <a:xfrm>
              <a:off x="8159166" y="3230119"/>
              <a:ext cx="3473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Supports</a:t>
              </a:r>
              <a:r>
                <a:rPr kumimoji="0" lang="zh-CN" altLang="en-US"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AP mode</a:t>
              </a:r>
            </a:p>
          </p:txBody>
        </p:sp>
      </p:grpSp>
      <p:grpSp>
        <p:nvGrpSpPr>
          <p:cNvPr id="93" name="组合 92"/>
          <p:cNvGrpSpPr/>
          <p:nvPr/>
        </p:nvGrpSpPr>
        <p:grpSpPr>
          <a:xfrm>
            <a:off x="6947879" y="2787989"/>
            <a:ext cx="3698746" cy="481693"/>
            <a:chOff x="7584621" y="1502229"/>
            <a:chExt cx="3698746" cy="481693"/>
          </a:xfrm>
        </p:grpSpPr>
        <p:grpSp>
          <p:nvGrpSpPr>
            <p:cNvPr id="94" name="组合 93"/>
            <p:cNvGrpSpPr/>
            <p:nvPr/>
          </p:nvGrpSpPr>
          <p:grpSpPr>
            <a:xfrm>
              <a:off x="7584621" y="1502229"/>
              <a:ext cx="481693" cy="481693"/>
              <a:chOff x="7584621" y="1502229"/>
              <a:chExt cx="481693" cy="481693"/>
            </a:xfrm>
          </p:grpSpPr>
          <p:sp>
            <p:nvSpPr>
              <p:cNvPr id="96" name="椭圆 95"/>
              <p:cNvSpPr/>
              <p:nvPr/>
            </p:nvSpPr>
            <p:spPr>
              <a:xfrm>
                <a:off x="7584621" y="1502229"/>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7" name="图片 9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2117" y="1609725"/>
                <a:ext cx="266700" cy="266700"/>
              </a:xfrm>
              <a:prstGeom prst="rect">
                <a:avLst/>
              </a:prstGeom>
            </p:spPr>
          </p:pic>
        </p:grpSp>
        <p:sp>
          <p:nvSpPr>
            <p:cNvPr id="95" name="文本框 94"/>
            <p:cNvSpPr txBox="1"/>
            <p:nvPr/>
          </p:nvSpPr>
          <p:spPr>
            <a:xfrm>
              <a:off x="8159167" y="1579560"/>
              <a:ext cx="3124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2.4-inch non-touch screen</a:t>
              </a:r>
              <a:endParaRPr kumimoji="0" lang="zh-CN" altLang="en-US"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98" name="组合 97"/>
          <p:cNvGrpSpPr/>
          <p:nvPr/>
        </p:nvGrpSpPr>
        <p:grpSpPr>
          <a:xfrm>
            <a:off x="6947879" y="3513977"/>
            <a:ext cx="4048370" cy="481693"/>
            <a:chOff x="7584620" y="2338473"/>
            <a:chExt cx="4048370" cy="481693"/>
          </a:xfrm>
        </p:grpSpPr>
        <p:grpSp>
          <p:nvGrpSpPr>
            <p:cNvPr id="99" name="组合 98"/>
            <p:cNvGrpSpPr/>
            <p:nvPr/>
          </p:nvGrpSpPr>
          <p:grpSpPr>
            <a:xfrm>
              <a:off x="7584620" y="2338473"/>
              <a:ext cx="481693" cy="481693"/>
              <a:chOff x="7584620" y="2338473"/>
              <a:chExt cx="481693" cy="481693"/>
            </a:xfrm>
          </p:grpSpPr>
          <p:sp>
            <p:nvSpPr>
              <p:cNvPr id="101" name="椭圆 100"/>
              <p:cNvSpPr/>
              <p:nvPr/>
            </p:nvSpPr>
            <p:spPr>
              <a:xfrm>
                <a:off x="7584620" y="2338473"/>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4" name="图片 10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6738" y="2452706"/>
                <a:ext cx="257525" cy="257525"/>
              </a:xfrm>
              <a:prstGeom prst="rect">
                <a:avLst/>
              </a:prstGeom>
            </p:spPr>
          </p:pic>
          <p:pic>
            <p:nvPicPr>
              <p:cNvPr id="109" name="图片 10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97592" y="2521442"/>
                <a:ext cx="188789" cy="188789"/>
              </a:xfrm>
              <a:prstGeom prst="rect">
                <a:avLst/>
              </a:prstGeom>
            </p:spPr>
          </p:pic>
          <p:pic>
            <p:nvPicPr>
              <p:cNvPr id="110" name="图片 10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17660" y="2463786"/>
                <a:ext cx="152050" cy="152050"/>
              </a:xfrm>
              <a:prstGeom prst="rect">
                <a:avLst/>
              </a:prstGeom>
            </p:spPr>
          </p:pic>
        </p:grpSp>
        <p:sp>
          <p:nvSpPr>
            <p:cNvPr id="100" name="文本框 99"/>
            <p:cNvSpPr txBox="1"/>
            <p:nvPr/>
          </p:nvSpPr>
          <p:spPr>
            <a:xfrm>
              <a:off x="8159167" y="2410042"/>
              <a:ext cx="34738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rPr>
                <a:t>Mobile web configuration</a:t>
              </a:r>
              <a:endParaRPr kumimoji="0" lang="zh-CN" altLang="en-US" sz="1800" b="1" i="0" u="none" strike="noStrike" kern="1200" cap="none" spc="0" normalizeH="0" baseline="0" noProof="0" dirty="0">
                <a:ln>
                  <a:noFill/>
                </a:ln>
                <a:solidFill>
                  <a:srgbClr val="13227A"/>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7" name="组合 6"/>
          <p:cNvGrpSpPr/>
          <p:nvPr/>
        </p:nvGrpSpPr>
        <p:grpSpPr>
          <a:xfrm>
            <a:off x="6947879" y="1946413"/>
            <a:ext cx="4870677" cy="763224"/>
            <a:chOff x="6764310" y="1948176"/>
            <a:chExt cx="4870677" cy="763224"/>
          </a:xfrm>
        </p:grpSpPr>
        <p:sp>
          <p:nvSpPr>
            <p:cNvPr id="88" name="椭圆 87"/>
            <p:cNvSpPr/>
            <p:nvPr/>
          </p:nvSpPr>
          <p:spPr>
            <a:xfrm>
              <a:off x="6764310" y="1985822"/>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组合 3"/>
            <p:cNvGrpSpPr/>
            <p:nvPr/>
          </p:nvGrpSpPr>
          <p:grpSpPr>
            <a:xfrm>
              <a:off x="6764310" y="1948176"/>
              <a:ext cx="4870677" cy="763224"/>
              <a:chOff x="6516005" y="1927841"/>
              <a:chExt cx="4870677" cy="763224"/>
            </a:xfrm>
          </p:grpSpPr>
          <p:sp>
            <p:nvSpPr>
              <p:cNvPr id="59" name="文本框 58"/>
              <p:cNvSpPr txBox="1"/>
              <p:nvPr/>
            </p:nvSpPr>
            <p:spPr>
              <a:xfrm>
                <a:off x="7034729" y="2008146"/>
                <a:ext cx="43519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 Methods </a:t>
                </a:r>
                <a:endParaRPr kumimoji="0" lang="zh-CN" altLang="en-US" sz="1800" b="0"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70" name="图片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16005" y="1927841"/>
                <a:ext cx="518724" cy="518724"/>
              </a:xfrm>
              <a:prstGeom prst="rect">
                <a:avLst/>
              </a:prstGeom>
            </p:spPr>
          </p:pic>
          <p:grpSp>
            <p:nvGrpSpPr>
              <p:cNvPr id="60" name="组合 59"/>
              <p:cNvGrpSpPr/>
              <p:nvPr/>
            </p:nvGrpSpPr>
            <p:grpSpPr>
              <a:xfrm>
                <a:off x="7832812" y="2345465"/>
                <a:ext cx="335924" cy="334801"/>
                <a:chOff x="952882" y="3433815"/>
                <a:chExt cx="531188" cy="529411"/>
              </a:xfrm>
              <a:solidFill>
                <a:srgbClr val="003399"/>
              </a:solidFill>
            </p:grpSpPr>
            <p:sp>
              <p:nvSpPr>
                <p:cNvPr id="79" name="椭圆 78"/>
                <p:cNvSpPr>
                  <a:spLocks noChangeAspect="1"/>
                </p:cNvSpPr>
                <p:nvPr/>
              </p:nvSpPr>
              <p:spPr>
                <a:xfrm>
                  <a:off x="952882" y="3433815"/>
                  <a:ext cx="531188" cy="5294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81" name="图片 8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3467" y="3513511"/>
                  <a:ext cx="370018" cy="370017"/>
                </a:xfrm>
                <a:prstGeom prst="rect">
                  <a:avLst/>
                </a:prstGeom>
                <a:grpFill/>
              </p:spPr>
            </p:pic>
          </p:grpSp>
          <p:grpSp>
            <p:nvGrpSpPr>
              <p:cNvPr id="13" name="组合 12"/>
              <p:cNvGrpSpPr/>
              <p:nvPr/>
            </p:nvGrpSpPr>
            <p:grpSpPr>
              <a:xfrm>
                <a:off x="9510151" y="2345465"/>
                <a:ext cx="345600" cy="345600"/>
                <a:chOff x="8195934" y="2632044"/>
                <a:chExt cx="345600" cy="345600"/>
              </a:xfrm>
            </p:grpSpPr>
            <p:sp>
              <p:nvSpPr>
                <p:cNvPr id="67" name="椭圆 66"/>
                <p:cNvSpPr>
                  <a:spLocks noChangeAspect="1"/>
                </p:cNvSpPr>
                <p:nvPr/>
              </p:nvSpPr>
              <p:spPr>
                <a:xfrm>
                  <a:off x="8195934" y="2632044"/>
                  <a:ext cx="345600" cy="345600"/>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71" name="图片 7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76182" y="2703160"/>
                  <a:ext cx="185103" cy="185103"/>
                </a:xfrm>
                <a:prstGeom prst="rect">
                  <a:avLst/>
                </a:prstGeom>
              </p:spPr>
            </p:pic>
          </p:grpSp>
          <p:grpSp>
            <p:nvGrpSpPr>
              <p:cNvPr id="12" name="组合 11"/>
              <p:cNvGrpSpPr/>
              <p:nvPr/>
            </p:nvGrpSpPr>
            <p:grpSpPr>
              <a:xfrm>
                <a:off x="7267248" y="2345465"/>
                <a:ext cx="345600" cy="345600"/>
                <a:chOff x="8217264" y="3053206"/>
                <a:chExt cx="345600" cy="345600"/>
              </a:xfrm>
            </p:grpSpPr>
            <p:sp>
              <p:nvSpPr>
                <p:cNvPr id="89" name="椭圆 88"/>
                <p:cNvSpPr>
                  <a:spLocks noChangeAspect="1"/>
                </p:cNvSpPr>
                <p:nvPr/>
              </p:nvSpPr>
              <p:spPr>
                <a:xfrm>
                  <a:off x="8217264" y="3053206"/>
                  <a:ext cx="345600" cy="345600"/>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8" name="图片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53053" y="3102599"/>
                  <a:ext cx="274021" cy="274021"/>
                </a:xfrm>
                <a:prstGeom prst="rect">
                  <a:avLst/>
                </a:prstGeom>
              </p:spPr>
            </p:pic>
          </p:grpSp>
          <p:grpSp>
            <p:nvGrpSpPr>
              <p:cNvPr id="11" name="组合 10"/>
              <p:cNvGrpSpPr/>
              <p:nvPr/>
            </p:nvGrpSpPr>
            <p:grpSpPr>
              <a:xfrm>
                <a:off x="8388700" y="2345465"/>
                <a:ext cx="345600" cy="345600"/>
                <a:chOff x="9159910" y="3066926"/>
                <a:chExt cx="345600" cy="345600"/>
              </a:xfrm>
            </p:grpSpPr>
            <p:sp>
              <p:nvSpPr>
                <p:cNvPr id="90" name="椭圆 89"/>
                <p:cNvSpPr>
                  <a:spLocks noChangeAspect="1"/>
                </p:cNvSpPr>
                <p:nvPr/>
              </p:nvSpPr>
              <p:spPr>
                <a:xfrm>
                  <a:off x="9159910" y="3066926"/>
                  <a:ext cx="345600" cy="345600"/>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9" name="图片 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226041" y="3146865"/>
                  <a:ext cx="206388" cy="206388"/>
                </a:xfrm>
                <a:prstGeom prst="rect">
                  <a:avLst/>
                </a:prstGeom>
              </p:spPr>
            </p:pic>
          </p:grpSp>
          <p:grpSp>
            <p:nvGrpSpPr>
              <p:cNvPr id="18" name="组合 17"/>
              <p:cNvGrpSpPr/>
              <p:nvPr/>
            </p:nvGrpSpPr>
            <p:grpSpPr>
              <a:xfrm>
                <a:off x="8954264" y="2345465"/>
                <a:ext cx="335924" cy="334801"/>
                <a:chOff x="9887211" y="2724605"/>
                <a:chExt cx="335924" cy="334801"/>
              </a:xfrm>
            </p:grpSpPr>
            <p:sp>
              <p:nvSpPr>
                <p:cNvPr id="136" name="椭圆 135"/>
                <p:cNvSpPr>
                  <a:spLocks noChangeAspect="1"/>
                </p:cNvSpPr>
                <p:nvPr/>
              </p:nvSpPr>
              <p:spPr>
                <a:xfrm>
                  <a:off x="9887211" y="2724605"/>
                  <a:ext cx="335924" cy="334801"/>
                </a:xfrm>
                <a:prstGeom prst="ellipse">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00006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17" name="图片 1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33408" y="2765760"/>
                  <a:ext cx="246319" cy="246319"/>
                </a:xfrm>
                <a:prstGeom prst="rect">
                  <a:avLst/>
                </a:prstGeom>
              </p:spPr>
            </p:pic>
          </p:grpSp>
        </p:grpSp>
      </p:grpSp>
      <p:grpSp>
        <p:nvGrpSpPr>
          <p:cNvPr id="6" name="组合 5"/>
          <p:cNvGrpSpPr/>
          <p:nvPr/>
        </p:nvGrpSpPr>
        <p:grpSpPr>
          <a:xfrm>
            <a:off x="706817" y="1762625"/>
            <a:ext cx="4941398" cy="3179351"/>
            <a:chOff x="687126" y="1723455"/>
            <a:chExt cx="4941398" cy="3179351"/>
          </a:xfrm>
        </p:grpSpPr>
        <p:pic>
          <p:nvPicPr>
            <p:cNvPr id="2" name="图片 1"/>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87126" y="1723455"/>
              <a:ext cx="4941398" cy="3179351"/>
            </a:xfrm>
            <a:prstGeom prst="roundRect">
              <a:avLst>
                <a:gd name="adj" fmla="val 510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8" name="圆角矩形 137">
              <a:extLst>
                <a:ext uri="{FF2B5EF4-FFF2-40B4-BE49-F238E27FC236}">
                  <a16:creationId xmlns:a16="http://schemas.microsoft.com/office/drawing/2014/main" id="{47C9113A-01C7-B145-8CD7-FBBF714B0BF0}"/>
                </a:ext>
              </a:extLst>
            </p:cNvPr>
            <p:cNvSpPr/>
            <p:nvPr/>
          </p:nvSpPr>
          <p:spPr>
            <a:xfrm>
              <a:off x="4364917" y="4097777"/>
              <a:ext cx="930741" cy="575448"/>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IP65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RATING</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140" name="圆角矩形 139">
              <a:extLst>
                <a:ext uri="{FF2B5EF4-FFF2-40B4-BE49-F238E27FC236}">
                  <a16:creationId xmlns:a16="http://schemas.microsoft.com/office/drawing/2014/main" id="{47C9113A-01C7-B145-8CD7-FBBF714B0BF0}"/>
                </a:ext>
              </a:extLst>
            </p:cNvPr>
            <p:cNvSpPr/>
            <p:nvPr/>
          </p:nvSpPr>
          <p:spPr>
            <a:xfrm>
              <a:off x="4390777" y="3424283"/>
              <a:ext cx="930741" cy="575448"/>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PoE</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240276" y="4164410"/>
              <a:ext cx="1268819" cy="715926"/>
            </a:xfrm>
            <a:prstGeom prst="roundRect">
              <a:avLst>
                <a:gd name="adj" fmla="val 55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62" name="store-new-badges_71075"/>
          <p:cNvSpPr>
            <a:spLocks noChangeAspect="1"/>
          </p:cNvSpPr>
          <p:nvPr/>
        </p:nvSpPr>
        <p:spPr bwMode="auto">
          <a:xfrm>
            <a:off x="3947727" y="1539256"/>
            <a:ext cx="680930" cy="657155"/>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63" name="圆角矩形 62"/>
          <p:cNvSpPr/>
          <p:nvPr/>
        </p:nvSpPr>
        <p:spPr>
          <a:xfrm>
            <a:off x="6280878" y="1539255"/>
            <a:ext cx="5606321" cy="4733245"/>
          </a:xfrm>
          <a:prstGeom prst="roundRect">
            <a:avLst>
              <a:gd name="adj" fmla="val 4365"/>
            </a:avLst>
          </a:prstGeom>
          <a:noFill/>
          <a:ln>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64" name="圆角矩形 63"/>
          <p:cNvSpPr/>
          <p:nvPr/>
        </p:nvSpPr>
        <p:spPr>
          <a:xfrm>
            <a:off x="6586881" y="1261181"/>
            <a:ext cx="1663694" cy="503883"/>
          </a:xfrm>
          <a:prstGeom prst="roundRect">
            <a:avLst/>
          </a:prstGeom>
          <a:gradFill>
            <a:gsLst>
              <a:gs pos="100000">
                <a:srgbClr val="1C939D">
                  <a:alpha val="80000"/>
                </a:srgbClr>
              </a:gs>
              <a:gs pos="83000">
                <a:srgbClr val="256C91"/>
              </a:gs>
              <a:gs pos="19000">
                <a:srgbClr val="2C4887"/>
              </a:gs>
              <a:gs pos="41000">
                <a:srgbClr val="2B4F89"/>
              </a:gs>
              <a:gs pos="0">
                <a:srgbClr val="2D448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Key Features</a:t>
            </a:r>
            <a:endParaRPr kumimoji="0" lang="zh-CN" altLang="en-US" sz="1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72" name="文本框 12"/>
          <p:cNvSpPr txBox="1"/>
          <p:nvPr/>
        </p:nvSpPr>
        <p:spPr>
          <a:xfrm>
            <a:off x="884891" y="201397"/>
            <a:ext cx="1035079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Terminal</a:t>
            </a:r>
          </a:p>
        </p:txBody>
      </p:sp>
    </p:spTree>
    <p:custDataLst>
      <p:tags r:id="rId1"/>
    </p:custDataLst>
    <p:extLst>
      <p:ext uri="{BB962C8B-B14F-4D97-AF65-F5344CB8AC3E}">
        <p14:creationId xmlns:p14="http://schemas.microsoft.com/office/powerpoint/2010/main" val="4007697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2"/>
          <a:stretch>
            <a:fillRect/>
          </a:stretch>
        </p:blipFill>
        <p:spPr>
          <a:xfrm rot="5400000">
            <a:off x="8261531" y="2883523"/>
            <a:ext cx="2118436" cy="5257762"/>
          </a:xfrm>
          <a:prstGeom prst="rect">
            <a:avLst/>
          </a:prstGeom>
        </p:spPr>
      </p:pic>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190" y="2542230"/>
            <a:ext cx="5677320" cy="4029392"/>
          </a:xfrm>
          <a:prstGeom prst="roundRect">
            <a:avLst>
              <a:gd name="adj" fmla="val 218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文本框 12"/>
          <p:cNvSpPr txBox="1"/>
          <p:nvPr/>
        </p:nvSpPr>
        <p:spPr>
          <a:xfrm>
            <a:off x="884891" y="201397"/>
            <a:ext cx="1035079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Metal Access Control Terminal</a:t>
            </a:r>
          </a:p>
        </p:txBody>
      </p:sp>
      <p:sp>
        <p:nvSpPr>
          <p:cNvPr id="4" name="文本框 12"/>
          <p:cNvSpPr txBox="1"/>
          <p:nvPr/>
        </p:nvSpPr>
        <p:spPr>
          <a:xfrm>
            <a:off x="884891" y="746338"/>
            <a:ext cx="6013997"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Unified Security with Robust Protection</a:t>
            </a:r>
          </a:p>
        </p:txBody>
      </p:sp>
      <p:pic>
        <p:nvPicPr>
          <p:cNvPr id="5" name="图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1867" y="5040592"/>
            <a:ext cx="5280139" cy="1367869"/>
          </a:xfrm>
          <a:prstGeom prst="rect">
            <a:avLst/>
          </a:prstGeom>
        </p:spPr>
      </p:pic>
      <p:grpSp>
        <p:nvGrpSpPr>
          <p:cNvPr id="22" name="组合 21"/>
          <p:cNvGrpSpPr/>
          <p:nvPr/>
        </p:nvGrpSpPr>
        <p:grpSpPr>
          <a:xfrm>
            <a:off x="1137446" y="1299798"/>
            <a:ext cx="855609" cy="775777"/>
            <a:chOff x="929051" y="1403736"/>
            <a:chExt cx="855609" cy="775777"/>
          </a:xfrm>
        </p:grpSpPr>
        <p:sp>
          <p:nvSpPr>
            <p:cNvPr id="27" name="圆角矩形 26">
              <a:extLst>
                <a:ext uri="{FF2B5EF4-FFF2-40B4-BE49-F238E27FC236}">
                  <a16:creationId xmlns:a16="http://schemas.microsoft.com/office/drawing/2014/main" id="{47C9113A-01C7-B145-8CD7-FBBF714B0BF0}"/>
                </a:ext>
              </a:extLst>
            </p:cNvPr>
            <p:cNvSpPr/>
            <p:nvPr/>
          </p:nvSpPr>
          <p:spPr>
            <a:xfrm rot="9646297">
              <a:off x="929051" y="1466924"/>
              <a:ext cx="710517" cy="712589"/>
            </a:xfrm>
            <a:prstGeom prst="roundRect">
              <a:avLst>
                <a:gd name="adj" fmla="val 50000"/>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40669">
              <a:off x="1168368" y="1403736"/>
              <a:ext cx="616292" cy="616292"/>
            </a:xfrm>
            <a:prstGeom prst="rect">
              <a:avLst/>
            </a:prstGeom>
          </p:spPr>
        </p:pic>
      </p:grpSp>
      <p:grpSp>
        <p:nvGrpSpPr>
          <p:cNvPr id="24" name="组合 23"/>
          <p:cNvGrpSpPr/>
          <p:nvPr/>
        </p:nvGrpSpPr>
        <p:grpSpPr>
          <a:xfrm>
            <a:off x="4874274" y="1287476"/>
            <a:ext cx="869639" cy="792234"/>
            <a:chOff x="4863275" y="1499493"/>
            <a:chExt cx="869639" cy="792234"/>
          </a:xfrm>
        </p:grpSpPr>
        <p:sp>
          <p:nvSpPr>
            <p:cNvPr id="28" name="圆角矩形 27">
              <a:extLst>
                <a:ext uri="{FF2B5EF4-FFF2-40B4-BE49-F238E27FC236}">
                  <a16:creationId xmlns:a16="http://schemas.microsoft.com/office/drawing/2014/main" id="{47C9113A-01C7-B145-8CD7-FBBF714B0BF0}"/>
                </a:ext>
              </a:extLst>
            </p:cNvPr>
            <p:cNvSpPr/>
            <p:nvPr/>
          </p:nvSpPr>
          <p:spPr>
            <a:xfrm rot="9646297">
              <a:off x="4863275" y="1579138"/>
              <a:ext cx="710517" cy="712589"/>
            </a:xfrm>
            <a:prstGeom prst="roundRect">
              <a:avLst>
                <a:gd name="adj" fmla="val 50000"/>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41945">
              <a:off x="5054956" y="1499493"/>
              <a:ext cx="677958" cy="677958"/>
            </a:xfrm>
            <a:prstGeom prst="rect">
              <a:avLst/>
            </a:prstGeom>
          </p:spPr>
        </p:pic>
      </p:grpSp>
      <p:sp>
        <p:nvSpPr>
          <p:cNvPr id="15" name="文本框 14"/>
          <p:cNvSpPr txBox="1"/>
          <p:nvPr/>
        </p:nvSpPr>
        <p:spPr>
          <a:xfrm>
            <a:off x="2031784" y="1594306"/>
            <a:ext cx="2055393" cy="338554"/>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Robust metal material</a:t>
            </a:r>
            <a:endParaRPr lang="zh-CN" altLang="en-US" sz="1600" b="1" dirty="0">
              <a:latin typeface="Calibri" panose="020F0502020204030204" pitchFamily="34" charset="0"/>
              <a:cs typeface="Calibri" panose="020F0502020204030204" pitchFamily="34" charset="0"/>
            </a:endParaRPr>
          </a:p>
        </p:txBody>
      </p:sp>
      <p:sp>
        <p:nvSpPr>
          <p:cNvPr id="16" name="文本框 15"/>
          <p:cNvSpPr txBox="1"/>
          <p:nvPr/>
        </p:nvSpPr>
        <p:spPr>
          <a:xfrm>
            <a:off x="5645882" y="1626132"/>
            <a:ext cx="2341266" cy="338554"/>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AP mode for connection</a:t>
            </a:r>
            <a:r>
              <a:rPr lang="zh-CN" altLang="en-US" sz="1600" b="1" dirty="0">
                <a:latin typeface="Calibri" panose="020F0502020204030204" pitchFamily="34" charset="0"/>
                <a:cs typeface="Calibri" panose="020F0502020204030204" pitchFamily="34" charset="0"/>
              </a:rPr>
              <a:t>*</a:t>
            </a:r>
          </a:p>
        </p:txBody>
      </p:sp>
      <p:sp>
        <p:nvSpPr>
          <p:cNvPr id="17" name="文本框 16"/>
          <p:cNvSpPr txBox="1"/>
          <p:nvPr/>
        </p:nvSpPr>
        <p:spPr>
          <a:xfrm>
            <a:off x="9476234" y="1626132"/>
            <a:ext cx="2218571" cy="338554"/>
          </a:xfrm>
          <a:prstGeom prst="rect">
            <a:avLst/>
          </a:prstGeom>
          <a:noFill/>
        </p:spPr>
        <p:txBody>
          <a:bodyPr wrap="square" rtlCol="0">
            <a:spAutoFit/>
          </a:bodyPr>
          <a:lstStyle/>
          <a:p>
            <a:r>
              <a:rPr lang="en-US" altLang="zh-CN" sz="1600" b="1" dirty="0">
                <a:latin typeface="Calibri" panose="020F0502020204030204" pitchFamily="34" charset="0"/>
                <a:cs typeface="Calibri" panose="020F0502020204030204" pitchFamily="34" charset="0"/>
              </a:rPr>
              <a:t>Web configuration</a:t>
            </a:r>
            <a:r>
              <a:rPr lang="zh-CN" altLang="en-US" sz="1600" b="1" dirty="0">
                <a:latin typeface="Calibri" panose="020F0502020204030204" pitchFamily="34" charset="0"/>
                <a:cs typeface="Calibri" panose="020F0502020204030204" pitchFamily="34" charset="0"/>
              </a:rPr>
              <a:t>*</a:t>
            </a:r>
          </a:p>
        </p:txBody>
      </p:sp>
      <p:sp>
        <p:nvSpPr>
          <p:cNvPr id="18" name="文本框 17"/>
          <p:cNvSpPr txBox="1"/>
          <p:nvPr/>
        </p:nvSpPr>
        <p:spPr>
          <a:xfrm>
            <a:off x="1784661" y="6233068"/>
            <a:ext cx="1443604" cy="338554"/>
          </a:xfrm>
          <a:prstGeom prst="rect">
            <a:avLst/>
          </a:prstGeom>
          <a:noFill/>
        </p:spPr>
        <p:txBody>
          <a:bodyPr wrap="square" rtlCol="0">
            <a:spAutoFit/>
          </a:bodyPr>
          <a:lstStyle/>
          <a:p>
            <a:r>
              <a:rPr lang="en-US" altLang="zh-CN" sz="1600" b="1" i="1" dirty="0">
                <a:solidFill>
                  <a:schemeClr val="bg1"/>
                </a:solidFill>
                <a:latin typeface="Calibri" panose="020F0502020204030204" pitchFamily="34" charset="0"/>
                <a:cs typeface="Calibri" panose="020F0502020204030204" pitchFamily="34" charset="0"/>
              </a:rPr>
              <a:t>1T502 series</a:t>
            </a:r>
            <a:endParaRPr lang="zh-CN" altLang="en-US" sz="1600" b="1" i="1" dirty="0">
              <a:solidFill>
                <a:schemeClr val="bg1"/>
              </a:solidFill>
              <a:latin typeface="Calibri" panose="020F0502020204030204" pitchFamily="34" charset="0"/>
              <a:cs typeface="Calibri" panose="020F0502020204030204" pitchFamily="34" charset="0"/>
            </a:endParaRPr>
          </a:p>
        </p:txBody>
      </p:sp>
      <p:sp>
        <p:nvSpPr>
          <p:cNvPr id="19" name="文本框 18"/>
          <p:cNvSpPr txBox="1"/>
          <p:nvPr/>
        </p:nvSpPr>
        <p:spPr>
          <a:xfrm>
            <a:off x="3300591" y="6233068"/>
            <a:ext cx="1443604" cy="338554"/>
          </a:xfrm>
          <a:prstGeom prst="rect">
            <a:avLst/>
          </a:prstGeom>
          <a:noFill/>
        </p:spPr>
        <p:txBody>
          <a:bodyPr wrap="square" rtlCol="0">
            <a:spAutoFit/>
          </a:bodyPr>
          <a:lstStyle/>
          <a:p>
            <a:r>
              <a:rPr lang="en-US" altLang="zh-CN" sz="1600" b="1" i="1" dirty="0">
                <a:solidFill>
                  <a:schemeClr val="bg1"/>
                </a:solidFill>
                <a:latin typeface="Calibri" panose="020F0502020204030204" pitchFamily="34" charset="0"/>
                <a:cs typeface="Calibri" panose="020F0502020204030204" pitchFamily="34" charset="0"/>
              </a:rPr>
              <a:t>1T805 series</a:t>
            </a:r>
            <a:endParaRPr lang="zh-CN" altLang="en-US" sz="1600" b="1" i="1" dirty="0">
              <a:solidFill>
                <a:schemeClr val="bg1"/>
              </a:solidFill>
              <a:latin typeface="Calibri" panose="020F0502020204030204" pitchFamily="34" charset="0"/>
              <a:cs typeface="Calibri" panose="020F0502020204030204" pitchFamily="34" charset="0"/>
            </a:endParaRPr>
          </a:p>
        </p:txBody>
      </p:sp>
      <p:sp>
        <p:nvSpPr>
          <p:cNvPr id="20" name="文本框 19"/>
          <p:cNvSpPr txBox="1"/>
          <p:nvPr/>
        </p:nvSpPr>
        <p:spPr>
          <a:xfrm>
            <a:off x="4616686" y="6233068"/>
            <a:ext cx="1443604" cy="338554"/>
          </a:xfrm>
          <a:prstGeom prst="rect">
            <a:avLst/>
          </a:prstGeom>
          <a:noFill/>
        </p:spPr>
        <p:txBody>
          <a:bodyPr wrap="square" rtlCol="0">
            <a:spAutoFit/>
          </a:bodyPr>
          <a:lstStyle/>
          <a:p>
            <a:r>
              <a:rPr lang="en-US" altLang="zh-CN" sz="1600" b="1" i="1" dirty="0">
                <a:solidFill>
                  <a:schemeClr val="bg1"/>
                </a:solidFill>
                <a:latin typeface="Calibri" panose="020F0502020204030204" pitchFamily="34" charset="0"/>
                <a:cs typeface="Calibri" panose="020F0502020204030204" pitchFamily="34" charset="0"/>
              </a:rPr>
              <a:t>1T809 series</a:t>
            </a:r>
            <a:endParaRPr lang="zh-CN" altLang="en-US" sz="1600" b="1" i="1" dirty="0">
              <a:solidFill>
                <a:schemeClr val="bg1"/>
              </a:solidFill>
              <a:latin typeface="Calibri" panose="020F0502020204030204" pitchFamily="34" charset="0"/>
              <a:cs typeface="Calibri" panose="020F0502020204030204" pitchFamily="34" charset="0"/>
            </a:endParaRPr>
          </a:p>
        </p:txBody>
      </p:sp>
      <p:sp>
        <p:nvSpPr>
          <p:cNvPr id="21" name="文本框 20"/>
          <p:cNvSpPr txBox="1"/>
          <p:nvPr/>
        </p:nvSpPr>
        <p:spPr>
          <a:xfrm>
            <a:off x="5080194" y="2104525"/>
            <a:ext cx="5813907" cy="307777"/>
          </a:xfrm>
          <a:prstGeom prst="rect">
            <a:avLst/>
          </a:prstGeom>
          <a:noFill/>
        </p:spPr>
        <p:txBody>
          <a:bodyPr wrap="square" rtlCol="0">
            <a:spAutoFit/>
          </a:bodyPr>
          <a:lstStyle/>
          <a:p>
            <a:r>
              <a:rPr lang="en-US" altLang="zh-CN" sz="1400" i="1" dirty="0">
                <a:latin typeface="Calibri" panose="020F0502020204030204" pitchFamily="34" charset="0"/>
                <a:cs typeface="Calibri" panose="020F0502020204030204" pitchFamily="34" charset="0"/>
              </a:rPr>
              <a:t>*Note: 1T809 series models without “W” do not support these two features.</a:t>
            </a:r>
            <a:endParaRPr lang="zh-CN" altLang="en-US" sz="1400" i="1" dirty="0">
              <a:latin typeface="Calibri" panose="020F0502020204030204" pitchFamily="34" charset="0"/>
              <a:cs typeface="Calibri" panose="020F0502020204030204" pitchFamily="34" charset="0"/>
            </a:endParaRPr>
          </a:p>
        </p:txBody>
      </p:sp>
      <p:pic>
        <p:nvPicPr>
          <p:cNvPr id="25" name="图片 2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91867" y="2542230"/>
            <a:ext cx="5257763" cy="2498362"/>
          </a:xfrm>
          <a:custGeom>
            <a:avLst/>
            <a:gdLst>
              <a:gd name="connsiteX0" fmla="*/ 143742 w 5525577"/>
              <a:gd name="connsiteY0" fmla="*/ 0 h 2369633"/>
              <a:gd name="connsiteX1" fmla="*/ 5381835 w 5525577"/>
              <a:gd name="connsiteY1" fmla="*/ 0 h 2369633"/>
              <a:gd name="connsiteX2" fmla="*/ 5525577 w 5525577"/>
              <a:gd name="connsiteY2" fmla="*/ 143742 h 2369633"/>
              <a:gd name="connsiteX3" fmla="*/ 5525577 w 5525577"/>
              <a:gd name="connsiteY3" fmla="*/ 2225891 h 2369633"/>
              <a:gd name="connsiteX4" fmla="*/ 5381835 w 5525577"/>
              <a:gd name="connsiteY4" fmla="*/ 2369633 h 2369633"/>
              <a:gd name="connsiteX5" fmla="*/ 143742 w 5525577"/>
              <a:gd name="connsiteY5" fmla="*/ 2369633 h 2369633"/>
              <a:gd name="connsiteX6" fmla="*/ 0 w 5525577"/>
              <a:gd name="connsiteY6" fmla="*/ 2225891 h 2369633"/>
              <a:gd name="connsiteX7" fmla="*/ 0 w 5525577"/>
              <a:gd name="connsiteY7" fmla="*/ 143742 h 2369633"/>
              <a:gd name="connsiteX8" fmla="*/ 143742 w 5525577"/>
              <a:gd name="connsiteY8" fmla="*/ 0 h 236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5577" h="2369633">
                <a:moveTo>
                  <a:pt x="143742" y="0"/>
                </a:moveTo>
                <a:lnTo>
                  <a:pt x="5381835" y="0"/>
                </a:lnTo>
                <a:cubicBezTo>
                  <a:pt x="5461222" y="0"/>
                  <a:pt x="5525577" y="64355"/>
                  <a:pt x="5525577" y="143742"/>
                </a:cubicBezTo>
                <a:lnTo>
                  <a:pt x="5525577" y="2225891"/>
                </a:lnTo>
                <a:cubicBezTo>
                  <a:pt x="5525577" y="2305278"/>
                  <a:pt x="5461222" y="2369633"/>
                  <a:pt x="5381835" y="2369633"/>
                </a:cubicBezTo>
                <a:lnTo>
                  <a:pt x="143742" y="2369633"/>
                </a:lnTo>
                <a:cubicBezTo>
                  <a:pt x="64355" y="2369633"/>
                  <a:pt x="0" y="2305278"/>
                  <a:pt x="0" y="2225891"/>
                </a:cubicBezTo>
                <a:lnTo>
                  <a:pt x="0" y="143742"/>
                </a:lnTo>
                <a:cubicBezTo>
                  <a:pt x="0" y="64355"/>
                  <a:pt x="64355" y="0"/>
                  <a:pt x="143742" y="0"/>
                </a:cubicBezTo>
                <a:close/>
              </a:path>
            </a:pathLst>
          </a:custGeom>
        </p:spPr>
      </p:pic>
      <p:sp>
        <p:nvSpPr>
          <p:cNvPr id="23" name="圆角矩形 22"/>
          <p:cNvSpPr/>
          <p:nvPr/>
        </p:nvSpPr>
        <p:spPr>
          <a:xfrm>
            <a:off x="5932480" y="1478886"/>
            <a:ext cx="5525577" cy="2369633"/>
          </a:xfrm>
          <a:prstGeom prst="roundRect">
            <a:avLst>
              <a:gd name="adj" fmla="val 625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extLst>
              <a:ext uri="{FF2B5EF4-FFF2-40B4-BE49-F238E27FC236}">
                <a16:creationId xmlns:a16="http://schemas.microsoft.com/office/drawing/2014/main" id="{47C9113A-01C7-B145-8CD7-FBBF714B0BF0}"/>
              </a:ext>
            </a:extLst>
          </p:cNvPr>
          <p:cNvSpPr/>
          <p:nvPr/>
        </p:nvSpPr>
        <p:spPr>
          <a:xfrm rot="9646297">
            <a:off x="8592973" y="1376120"/>
            <a:ext cx="710517" cy="712589"/>
          </a:xfrm>
          <a:prstGeom prst="roundRect">
            <a:avLst>
              <a:gd name="adj" fmla="val 50000"/>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828484">
            <a:off x="8843087" y="1354637"/>
            <a:ext cx="573043" cy="573043"/>
          </a:xfrm>
          <a:prstGeom prst="rect">
            <a:avLst/>
          </a:prstGeom>
        </p:spPr>
      </p:pic>
      <p:sp>
        <p:nvSpPr>
          <p:cNvPr id="30" name="store-new-badges_71075"/>
          <p:cNvSpPr>
            <a:spLocks noChangeAspect="1"/>
          </p:cNvSpPr>
          <p:nvPr/>
        </p:nvSpPr>
        <p:spPr bwMode="auto">
          <a:xfrm>
            <a:off x="5320136" y="3168027"/>
            <a:ext cx="436666" cy="421423"/>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124218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883803" y="1613118"/>
            <a:ext cx="4086225"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000" b="1" i="0" u="none" strike="noStrike" kern="1200" cap="none" spc="0" normalizeH="0" baseline="0" noProof="0" dirty="0">
                <a:ln>
                  <a:noFill/>
                </a:ln>
                <a:solidFill>
                  <a:srgbClr val="D1000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01</a:t>
            </a:r>
            <a:endParaRPr kumimoji="0" lang="zh-CN" altLang="en-US" sz="23000" b="1" i="0" u="none" strike="noStrike" kern="1200" cap="none" spc="0" normalizeH="0" baseline="0" noProof="0" dirty="0">
              <a:ln>
                <a:noFill/>
              </a:ln>
              <a:solidFill>
                <a:srgbClr val="D1000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 name="矩形 3"/>
          <p:cNvSpPr/>
          <p:nvPr/>
        </p:nvSpPr>
        <p:spPr>
          <a:xfrm>
            <a:off x="2178051" y="3186111"/>
            <a:ext cx="3460750"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7" name="矩形 6"/>
          <p:cNvSpPr/>
          <p:nvPr/>
        </p:nvSpPr>
        <p:spPr>
          <a:xfrm>
            <a:off x="2141534" y="2866345"/>
            <a:ext cx="2454454" cy="69948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C11119"/>
              </a:buClr>
              <a:buSzPct val="125000"/>
              <a:buFontTx/>
              <a:buNone/>
              <a:tabLst/>
              <a:defRPr/>
            </a:pPr>
            <a:r>
              <a:rPr kumimoji="0" lang="en-US" altLang="zh-CN" sz="4400" b="1" i="0" u="none" strike="noStrike" kern="1200" cap="none" spc="0" normalizeH="0" baseline="-2500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p>
        </p:txBody>
      </p:sp>
      <p:grpSp>
        <p:nvGrpSpPr>
          <p:cNvPr id="19" name="组合 18"/>
          <p:cNvGrpSpPr/>
          <p:nvPr/>
        </p:nvGrpSpPr>
        <p:grpSpPr>
          <a:xfrm>
            <a:off x="5675318" y="2535762"/>
            <a:ext cx="6609199" cy="1786472"/>
            <a:chOff x="5342699" y="1531409"/>
            <a:chExt cx="6346384" cy="1786472"/>
          </a:xfrm>
        </p:grpSpPr>
        <p:sp>
          <p:nvSpPr>
            <p:cNvPr id="6" name="文本框 5"/>
            <p:cNvSpPr txBox="1"/>
            <p:nvPr/>
          </p:nvSpPr>
          <p:spPr>
            <a:xfrm>
              <a:off x="6342383" y="2099855"/>
              <a:ext cx="5346700" cy="1218026"/>
            </a:xfrm>
            <a:prstGeom prst="rect">
              <a:avLst/>
            </a:prstGeom>
            <a:noFill/>
          </p:spPr>
          <p:txBody>
            <a:bodyPr wrap="square" rtlCol="0">
              <a:spAutoFit/>
            </a:bodyPr>
            <a:lstStyle/>
            <a:p>
              <a:pPr marL="285750" marR="0" lvl="0" indent="-285750" algn="l" defTabSz="914400" rtl="0" eaLnBrk="1" fontAlgn="auto" latinLnBrk="0" hangingPunct="1">
                <a:lnSpc>
                  <a:spcPts val="3000"/>
                </a:lnSpc>
                <a:spcBef>
                  <a:spcPts val="0"/>
                </a:spcBef>
                <a:spcAft>
                  <a:spcPts val="0"/>
                </a:spcAft>
                <a:buClrTx/>
                <a:buSzPct val="60000"/>
                <a:buFont typeface="Wingdings" panose="05000000000000000000" pitchFamily="2" charset="2"/>
                <a:buChar char="u"/>
                <a:tabLst/>
                <a:defRPr/>
              </a:pPr>
              <a:r>
                <a:rPr kumimoji="0" lang="en-US" altLang="zh-CN" sz="2000" b="0"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Face Recognition Terminal</a:t>
              </a:r>
            </a:p>
            <a:p>
              <a:pPr marL="285750" marR="0" lvl="0" indent="-285750" algn="l" defTabSz="914400" rtl="0" eaLnBrk="1" fontAlgn="auto" latinLnBrk="0" hangingPunct="1">
                <a:lnSpc>
                  <a:spcPts val="3000"/>
                </a:lnSpc>
                <a:spcBef>
                  <a:spcPts val="0"/>
                </a:spcBef>
                <a:spcAft>
                  <a:spcPts val="0"/>
                </a:spcAft>
                <a:buClrTx/>
                <a:buSzPct val="60000"/>
                <a:buFont typeface="Wingdings" panose="05000000000000000000" pitchFamily="2" charset="2"/>
                <a:buChar char="u"/>
                <a:tabLst/>
                <a:defRPr/>
              </a:pPr>
              <a:r>
                <a:rPr kumimoji="0" lang="en-US" altLang="zh-CN" sz="2000" b="0"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2.0 Products</a:t>
              </a:r>
            </a:p>
            <a:p>
              <a:pPr marL="285750" marR="0" lvl="0" indent="-285750" algn="l" defTabSz="914400" rtl="0" eaLnBrk="1" fontAlgn="auto" latinLnBrk="0" hangingPunct="1">
                <a:lnSpc>
                  <a:spcPts val="3000"/>
                </a:lnSpc>
                <a:spcBef>
                  <a:spcPts val="0"/>
                </a:spcBef>
                <a:spcAft>
                  <a:spcPts val="0"/>
                </a:spcAft>
                <a:buClrTx/>
                <a:buSzPct val="60000"/>
                <a:buFont typeface="Wingdings" panose="05000000000000000000" pitchFamily="2" charset="2"/>
                <a:buChar char="u"/>
                <a:tabLst/>
                <a:defRPr/>
              </a:pPr>
              <a:r>
                <a:rPr kumimoji="0" lang="en-US" altLang="zh-CN" sz="2000" b="0"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Accessory &amp; Kit</a:t>
              </a:r>
            </a:p>
          </p:txBody>
        </p:sp>
        <p:grpSp>
          <p:nvGrpSpPr>
            <p:cNvPr id="9" name="组合 8"/>
            <p:cNvGrpSpPr/>
            <p:nvPr/>
          </p:nvGrpSpPr>
          <p:grpSpPr>
            <a:xfrm>
              <a:off x="5342699" y="1531409"/>
              <a:ext cx="4431595" cy="725714"/>
              <a:chOff x="6035973" y="5040888"/>
              <a:chExt cx="4431595" cy="725714"/>
            </a:xfrm>
          </p:grpSpPr>
          <p:pic>
            <p:nvPicPr>
              <p:cNvPr id="10" name="图片 9"/>
              <p:cNvPicPr>
                <a:picLocks noChangeAspect="1"/>
              </p:cNvPicPr>
              <p:nvPr/>
            </p:nvPicPr>
            <p:blipFill>
              <a:blip r:embed="rId3"/>
              <a:stretch>
                <a:fillRect/>
              </a:stretch>
            </p:blipFill>
            <p:spPr>
              <a:xfrm>
                <a:off x="6226095" y="5241036"/>
                <a:ext cx="381358" cy="325416"/>
              </a:xfrm>
              <a:prstGeom prst="rect">
                <a:avLst/>
              </a:prstGeom>
            </p:spPr>
          </p:pic>
          <p:grpSp>
            <p:nvGrpSpPr>
              <p:cNvPr id="11" name="组合 10"/>
              <p:cNvGrpSpPr/>
              <p:nvPr/>
            </p:nvGrpSpPr>
            <p:grpSpPr>
              <a:xfrm>
                <a:off x="6035973" y="5040888"/>
                <a:ext cx="4431595" cy="725714"/>
                <a:chOff x="6709516" y="1857828"/>
                <a:chExt cx="4431595" cy="725714"/>
              </a:xfrm>
            </p:grpSpPr>
            <p:sp>
              <p:nvSpPr>
                <p:cNvPr id="12" name="椭圆 11"/>
                <p:cNvSpPr/>
                <p:nvPr/>
              </p:nvSpPr>
              <p:spPr>
                <a:xfrm>
                  <a:off x="6709516" y="1857828"/>
                  <a:ext cx="725714" cy="725714"/>
                </a:xfrm>
                <a:prstGeom prst="ellipse">
                  <a:avLst/>
                </a:prstGeom>
                <a:noFill/>
                <a:ln w="25400">
                  <a:solidFill>
                    <a:srgbClr val="293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3" name="文本框 12"/>
                <p:cNvSpPr txBox="1"/>
                <p:nvPr/>
              </p:nvSpPr>
              <p:spPr>
                <a:xfrm>
                  <a:off x="7622980" y="1928297"/>
                  <a:ext cx="35181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9323B"/>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Product Introduction</a:t>
                  </a:r>
                </a:p>
              </p:txBody>
            </p:sp>
          </p:grpSp>
        </p:grpSp>
      </p:grpSp>
      <p:pic>
        <p:nvPicPr>
          <p:cNvPr id="2" name="Imagen 7" descr="Logotipo&#10;&#10;Descripción generada automáticamente">
            <a:extLst>
              <a:ext uri="{FF2B5EF4-FFF2-40B4-BE49-F238E27FC236}">
                <a16:creationId xmlns:a16="http://schemas.microsoft.com/office/drawing/2014/main" id="{3F29DC10-9BBE-8E9F-AAE0-EF7075FCD769}"/>
              </a:ext>
            </a:extLst>
          </p:cNvPr>
          <p:cNvPicPr>
            <a:picLocks noChangeAspect="1"/>
          </p:cNvPicPr>
          <p:nvPr/>
        </p:nvPicPr>
        <p:blipFill rotWithShape="1">
          <a:blip r:embed="rId4">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364808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639233" y="276973"/>
            <a:ext cx="4875967"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a:ea typeface="微软雅黑" panose="020B0503020204020204" pitchFamily="34" charset="-122"/>
                <a:cs typeface="Helvetica" panose="020B0604020202020204" pitchFamily="34" charset="0"/>
                <a:sym typeface="Calibri" panose="020F0502020204030204" pitchFamily="34" charset="0"/>
              </a:rPr>
              <a:t>Mobile Access Solution</a:t>
            </a:r>
          </a:p>
        </p:txBody>
      </p:sp>
      <p:pic>
        <p:nvPicPr>
          <p:cNvPr id="3" name="图片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8862" y="1264284"/>
            <a:ext cx="4644001" cy="5415849"/>
          </a:xfrm>
          <a:prstGeom prst="roundRect">
            <a:avLst>
              <a:gd name="adj" fmla="val 307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 name="图片 10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60056" y="1712039"/>
            <a:ext cx="1342978" cy="1080431"/>
          </a:xfrm>
          <a:prstGeom prst="roundRect">
            <a:avLst>
              <a:gd name="adj" fmla="val 58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3" name="文本框 102"/>
          <p:cNvSpPr txBox="1"/>
          <p:nvPr/>
        </p:nvSpPr>
        <p:spPr>
          <a:xfrm>
            <a:off x="10687800" y="2859318"/>
            <a:ext cx="10141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Manual</a:t>
            </a:r>
          </a:p>
        </p:txBody>
      </p:sp>
      <p:grpSp>
        <p:nvGrpSpPr>
          <p:cNvPr id="107" name="组合 106"/>
          <p:cNvGrpSpPr/>
          <p:nvPr/>
        </p:nvGrpSpPr>
        <p:grpSpPr>
          <a:xfrm>
            <a:off x="8731553" y="1654058"/>
            <a:ext cx="1350665" cy="1143444"/>
            <a:chOff x="4492770" y="521353"/>
            <a:chExt cx="1016366" cy="860434"/>
          </a:xfrm>
        </p:grpSpPr>
        <p:grpSp>
          <p:nvGrpSpPr>
            <p:cNvPr id="108" name="组合 107"/>
            <p:cNvGrpSpPr/>
            <p:nvPr/>
          </p:nvGrpSpPr>
          <p:grpSpPr>
            <a:xfrm>
              <a:off x="4492770" y="521353"/>
              <a:ext cx="1016366" cy="860434"/>
              <a:chOff x="5993075" y="518981"/>
              <a:chExt cx="1200012" cy="1015905"/>
            </a:xfrm>
          </p:grpSpPr>
          <p:pic>
            <p:nvPicPr>
              <p:cNvPr id="170" name="图片 16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93075" y="580641"/>
                <a:ext cx="1200012" cy="954245"/>
              </a:xfrm>
              <a:prstGeom prst="roundRect">
                <a:avLst>
                  <a:gd name="adj" fmla="val 468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1" name="图片 17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56890" y="518981"/>
                <a:ext cx="367795" cy="842266"/>
              </a:xfrm>
              <a:prstGeom prst="rect">
                <a:avLst/>
              </a:prstGeom>
            </p:spPr>
          </p:pic>
        </p:grpSp>
        <p:grpSp>
          <p:nvGrpSpPr>
            <p:cNvPr id="109" name="组合 108"/>
            <p:cNvGrpSpPr/>
            <p:nvPr/>
          </p:nvGrpSpPr>
          <p:grpSpPr>
            <a:xfrm rot="20323591">
              <a:off x="4821055" y="972291"/>
              <a:ext cx="276023" cy="387294"/>
              <a:chOff x="4702947" y="2248847"/>
              <a:chExt cx="998702" cy="1394913"/>
            </a:xfrm>
          </p:grpSpPr>
          <p:pic>
            <p:nvPicPr>
              <p:cNvPr id="168" name="图片 167"/>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a:ext>
                </a:extLst>
              </a:blip>
              <a:srcRect/>
              <a:stretch/>
            </p:blipFill>
            <p:spPr>
              <a:xfrm rot="20405448">
                <a:off x="4702947" y="2248847"/>
                <a:ext cx="998702" cy="1394913"/>
              </a:xfrm>
              <a:prstGeom prst="rect">
                <a:avLst/>
              </a:prstGeom>
            </p:spPr>
          </p:pic>
          <p:pic>
            <p:nvPicPr>
              <p:cNvPr id="169" name="图片 16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093195">
                <a:off x="4884028" y="2593668"/>
                <a:ext cx="685002" cy="685002"/>
              </a:xfrm>
              <a:prstGeom prst="rect">
                <a:avLst/>
              </a:prstGeom>
            </p:spPr>
          </p:pic>
        </p:grpSp>
      </p:grpSp>
      <p:sp>
        <p:nvSpPr>
          <p:cNvPr id="172" name="文本框 171"/>
          <p:cNvSpPr txBox="1"/>
          <p:nvPr/>
        </p:nvSpPr>
        <p:spPr>
          <a:xfrm>
            <a:off x="9018779" y="2856251"/>
            <a:ext cx="11809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Automatic</a:t>
            </a:r>
          </a:p>
        </p:txBody>
      </p:sp>
      <p:grpSp>
        <p:nvGrpSpPr>
          <p:cNvPr id="173" name="组合 172"/>
          <p:cNvGrpSpPr/>
          <p:nvPr/>
        </p:nvGrpSpPr>
        <p:grpSpPr>
          <a:xfrm>
            <a:off x="5628370" y="1780726"/>
            <a:ext cx="763732" cy="777242"/>
            <a:chOff x="3701452" y="569057"/>
            <a:chExt cx="865158" cy="880463"/>
          </a:xfrm>
        </p:grpSpPr>
        <p:sp>
          <p:nvSpPr>
            <p:cNvPr id="174" name="圆角矩形 173">
              <a:extLst>
                <a:ext uri="{FF2B5EF4-FFF2-40B4-BE49-F238E27FC236}">
                  <a16:creationId xmlns:a16="http://schemas.microsoft.com/office/drawing/2014/main" id="{47C9113A-01C7-B145-8CD7-FBBF714B0BF0}"/>
                </a:ext>
              </a:extLst>
            </p:cNvPr>
            <p:cNvSpPr/>
            <p:nvPr/>
          </p:nvSpPr>
          <p:spPr>
            <a:xfrm flipH="1">
              <a:off x="3701452" y="569057"/>
              <a:ext cx="865158" cy="880463"/>
            </a:xfrm>
            <a:prstGeom prst="roundRect">
              <a:avLst>
                <a:gd name="adj" fmla="val 50000"/>
              </a:avLst>
            </a:prstGeom>
            <a:solidFill>
              <a:srgbClr val="2F53BD"/>
            </a:soli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5" name="椭圆 174"/>
            <p:cNvSpPr/>
            <p:nvPr/>
          </p:nvSpPr>
          <p:spPr>
            <a:xfrm>
              <a:off x="3746830" y="629014"/>
              <a:ext cx="760548" cy="760548"/>
            </a:xfrm>
            <a:prstGeom prst="ellipse">
              <a:avLst/>
            </a:prstGeom>
            <a:noFill/>
            <a:ln>
              <a:solidFill>
                <a:srgbClr val="C6C6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76" name="iconfont-11253-5327653"/>
            <p:cNvSpPr>
              <a:spLocks noChangeAspect="1"/>
            </p:cNvSpPr>
            <p:nvPr/>
          </p:nvSpPr>
          <p:spPr bwMode="auto">
            <a:xfrm>
              <a:off x="3985837" y="720247"/>
              <a:ext cx="282533" cy="382960"/>
            </a:xfrm>
            <a:custGeom>
              <a:avLst/>
              <a:gdLst>
                <a:gd name="T0" fmla="*/ 7199 w 7378"/>
                <a:gd name="T1" fmla="*/ 2961 h 10001"/>
                <a:gd name="T2" fmla="*/ 7378 w 7378"/>
                <a:gd name="T3" fmla="*/ 5001 h 10001"/>
                <a:gd name="T4" fmla="*/ 7199 w 7378"/>
                <a:gd name="T5" fmla="*/ 7041 h 10001"/>
                <a:gd name="T6" fmla="*/ 6710 w 7378"/>
                <a:gd name="T7" fmla="*/ 8475 h 10001"/>
                <a:gd name="T8" fmla="*/ 5926 w 7378"/>
                <a:gd name="T9" fmla="*/ 9383 h 10001"/>
                <a:gd name="T10" fmla="*/ 4914 w 7378"/>
                <a:gd name="T11" fmla="*/ 9865 h 10001"/>
                <a:gd name="T12" fmla="*/ 3689 w 7378"/>
                <a:gd name="T13" fmla="*/ 10001 h 10001"/>
                <a:gd name="T14" fmla="*/ 2464 w 7378"/>
                <a:gd name="T15" fmla="*/ 9865 h 10001"/>
                <a:gd name="T16" fmla="*/ 1451 w 7378"/>
                <a:gd name="T17" fmla="*/ 9383 h 10001"/>
                <a:gd name="T18" fmla="*/ 668 w 7378"/>
                <a:gd name="T19" fmla="*/ 8475 h 10001"/>
                <a:gd name="T20" fmla="*/ 179 w 7378"/>
                <a:gd name="T21" fmla="*/ 7041 h 10001"/>
                <a:gd name="T22" fmla="*/ 0 w 7378"/>
                <a:gd name="T23" fmla="*/ 5001 h 10001"/>
                <a:gd name="T24" fmla="*/ 179 w 7378"/>
                <a:gd name="T25" fmla="*/ 2961 h 10001"/>
                <a:gd name="T26" fmla="*/ 668 w 7378"/>
                <a:gd name="T27" fmla="*/ 1527 h 10001"/>
                <a:gd name="T28" fmla="*/ 1451 w 7378"/>
                <a:gd name="T29" fmla="*/ 620 h 10001"/>
                <a:gd name="T30" fmla="*/ 2464 w 7378"/>
                <a:gd name="T31" fmla="*/ 137 h 10001"/>
                <a:gd name="T32" fmla="*/ 3689 w 7378"/>
                <a:gd name="T33" fmla="*/ 0 h 10001"/>
                <a:gd name="T34" fmla="*/ 4914 w 7378"/>
                <a:gd name="T35" fmla="*/ 136 h 10001"/>
                <a:gd name="T36" fmla="*/ 5926 w 7378"/>
                <a:gd name="T37" fmla="*/ 619 h 10001"/>
                <a:gd name="T38" fmla="*/ 6710 w 7378"/>
                <a:gd name="T39" fmla="*/ 1526 h 10001"/>
                <a:gd name="T40" fmla="*/ 7199 w 7378"/>
                <a:gd name="T41" fmla="*/ 2961 h 10001"/>
                <a:gd name="T42" fmla="*/ 3365 w 7378"/>
                <a:gd name="T43" fmla="*/ 9298 h 10001"/>
                <a:gd name="T44" fmla="*/ 5954 w 7378"/>
                <a:gd name="T45" fmla="*/ 6707 h 10001"/>
                <a:gd name="T46" fmla="*/ 4247 w 7378"/>
                <a:gd name="T47" fmla="*/ 5000 h 10001"/>
                <a:gd name="T48" fmla="*/ 5954 w 7378"/>
                <a:gd name="T49" fmla="*/ 3293 h 10001"/>
                <a:gd name="T50" fmla="*/ 3365 w 7378"/>
                <a:gd name="T51" fmla="*/ 703 h 10001"/>
                <a:gd name="T52" fmla="*/ 3365 w 7378"/>
                <a:gd name="T53" fmla="*/ 4113 h 10001"/>
                <a:gd name="T54" fmla="*/ 1943 w 7378"/>
                <a:gd name="T55" fmla="*/ 2690 h 10001"/>
                <a:gd name="T56" fmla="*/ 1424 w 7378"/>
                <a:gd name="T57" fmla="*/ 3209 h 10001"/>
                <a:gd name="T58" fmla="*/ 3210 w 7378"/>
                <a:gd name="T59" fmla="*/ 5000 h 10001"/>
                <a:gd name="T60" fmla="*/ 1424 w 7378"/>
                <a:gd name="T61" fmla="*/ 6791 h 10001"/>
                <a:gd name="T62" fmla="*/ 1943 w 7378"/>
                <a:gd name="T63" fmla="*/ 7310 h 10001"/>
                <a:gd name="T64" fmla="*/ 3365 w 7378"/>
                <a:gd name="T65" fmla="*/ 5888 h 10001"/>
                <a:gd name="T66" fmla="*/ 3365 w 7378"/>
                <a:gd name="T67" fmla="*/ 9298 h 10001"/>
                <a:gd name="T68" fmla="*/ 4090 w 7378"/>
                <a:gd name="T69" fmla="*/ 2466 h 10001"/>
                <a:gd name="T70" fmla="*/ 4922 w 7378"/>
                <a:gd name="T71" fmla="*/ 3297 h 10001"/>
                <a:gd name="T72" fmla="*/ 4095 w 7378"/>
                <a:gd name="T73" fmla="*/ 4124 h 10001"/>
                <a:gd name="T74" fmla="*/ 4090 w 7378"/>
                <a:gd name="T75" fmla="*/ 2466 h 10001"/>
                <a:gd name="T76" fmla="*/ 4097 w 7378"/>
                <a:gd name="T77" fmla="*/ 5876 h 10001"/>
                <a:gd name="T78" fmla="*/ 4923 w 7378"/>
                <a:gd name="T79" fmla="*/ 6702 h 10001"/>
                <a:gd name="T80" fmla="*/ 4092 w 7378"/>
                <a:gd name="T81" fmla="*/ 7534 h 10001"/>
                <a:gd name="T82" fmla="*/ 4097 w 7378"/>
                <a:gd name="T83" fmla="*/ 5876 h 10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78" h="10001">
                  <a:moveTo>
                    <a:pt x="7199" y="2961"/>
                  </a:moveTo>
                  <a:cubicBezTo>
                    <a:pt x="7318" y="3544"/>
                    <a:pt x="7378" y="4222"/>
                    <a:pt x="7378" y="5001"/>
                  </a:cubicBezTo>
                  <a:cubicBezTo>
                    <a:pt x="7378" y="5779"/>
                    <a:pt x="7318" y="6459"/>
                    <a:pt x="7199" y="7041"/>
                  </a:cubicBezTo>
                  <a:cubicBezTo>
                    <a:pt x="7080" y="7624"/>
                    <a:pt x="6918" y="8101"/>
                    <a:pt x="6710" y="8475"/>
                  </a:cubicBezTo>
                  <a:cubicBezTo>
                    <a:pt x="6504" y="8849"/>
                    <a:pt x="6242" y="9151"/>
                    <a:pt x="5926" y="9383"/>
                  </a:cubicBezTo>
                  <a:cubicBezTo>
                    <a:pt x="5611" y="9614"/>
                    <a:pt x="5273" y="9775"/>
                    <a:pt x="4914" y="9865"/>
                  </a:cubicBezTo>
                  <a:cubicBezTo>
                    <a:pt x="4555" y="9956"/>
                    <a:pt x="4146" y="10001"/>
                    <a:pt x="3689" y="10001"/>
                  </a:cubicBezTo>
                  <a:cubicBezTo>
                    <a:pt x="3231" y="10001"/>
                    <a:pt x="2823" y="9955"/>
                    <a:pt x="2464" y="9865"/>
                  </a:cubicBezTo>
                  <a:cubicBezTo>
                    <a:pt x="2105" y="9774"/>
                    <a:pt x="1766" y="9613"/>
                    <a:pt x="1451" y="9383"/>
                  </a:cubicBezTo>
                  <a:cubicBezTo>
                    <a:pt x="1135" y="9151"/>
                    <a:pt x="874" y="8850"/>
                    <a:pt x="668" y="8475"/>
                  </a:cubicBezTo>
                  <a:cubicBezTo>
                    <a:pt x="461" y="8101"/>
                    <a:pt x="298" y="7623"/>
                    <a:pt x="179" y="7041"/>
                  </a:cubicBezTo>
                  <a:cubicBezTo>
                    <a:pt x="60" y="6459"/>
                    <a:pt x="0" y="5780"/>
                    <a:pt x="0" y="5001"/>
                  </a:cubicBezTo>
                  <a:cubicBezTo>
                    <a:pt x="0" y="4224"/>
                    <a:pt x="60" y="3544"/>
                    <a:pt x="179" y="2961"/>
                  </a:cubicBezTo>
                  <a:cubicBezTo>
                    <a:pt x="298" y="2379"/>
                    <a:pt x="460" y="1901"/>
                    <a:pt x="668" y="1527"/>
                  </a:cubicBezTo>
                  <a:cubicBezTo>
                    <a:pt x="875" y="1154"/>
                    <a:pt x="1136" y="851"/>
                    <a:pt x="1451" y="620"/>
                  </a:cubicBezTo>
                  <a:cubicBezTo>
                    <a:pt x="1768" y="390"/>
                    <a:pt x="2105" y="227"/>
                    <a:pt x="2464" y="137"/>
                  </a:cubicBezTo>
                  <a:cubicBezTo>
                    <a:pt x="2823" y="46"/>
                    <a:pt x="3231" y="0"/>
                    <a:pt x="3689" y="0"/>
                  </a:cubicBezTo>
                  <a:cubicBezTo>
                    <a:pt x="4146" y="0"/>
                    <a:pt x="4555" y="46"/>
                    <a:pt x="4914" y="136"/>
                  </a:cubicBezTo>
                  <a:cubicBezTo>
                    <a:pt x="5273" y="227"/>
                    <a:pt x="5611" y="389"/>
                    <a:pt x="5926" y="619"/>
                  </a:cubicBezTo>
                  <a:cubicBezTo>
                    <a:pt x="6243" y="850"/>
                    <a:pt x="6504" y="1151"/>
                    <a:pt x="6710" y="1526"/>
                  </a:cubicBezTo>
                  <a:cubicBezTo>
                    <a:pt x="6917" y="1901"/>
                    <a:pt x="7079" y="2379"/>
                    <a:pt x="7199" y="2961"/>
                  </a:cubicBezTo>
                  <a:close/>
                  <a:moveTo>
                    <a:pt x="3365" y="9298"/>
                  </a:moveTo>
                  <a:lnTo>
                    <a:pt x="5954" y="6707"/>
                  </a:lnTo>
                  <a:lnTo>
                    <a:pt x="4247" y="5000"/>
                  </a:lnTo>
                  <a:lnTo>
                    <a:pt x="5954" y="3293"/>
                  </a:lnTo>
                  <a:lnTo>
                    <a:pt x="3365" y="703"/>
                  </a:lnTo>
                  <a:lnTo>
                    <a:pt x="3365" y="4113"/>
                  </a:lnTo>
                  <a:lnTo>
                    <a:pt x="1943" y="2690"/>
                  </a:lnTo>
                  <a:lnTo>
                    <a:pt x="1424" y="3209"/>
                  </a:lnTo>
                  <a:lnTo>
                    <a:pt x="3210" y="5000"/>
                  </a:lnTo>
                  <a:lnTo>
                    <a:pt x="1424" y="6791"/>
                  </a:lnTo>
                  <a:lnTo>
                    <a:pt x="1943" y="7310"/>
                  </a:lnTo>
                  <a:lnTo>
                    <a:pt x="3365" y="5888"/>
                  </a:lnTo>
                  <a:lnTo>
                    <a:pt x="3365" y="9298"/>
                  </a:lnTo>
                  <a:close/>
                  <a:moveTo>
                    <a:pt x="4090" y="2466"/>
                  </a:moveTo>
                  <a:lnTo>
                    <a:pt x="4922" y="3297"/>
                  </a:lnTo>
                  <a:lnTo>
                    <a:pt x="4095" y="4124"/>
                  </a:lnTo>
                  <a:lnTo>
                    <a:pt x="4090" y="2466"/>
                  </a:lnTo>
                  <a:close/>
                  <a:moveTo>
                    <a:pt x="4097" y="5876"/>
                  </a:moveTo>
                  <a:lnTo>
                    <a:pt x="4923" y="6702"/>
                  </a:lnTo>
                  <a:lnTo>
                    <a:pt x="4092" y="7534"/>
                  </a:lnTo>
                  <a:lnTo>
                    <a:pt x="4097" y="5876"/>
                  </a:ln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77" name="文本框 176"/>
            <p:cNvSpPr txBox="1"/>
            <p:nvPr/>
          </p:nvSpPr>
          <p:spPr>
            <a:xfrm>
              <a:off x="3719756" y="1073216"/>
              <a:ext cx="71846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Bluetooth</a:t>
              </a:r>
              <a:endParaRPr kumimoji="0" lang="zh-CN" altLang="en-US" sz="10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grpSp>
        <p:nvGrpSpPr>
          <p:cNvPr id="178" name="组合 177"/>
          <p:cNvGrpSpPr/>
          <p:nvPr/>
        </p:nvGrpSpPr>
        <p:grpSpPr>
          <a:xfrm>
            <a:off x="5632801" y="5765976"/>
            <a:ext cx="763732" cy="777242"/>
            <a:chOff x="3663912" y="1643008"/>
            <a:chExt cx="865158" cy="880463"/>
          </a:xfrm>
        </p:grpSpPr>
        <p:sp>
          <p:nvSpPr>
            <p:cNvPr id="179" name="圆角矩形 178">
              <a:extLst>
                <a:ext uri="{FF2B5EF4-FFF2-40B4-BE49-F238E27FC236}">
                  <a16:creationId xmlns:a16="http://schemas.microsoft.com/office/drawing/2014/main" id="{47C9113A-01C7-B145-8CD7-FBBF714B0BF0}"/>
                </a:ext>
              </a:extLst>
            </p:cNvPr>
            <p:cNvSpPr/>
            <p:nvPr/>
          </p:nvSpPr>
          <p:spPr>
            <a:xfrm flipH="1">
              <a:off x="3663912" y="1643008"/>
              <a:ext cx="865158" cy="880463"/>
            </a:xfrm>
            <a:prstGeom prst="roundRect">
              <a:avLst>
                <a:gd name="adj" fmla="val 50000"/>
              </a:avLst>
            </a:prstGeom>
            <a:solidFill>
              <a:srgbClr val="2F53BD"/>
            </a:soli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0" name="椭圆 179"/>
            <p:cNvSpPr/>
            <p:nvPr/>
          </p:nvSpPr>
          <p:spPr>
            <a:xfrm>
              <a:off x="3709290" y="1702965"/>
              <a:ext cx="760548" cy="760548"/>
            </a:xfrm>
            <a:prstGeom prst="ellipse">
              <a:avLst/>
            </a:prstGeom>
            <a:noFill/>
            <a:ln>
              <a:solidFill>
                <a:srgbClr val="C6C6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181" name="图片 18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33291" y="1783338"/>
              <a:ext cx="512546" cy="512546"/>
            </a:xfrm>
            <a:prstGeom prst="rect">
              <a:avLst/>
            </a:prstGeom>
          </p:spPr>
        </p:pic>
        <p:sp>
          <p:nvSpPr>
            <p:cNvPr id="182" name="文本框 181"/>
            <p:cNvSpPr txBox="1"/>
            <p:nvPr/>
          </p:nvSpPr>
          <p:spPr>
            <a:xfrm>
              <a:off x="3868572" y="2169626"/>
              <a:ext cx="3962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NFC</a:t>
              </a:r>
              <a:endParaRPr kumimoji="0" lang="zh-CN" altLang="en-US" sz="10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grpSp>
        <p:nvGrpSpPr>
          <p:cNvPr id="183" name="组合 182"/>
          <p:cNvGrpSpPr/>
          <p:nvPr/>
        </p:nvGrpSpPr>
        <p:grpSpPr>
          <a:xfrm>
            <a:off x="5628370" y="3931751"/>
            <a:ext cx="763732" cy="777242"/>
            <a:chOff x="3663912" y="2716959"/>
            <a:chExt cx="865158" cy="880463"/>
          </a:xfrm>
        </p:grpSpPr>
        <p:sp>
          <p:nvSpPr>
            <p:cNvPr id="184" name="圆角矩形 183">
              <a:extLst>
                <a:ext uri="{FF2B5EF4-FFF2-40B4-BE49-F238E27FC236}">
                  <a16:creationId xmlns:a16="http://schemas.microsoft.com/office/drawing/2014/main" id="{47C9113A-01C7-B145-8CD7-FBBF714B0BF0}"/>
                </a:ext>
              </a:extLst>
            </p:cNvPr>
            <p:cNvSpPr/>
            <p:nvPr/>
          </p:nvSpPr>
          <p:spPr>
            <a:xfrm flipH="1">
              <a:off x="3663912" y="2716959"/>
              <a:ext cx="865158" cy="880463"/>
            </a:xfrm>
            <a:prstGeom prst="roundRect">
              <a:avLst>
                <a:gd name="adj" fmla="val 50000"/>
              </a:avLst>
            </a:prstGeom>
            <a:solidFill>
              <a:srgbClr val="2F53BD"/>
            </a:soli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5" name="椭圆 184"/>
            <p:cNvSpPr/>
            <p:nvPr/>
          </p:nvSpPr>
          <p:spPr>
            <a:xfrm>
              <a:off x="3709290" y="2776916"/>
              <a:ext cx="760548" cy="760548"/>
            </a:xfrm>
            <a:prstGeom prst="ellipse">
              <a:avLst/>
            </a:prstGeom>
            <a:noFill/>
            <a:ln>
              <a:solidFill>
                <a:srgbClr val="C6C6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186" name="图片 185" descr="二维码"/>
            <p:cNvPicPr>
              <a:picLocks noChangeAspect="1"/>
            </p:cNvPicPr>
            <p:nvPr/>
          </p:nvPicPr>
          <p:blipFill rotWithShape="1">
            <a:blip r:embed="rId12" cstate="screen">
              <a:extLst>
                <a:ext uri="{28A0092B-C50C-407E-A947-70E740481C1C}">
                  <a14:useLocalDpi xmlns:a14="http://schemas.microsoft.com/office/drawing/2010/main"/>
                </a:ext>
              </a:extLst>
            </a:blip>
            <a:srcRect b="16276"/>
            <a:stretch/>
          </p:blipFill>
          <p:spPr>
            <a:xfrm>
              <a:off x="3806398" y="2803018"/>
              <a:ext cx="606834" cy="508069"/>
            </a:xfrm>
            <a:prstGeom prst="rect">
              <a:avLst/>
            </a:prstGeom>
            <a:noFill/>
          </p:spPr>
        </p:pic>
        <p:sp>
          <p:nvSpPr>
            <p:cNvPr id="187" name="文本框 186"/>
            <p:cNvSpPr txBox="1"/>
            <p:nvPr/>
          </p:nvSpPr>
          <p:spPr>
            <a:xfrm>
              <a:off x="3737249" y="3236232"/>
              <a:ext cx="62869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QR code</a:t>
              </a:r>
            </a:p>
          </p:txBody>
        </p:sp>
      </p:grpSp>
      <p:grpSp>
        <p:nvGrpSpPr>
          <p:cNvPr id="188" name="组合 187"/>
          <p:cNvGrpSpPr/>
          <p:nvPr/>
        </p:nvGrpSpPr>
        <p:grpSpPr>
          <a:xfrm>
            <a:off x="6717609" y="3690252"/>
            <a:ext cx="4596768" cy="1183003"/>
            <a:chOff x="5832552" y="2526487"/>
            <a:chExt cx="3886681" cy="1000259"/>
          </a:xfrm>
        </p:grpSpPr>
        <p:sp>
          <p:nvSpPr>
            <p:cNvPr id="189" name="圆角矩形 188"/>
            <p:cNvSpPr/>
            <p:nvPr/>
          </p:nvSpPr>
          <p:spPr>
            <a:xfrm>
              <a:off x="5832552" y="2585480"/>
              <a:ext cx="3886681" cy="925930"/>
            </a:xfrm>
            <a:prstGeom prst="roundRect">
              <a:avLst>
                <a:gd name="adj" fmla="val 8632"/>
              </a:avLst>
            </a:prstGeom>
            <a:solidFill>
              <a:srgbClr val="141B25"/>
            </a:solidFill>
            <a:ln>
              <a:solidFill>
                <a:srgbClr val="141B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0" name="图片 189"/>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895954" y="2526487"/>
              <a:ext cx="1816954" cy="949218"/>
            </a:xfrm>
            <a:prstGeom prst="rect">
              <a:avLst/>
            </a:prstGeom>
          </p:spPr>
        </p:pic>
        <p:grpSp>
          <p:nvGrpSpPr>
            <p:cNvPr id="191" name="组合 190"/>
            <p:cNvGrpSpPr/>
            <p:nvPr/>
          </p:nvGrpSpPr>
          <p:grpSpPr>
            <a:xfrm>
              <a:off x="5937969" y="2650559"/>
              <a:ext cx="996062" cy="795822"/>
              <a:chOff x="3494635" y="3973721"/>
              <a:chExt cx="2143144" cy="1712304"/>
            </a:xfrm>
          </p:grpSpPr>
          <p:grpSp>
            <p:nvGrpSpPr>
              <p:cNvPr id="200" name="组合 199"/>
              <p:cNvGrpSpPr/>
              <p:nvPr/>
            </p:nvGrpSpPr>
            <p:grpSpPr>
              <a:xfrm>
                <a:off x="3494635" y="3973721"/>
                <a:ext cx="2143144" cy="1712304"/>
                <a:chOff x="11544998" y="3975018"/>
                <a:chExt cx="2143144" cy="1712304"/>
              </a:xfrm>
            </p:grpSpPr>
            <p:sp>
              <p:nvSpPr>
                <p:cNvPr id="202" name="矩形 201"/>
                <p:cNvSpPr/>
                <p:nvPr/>
              </p:nvSpPr>
              <p:spPr>
                <a:xfrm>
                  <a:off x="11544998" y="3975018"/>
                  <a:ext cx="2143144" cy="1712304"/>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03" name="组合 202"/>
                <p:cNvGrpSpPr/>
                <p:nvPr/>
              </p:nvGrpSpPr>
              <p:grpSpPr>
                <a:xfrm>
                  <a:off x="12051256" y="4657738"/>
                  <a:ext cx="894483" cy="972288"/>
                  <a:chOff x="9682162" y="1236118"/>
                  <a:chExt cx="2292015" cy="2491383"/>
                </a:xfrm>
              </p:grpSpPr>
              <p:pic>
                <p:nvPicPr>
                  <p:cNvPr id="205" name="图片 204"/>
                  <p:cNvPicPr>
                    <a:picLocks noChangeAspect="1"/>
                  </p:cNvPicPr>
                  <p:nvPr/>
                </p:nvPicPr>
                <p:blipFill rotWithShape="1">
                  <a:blip r:embed="rId14" cstate="screen">
                    <a:extLst>
                      <a:ext uri="{28A0092B-C50C-407E-A947-70E740481C1C}">
                        <a14:useLocalDpi xmlns:a14="http://schemas.microsoft.com/office/drawing/2010/main"/>
                      </a:ext>
                    </a:extLst>
                  </a:blip>
                  <a:srcRect l="33769" r="32468"/>
                  <a:stretch/>
                </p:blipFill>
                <p:spPr>
                  <a:xfrm>
                    <a:off x="9682162" y="1236118"/>
                    <a:ext cx="1495425" cy="2491383"/>
                  </a:xfrm>
                  <a:prstGeom prst="rect">
                    <a:avLst/>
                  </a:prstGeom>
                </p:spPr>
              </p:pic>
              <p:pic>
                <p:nvPicPr>
                  <p:cNvPr id="206" name="图片 205"/>
                  <p:cNvPicPr>
                    <a:picLocks noChangeAspect="1"/>
                  </p:cNvPicPr>
                  <p:nvPr/>
                </p:nvPicPr>
                <p:blipFill rotWithShape="1">
                  <a:blip r:embed="rId15" cstate="screen">
                    <a:extLst>
                      <a:ext uri="{28A0092B-C50C-407E-A947-70E740481C1C}">
                        <a14:useLocalDpi xmlns:a14="http://schemas.microsoft.com/office/drawing/2010/main"/>
                      </a:ext>
                    </a:extLst>
                  </a:blip>
                  <a:srcRect l="30773" t="27670" r="30728" b="27378"/>
                  <a:stretch/>
                </p:blipFill>
                <p:spPr>
                  <a:xfrm>
                    <a:off x="9726277" y="2251126"/>
                    <a:ext cx="2247900" cy="1476375"/>
                  </a:xfrm>
                  <a:prstGeom prst="rect">
                    <a:avLst/>
                  </a:prstGeom>
                </p:spPr>
              </p:pic>
              <p:pic>
                <p:nvPicPr>
                  <p:cNvPr id="207" name="图片 206"/>
                  <p:cNvPicPr>
                    <a:picLocks noChangeAspect="1"/>
                  </p:cNvPicPr>
                  <p:nvPr/>
                </p:nvPicPr>
                <p:blipFill rotWithShape="1">
                  <a:blip r:embed="rId16" cstate="screen">
                    <a:extLst>
                      <a:ext uri="{28A0092B-C50C-407E-A947-70E740481C1C}">
                        <a14:useLocalDpi xmlns:a14="http://schemas.microsoft.com/office/drawing/2010/main"/>
                      </a:ext>
                    </a:extLst>
                  </a:blip>
                  <a:srcRect l="30753" t="21565" r="30603" b="22993"/>
                  <a:stretch/>
                </p:blipFill>
                <p:spPr>
                  <a:xfrm>
                    <a:off x="10429875" y="1476375"/>
                    <a:ext cx="1085850" cy="876300"/>
                  </a:xfrm>
                  <a:prstGeom prst="rect">
                    <a:avLst/>
                  </a:prstGeom>
                </p:spPr>
              </p:pic>
            </p:grpSp>
            <p:pic>
              <p:nvPicPr>
                <p:cNvPr id="204" name="图片 203"/>
                <p:cNvPicPr>
                  <a:picLocks noChangeAspect="1"/>
                </p:cNvPicPr>
                <p:nvPr/>
              </p:nvPicPr>
              <p:blipFill rotWithShape="1">
                <a:blip r:embed="rId17" cstate="screen">
                  <a:extLst>
                    <a:ext uri="{28A0092B-C50C-407E-A947-70E740481C1C}">
                      <a14:useLocalDpi xmlns:a14="http://schemas.microsoft.com/office/drawing/2010/main"/>
                    </a:ext>
                  </a:extLst>
                </a:blip>
                <a:srcRect t="-3"/>
                <a:stretch/>
              </p:blipFill>
              <p:spPr>
                <a:xfrm flipH="1">
                  <a:off x="12625834" y="4209220"/>
                  <a:ext cx="661774" cy="582441"/>
                </a:xfrm>
                <a:prstGeom prst="ellipse">
                  <a:avLst/>
                </a:prstGeom>
                <a:solidFill>
                  <a:srgbClr val="525252"/>
                </a:solidFill>
                <a:ln w="19050">
                  <a:solidFill>
                    <a:schemeClr val="bg1">
                      <a:lumMod val="50000"/>
                    </a:schemeClr>
                  </a:solidFill>
                </a:ln>
              </p:spPr>
            </p:pic>
          </p:grpSp>
          <p:pic>
            <p:nvPicPr>
              <p:cNvPr id="201" name="图片 20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003919" y="4124264"/>
                <a:ext cx="278245" cy="269981"/>
              </a:xfrm>
              <a:prstGeom prst="rect">
                <a:avLst/>
              </a:prstGeom>
            </p:spPr>
          </p:pic>
        </p:grpSp>
        <p:sp>
          <p:nvSpPr>
            <p:cNvPr id="192" name="文本框 191"/>
            <p:cNvSpPr txBox="1"/>
            <p:nvPr/>
          </p:nvSpPr>
          <p:spPr>
            <a:xfrm>
              <a:off x="7290441" y="3310284"/>
              <a:ext cx="1585008" cy="2164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Refresh: Manually / Automatic</a:t>
              </a:r>
            </a:p>
          </p:txBody>
        </p:sp>
        <p:sp>
          <p:nvSpPr>
            <p:cNvPr id="193" name="文本框 192"/>
            <p:cNvSpPr txBox="1"/>
            <p:nvPr/>
          </p:nvSpPr>
          <p:spPr>
            <a:xfrm>
              <a:off x="7258844" y="2636521"/>
              <a:ext cx="172701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Dynamic QR codes</a:t>
              </a:r>
            </a:p>
          </p:txBody>
        </p:sp>
        <p:grpSp>
          <p:nvGrpSpPr>
            <p:cNvPr id="194" name="组合 193"/>
            <p:cNvGrpSpPr/>
            <p:nvPr/>
          </p:nvGrpSpPr>
          <p:grpSpPr>
            <a:xfrm>
              <a:off x="8783915" y="2636755"/>
              <a:ext cx="780534" cy="850413"/>
              <a:chOff x="8572500" y="2750686"/>
              <a:chExt cx="1718330" cy="1872166"/>
            </a:xfrm>
          </p:grpSpPr>
          <p:grpSp>
            <p:nvGrpSpPr>
              <p:cNvPr id="195" name="组合 194"/>
              <p:cNvGrpSpPr/>
              <p:nvPr/>
            </p:nvGrpSpPr>
            <p:grpSpPr>
              <a:xfrm>
                <a:off x="8572500" y="2750686"/>
                <a:ext cx="1718330" cy="1872166"/>
                <a:chOff x="5698964" y="4801075"/>
                <a:chExt cx="1718330" cy="1872166"/>
              </a:xfrm>
            </p:grpSpPr>
            <p:pic>
              <p:nvPicPr>
                <p:cNvPr id="197" name="图片 196"/>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698964" y="4801075"/>
                  <a:ext cx="1718330" cy="1872166"/>
                </a:xfrm>
                <a:prstGeom prst="rect">
                  <a:avLst/>
                </a:prstGeom>
              </p:spPr>
            </p:pic>
            <p:sp>
              <p:nvSpPr>
                <p:cNvPr id="198" name="矩形 197"/>
                <p:cNvSpPr/>
                <p:nvPr/>
              </p:nvSpPr>
              <p:spPr>
                <a:xfrm>
                  <a:off x="7043839" y="4801075"/>
                  <a:ext cx="371833" cy="638352"/>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9" name="矩形 198"/>
                <p:cNvSpPr/>
                <p:nvPr/>
              </p:nvSpPr>
              <p:spPr>
                <a:xfrm>
                  <a:off x="7206813" y="4842101"/>
                  <a:ext cx="207466" cy="909181"/>
                </a:xfrm>
                <a:prstGeom prst="rect">
                  <a:avLst/>
                </a:prstGeom>
                <a:solidFill>
                  <a:srgbClr val="45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96" name="图片 195"/>
              <p:cNvPicPr>
                <a:picLocks noChangeAspect="1"/>
              </p:cNvPicPr>
              <p:nvPr/>
            </p:nvPicPr>
            <p:blipFill rotWithShape="1">
              <a:blip r:embed="rId20" cstate="screen">
                <a:extLst>
                  <a:ext uri="{28A0092B-C50C-407E-A947-70E740481C1C}">
                    <a14:useLocalDpi xmlns:a14="http://schemas.microsoft.com/office/drawing/2010/main"/>
                  </a:ext>
                </a:extLst>
              </a:blip>
              <a:srcRect l="31611" r="35562"/>
              <a:stretch/>
            </p:blipFill>
            <p:spPr>
              <a:xfrm flipH="1">
                <a:off x="9305630" y="3503254"/>
                <a:ext cx="632394" cy="1083631"/>
              </a:xfrm>
              <a:prstGeom prst="rect">
                <a:avLst/>
              </a:prstGeom>
            </p:spPr>
          </p:pic>
        </p:grpSp>
      </p:grpSp>
      <p:grpSp>
        <p:nvGrpSpPr>
          <p:cNvPr id="208" name="组合 207"/>
          <p:cNvGrpSpPr/>
          <p:nvPr/>
        </p:nvGrpSpPr>
        <p:grpSpPr>
          <a:xfrm>
            <a:off x="6781051" y="5477950"/>
            <a:ext cx="1850691" cy="1220425"/>
            <a:chOff x="2651323" y="0"/>
            <a:chExt cx="5497116" cy="3600450"/>
          </a:xfrm>
        </p:grpSpPr>
        <p:pic>
          <p:nvPicPr>
            <p:cNvPr id="209" name="图片 208"/>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651323" y="0"/>
              <a:ext cx="5497116" cy="3600450"/>
            </a:xfrm>
            <a:prstGeom prst="roundRect">
              <a:avLst>
                <a:gd name="adj" fmla="val 677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0" name="图片 209"/>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539439" y="1446282"/>
              <a:ext cx="912065" cy="9120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1" name="图片 210"/>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968156" y="536452"/>
              <a:ext cx="1201151" cy="28637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12" name="文本框 12"/>
          <p:cNvSpPr txBox="1"/>
          <p:nvPr/>
        </p:nvSpPr>
        <p:spPr>
          <a:xfrm>
            <a:off x="618369" y="753515"/>
            <a:ext cx="3298431"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Tap into smart access</a:t>
            </a:r>
          </a:p>
        </p:txBody>
      </p:sp>
      <p:pic>
        <p:nvPicPr>
          <p:cNvPr id="4" name="图片 3"/>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6811667" y="1672798"/>
            <a:ext cx="1442048" cy="1215938"/>
          </a:xfrm>
          <a:prstGeom prst="roundRect">
            <a:avLst>
              <a:gd name="adj" fmla="val 72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3" name="文本框 62"/>
          <p:cNvSpPr txBox="1"/>
          <p:nvPr/>
        </p:nvSpPr>
        <p:spPr>
          <a:xfrm>
            <a:off x="7121112" y="2934722"/>
            <a:ext cx="11809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Wave hand</a:t>
            </a:r>
          </a:p>
        </p:txBody>
      </p:sp>
      <p:sp>
        <p:nvSpPr>
          <p:cNvPr id="64" name="store-new-badges_71075"/>
          <p:cNvSpPr>
            <a:spLocks noChangeAspect="1"/>
          </p:cNvSpPr>
          <p:nvPr/>
        </p:nvSpPr>
        <p:spPr bwMode="auto">
          <a:xfrm>
            <a:off x="7954689" y="1497403"/>
            <a:ext cx="417860" cy="403270"/>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custDataLst>
      <p:tags r:id="rId1"/>
    </p:custDataLst>
    <p:extLst>
      <p:ext uri="{BB962C8B-B14F-4D97-AF65-F5344CB8AC3E}">
        <p14:creationId xmlns:p14="http://schemas.microsoft.com/office/powerpoint/2010/main" val="2917616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格 18"/>
          <p:cNvGraphicFramePr>
            <a:graphicFrameLocks noGrp="1"/>
          </p:cNvGraphicFramePr>
          <p:nvPr/>
        </p:nvGraphicFramePr>
        <p:xfrm>
          <a:off x="3334" y="1347842"/>
          <a:ext cx="12188667" cy="5495758"/>
        </p:xfrm>
        <a:graphic>
          <a:graphicData uri="http://schemas.openxmlformats.org/drawingml/2006/table">
            <a:tbl>
              <a:tblPr firstRow="1" bandRow="1">
                <a:tableStyleId>{7E9639D4-E3E2-4D34-9284-5A2195B3D0D7}</a:tableStyleId>
              </a:tblPr>
              <a:tblGrid>
                <a:gridCol w="773214">
                  <a:extLst>
                    <a:ext uri="{9D8B030D-6E8A-4147-A177-3AD203B41FA5}">
                      <a16:colId xmlns:a16="http://schemas.microsoft.com/office/drawing/2014/main" val="20000"/>
                    </a:ext>
                  </a:extLst>
                </a:gridCol>
                <a:gridCol w="761821">
                  <a:extLst>
                    <a:ext uri="{9D8B030D-6E8A-4147-A177-3AD203B41FA5}">
                      <a16:colId xmlns:a16="http://schemas.microsoft.com/office/drawing/2014/main" val="20003"/>
                    </a:ext>
                  </a:extLst>
                </a:gridCol>
                <a:gridCol w="661204">
                  <a:extLst>
                    <a:ext uri="{9D8B030D-6E8A-4147-A177-3AD203B41FA5}">
                      <a16:colId xmlns:a16="http://schemas.microsoft.com/office/drawing/2014/main" val="791295070"/>
                    </a:ext>
                  </a:extLst>
                </a:gridCol>
                <a:gridCol w="736418">
                  <a:extLst>
                    <a:ext uri="{9D8B030D-6E8A-4147-A177-3AD203B41FA5}">
                      <a16:colId xmlns:a16="http://schemas.microsoft.com/office/drawing/2014/main" val="1204111091"/>
                    </a:ext>
                  </a:extLst>
                </a:gridCol>
                <a:gridCol w="679420">
                  <a:extLst>
                    <a:ext uri="{9D8B030D-6E8A-4147-A177-3AD203B41FA5}">
                      <a16:colId xmlns:a16="http://schemas.microsoft.com/office/drawing/2014/main" val="40937658"/>
                    </a:ext>
                  </a:extLst>
                </a:gridCol>
                <a:gridCol w="761821">
                  <a:extLst>
                    <a:ext uri="{9D8B030D-6E8A-4147-A177-3AD203B41FA5}">
                      <a16:colId xmlns:a16="http://schemas.microsoft.com/office/drawing/2014/main" val="3722034913"/>
                    </a:ext>
                  </a:extLst>
                </a:gridCol>
                <a:gridCol w="754634">
                  <a:extLst>
                    <a:ext uri="{9D8B030D-6E8A-4147-A177-3AD203B41FA5}">
                      <a16:colId xmlns:a16="http://schemas.microsoft.com/office/drawing/2014/main" val="470542328"/>
                    </a:ext>
                  </a:extLst>
                </a:gridCol>
                <a:gridCol w="769009">
                  <a:extLst>
                    <a:ext uri="{9D8B030D-6E8A-4147-A177-3AD203B41FA5}">
                      <a16:colId xmlns:a16="http://schemas.microsoft.com/office/drawing/2014/main" val="2794775694"/>
                    </a:ext>
                  </a:extLst>
                </a:gridCol>
                <a:gridCol w="761821">
                  <a:extLst>
                    <a:ext uri="{9D8B030D-6E8A-4147-A177-3AD203B41FA5}">
                      <a16:colId xmlns:a16="http://schemas.microsoft.com/office/drawing/2014/main" val="345623458"/>
                    </a:ext>
                  </a:extLst>
                </a:gridCol>
                <a:gridCol w="197883">
                  <a:extLst>
                    <a:ext uri="{9D8B030D-6E8A-4147-A177-3AD203B41FA5}">
                      <a16:colId xmlns:a16="http://schemas.microsoft.com/office/drawing/2014/main" val="988459907"/>
                    </a:ext>
                  </a:extLst>
                </a:gridCol>
                <a:gridCol w="711513">
                  <a:extLst>
                    <a:ext uri="{9D8B030D-6E8A-4147-A177-3AD203B41FA5}">
                      <a16:colId xmlns:a16="http://schemas.microsoft.com/office/drawing/2014/main" val="1561326726"/>
                    </a:ext>
                  </a:extLst>
                </a:gridCol>
                <a:gridCol w="711513">
                  <a:extLst>
                    <a:ext uri="{9D8B030D-6E8A-4147-A177-3AD203B41FA5}">
                      <a16:colId xmlns:a16="http://schemas.microsoft.com/office/drawing/2014/main" val="679561400"/>
                    </a:ext>
                  </a:extLst>
                </a:gridCol>
                <a:gridCol w="711513">
                  <a:extLst>
                    <a:ext uri="{9D8B030D-6E8A-4147-A177-3AD203B41FA5}">
                      <a16:colId xmlns:a16="http://schemas.microsoft.com/office/drawing/2014/main" val="3290219768"/>
                    </a:ext>
                  </a:extLst>
                </a:gridCol>
                <a:gridCol w="706203">
                  <a:extLst>
                    <a:ext uri="{9D8B030D-6E8A-4147-A177-3AD203B41FA5}">
                      <a16:colId xmlns:a16="http://schemas.microsoft.com/office/drawing/2014/main" val="3039736076"/>
                    </a:ext>
                  </a:extLst>
                </a:gridCol>
                <a:gridCol w="197883">
                  <a:extLst>
                    <a:ext uri="{9D8B030D-6E8A-4147-A177-3AD203B41FA5}">
                      <a16:colId xmlns:a16="http://schemas.microsoft.com/office/drawing/2014/main" val="590896925"/>
                    </a:ext>
                  </a:extLst>
                </a:gridCol>
                <a:gridCol w="749058">
                  <a:extLst>
                    <a:ext uri="{9D8B030D-6E8A-4147-A177-3AD203B41FA5}">
                      <a16:colId xmlns:a16="http://schemas.microsoft.com/office/drawing/2014/main" val="519261431"/>
                    </a:ext>
                  </a:extLst>
                </a:gridCol>
                <a:gridCol w="733074">
                  <a:extLst>
                    <a:ext uri="{9D8B030D-6E8A-4147-A177-3AD203B41FA5}">
                      <a16:colId xmlns:a16="http://schemas.microsoft.com/office/drawing/2014/main" val="1348188877"/>
                    </a:ext>
                  </a:extLst>
                </a:gridCol>
                <a:gridCol w="810665">
                  <a:extLst>
                    <a:ext uri="{9D8B030D-6E8A-4147-A177-3AD203B41FA5}">
                      <a16:colId xmlns:a16="http://schemas.microsoft.com/office/drawing/2014/main" val="1708489122"/>
                    </a:ext>
                  </a:extLst>
                </a:gridCol>
              </a:tblGrid>
              <a:tr h="35589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10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Model</a:t>
                      </a:r>
                      <a:endParaRPr lang="zh-CN" altLang="en-US" sz="10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7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9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DS-K1T201A Series</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7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DS-K1T808-B Series</a:t>
                      </a:r>
                    </a:p>
                  </a:txBody>
                  <a:tcPr marL="80629" marR="80629" marT="36941" marB="36941" anchor="ctr">
                    <a:lnL w="12700" cap="flat" cmpd="sng" algn="ctr">
                      <a:solidFill>
                        <a:schemeClr val="tx1"/>
                      </a:solidFill>
                      <a:prstDash val="solid"/>
                      <a:round/>
                      <a:headEnd type="none" w="med" len="med"/>
                      <a:tailEnd type="none" w="med" len="med"/>
                    </a:lnL>
                    <a:solidFill>
                      <a:schemeClr val="accent5">
                        <a:lumMod val="75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DS-K1T8005-B Series</a:t>
                      </a:r>
                    </a:p>
                  </a:txBody>
                  <a:tcPr marL="80629" marR="80629" marT="36941" marB="36941" anchor="ctr">
                    <a:solidFill>
                      <a:schemeClr val="accent5">
                        <a:lumMod val="75000"/>
                      </a:schemeClr>
                    </a:solidFill>
                  </a:tcPr>
                </a:tc>
                <a:tc>
                  <a:txBody>
                    <a:bodyPr/>
                    <a:lstStyle/>
                    <a:p>
                      <a:pPr algn="ctr"/>
                      <a:r>
                        <a:rPr lang="en-US" altLang="zh-CN" sz="9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DS-K1T807</a:t>
                      </a:r>
                      <a:r>
                        <a:rPr lang="en-US" altLang="zh-CN" sz="900" baseline="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Series</a:t>
                      </a:r>
                      <a:endParaRPr lang="zh-CN" altLang="en-US" sz="9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solidFill>
                      <a:schemeClr val="accent5">
                        <a:lumMod val="7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altLang="zh-CN" sz="9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DS-K1T804A</a:t>
                      </a:r>
                    </a:p>
                    <a:p>
                      <a:pPr algn="ctr"/>
                      <a:r>
                        <a:rPr lang="en-US" altLang="zh-CN" sz="9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Series</a:t>
                      </a:r>
                      <a:endParaRPr lang="zh-CN" altLang="en-US" sz="9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solidFill>
                      <a:schemeClr val="accent5">
                        <a:lumMod val="75000"/>
                      </a:schemeClr>
                    </a:solidFill>
                  </a:tcPr>
                </a:tc>
                <a:tc>
                  <a:txBody>
                    <a:bodyPr/>
                    <a:lstStyle/>
                    <a:p>
                      <a:pPr algn="ct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DS-K1A802A Series</a:t>
                      </a:r>
                    </a:p>
                  </a:txBody>
                  <a:tcPr marL="80629" marR="80629" marT="36941" marB="36941" anchor="ctr">
                    <a:lnR w="12700" cap="flat" cmpd="sng" algn="ctr">
                      <a:solidFill>
                        <a:schemeClr val="tx1"/>
                      </a:solidFill>
                      <a:prstDash val="solid"/>
                      <a:round/>
                      <a:headEnd type="none" w="med" len="med"/>
                      <a:tailEnd type="none" w="med" len="med"/>
                    </a:lnR>
                    <a:solidFill>
                      <a:schemeClr val="accent5">
                        <a:lumMod val="7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DS-K1T8003 Series</a:t>
                      </a:r>
                    </a:p>
                  </a:txBody>
                  <a:tcPr marL="80629" marR="80629" marT="36941" marB="36941" anchor="ctr">
                    <a:lnL w="12700" cap="flat" cmpd="sng" algn="ctr">
                      <a:solidFill>
                        <a:schemeClr val="tx1"/>
                      </a:solidFill>
                      <a:prstDash val="solid"/>
                      <a:round/>
                      <a:headEnd type="none" w="med" len="med"/>
                      <a:tailEnd type="none" w="med" len="med"/>
                    </a:lnL>
                    <a:solidFill>
                      <a:schemeClr val="accent5">
                        <a:lumMod val="75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DS-K1A8503 Series</a:t>
                      </a:r>
                    </a:p>
                  </a:txBody>
                  <a:tcPr marL="80629" marR="80629" marT="36941" marB="36941" anchor="ctr">
                    <a:lnR w="12700" cap="flat" cmpd="sng" algn="ctr">
                      <a:solidFill>
                        <a:schemeClr val="tx1"/>
                      </a:solidFill>
                      <a:prstDash val="solid"/>
                      <a:round/>
                      <a:headEnd type="none" w="med" len="med"/>
                      <a:tailEnd type="none" w="med" len="med"/>
                    </a:lnR>
                    <a:solidFill>
                      <a:schemeClr val="accent5">
                        <a:lumMod val="75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endPar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DS-K1T510 Series</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75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DS-K1T105 </a:t>
                      </a:r>
                    </a:p>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Series</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75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DS-K1T801 Series</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accent5">
                        <a:lumMod val="75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DS-K1T802 Series</a:t>
                      </a: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75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endPar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DS-K1T502 Series</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75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DS-K1T805 Series</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75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altLang="zh-CN" sz="900" dirty="0">
                          <a:solidFill>
                            <a:schemeClr val="bg1"/>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DS-K1T809 Series</a:t>
                      </a:r>
                    </a:p>
                  </a:txBody>
                  <a:tcPr marL="80629" marR="80629" marT="36941" marB="36941" anchor="ctr">
                    <a:lnL w="12700" cap="flat" cmpd="sng" algn="ctr">
                      <a:solidFill>
                        <a:schemeClr val="tx1"/>
                      </a:solidFill>
                      <a:prstDash val="solid"/>
                      <a:round/>
                      <a:headEnd type="none" w="med" len="med"/>
                      <a:tailEnd type="none" w="med" len="med"/>
                    </a:lnL>
                    <a:solidFill>
                      <a:schemeClr val="accent5">
                        <a:lumMod val="75000"/>
                      </a:schemeClr>
                    </a:solidFill>
                  </a:tcPr>
                </a:tc>
                <a:extLst>
                  <a:ext uri="{0D108BD9-81ED-4DB2-BD59-A6C34878D82A}">
                    <a16:rowId xmlns:a16="http://schemas.microsoft.com/office/drawing/2014/main" val="10000"/>
                  </a:ext>
                </a:extLst>
              </a:tr>
              <a:tr h="9118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000" b="1" dirty="0">
                          <a:latin typeface="Calibri" panose="020F0502020204030204" pitchFamily="34" charset="0"/>
                          <a:ea typeface="微软雅黑" panose="020B0503020204020204" pitchFamily="34" charset="-122"/>
                          <a:sym typeface="Calibri" panose="020F0502020204030204" pitchFamily="34" charset="0"/>
                        </a:rPr>
                        <a:t>Image</a:t>
                      </a:r>
                      <a:endParaRPr lang="zh-CN" altLang="en-US" sz="1000" b="1"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zh-CN" altLang="en-US" sz="8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dirty="0"/>
                    </a:p>
                  </a:txBody>
                  <a:tcPr marL="80629" marR="80629" marT="36941" marB="3694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66812">
                <a:tc>
                  <a:txBody>
                    <a:bodyPr/>
                    <a:lstStyle/>
                    <a:p>
                      <a:pPr marL="0" algn="ctr" defTabSz="914400" rtl="0" eaLnBrk="1" latinLnBrk="0" hangingPunct="1"/>
                      <a:r>
                        <a:rPr lang="en-US" altLang="zh-CN" sz="1000" b="1" kern="12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 capacity</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algn="ctr"/>
                      <a:r>
                        <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altLang="zh-CN"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5</a:t>
                      </a:r>
                      <a:r>
                        <a:rPr lang="en-US"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3,000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3,000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(optional)</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(optional)</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sz="1000" dirty="0">
                          <a:latin typeface="Calibri" panose="020F0502020204030204" pitchFamily="34" charset="0"/>
                          <a:cs typeface="Calibri" panose="020F0502020204030204" pitchFamily="34" charset="0"/>
                        </a:rPr>
                        <a:t>/</a:t>
                      </a:r>
                      <a:endParaRPr lang="zh-CN" altLang="en-US" sz="1000" dirty="0">
                        <a:latin typeface="Calibri" panose="020F0502020204030204" pitchFamily="34" charset="0"/>
                        <a:cs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2684414"/>
                  </a:ext>
                </a:extLst>
              </a:tr>
              <a:tr h="3404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en-US" altLang="zh-CN" sz="1000" b="1" kern="1200" dirty="0">
                          <a:latin typeface="Calibri" panose="020F0502020204030204" pitchFamily="34" charset="0"/>
                          <a:ea typeface="微软雅黑" panose="020B0503020204020204" pitchFamily="34" charset="-122"/>
                          <a:sym typeface="Calibri" panose="020F0502020204030204" pitchFamily="34" charset="0"/>
                        </a:rPr>
                        <a:t>Card Capacity</a:t>
                      </a:r>
                      <a:endParaRPr lang="zh-CN" altLang="en-US" sz="1000" b="1" kern="1200"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5</a:t>
                      </a:r>
                      <a:r>
                        <a:rPr lang="en-US"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3,000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3,000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3,000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000" dirty="0">
                          <a:solidFill>
                            <a:schemeClr val="tx1"/>
                          </a:solidFill>
                          <a:effectLst/>
                          <a:latin typeface="Calibri" panose="020F0502020204030204" pitchFamily="34" charset="0"/>
                          <a:ea typeface="微软雅黑" panose="020B0503020204020204" pitchFamily="34" charset="-122"/>
                          <a:sym typeface="Calibri" panose="020F0502020204030204" pitchFamily="34" charset="0"/>
                        </a:rPr>
                        <a:t>3,000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100,000</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10,000</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sz="1000" dirty="0">
                          <a:latin typeface="Calibri" panose="020F0502020204030204" pitchFamily="34" charset="0"/>
                          <a:cs typeface="Calibri" panose="020F0502020204030204" pitchFamily="34" charset="0"/>
                        </a:rPr>
                        <a:t>1,000/3,000</a:t>
                      </a:r>
                      <a:endParaRPr lang="zh-CN" altLang="en-US" sz="1000" dirty="0">
                        <a:latin typeface="Calibri" panose="020F0502020204030204" pitchFamily="34" charset="0"/>
                        <a:cs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417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000" b="1" dirty="0">
                          <a:latin typeface="Calibri" panose="020F0502020204030204" pitchFamily="34" charset="0"/>
                          <a:ea typeface="微软雅黑" panose="020B0503020204020204" pitchFamily="34" charset="-122"/>
                          <a:sym typeface="Calibri" panose="020F0502020204030204" pitchFamily="34" charset="0"/>
                        </a:rPr>
                        <a:t>Card</a:t>
                      </a:r>
                      <a:r>
                        <a:rPr lang="en-US" altLang="zh-CN" sz="1000" b="1" baseline="0" dirty="0">
                          <a:latin typeface="Calibri" panose="020F0502020204030204" pitchFamily="34" charset="0"/>
                          <a:ea typeface="微软雅黑" panose="020B0503020204020204" pitchFamily="34" charset="-122"/>
                          <a:sym typeface="Calibri" panose="020F0502020204030204" pitchFamily="34" charset="0"/>
                        </a:rPr>
                        <a:t> Type</a:t>
                      </a:r>
                      <a:endParaRPr lang="zh-CN" altLang="en-US" sz="1000" b="1"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EM/M1</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M1/ </a:t>
                      </a:r>
                      <a:r>
                        <a:rPr lang="en-US" altLang="zh-CN" sz="1000" dirty="0" err="1">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DESfire</a:t>
                      </a: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p>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Felica</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EM/M1</a:t>
                      </a:r>
                      <a:endParaRPr kumimoji="0" lang="zh-CN" alt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68485781"/>
                  </a:ext>
                </a:extLst>
              </a:tr>
              <a:tr h="4267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000" b="1" dirty="0">
                          <a:latin typeface="Calibri" panose="020F0502020204030204" pitchFamily="34" charset="0"/>
                          <a:ea typeface="微软雅黑" panose="020B0503020204020204" pitchFamily="34" charset="-122"/>
                          <a:sym typeface="Calibri" panose="020F0502020204030204" pitchFamily="34" charset="0"/>
                        </a:rPr>
                        <a:t>Wi-Fi</a:t>
                      </a:r>
                      <a:endParaRPr lang="zh-CN" altLang="en-US" sz="1000" b="1"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a:endPar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sz="1000" dirty="0">
                          <a:latin typeface="Calibri" panose="020F0502020204030204" pitchFamily="34" charset="0"/>
                          <a:cs typeface="Calibri" panose="020F0502020204030204" pitchFamily="34" charset="0"/>
                        </a:rPr>
                        <a:t>Optional</a:t>
                      </a:r>
                      <a:endParaRPr lang="zh-CN" altLang="en-US" sz="1000" dirty="0">
                        <a:latin typeface="Calibri" panose="020F0502020204030204" pitchFamily="34" charset="0"/>
                        <a:cs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5171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000" b="1" dirty="0">
                          <a:latin typeface="Calibri" panose="020F0502020204030204" pitchFamily="34" charset="0"/>
                          <a:ea typeface="微软雅黑" panose="020B0503020204020204" pitchFamily="34" charset="-122"/>
                          <a:sym typeface="Calibri" panose="020F0502020204030204" pitchFamily="34" charset="0"/>
                        </a:rPr>
                        <a:t>LCD </a:t>
                      </a:r>
                      <a:r>
                        <a:rPr lang="en-US" altLang="zh-CN" sz="1000" b="1" baseline="0" dirty="0">
                          <a:latin typeface="Calibri" panose="020F0502020204030204" pitchFamily="34" charset="0"/>
                          <a:ea typeface="微软雅黑" panose="020B0503020204020204" pitchFamily="34" charset="-122"/>
                          <a:sym typeface="Calibri" panose="020F0502020204030204" pitchFamily="34" charset="0"/>
                        </a:rPr>
                        <a:t>Screen</a:t>
                      </a:r>
                      <a:endParaRPr lang="zh-CN" altLang="en-US" sz="1000" b="1"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Calibri" panose="020F0502020204030204" pitchFamily="34" charset="0"/>
                          <a:ea typeface="微软雅黑" panose="020B0503020204020204" pitchFamily="34" charset="-122"/>
                          <a:sym typeface="Calibri" panose="020F0502020204030204" pitchFamily="34" charset="0"/>
                        </a:rPr>
                        <a:t>2.8-</a:t>
                      </a:r>
                      <a:r>
                        <a:rPr lang="en-US" altLang="zh-CN" sz="1000" dirty="0">
                          <a:solidFill>
                            <a:schemeClr val="tx1"/>
                          </a:solidFill>
                          <a:latin typeface="Calibri" panose="020F0502020204030204" pitchFamily="34" charset="0"/>
                          <a:ea typeface="微软雅黑" panose="020B0503020204020204" pitchFamily="34" charset="-122"/>
                          <a:sym typeface="Calibri" panose="020F0502020204030204" pitchFamily="34" charset="0"/>
                        </a:rPr>
                        <a:t>inch LCD screen</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2.4-</a:t>
                      </a: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inch LCD screen</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2.4-inch LCD screen</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2.4-inch LCD screen</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2.4-</a:t>
                      </a: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inch LCD screen</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2.4-</a:t>
                      </a: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inch LCD screen</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2.4-</a:t>
                      </a: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inch LCD screen</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kumimoji="0" lang="en-US"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2.4-</a:t>
                      </a: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inch LCD screen</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Calibri" panose="020F0502020204030204" pitchFamily="34" charset="0"/>
                          <a:ea typeface="微软雅黑" panose="020B0503020204020204" pitchFamily="34" charset="-122"/>
                          <a:sym typeface="Calibri" panose="020F0502020204030204" pitchFamily="34" charset="0"/>
                        </a:rPr>
                        <a:t>2.8-</a:t>
                      </a:r>
                      <a:r>
                        <a:rPr lang="en-US" altLang="zh-CN" sz="1000" dirty="0">
                          <a:solidFill>
                            <a:schemeClr val="tx1"/>
                          </a:solidFill>
                          <a:latin typeface="Calibri" panose="020F0502020204030204" pitchFamily="34" charset="0"/>
                          <a:ea typeface="微软雅黑" panose="020B0503020204020204" pitchFamily="34" charset="-122"/>
                          <a:sym typeface="Calibri" panose="020F0502020204030204" pitchFamily="34" charset="0"/>
                        </a:rPr>
                        <a:t>inch </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dirty="0">
                          <a:solidFill>
                            <a:schemeClr val="tx1"/>
                          </a:solidFill>
                          <a:latin typeface="Calibri" panose="020F0502020204030204" pitchFamily="34" charset="0"/>
                          <a:ea typeface="微软雅黑" panose="020B0503020204020204" pitchFamily="34" charset="-122"/>
                          <a:sym typeface="Calibri" panose="020F0502020204030204" pitchFamily="34" charset="0"/>
                        </a:rPr>
                        <a:t>LCD </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altLang="zh-CN" sz="1000" dirty="0">
                          <a:solidFill>
                            <a:schemeClr val="tx1"/>
                          </a:solidFill>
                          <a:latin typeface="Calibri" panose="020F0502020204030204" pitchFamily="34" charset="0"/>
                          <a:ea typeface="微软雅黑" panose="020B0503020204020204" pitchFamily="34" charset="-122"/>
                          <a:sym typeface="Calibri" panose="020F0502020204030204" pitchFamily="34" charset="0"/>
                        </a:rPr>
                        <a:t>screen</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2.4-inch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LCD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screen</a:t>
                      </a: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sz="1000" dirty="0">
                          <a:latin typeface="Calibri" panose="020F0502020204030204" pitchFamily="34" charset="0"/>
                          <a:cs typeface="Calibri" panose="020F0502020204030204" pitchFamily="34" charset="0"/>
                        </a:rPr>
                        <a:t>N/A</a:t>
                      </a:r>
                      <a:endParaRPr lang="zh-CN" altLang="en-US" sz="1000" dirty="0">
                        <a:latin typeface="Calibri" panose="020F0502020204030204" pitchFamily="34" charset="0"/>
                        <a:cs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473087">
                <a:tc>
                  <a:txBody>
                    <a:bodyPr/>
                    <a:lstStyle/>
                    <a:p>
                      <a:pPr algn="ctr"/>
                      <a:r>
                        <a:rPr lang="en-US" altLang="zh-CN" sz="900" b="1"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Backup Battery Support</a:t>
                      </a:r>
                      <a:endParaRPr lang="zh-CN" altLang="en-US" sz="900" b="1"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endPar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sz="1000" dirty="0">
                          <a:latin typeface="Calibri" panose="020F0502020204030204" pitchFamily="34" charset="0"/>
                          <a:cs typeface="Calibri" panose="020F0502020204030204" pitchFamily="34" charset="0"/>
                        </a:rPr>
                        <a:t>N/A</a:t>
                      </a:r>
                      <a:endParaRPr lang="zh-CN" altLang="en-US" sz="1000" dirty="0">
                        <a:latin typeface="Calibri" panose="020F0502020204030204" pitchFamily="34" charset="0"/>
                        <a:cs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71083419"/>
                  </a:ext>
                </a:extLst>
              </a:tr>
              <a:tr h="124082">
                <a:tc>
                  <a:txBody>
                    <a:bodyPr/>
                    <a:lstStyle/>
                    <a:p>
                      <a:pPr algn="ctr"/>
                      <a:r>
                        <a:rPr lang="en-US" altLang="zh-CN" sz="900" b="1"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Protection Level</a:t>
                      </a:r>
                      <a:endParaRPr lang="zh-CN" altLang="en-US" sz="900" b="1"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b="0" dirty="0">
                          <a:solidFill>
                            <a:srgbClr val="FF000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endPar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b="0" dirty="0">
                          <a:solidFill>
                            <a:srgbClr val="FF000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endPar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algn="ctr"/>
                      <a:r>
                        <a:rPr lang="en-US" altLang="zh-CN" sz="1000" b="0" dirty="0">
                          <a:solidFill>
                            <a:srgbClr val="FF000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a:p>
                      <a:pPr algn="ctr"/>
                      <a:r>
                        <a:rPr lang="en-US" altLang="zh-CN" sz="1000" b="0" dirty="0">
                          <a:solidFill>
                            <a:srgbClr val="FF000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IK09</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sz="1000" b="0" dirty="0">
                          <a:solidFill>
                            <a:srgbClr val="FF000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a:p>
                      <a:pPr algn="ctr"/>
                      <a:r>
                        <a:rPr lang="en-US" altLang="zh-CN" sz="1000" b="0" dirty="0">
                          <a:solidFill>
                            <a:srgbClr val="FF000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IK08</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b="0" dirty="0">
                          <a:solidFill>
                            <a:srgbClr val="FF0000"/>
                          </a:solidFill>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21601350"/>
                  </a:ext>
                </a:extLst>
              </a:tr>
              <a:tr h="9679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900" b="1" dirty="0">
                          <a:latin typeface="Calibri" panose="020F0502020204030204" pitchFamily="34" charset="0"/>
                          <a:ea typeface="微软雅黑" panose="020B0503020204020204" pitchFamily="34" charset="-122"/>
                          <a:sym typeface="Calibri" panose="020F0502020204030204" pitchFamily="34" charset="0"/>
                        </a:rPr>
                        <a:t>Communication Mode</a:t>
                      </a:r>
                      <a:endParaRPr lang="zh-CN" altLang="en-US" sz="900" b="1" dirty="0">
                        <a:solidFill>
                          <a:schemeClr val="bg1">
                            <a:lumMod val="50000"/>
                          </a:scheme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a:t>
                      </a:r>
                    </a:p>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RS-485, Wiegand, ISUP, ISAPI</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Wi-Fi,</a:t>
                      </a:r>
                    </a:p>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RS-485, </a:t>
                      </a:r>
                    </a:p>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Wiegand, ISUP, ISAPI</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Wi-Fi,</a:t>
                      </a:r>
                    </a:p>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Wiegand, ISUP, ISAP</a:t>
                      </a: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Wi-Fi,</a:t>
                      </a:r>
                    </a:p>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RS-485, </a:t>
                      </a:r>
                    </a:p>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Wiegand, ISUP, ISAPI</a:t>
                      </a: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Wi-Fi,</a:t>
                      </a:r>
                    </a:p>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RS-485, </a:t>
                      </a:r>
                    </a:p>
                    <a:p>
                      <a:pPr algn="ct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Wiegand, ISUP, ISAPI</a:t>
                      </a:r>
                    </a:p>
                  </a:txBody>
                  <a:tcPr marL="80629" marR="80629" marT="36941" marB="369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ISUP, ISAPI</a:t>
                      </a:r>
                    </a:p>
                    <a:p>
                      <a:pPr algn="ctr"/>
                      <a:endPar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ISUP, ISAPI</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ISUP , ISAPI</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RS-485, </a:t>
                      </a:r>
                      <a:r>
                        <a:rPr lang="en-US" altLang="zh-CN" sz="1000" dirty="0" err="1">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Wiegand</a:t>
                      </a: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Bluetooth,</a:t>
                      </a: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ISUP, ISAPI</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a:t>
                      </a:r>
                    </a:p>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RS-485, Wiegand, ISUP , ISAPI</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a:txBody>
                  <a:tcPr marL="80629" marR="80629" marT="36941" marB="36941"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TCP/IP</a:t>
                      </a: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zh-CN" altLang="en-US"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RS-485, Wiegand, Bluetooth,</a:t>
                      </a: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ISUP, ISAPI</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TCP / IP, RS-485, Wiegand,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Bluetooth,</a:t>
                      </a:r>
                      <a:r>
                        <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ISUP, ISAPI</a:t>
                      </a: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 dirty="0" err="1">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Wiegand</a:t>
                      </a:r>
                      <a:endParaRPr lang="pl-PL" altLang="zh-CN" sz="1000" dirty="0">
                        <a:solidFill>
                          <a:schemeClr val="tx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80629" marR="80629" marT="36941" marB="3694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bl>
          </a:graphicData>
        </a:graphic>
      </p:graphicFrame>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8820" y="2198399"/>
            <a:ext cx="497340" cy="479937"/>
          </a:xfrm>
          <a:prstGeom prst="rect">
            <a:avLst/>
          </a:prstGeom>
        </p:spPr>
      </p:pic>
      <p:pic>
        <p:nvPicPr>
          <p:cNvPr id="7" name="图片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37011" y="2027737"/>
            <a:ext cx="319818" cy="687252"/>
          </a:xfrm>
          <a:prstGeom prst="rect">
            <a:avLst/>
          </a:prstGeom>
        </p:spPr>
      </p:pic>
      <p:pic>
        <p:nvPicPr>
          <p:cNvPr id="9" name="图片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29086" y="2175318"/>
            <a:ext cx="600949" cy="487971"/>
          </a:xfrm>
          <a:prstGeom prst="rect">
            <a:avLst/>
          </a:prstGeom>
        </p:spPr>
      </p:pic>
      <p:grpSp>
        <p:nvGrpSpPr>
          <p:cNvPr id="17" name="组合 16"/>
          <p:cNvGrpSpPr/>
          <p:nvPr/>
        </p:nvGrpSpPr>
        <p:grpSpPr>
          <a:xfrm>
            <a:off x="3768110" y="2156941"/>
            <a:ext cx="444744" cy="515820"/>
            <a:chOff x="4294240" y="2999774"/>
            <a:chExt cx="780665" cy="905424"/>
          </a:xfrm>
        </p:grpSpPr>
        <p:pic>
          <p:nvPicPr>
            <p:cNvPr id="8" name="图片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94240" y="3004717"/>
              <a:ext cx="409798" cy="900481"/>
            </a:xfrm>
            <a:prstGeom prst="rect">
              <a:avLst/>
            </a:prstGeom>
            <a:scene3d>
              <a:camera prst="orthographicFront">
                <a:rot lat="0" lon="19799985" rev="0"/>
              </a:camera>
              <a:lightRig rig="threePt" dir="t"/>
            </a:scene3d>
          </p:spPr>
        </p:pic>
        <p:pic>
          <p:nvPicPr>
            <p:cNvPr id="10" name="图片 9">
              <a:extLst>
                <a:ext uri="{FF2B5EF4-FFF2-40B4-BE49-F238E27FC236}">
                  <a16:creationId xmlns:a16="http://schemas.microsoft.com/office/drawing/2014/main" id="{00000000-0008-0000-0000-00001400000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99900" y="2999774"/>
              <a:ext cx="375005" cy="90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53857" y="2193332"/>
            <a:ext cx="561974" cy="490070"/>
          </a:xfrm>
          <a:prstGeom prst="rect">
            <a:avLst/>
          </a:prstGeom>
        </p:spPr>
      </p:pic>
      <p:pic>
        <p:nvPicPr>
          <p:cNvPr id="12" name="图片 1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1565105">
            <a:off x="5256750" y="2140377"/>
            <a:ext cx="551138" cy="537439"/>
          </a:xfrm>
          <a:prstGeom prst="rect">
            <a:avLst/>
          </a:prstGeom>
        </p:spPr>
      </p:pic>
      <p:pic>
        <p:nvPicPr>
          <p:cNvPr id="14" name="图片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45595" y="2148235"/>
            <a:ext cx="345897" cy="506918"/>
          </a:xfrm>
          <a:prstGeom prst="rect">
            <a:avLst/>
          </a:prstGeom>
        </p:spPr>
      </p:pic>
      <p:pic>
        <p:nvPicPr>
          <p:cNvPr id="15" name="图片 14"/>
          <p:cNvPicPr>
            <a:picLocks noChangeAspect="1"/>
          </p:cNvPicPr>
          <p:nvPr/>
        </p:nvPicPr>
        <p:blipFill rotWithShape="1">
          <a:blip r:embed="rId11" cstate="screen">
            <a:extLst>
              <a:ext uri="{28A0092B-C50C-407E-A947-70E740481C1C}">
                <a14:useLocalDpi xmlns:a14="http://schemas.microsoft.com/office/drawing/2010/main"/>
              </a:ext>
            </a:extLst>
          </a:blip>
          <a:srcRect b="-1"/>
          <a:stretch/>
        </p:blipFill>
        <p:spPr>
          <a:xfrm>
            <a:off x="8500707" y="2156941"/>
            <a:ext cx="389836" cy="498212"/>
          </a:xfrm>
          <a:prstGeom prst="rect">
            <a:avLst/>
          </a:prstGeom>
        </p:spPr>
      </p:pic>
      <p:pic>
        <p:nvPicPr>
          <p:cNvPr id="16" name="图片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04684" y="2170108"/>
            <a:ext cx="355502" cy="471878"/>
          </a:xfrm>
          <a:prstGeom prst="rect">
            <a:avLst/>
          </a:prstGeom>
        </p:spPr>
      </p:pic>
      <p:sp>
        <p:nvSpPr>
          <p:cNvPr id="20" name="圆角矩形 19"/>
          <p:cNvSpPr/>
          <p:nvPr/>
        </p:nvSpPr>
        <p:spPr>
          <a:xfrm>
            <a:off x="759628" y="900457"/>
            <a:ext cx="5936372" cy="43926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 Terminal </a:t>
            </a:r>
          </a:p>
        </p:txBody>
      </p:sp>
      <p:sp>
        <p:nvSpPr>
          <p:cNvPr id="21" name="圆角矩形 20"/>
          <p:cNvSpPr/>
          <p:nvPr/>
        </p:nvSpPr>
        <p:spPr>
          <a:xfrm>
            <a:off x="6828567" y="900457"/>
            <a:ext cx="2885588" cy="43926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Terminal </a:t>
            </a:r>
          </a:p>
        </p:txBody>
      </p:sp>
      <p:sp>
        <p:nvSpPr>
          <p:cNvPr id="22" name="圆角矩形 21"/>
          <p:cNvSpPr/>
          <p:nvPr/>
        </p:nvSpPr>
        <p:spPr>
          <a:xfrm>
            <a:off x="9878771" y="908444"/>
            <a:ext cx="2313230" cy="43926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Meatal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Terminal</a:t>
            </a:r>
          </a:p>
        </p:txBody>
      </p:sp>
      <p:grpSp>
        <p:nvGrpSpPr>
          <p:cNvPr id="25" name="组合 24"/>
          <p:cNvGrpSpPr/>
          <p:nvPr/>
        </p:nvGrpSpPr>
        <p:grpSpPr>
          <a:xfrm>
            <a:off x="985903" y="4104078"/>
            <a:ext cx="273588" cy="272303"/>
            <a:chOff x="9405209" y="2205692"/>
            <a:chExt cx="338138" cy="336550"/>
          </a:xfrm>
          <a:solidFill>
            <a:srgbClr val="C00000"/>
          </a:solidFill>
        </p:grpSpPr>
        <p:sp>
          <p:nvSpPr>
            <p:cNvPr id="26"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7"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sp>
        <p:nvSpPr>
          <p:cNvPr id="31" name="TextBox 122"/>
          <p:cNvSpPr txBox="1"/>
          <p:nvPr/>
        </p:nvSpPr>
        <p:spPr>
          <a:xfrm>
            <a:off x="2803477" y="1807485"/>
            <a:ext cx="108970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 Series</a:t>
            </a:r>
            <a:endParaRPr kumimoji="0" lang="zh-CN" altLang="en-US"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2" name="TextBox 122"/>
          <p:cNvSpPr txBox="1"/>
          <p:nvPr/>
        </p:nvSpPr>
        <p:spPr>
          <a:xfrm>
            <a:off x="7428982" y="1804921"/>
            <a:ext cx="108970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 Series</a:t>
            </a:r>
            <a:endParaRPr kumimoji="0" lang="zh-CN" altLang="en-US"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3" name="TextBox 122"/>
          <p:cNvSpPr txBox="1"/>
          <p:nvPr/>
        </p:nvSpPr>
        <p:spPr>
          <a:xfrm>
            <a:off x="8520021" y="1789877"/>
            <a:ext cx="108970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Value Series</a:t>
            </a:r>
            <a:endParaRPr kumimoji="0" lang="zh-CN" altLang="en-US"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4" name="TextBox 122"/>
          <p:cNvSpPr txBox="1"/>
          <p:nvPr/>
        </p:nvSpPr>
        <p:spPr>
          <a:xfrm>
            <a:off x="5378974" y="1812332"/>
            <a:ext cx="108970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Value Series</a:t>
            </a:r>
            <a:endParaRPr kumimoji="0" lang="zh-CN" altLang="en-US"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5" name="TextBox 122"/>
          <p:cNvSpPr txBox="1"/>
          <p:nvPr/>
        </p:nvSpPr>
        <p:spPr>
          <a:xfrm>
            <a:off x="624391" y="1825178"/>
            <a:ext cx="108970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Ultra Series</a:t>
            </a:r>
            <a:endParaRPr kumimoji="0" lang="zh-CN" altLang="en-US" sz="1100" b="1" i="0" u="none" strike="noStrike" kern="1200" cap="none" spc="0" normalizeH="0" baseline="0" noProof="0" dirty="0">
              <a:ln>
                <a:noFill/>
              </a:ln>
              <a:solidFill>
                <a:srgbClr val="2679AD"/>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36" name="组合 35"/>
          <p:cNvGrpSpPr/>
          <p:nvPr/>
        </p:nvGrpSpPr>
        <p:grpSpPr>
          <a:xfrm>
            <a:off x="1723412" y="4104078"/>
            <a:ext cx="273588" cy="272303"/>
            <a:chOff x="9405209" y="2205692"/>
            <a:chExt cx="338138" cy="336550"/>
          </a:xfrm>
          <a:solidFill>
            <a:srgbClr val="C00000"/>
          </a:solidFill>
        </p:grpSpPr>
        <p:sp>
          <p:nvSpPr>
            <p:cNvPr id="37"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39" name="组合 38"/>
          <p:cNvGrpSpPr/>
          <p:nvPr/>
        </p:nvGrpSpPr>
        <p:grpSpPr>
          <a:xfrm>
            <a:off x="2425242" y="4111141"/>
            <a:ext cx="273588" cy="272303"/>
            <a:chOff x="9405209" y="2205692"/>
            <a:chExt cx="338138" cy="336550"/>
          </a:xfrm>
          <a:solidFill>
            <a:srgbClr val="C00000"/>
          </a:solidFill>
        </p:grpSpPr>
        <p:sp>
          <p:nvSpPr>
            <p:cNvPr id="40"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1"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42" name="组合 41"/>
          <p:cNvGrpSpPr/>
          <p:nvPr/>
        </p:nvGrpSpPr>
        <p:grpSpPr>
          <a:xfrm>
            <a:off x="7782512" y="4138680"/>
            <a:ext cx="273588" cy="272303"/>
            <a:chOff x="9405209" y="2205692"/>
            <a:chExt cx="338138" cy="336550"/>
          </a:xfrm>
          <a:solidFill>
            <a:srgbClr val="C00000"/>
          </a:solidFill>
        </p:grpSpPr>
        <p:sp>
          <p:nvSpPr>
            <p:cNvPr id="43"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pic>
        <p:nvPicPr>
          <p:cNvPr id="3" name="图片 2"/>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876376" y="2034991"/>
            <a:ext cx="243079" cy="663046"/>
          </a:xfrm>
          <a:prstGeom prst="rect">
            <a:avLst/>
          </a:prstGeom>
        </p:spPr>
      </p:pic>
      <p:grpSp>
        <p:nvGrpSpPr>
          <p:cNvPr id="50" name="组合 49"/>
          <p:cNvGrpSpPr/>
          <p:nvPr/>
        </p:nvGrpSpPr>
        <p:grpSpPr>
          <a:xfrm>
            <a:off x="2430921" y="5135174"/>
            <a:ext cx="273588" cy="272303"/>
            <a:chOff x="9405209" y="2205692"/>
            <a:chExt cx="338138" cy="336550"/>
          </a:xfrm>
          <a:solidFill>
            <a:srgbClr val="C00000"/>
          </a:solidFill>
        </p:grpSpPr>
        <p:sp>
          <p:nvSpPr>
            <p:cNvPr id="51"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2"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53" name="组合 52"/>
          <p:cNvGrpSpPr/>
          <p:nvPr/>
        </p:nvGrpSpPr>
        <p:grpSpPr>
          <a:xfrm>
            <a:off x="6181620" y="5119534"/>
            <a:ext cx="273588" cy="272303"/>
            <a:chOff x="9405209" y="2205692"/>
            <a:chExt cx="338138" cy="336550"/>
          </a:xfrm>
          <a:solidFill>
            <a:srgbClr val="C00000"/>
          </a:solidFill>
        </p:grpSpPr>
        <p:sp>
          <p:nvSpPr>
            <p:cNvPr id="54"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5"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pic>
        <p:nvPicPr>
          <p:cNvPr id="48" name="图片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399284">
            <a:off x="10835577" y="1774641"/>
            <a:ext cx="370708" cy="437198"/>
          </a:xfrm>
          <a:prstGeom prst="rect">
            <a:avLst/>
          </a:prstGeom>
        </p:spPr>
      </p:pic>
      <p:pic>
        <p:nvPicPr>
          <p:cNvPr id="56" name="图片 5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399284">
            <a:off x="10137582" y="1764148"/>
            <a:ext cx="370708" cy="437198"/>
          </a:xfrm>
          <a:prstGeom prst="rect">
            <a:avLst/>
          </a:prstGeom>
        </p:spPr>
      </p:pic>
      <p:grpSp>
        <p:nvGrpSpPr>
          <p:cNvPr id="67" name="组合 66"/>
          <p:cNvGrpSpPr/>
          <p:nvPr/>
        </p:nvGrpSpPr>
        <p:grpSpPr>
          <a:xfrm>
            <a:off x="4639881" y="5112471"/>
            <a:ext cx="273588" cy="272303"/>
            <a:chOff x="9405209" y="2205692"/>
            <a:chExt cx="338138" cy="336550"/>
          </a:xfrm>
          <a:solidFill>
            <a:srgbClr val="C00000"/>
          </a:solidFill>
        </p:grpSpPr>
        <p:sp>
          <p:nvSpPr>
            <p:cNvPr id="68"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69"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70" name="组合 69"/>
          <p:cNvGrpSpPr/>
          <p:nvPr/>
        </p:nvGrpSpPr>
        <p:grpSpPr>
          <a:xfrm>
            <a:off x="3884840" y="4114549"/>
            <a:ext cx="273588" cy="272303"/>
            <a:chOff x="9405209" y="2205692"/>
            <a:chExt cx="338138" cy="336550"/>
          </a:xfrm>
          <a:solidFill>
            <a:srgbClr val="C00000"/>
          </a:solidFill>
        </p:grpSpPr>
        <p:sp>
          <p:nvSpPr>
            <p:cNvPr id="71"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72"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73" name="组合 72"/>
          <p:cNvGrpSpPr/>
          <p:nvPr/>
        </p:nvGrpSpPr>
        <p:grpSpPr>
          <a:xfrm>
            <a:off x="4648967" y="4111141"/>
            <a:ext cx="273588" cy="272303"/>
            <a:chOff x="9405209" y="2205692"/>
            <a:chExt cx="338138" cy="336550"/>
          </a:xfrm>
          <a:solidFill>
            <a:srgbClr val="C00000"/>
          </a:solidFill>
        </p:grpSpPr>
        <p:sp>
          <p:nvSpPr>
            <p:cNvPr id="74"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75"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76" name="组合 75"/>
          <p:cNvGrpSpPr/>
          <p:nvPr/>
        </p:nvGrpSpPr>
        <p:grpSpPr>
          <a:xfrm>
            <a:off x="1724822" y="5125205"/>
            <a:ext cx="273588" cy="272303"/>
            <a:chOff x="9405209" y="2205692"/>
            <a:chExt cx="338138" cy="336550"/>
          </a:xfrm>
          <a:solidFill>
            <a:srgbClr val="C00000"/>
          </a:solidFill>
        </p:grpSpPr>
        <p:sp>
          <p:nvSpPr>
            <p:cNvPr id="77"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78"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79" name="组合 78"/>
          <p:cNvGrpSpPr/>
          <p:nvPr/>
        </p:nvGrpSpPr>
        <p:grpSpPr>
          <a:xfrm>
            <a:off x="1628654" y="2078151"/>
            <a:ext cx="499340" cy="661893"/>
            <a:chOff x="7153892" y="969229"/>
            <a:chExt cx="1366347" cy="1811142"/>
          </a:xfrm>
        </p:grpSpPr>
        <p:pic>
          <p:nvPicPr>
            <p:cNvPr id="80" name="图片 79"/>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153892" y="969229"/>
              <a:ext cx="665358" cy="1742585"/>
            </a:xfrm>
            <a:prstGeom prst="rect">
              <a:avLst/>
            </a:prstGeom>
          </p:spPr>
        </p:pic>
        <p:pic>
          <p:nvPicPr>
            <p:cNvPr id="81" name="图片 80"/>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819250" y="969229"/>
              <a:ext cx="700989" cy="1811142"/>
            </a:xfrm>
            <a:prstGeom prst="rect">
              <a:avLst/>
            </a:prstGeom>
          </p:spPr>
        </p:pic>
      </p:grpSp>
      <p:grpSp>
        <p:nvGrpSpPr>
          <p:cNvPr id="82" name="组合 81"/>
          <p:cNvGrpSpPr/>
          <p:nvPr/>
        </p:nvGrpSpPr>
        <p:grpSpPr>
          <a:xfrm>
            <a:off x="2249547" y="2198399"/>
            <a:ext cx="770606" cy="462860"/>
            <a:chOff x="2500272" y="1730959"/>
            <a:chExt cx="1909145" cy="1146717"/>
          </a:xfrm>
        </p:grpSpPr>
        <p:pic>
          <p:nvPicPr>
            <p:cNvPr id="83" name="图片 8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500272" y="1752631"/>
              <a:ext cx="1125045" cy="1125045"/>
            </a:xfrm>
            <a:prstGeom prst="rect">
              <a:avLst/>
            </a:prstGeom>
          </p:spPr>
        </p:pic>
        <p:pic>
          <p:nvPicPr>
            <p:cNvPr id="84" name="图片 8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262700" y="1730959"/>
              <a:ext cx="1146717" cy="1146717"/>
            </a:xfrm>
            <a:prstGeom prst="rect">
              <a:avLst/>
            </a:prstGeom>
          </p:spPr>
        </p:pic>
      </p:grpSp>
      <p:pic>
        <p:nvPicPr>
          <p:cNvPr id="91" name="图片 9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630793" y="1962925"/>
            <a:ext cx="206088" cy="735112"/>
          </a:xfrm>
          <a:prstGeom prst="rect">
            <a:avLst/>
          </a:prstGeom>
        </p:spPr>
      </p:pic>
      <p:sp>
        <p:nvSpPr>
          <p:cNvPr id="92" name="store-new-badges_71075"/>
          <p:cNvSpPr>
            <a:spLocks noChangeAspect="1"/>
          </p:cNvSpPr>
          <p:nvPr/>
        </p:nvSpPr>
        <p:spPr bwMode="auto">
          <a:xfrm>
            <a:off x="11732384" y="1816533"/>
            <a:ext cx="334742" cy="323057"/>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93" name="TextBox 49"/>
          <p:cNvSpPr txBox="1"/>
          <p:nvPr/>
        </p:nvSpPr>
        <p:spPr>
          <a:xfrm>
            <a:off x="493184" y="294240"/>
            <a:ext cx="10236798" cy="584775"/>
          </a:xfrm>
          <a:prstGeom prst="rect">
            <a:avLst/>
          </a:prstGeom>
          <a:noFill/>
        </p:spPr>
        <p:txBody>
          <a:bodyPr wrap="square" rtlCol="0">
            <a:spAutoFit/>
          </a:bodyPr>
          <a:lstStyle>
            <a:defPPr>
              <a:defRPr lang="zh-CN"/>
            </a:defPPr>
            <a:lvl1pPr algn="just" defTabSz="914400">
              <a:buClr>
                <a:srgbClr val="C11119"/>
              </a:buClr>
              <a:buSzPct val="125000"/>
              <a:defRPr sz="3600" b="1">
                <a:solidFill>
                  <a:srgbClr val="1E2A36"/>
                </a:solidFill>
                <a:latin typeface="Arial" panose="020B0604020202020204" pitchFamily="34" charset="0"/>
                <a:ea typeface="宋体" pitchFamily="2" charset="-122"/>
                <a:cs typeface="Arial" panose="020B0604020202020204" pitchFamily="34" charset="0"/>
              </a:defRPr>
            </a:lvl1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200" b="1" i="0" u="none" strike="noStrike" kern="1200" cap="none" spc="0" normalizeH="0" baseline="0" noProof="0" dirty="0">
                <a:ln>
                  <a:noFill/>
                </a:ln>
                <a:solidFill>
                  <a:srgbClr val="1D2935"/>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Fingerprint Terminal &amp; Card Terminal Product Comparison</a:t>
            </a:r>
          </a:p>
        </p:txBody>
      </p:sp>
      <p:grpSp>
        <p:nvGrpSpPr>
          <p:cNvPr id="94" name="组合 93"/>
          <p:cNvGrpSpPr/>
          <p:nvPr/>
        </p:nvGrpSpPr>
        <p:grpSpPr>
          <a:xfrm>
            <a:off x="10170380" y="4138680"/>
            <a:ext cx="273588" cy="272303"/>
            <a:chOff x="9405209" y="2205692"/>
            <a:chExt cx="338138" cy="336550"/>
          </a:xfrm>
          <a:solidFill>
            <a:srgbClr val="C00000"/>
          </a:solidFill>
        </p:grpSpPr>
        <p:sp>
          <p:nvSpPr>
            <p:cNvPr id="95"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96"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98" name="组合 97"/>
          <p:cNvGrpSpPr/>
          <p:nvPr/>
        </p:nvGrpSpPr>
        <p:grpSpPr>
          <a:xfrm>
            <a:off x="3146690" y="4115587"/>
            <a:ext cx="273588" cy="272303"/>
            <a:chOff x="9405209" y="2205692"/>
            <a:chExt cx="338138" cy="336550"/>
          </a:xfrm>
          <a:solidFill>
            <a:srgbClr val="C00000"/>
          </a:solidFill>
        </p:grpSpPr>
        <p:sp>
          <p:nvSpPr>
            <p:cNvPr id="99"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00"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101" name="组合 100"/>
          <p:cNvGrpSpPr/>
          <p:nvPr/>
        </p:nvGrpSpPr>
        <p:grpSpPr>
          <a:xfrm>
            <a:off x="10916058" y="4131617"/>
            <a:ext cx="273588" cy="272303"/>
            <a:chOff x="9405209" y="2205692"/>
            <a:chExt cx="338138" cy="336550"/>
          </a:xfrm>
          <a:solidFill>
            <a:srgbClr val="C00000"/>
          </a:solidFill>
        </p:grpSpPr>
        <p:sp>
          <p:nvSpPr>
            <p:cNvPr id="102"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03"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pic>
        <p:nvPicPr>
          <p:cNvPr id="4" name="图片 3"/>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158073" y="2031162"/>
            <a:ext cx="277519" cy="683827"/>
          </a:xfrm>
          <a:prstGeom prst="rect">
            <a:avLst/>
          </a:prstGeom>
        </p:spPr>
      </p:pic>
      <p:sp>
        <p:nvSpPr>
          <p:cNvPr id="97" name="store-new-badges_71075"/>
          <p:cNvSpPr>
            <a:spLocks noChangeAspect="1"/>
          </p:cNvSpPr>
          <p:nvPr/>
        </p:nvSpPr>
        <p:spPr bwMode="auto">
          <a:xfrm>
            <a:off x="3296988" y="1972219"/>
            <a:ext cx="334742" cy="323057"/>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nvGrpSpPr>
          <p:cNvPr id="85" name="组合 84"/>
          <p:cNvGrpSpPr/>
          <p:nvPr/>
        </p:nvGrpSpPr>
        <p:grpSpPr>
          <a:xfrm>
            <a:off x="6945225" y="1972219"/>
            <a:ext cx="501178" cy="756531"/>
            <a:chOff x="1551895" y="1181627"/>
            <a:chExt cx="2643604" cy="3990539"/>
          </a:xfrm>
        </p:grpSpPr>
        <p:pic>
          <p:nvPicPr>
            <p:cNvPr id="86" name="图片 85"/>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2826712" y="1181627"/>
              <a:ext cx="1368787" cy="3990539"/>
            </a:xfrm>
            <a:prstGeom prst="rect">
              <a:avLst/>
            </a:prstGeom>
          </p:spPr>
        </p:pic>
        <p:pic>
          <p:nvPicPr>
            <p:cNvPr id="87" name="图片 86"/>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551895" y="1735062"/>
              <a:ext cx="1334814" cy="3289360"/>
            </a:xfrm>
            <a:prstGeom prst="rect">
              <a:avLst/>
            </a:prstGeom>
          </p:spPr>
        </p:pic>
      </p:grpSp>
      <p:sp>
        <p:nvSpPr>
          <p:cNvPr id="104" name="store-new-badges_71075"/>
          <p:cNvSpPr>
            <a:spLocks noChangeAspect="1"/>
          </p:cNvSpPr>
          <p:nvPr/>
        </p:nvSpPr>
        <p:spPr bwMode="auto">
          <a:xfrm>
            <a:off x="7282213" y="1836290"/>
            <a:ext cx="334742" cy="323057"/>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nvGrpSpPr>
          <p:cNvPr id="105" name="组合 104"/>
          <p:cNvGrpSpPr/>
          <p:nvPr/>
        </p:nvGrpSpPr>
        <p:grpSpPr>
          <a:xfrm>
            <a:off x="7080682" y="4138680"/>
            <a:ext cx="273588" cy="272303"/>
            <a:chOff x="9405209" y="2205692"/>
            <a:chExt cx="338138" cy="336550"/>
          </a:xfrm>
          <a:solidFill>
            <a:srgbClr val="C00000"/>
          </a:solidFill>
        </p:grpSpPr>
        <p:sp>
          <p:nvSpPr>
            <p:cNvPr id="106"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07"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spTree>
    <p:extLst>
      <p:ext uri="{BB962C8B-B14F-4D97-AF65-F5344CB8AC3E}">
        <p14:creationId xmlns:p14="http://schemas.microsoft.com/office/powerpoint/2010/main" val="2427696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618490" y="2622117"/>
            <a:ext cx="111379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Accessory &amp; Kit</a:t>
            </a:r>
          </a:p>
        </p:txBody>
      </p:sp>
      <p:pic>
        <p:nvPicPr>
          <p:cNvPr id="2" name="Imagen 7" descr="Logotipo&#10;&#10;Descripción generada automáticamente">
            <a:extLst>
              <a:ext uri="{FF2B5EF4-FFF2-40B4-BE49-F238E27FC236}">
                <a16:creationId xmlns:a16="http://schemas.microsoft.com/office/drawing/2014/main" id="{570A3A78-408C-DF1B-F72D-069E2DF8E232}"/>
              </a:ext>
            </a:extLst>
          </p:cNvPr>
          <p:cNvPicPr>
            <a:picLocks noChangeAspect="1"/>
          </p:cNvPicPr>
          <p:nvPr/>
        </p:nvPicPr>
        <p:blipFill rotWithShape="1">
          <a:blip r:embed="rId3">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2493161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文本框 88"/>
          <p:cNvSpPr txBox="1"/>
          <p:nvPr/>
        </p:nvSpPr>
        <p:spPr>
          <a:xfrm>
            <a:off x="35420" y="2105501"/>
            <a:ext cx="2536116" cy="938714"/>
          </a:xfrm>
          <a:prstGeom prst="rect">
            <a:avLst/>
          </a:prstGeom>
          <a:noFill/>
        </p:spPr>
        <p:txBody>
          <a:bodyPr wrap="square" lIns="91426" tIns="45718" rIns="91426"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Fingerprint +PIN code +</a:t>
            </a:r>
            <a:r>
              <a:rPr kumimoji="0" lang="en-US" altLang="zh-CN" sz="11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QR code </a:t>
            </a:r>
            <a:r>
              <a:rPr kumimoji="0" lang="en-US" altLang="zh-CN" sz="11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DESFire/Felica</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/M1/EM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RS-485, Wiegand 26/34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a:t>
            </a:r>
            <a:r>
              <a:rPr kumimoji="0" lang="en-US" altLang="zh-CN" sz="11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Bluetooth</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Module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Wall mounting </a:t>
            </a:r>
          </a:p>
        </p:txBody>
      </p:sp>
      <p:sp>
        <p:nvSpPr>
          <p:cNvPr id="8" name="矩形 7"/>
          <p:cNvSpPr/>
          <p:nvPr/>
        </p:nvSpPr>
        <p:spPr>
          <a:xfrm>
            <a:off x="138136" y="992465"/>
            <a:ext cx="2562731" cy="316873"/>
          </a:xfrm>
          <a:prstGeom prst="rect">
            <a:avLst/>
          </a:prstGeom>
          <a:solidFill>
            <a:srgbClr val="B81D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Reader</a:t>
            </a:r>
          </a:p>
        </p:txBody>
      </p:sp>
      <p:grpSp>
        <p:nvGrpSpPr>
          <p:cNvPr id="19" name="组合 18"/>
          <p:cNvGrpSpPr/>
          <p:nvPr/>
        </p:nvGrpSpPr>
        <p:grpSpPr>
          <a:xfrm>
            <a:off x="40654" y="3023154"/>
            <a:ext cx="2498016" cy="1258367"/>
            <a:chOff x="4891609" y="2098756"/>
            <a:chExt cx="2498016" cy="1258367"/>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3621" y="2345376"/>
              <a:ext cx="378789" cy="580864"/>
            </a:xfrm>
            <a:prstGeom prst="rect">
              <a:avLst/>
            </a:prstGeom>
            <a:scene3d>
              <a:camera prst="orthographicFront">
                <a:rot lat="0" lon="0" rev="0"/>
              </a:camera>
              <a:lightRig rig="threePt" dir="t"/>
            </a:scene3d>
          </p:spPr>
        </p:pic>
        <p:grpSp>
          <p:nvGrpSpPr>
            <p:cNvPr id="16" name="组合 15"/>
            <p:cNvGrpSpPr/>
            <p:nvPr/>
          </p:nvGrpSpPr>
          <p:grpSpPr>
            <a:xfrm>
              <a:off x="4891609" y="2098756"/>
              <a:ext cx="2498016" cy="1258367"/>
              <a:chOff x="439198" y="2350282"/>
              <a:chExt cx="2498016" cy="1258367"/>
            </a:xfrm>
          </p:grpSpPr>
          <p:sp>
            <p:nvSpPr>
              <p:cNvPr id="17" name="文本框 16"/>
              <p:cNvSpPr txBox="1"/>
              <p:nvPr/>
            </p:nvSpPr>
            <p:spPr>
              <a:xfrm>
                <a:off x="439198" y="3177766"/>
                <a:ext cx="2498016" cy="430883"/>
              </a:xfrm>
              <a:prstGeom prst="rect">
                <a:avLst/>
              </a:prstGeom>
              <a:noFill/>
            </p:spPr>
            <p:txBody>
              <a:bodyPr wrap="square" lIns="91426" tIns="45718" rIns="91426"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M1, PC &amp; Zinc-Alloy, </a:t>
                </a:r>
                <a:r>
                  <a:rPr kumimoji="0" lang="en-US" altLang="zh-CN" sz="11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 IK10</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Gangbox</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mounting </a:t>
                </a:r>
              </a:p>
            </p:txBody>
          </p:sp>
          <p:sp>
            <p:nvSpPr>
              <p:cNvPr id="18" name="矩形 17"/>
              <p:cNvSpPr/>
              <p:nvPr/>
            </p:nvSpPr>
            <p:spPr>
              <a:xfrm>
                <a:off x="971355" y="2350282"/>
                <a:ext cx="1489374"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DS-K1104 Series</a:t>
                </a:r>
              </a:p>
            </p:txBody>
          </p:sp>
        </p:grpSp>
      </p:grpSp>
      <p:sp>
        <p:nvSpPr>
          <p:cNvPr id="23" name="矩形 22"/>
          <p:cNvSpPr/>
          <p:nvPr/>
        </p:nvSpPr>
        <p:spPr>
          <a:xfrm>
            <a:off x="2707471" y="994290"/>
            <a:ext cx="2414322" cy="316074"/>
          </a:xfrm>
          <a:prstGeom prst="rect">
            <a:avLst/>
          </a:prstGeom>
          <a:solidFill>
            <a:srgbClr val="B81D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Button</a:t>
            </a:r>
          </a:p>
        </p:txBody>
      </p:sp>
      <p:sp>
        <p:nvSpPr>
          <p:cNvPr id="33" name="矩形 32"/>
          <p:cNvSpPr/>
          <p:nvPr/>
        </p:nvSpPr>
        <p:spPr>
          <a:xfrm>
            <a:off x="9486606" y="1003481"/>
            <a:ext cx="2526840" cy="314021"/>
          </a:xfrm>
          <a:prstGeom prst="rect">
            <a:avLst/>
          </a:prstGeom>
          <a:solidFill>
            <a:srgbClr val="B81D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Issuer</a:t>
            </a:r>
          </a:p>
        </p:txBody>
      </p:sp>
      <p:pic>
        <p:nvPicPr>
          <p:cNvPr id="34" name="图片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07627" y="1399918"/>
            <a:ext cx="926144" cy="943909"/>
          </a:xfrm>
          <a:prstGeom prst="rect">
            <a:avLst/>
          </a:prstGeom>
        </p:spPr>
      </p:pic>
      <p:sp>
        <p:nvSpPr>
          <p:cNvPr id="35" name="文本框 34"/>
          <p:cNvSpPr txBox="1"/>
          <p:nvPr/>
        </p:nvSpPr>
        <p:spPr>
          <a:xfrm>
            <a:off x="9895038" y="1296306"/>
            <a:ext cx="1988864"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DS-K1F600U-D6E-F</a:t>
            </a:r>
          </a:p>
        </p:txBody>
      </p:sp>
      <p:sp>
        <p:nvSpPr>
          <p:cNvPr id="36" name="文本框 35"/>
          <p:cNvSpPr txBox="1"/>
          <p:nvPr/>
        </p:nvSpPr>
        <p:spPr>
          <a:xfrm>
            <a:off x="9633905" y="2148999"/>
            <a:ext cx="2503198" cy="938714"/>
          </a:xfrm>
          <a:prstGeom prst="rect">
            <a:avLst/>
          </a:prstGeom>
          <a:noFill/>
        </p:spPr>
        <p:txBody>
          <a:bodyPr wrap="square" lIns="91426" tIns="45718" rIns="91426" bIns="45718" spcCol="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&amp; fingerprint &amp; card </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issuer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 offline enrollment, 2000 faces, 20000 cards, 20000 fingerprint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Fashionable appearance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USB/Wi-Fi</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5" name="TextBox 49"/>
          <p:cNvSpPr txBox="1"/>
          <p:nvPr/>
        </p:nvSpPr>
        <p:spPr>
          <a:xfrm>
            <a:off x="480154" y="307232"/>
            <a:ext cx="10229609" cy="646331"/>
          </a:xfrm>
          <a:prstGeom prst="rect">
            <a:avLst/>
          </a:prstGeom>
          <a:noFill/>
        </p:spPr>
        <p:txBody>
          <a:bodyPr wrap="square" rtlCol="0">
            <a:spAutoFit/>
          </a:bodyPr>
          <a:lstStyle>
            <a:defPPr>
              <a:defRPr lang="zh-CN"/>
            </a:defPPr>
            <a:lvl1pPr algn="just" defTabSz="914400">
              <a:buClr>
                <a:srgbClr val="C11119"/>
              </a:buClr>
              <a:buSzPct val="125000"/>
              <a:defRPr sz="3600" b="1">
                <a:solidFill>
                  <a:srgbClr val="1E2A36"/>
                </a:solidFill>
                <a:latin typeface="Arial" panose="020B0604020202020204" pitchFamily="34" charset="0"/>
                <a:ea typeface="宋体" pitchFamily="2" charset="-122"/>
                <a:cs typeface="Arial" panose="020B0604020202020204" pitchFamily="34" charset="0"/>
              </a:defRPr>
            </a:lvl1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F2B3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Reader &amp; Accessory Product </a:t>
            </a:r>
            <a:r>
              <a:rPr kumimoji="0" lang="en-US" altLang="zh-CN" sz="3600" b="1" i="0" u="none" strike="noStrike" kern="1200" cap="none" spc="0" normalizeH="0" baseline="0" noProof="0" dirty="0">
                <a:ln>
                  <a:noFill/>
                </a:ln>
                <a:solidFill>
                  <a:srgbClr val="1D2935"/>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Comparison</a:t>
            </a:r>
          </a:p>
        </p:txBody>
      </p:sp>
      <p:sp>
        <p:nvSpPr>
          <p:cNvPr id="46" name="矩形 45"/>
          <p:cNvSpPr/>
          <p:nvPr/>
        </p:nvSpPr>
        <p:spPr>
          <a:xfrm>
            <a:off x="9494771" y="3100030"/>
            <a:ext cx="2524698" cy="316426"/>
          </a:xfrm>
          <a:prstGeom prst="rect">
            <a:avLst/>
          </a:prstGeom>
          <a:solidFill>
            <a:srgbClr val="B81D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Power Supply</a:t>
            </a:r>
          </a:p>
        </p:txBody>
      </p:sp>
      <p:pic>
        <p:nvPicPr>
          <p:cNvPr id="47" name="图片 4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71479" y="3540565"/>
            <a:ext cx="1182607" cy="881649"/>
          </a:xfrm>
          <a:prstGeom prst="rect">
            <a:avLst/>
          </a:prstGeom>
        </p:spPr>
      </p:pic>
      <p:sp>
        <p:nvSpPr>
          <p:cNvPr id="48" name="矩形 47"/>
          <p:cNvSpPr/>
          <p:nvPr/>
        </p:nvSpPr>
        <p:spPr>
          <a:xfrm>
            <a:off x="10135429" y="3401236"/>
            <a:ext cx="128695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DS-K7M-AW50</a:t>
            </a:r>
          </a:p>
        </p:txBody>
      </p:sp>
      <p:sp>
        <p:nvSpPr>
          <p:cNvPr id="50" name="文本框 49"/>
          <p:cNvSpPr txBox="1"/>
          <p:nvPr/>
        </p:nvSpPr>
        <p:spPr>
          <a:xfrm>
            <a:off x="9847761" y="4262305"/>
            <a:ext cx="2473158" cy="769437"/>
          </a:xfrm>
          <a:prstGeom prst="rect">
            <a:avLst/>
          </a:prstGeom>
          <a:noFill/>
        </p:spPr>
        <p:txBody>
          <a:bodyPr wrap="square" lIns="91426" tIns="45718" rIns="91426" bIns="4571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Output voltage: 12 VDC,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Output power: 50 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Supply power for 1 access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terminal and 1 lock</a:t>
            </a:r>
          </a:p>
        </p:txBody>
      </p:sp>
      <p:grpSp>
        <p:nvGrpSpPr>
          <p:cNvPr id="42" name="组合 41"/>
          <p:cNvGrpSpPr/>
          <p:nvPr/>
        </p:nvGrpSpPr>
        <p:grpSpPr>
          <a:xfrm>
            <a:off x="-25237" y="4274276"/>
            <a:ext cx="2536116" cy="1181591"/>
            <a:chOff x="4837824" y="3203230"/>
            <a:chExt cx="2536116" cy="1181591"/>
          </a:xfrm>
        </p:grpSpPr>
        <p:sp>
          <p:nvSpPr>
            <p:cNvPr id="20" name="文本框 19"/>
            <p:cNvSpPr txBox="1"/>
            <p:nvPr/>
          </p:nvSpPr>
          <p:spPr>
            <a:xfrm>
              <a:off x="4837824" y="3953938"/>
              <a:ext cx="2536116" cy="430883"/>
            </a:xfrm>
            <a:prstGeom prst="rect">
              <a:avLst/>
            </a:prstGeom>
            <a:noFill/>
          </p:spPr>
          <p:txBody>
            <a:bodyPr wrap="square" lIns="91426" tIns="45718" rIns="91426"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EM/M1, </a:t>
              </a:r>
              <a:r>
                <a:rPr kumimoji="0" lang="en-US" altLang="zh-CN" sz="11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Desfire, OSDP</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IP65,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Wall mounting</a:t>
              </a:r>
            </a:p>
          </p:txBody>
        </p:sp>
        <p:sp>
          <p:nvSpPr>
            <p:cNvPr id="21" name="矩形 20"/>
            <p:cNvSpPr/>
            <p:nvPr/>
          </p:nvSpPr>
          <p:spPr>
            <a:xfrm>
              <a:off x="5493080" y="3203230"/>
              <a:ext cx="174741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DS-K1108A Series</a:t>
              </a:r>
            </a:p>
          </p:txBody>
        </p:sp>
        <p:pic>
          <p:nvPicPr>
            <p:cNvPr id="53" name="图片 5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85633" y="3334911"/>
              <a:ext cx="779387" cy="674612"/>
            </a:xfrm>
            <a:prstGeom prst="rect">
              <a:avLst/>
            </a:prstGeom>
          </p:spPr>
        </p:pic>
      </p:grpSp>
      <p:grpSp>
        <p:nvGrpSpPr>
          <p:cNvPr id="49" name="组合 48"/>
          <p:cNvGrpSpPr/>
          <p:nvPr/>
        </p:nvGrpSpPr>
        <p:grpSpPr>
          <a:xfrm>
            <a:off x="-23114" y="5444996"/>
            <a:ext cx="2536116" cy="1394036"/>
            <a:chOff x="4907305" y="5065561"/>
            <a:chExt cx="2536116" cy="1394036"/>
          </a:xfrm>
        </p:grpSpPr>
        <p:sp>
          <p:nvSpPr>
            <p:cNvPr id="56" name="文本框 55"/>
            <p:cNvSpPr txBox="1"/>
            <p:nvPr/>
          </p:nvSpPr>
          <p:spPr>
            <a:xfrm>
              <a:off x="4907305" y="6028714"/>
              <a:ext cx="2536116" cy="430883"/>
            </a:xfrm>
            <a:prstGeom prst="rect">
              <a:avLst/>
            </a:prstGeom>
            <a:noFill/>
          </p:spPr>
          <p:txBody>
            <a:bodyPr wrap="square" lIns="91426" tIns="45718" rIns="91426" bIns="4571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EM &amp; M1 card</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PC&amp;ABS, </a:t>
              </a:r>
              <a:r>
                <a:rPr kumimoji="0" lang="en-US" altLang="zh-CN" sz="11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IP64</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surface mounting </a:t>
              </a:r>
            </a:p>
          </p:txBody>
        </p:sp>
        <p:sp>
          <p:nvSpPr>
            <p:cNvPr id="57" name="矩形 56"/>
            <p:cNvSpPr/>
            <p:nvPr/>
          </p:nvSpPr>
          <p:spPr>
            <a:xfrm>
              <a:off x="5341772" y="5065561"/>
              <a:ext cx="177866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a:t>
              </a: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102</a:t>
              </a:r>
              <a:r>
                <a:rPr kumimoji="0" lang="fi-FI"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AEMK</a:t>
              </a:r>
            </a:p>
          </p:txBody>
        </p:sp>
      </p:grpSp>
      <p:pic>
        <p:nvPicPr>
          <p:cNvPr id="85" name="图片 8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35427" y="1512320"/>
            <a:ext cx="353366" cy="650037"/>
          </a:xfrm>
          <a:prstGeom prst="rect">
            <a:avLst/>
          </a:prstGeom>
        </p:spPr>
      </p:pic>
      <p:cxnSp>
        <p:nvCxnSpPr>
          <p:cNvPr id="86" name="直接连接符 85"/>
          <p:cNvCxnSpPr/>
          <p:nvPr/>
        </p:nvCxnSpPr>
        <p:spPr>
          <a:xfrm flipH="1">
            <a:off x="152058" y="3023154"/>
            <a:ext cx="2465985"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sp>
        <p:nvSpPr>
          <p:cNvPr id="87" name="矩形 86"/>
          <p:cNvSpPr/>
          <p:nvPr/>
        </p:nvSpPr>
        <p:spPr>
          <a:xfrm>
            <a:off x="587934" y="1278186"/>
            <a:ext cx="1489374"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400" b="1"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DS-K1109 Series</a:t>
            </a:r>
          </a:p>
        </p:txBody>
      </p:sp>
      <p:sp>
        <p:nvSpPr>
          <p:cNvPr id="97" name="矩形 96"/>
          <p:cNvSpPr/>
          <p:nvPr/>
        </p:nvSpPr>
        <p:spPr>
          <a:xfrm>
            <a:off x="10111292" y="5043483"/>
            <a:ext cx="128695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DS-K7M-AW24</a:t>
            </a:r>
          </a:p>
        </p:txBody>
      </p:sp>
      <p:cxnSp>
        <p:nvCxnSpPr>
          <p:cNvPr id="98" name="直接连接符 97"/>
          <p:cNvCxnSpPr/>
          <p:nvPr/>
        </p:nvCxnSpPr>
        <p:spPr>
          <a:xfrm flipH="1">
            <a:off x="9595010" y="5043483"/>
            <a:ext cx="2192868"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pic>
        <p:nvPicPr>
          <p:cNvPr id="99" name="图片 9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92045" y="5302161"/>
            <a:ext cx="554295" cy="708615"/>
          </a:xfrm>
          <a:prstGeom prst="rect">
            <a:avLst/>
          </a:prstGeom>
        </p:spPr>
      </p:pic>
      <p:sp>
        <p:nvSpPr>
          <p:cNvPr id="11" name="矩形 10"/>
          <p:cNvSpPr/>
          <p:nvPr/>
        </p:nvSpPr>
        <p:spPr>
          <a:xfrm>
            <a:off x="10130805" y="5956910"/>
            <a:ext cx="1906149" cy="9387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Input</a:t>
            </a:r>
            <a:r>
              <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110-230VAC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Output</a:t>
            </a:r>
            <a:r>
              <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12VDC,24W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Momentary Current</a:t>
            </a:r>
            <a:r>
              <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5A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Persistent Current</a:t>
            </a:r>
            <a:r>
              <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2A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Support Backup Battery </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 name="矩形 11"/>
          <p:cNvSpPr/>
          <p:nvPr/>
        </p:nvSpPr>
        <p:spPr>
          <a:xfrm>
            <a:off x="130995" y="995317"/>
            <a:ext cx="11890614" cy="5843715"/>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06" name="直接连接符 105"/>
          <p:cNvCxnSpPr/>
          <p:nvPr/>
        </p:nvCxnSpPr>
        <p:spPr>
          <a:xfrm flipH="1">
            <a:off x="177649" y="4304188"/>
            <a:ext cx="2465985"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07" name="直接连接符 106"/>
          <p:cNvCxnSpPr/>
          <p:nvPr/>
        </p:nvCxnSpPr>
        <p:spPr>
          <a:xfrm flipH="1">
            <a:off x="177648" y="5444908"/>
            <a:ext cx="2465985"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08" name="直接连接符 107"/>
          <p:cNvCxnSpPr/>
          <p:nvPr/>
        </p:nvCxnSpPr>
        <p:spPr>
          <a:xfrm>
            <a:off x="2696728" y="1309338"/>
            <a:ext cx="5883" cy="5391416"/>
          </a:xfrm>
          <a:prstGeom prst="line">
            <a:avLst/>
          </a:prstGeom>
          <a:ln>
            <a:solidFill>
              <a:schemeClr val="bg1">
                <a:lumMod val="85000"/>
              </a:schemeClr>
            </a:solidFill>
            <a:prstDash val="dash"/>
          </a:ln>
        </p:spPr>
        <p:style>
          <a:lnRef idx="1">
            <a:schemeClr val="accent3"/>
          </a:lnRef>
          <a:fillRef idx="0">
            <a:schemeClr val="accent3"/>
          </a:fillRef>
          <a:effectRef idx="0">
            <a:schemeClr val="accent3"/>
          </a:effectRef>
          <a:fontRef idx="minor">
            <a:schemeClr val="tx1"/>
          </a:fontRef>
        </p:style>
      </p:cxnSp>
      <p:sp>
        <p:nvSpPr>
          <p:cNvPr id="117" name="矩形 116"/>
          <p:cNvSpPr/>
          <p:nvPr/>
        </p:nvSpPr>
        <p:spPr>
          <a:xfrm>
            <a:off x="5128397" y="1002034"/>
            <a:ext cx="2417954" cy="299140"/>
          </a:xfrm>
          <a:prstGeom prst="rect">
            <a:avLst/>
          </a:prstGeom>
          <a:solidFill>
            <a:srgbClr val="B81D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Lock</a:t>
            </a:r>
          </a:p>
        </p:txBody>
      </p:sp>
      <p:sp>
        <p:nvSpPr>
          <p:cNvPr id="118" name="矩形 117"/>
          <p:cNvSpPr/>
          <p:nvPr/>
        </p:nvSpPr>
        <p:spPr>
          <a:xfrm>
            <a:off x="7550785" y="1010198"/>
            <a:ext cx="1919493" cy="299140"/>
          </a:xfrm>
          <a:prstGeom prst="rect">
            <a:avLst/>
          </a:prstGeom>
          <a:solidFill>
            <a:srgbClr val="B81D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p>
        </p:txBody>
      </p:sp>
      <p:grpSp>
        <p:nvGrpSpPr>
          <p:cNvPr id="120" name="组合 119"/>
          <p:cNvGrpSpPr/>
          <p:nvPr/>
        </p:nvGrpSpPr>
        <p:grpSpPr>
          <a:xfrm>
            <a:off x="2724519" y="2604249"/>
            <a:ext cx="2540894" cy="1389496"/>
            <a:chOff x="4550093" y="-7786625"/>
            <a:chExt cx="5030142" cy="2545443"/>
          </a:xfrm>
        </p:grpSpPr>
        <p:sp>
          <p:nvSpPr>
            <p:cNvPr id="122" name="文本框 121"/>
            <p:cNvSpPr txBox="1"/>
            <p:nvPr/>
          </p:nvSpPr>
          <p:spPr>
            <a:xfrm>
              <a:off x="5367950" y="-7786625"/>
              <a:ext cx="3452732" cy="563822"/>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DS-K7P04A</a:t>
              </a:r>
            </a:p>
          </p:txBody>
        </p:sp>
        <p:sp>
          <p:nvSpPr>
            <p:cNvPr id="123" name="文本框 122"/>
            <p:cNvSpPr txBox="1"/>
            <p:nvPr/>
          </p:nvSpPr>
          <p:spPr>
            <a:xfrm>
              <a:off x="4550093" y="-6340626"/>
              <a:ext cx="5030142" cy="1099444"/>
            </a:xfrm>
            <a:prstGeom prst="rect">
              <a:avLst/>
            </a:prstGeom>
            <a:noFill/>
          </p:spPr>
          <p:txBody>
            <a:bodyPr wrap="square" lIns="91426" tIns="45718" rIns="91426" bIns="45718" spcCol="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Stainless steel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Touchless exit button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LED indicator</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124" name="组合 123"/>
          <p:cNvGrpSpPr/>
          <p:nvPr/>
        </p:nvGrpSpPr>
        <p:grpSpPr>
          <a:xfrm>
            <a:off x="3099152" y="1321884"/>
            <a:ext cx="1910746" cy="1281457"/>
            <a:chOff x="7700132" y="2542169"/>
            <a:chExt cx="1910746" cy="1281457"/>
          </a:xfrm>
        </p:grpSpPr>
        <p:sp>
          <p:nvSpPr>
            <p:cNvPr id="125" name="文本框 124"/>
            <p:cNvSpPr txBox="1"/>
            <p:nvPr/>
          </p:nvSpPr>
          <p:spPr>
            <a:xfrm>
              <a:off x="7766492" y="2542169"/>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DS-K7P01</a:t>
              </a:r>
            </a:p>
          </p:txBody>
        </p:sp>
        <p:sp>
          <p:nvSpPr>
            <p:cNvPr id="126" name="文本框 125"/>
            <p:cNvSpPr txBox="1"/>
            <p:nvPr/>
          </p:nvSpPr>
          <p:spPr>
            <a:xfrm>
              <a:off x="7700132" y="3223466"/>
              <a:ext cx="1910746" cy="600160"/>
            </a:xfrm>
            <a:prstGeom prst="rect">
              <a:avLst/>
            </a:prstGeom>
            <a:noFill/>
          </p:spPr>
          <p:txBody>
            <a:bodyPr wrap="square" lIns="91426" tIns="45718" rIns="91426" bIns="45718" spcCol="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Aluminum alloy panel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Metal &amp; Physical button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500K times age</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127" name="图片 1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53797" y="2838058"/>
              <a:ext cx="403417" cy="406003"/>
            </a:xfrm>
            <a:prstGeom prst="rect">
              <a:avLst/>
            </a:prstGeom>
          </p:spPr>
        </p:pic>
      </p:grpSp>
      <p:grpSp>
        <p:nvGrpSpPr>
          <p:cNvPr id="9" name="组合 8"/>
          <p:cNvGrpSpPr/>
          <p:nvPr/>
        </p:nvGrpSpPr>
        <p:grpSpPr>
          <a:xfrm>
            <a:off x="2752882" y="4027929"/>
            <a:ext cx="2540894" cy="1347522"/>
            <a:chOff x="2724660" y="4428164"/>
            <a:chExt cx="2540894" cy="1347522"/>
          </a:xfrm>
        </p:grpSpPr>
        <p:sp>
          <p:nvSpPr>
            <p:cNvPr id="128" name="文本框 127"/>
            <p:cNvSpPr txBox="1"/>
            <p:nvPr/>
          </p:nvSpPr>
          <p:spPr>
            <a:xfrm>
              <a:off x="3112796" y="4428164"/>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DS-K7P07</a:t>
              </a:r>
            </a:p>
          </p:txBody>
        </p:sp>
        <p:pic>
          <p:nvPicPr>
            <p:cNvPr id="129" name="图片 12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22302" y="4725869"/>
              <a:ext cx="298569" cy="452032"/>
            </a:xfrm>
            <a:prstGeom prst="rect">
              <a:avLst/>
            </a:prstGeom>
          </p:spPr>
        </p:pic>
        <p:sp>
          <p:nvSpPr>
            <p:cNvPr id="131" name="文本框 130"/>
            <p:cNvSpPr txBox="1"/>
            <p:nvPr/>
          </p:nvSpPr>
          <p:spPr>
            <a:xfrm>
              <a:off x="2724660" y="5175526"/>
              <a:ext cx="2540894" cy="600160"/>
            </a:xfrm>
            <a:prstGeom prst="rect">
              <a:avLst/>
            </a:prstGeom>
            <a:noFill/>
          </p:spPr>
          <p:txBody>
            <a:bodyPr wrap="square" lIns="91426" tIns="45718" rIns="91426" bIns="45718" spcCol="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Stainless steel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Touchless exit button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LED indicator</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22" name="组合 21"/>
          <p:cNvGrpSpPr/>
          <p:nvPr/>
        </p:nvGrpSpPr>
        <p:grpSpPr>
          <a:xfrm>
            <a:off x="2724519" y="5472091"/>
            <a:ext cx="2540894" cy="1347522"/>
            <a:chOff x="2724519" y="5472091"/>
            <a:chExt cx="2540894" cy="1347522"/>
          </a:xfrm>
        </p:grpSpPr>
        <p:grpSp>
          <p:nvGrpSpPr>
            <p:cNvPr id="132" name="组合 131"/>
            <p:cNvGrpSpPr/>
            <p:nvPr/>
          </p:nvGrpSpPr>
          <p:grpSpPr>
            <a:xfrm>
              <a:off x="2724519" y="5472091"/>
              <a:ext cx="2540894" cy="1347522"/>
              <a:chOff x="2724660" y="4428164"/>
              <a:chExt cx="2540894" cy="1347522"/>
            </a:xfrm>
          </p:grpSpPr>
          <p:sp>
            <p:nvSpPr>
              <p:cNvPr id="133" name="文本框 132"/>
              <p:cNvSpPr txBox="1"/>
              <p:nvPr/>
            </p:nvSpPr>
            <p:spPr>
              <a:xfrm>
                <a:off x="3112796" y="4428164"/>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DS-K7P08</a:t>
                </a:r>
              </a:p>
            </p:txBody>
          </p:sp>
          <p:sp>
            <p:nvSpPr>
              <p:cNvPr id="135" name="文本框 134"/>
              <p:cNvSpPr txBox="1"/>
              <p:nvPr/>
            </p:nvSpPr>
            <p:spPr>
              <a:xfrm>
                <a:off x="2724660" y="5175526"/>
                <a:ext cx="2540894" cy="600160"/>
              </a:xfrm>
              <a:prstGeom prst="rect">
                <a:avLst/>
              </a:prstGeom>
              <a:noFill/>
            </p:spPr>
            <p:txBody>
              <a:bodyPr wrap="square" lIns="91426" tIns="45718" rIns="91426" bIns="45718" spcCol="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Stainless steel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Touchless exit button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LED indicator</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pic>
          <p:nvPicPr>
            <p:cNvPr id="136" name="图片 135"/>
            <p:cNvPicPr>
              <a:picLocks noChangeAspect="1"/>
            </p:cNvPicPr>
            <p:nvPr/>
          </p:nvPicPr>
          <p:blipFill>
            <a:blip r:embed="rId11" cstate="screen">
              <a:extLst>
                <a:ext uri="{BEBA8EAE-BF5A-486C-A8C5-ECC9F3942E4B}">
                  <a14:imgProps xmlns:a14="http://schemas.microsoft.com/office/drawing/2010/main">
                    <a14:imgLayer r:embed="rId12">
                      <a14:imgEffect>
                        <a14:backgroundRemoval t="1406" b="97364" l="3136" r="95819"/>
                      </a14:imgEffect>
                    </a14:imgLayer>
                  </a14:imgProps>
                </a:ext>
                <a:ext uri="{28A0092B-C50C-407E-A947-70E740481C1C}">
                  <a14:useLocalDpi xmlns:a14="http://schemas.microsoft.com/office/drawing/2010/main"/>
                </a:ext>
              </a:extLst>
            </a:blip>
            <a:stretch>
              <a:fillRect/>
            </a:stretch>
          </p:blipFill>
          <p:spPr>
            <a:xfrm>
              <a:off x="3791218" y="5764524"/>
              <a:ext cx="465016" cy="459318"/>
            </a:xfrm>
            <a:prstGeom prst="rect">
              <a:avLst/>
            </a:prstGeom>
          </p:spPr>
        </p:pic>
      </p:grpSp>
      <p:cxnSp>
        <p:nvCxnSpPr>
          <p:cNvPr id="137" name="直接连接符 136"/>
          <p:cNvCxnSpPr/>
          <p:nvPr/>
        </p:nvCxnSpPr>
        <p:spPr>
          <a:xfrm>
            <a:off x="5113543" y="1321884"/>
            <a:ext cx="5883" cy="5391416"/>
          </a:xfrm>
          <a:prstGeom prst="line">
            <a:avLst/>
          </a:prstGeom>
          <a:ln>
            <a:solidFill>
              <a:schemeClr val="bg1">
                <a:lumMod val="85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38" name="直接连接符 137"/>
          <p:cNvCxnSpPr/>
          <p:nvPr/>
        </p:nvCxnSpPr>
        <p:spPr>
          <a:xfrm flipH="1">
            <a:off x="2739377" y="2603230"/>
            <a:ext cx="2338760"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39" name="直接连接符 138"/>
          <p:cNvCxnSpPr/>
          <p:nvPr/>
        </p:nvCxnSpPr>
        <p:spPr>
          <a:xfrm flipH="1">
            <a:off x="2764969" y="4015656"/>
            <a:ext cx="2313168"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40" name="直接连接符 139"/>
          <p:cNvCxnSpPr/>
          <p:nvPr/>
        </p:nvCxnSpPr>
        <p:spPr>
          <a:xfrm flipH="1">
            <a:off x="2752172" y="5426251"/>
            <a:ext cx="2313170"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41" name="直接连接符 140"/>
          <p:cNvCxnSpPr/>
          <p:nvPr/>
        </p:nvCxnSpPr>
        <p:spPr>
          <a:xfrm>
            <a:off x="7542287" y="1332221"/>
            <a:ext cx="5883" cy="5391416"/>
          </a:xfrm>
          <a:prstGeom prst="line">
            <a:avLst/>
          </a:prstGeom>
          <a:ln>
            <a:solidFill>
              <a:schemeClr val="bg1">
                <a:lumMod val="85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42" name="直接连接符 141"/>
          <p:cNvCxnSpPr/>
          <p:nvPr/>
        </p:nvCxnSpPr>
        <p:spPr>
          <a:xfrm>
            <a:off x="9472723" y="1278186"/>
            <a:ext cx="5883" cy="5391416"/>
          </a:xfrm>
          <a:prstGeom prst="line">
            <a:avLst/>
          </a:prstGeom>
          <a:ln>
            <a:solidFill>
              <a:schemeClr val="bg1">
                <a:lumMod val="85000"/>
              </a:schemeClr>
            </a:solidFill>
            <a:prstDash val="dash"/>
          </a:ln>
        </p:spPr>
        <p:style>
          <a:lnRef idx="1">
            <a:schemeClr val="accent3"/>
          </a:lnRef>
          <a:fillRef idx="0">
            <a:schemeClr val="accent3"/>
          </a:fillRef>
          <a:effectRef idx="0">
            <a:schemeClr val="accent3"/>
          </a:effectRef>
          <a:fontRef idx="minor">
            <a:schemeClr val="tx1"/>
          </a:fontRef>
        </p:style>
      </p:cxnSp>
      <p:grpSp>
        <p:nvGrpSpPr>
          <p:cNvPr id="78" name="组合 77"/>
          <p:cNvGrpSpPr/>
          <p:nvPr/>
        </p:nvGrpSpPr>
        <p:grpSpPr>
          <a:xfrm>
            <a:off x="5158118" y="1321884"/>
            <a:ext cx="2403599" cy="1237103"/>
            <a:chOff x="5158118" y="1321884"/>
            <a:chExt cx="2403599" cy="1237103"/>
          </a:xfrm>
        </p:grpSpPr>
        <p:pic>
          <p:nvPicPr>
            <p:cNvPr id="143" name="图片 142" descr="YM-180副本"/>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988658" y="1651464"/>
              <a:ext cx="678508" cy="44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文本框 143"/>
            <p:cNvSpPr txBox="1"/>
            <p:nvPr/>
          </p:nvSpPr>
          <p:spPr>
            <a:xfrm>
              <a:off x="5467144" y="1321884"/>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DS-K4H250S</a:t>
              </a:r>
            </a:p>
          </p:txBody>
        </p:sp>
        <p:sp>
          <p:nvSpPr>
            <p:cNvPr id="77" name="矩形 76"/>
            <p:cNvSpPr/>
            <p:nvPr/>
          </p:nvSpPr>
          <p:spPr>
            <a:xfrm>
              <a:off x="5158118" y="2128100"/>
              <a:ext cx="2403599"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Single-door Magnetic Lock</a:t>
              </a:r>
              <a:endPar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supports static linear thrust of 280kg</a:t>
              </a:r>
            </a:p>
          </p:txBody>
        </p:sp>
      </p:grpSp>
      <p:grpSp>
        <p:nvGrpSpPr>
          <p:cNvPr id="88" name="组合 87"/>
          <p:cNvGrpSpPr/>
          <p:nvPr/>
        </p:nvGrpSpPr>
        <p:grpSpPr>
          <a:xfrm>
            <a:off x="5240010" y="2618356"/>
            <a:ext cx="2082779" cy="1342316"/>
            <a:chOff x="5223071" y="2574858"/>
            <a:chExt cx="2082779" cy="1342316"/>
          </a:xfrm>
        </p:grpSpPr>
        <p:sp>
          <p:nvSpPr>
            <p:cNvPr id="146" name="文本框 145"/>
            <p:cNvSpPr txBox="1"/>
            <p:nvPr/>
          </p:nvSpPr>
          <p:spPr>
            <a:xfrm>
              <a:off x="5417522" y="2574858"/>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DS-K4H250-LZ/U</a:t>
              </a:r>
            </a:p>
          </p:txBody>
        </p:sp>
        <p:pic>
          <p:nvPicPr>
            <p:cNvPr id="147" name="图片 146" descr="ABK-280ZL"/>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521170" y="2870226"/>
              <a:ext cx="618324" cy="52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图片 147" descr="ABK-280UL高清图"/>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75243" y="2946348"/>
              <a:ext cx="662093" cy="40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文本框 148"/>
            <p:cNvSpPr txBox="1"/>
            <p:nvPr/>
          </p:nvSpPr>
          <p:spPr>
            <a:xfrm>
              <a:off x="5223071" y="3486291"/>
              <a:ext cx="2082779" cy="430883"/>
            </a:xfrm>
            <a:prstGeom prst="rect">
              <a:avLst/>
            </a:prstGeom>
            <a:noFill/>
          </p:spPr>
          <p:txBody>
            <a:bodyPr wrap="square" lIns="91426" tIns="45718" rIns="91426" bIns="45718" spcCol="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LZ/U-Bracket of Magnetic Lock, for DS-K4H250S</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cxnSp>
        <p:nvCxnSpPr>
          <p:cNvPr id="150" name="直接连接符 149"/>
          <p:cNvCxnSpPr/>
          <p:nvPr/>
        </p:nvCxnSpPr>
        <p:spPr>
          <a:xfrm flipH="1">
            <a:off x="5158532" y="2603230"/>
            <a:ext cx="2338760"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cxnSp>
        <p:nvCxnSpPr>
          <p:cNvPr id="151" name="直接连接符 150"/>
          <p:cNvCxnSpPr/>
          <p:nvPr/>
        </p:nvCxnSpPr>
        <p:spPr>
          <a:xfrm flipH="1">
            <a:off x="5158532" y="4027929"/>
            <a:ext cx="2313168"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grpSp>
        <p:nvGrpSpPr>
          <p:cNvPr id="152" name="组合 151"/>
          <p:cNvGrpSpPr/>
          <p:nvPr/>
        </p:nvGrpSpPr>
        <p:grpSpPr>
          <a:xfrm>
            <a:off x="5283995" y="4077382"/>
            <a:ext cx="2082779" cy="1307988"/>
            <a:chOff x="7453034" y="4307448"/>
            <a:chExt cx="2082779" cy="1307988"/>
          </a:xfrm>
        </p:grpSpPr>
        <p:grpSp>
          <p:nvGrpSpPr>
            <p:cNvPr id="153" name="组合 152"/>
            <p:cNvGrpSpPr/>
            <p:nvPr/>
          </p:nvGrpSpPr>
          <p:grpSpPr>
            <a:xfrm>
              <a:off x="7453034" y="4307448"/>
              <a:ext cx="2082779" cy="1307988"/>
              <a:chOff x="7650269" y="4283672"/>
              <a:chExt cx="2082779" cy="1307988"/>
            </a:xfrm>
          </p:grpSpPr>
          <p:sp>
            <p:nvSpPr>
              <p:cNvPr id="155" name="文本框 154"/>
              <p:cNvSpPr txBox="1"/>
              <p:nvPr/>
            </p:nvSpPr>
            <p:spPr>
              <a:xfrm>
                <a:off x="7759163" y="4283672"/>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a:t>
                </a:r>
              </a:p>
            </p:txBody>
          </p:sp>
          <p:sp>
            <p:nvSpPr>
              <p:cNvPr id="156" name="文本框 155"/>
              <p:cNvSpPr txBox="1"/>
              <p:nvPr/>
            </p:nvSpPr>
            <p:spPr>
              <a:xfrm>
                <a:off x="7650269" y="4991500"/>
                <a:ext cx="2082779" cy="600160"/>
              </a:xfrm>
              <a:prstGeom prst="rect">
                <a:avLst/>
              </a:prstGeom>
              <a:noFill/>
            </p:spPr>
            <p:txBody>
              <a:bodyPr wrap="square" lIns="91426" tIns="45718" rIns="91426" bIns="45718" spcCol="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Single-door Magnetic Lock supports up to 272kg of thrust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Abrasion-proof materials</a:t>
                </a:r>
              </a:p>
            </p:txBody>
          </p:sp>
        </p:grpSp>
        <p:pic>
          <p:nvPicPr>
            <p:cNvPr id="154" name="图片 15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11025" y="4522869"/>
              <a:ext cx="880895" cy="586134"/>
            </a:xfrm>
            <a:prstGeom prst="rect">
              <a:avLst/>
            </a:prstGeom>
          </p:spPr>
        </p:pic>
      </p:grpSp>
      <p:cxnSp>
        <p:nvCxnSpPr>
          <p:cNvPr id="157" name="直接连接符 156"/>
          <p:cNvCxnSpPr/>
          <p:nvPr/>
        </p:nvCxnSpPr>
        <p:spPr>
          <a:xfrm flipH="1">
            <a:off x="5163991" y="5437342"/>
            <a:ext cx="2313170"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grpSp>
        <p:nvGrpSpPr>
          <p:cNvPr id="158" name="组合 157"/>
          <p:cNvGrpSpPr/>
          <p:nvPr/>
        </p:nvGrpSpPr>
        <p:grpSpPr>
          <a:xfrm>
            <a:off x="5265116" y="5532854"/>
            <a:ext cx="2082779" cy="1261928"/>
            <a:chOff x="7380338" y="5592206"/>
            <a:chExt cx="2082779" cy="1261928"/>
          </a:xfrm>
        </p:grpSpPr>
        <p:grpSp>
          <p:nvGrpSpPr>
            <p:cNvPr id="159" name="组合 158"/>
            <p:cNvGrpSpPr/>
            <p:nvPr/>
          </p:nvGrpSpPr>
          <p:grpSpPr>
            <a:xfrm>
              <a:off x="7380338" y="5592206"/>
              <a:ext cx="2082779" cy="1261928"/>
              <a:chOff x="7756763" y="5705126"/>
              <a:chExt cx="2082779" cy="1261928"/>
            </a:xfrm>
          </p:grpSpPr>
          <p:sp>
            <p:nvSpPr>
              <p:cNvPr id="162" name="文本框 161"/>
              <p:cNvSpPr txBox="1"/>
              <p:nvPr/>
            </p:nvSpPr>
            <p:spPr>
              <a:xfrm>
                <a:off x="7905662" y="5705126"/>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DS-K4H255-LZ/U</a:t>
                </a:r>
              </a:p>
            </p:txBody>
          </p:sp>
          <p:sp>
            <p:nvSpPr>
              <p:cNvPr id="163" name="文本框 162"/>
              <p:cNvSpPr txBox="1"/>
              <p:nvPr/>
            </p:nvSpPr>
            <p:spPr>
              <a:xfrm>
                <a:off x="7756763" y="6536171"/>
                <a:ext cx="2082779" cy="430883"/>
              </a:xfrm>
              <a:prstGeom prst="rect">
                <a:avLst/>
              </a:prstGeom>
              <a:noFill/>
            </p:spPr>
            <p:txBody>
              <a:bodyPr wrap="square" lIns="91426" tIns="45718" rIns="91426" bIns="45718" spcCol="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LZ/U-Bracket of Magnetic Lock, for DS-K4H255S</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pic>
          <p:nvPicPr>
            <p:cNvPr id="160" name="图片 15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671257" y="5870011"/>
              <a:ext cx="624003" cy="570419"/>
            </a:xfrm>
            <a:prstGeom prst="rect">
              <a:avLst/>
            </a:prstGeom>
          </p:spPr>
        </p:pic>
        <p:pic>
          <p:nvPicPr>
            <p:cNvPr id="161" name="图片 16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442301" y="5956910"/>
              <a:ext cx="649747" cy="418119"/>
            </a:xfrm>
            <a:prstGeom prst="rect">
              <a:avLst/>
            </a:prstGeom>
          </p:spPr>
        </p:pic>
      </p:grpSp>
      <p:cxnSp>
        <p:nvCxnSpPr>
          <p:cNvPr id="102" name="直接连接符 101"/>
          <p:cNvCxnSpPr/>
          <p:nvPr/>
        </p:nvCxnSpPr>
        <p:spPr>
          <a:xfrm flipH="1">
            <a:off x="7567113" y="2603230"/>
            <a:ext cx="1903845"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grpSp>
        <p:nvGrpSpPr>
          <p:cNvPr id="6" name="组合 5"/>
          <p:cNvGrpSpPr/>
          <p:nvPr/>
        </p:nvGrpSpPr>
        <p:grpSpPr>
          <a:xfrm>
            <a:off x="7671656" y="1330309"/>
            <a:ext cx="1744091" cy="1272921"/>
            <a:chOff x="7671656" y="1330309"/>
            <a:chExt cx="1744091" cy="1272921"/>
          </a:xfrm>
        </p:grpSpPr>
        <p:pic>
          <p:nvPicPr>
            <p:cNvPr id="92" name="图片 91"/>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135696" y="1705157"/>
              <a:ext cx="6705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文本框 93"/>
            <p:cNvSpPr txBox="1"/>
            <p:nvPr/>
          </p:nvSpPr>
          <p:spPr>
            <a:xfrm>
              <a:off x="7671656" y="1330309"/>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DS-K7M101-E0</a:t>
              </a:r>
            </a:p>
          </p:txBody>
        </p:sp>
        <p:sp>
          <p:nvSpPr>
            <p:cNvPr id="103" name="矩形 102"/>
            <p:cNvSpPr/>
            <p:nvPr/>
          </p:nvSpPr>
          <p:spPr>
            <a:xfrm>
              <a:off x="7803919" y="2172343"/>
              <a:ext cx="1330471"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EM card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Frequency: 125KHz</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cxnSp>
        <p:nvCxnSpPr>
          <p:cNvPr id="104" name="直接连接符 103"/>
          <p:cNvCxnSpPr/>
          <p:nvPr/>
        </p:nvCxnSpPr>
        <p:spPr>
          <a:xfrm flipH="1">
            <a:off x="7548504" y="4027929"/>
            <a:ext cx="1903845"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grpSp>
        <p:nvGrpSpPr>
          <p:cNvPr id="5" name="组合 4"/>
          <p:cNvGrpSpPr/>
          <p:nvPr/>
        </p:nvGrpSpPr>
        <p:grpSpPr>
          <a:xfrm>
            <a:off x="7668755" y="2623717"/>
            <a:ext cx="1744091" cy="1339777"/>
            <a:chOff x="7668755" y="2623717"/>
            <a:chExt cx="1744091" cy="1339777"/>
          </a:xfrm>
        </p:grpSpPr>
        <p:pic>
          <p:nvPicPr>
            <p:cNvPr id="93" name="图片 92"/>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154735" y="2993969"/>
              <a:ext cx="67056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文本框 95"/>
            <p:cNvSpPr txBox="1"/>
            <p:nvPr/>
          </p:nvSpPr>
          <p:spPr>
            <a:xfrm>
              <a:off x="7668755" y="2623717"/>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FM11RF08-M1</a:t>
              </a:r>
            </a:p>
          </p:txBody>
        </p:sp>
        <p:sp>
          <p:nvSpPr>
            <p:cNvPr id="105" name="矩形 104"/>
            <p:cNvSpPr/>
            <p:nvPr/>
          </p:nvSpPr>
          <p:spPr>
            <a:xfrm>
              <a:off x="7770855" y="3532607"/>
              <a:ext cx="1545123"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M1 card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Frequency: 13.56vMHz</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4" name="组合 3"/>
          <p:cNvGrpSpPr/>
          <p:nvPr/>
        </p:nvGrpSpPr>
        <p:grpSpPr>
          <a:xfrm>
            <a:off x="7677945" y="4059524"/>
            <a:ext cx="1793895" cy="1283906"/>
            <a:chOff x="7677945" y="4059524"/>
            <a:chExt cx="1793895" cy="1283906"/>
          </a:xfrm>
        </p:grpSpPr>
        <p:pic>
          <p:nvPicPr>
            <p:cNvPr id="90" name="图片 4" descr="image006"/>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8169402" y="4394358"/>
              <a:ext cx="702128" cy="41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文本框 94"/>
            <p:cNvSpPr txBox="1"/>
            <p:nvPr/>
          </p:nvSpPr>
          <p:spPr>
            <a:xfrm>
              <a:off x="7727749" y="4059524"/>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DS-K7M101-E1</a:t>
              </a:r>
            </a:p>
          </p:txBody>
        </p:sp>
        <p:sp>
          <p:nvSpPr>
            <p:cNvPr id="109" name="矩形 108"/>
            <p:cNvSpPr/>
            <p:nvPr/>
          </p:nvSpPr>
          <p:spPr>
            <a:xfrm>
              <a:off x="7677945" y="4912543"/>
              <a:ext cx="1713622"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EM card with card number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Frequency: 125KHz</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cxnSp>
        <p:nvCxnSpPr>
          <p:cNvPr id="110" name="直接连接符 109"/>
          <p:cNvCxnSpPr/>
          <p:nvPr/>
        </p:nvCxnSpPr>
        <p:spPr>
          <a:xfrm flipH="1">
            <a:off x="7574761" y="5426251"/>
            <a:ext cx="1903845" cy="0"/>
          </a:xfrm>
          <a:prstGeom prst="line">
            <a:avLst/>
          </a:prstGeom>
          <a:ln>
            <a:solidFill>
              <a:schemeClr val="bg1">
                <a:lumMod val="65000"/>
              </a:schemeClr>
            </a:solidFill>
            <a:prstDash val="dash"/>
          </a:ln>
        </p:spPr>
        <p:style>
          <a:lnRef idx="1">
            <a:schemeClr val="accent3"/>
          </a:lnRef>
          <a:fillRef idx="0">
            <a:schemeClr val="accent3"/>
          </a:fillRef>
          <a:effectRef idx="0">
            <a:schemeClr val="accent3"/>
          </a:effectRef>
          <a:fontRef idx="minor">
            <a:schemeClr val="tx1"/>
          </a:fontRef>
        </p:style>
      </p:cxnSp>
      <p:grpSp>
        <p:nvGrpSpPr>
          <p:cNvPr id="3" name="组合 2"/>
          <p:cNvGrpSpPr/>
          <p:nvPr/>
        </p:nvGrpSpPr>
        <p:grpSpPr>
          <a:xfrm>
            <a:off x="7612089" y="5455285"/>
            <a:ext cx="1843217" cy="1349682"/>
            <a:chOff x="7612089" y="5455285"/>
            <a:chExt cx="1843217" cy="1349682"/>
          </a:xfrm>
        </p:grpSpPr>
        <p:pic>
          <p:nvPicPr>
            <p:cNvPr id="91" name="图片 4" descr="image006"/>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8149363" y="5789110"/>
              <a:ext cx="702128" cy="4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文本框 100"/>
            <p:cNvSpPr txBox="1"/>
            <p:nvPr/>
          </p:nvSpPr>
          <p:spPr>
            <a:xfrm>
              <a:off x="7612089" y="5455285"/>
              <a:ext cx="1744091" cy="307777"/>
            </a:xfrm>
            <a:prstGeom prst="rect">
              <a:avLst/>
            </a:prstGeom>
          </p:spPr>
          <p:txBody>
            <a:bodyPr wrap="square">
              <a:spAutoFit/>
            </a:bodyPr>
            <a:lstStyle>
              <a:defPPr>
                <a:defRPr lang="zh-CN"/>
              </a:defPPr>
              <a:lvl1pPr marR="0" lvl="0" indent="0" fontAlgn="auto">
                <a:lnSpc>
                  <a:spcPct val="100000"/>
                </a:lnSpc>
                <a:spcBef>
                  <a:spcPts val="0"/>
                </a:spcBef>
                <a:spcAft>
                  <a:spcPts val="0"/>
                </a:spcAft>
                <a:buClr>
                  <a:srgbClr val="C11119"/>
                </a:buClr>
                <a:buSzPct val="80000"/>
                <a:buFontTx/>
                <a:buNone/>
                <a:tabLst/>
                <a:defRPr kumimoji="0" sz="1400" b="0" i="0" u="none" strike="noStrike" kern="0" cap="none" spc="0" normalizeH="0" baseline="0">
                  <a:ln>
                    <a:noFill/>
                  </a:ln>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4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DS-K7M101-M1</a:t>
              </a:r>
            </a:p>
          </p:txBody>
        </p:sp>
        <p:sp>
          <p:nvSpPr>
            <p:cNvPr id="112" name="矩形 111"/>
            <p:cNvSpPr/>
            <p:nvPr/>
          </p:nvSpPr>
          <p:spPr>
            <a:xfrm>
              <a:off x="7631525" y="6374080"/>
              <a:ext cx="1823781"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M1 card with card number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rPr>
                <a:t>Frequency: 13.56vMHz</a:t>
              </a:r>
              <a:endParaRPr kumimoji="0" lang="zh-CN" altLang="en-US" sz="11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pic>
        <p:nvPicPr>
          <p:cNvPr id="111" name="图片 110" descr="102 按键"/>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185661" y="5747420"/>
            <a:ext cx="272076" cy="57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button&#10;&#10;AI-generated content may be incorrect.">
            <a:extLst>
              <a:ext uri="{FF2B5EF4-FFF2-40B4-BE49-F238E27FC236}">
                <a16:creationId xmlns:a16="http://schemas.microsoft.com/office/drawing/2014/main" id="{78380AC4-8DE1-597E-AC9C-D11816CAF98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25129" y="2861546"/>
            <a:ext cx="575868" cy="575868"/>
          </a:xfrm>
          <a:prstGeom prst="rect">
            <a:avLst/>
          </a:prstGeom>
        </p:spPr>
      </p:pic>
    </p:spTree>
    <p:extLst>
      <p:ext uri="{BB962C8B-B14F-4D97-AF65-F5344CB8AC3E}">
        <p14:creationId xmlns:p14="http://schemas.microsoft.com/office/powerpoint/2010/main" val="3843398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623392" y="260649"/>
            <a:ext cx="933952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Accessory Kit</a:t>
            </a:r>
          </a:p>
        </p:txBody>
      </p:sp>
      <p:sp>
        <p:nvSpPr>
          <p:cNvPr id="27" name="文本框 12"/>
          <p:cNvSpPr txBox="1"/>
          <p:nvPr/>
        </p:nvSpPr>
        <p:spPr>
          <a:xfrm>
            <a:off x="676484" y="1821391"/>
            <a:ext cx="2880320"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Accessory Kit</a:t>
            </a:r>
          </a:p>
        </p:txBody>
      </p:sp>
      <p:sp>
        <p:nvSpPr>
          <p:cNvPr id="35" name="文本框 12"/>
          <p:cNvSpPr txBox="1"/>
          <p:nvPr/>
        </p:nvSpPr>
        <p:spPr>
          <a:xfrm>
            <a:off x="1204406" y="2160071"/>
            <a:ext cx="15430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DS-KAS-7M01</a:t>
            </a:r>
          </a:p>
        </p:txBody>
      </p:sp>
      <p:sp>
        <p:nvSpPr>
          <p:cNvPr id="36" name="下箭头 35"/>
          <p:cNvSpPr/>
          <p:nvPr/>
        </p:nvSpPr>
        <p:spPr>
          <a:xfrm>
            <a:off x="1791648" y="2595638"/>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右箭头 20"/>
          <p:cNvSpPr/>
          <p:nvPr/>
        </p:nvSpPr>
        <p:spPr>
          <a:xfrm>
            <a:off x="2919645" y="3983587"/>
            <a:ext cx="288032" cy="67831"/>
          </a:xfrm>
          <a:prstGeom prst="right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40" name="表格 39"/>
          <p:cNvGraphicFramePr>
            <a:graphicFrameLocks noGrp="1"/>
          </p:cNvGraphicFramePr>
          <p:nvPr/>
        </p:nvGraphicFramePr>
        <p:xfrm>
          <a:off x="3441396" y="1295821"/>
          <a:ext cx="6311201" cy="5129002"/>
        </p:xfrm>
        <a:graphic>
          <a:graphicData uri="http://schemas.openxmlformats.org/drawingml/2006/table">
            <a:tbl>
              <a:tblPr firstRow="1" bandRow="1">
                <a:tableStyleId>{5C22544A-7EE6-4342-B048-85BDC9FD1C3A}</a:tableStyleId>
              </a:tblPr>
              <a:tblGrid>
                <a:gridCol w="1559959">
                  <a:extLst>
                    <a:ext uri="{9D8B030D-6E8A-4147-A177-3AD203B41FA5}">
                      <a16:colId xmlns:a16="http://schemas.microsoft.com/office/drawing/2014/main" val="2876321914"/>
                    </a:ext>
                  </a:extLst>
                </a:gridCol>
                <a:gridCol w="1559959">
                  <a:extLst>
                    <a:ext uri="{9D8B030D-6E8A-4147-A177-3AD203B41FA5}">
                      <a16:colId xmlns:a16="http://schemas.microsoft.com/office/drawing/2014/main" val="3367829485"/>
                    </a:ext>
                  </a:extLst>
                </a:gridCol>
                <a:gridCol w="1728192">
                  <a:extLst>
                    <a:ext uri="{9D8B030D-6E8A-4147-A177-3AD203B41FA5}">
                      <a16:colId xmlns:a16="http://schemas.microsoft.com/office/drawing/2014/main" val="1267348051"/>
                    </a:ext>
                  </a:extLst>
                </a:gridCol>
                <a:gridCol w="1463091">
                  <a:extLst>
                    <a:ext uri="{9D8B030D-6E8A-4147-A177-3AD203B41FA5}">
                      <a16:colId xmlns:a16="http://schemas.microsoft.com/office/drawing/2014/main" val="1372129900"/>
                    </a:ext>
                  </a:extLst>
                </a:gridCol>
              </a:tblGrid>
              <a:tr h="523809">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Power Supply</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Button</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Magnetic Lock</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Bracket</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4052196666"/>
                  </a:ext>
                </a:extLst>
              </a:tr>
              <a:tr h="609600">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DS-K7M-AW24</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DS-K7P07</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DS-K4H255S</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DS-K4H255-LZ</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1178919005"/>
                  </a:ext>
                </a:extLst>
              </a:tr>
              <a:tr h="1327240">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extLst>
                  <a:ext uri="{0D108BD9-81ED-4DB2-BD59-A6C34878D82A}">
                    <a16:rowId xmlns:a16="http://schemas.microsoft.com/office/drawing/2014/main" val="1530012249"/>
                  </a:ext>
                </a:extLst>
              </a:tr>
              <a:tr h="2668353">
                <a:tc>
                  <a:txBody>
                    <a:bodyPr/>
                    <a:lstStyle/>
                    <a:p>
                      <a:pPr algn="l" fontAlgn="ctr"/>
                      <a:endParaRPr lang="en-US" sz="1500" b="0" i="0" u="none" strike="noStrike" dirty="0">
                        <a:solidFill>
                          <a:srgbClr val="000000"/>
                        </a:solidFill>
                        <a:effectLst/>
                        <a:latin typeface="等线" panose="02010600030101010101" pitchFamily="2" charset="-122"/>
                        <a:ea typeface="等线" panose="02010600030101010101" pitchFamily="2" charset="-122"/>
                      </a:endParaRPr>
                    </a:p>
                  </a:txBody>
                  <a:tcPr marL="10160" marR="10160" marT="10160" marB="0" anchor="ctr">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extLst>
                  <a:ext uri="{0D108BD9-81ED-4DB2-BD59-A6C34878D82A}">
                    <a16:rowId xmlns:a16="http://schemas.microsoft.com/office/drawing/2014/main" val="103012477"/>
                  </a:ext>
                </a:extLst>
              </a:tr>
            </a:tbl>
          </a:graphicData>
        </a:graphic>
      </p:graphicFrame>
      <p:pic>
        <p:nvPicPr>
          <p:cNvPr id="41" name="图片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8894" y="2468179"/>
            <a:ext cx="826119" cy="1056117"/>
          </a:xfrm>
          <a:prstGeom prst="rect">
            <a:avLst/>
          </a:prstGeom>
        </p:spPr>
      </p:pic>
      <p:pic>
        <p:nvPicPr>
          <p:cNvPr id="42" name="图片 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4383" y="2655603"/>
            <a:ext cx="480053" cy="726799"/>
          </a:xfrm>
          <a:prstGeom prst="rect">
            <a:avLst/>
          </a:prstGeom>
        </p:spPr>
      </p:pic>
      <p:pic>
        <p:nvPicPr>
          <p:cNvPr id="43" name="图片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8482" y="2587691"/>
            <a:ext cx="1219945" cy="811733"/>
          </a:xfrm>
          <a:prstGeom prst="rect">
            <a:avLst/>
          </a:prstGeom>
        </p:spPr>
      </p:pic>
      <p:pic>
        <p:nvPicPr>
          <p:cNvPr id="44" name="图片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22175" y="2590610"/>
            <a:ext cx="832004" cy="760559"/>
          </a:xfrm>
          <a:prstGeom prst="rect">
            <a:avLst/>
          </a:prstGeom>
        </p:spPr>
      </p:pic>
      <p:sp>
        <p:nvSpPr>
          <p:cNvPr id="45" name="文本框 44"/>
          <p:cNvSpPr txBox="1"/>
          <p:nvPr/>
        </p:nvSpPr>
        <p:spPr>
          <a:xfrm>
            <a:off x="3439627" y="3933576"/>
            <a:ext cx="182420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Input</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110-230VAC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Output</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12VDC,24W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Momentary Current</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5A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Persistent Current</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2A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Support Backup Battery </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6" name="文本框 45"/>
          <p:cNvSpPr txBox="1"/>
          <p:nvPr/>
        </p:nvSpPr>
        <p:spPr>
          <a:xfrm>
            <a:off x="5007297" y="3932955"/>
            <a:ext cx="17281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Touchless exit button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Stainless steel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LED indicator status: Green/blue LED indicates working/standby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Dimension(L×W×H): 115×70×16mm</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4.53"×2.76"×0.63"</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p>
        </p:txBody>
      </p:sp>
      <p:sp>
        <p:nvSpPr>
          <p:cNvPr id="47" name="文本框 46"/>
          <p:cNvSpPr txBox="1"/>
          <p:nvPr/>
        </p:nvSpPr>
        <p:spPr>
          <a:xfrm>
            <a:off x="6538033" y="3915133"/>
            <a:ext cx="176335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supports up to 272 kg (600 </a:t>
            </a:r>
            <a:r>
              <a:rPr kumimoji="0" lang="en-US" altLang="zh-CN" sz="10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Lbs</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of thrust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Power supply can be 12 VDC or 24 VDC, (default voltage is 12 VDC)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Suitable for wooden door, glass door, metal door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High strength material</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anodized aluminum 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 completely using electromagnetic suction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Abrasion-proof materials</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8" name="文本框 47"/>
          <p:cNvSpPr txBox="1"/>
          <p:nvPr/>
        </p:nvSpPr>
        <p:spPr>
          <a:xfrm>
            <a:off x="8248719" y="3932955"/>
            <a:ext cx="155654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Bracket for DS-K4H255S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 bracket is used for fixed lock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Z bracket is used for suction plate fixed, is equipped with antiskid and structure adjustment</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aphicFrame>
        <p:nvGraphicFramePr>
          <p:cNvPr id="54" name="表格 53"/>
          <p:cNvGraphicFramePr>
            <a:graphicFrameLocks noGrp="1"/>
          </p:cNvGraphicFramePr>
          <p:nvPr/>
        </p:nvGraphicFramePr>
        <p:xfrm>
          <a:off x="10229639" y="1381612"/>
          <a:ext cx="1488593" cy="5043211"/>
        </p:xfrm>
        <a:graphic>
          <a:graphicData uri="http://schemas.openxmlformats.org/drawingml/2006/table">
            <a:tbl>
              <a:tblPr firstRow="1" bandRow="1">
                <a:tableStyleId>{5C22544A-7EE6-4342-B048-85BDC9FD1C3A}</a:tableStyleId>
              </a:tblPr>
              <a:tblGrid>
                <a:gridCol w="1488593">
                  <a:extLst>
                    <a:ext uri="{9D8B030D-6E8A-4147-A177-3AD203B41FA5}">
                      <a16:colId xmlns:a16="http://schemas.microsoft.com/office/drawing/2014/main" val="2033840029"/>
                    </a:ext>
                  </a:extLst>
                </a:gridCol>
              </a:tblGrid>
              <a:tr h="523809">
                <a:tc>
                  <a:txBody>
                    <a:bodyPr/>
                    <a:lstStyle/>
                    <a:p>
                      <a:pPr algn="ctr"/>
                      <a:r>
                        <a:rPr lang="en-US" altLang="zh-CN"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Button</a:t>
                      </a:r>
                      <a:endParaRPr lang="zh-CN"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1666566881"/>
                  </a:ext>
                </a:extLst>
              </a:tr>
              <a:tr h="523809">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DS-K7P08</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617336949"/>
                  </a:ext>
                </a:extLst>
              </a:tr>
              <a:tr h="1327240">
                <a:tc>
                  <a:txBody>
                    <a:bodyPr/>
                    <a:lstStyle/>
                    <a:p>
                      <a:endParaRPr lang="zh-CN" altLang="en-US" sz="2400" dirty="0"/>
                    </a:p>
                  </a:txBody>
                  <a:tcPr marL="121920" marR="121920" marT="60960" marB="60960">
                    <a:noFill/>
                  </a:tcPr>
                </a:tc>
                <a:extLst>
                  <a:ext uri="{0D108BD9-81ED-4DB2-BD59-A6C34878D82A}">
                    <a16:rowId xmlns:a16="http://schemas.microsoft.com/office/drawing/2014/main" val="2483523977"/>
                  </a:ext>
                </a:extLst>
              </a:tr>
              <a:tr h="2668353">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rgbClr val="D0CECE"/>
                    </a:solidFill>
                  </a:tcPr>
                </a:tc>
                <a:extLst>
                  <a:ext uri="{0D108BD9-81ED-4DB2-BD59-A6C34878D82A}">
                    <a16:rowId xmlns:a16="http://schemas.microsoft.com/office/drawing/2014/main" val="2874860087"/>
                  </a:ext>
                </a:extLst>
              </a:tr>
            </a:tbl>
          </a:graphicData>
        </a:graphic>
      </p:graphicFrame>
      <p:pic>
        <p:nvPicPr>
          <p:cNvPr id="55" name="图片 54"/>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643551" y="2641700"/>
            <a:ext cx="740701" cy="740701"/>
          </a:xfrm>
          <a:prstGeom prst="rect">
            <a:avLst/>
          </a:prstGeom>
        </p:spPr>
      </p:pic>
      <p:sp>
        <p:nvSpPr>
          <p:cNvPr id="56" name="文本框 55"/>
          <p:cNvSpPr txBox="1"/>
          <p:nvPr/>
        </p:nvSpPr>
        <p:spPr>
          <a:xfrm>
            <a:off x="10279396" y="3873171"/>
            <a:ext cx="17281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Touchless exit button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Stainless steel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LED indicator status: Green/blue LED indicates working/standby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Dimension(L×W×H): 86×86×16mm</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3.39"×3.39"×0.63"</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p>
        </p:txBody>
      </p:sp>
      <p:sp>
        <p:nvSpPr>
          <p:cNvPr id="58" name="圆角矩形 57"/>
          <p:cNvSpPr/>
          <p:nvPr/>
        </p:nvSpPr>
        <p:spPr>
          <a:xfrm>
            <a:off x="239350" y="1196027"/>
            <a:ext cx="9669361" cy="5305315"/>
          </a:xfrm>
          <a:prstGeom prst="roundRect">
            <a:avLst>
              <a:gd name="adj" fmla="val 395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9095" y="2931720"/>
            <a:ext cx="1773640" cy="1226953"/>
          </a:xfrm>
          <a:prstGeom prst="rect">
            <a:avLst/>
          </a:prstGeom>
        </p:spPr>
      </p:pic>
      <p:grpSp>
        <p:nvGrpSpPr>
          <p:cNvPr id="11" name="组合 10"/>
          <p:cNvGrpSpPr/>
          <p:nvPr/>
        </p:nvGrpSpPr>
        <p:grpSpPr>
          <a:xfrm>
            <a:off x="781991" y="4772894"/>
            <a:ext cx="2107852" cy="1593222"/>
            <a:chOff x="781991" y="4772894"/>
            <a:chExt cx="2107852" cy="1593222"/>
          </a:xfrm>
        </p:grpSpPr>
        <p:cxnSp>
          <p:nvCxnSpPr>
            <p:cNvPr id="33" name="直接连接符 32"/>
            <p:cNvCxnSpPr/>
            <p:nvPr/>
          </p:nvCxnSpPr>
          <p:spPr>
            <a:xfrm>
              <a:off x="781991" y="5091513"/>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781991" y="5410132"/>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781991" y="5728751"/>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81991" y="6365990"/>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81991" y="6047370"/>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781991" y="4772894"/>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1" name="矩形 50"/>
          <p:cNvSpPr/>
          <p:nvPr/>
        </p:nvSpPr>
        <p:spPr>
          <a:xfrm>
            <a:off x="956335" y="5134804"/>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DS-K7M-AW24</a:t>
            </a:r>
          </a:p>
        </p:txBody>
      </p:sp>
      <p:sp>
        <p:nvSpPr>
          <p:cNvPr id="59" name="矩形 58"/>
          <p:cNvSpPr/>
          <p:nvPr/>
        </p:nvSpPr>
        <p:spPr>
          <a:xfrm>
            <a:off x="1091264" y="5467141"/>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DS-K7P07</a:t>
            </a:r>
          </a:p>
        </p:txBody>
      </p:sp>
      <p:sp>
        <p:nvSpPr>
          <p:cNvPr id="60" name="矩形 59"/>
          <p:cNvSpPr/>
          <p:nvPr/>
        </p:nvSpPr>
        <p:spPr>
          <a:xfrm>
            <a:off x="993732" y="5772042"/>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a:t>
            </a:r>
          </a:p>
        </p:txBody>
      </p:sp>
      <p:sp>
        <p:nvSpPr>
          <p:cNvPr id="61" name="矩形 60"/>
          <p:cNvSpPr/>
          <p:nvPr/>
        </p:nvSpPr>
        <p:spPr>
          <a:xfrm>
            <a:off x="892324" y="6099959"/>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DS-K4H255S-LZ</a:t>
            </a:r>
          </a:p>
        </p:txBody>
      </p:sp>
      <p:sp>
        <p:nvSpPr>
          <p:cNvPr id="62" name="矩形 61"/>
          <p:cNvSpPr/>
          <p:nvPr/>
        </p:nvSpPr>
        <p:spPr>
          <a:xfrm>
            <a:off x="2371335" y="5129269"/>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63" name="矩形 62"/>
          <p:cNvSpPr/>
          <p:nvPr/>
        </p:nvSpPr>
        <p:spPr>
          <a:xfrm>
            <a:off x="2371335" y="5459837"/>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64" name="矩形 63"/>
          <p:cNvSpPr/>
          <p:nvPr/>
        </p:nvSpPr>
        <p:spPr>
          <a:xfrm>
            <a:off x="2368442" y="5785760"/>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65" name="矩形 64"/>
          <p:cNvSpPr/>
          <p:nvPr/>
        </p:nvSpPr>
        <p:spPr>
          <a:xfrm>
            <a:off x="2367553" y="6106904"/>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66" name="矩形 65"/>
          <p:cNvSpPr/>
          <p:nvPr/>
        </p:nvSpPr>
        <p:spPr>
          <a:xfrm>
            <a:off x="1205998" y="4829903"/>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t>
            </a:r>
            <a:r>
              <a:rPr kumimoji="0" lang="en-US" altLang="zh-CN" sz="1100" b="1" i="0" u="none" strike="noStrike" kern="0" cap="none" spc="0" normalizeH="0" baseline="0" noProof="0" dirty="0" err="1">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odel</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67" name="矩形 66"/>
          <p:cNvSpPr/>
          <p:nvPr/>
        </p:nvSpPr>
        <p:spPr>
          <a:xfrm>
            <a:off x="2141958" y="4822599"/>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Quantity</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68" name="下箭头 67"/>
          <p:cNvSpPr/>
          <p:nvPr/>
        </p:nvSpPr>
        <p:spPr>
          <a:xfrm>
            <a:off x="1758049" y="4370223"/>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9818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下箭头 23"/>
          <p:cNvSpPr/>
          <p:nvPr/>
        </p:nvSpPr>
        <p:spPr>
          <a:xfrm>
            <a:off x="1892180" y="3903753"/>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011" y="2040631"/>
            <a:ext cx="3534462" cy="2694143"/>
          </a:xfrm>
          <a:prstGeom prst="rect">
            <a:avLst/>
          </a:prstGeom>
        </p:spPr>
      </p:pic>
      <p:graphicFrame>
        <p:nvGraphicFramePr>
          <p:cNvPr id="2" name="表格 1"/>
          <p:cNvGraphicFramePr>
            <a:graphicFrameLocks noGrp="1"/>
          </p:cNvGraphicFramePr>
          <p:nvPr/>
        </p:nvGraphicFramePr>
        <p:xfrm>
          <a:off x="3538654" y="1162005"/>
          <a:ext cx="7917365" cy="5129002"/>
        </p:xfrm>
        <a:graphic>
          <a:graphicData uri="http://schemas.openxmlformats.org/drawingml/2006/table">
            <a:tbl>
              <a:tblPr firstRow="1" bandRow="1">
                <a:tableStyleId>{5C22544A-7EE6-4342-B048-85BDC9FD1C3A}</a:tableStyleId>
              </a:tblPr>
              <a:tblGrid>
                <a:gridCol w="1817740">
                  <a:extLst>
                    <a:ext uri="{9D8B030D-6E8A-4147-A177-3AD203B41FA5}">
                      <a16:colId xmlns:a16="http://schemas.microsoft.com/office/drawing/2014/main" val="2876321914"/>
                    </a:ext>
                  </a:extLst>
                </a:gridCol>
                <a:gridCol w="1359596">
                  <a:extLst>
                    <a:ext uri="{9D8B030D-6E8A-4147-A177-3AD203B41FA5}">
                      <a16:colId xmlns:a16="http://schemas.microsoft.com/office/drawing/2014/main" val="3367829485"/>
                    </a:ext>
                  </a:extLst>
                </a:gridCol>
                <a:gridCol w="1759997">
                  <a:extLst>
                    <a:ext uri="{9D8B030D-6E8A-4147-A177-3AD203B41FA5}">
                      <a16:colId xmlns:a16="http://schemas.microsoft.com/office/drawing/2014/main" val="1267348051"/>
                    </a:ext>
                  </a:extLst>
                </a:gridCol>
                <a:gridCol w="1490016">
                  <a:extLst>
                    <a:ext uri="{9D8B030D-6E8A-4147-A177-3AD203B41FA5}">
                      <a16:colId xmlns:a16="http://schemas.microsoft.com/office/drawing/2014/main" val="1372129900"/>
                    </a:ext>
                  </a:extLst>
                </a:gridCol>
                <a:gridCol w="1490016">
                  <a:extLst>
                    <a:ext uri="{9D8B030D-6E8A-4147-A177-3AD203B41FA5}">
                      <a16:colId xmlns:a16="http://schemas.microsoft.com/office/drawing/2014/main" val="1225471129"/>
                    </a:ext>
                  </a:extLst>
                </a:gridCol>
              </a:tblGrid>
              <a:tr h="523809">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MinMoe</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Button</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Magnetic Lock</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Bracket</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M1 Card</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4052196666"/>
                  </a:ext>
                </a:extLst>
              </a:tr>
              <a:tr h="609600">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DS-K1T321MFWX</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DS-K7P07</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DS-K4H255S</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DS-K4H255-LZ</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FM11RF08-M1</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1178919005"/>
                  </a:ext>
                </a:extLst>
              </a:tr>
              <a:tr h="1327240">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extLst>
                  <a:ext uri="{0D108BD9-81ED-4DB2-BD59-A6C34878D82A}">
                    <a16:rowId xmlns:a16="http://schemas.microsoft.com/office/drawing/2014/main" val="1530012249"/>
                  </a:ext>
                </a:extLst>
              </a:tr>
              <a:tr h="2668353">
                <a:tc>
                  <a:txBody>
                    <a:bodyPr/>
                    <a:lstStyle/>
                    <a:p>
                      <a:pPr algn="l" fontAlgn="ctr"/>
                      <a:endParaRPr lang="en-US" sz="1500" b="0" i="0" u="none" strike="noStrike" dirty="0">
                        <a:solidFill>
                          <a:srgbClr val="000000"/>
                        </a:solidFill>
                        <a:effectLst/>
                        <a:latin typeface="等线" panose="02010600030101010101" pitchFamily="2" charset="-122"/>
                        <a:ea typeface="等线" panose="02010600030101010101" pitchFamily="2" charset="-122"/>
                      </a:endParaRPr>
                    </a:p>
                  </a:txBody>
                  <a:tcPr marL="10160" marR="10160" marT="10160" marB="0" anchor="ctr">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extLst>
                  <a:ext uri="{0D108BD9-81ED-4DB2-BD59-A6C34878D82A}">
                    <a16:rowId xmlns:a16="http://schemas.microsoft.com/office/drawing/2014/main" val="103012477"/>
                  </a:ext>
                </a:extLst>
              </a:tr>
            </a:tbl>
          </a:graphicData>
        </a:graphic>
      </p:graphicFrame>
      <p:sp>
        <p:nvSpPr>
          <p:cNvPr id="3" name="圆角矩形 2"/>
          <p:cNvSpPr/>
          <p:nvPr/>
        </p:nvSpPr>
        <p:spPr>
          <a:xfrm>
            <a:off x="654205" y="1073849"/>
            <a:ext cx="10980234" cy="5305315"/>
          </a:xfrm>
          <a:prstGeom prst="roundRect">
            <a:avLst>
              <a:gd name="adj" fmla="val 395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文本框 12"/>
          <p:cNvSpPr txBox="1"/>
          <p:nvPr/>
        </p:nvSpPr>
        <p:spPr>
          <a:xfrm>
            <a:off x="570271" y="215504"/>
            <a:ext cx="936510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err="1">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a:t>
            </a: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Face Recognition Terminal Kit</a:t>
            </a:r>
          </a:p>
        </p:txBody>
      </p:sp>
      <p:pic>
        <p:nvPicPr>
          <p:cNvPr id="5" name="图片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85085" y="2673325"/>
            <a:ext cx="480053" cy="726799"/>
          </a:xfrm>
          <a:prstGeom prst="rect">
            <a:avLst/>
          </a:prstGeom>
        </p:spPr>
      </p:pic>
      <p:pic>
        <p:nvPicPr>
          <p:cNvPr id="6" name="图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4579" y="2588391"/>
            <a:ext cx="1219945" cy="811733"/>
          </a:xfrm>
          <a:prstGeom prst="rect">
            <a:avLst/>
          </a:prstGeom>
        </p:spPr>
      </p:pic>
      <p:pic>
        <p:nvPicPr>
          <p:cNvPr id="7" name="图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5443" y="2639565"/>
            <a:ext cx="832004" cy="760559"/>
          </a:xfrm>
          <a:prstGeom prst="rect">
            <a:avLst/>
          </a:prstGeom>
        </p:spPr>
      </p:pic>
      <p:pic>
        <p:nvPicPr>
          <p:cNvPr id="8" name="图片 7"/>
          <p:cNvPicPr>
            <a:picLocks noChangeAspect="1"/>
          </p:cNvPicPr>
          <p:nvPr/>
        </p:nvPicPr>
        <p:blipFill>
          <a:blip r:embed="rId7" cstate="screen">
            <a:extLst>
              <a:ext uri="{BEBA8EAE-BF5A-486C-A8C5-ECC9F3942E4B}">
                <a14:imgProps xmlns:a14="http://schemas.microsoft.com/office/drawing/2010/main">
                  <a14:imgLayer r:embed="rId8">
                    <a14:imgEffect>
                      <a14:backgroundRemoval t="450" b="100000" l="1622" r="98649">
                        <a14:foregroundMark x1="21622" y1="4612" x2="74324" y2="3937"/>
                      </a14:backgroundRemoval>
                    </a14:imgEffect>
                  </a14:imgLayer>
                </a14:imgProps>
              </a:ext>
              <a:ext uri="{28A0092B-C50C-407E-A947-70E740481C1C}">
                <a14:useLocalDpi xmlns:a14="http://schemas.microsoft.com/office/drawing/2010/main"/>
              </a:ext>
            </a:extLst>
          </a:blip>
          <a:stretch>
            <a:fillRect/>
          </a:stretch>
        </p:blipFill>
        <p:spPr>
          <a:xfrm>
            <a:off x="4213676" y="2398196"/>
            <a:ext cx="468086" cy="1124672"/>
          </a:xfrm>
          <a:prstGeom prst="rect">
            <a:avLst/>
          </a:prstGeom>
        </p:spPr>
      </p:pic>
      <p:pic>
        <p:nvPicPr>
          <p:cNvPr id="9" name="图片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10491405" y="2684377"/>
            <a:ext cx="479883" cy="704693"/>
          </a:xfrm>
          <a:prstGeom prst="rect">
            <a:avLst/>
          </a:prstGeom>
        </p:spPr>
      </p:pic>
      <p:sp>
        <p:nvSpPr>
          <p:cNvPr id="10" name="文本框 12"/>
          <p:cNvSpPr txBox="1"/>
          <p:nvPr/>
        </p:nvSpPr>
        <p:spPr>
          <a:xfrm>
            <a:off x="782437" y="1665274"/>
            <a:ext cx="2880320"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Recognition Terminal Kit</a:t>
            </a:r>
          </a:p>
        </p:txBody>
      </p:sp>
      <p:sp>
        <p:nvSpPr>
          <p:cNvPr id="11" name="文本框 12"/>
          <p:cNvSpPr txBox="1"/>
          <p:nvPr/>
        </p:nvSpPr>
        <p:spPr>
          <a:xfrm>
            <a:off x="1310359" y="2003954"/>
            <a:ext cx="15430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DS-KAS321</a:t>
            </a:r>
          </a:p>
        </p:txBody>
      </p:sp>
      <p:sp>
        <p:nvSpPr>
          <p:cNvPr id="12" name="下箭头 11"/>
          <p:cNvSpPr/>
          <p:nvPr/>
        </p:nvSpPr>
        <p:spPr>
          <a:xfrm>
            <a:off x="1897601" y="2439521"/>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右箭头 12"/>
          <p:cNvSpPr/>
          <p:nvPr/>
        </p:nvSpPr>
        <p:spPr>
          <a:xfrm>
            <a:off x="2853434" y="3289009"/>
            <a:ext cx="288032" cy="67831"/>
          </a:xfrm>
          <a:prstGeom prst="right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1111788" y="4269690"/>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t>
            </a:r>
            <a:r>
              <a:rPr kumimoji="0" lang="en-US" altLang="zh-CN" sz="1100" b="1" i="0" u="none" strike="noStrike" kern="0" cap="none" spc="0" normalizeH="0" baseline="0" noProof="0" dirty="0" err="1">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odel</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6" name="矩形 25"/>
          <p:cNvSpPr/>
          <p:nvPr/>
        </p:nvSpPr>
        <p:spPr>
          <a:xfrm>
            <a:off x="2047748" y="4262386"/>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Quantity</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28" name="组合 27"/>
          <p:cNvGrpSpPr/>
          <p:nvPr/>
        </p:nvGrpSpPr>
        <p:grpSpPr>
          <a:xfrm>
            <a:off x="877273" y="4233351"/>
            <a:ext cx="2118523" cy="1911473"/>
            <a:chOff x="877273" y="4233351"/>
            <a:chExt cx="2118523" cy="1911473"/>
          </a:xfrm>
        </p:grpSpPr>
        <p:grpSp>
          <p:nvGrpSpPr>
            <p:cNvPr id="17" name="组合 16"/>
            <p:cNvGrpSpPr/>
            <p:nvPr/>
          </p:nvGrpSpPr>
          <p:grpSpPr>
            <a:xfrm>
              <a:off x="887944" y="4233351"/>
              <a:ext cx="2107852" cy="1911473"/>
              <a:chOff x="781991" y="4772894"/>
              <a:chExt cx="2107852" cy="1911473"/>
            </a:xfrm>
          </p:grpSpPr>
          <p:cxnSp>
            <p:nvCxnSpPr>
              <p:cNvPr id="18" name="直接连接符 17"/>
              <p:cNvCxnSpPr/>
              <p:nvPr/>
            </p:nvCxnSpPr>
            <p:spPr>
              <a:xfrm>
                <a:off x="781991" y="5091513"/>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781991" y="5410132"/>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81991" y="5728751"/>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81991" y="6684241"/>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81991" y="6047370"/>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81991" y="4772894"/>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27" name="直接连接符 26"/>
            <p:cNvCxnSpPr/>
            <p:nvPr/>
          </p:nvCxnSpPr>
          <p:spPr>
            <a:xfrm>
              <a:off x="877273" y="5828796"/>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1072231" y="4917942"/>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DS-K7P07</a:t>
            </a:r>
          </a:p>
        </p:txBody>
      </p:sp>
      <p:sp>
        <p:nvSpPr>
          <p:cNvPr id="30" name="矩形 29"/>
          <p:cNvSpPr/>
          <p:nvPr/>
        </p:nvSpPr>
        <p:spPr>
          <a:xfrm>
            <a:off x="974699" y="5222843"/>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a:t>
            </a:r>
          </a:p>
        </p:txBody>
      </p:sp>
      <p:sp>
        <p:nvSpPr>
          <p:cNvPr id="31" name="矩形 30"/>
          <p:cNvSpPr/>
          <p:nvPr/>
        </p:nvSpPr>
        <p:spPr>
          <a:xfrm>
            <a:off x="873291" y="555076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DS-K4H255S-LZ</a:t>
            </a:r>
          </a:p>
        </p:txBody>
      </p:sp>
      <p:sp>
        <p:nvSpPr>
          <p:cNvPr id="32" name="矩形 31"/>
          <p:cNvSpPr/>
          <p:nvPr/>
        </p:nvSpPr>
        <p:spPr>
          <a:xfrm>
            <a:off x="2269333" y="4559203"/>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3" name="矩形 32"/>
          <p:cNvSpPr/>
          <p:nvPr/>
        </p:nvSpPr>
        <p:spPr>
          <a:xfrm>
            <a:off x="2269333" y="4889771"/>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4" name="矩形 33"/>
          <p:cNvSpPr/>
          <p:nvPr/>
        </p:nvSpPr>
        <p:spPr>
          <a:xfrm>
            <a:off x="2266440" y="5215694"/>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5" name="矩形 34"/>
          <p:cNvSpPr/>
          <p:nvPr/>
        </p:nvSpPr>
        <p:spPr>
          <a:xfrm>
            <a:off x="2265551" y="5536838"/>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6" name="矩形 35"/>
          <p:cNvSpPr/>
          <p:nvPr/>
        </p:nvSpPr>
        <p:spPr>
          <a:xfrm>
            <a:off x="932874" y="4590533"/>
            <a:ext cx="130691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DS-K1T321MFWX</a:t>
            </a:r>
          </a:p>
        </p:txBody>
      </p:sp>
      <p:sp>
        <p:nvSpPr>
          <p:cNvPr id="37" name="矩形 36"/>
          <p:cNvSpPr/>
          <p:nvPr/>
        </p:nvSpPr>
        <p:spPr>
          <a:xfrm>
            <a:off x="2256559" y="5866720"/>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a:t>
            </a:r>
          </a:p>
        </p:txBody>
      </p:sp>
      <p:sp>
        <p:nvSpPr>
          <p:cNvPr id="38" name="矩形 37"/>
          <p:cNvSpPr/>
          <p:nvPr/>
        </p:nvSpPr>
        <p:spPr>
          <a:xfrm>
            <a:off x="923878" y="586672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FM11RF08-M1</a:t>
            </a:r>
          </a:p>
        </p:txBody>
      </p:sp>
      <p:sp>
        <p:nvSpPr>
          <p:cNvPr id="39" name="文本框 38"/>
          <p:cNvSpPr txBox="1"/>
          <p:nvPr/>
        </p:nvSpPr>
        <p:spPr>
          <a:xfrm>
            <a:off x="5312619" y="3890250"/>
            <a:ext cx="17281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Touchless exit button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Stainless steel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LED indicator status: Green/blue LED indicates working/standby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Dimension(L×W×H): 115×70×16mm</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4.53"×2.76"×0.63"</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p>
        </p:txBody>
      </p:sp>
      <p:sp>
        <p:nvSpPr>
          <p:cNvPr id="40" name="文本框 39"/>
          <p:cNvSpPr txBox="1"/>
          <p:nvPr/>
        </p:nvSpPr>
        <p:spPr>
          <a:xfrm>
            <a:off x="6719573" y="3871501"/>
            <a:ext cx="176335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supports up to 272 kg (600 </a:t>
            </a:r>
            <a:r>
              <a:rPr kumimoji="0" lang="en-US" altLang="zh-CN" sz="10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Lbs</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of thrust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Power supply can be 12 VDC or 24 VDC, (default voltage is 12 VDC)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Suitable for wooden door, glass door, metal door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High strength material</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anodized aluminum 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 completely using electromagnetic suction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Abrasion-proof materials</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1" name="文本框 40"/>
          <p:cNvSpPr txBox="1"/>
          <p:nvPr/>
        </p:nvSpPr>
        <p:spPr>
          <a:xfrm>
            <a:off x="8450790" y="3890250"/>
            <a:ext cx="155654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Bracket for DS-K4H255S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 bracket is used for fixed lock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Z bracket is used for suction plate fixed, is equipped with antiskid and structure adjustment</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5" name="文本框 44"/>
          <p:cNvSpPr txBox="1"/>
          <p:nvPr/>
        </p:nvSpPr>
        <p:spPr>
          <a:xfrm>
            <a:off x="3533374" y="3915852"/>
            <a:ext cx="189812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Deep learning face recognition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2 Mega pixel camera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2.4-inch non-touch screen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AP mode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500 face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3,000 card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3,000 fingerprint capacity</a:t>
            </a:r>
          </a:p>
        </p:txBody>
      </p:sp>
      <p:sp>
        <p:nvSpPr>
          <p:cNvPr id="46" name="文本框 45"/>
          <p:cNvSpPr txBox="1"/>
          <p:nvPr/>
        </p:nvSpPr>
        <p:spPr>
          <a:xfrm>
            <a:off x="9988680" y="3915852"/>
            <a:ext cx="1556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M1 card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Frequency: 13.56vMHz</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75428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下箭头 1"/>
          <p:cNvSpPr/>
          <p:nvPr/>
        </p:nvSpPr>
        <p:spPr>
          <a:xfrm>
            <a:off x="1892180" y="3903753"/>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4" name="表格 3"/>
          <p:cNvGraphicFramePr>
            <a:graphicFrameLocks noGrp="1"/>
          </p:cNvGraphicFramePr>
          <p:nvPr/>
        </p:nvGraphicFramePr>
        <p:xfrm>
          <a:off x="3538654" y="1162005"/>
          <a:ext cx="7917365" cy="5129002"/>
        </p:xfrm>
        <a:graphic>
          <a:graphicData uri="http://schemas.openxmlformats.org/drawingml/2006/table">
            <a:tbl>
              <a:tblPr firstRow="1" bandRow="1">
                <a:tableStyleId>{5C22544A-7EE6-4342-B048-85BDC9FD1C3A}</a:tableStyleId>
              </a:tblPr>
              <a:tblGrid>
                <a:gridCol w="1817740">
                  <a:extLst>
                    <a:ext uri="{9D8B030D-6E8A-4147-A177-3AD203B41FA5}">
                      <a16:colId xmlns:a16="http://schemas.microsoft.com/office/drawing/2014/main" val="2876321914"/>
                    </a:ext>
                  </a:extLst>
                </a:gridCol>
                <a:gridCol w="1359596">
                  <a:extLst>
                    <a:ext uri="{9D8B030D-6E8A-4147-A177-3AD203B41FA5}">
                      <a16:colId xmlns:a16="http://schemas.microsoft.com/office/drawing/2014/main" val="3367829485"/>
                    </a:ext>
                  </a:extLst>
                </a:gridCol>
                <a:gridCol w="1759997">
                  <a:extLst>
                    <a:ext uri="{9D8B030D-6E8A-4147-A177-3AD203B41FA5}">
                      <a16:colId xmlns:a16="http://schemas.microsoft.com/office/drawing/2014/main" val="1267348051"/>
                    </a:ext>
                  </a:extLst>
                </a:gridCol>
                <a:gridCol w="1490016">
                  <a:extLst>
                    <a:ext uri="{9D8B030D-6E8A-4147-A177-3AD203B41FA5}">
                      <a16:colId xmlns:a16="http://schemas.microsoft.com/office/drawing/2014/main" val="1372129900"/>
                    </a:ext>
                  </a:extLst>
                </a:gridCol>
                <a:gridCol w="1490016">
                  <a:extLst>
                    <a:ext uri="{9D8B030D-6E8A-4147-A177-3AD203B41FA5}">
                      <a16:colId xmlns:a16="http://schemas.microsoft.com/office/drawing/2014/main" val="1225471129"/>
                    </a:ext>
                  </a:extLst>
                </a:gridCol>
              </a:tblGrid>
              <a:tr h="523809">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MinMoe</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Button</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Magnetic Lock</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Bracket</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M1 Card</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4052196666"/>
                  </a:ext>
                </a:extLst>
              </a:tr>
              <a:tr h="609600">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DS-K1T342MFWX-E1</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DS-K7P07</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DS-K4H255S</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DS-K4H255-LZ</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FM11RF08-M1</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1178919005"/>
                  </a:ext>
                </a:extLst>
              </a:tr>
              <a:tr h="1327240">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extLst>
                  <a:ext uri="{0D108BD9-81ED-4DB2-BD59-A6C34878D82A}">
                    <a16:rowId xmlns:a16="http://schemas.microsoft.com/office/drawing/2014/main" val="1530012249"/>
                  </a:ext>
                </a:extLst>
              </a:tr>
              <a:tr h="2668353">
                <a:tc>
                  <a:txBody>
                    <a:bodyPr/>
                    <a:lstStyle/>
                    <a:p>
                      <a:pPr algn="l" fontAlgn="ctr"/>
                      <a:endParaRPr lang="en-US" sz="1500" b="0" i="0" u="none" strike="noStrike" dirty="0">
                        <a:solidFill>
                          <a:srgbClr val="000000"/>
                        </a:solidFill>
                        <a:effectLst/>
                        <a:latin typeface="等线" panose="02010600030101010101" pitchFamily="2" charset="-122"/>
                        <a:ea typeface="等线" panose="02010600030101010101" pitchFamily="2" charset="-122"/>
                      </a:endParaRPr>
                    </a:p>
                  </a:txBody>
                  <a:tcPr marL="10160" marR="10160" marT="10160" marB="0" anchor="ctr">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extLst>
                  <a:ext uri="{0D108BD9-81ED-4DB2-BD59-A6C34878D82A}">
                    <a16:rowId xmlns:a16="http://schemas.microsoft.com/office/drawing/2014/main" val="103012477"/>
                  </a:ext>
                </a:extLst>
              </a:tr>
            </a:tbl>
          </a:graphicData>
        </a:graphic>
      </p:graphicFrame>
      <p:sp>
        <p:nvSpPr>
          <p:cNvPr id="5" name="圆角矩形 4"/>
          <p:cNvSpPr/>
          <p:nvPr/>
        </p:nvSpPr>
        <p:spPr>
          <a:xfrm>
            <a:off x="654205" y="1073849"/>
            <a:ext cx="10980234" cy="5305315"/>
          </a:xfrm>
          <a:prstGeom prst="roundRect">
            <a:avLst>
              <a:gd name="adj" fmla="val 395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5085" y="2673325"/>
            <a:ext cx="480053" cy="726799"/>
          </a:xfrm>
          <a:prstGeom prst="rect">
            <a:avLst/>
          </a:prstGeom>
        </p:spPr>
      </p:pic>
      <p:pic>
        <p:nvPicPr>
          <p:cNvPr id="7" name="图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4579" y="2588391"/>
            <a:ext cx="1219945" cy="811733"/>
          </a:xfrm>
          <a:prstGeom prst="rect">
            <a:avLst/>
          </a:prstGeom>
        </p:spPr>
      </p:pic>
      <p:pic>
        <p:nvPicPr>
          <p:cNvPr id="8" name="图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5443" y="2639565"/>
            <a:ext cx="832004" cy="760559"/>
          </a:xfrm>
          <a:prstGeom prst="rect">
            <a:avLst/>
          </a:prstGeom>
        </p:spPr>
      </p:pic>
      <p:pic>
        <p:nvPicPr>
          <p:cNvPr id="10" name="图片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0491405" y="2684377"/>
            <a:ext cx="479883" cy="704693"/>
          </a:xfrm>
          <a:prstGeom prst="rect">
            <a:avLst/>
          </a:prstGeom>
        </p:spPr>
      </p:pic>
      <p:sp>
        <p:nvSpPr>
          <p:cNvPr id="11" name="文本框 12"/>
          <p:cNvSpPr txBox="1"/>
          <p:nvPr/>
        </p:nvSpPr>
        <p:spPr>
          <a:xfrm>
            <a:off x="782437" y="1665274"/>
            <a:ext cx="2880320"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Recognition Terminal Kit</a:t>
            </a:r>
          </a:p>
        </p:txBody>
      </p:sp>
      <p:sp>
        <p:nvSpPr>
          <p:cNvPr id="12" name="文本框 12"/>
          <p:cNvSpPr txBox="1"/>
          <p:nvPr/>
        </p:nvSpPr>
        <p:spPr>
          <a:xfrm>
            <a:off x="1310359" y="2003954"/>
            <a:ext cx="15430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DS-KAS342</a:t>
            </a:r>
          </a:p>
        </p:txBody>
      </p:sp>
      <p:sp>
        <p:nvSpPr>
          <p:cNvPr id="13" name="下箭头 12"/>
          <p:cNvSpPr/>
          <p:nvPr/>
        </p:nvSpPr>
        <p:spPr>
          <a:xfrm>
            <a:off x="1897601" y="2439521"/>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右箭头 13"/>
          <p:cNvSpPr/>
          <p:nvPr/>
        </p:nvSpPr>
        <p:spPr>
          <a:xfrm>
            <a:off x="2853434" y="3289009"/>
            <a:ext cx="288032" cy="67831"/>
          </a:xfrm>
          <a:prstGeom prst="right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1111788" y="4269690"/>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t>
            </a:r>
            <a:r>
              <a:rPr kumimoji="0" lang="en-US" altLang="zh-CN" sz="1100" b="1" i="0" u="none" strike="noStrike" kern="0" cap="none" spc="0" normalizeH="0" baseline="0" noProof="0" dirty="0" err="1">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odel</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6" name="矩形 15"/>
          <p:cNvSpPr/>
          <p:nvPr/>
        </p:nvSpPr>
        <p:spPr>
          <a:xfrm>
            <a:off x="2047748" y="4262386"/>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Quantity</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17" name="组合 16"/>
          <p:cNvGrpSpPr/>
          <p:nvPr/>
        </p:nvGrpSpPr>
        <p:grpSpPr>
          <a:xfrm>
            <a:off x="877273" y="4233351"/>
            <a:ext cx="2118523" cy="1911473"/>
            <a:chOff x="877273" y="4233351"/>
            <a:chExt cx="2118523" cy="1911473"/>
          </a:xfrm>
        </p:grpSpPr>
        <p:grpSp>
          <p:nvGrpSpPr>
            <p:cNvPr id="18" name="组合 17"/>
            <p:cNvGrpSpPr/>
            <p:nvPr/>
          </p:nvGrpSpPr>
          <p:grpSpPr>
            <a:xfrm>
              <a:off x="887944" y="4233351"/>
              <a:ext cx="2107852" cy="1911473"/>
              <a:chOff x="781991" y="4772894"/>
              <a:chExt cx="2107852" cy="1911473"/>
            </a:xfrm>
          </p:grpSpPr>
          <p:cxnSp>
            <p:nvCxnSpPr>
              <p:cNvPr id="20" name="直接连接符 19"/>
              <p:cNvCxnSpPr/>
              <p:nvPr/>
            </p:nvCxnSpPr>
            <p:spPr>
              <a:xfrm>
                <a:off x="781991" y="5091513"/>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81991" y="5410132"/>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81991" y="5728751"/>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81991" y="6684241"/>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81991" y="6047370"/>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781991" y="4772894"/>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9" name="直接连接符 18"/>
            <p:cNvCxnSpPr/>
            <p:nvPr/>
          </p:nvCxnSpPr>
          <p:spPr>
            <a:xfrm>
              <a:off x="877273" y="5828796"/>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6" name="矩形 25"/>
          <p:cNvSpPr/>
          <p:nvPr/>
        </p:nvSpPr>
        <p:spPr>
          <a:xfrm>
            <a:off x="1072231" y="4917942"/>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DS-K7P07</a:t>
            </a:r>
          </a:p>
        </p:txBody>
      </p:sp>
      <p:sp>
        <p:nvSpPr>
          <p:cNvPr id="27" name="矩形 26"/>
          <p:cNvSpPr/>
          <p:nvPr/>
        </p:nvSpPr>
        <p:spPr>
          <a:xfrm>
            <a:off x="974699" y="5222843"/>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a:t>
            </a:r>
          </a:p>
        </p:txBody>
      </p:sp>
      <p:sp>
        <p:nvSpPr>
          <p:cNvPr id="28" name="矩形 27"/>
          <p:cNvSpPr/>
          <p:nvPr/>
        </p:nvSpPr>
        <p:spPr>
          <a:xfrm>
            <a:off x="873291" y="555076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DS-K4H255S-LZ</a:t>
            </a:r>
          </a:p>
        </p:txBody>
      </p:sp>
      <p:sp>
        <p:nvSpPr>
          <p:cNvPr id="29" name="矩形 28"/>
          <p:cNvSpPr/>
          <p:nvPr/>
        </p:nvSpPr>
        <p:spPr>
          <a:xfrm>
            <a:off x="2269333" y="4559203"/>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0" name="矩形 29"/>
          <p:cNvSpPr/>
          <p:nvPr/>
        </p:nvSpPr>
        <p:spPr>
          <a:xfrm>
            <a:off x="2269333" y="4889771"/>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1" name="矩形 30"/>
          <p:cNvSpPr/>
          <p:nvPr/>
        </p:nvSpPr>
        <p:spPr>
          <a:xfrm>
            <a:off x="2266440" y="5215694"/>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2" name="矩形 31"/>
          <p:cNvSpPr/>
          <p:nvPr/>
        </p:nvSpPr>
        <p:spPr>
          <a:xfrm>
            <a:off x="2265551" y="5536838"/>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3" name="矩形 32"/>
          <p:cNvSpPr/>
          <p:nvPr/>
        </p:nvSpPr>
        <p:spPr>
          <a:xfrm>
            <a:off x="805057" y="4590533"/>
            <a:ext cx="140665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a:t>
            </a: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42</a:t>
            </a: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MFWX</a:t>
            </a: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-E1</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4" name="矩形 33"/>
          <p:cNvSpPr/>
          <p:nvPr/>
        </p:nvSpPr>
        <p:spPr>
          <a:xfrm>
            <a:off x="2256559" y="5866720"/>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a:t>
            </a:r>
          </a:p>
        </p:txBody>
      </p:sp>
      <p:sp>
        <p:nvSpPr>
          <p:cNvPr id="35" name="矩形 34"/>
          <p:cNvSpPr/>
          <p:nvPr/>
        </p:nvSpPr>
        <p:spPr>
          <a:xfrm>
            <a:off x="923878" y="586672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FM11RF08-M1</a:t>
            </a:r>
          </a:p>
        </p:txBody>
      </p:sp>
      <p:sp>
        <p:nvSpPr>
          <p:cNvPr id="36" name="文本框 35"/>
          <p:cNvSpPr txBox="1"/>
          <p:nvPr/>
        </p:nvSpPr>
        <p:spPr>
          <a:xfrm>
            <a:off x="5312619" y="3890250"/>
            <a:ext cx="17281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Touchless exit button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Stainless steel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LED indicator status: Green/blue LED indicates working/standby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Dimension(L×W×H): 115×70×16mm</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4.53"×2.76"×0.63"</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p>
        </p:txBody>
      </p:sp>
      <p:sp>
        <p:nvSpPr>
          <p:cNvPr id="37" name="文本框 36"/>
          <p:cNvSpPr txBox="1"/>
          <p:nvPr/>
        </p:nvSpPr>
        <p:spPr>
          <a:xfrm>
            <a:off x="6719573" y="3871501"/>
            <a:ext cx="176335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supports up to 272 kg (600 </a:t>
            </a:r>
            <a:r>
              <a:rPr kumimoji="0" lang="en-US" altLang="zh-CN" sz="10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Lbs</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of thrust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Power supply can be 12 VDC or 24 VDC, (default voltage is 12 VDC)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Suitable for wooden door, glass door, metal door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High strength material</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anodized aluminum 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 completely using electromagnetic suction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Abrasion-proof materials</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8" name="文本框 37"/>
          <p:cNvSpPr txBox="1"/>
          <p:nvPr/>
        </p:nvSpPr>
        <p:spPr>
          <a:xfrm>
            <a:off x="8450790" y="3890250"/>
            <a:ext cx="155654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Bracket for DS-K4H255S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 bracket is used for fixed lock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Z bracket is used for suction plate fixed, is equipped with antiskid and structure adjustment</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9" name="文本框 38"/>
          <p:cNvSpPr txBox="1"/>
          <p:nvPr/>
        </p:nvSpPr>
        <p:spPr>
          <a:xfrm>
            <a:off x="3533374" y="3915852"/>
            <a:ext cx="189812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Deep learning face recognition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2 Mega pixel camera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4.3</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-inch touch screen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Mobile &amp; PC web</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1</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500 face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3,000 card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3,000 fingerprint capacity</a:t>
            </a:r>
          </a:p>
          <a:p>
            <a:pPr lvl="0">
              <a:defRPr/>
            </a:pPr>
            <a:r>
              <a:rPr lang="en-US" altLang="zh-CN" sz="1000" dirty="0">
                <a:solidFill>
                  <a:prstClr val="black"/>
                </a:solidFill>
                <a:latin typeface="Calibri" panose="020F0502020204030204" pitchFamily="34" charset="0"/>
                <a:cs typeface="Calibri" panose="020F0502020204030204" pitchFamily="34" charset="0"/>
              </a:rPr>
              <a:t>· </a:t>
            </a:r>
            <a:r>
              <a:rPr lang="en-US" altLang="zh-CN" sz="1000" dirty="0" err="1">
                <a:solidFill>
                  <a:prstClr val="black"/>
                </a:solidFill>
                <a:latin typeface="Calibri" panose="020F0502020204030204" pitchFamily="34" charset="0"/>
                <a:ea typeface="等线" panose="02010600030101010101" pitchFamily="2" charset="-122"/>
                <a:cs typeface="Calibri" panose="020F0502020204030204" pitchFamily="34" charset="0"/>
              </a:rPr>
              <a:t>PoE</a:t>
            </a:r>
            <a:endPar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endParaRPr>
          </a:p>
          <a:p>
            <a:pPr lvl="0">
              <a:defRPr/>
            </a:pPr>
            <a:r>
              <a:rPr lang="en-US" altLang="zh-CN" sz="1000" dirty="0">
                <a:solidFill>
                  <a:prstClr val="black"/>
                </a:solidFill>
                <a:latin typeface="Calibri" panose="020F0502020204030204" pitchFamily="34" charset="0"/>
                <a:cs typeface="Calibri" panose="020F0502020204030204" pitchFamily="34" charset="0"/>
              </a:rPr>
              <a:t>· IP65</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0" name="文本框 39"/>
          <p:cNvSpPr txBox="1"/>
          <p:nvPr/>
        </p:nvSpPr>
        <p:spPr>
          <a:xfrm>
            <a:off x="9988680" y="3915852"/>
            <a:ext cx="1556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M1 card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Frequency: 13.56vMHz</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1" name="文本框 12"/>
          <p:cNvSpPr txBox="1"/>
          <p:nvPr/>
        </p:nvSpPr>
        <p:spPr>
          <a:xfrm>
            <a:off x="570271" y="215504"/>
            <a:ext cx="936510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err="1">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a:t>
            </a: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Face Recognition Terminal Kit</a:t>
            </a:r>
          </a:p>
        </p:txBody>
      </p:sp>
      <p:pic>
        <p:nvPicPr>
          <p:cNvPr id="44" name="图片 4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21597" y="2747625"/>
            <a:ext cx="1401619" cy="1145949"/>
          </a:xfrm>
          <a:prstGeom prst="rect">
            <a:avLst/>
          </a:prstGeom>
        </p:spPr>
      </p:pic>
      <p:pic>
        <p:nvPicPr>
          <p:cNvPr id="45" name="图片 4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21168" y="2454213"/>
            <a:ext cx="676300" cy="1127623"/>
          </a:xfrm>
          <a:prstGeom prst="rect">
            <a:avLst/>
          </a:prstGeom>
        </p:spPr>
      </p:pic>
      <p:sp>
        <p:nvSpPr>
          <p:cNvPr id="46" name="store-new-badges_71075"/>
          <p:cNvSpPr>
            <a:spLocks noChangeAspect="1"/>
          </p:cNvSpPr>
          <p:nvPr/>
        </p:nvSpPr>
        <p:spPr bwMode="auto">
          <a:xfrm>
            <a:off x="2255886" y="2554522"/>
            <a:ext cx="597548" cy="576684"/>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980689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下箭头 2"/>
          <p:cNvSpPr/>
          <p:nvPr/>
        </p:nvSpPr>
        <p:spPr>
          <a:xfrm>
            <a:off x="1892180" y="3903753"/>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4" name="表格 3"/>
          <p:cNvGraphicFramePr>
            <a:graphicFrameLocks noGrp="1"/>
          </p:cNvGraphicFramePr>
          <p:nvPr/>
        </p:nvGraphicFramePr>
        <p:xfrm>
          <a:off x="3538654" y="1162005"/>
          <a:ext cx="8250224" cy="5129002"/>
        </p:xfrm>
        <a:graphic>
          <a:graphicData uri="http://schemas.openxmlformats.org/drawingml/2006/table">
            <a:tbl>
              <a:tblPr firstRow="1" bandRow="1">
                <a:tableStyleId>{5C22544A-7EE6-4342-B048-85BDC9FD1C3A}</a:tableStyleId>
              </a:tblPr>
              <a:tblGrid>
                <a:gridCol w="1894161">
                  <a:extLst>
                    <a:ext uri="{9D8B030D-6E8A-4147-A177-3AD203B41FA5}">
                      <a16:colId xmlns:a16="http://schemas.microsoft.com/office/drawing/2014/main" val="2876321914"/>
                    </a:ext>
                  </a:extLst>
                </a:gridCol>
                <a:gridCol w="1416755">
                  <a:extLst>
                    <a:ext uri="{9D8B030D-6E8A-4147-A177-3AD203B41FA5}">
                      <a16:colId xmlns:a16="http://schemas.microsoft.com/office/drawing/2014/main" val="3367829485"/>
                    </a:ext>
                  </a:extLst>
                </a:gridCol>
                <a:gridCol w="1833990">
                  <a:extLst>
                    <a:ext uri="{9D8B030D-6E8A-4147-A177-3AD203B41FA5}">
                      <a16:colId xmlns:a16="http://schemas.microsoft.com/office/drawing/2014/main" val="1267348051"/>
                    </a:ext>
                  </a:extLst>
                </a:gridCol>
                <a:gridCol w="1552659">
                  <a:extLst>
                    <a:ext uri="{9D8B030D-6E8A-4147-A177-3AD203B41FA5}">
                      <a16:colId xmlns:a16="http://schemas.microsoft.com/office/drawing/2014/main" val="1372129900"/>
                    </a:ext>
                  </a:extLst>
                </a:gridCol>
                <a:gridCol w="1552659">
                  <a:extLst>
                    <a:ext uri="{9D8B030D-6E8A-4147-A177-3AD203B41FA5}">
                      <a16:colId xmlns:a16="http://schemas.microsoft.com/office/drawing/2014/main" val="1225471129"/>
                    </a:ext>
                  </a:extLst>
                </a:gridCol>
              </a:tblGrid>
              <a:tr h="523809">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Terminal</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Button</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Magnetic Lock</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Bracket</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M1 Card</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4052196666"/>
                  </a:ext>
                </a:extLst>
              </a:tr>
              <a:tr h="609600">
                <a:tc>
                  <a:txBody>
                    <a:bodyPr/>
                    <a:lstStyle/>
                    <a:p>
                      <a:pPr algn="ctr"/>
                      <a:r>
                        <a:rPr lang="en-US" altLang="zh-CN" sz="1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DS-K1T807MBFWX-QRE1</a:t>
                      </a:r>
                      <a:endParaRPr lang="zh-CN" altLang="en-US" sz="1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DS-K7P07</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DS-K4H255S</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DS-K4H255-LZ</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FM11RF08-M1</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1178919005"/>
                  </a:ext>
                </a:extLst>
              </a:tr>
              <a:tr h="1327240">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extLst>
                  <a:ext uri="{0D108BD9-81ED-4DB2-BD59-A6C34878D82A}">
                    <a16:rowId xmlns:a16="http://schemas.microsoft.com/office/drawing/2014/main" val="1530012249"/>
                  </a:ext>
                </a:extLst>
              </a:tr>
              <a:tr h="2668353">
                <a:tc>
                  <a:txBody>
                    <a:bodyPr/>
                    <a:lstStyle/>
                    <a:p>
                      <a:pPr algn="l" fontAlgn="ctr"/>
                      <a:endParaRPr lang="en-US" sz="1500" b="0" i="0" u="none" strike="noStrike" dirty="0">
                        <a:solidFill>
                          <a:srgbClr val="000000"/>
                        </a:solidFill>
                        <a:effectLst/>
                        <a:latin typeface="等线" panose="02010600030101010101" pitchFamily="2" charset="-122"/>
                        <a:ea typeface="等线" panose="02010600030101010101" pitchFamily="2" charset="-122"/>
                      </a:endParaRPr>
                    </a:p>
                  </a:txBody>
                  <a:tcPr marL="10160" marR="10160" marT="10160" marB="0" anchor="ctr">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extLst>
                  <a:ext uri="{0D108BD9-81ED-4DB2-BD59-A6C34878D82A}">
                    <a16:rowId xmlns:a16="http://schemas.microsoft.com/office/drawing/2014/main" val="103012477"/>
                  </a:ext>
                </a:extLst>
              </a:tr>
            </a:tbl>
          </a:graphicData>
        </a:graphic>
      </p:graphicFrame>
      <p:sp>
        <p:nvSpPr>
          <p:cNvPr id="5" name="圆角矩形 4"/>
          <p:cNvSpPr/>
          <p:nvPr/>
        </p:nvSpPr>
        <p:spPr>
          <a:xfrm>
            <a:off x="654204" y="1073849"/>
            <a:ext cx="11311653" cy="5305315"/>
          </a:xfrm>
          <a:prstGeom prst="roundRect">
            <a:avLst>
              <a:gd name="adj" fmla="val 395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5085" y="2673325"/>
            <a:ext cx="480053" cy="726799"/>
          </a:xfrm>
          <a:prstGeom prst="rect">
            <a:avLst/>
          </a:prstGeom>
        </p:spPr>
      </p:pic>
      <p:pic>
        <p:nvPicPr>
          <p:cNvPr id="7" name="图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4579" y="2588391"/>
            <a:ext cx="1219945" cy="811733"/>
          </a:xfrm>
          <a:prstGeom prst="rect">
            <a:avLst/>
          </a:prstGeom>
        </p:spPr>
      </p:pic>
      <p:pic>
        <p:nvPicPr>
          <p:cNvPr id="8" name="图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5443" y="2639565"/>
            <a:ext cx="832004" cy="760559"/>
          </a:xfrm>
          <a:prstGeom prst="rect">
            <a:avLst/>
          </a:prstGeom>
        </p:spPr>
      </p:pic>
      <p:pic>
        <p:nvPicPr>
          <p:cNvPr id="9" name="图片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0491405" y="2684377"/>
            <a:ext cx="479883" cy="704693"/>
          </a:xfrm>
          <a:prstGeom prst="rect">
            <a:avLst/>
          </a:prstGeom>
        </p:spPr>
      </p:pic>
      <p:sp>
        <p:nvSpPr>
          <p:cNvPr id="10" name="文本框 12"/>
          <p:cNvSpPr txBox="1"/>
          <p:nvPr/>
        </p:nvSpPr>
        <p:spPr>
          <a:xfrm>
            <a:off x="782437" y="1665274"/>
            <a:ext cx="2880320"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lang="en-US" altLang="zh-CN" sz="1600" b="1" dirty="0">
                <a:solidFill>
                  <a:srgbClr val="1E2A36"/>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Terminal Kit</a:t>
            </a:r>
          </a:p>
        </p:txBody>
      </p:sp>
      <p:sp>
        <p:nvSpPr>
          <p:cNvPr id="11" name="文本框 12"/>
          <p:cNvSpPr txBox="1"/>
          <p:nvPr/>
        </p:nvSpPr>
        <p:spPr>
          <a:xfrm>
            <a:off x="1310359" y="2003954"/>
            <a:ext cx="15430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DS-KAS807</a:t>
            </a:r>
          </a:p>
        </p:txBody>
      </p:sp>
      <p:sp>
        <p:nvSpPr>
          <p:cNvPr id="12" name="下箭头 11"/>
          <p:cNvSpPr/>
          <p:nvPr/>
        </p:nvSpPr>
        <p:spPr>
          <a:xfrm>
            <a:off x="1897601" y="2439521"/>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右箭头 12"/>
          <p:cNvSpPr/>
          <p:nvPr/>
        </p:nvSpPr>
        <p:spPr>
          <a:xfrm>
            <a:off x="2853434" y="3289009"/>
            <a:ext cx="288032" cy="67831"/>
          </a:xfrm>
          <a:prstGeom prst="right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矩形 13"/>
          <p:cNvSpPr/>
          <p:nvPr/>
        </p:nvSpPr>
        <p:spPr>
          <a:xfrm>
            <a:off x="1111788" y="4269690"/>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t>
            </a:r>
            <a:r>
              <a:rPr kumimoji="0" lang="en-US" altLang="zh-CN" sz="1100" b="1" i="0" u="none" strike="noStrike" kern="0" cap="none" spc="0" normalizeH="0" baseline="0" noProof="0" dirty="0" err="1">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odel</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5" name="矩形 14"/>
          <p:cNvSpPr/>
          <p:nvPr/>
        </p:nvSpPr>
        <p:spPr>
          <a:xfrm>
            <a:off x="2047748" y="4262386"/>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Quantity</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16" name="组合 15"/>
          <p:cNvGrpSpPr/>
          <p:nvPr/>
        </p:nvGrpSpPr>
        <p:grpSpPr>
          <a:xfrm>
            <a:off x="877273" y="4233351"/>
            <a:ext cx="2118523" cy="1911473"/>
            <a:chOff x="877273" y="4233351"/>
            <a:chExt cx="2118523" cy="1911473"/>
          </a:xfrm>
        </p:grpSpPr>
        <p:grpSp>
          <p:nvGrpSpPr>
            <p:cNvPr id="17" name="组合 16"/>
            <p:cNvGrpSpPr/>
            <p:nvPr/>
          </p:nvGrpSpPr>
          <p:grpSpPr>
            <a:xfrm>
              <a:off x="887944" y="4233351"/>
              <a:ext cx="2107852" cy="1911473"/>
              <a:chOff x="781991" y="4772894"/>
              <a:chExt cx="2107852" cy="1911473"/>
            </a:xfrm>
          </p:grpSpPr>
          <p:cxnSp>
            <p:nvCxnSpPr>
              <p:cNvPr id="19" name="直接连接符 18"/>
              <p:cNvCxnSpPr/>
              <p:nvPr/>
            </p:nvCxnSpPr>
            <p:spPr>
              <a:xfrm>
                <a:off x="781991" y="5091513"/>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81991" y="5410132"/>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81991" y="5728751"/>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81991" y="6684241"/>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81991" y="6047370"/>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81991" y="4772894"/>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a:off x="877273" y="5828796"/>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1072231" y="4917942"/>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DS-K7P07</a:t>
            </a:r>
          </a:p>
        </p:txBody>
      </p:sp>
      <p:sp>
        <p:nvSpPr>
          <p:cNvPr id="26" name="矩形 25"/>
          <p:cNvSpPr/>
          <p:nvPr/>
        </p:nvSpPr>
        <p:spPr>
          <a:xfrm>
            <a:off x="974699" y="5222843"/>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a:t>
            </a:r>
          </a:p>
        </p:txBody>
      </p:sp>
      <p:sp>
        <p:nvSpPr>
          <p:cNvPr id="27" name="矩形 26"/>
          <p:cNvSpPr/>
          <p:nvPr/>
        </p:nvSpPr>
        <p:spPr>
          <a:xfrm>
            <a:off x="873291" y="555076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DS-K4H255S-LZ</a:t>
            </a:r>
          </a:p>
        </p:txBody>
      </p:sp>
      <p:sp>
        <p:nvSpPr>
          <p:cNvPr id="28" name="矩形 27"/>
          <p:cNvSpPr/>
          <p:nvPr/>
        </p:nvSpPr>
        <p:spPr>
          <a:xfrm>
            <a:off x="2269333" y="4559203"/>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29" name="矩形 28"/>
          <p:cNvSpPr/>
          <p:nvPr/>
        </p:nvSpPr>
        <p:spPr>
          <a:xfrm>
            <a:off x="2269333" y="4889771"/>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0" name="矩形 29"/>
          <p:cNvSpPr/>
          <p:nvPr/>
        </p:nvSpPr>
        <p:spPr>
          <a:xfrm>
            <a:off x="2266440" y="5215694"/>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1" name="矩形 30"/>
          <p:cNvSpPr/>
          <p:nvPr/>
        </p:nvSpPr>
        <p:spPr>
          <a:xfrm>
            <a:off x="2265551" y="5536838"/>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2" name="矩形 31"/>
          <p:cNvSpPr/>
          <p:nvPr/>
        </p:nvSpPr>
        <p:spPr>
          <a:xfrm>
            <a:off x="688329" y="4580607"/>
            <a:ext cx="1721833"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DS-K1T807MBFWX</a:t>
            </a: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-QRE1</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3" name="矩形 32"/>
          <p:cNvSpPr/>
          <p:nvPr/>
        </p:nvSpPr>
        <p:spPr>
          <a:xfrm>
            <a:off x="2256559" y="5866720"/>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a:t>
            </a:r>
          </a:p>
        </p:txBody>
      </p:sp>
      <p:sp>
        <p:nvSpPr>
          <p:cNvPr id="34" name="矩形 33"/>
          <p:cNvSpPr/>
          <p:nvPr/>
        </p:nvSpPr>
        <p:spPr>
          <a:xfrm>
            <a:off x="923878" y="586672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FM11RF08-M1</a:t>
            </a:r>
          </a:p>
        </p:txBody>
      </p:sp>
      <p:sp>
        <p:nvSpPr>
          <p:cNvPr id="35" name="文本框 34"/>
          <p:cNvSpPr txBox="1"/>
          <p:nvPr/>
        </p:nvSpPr>
        <p:spPr>
          <a:xfrm>
            <a:off x="5406653" y="3909511"/>
            <a:ext cx="17281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Touchless exit button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Stainless steel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LED indicator status: Green/blue LED indicates working/standby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Dimension(L×W×H): 115×70×16mm</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4.53"×2.76"×0.63"</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p>
        </p:txBody>
      </p:sp>
      <p:sp>
        <p:nvSpPr>
          <p:cNvPr id="36" name="文本框 35"/>
          <p:cNvSpPr txBox="1"/>
          <p:nvPr/>
        </p:nvSpPr>
        <p:spPr>
          <a:xfrm>
            <a:off x="6846829" y="3871501"/>
            <a:ext cx="176335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supports up to 272 kg (600 </a:t>
            </a:r>
            <a:r>
              <a:rPr kumimoji="0" lang="en-US" altLang="zh-CN" sz="10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Lbs</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of thrust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Power supply can be 12 VDC or 24 VDC, (default voltage is 12 VDC)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Suitable for wooden door, glass door, metal door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High strength material</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anodized aluminum 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 completely using electromagnetic suction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Abrasion-proof materials</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7" name="文本框 36"/>
          <p:cNvSpPr txBox="1"/>
          <p:nvPr/>
        </p:nvSpPr>
        <p:spPr>
          <a:xfrm>
            <a:off x="8689725" y="3888757"/>
            <a:ext cx="155654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Bracket for DS-K4H255S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 bracket is used for fixed lock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Z bracket is used for suction plate fixed, is equipped with antiskid and structure adjustment</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8" name="文本框 37"/>
          <p:cNvSpPr txBox="1"/>
          <p:nvPr/>
        </p:nvSpPr>
        <p:spPr>
          <a:xfrm>
            <a:off x="3533374" y="3915852"/>
            <a:ext cx="189812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000" noProof="0" dirty="0">
                <a:solidFill>
                  <a:prstClr val="black"/>
                </a:solidFill>
                <a:latin typeface="Calibri" panose="020F0502020204030204" pitchFamily="34" charset="0"/>
                <a:ea typeface="等线" panose="02010600030101010101" pitchFamily="2" charset="-122"/>
                <a:cs typeface="Calibri" panose="020F0502020204030204" pitchFamily="34" charset="0"/>
              </a:rPr>
              <a:t>2</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.4</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-inch touch screen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Mobile web</a:t>
            </a:r>
          </a:p>
          <a:p>
            <a:pPr lvl="0">
              <a:defRPr/>
            </a:pPr>
            <a:r>
              <a:rPr lang="en-US" altLang="zh-CN" sz="1000" dirty="0">
                <a:solidFill>
                  <a:prstClr val="black"/>
                </a:solidFill>
                <a:latin typeface="Calibri" panose="020F0502020204030204" pitchFamily="34" charset="0"/>
                <a:cs typeface="Calibri" panose="020F0502020204030204" pitchFamily="34" charset="0"/>
              </a:rPr>
              <a:t>· AP </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mode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5</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,000 card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5,000 fingerprint capacity</a:t>
            </a:r>
          </a:p>
          <a:p>
            <a:pPr lvl="0">
              <a:defRPr/>
            </a:pPr>
            <a:r>
              <a:rPr lang="en-US" altLang="zh-CN" sz="1000" dirty="0">
                <a:solidFill>
                  <a:prstClr val="black"/>
                </a:solidFill>
                <a:latin typeface="Calibri" panose="020F0502020204030204" pitchFamily="34" charset="0"/>
                <a:cs typeface="Calibri" panose="020F0502020204030204" pitchFamily="34" charset="0"/>
              </a:rPr>
              <a:t>· </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Supports QR code</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a:p>
            <a:pPr lvl="0">
              <a:defRPr/>
            </a:pPr>
            <a:r>
              <a:rPr lang="en-US" altLang="zh-CN" sz="1000" dirty="0">
                <a:solidFill>
                  <a:prstClr val="black"/>
                </a:solidFill>
                <a:latin typeface="Calibri" panose="020F0502020204030204" pitchFamily="34" charset="0"/>
                <a:cs typeface="Calibri" panose="020F0502020204030204" pitchFamily="34" charset="0"/>
              </a:rPr>
              <a:t>· </a:t>
            </a:r>
            <a:r>
              <a:rPr lang="en-US" altLang="zh-CN" sz="1000" dirty="0" err="1">
                <a:solidFill>
                  <a:prstClr val="black"/>
                </a:solidFill>
                <a:latin typeface="Calibri" panose="020F0502020204030204" pitchFamily="34" charset="0"/>
                <a:ea typeface="等线" panose="02010600030101010101" pitchFamily="2" charset="-122"/>
                <a:cs typeface="Calibri" panose="020F0502020204030204" pitchFamily="34" charset="0"/>
              </a:rPr>
              <a:t>PoE</a:t>
            </a:r>
            <a:endPar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endParaRPr>
          </a:p>
          <a:p>
            <a:pPr lvl="0">
              <a:defRPr/>
            </a:pPr>
            <a:r>
              <a:rPr lang="en-US" altLang="zh-CN" sz="1000" dirty="0">
                <a:solidFill>
                  <a:prstClr val="black"/>
                </a:solidFill>
                <a:latin typeface="Calibri" panose="020F0502020204030204" pitchFamily="34" charset="0"/>
                <a:cs typeface="Calibri" panose="020F0502020204030204" pitchFamily="34" charset="0"/>
              </a:rPr>
              <a:t>· IP65</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9" name="文本框 38"/>
          <p:cNvSpPr txBox="1"/>
          <p:nvPr/>
        </p:nvSpPr>
        <p:spPr>
          <a:xfrm>
            <a:off x="10273433" y="3898936"/>
            <a:ext cx="1556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M1 card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Frequency: 13.56vMHz</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2" name="文本框 12"/>
          <p:cNvSpPr txBox="1"/>
          <p:nvPr/>
        </p:nvSpPr>
        <p:spPr>
          <a:xfrm>
            <a:off x="570271" y="215504"/>
            <a:ext cx="936510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lang="en-US" altLang="zh-CN" sz="3600" b="1" dirty="0">
                <a:solidFill>
                  <a:srgbClr val="1E2A36"/>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a:t>
            </a: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Terminal Kit</a:t>
            </a:r>
          </a:p>
        </p:txBody>
      </p:sp>
      <p:pic>
        <p:nvPicPr>
          <p:cNvPr id="43" name="图片 4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37460" y="2301053"/>
            <a:ext cx="1369526" cy="1369526"/>
          </a:xfrm>
          <a:prstGeom prst="rect">
            <a:avLst/>
          </a:prstGeom>
        </p:spPr>
      </p:pic>
      <p:pic>
        <p:nvPicPr>
          <p:cNvPr id="54" name="图片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9858" y="2768551"/>
            <a:ext cx="1379037" cy="1150283"/>
          </a:xfrm>
          <a:prstGeom prst="rect">
            <a:avLst/>
          </a:prstGeom>
        </p:spPr>
      </p:pic>
      <p:sp>
        <p:nvSpPr>
          <p:cNvPr id="53" name="store-new-badges_71075"/>
          <p:cNvSpPr>
            <a:spLocks noChangeAspect="1"/>
          </p:cNvSpPr>
          <p:nvPr/>
        </p:nvSpPr>
        <p:spPr bwMode="auto">
          <a:xfrm>
            <a:off x="2255886" y="2554522"/>
            <a:ext cx="597548" cy="576684"/>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966955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下箭头 2"/>
          <p:cNvSpPr/>
          <p:nvPr/>
        </p:nvSpPr>
        <p:spPr>
          <a:xfrm>
            <a:off x="1892180" y="3903753"/>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4" name="表格 3"/>
          <p:cNvGraphicFramePr>
            <a:graphicFrameLocks noGrp="1"/>
          </p:cNvGraphicFramePr>
          <p:nvPr/>
        </p:nvGraphicFramePr>
        <p:xfrm>
          <a:off x="3538654" y="1162005"/>
          <a:ext cx="8250224" cy="5129002"/>
        </p:xfrm>
        <a:graphic>
          <a:graphicData uri="http://schemas.openxmlformats.org/drawingml/2006/table">
            <a:tbl>
              <a:tblPr firstRow="1" bandRow="1">
                <a:tableStyleId>{5C22544A-7EE6-4342-B048-85BDC9FD1C3A}</a:tableStyleId>
              </a:tblPr>
              <a:tblGrid>
                <a:gridCol w="1894161">
                  <a:extLst>
                    <a:ext uri="{9D8B030D-6E8A-4147-A177-3AD203B41FA5}">
                      <a16:colId xmlns:a16="http://schemas.microsoft.com/office/drawing/2014/main" val="2876321914"/>
                    </a:ext>
                  </a:extLst>
                </a:gridCol>
                <a:gridCol w="1416755">
                  <a:extLst>
                    <a:ext uri="{9D8B030D-6E8A-4147-A177-3AD203B41FA5}">
                      <a16:colId xmlns:a16="http://schemas.microsoft.com/office/drawing/2014/main" val="3367829485"/>
                    </a:ext>
                  </a:extLst>
                </a:gridCol>
                <a:gridCol w="1833990">
                  <a:extLst>
                    <a:ext uri="{9D8B030D-6E8A-4147-A177-3AD203B41FA5}">
                      <a16:colId xmlns:a16="http://schemas.microsoft.com/office/drawing/2014/main" val="1267348051"/>
                    </a:ext>
                  </a:extLst>
                </a:gridCol>
                <a:gridCol w="1552659">
                  <a:extLst>
                    <a:ext uri="{9D8B030D-6E8A-4147-A177-3AD203B41FA5}">
                      <a16:colId xmlns:a16="http://schemas.microsoft.com/office/drawing/2014/main" val="1372129900"/>
                    </a:ext>
                  </a:extLst>
                </a:gridCol>
                <a:gridCol w="1552659">
                  <a:extLst>
                    <a:ext uri="{9D8B030D-6E8A-4147-A177-3AD203B41FA5}">
                      <a16:colId xmlns:a16="http://schemas.microsoft.com/office/drawing/2014/main" val="1225471129"/>
                    </a:ext>
                  </a:extLst>
                </a:gridCol>
              </a:tblGrid>
              <a:tr h="523809">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Terminal</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Button</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Magnetic Lock</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Bracket</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M1 Card</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4052196666"/>
                  </a:ext>
                </a:extLst>
              </a:tr>
              <a:tr h="609600">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DS-K1T808MFWX</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DS-K7P07</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DS-K4H255S</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DS-K4H255-LZ</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FM11RF08-M1</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1178919005"/>
                  </a:ext>
                </a:extLst>
              </a:tr>
              <a:tr h="1327240">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extLst>
                  <a:ext uri="{0D108BD9-81ED-4DB2-BD59-A6C34878D82A}">
                    <a16:rowId xmlns:a16="http://schemas.microsoft.com/office/drawing/2014/main" val="1530012249"/>
                  </a:ext>
                </a:extLst>
              </a:tr>
              <a:tr h="2668353">
                <a:tc>
                  <a:txBody>
                    <a:bodyPr/>
                    <a:lstStyle/>
                    <a:p>
                      <a:pPr algn="l" fontAlgn="ctr"/>
                      <a:endParaRPr lang="en-US" sz="1500" b="0" i="0" u="none" strike="noStrike" dirty="0">
                        <a:solidFill>
                          <a:srgbClr val="000000"/>
                        </a:solidFill>
                        <a:effectLst/>
                        <a:latin typeface="等线" panose="02010600030101010101" pitchFamily="2" charset="-122"/>
                        <a:ea typeface="等线" panose="02010600030101010101" pitchFamily="2" charset="-122"/>
                      </a:endParaRPr>
                    </a:p>
                  </a:txBody>
                  <a:tcPr marL="10160" marR="10160" marT="10160" marB="0" anchor="ctr">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extLst>
                  <a:ext uri="{0D108BD9-81ED-4DB2-BD59-A6C34878D82A}">
                    <a16:rowId xmlns:a16="http://schemas.microsoft.com/office/drawing/2014/main" val="103012477"/>
                  </a:ext>
                </a:extLst>
              </a:tr>
            </a:tbl>
          </a:graphicData>
        </a:graphic>
      </p:graphicFrame>
      <p:sp>
        <p:nvSpPr>
          <p:cNvPr id="5" name="圆角矩形 4"/>
          <p:cNvSpPr/>
          <p:nvPr/>
        </p:nvSpPr>
        <p:spPr>
          <a:xfrm>
            <a:off x="654204" y="1073849"/>
            <a:ext cx="11311653" cy="5305315"/>
          </a:xfrm>
          <a:prstGeom prst="roundRect">
            <a:avLst>
              <a:gd name="adj" fmla="val 395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5085" y="2673325"/>
            <a:ext cx="480053" cy="726799"/>
          </a:xfrm>
          <a:prstGeom prst="rect">
            <a:avLst/>
          </a:prstGeom>
        </p:spPr>
      </p:pic>
      <p:pic>
        <p:nvPicPr>
          <p:cNvPr id="7" name="图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4579" y="2588391"/>
            <a:ext cx="1219945" cy="811733"/>
          </a:xfrm>
          <a:prstGeom prst="rect">
            <a:avLst/>
          </a:prstGeom>
        </p:spPr>
      </p:pic>
      <p:pic>
        <p:nvPicPr>
          <p:cNvPr id="8" name="图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5443" y="2639565"/>
            <a:ext cx="832004" cy="760559"/>
          </a:xfrm>
          <a:prstGeom prst="rect">
            <a:avLst/>
          </a:prstGeom>
        </p:spPr>
      </p:pic>
      <p:pic>
        <p:nvPicPr>
          <p:cNvPr id="9" name="图片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0491405" y="2684377"/>
            <a:ext cx="479883" cy="704693"/>
          </a:xfrm>
          <a:prstGeom prst="rect">
            <a:avLst/>
          </a:prstGeom>
        </p:spPr>
      </p:pic>
      <p:sp>
        <p:nvSpPr>
          <p:cNvPr id="10" name="文本框 12"/>
          <p:cNvSpPr txBox="1"/>
          <p:nvPr/>
        </p:nvSpPr>
        <p:spPr>
          <a:xfrm>
            <a:off x="782437" y="1665274"/>
            <a:ext cx="2880320"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lang="en-US" altLang="zh-CN" sz="1600" b="1" dirty="0">
                <a:solidFill>
                  <a:srgbClr val="1E2A36"/>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Terminal Kit</a:t>
            </a:r>
          </a:p>
        </p:txBody>
      </p:sp>
      <p:sp>
        <p:nvSpPr>
          <p:cNvPr id="11" name="文本框 12"/>
          <p:cNvSpPr txBox="1"/>
          <p:nvPr/>
        </p:nvSpPr>
        <p:spPr>
          <a:xfrm>
            <a:off x="1310359" y="2003954"/>
            <a:ext cx="15430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DS-KAS808</a:t>
            </a:r>
          </a:p>
        </p:txBody>
      </p:sp>
      <p:sp>
        <p:nvSpPr>
          <p:cNvPr id="12" name="下箭头 11"/>
          <p:cNvSpPr/>
          <p:nvPr/>
        </p:nvSpPr>
        <p:spPr>
          <a:xfrm>
            <a:off x="1897601" y="2439521"/>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右箭头 12"/>
          <p:cNvSpPr/>
          <p:nvPr/>
        </p:nvSpPr>
        <p:spPr>
          <a:xfrm>
            <a:off x="2853434" y="3289009"/>
            <a:ext cx="288032" cy="67831"/>
          </a:xfrm>
          <a:prstGeom prst="right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矩形 13"/>
          <p:cNvSpPr/>
          <p:nvPr/>
        </p:nvSpPr>
        <p:spPr>
          <a:xfrm>
            <a:off x="1111788" y="4269690"/>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t>
            </a:r>
            <a:r>
              <a:rPr kumimoji="0" lang="en-US" altLang="zh-CN" sz="1100" b="1" i="0" u="none" strike="noStrike" kern="0" cap="none" spc="0" normalizeH="0" baseline="0" noProof="0" dirty="0" err="1">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odel</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5" name="矩形 14"/>
          <p:cNvSpPr/>
          <p:nvPr/>
        </p:nvSpPr>
        <p:spPr>
          <a:xfrm>
            <a:off x="2047748" y="4262386"/>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Quantity</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16" name="组合 15"/>
          <p:cNvGrpSpPr/>
          <p:nvPr/>
        </p:nvGrpSpPr>
        <p:grpSpPr>
          <a:xfrm>
            <a:off x="877273" y="4233351"/>
            <a:ext cx="2118523" cy="1911473"/>
            <a:chOff x="877273" y="4233351"/>
            <a:chExt cx="2118523" cy="1911473"/>
          </a:xfrm>
        </p:grpSpPr>
        <p:grpSp>
          <p:nvGrpSpPr>
            <p:cNvPr id="17" name="组合 16"/>
            <p:cNvGrpSpPr/>
            <p:nvPr/>
          </p:nvGrpSpPr>
          <p:grpSpPr>
            <a:xfrm>
              <a:off x="887944" y="4233351"/>
              <a:ext cx="2107852" cy="1911473"/>
              <a:chOff x="781991" y="4772894"/>
              <a:chExt cx="2107852" cy="1911473"/>
            </a:xfrm>
          </p:grpSpPr>
          <p:cxnSp>
            <p:nvCxnSpPr>
              <p:cNvPr id="19" name="直接连接符 18"/>
              <p:cNvCxnSpPr/>
              <p:nvPr/>
            </p:nvCxnSpPr>
            <p:spPr>
              <a:xfrm>
                <a:off x="781991" y="5091513"/>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81991" y="5410132"/>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81991" y="5728751"/>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81991" y="6684241"/>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81991" y="6047370"/>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81991" y="4772894"/>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a:off x="877273" y="5828796"/>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1072231" y="4917942"/>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DS-K7P07</a:t>
            </a:r>
          </a:p>
        </p:txBody>
      </p:sp>
      <p:sp>
        <p:nvSpPr>
          <p:cNvPr id="26" name="矩形 25"/>
          <p:cNvSpPr/>
          <p:nvPr/>
        </p:nvSpPr>
        <p:spPr>
          <a:xfrm>
            <a:off x="974699" y="5222843"/>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a:t>
            </a:r>
          </a:p>
        </p:txBody>
      </p:sp>
      <p:sp>
        <p:nvSpPr>
          <p:cNvPr id="27" name="矩形 26"/>
          <p:cNvSpPr/>
          <p:nvPr/>
        </p:nvSpPr>
        <p:spPr>
          <a:xfrm>
            <a:off x="873291" y="555076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DS-K4H255S-LZ</a:t>
            </a:r>
          </a:p>
        </p:txBody>
      </p:sp>
      <p:sp>
        <p:nvSpPr>
          <p:cNvPr id="28" name="矩形 27"/>
          <p:cNvSpPr/>
          <p:nvPr/>
        </p:nvSpPr>
        <p:spPr>
          <a:xfrm>
            <a:off x="2269333" y="4559203"/>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29" name="矩形 28"/>
          <p:cNvSpPr/>
          <p:nvPr/>
        </p:nvSpPr>
        <p:spPr>
          <a:xfrm>
            <a:off x="2269333" y="4889771"/>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0" name="矩形 29"/>
          <p:cNvSpPr/>
          <p:nvPr/>
        </p:nvSpPr>
        <p:spPr>
          <a:xfrm>
            <a:off x="2266440" y="5215694"/>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1" name="矩形 30"/>
          <p:cNvSpPr/>
          <p:nvPr/>
        </p:nvSpPr>
        <p:spPr>
          <a:xfrm>
            <a:off x="2265551" y="5536838"/>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2" name="矩形 31"/>
          <p:cNvSpPr/>
          <p:nvPr/>
        </p:nvSpPr>
        <p:spPr>
          <a:xfrm>
            <a:off x="844171" y="4580537"/>
            <a:ext cx="127104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a:t>
            </a: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8MFWX</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3" name="矩形 32"/>
          <p:cNvSpPr/>
          <p:nvPr/>
        </p:nvSpPr>
        <p:spPr>
          <a:xfrm>
            <a:off x="2256559" y="5866720"/>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a:t>
            </a:r>
          </a:p>
        </p:txBody>
      </p:sp>
      <p:sp>
        <p:nvSpPr>
          <p:cNvPr id="34" name="矩形 33"/>
          <p:cNvSpPr/>
          <p:nvPr/>
        </p:nvSpPr>
        <p:spPr>
          <a:xfrm>
            <a:off x="923878" y="586672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FM11RF08-M1</a:t>
            </a:r>
          </a:p>
        </p:txBody>
      </p:sp>
      <p:sp>
        <p:nvSpPr>
          <p:cNvPr id="35" name="文本框 34"/>
          <p:cNvSpPr txBox="1"/>
          <p:nvPr/>
        </p:nvSpPr>
        <p:spPr>
          <a:xfrm>
            <a:off x="5406653" y="3909511"/>
            <a:ext cx="17281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Touchless exit button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Stainless steel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LED indicator status: Green/blue LED indicates working/standby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Dimension(L×W×H): 115×70×16mm</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4.53"×2.76"×0.63"</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p>
        </p:txBody>
      </p:sp>
      <p:sp>
        <p:nvSpPr>
          <p:cNvPr id="36" name="文本框 35"/>
          <p:cNvSpPr txBox="1"/>
          <p:nvPr/>
        </p:nvSpPr>
        <p:spPr>
          <a:xfrm>
            <a:off x="6846829" y="3871501"/>
            <a:ext cx="176335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supports up to 272 kg (600 </a:t>
            </a:r>
            <a:r>
              <a:rPr kumimoji="0" lang="en-US" altLang="zh-CN" sz="10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Lbs</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of thrust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Power supply can be 12 VDC or 24 VDC, (default voltage is 12 VDC)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Suitable for wooden door, glass door, metal door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High strength material</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anodized aluminum 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 completely using electromagnetic suction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Abrasion-proof materials</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7" name="文本框 36"/>
          <p:cNvSpPr txBox="1"/>
          <p:nvPr/>
        </p:nvSpPr>
        <p:spPr>
          <a:xfrm>
            <a:off x="8689725" y="3888757"/>
            <a:ext cx="155654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Bracket for DS-K4H255S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 bracket is used for fixed lock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Z bracket is used for suction plate fixed, is equipped with antiskid and structure adjustment</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8" name="文本框 37"/>
          <p:cNvSpPr txBox="1"/>
          <p:nvPr/>
        </p:nvSpPr>
        <p:spPr>
          <a:xfrm>
            <a:off x="3533374" y="3915852"/>
            <a:ext cx="189812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000" noProof="0" dirty="0">
                <a:solidFill>
                  <a:prstClr val="black"/>
                </a:solidFill>
                <a:latin typeface="Calibri" panose="020F0502020204030204" pitchFamily="34" charset="0"/>
                <a:ea typeface="等线" panose="02010600030101010101" pitchFamily="2" charset="-122"/>
                <a:cs typeface="Calibri" panose="020F0502020204030204" pitchFamily="34" charset="0"/>
              </a:rPr>
              <a:t>2</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.4</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-inch touch screen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Mobile &amp; PC web</a:t>
            </a:r>
          </a:p>
          <a:p>
            <a:pPr>
              <a:defRPr/>
            </a:pPr>
            <a:r>
              <a:rPr lang="en-US" altLang="zh-CN" sz="1000" dirty="0">
                <a:solidFill>
                  <a:prstClr val="black"/>
                </a:solidFill>
                <a:latin typeface="Calibri" panose="020F0502020204030204" pitchFamily="34" charset="0"/>
                <a:cs typeface="Calibri" panose="020F0502020204030204" pitchFamily="34" charset="0"/>
              </a:rPr>
              <a:t>· AP mode</a:t>
            </a:r>
            <a:endPar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000" noProof="0" dirty="0">
                <a:solidFill>
                  <a:prstClr val="black"/>
                </a:solidFill>
                <a:latin typeface="Calibri" panose="020F0502020204030204" pitchFamily="34" charset="0"/>
                <a:ea typeface="等线" panose="02010600030101010101" pitchFamily="2" charset="-122"/>
                <a:cs typeface="Calibri" panose="020F0502020204030204" pitchFamily="34" charset="0"/>
              </a:rPr>
              <a:t>3</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,000 card capacity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t>
            </a:r>
            <a:r>
              <a:rPr lang="en-US" altLang="zh-CN" sz="1000" dirty="0">
                <a:solidFill>
                  <a:prstClr val="black"/>
                </a:solidFill>
                <a:latin typeface="Calibri" panose="020F0502020204030204" pitchFamily="34" charset="0"/>
                <a:ea typeface="等线" panose="02010600030101010101" pitchFamily="2" charset="-122"/>
                <a:cs typeface="Calibri" panose="020F0502020204030204" pitchFamily="34" charset="0"/>
              </a:rPr>
              <a:t>3</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,000 fingerprint capacity</a:t>
            </a:r>
          </a:p>
        </p:txBody>
      </p:sp>
      <p:sp>
        <p:nvSpPr>
          <p:cNvPr id="39" name="文本框 38"/>
          <p:cNvSpPr txBox="1"/>
          <p:nvPr/>
        </p:nvSpPr>
        <p:spPr>
          <a:xfrm>
            <a:off x="10273433" y="3898936"/>
            <a:ext cx="1556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M1 card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Frequency: 13.56vMHz</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2" name="文本框 12"/>
          <p:cNvSpPr txBox="1"/>
          <p:nvPr/>
        </p:nvSpPr>
        <p:spPr>
          <a:xfrm>
            <a:off x="570271" y="215504"/>
            <a:ext cx="936510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lang="en-US" altLang="zh-CN" sz="3600" b="1" dirty="0">
                <a:solidFill>
                  <a:srgbClr val="1E2A36"/>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a:t>
            </a: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Terminal Kit</a:t>
            </a:r>
          </a:p>
        </p:txBody>
      </p:sp>
      <p:pic>
        <p:nvPicPr>
          <p:cNvPr id="2" name="图片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34464" y="2244187"/>
            <a:ext cx="899732" cy="1444017"/>
          </a:xfrm>
          <a:prstGeom prst="rect">
            <a:avLst/>
          </a:prstGeom>
        </p:spPr>
      </p:pic>
      <p:pic>
        <p:nvPicPr>
          <p:cNvPr id="51" name="图片 5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52461" y="2723402"/>
            <a:ext cx="1375297" cy="1192590"/>
          </a:xfrm>
          <a:prstGeom prst="rect">
            <a:avLst/>
          </a:prstGeom>
        </p:spPr>
      </p:pic>
      <p:sp>
        <p:nvSpPr>
          <p:cNvPr id="62" name="store-new-badges_71075"/>
          <p:cNvSpPr>
            <a:spLocks noChangeAspect="1"/>
          </p:cNvSpPr>
          <p:nvPr/>
        </p:nvSpPr>
        <p:spPr bwMode="auto">
          <a:xfrm>
            <a:off x="2255886" y="2554522"/>
            <a:ext cx="597548" cy="576684"/>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185626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6789" y="2764699"/>
            <a:ext cx="1233541" cy="1110969"/>
          </a:xfrm>
          <a:prstGeom prst="rect">
            <a:avLst/>
          </a:prstGeom>
        </p:spPr>
      </p:pic>
      <p:sp>
        <p:nvSpPr>
          <p:cNvPr id="3" name="下箭头 2"/>
          <p:cNvSpPr/>
          <p:nvPr/>
        </p:nvSpPr>
        <p:spPr>
          <a:xfrm>
            <a:off x="1892180" y="3903753"/>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4" name="表格 3"/>
          <p:cNvGraphicFramePr>
            <a:graphicFrameLocks noGrp="1"/>
          </p:cNvGraphicFramePr>
          <p:nvPr/>
        </p:nvGraphicFramePr>
        <p:xfrm>
          <a:off x="3538654" y="1162005"/>
          <a:ext cx="8250224" cy="5129002"/>
        </p:xfrm>
        <a:graphic>
          <a:graphicData uri="http://schemas.openxmlformats.org/drawingml/2006/table">
            <a:tbl>
              <a:tblPr firstRow="1" bandRow="1">
                <a:tableStyleId>{5C22544A-7EE6-4342-B048-85BDC9FD1C3A}</a:tableStyleId>
              </a:tblPr>
              <a:tblGrid>
                <a:gridCol w="1894161">
                  <a:extLst>
                    <a:ext uri="{9D8B030D-6E8A-4147-A177-3AD203B41FA5}">
                      <a16:colId xmlns:a16="http://schemas.microsoft.com/office/drawing/2014/main" val="2876321914"/>
                    </a:ext>
                  </a:extLst>
                </a:gridCol>
                <a:gridCol w="1416755">
                  <a:extLst>
                    <a:ext uri="{9D8B030D-6E8A-4147-A177-3AD203B41FA5}">
                      <a16:colId xmlns:a16="http://schemas.microsoft.com/office/drawing/2014/main" val="3367829485"/>
                    </a:ext>
                  </a:extLst>
                </a:gridCol>
                <a:gridCol w="1833990">
                  <a:extLst>
                    <a:ext uri="{9D8B030D-6E8A-4147-A177-3AD203B41FA5}">
                      <a16:colId xmlns:a16="http://schemas.microsoft.com/office/drawing/2014/main" val="1267348051"/>
                    </a:ext>
                  </a:extLst>
                </a:gridCol>
                <a:gridCol w="1552659">
                  <a:extLst>
                    <a:ext uri="{9D8B030D-6E8A-4147-A177-3AD203B41FA5}">
                      <a16:colId xmlns:a16="http://schemas.microsoft.com/office/drawing/2014/main" val="1372129900"/>
                    </a:ext>
                  </a:extLst>
                </a:gridCol>
                <a:gridCol w="1552659">
                  <a:extLst>
                    <a:ext uri="{9D8B030D-6E8A-4147-A177-3AD203B41FA5}">
                      <a16:colId xmlns:a16="http://schemas.microsoft.com/office/drawing/2014/main" val="1225471129"/>
                    </a:ext>
                  </a:extLst>
                </a:gridCol>
              </a:tblGrid>
              <a:tr h="523809">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Terminal</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Button</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Magnetic Lock</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Bracket</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M1 Card</a:t>
                      </a:r>
                      <a:endParaRPr lang="zh-CN" altLang="en-US" sz="1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4052196666"/>
                  </a:ext>
                </a:extLst>
              </a:tr>
              <a:tr h="609600">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DS-K1T809MX</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DS-K7P07</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DS-K4H255S</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DS-K4H255-LZ</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tc>
                  <a:txBody>
                    <a:bodyPr/>
                    <a:lstStyle/>
                    <a:p>
                      <a:pPr algn="ctr"/>
                      <a:r>
                        <a:rPr lang="en-US" altLang="zh-CN"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FM11RF08-M1</a:t>
                      </a:r>
                      <a:endParaRPr lang="zh-CN" altLang="en-US" sz="1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marL="121920" marR="121920" marT="60960" marB="60960" anchor="ctr">
                    <a:solidFill>
                      <a:srgbClr val="C00000"/>
                    </a:solidFill>
                  </a:tcPr>
                </a:tc>
                <a:extLst>
                  <a:ext uri="{0D108BD9-81ED-4DB2-BD59-A6C34878D82A}">
                    <a16:rowId xmlns:a16="http://schemas.microsoft.com/office/drawing/2014/main" val="1178919005"/>
                  </a:ext>
                </a:extLst>
              </a:tr>
              <a:tr h="1327240">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tc>
                  <a:txBody>
                    <a:bodyPr/>
                    <a:lstStyle/>
                    <a:p>
                      <a:endParaRPr lang="zh-CN" altLang="en-US" sz="2400" dirty="0"/>
                    </a:p>
                  </a:txBody>
                  <a:tcPr marL="121920" marR="121920" marT="60960" marB="60960">
                    <a:noFill/>
                  </a:tcPr>
                </a:tc>
                <a:extLst>
                  <a:ext uri="{0D108BD9-81ED-4DB2-BD59-A6C34878D82A}">
                    <a16:rowId xmlns:a16="http://schemas.microsoft.com/office/drawing/2014/main" val="1530012249"/>
                  </a:ext>
                </a:extLst>
              </a:tr>
              <a:tr h="2668353">
                <a:tc>
                  <a:txBody>
                    <a:bodyPr/>
                    <a:lstStyle/>
                    <a:p>
                      <a:pPr algn="l" fontAlgn="ctr"/>
                      <a:endParaRPr lang="en-US" sz="1500" b="0" i="0" u="none" strike="noStrike" dirty="0">
                        <a:solidFill>
                          <a:srgbClr val="000000"/>
                        </a:solidFill>
                        <a:effectLst/>
                        <a:latin typeface="等线" panose="02010600030101010101" pitchFamily="2" charset="-122"/>
                        <a:ea typeface="等线" panose="02010600030101010101" pitchFamily="2" charset="-122"/>
                      </a:endParaRPr>
                    </a:p>
                  </a:txBody>
                  <a:tcPr marL="10160" marR="10160" marT="10160" marB="0" anchor="ctr">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tc>
                  <a:txBody>
                    <a:bodyPr/>
                    <a:lstStyle/>
                    <a:p>
                      <a:endParaRPr lang="zh-CN" altLang="en-US" sz="1300" dirty="0">
                        <a:latin typeface="Calibri" panose="020F0502020204030204" pitchFamily="34" charset="0"/>
                        <a:cs typeface="Calibri" panose="020F0502020204030204" pitchFamily="34" charset="0"/>
                      </a:endParaRPr>
                    </a:p>
                  </a:txBody>
                  <a:tcPr marL="121920" marR="121920" marT="60960" marB="60960">
                    <a:solidFill>
                      <a:schemeClr val="bg2">
                        <a:lumMod val="90000"/>
                      </a:schemeClr>
                    </a:solidFill>
                  </a:tcPr>
                </a:tc>
                <a:extLst>
                  <a:ext uri="{0D108BD9-81ED-4DB2-BD59-A6C34878D82A}">
                    <a16:rowId xmlns:a16="http://schemas.microsoft.com/office/drawing/2014/main" val="103012477"/>
                  </a:ext>
                </a:extLst>
              </a:tr>
            </a:tbl>
          </a:graphicData>
        </a:graphic>
      </p:graphicFrame>
      <p:sp>
        <p:nvSpPr>
          <p:cNvPr id="5" name="圆角矩形 4"/>
          <p:cNvSpPr/>
          <p:nvPr/>
        </p:nvSpPr>
        <p:spPr>
          <a:xfrm>
            <a:off x="654204" y="1073849"/>
            <a:ext cx="11311653" cy="5305315"/>
          </a:xfrm>
          <a:prstGeom prst="roundRect">
            <a:avLst>
              <a:gd name="adj" fmla="val 395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85085" y="2673325"/>
            <a:ext cx="480053" cy="726799"/>
          </a:xfrm>
          <a:prstGeom prst="rect">
            <a:avLst/>
          </a:prstGeom>
        </p:spPr>
      </p:pic>
      <p:pic>
        <p:nvPicPr>
          <p:cNvPr id="7" name="图片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4579" y="2588391"/>
            <a:ext cx="1219945" cy="811733"/>
          </a:xfrm>
          <a:prstGeom prst="rect">
            <a:avLst/>
          </a:prstGeom>
        </p:spPr>
      </p:pic>
      <p:pic>
        <p:nvPicPr>
          <p:cNvPr id="8" name="图片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15443" y="2639565"/>
            <a:ext cx="832004" cy="760559"/>
          </a:xfrm>
          <a:prstGeom prst="rect">
            <a:avLst/>
          </a:prstGeom>
        </p:spPr>
      </p:pic>
      <p:pic>
        <p:nvPicPr>
          <p:cNvPr id="9" name="图片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0491405" y="2684377"/>
            <a:ext cx="479883" cy="704693"/>
          </a:xfrm>
          <a:prstGeom prst="rect">
            <a:avLst/>
          </a:prstGeom>
        </p:spPr>
      </p:pic>
      <p:sp>
        <p:nvSpPr>
          <p:cNvPr id="10" name="文本框 12"/>
          <p:cNvSpPr txBox="1"/>
          <p:nvPr/>
        </p:nvSpPr>
        <p:spPr>
          <a:xfrm>
            <a:off x="782437" y="1665274"/>
            <a:ext cx="2880320"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lang="en-US" altLang="zh-CN" sz="1600" b="1" dirty="0">
                <a:solidFill>
                  <a:srgbClr val="1E2A36"/>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a:t>
            </a: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Terminal Kit</a:t>
            </a:r>
          </a:p>
        </p:txBody>
      </p:sp>
      <p:sp>
        <p:nvSpPr>
          <p:cNvPr id="11" name="文本框 12"/>
          <p:cNvSpPr txBox="1"/>
          <p:nvPr/>
        </p:nvSpPr>
        <p:spPr>
          <a:xfrm>
            <a:off x="1310359" y="2003954"/>
            <a:ext cx="154307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1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DS-KAS809</a:t>
            </a:r>
          </a:p>
        </p:txBody>
      </p:sp>
      <p:sp>
        <p:nvSpPr>
          <p:cNvPr id="12" name="下箭头 11"/>
          <p:cNvSpPr/>
          <p:nvPr/>
        </p:nvSpPr>
        <p:spPr>
          <a:xfrm>
            <a:off x="1897601" y="2439521"/>
            <a:ext cx="67197" cy="282371"/>
          </a:xfrm>
          <a:prstGeom prst="down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右箭头 12"/>
          <p:cNvSpPr/>
          <p:nvPr/>
        </p:nvSpPr>
        <p:spPr>
          <a:xfrm>
            <a:off x="2853434" y="3289009"/>
            <a:ext cx="288032" cy="67831"/>
          </a:xfrm>
          <a:prstGeom prst="rightArrow">
            <a:avLst/>
          </a:prstGeom>
          <a:ln>
            <a:solidFill>
              <a:srgbClr val="1A98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矩形 13"/>
          <p:cNvSpPr/>
          <p:nvPr/>
        </p:nvSpPr>
        <p:spPr>
          <a:xfrm>
            <a:off x="1111788" y="4269690"/>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t>
            </a:r>
            <a:r>
              <a:rPr kumimoji="0" lang="en-US" altLang="zh-CN" sz="1100" b="1" i="0" u="none" strike="noStrike" kern="0" cap="none" spc="0" normalizeH="0" baseline="0" noProof="0" dirty="0" err="1">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odel</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5" name="矩形 14"/>
          <p:cNvSpPr/>
          <p:nvPr/>
        </p:nvSpPr>
        <p:spPr>
          <a:xfrm>
            <a:off x="2047748" y="4262386"/>
            <a:ext cx="116155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Quantity</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16" name="组合 15"/>
          <p:cNvGrpSpPr/>
          <p:nvPr/>
        </p:nvGrpSpPr>
        <p:grpSpPr>
          <a:xfrm>
            <a:off x="877273" y="4233351"/>
            <a:ext cx="2118523" cy="1911473"/>
            <a:chOff x="877273" y="4233351"/>
            <a:chExt cx="2118523" cy="1911473"/>
          </a:xfrm>
        </p:grpSpPr>
        <p:grpSp>
          <p:nvGrpSpPr>
            <p:cNvPr id="17" name="组合 16"/>
            <p:cNvGrpSpPr/>
            <p:nvPr/>
          </p:nvGrpSpPr>
          <p:grpSpPr>
            <a:xfrm>
              <a:off x="887944" y="4233351"/>
              <a:ext cx="2107852" cy="1911473"/>
              <a:chOff x="781991" y="4772894"/>
              <a:chExt cx="2107852" cy="1911473"/>
            </a:xfrm>
          </p:grpSpPr>
          <p:cxnSp>
            <p:nvCxnSpPr>
              <p:cNvPr id="19" name="直接连接符 18"/>
              <p:cNvCxnSpPr/>
              <p:nvPr/>
            </p:nvCxnSpPr>
            <p:spPr>
              <a:xfrm>
                <a:off x="781991" y="5091513"/>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81991" y="5410132"/>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81991" y="5728751"/>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81991" y="6684241"/>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81991" y="6047370"/>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81991" y="4772894"/>
                <a:ext cx="2107852" cy="126"/>
              </a:xfrm>
              <a:prstGeom prst="line">
                <a:avLst/>
              </a:prstGeom>
              <a:ln w="190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8" name="直接连接符 17"/>
            <p:cNvCxnSpPr/>
            <p:nvPr/>
          </p:nvCxnSpPr>
          <p:spPr>
            <a:xfrm>
              <a:off x="877273" y="5828796"/>
              <a:ext cx="2107852" cy="126"/>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1072231" y="4917942"/>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DS-K7P07</a:t>
            </a:r>
          </a:p>
        </p:txBody>
      </p:sp>
      <p:sp>
        <p:nvSpPr>
          <p:cNvPr id="26" name="矩形 25"/>
          <p:cNvSpPr/>
          <p:nvPr/>
        </p:nvSpPr>
        <p:spPr>
          <a:xfrm>
            <a:off x="974699" y="5222843"/>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a:t>
            </a:r>
          </a:p>
        </p:txBody>
      </p:sp>
      <p:sp>
        <p:nvSpPr>
          <p:cNvPr id="27" name="矩形 26"/>
          <p:cNvSpPr/>
          <p:nvPr/>
        </p:nvSpPr>
        <p:spPr>
          <a:xfrm>
            <a:off x="873291" y="555076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DS-K4H255S-LZ</a:t>
            </a:r>
          </a:p>
        </p:txBody>
      </p:sp>
      <p:sp>
        <p:nvSpPr>
          <p:cNvPr id="28" name="矩形 27"/>
          <p:cNvSpPr/>
          <p:nvPr/>
        </p:nvSpPr>
        <p:spPr>
          <a:xfrm>
            <a:off x="2269333" y="4559203"/>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29" name="矩形 28"/>
          <p:cNvSpPr/>
          <p:nvPr/>
        </p:nvSpPr>
        <p:spPr>
          <a:xfrm>
            <a:off x="2269333" y="4889771"/>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0" name="矩形 29"/>
          <p:cNvSpPr/>
          <p:nvPr/>
        </p:nvSpPr>
        <p:spPr>
          <a:xfrm>
            <a:off x="2266440" y="5215694"/>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1" name="矩形 30"/>
          <p:cNvSpPr/>
          <p:nvPr/>
        </p:nvSpPr>
        <p:spPr>
          <a:xfrm>
            <a:off x="2265551" y="5536838"/>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a:t>
            </a:r>
          </a:p>
        </p:txBody>
      </p:sp>
      <p:sp>
        <p:nvSpPr>
          <p:cNvPr id="32" name="矩形 31"/>
          <p:cNvSpPr/>
          <p:nvPr/>
        </p:nvSpPr>
        <p:spPr>
          <a:xfrm>
            <a:off x="912996" y="4580537"/>
            <a:ext cx="127104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DS-K1T80</a:t>
            </a:r>
            <a:r>
              <a:rPr lang="en-US" altLang="zh-CN" sz="1100" b="1" kern="0" dirty="0">
                <a:solidFill>
                  <a:srgbClr val="313C47"/>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9</a:t>
            </a:r>
            <a:r>
              <a:rPr kumimoji="0" lang="en-US"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MX</a:t>
            </a:r>
            <a:endPar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3" name="矩形 32"/>
          <p:cNvSpPr/>
          <p:nvPr/>
        </p:nvSpPr>
        <p:spPr>
          <a:xfrm>
            <a:off x="2256559" y="5866720"/>
            <a:ext cx="43296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a:t>
            </a:r>
          </a:p>
        </p:txBody>
      </p:sp>
      <p:sp>
        <p:nvSpPr>
          <p:cNvPr id="34" name="矩形 33"/>
          <p:cNvSpPr/>
          <p:nvPr/>
        </p:nvSpPr>
        <p:spPr>
          <a:xfrm>
            <a:off x="923878" y="5866720"/>
            <a:ext cx="109036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11119"/>
              </a:buClr>
              <a:buSzPct val="80000"/>
              <a:buFontTx/>
              <a:buNone/>
              <a:tabLst/>
              <a:defRPr/>
            </a:pPr>
            <a:r>
              <a:rPr kumimoji="0" lang="fi-FI" altLang="zh-CN" sz="1100" b="1" i="0" u="none" strike="noStrike" kern="0" cap="none" spc="0" normalizeH="0" baseline="0" noProof="0" dirty="0">
                <a:ln>
                  <a:noFill/>
                </a:ln>
                <a:solidFill>
                  <a:srgbClr val="313C4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FM11RF08-M1</a:t>
            </a:r>
          </a:p>
        </p:txBody>
      </p:sp>
      <p:sp>
        <p:nvSpPr>
          <p:cNvPr id="35" name="文本框 34"/>
          <p:cNvSpPr txBox="1"/>
          <p:nvPr/>
        </p:nvSpPr>
        <p:spPr>
          <a:xfrm>
            <a:off x="5406653" y="3909511"/>
            <a:ext cx="172819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Touchless exit button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Stainless steel panel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LED indicator status: Green/blue LED indicates working/standby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Dimension(L×W×H): 115×70×16mm</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4.53"×2.76"×0.63"</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p>
        </p:txBody>
      </p:sp>
      <p:sp>
        <p:nvSpPr>
          <p:cNvPr id="36" name="文本框 35"/>
          <p:cNvSpPr txBox="1"/>
          <p:nvPr/>
        </p:nvSpPr>
        <p:spPr>
          <a:xfrm>
            <a:off x="6846829" y="3871501"/>
            <a:ext cx="176335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supports up to 272 kg (600 </a:t>
            </a:r>
            <a:r>
              <a:rPr kumimoji="0" lang="en-US" altLang="zh-CN" sz="10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Lbs</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of thrust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Power supply can be 12 VDC or 24 VDC, (default voltage is 12 VDC)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Suitable for wooden door, glass door, metal door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High strength material</a:t>
            </a: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anodized aluminum housing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Magnetic lock , completely using electromagnetic suction 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Abrasion-proof materials</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7" name="文本框 36"/>
          <p:cNvSpPr txBox="1"/>
          <p:nvPr/>
        </p:nvSpPr>
        <p:spPr>
          <a:xfrm>
            <a:off x="8689725" y="3888757"/>
            <a:ext cx="155654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Bracket for DS-K4H255S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 bracket is used for fixed lock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Z bracket is used for suction plate fixed, is equipped with antiskid and structure adjustment</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8" name="文本框 37"/>
          <p:cNvSpPr txBox="1"/>
          <p:nvPr/>
        </p:nvSpPr>
        <p:spPr>
          <a:xfrm>
            <a:off x="3533374" y="3915852"/>
            <a:ext cx="1898121" cy="861774"/>
          </a:xfrm>
          <a:prstGeom prst="rect">
            <a:avLst/>
          </a:prstGeom>
          <a:noFill/>
        </p:spPr>
        <p:txBody>
          <a:bodyPr wrap="square" rtlCol="0">
            <a:spAutoFit/>
          </a:bodyPr>
          <a:lstStyle/>
          <a:p>
            <a:pPr lvl="0" defTabSz="1219170">
              <a:defRPr/>
            </a:pPr>
            <a:r>
              <a:rPr lang="en-US" altLang="zh-CN" sz="1000" dirty="0">
                <a:solidFill>
                  <a:prstClr val="black"/>
                </a:solidFill>
                <a:latin typeface="Calibri" panose="020F0502020204030204" pitchFamily="34" charset="0"/>
                <a:cs typeface="Calibri" panose="020F0502020204030204" pitchFamily="34" charset="0"/>
              </a:rPr>
              <a:t>· </a:t>
            </a:r>
            <a:r>
              <a:rPr lang="en-US" altLang="zh-CN" sz="1000"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User</a:t>
            </a:r>
            <a:r>
              <a:rPr lang="zh-CN" altLang="en-US" sz="1000"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1000"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a:t>
            </a:r>
          </a:p>
          <a:p>
            <a:pPr lvl="0" defTabSz="1219170">
              <a:defRPr/>
            </a:pPr>
            <a:r>
              <a:rPr lang="en-US" altLang="zh-CN" sz="1000" dirty="0">
                <a:solidFill>
                  <a:prstClr val="black"/>
                </a:solidFill>
                <a:latin typeface="Calibri" panose="020F0502020204030204" pitchFamily="34" charset="0"/>
                <a:cs typeface="Calibri" panose="020F0502020204030204" pitchFamily="34" charset="0"/>
              </a:rPr>
              <a:t>· </a:t>
            </a:r>
            <a:r>
              <a:rPr lang="en-US" altLang="zh-CN" sz="1000"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r>
              <a:rPr lang="zh-CN" altLang="en-US" sz="1000"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r>
              <a:rPr lang="en-US" altLang="zh-CN" sz="1000"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1,000</a:t>
            </a:r>
          </a:p>
          <a:p>
            <a:pPr lvl="0" defTabSz="1219170">
              <a:defRPr/>
            </a:pPr>
            <a:r>
              <a:rPr lang="en-US" altLang="zh-CN" sz="1000" dirty="0">
                <a:solidFill>
                  <a:prstClr val="black"/>
                </a:solidFill>
                <a:latin typeface="Calibri" panose="020F0502020204030204" pitchFamily="34" charset="0"/>
                <a:cs typeface="Calibri" panose="020F0502020204030204" pitchFamily="34" charset="0"/>
              </a:rPr>
              <a:t>· </a:t>
            </a:r>
            <a:r>
              <a:rPr lang="en-US" altLang="zh-CN" sz="1000"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 mode</a:t>
            </a:r>
          </a:p>
          <a:p>
            <a:pPr lvl="0" defTabSz="1219170">
              <a:defRPr/>
            </a:pPr>
            <a:r>
              <a:rPr lang="en-US" altLang="zh-CN" sz="1000" dirty="0">
                <a:solidFill>
                  <a:prstClr val="black"/>
                </a:solidFill>
                <a:latin typeface="Calibri" panose="020F0502020204030204" pitchFamily="34" charset="0"/>
                <a:cs typeface="Calibri" panose="020F0502020204030204" pitchFamily="34" charset="0"/>
              </a:rPr>
              <a:t>· </a:t>
            </a:r>
            <a:r>
              <a:rPr lang="en-US" altLang="zh-CN" sz="1000"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Web configuration( Mobile)</a:t>
            </a:r>
          </a:p>
          <a:p>
            <a:pPr lvl="0" defTabSz="1219170">
              <a:defRPr/>
            </a:pPr>
            <a:r>
              <a:rPr lang="en-US" altLang="zh-CN" sz="1000" dirty="0">
                <a:latin typeface="Calibri" panose="020F0502020204030204" pitchFamily="34" charset="0"/>
                <a:cs typeface="Calibri" panose="020F0502020204030204" pitchFamily="34" charset="0"/>
              </a:rPr>
              <a:t>· </a:t>
            </a:r>
            <a:r>
              <a:rPr lang="en-US" altLang="zh-CN" sz="1000" b="1" dirty="0">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p:txBody>
      </p:sp>
      <p:sp>
        <p:nvSpPr>
          <p:cNvPr id="39" name="文本框 38"/>
          <p:cNvSpPr txBox="1"/>
          <p:nvPr/>
        </p:nvSpPr>
        <p:spPr>
          <a:xfrm>
            <a:off x="10273433" y="3898936"/>
            <a:ext cx="1556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M1 card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Frequency: 13.56vMHz</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2" name="文本框 12"/>
          <p:cNvSpPr txBox="1"/>
          <p:nvPr/>
        </p:nvSpPr>
        <p:spPr>
          <a:xfrm>
            <a:off x="570271" y="215504"/>
            <a:ext cx="936510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lang="en-US" altLang="zh-CN" sz="3600" b="1" dirty="0">
                <a:solidFill>
                  <a:srgbClr val="1E2A36"/>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Access Control </a:t>
            </a: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Terminal Kit</a:t>
            </a:r>
          </a:p>
        </p:txBody>
      </p:sp>
      <p:pic>
        <p:nvPicPr>
          <p:cNvPr id="40" name="图片 3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70420" y="2234760"/>
            <a:ext cx="1450160" cy="1450160"/>
          </a:xfrm>
          <a:prstGeom prst="rect">
            <a:avLst/>
          </a:prstGeom>
        </p:spPr>
      </p:pic>
      <p:sp>
        <p:nvSpPr>
          <p:cNvPr id="52" name="store-new-badges_71075"/>
          <p:cNvSpPr>
            <a:spLocks noChangeAspect="1"/>
          </p:cNvSpPr>
          <p:nvPr/>
        </p:nvSpPr>
        <p:spPr bwMode="auto">
          <a:xfrm>
            <a:off x="2255886" y="2554522"/>
            <a:ext cx="597548" cy="576684"/>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63316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 y="696682"/>
            <a:ext cx="9432334" cy="6161318"/>
            <a:chOff x="-1" y="696682"/>
            <a:chExt cx="9213608" cy="6161318"/>
          </a:xfrm>
        </p:grpSpPr>
        <p:pic>
          <p:nvPicPr>
            <p:cNvPr id="12" name="图片 11"/>
            <p:cNvPicPr>
              <a:picLocks noChangeAspect="1"/>
            </p:cNvPicPr>
            <p:nvPr/>
          </p:nvPicPr>
          <p:blipFill>
            <a:blip r:embed="rId3"/>
            <a:stretch>
              <a:fillRect/>
            </a:stretch>
          </p:blipFill>
          <p:spPr>
            <a:xfrm>
              <a:off x="6207372" y="696683"/>
              <a:ext cx="1841152" cy="6161317"/>
            </a:xfrm>
            <a:prstGeom prst="rect">
              <a:avLst/>
            </a:prstGeom>
          </p:spPr>
        </p:pic>
        <p:pic>
          <p:nvPicPr>
            <p:cNvPr id="9" name="图片 8"/>
            <p:cNvPicPr>
              <a:picLocks noChangeAspect="1"/>
            </p:cNvPicPr>
            <p:nvPr/>
          </p:nvPicPr>
          <p:blipFill>
            <a:blip r:embed="rId3"/>
            <a:stretch>
              <a:fillRect/>
            </a:stretch>
          </p:blipFill>
          <p:spPr>
            <a:xfrm>
              <a:off x="2854255" y="696682"/>
              <a:ext cx="1841152" cy="6161317"/>
            </a:xfrm>
            <a:prstGeom prst="rect">
              <a:avLst/>
            </a:prstGeom>
          </p:spPr>
        </p:pic>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96686"/>
              <a:ext cx="3080657" cy="3080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52293" y="696684"/>
              <a:ext cx="3080657" cy="3080657"/>
            </a:xfrm>
            <a:prstGeom prst="rect">
              <a:avLst/>
            </a:prstGeom>
          </p:spPr>
        </p:pic>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2950" y="696684"/>
              <a:ext cx="3080657" cy="3080657"/>
            </a:xfrm>
            <a:prstGeom prst="rect">
              <a:avLst/>
            </a:prstGeom>
          </p:spPr>
        </p:pic>
        <p:pic>
          <p:nvPicPr>
            <p:cNvPr id="5" name="图片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777343"/>
              <a:ext cx="3080657" cy="3080657"/>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52293" y="3777343"/>
              <a:ext cx="3080657" cy="3080657"/>
            </a:xfrm>
            <a:prstGeom prst="rect">
              <a:avLst/>
            </a:prstGeom>
          </p:spPr>
        </p:pic>
        <p:pic>
          <p:nvPicPr>
            <p:cNvPr id="7" name="图片 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132949" y="3777343"/>
              <a:ext cx="3080658" cy="3080657"/>
            </a:xfrm>
            <a:prstGeom prst="rect">
              <a:avLst/>
            </a:prstGeom>
          </p:spPr>
        </p:pic>
      </p:grpSp>
      <p:sp>
        <p:nvSpPr>
          <p:cNvPr id="10" name="文本框 9"/>
          <p:cNvSpPr txBox="1"/>
          <p:nvPr/>
        </p:nvSpPr>
        <p:spPr>
          <a:xfrm>
            <a:off x="10679519" y="4691034"/>
            <a:ext cx="743578" cy="707886"/>
          </a:xfrm>
          <a:prstGeom prst="rect">
            <a:avLst/>
          </a:prstGeom>
          <a:noFill/>
        </p:spPr>
        <p:txBody>
          <a:bodyPr wrap="square" rtlCol="0">
            <a:spAutoFit/>
          </a:bodyPr>
          <a:lstStyle/>
          <a:p>
            <a:r>
              <a:rPr lang="en-US" altLang="zh-CN" sz="4000" b="1" dirty="0"/>
              <a:t>…</a:t>
            </a:r>
            <a:endParaRPr lang="zh-CN" altLang="en-US" sz="4000" b="1" dirty="0"/>
          </a:p>
        </p:txBody>
      </p:sp>
      <p:sp>
        <p:nvSpPr>
          <p:cNvPr id="14" name="文本框 13"/>
          <p:cNvSpPr txBox="1"/>
          <p:nvPr/>
        </p:nvSpPr>
        <p:spPr>
          <a:xfrm>
            <a:off x="10058042" y="5198865"/>
            <a:ext cx="1986531" cy="400110"/>
          </a:xfrm>
          <a:prstGeom prst="rect">
            <a:avLst/>
          </a:prstGeom>
          <a:noFill/>
        </p:spPr>
        <p:txBody>
          <a:bodyPr wrap="square" rtlCol="0">
            <a:spAutoFit/>
          </a:bodyPr>
          <a:lstStyle/>
          <a:p>
            <a:r>
              <a:rPr lang="en-US" altLang="zh-CN" sz="2000" b="1" dirty="0">
                <a:latin typeface="Calibri" panose="020F0502020204030204" pitchFamily="34" charset="0"/>
                <a:cs typeface="Calibri" panose="020F0502020204030204" pitchFamily="34" charset="0"/>
              </a:rPr>
              <a:t>To be continued</a:t>
            </a:r>
            <a:endParaRPr lang="zh-CN" altLang="en-US" sz="2000" b="1" dirty="0">
              <a:latin typeface="Calibri" panose="020F0502020204030204" pitchFamily="34" charset="0"/>
              <a:cs typeface="Calibri" panose="020F0502020204030204" pitchFamily="34" charset="0"/>
            </a:endParaRPr>
          </a:p>
        </p:txBody>
      </p:sp>
      <p:sp>
        <p:nvSpPr>
          <p:cNvPr id="15" name="文本框 12"/>
          <p:cNvSpPr txBox="1"/>
          <p:nvPr/>
        </p:nvSpPr>
        <p:spPr>
          <a:xfrm>
            <a:off x="351692" y="89776"/>
            <a:ext cx="3588200"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
                <a:srgbClr val="C11119"/>
              </a:buClr>
              <a:buSzPct val="125000"/>
              <a:buFontTx/>
              <a:buNone/>
              <a:tabLst/>
              <a:defRPr/>
            </a:pPr>
            <a:r>
              <a:rPr lang="en-US" altLang="zh-CN" sz="2800" b="1" dirty="0" err="1">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Razones</a:t>
            </a:r>
            <a:r>
              <a:rPr lang="en-US" altLang="zh-CN" sz="2800" b="1" dirty="0">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para </a:t>
            </a:r>
            <a:r>
              <a:rPr lang="en-US" altLang="zh-CN" sz="2800" b="1" dirty="0" err="1">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elegir</a:t>
            </a:r>
            <a:endParaRPr kumimoji="0" lang="en-US" altLang="zh-CN" sz="2800" b="1" i="0" u="none" strike="noStrike" kern="1200" cap="none" spc="0" normalizeH="0" baseline="0" noProof="0" dirty="0">
              <a:ln>
                <a:noFill/>
              </a:ln>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16" name="图片 15"/>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741498" y="89774"/>
            <a:ext cx="1614055" cy="442893"/>
          </a:xfrm>
          <a:prstGeom prst="rect">
            <a:avLst/>
          </a:prstGeom>
        </p:spPr>
      </p:pic>
      <p:pic>
        <p:nvPicPr>
          <p:cNvPr id="8" name="图片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32332" y="696682"/>
            <a:ext cx="2759668" cy="3080660"/>
          </a:xfrm>
          <a:prstGeom prst="rect">
            <a:avLst/>
          </a:prstGeom>
        </p:spPr>
      </p:pic>
    </p:spTree>
    <p:extLst>
      <p:ext uri="{BB962C8B-B14F-4D97-AF65-F5344CB8AC3E}">
        <p14:creationId xmlns:p14="http://schemas.microsoft.com/office/powerpoint/2010/main" val="2590126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924694" y="1613116"/>
            <a:ext cx="4086225"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000" b="1" i="0" u="none" strike="noStrike" kern="1200" cap="none" spc="0" normalizeH="0" baseline="0" noProof="0" dirty="0">
                <a:ln>
                  <a:noFill/>
                </a:ln>
                <a:solidFill>
                  <a:srgbClr val="D1000F"/>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rPr>
              <a:t>0</a:t>
            </a:r>
            <a:r>
              <a:rPr lang="en-US" altLang="zh-CN" sz="23000" b="1" dirty="0">
                <a:solidFill>
                  <a:srgbClr val="D1000F"/>
                </a:solidFill>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rPr>
              <a:t>2</a:t>
            </a:r>
            <a:endParaRPr kumimoji="0" lang="zh-CN" altLang="en-US" sz="23000" b="1" i="0" u="none" strike="noStrike" kern="1200" cap="none" spc="0" normalizeH="0" baseline="0" noProof="0" dirty="0">
              <a:ln>
                <a:noFill/>
              </a:ln>
              <a:solidFill>
                <a:srgbClr val="D1000F"/>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 name="矩形 3"/>
          <p:cNvSpPr/>
          <p:nvPr/>
        </p:nvSpPr>
        <p:spPr>
          <a:xfrm>
            <a:off x="2018581" y="3186112"/>
            <a:ext cx="3620220" cy="448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7" name="矩形 6"/>
          <p:cNvSpPr/>
          <p:nvPr/>
        </p:nvSpPr>
        <p:spPr>
          <a:xfrm>
            <a:off x="2141534" y="2866345"/>
            <a:ext cx="2894960" cy="68576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C11119"/>
              </a:buClr>
              <a:buSzPct val="125000"/>
              <a:buFontTx/>
              <a:buNone/>
              <a:tabLst/>
              <a:defRPr/>
            </a:pPr>
            <a:r>
              <a:rPr kumimoji="0" lang="en-US" altLang="zh-CN" sz="4400" b="1" i="0" u="none" strike="noStrike" kern="1200" cap="none" spc="0" normalizeH="0" baseline="-25000" noProof="0" dirty="0">
                <a:ln>
                  <a:noFill/>
                </a:ln>
                <a:solidFill>
                  <a:srgbClr val="384551"/>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rPr>
              <a:t>Video Intercom</a:t>
            </a:r>
          </a:p>
        </p:txBody>
      </p:sp>
      <p:grpSp>
        <p:nvGrpSpPr>
          <p:cNvPr id="19" name="组合 18"/>
          <p:cNvGrpSpPr/>
          <p:nvPr/>
        </p:nvGrpSpPr>
        <p:grpSpPr>
          <a:xfrm>
            <a:off x="5738758" y="2497694"/>
            <a:ext cx="6609199" cy="1777175"/>
            <a:chOff x="5342699" y="1531409"/>
            <a:chExt cx="6346384" cy="1777175"/>
          </a:xfrm>
        </p:grpSpPr>
        <p:sp>
          <p:nvSpPr>
            <p:cNvPr id="6" name="文本框 5"/>
            <p:cNvSpPr txBox="1"/>
            <p:nvPr/>
          </p:nvSpPr>
          <p:spPr>
            <a:xfrm>
              <a:off x="6342383" y="2099855"/>
              <a:ext cx="5346700" cy="1208729"/>
            </a:xfrm>
            <a:prstGeom prst="rect">
              <a:avLst/>
            </a:prstGeom>
            <a:noFill/>
          </p:spPr>
          <p:txBody>
            <a:bodyPr wrap="square" rtlCol="0">
              <a:spAutoFit/>
            </a:bodyPr>
            <a:lstStyle/>
            <a:p>
              <a:pPr marL="285750" marR="0" lvl="0" indent="-285750" algn="l" defTabSz="914400" rtl="0" eaLnBrk="1" fontAlgn="auto" latinLnBrk="0" hangingPunct="1">
                <a:lnSpc>
                  <a:spcPts val="3000"/>
                </a:lnSpc>
                <a:spcBef>
                  <a:spcPts val="0"/>
                </a:spcBef>
                <a:spcAft>
                  <a:spcPts val="0"/>
                </a:spcAft>
                <a:buClrTx/>
                <a:buSzPct val="60000"/>
                <a:buFont typeface="Wingdings" panose="05000000000000000000" pitchFamily="2" charset="2"/>
                <a:buChar char="u"/>
                <a:tabLst/>
                <a:defRPr/>
              </a:pPr>
              <a:r>
                <a:rPr kumimoji="0" lang="en-US" altLang="zh-CN" sz="2000" b="0" i="0" u="none" strike="noStrike" kern="1200" cap="none" spc="0" normalizeH="0" baseline="0" noProof="0" dirty="0">
                  <a:ln>
                    <a:noFill/>
                  </a:ln>
                  <a:solidFill>
                    <a:srgbClr val="384551"/>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rPr>
                <a:t>IP Video Intercom</a:t>
              </a:r>
            </a:p>
            <a:p>
              <a:pPr marL="285750" marR="0" lvl="0" indent="-285750" algn="l" defTabSz="914400" rtl="0" eaLnBrk="1" fontAlgn="auto" latinLnBrk="0" hangingPunct="1">
                <a:lnSpc>
                  <a:spcPts val="3000"/>
                </a:lnSpc>
                <a:spcBef>
                  <a:spcPts val="0"/>
                </a:spcBef>
                <a:spcAft>
                  <a:spcPts val="0"/>
                </a:spcAft>
                <a:buClrTx/>
                <a:buSzPct val="60000"/>
                <a:buFont typeface="Wingdings" panose="05000000000000000000" pitchFamily="2" charset="2"/>
                <a:buChar char="u"/>
                <a:tabLst/>
                <a:defRPr/>
              </a:pPr>
              <a:r>
                <a:rPr kumimoji="0" lang="en-US" altLang="zh-CN" sz="2000" b="0" i="0" u="none" strike="noStrike" kern="1200" cap="none" spc="0" normalizeH="0" baseline="0" noProof="0" dirty="0">
                  <a:ln>
                    <a:noFill/>
                  </a:ln>
                  <a:solidFill>
                    <a:srgbClr val="384551"/>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rPr>
                <a:t>4-Wire Video Intercom</a:t>
              </a:r>
            </a:p>
            <a:p>
              <a:pPr marL="285750" marR="0" lvl="0" indent="-285750" algn="l" defTabSz="914400" rtl="0" eaLnBrk="1" fontAlgn="auto" latinLnBrk="0" hangingPunct="1">
                <a:lnSpc>
                  <a:spcPts val="3000"/>
                </a:lnSpc>
                <a:spcBef>
                  <a:spcPts val="0"/>
                </a:spcBef>
                <a:spcAft>
                  <a:spcPts val="0"/>
                </a:spcAft>
                <a:buClrTx/>
                <a:buSzPct val="60000"/>
                <a:buFont typeface="Wingdings" panose="05000000000000000000" pitchFamily="2" charset="2"/>
                <a:buChar char="u"/>
                <a:tabLst/>
                <a:defRPr/>
              </a:pPr>
              <a:r>
                <a:rPr kumimoji="0" lang="en-US" altLang="zh-CN" sz="2000" b="0" i="0" u="none" strike="noStrike" kern="1200" cap="none" spc="0" normalizeH="0" baseline="0" noProof="0" dirty="0">
                  <a:ln>
                    <a:noFill/>
                  </a:ln>
                  <a:solidFill>
                    <a:srgbClr val="384551"/>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rPr>
                <a:t>2-Wire Video Intercom</a:t>
              </a:r>
            </a:p>
          </p:txBody>
        </p:sp>
        <p:grpSp>
          <p:nvGrpSpPr>
            <p:cNvPr id="11" name="组合 10"/>
            <p:cNvGrpSpPr/>
            <p:nvPr/>
          </p:nvGrpSpPr>
          <p:grpSpPr>
            <a:xfrm>
              <a:off x="5342699" y="1531409"/>
              <a:ext cx="4611074" cy="725714"/>
              <a:chOff x="6709516" y="1857828"/>
              <a:chExt cx="4611074" cy="725714"/>
            </a:xfrm>
          </p:grpSpPr>
          <p:sp>
            <p:nvSpPr>
              <p:cNvPr id="12" name="椭圆 11"/>
              <p:cNvSpPr/>
              <p:nvPr/>
            </p:nvSpPr>
            <p:spPr>
              <a:xfrm>
                <a:off x="6709516" y="1857828"/>
                <a:ext cx="725714" cy="725714"/>
              </a:xfrm>
              <a:prstGeom prst="ellipse">
                <a:avLst/>
              </a:prstGeom>
              <a:noFill/>
              <a:ln w="25400">
                <a:solidFill>
                  <a:srgbClr val="293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panose="020B0503020204020204" pitchFamily="34" charset="-122"/>
                  <a:cs typeface="+mn-cs"/>
                  <a:sym typeface="Calibri" panose="020F0502020204030204" pitchFamily="34" charset="0"/>
                </a:endParaRPr>
              </a:p>
            </p:txBody>
          </p:sp>
          <p:sp>
            <p:nvSpPr>
              <p:cNvPr id="13" name="文本框 12"/>
              <p:cNvSpPr txBox="1"/>
              <p:nvPr/>
            </p:nvSpPr>
            <p:spPr>
              <a:xfrm>
                <a:off x="7622980" y="1928297"/>
                <a:ext cx="36976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9323B"/>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rPr>
                  <a:t>Product Introduction</a:t>
                </a:r>
              </a:p>
            </p:txBody>
          </p:sp>
        </p:grpSp>
      </p:grpSp>
      <p:sp>
        <p:nvSpPr>
          <p:cNvPr id="96" name="browser_150941">
            <a:extLst>
              <a:ext uri="{FF2B5EF4-FFF2-40B4-BE49-F238E27FC236}">
                <a16:creationId xmlns:a16="http://schemas.microsoft.com/office/drawing/2014/main" id="{54405246-CCE2-4201-BBB1-D3F3EB6E740D}"/>
              </a:ext>
            </a:extLst>
          </p:cNvPr>
          <p:cNvSpPr/>
          <p:nvPr/>
        </p:nvSpPr>
        <p:spPr>
          <a:xfrm>
            <a:off x="5936753" y="2692025"/>
            <a:ext cx="413973" cy="385500"/>
          </a:xfrm>
          <a:custGeom>
            <a:avLst/>
            <a:gdLst>
              <a:gd name="connsiteX0" fmla="*/ 542326 w 607614"/>
              <a:gd name="connsiteY0" fmla="*/ 375497 h 565823"/>
              <a:gd name="connsiteX1" fmla="*/ 545363 w 607614"/>
              <a:gd name="connsiteY1" fmla="*/ 389903 h 565823"/>
              <a:gd name="connsiteX2" fmla="*/ 482345 w 607614"/>
              <a:gd name="connsiteY2" fmla="*/ 480129 h 565823"/>
              <a:gd name="connsiteX3" fmla="*/ 475511 w 607614"/>
              <a:gd name="connsiteY3" fmla="*/ 484678 h 565823"/>
              <a:gd name="connsiteX4" fmla="*/ 473993 w 607614"/>
              <a:gd name="connsiteY4" fmla="*/ 484678 h 565823"/>
              <a:gd name="connsiteX5" fmla="*/ 467159 w 607614"/>
              <a:gd name="connsiteY5" fmla="*/ 482403 h 565823"/>
              <a:gd name="connsiteX6" fmla="*/ 419326 w 607614"/>
              <a:gd name="connsiteY6" fmla="*/ 442219 h 565823"/>
              <a:gd name="connsiteX7" fmla="*/ 417808 w 607614"/>
              <a:gd name="connsiteY7" fmla="*/ 428571 h 565823"/>
              <a:gd name="connsiteX8" fmla="*/ 431474 w 607614"/>
              <a:gd name="connsiteY8" fmla="*/ 427055 h 565823"/>
              <a:gd name="connsiteX9" fmla="*/ 471715 w 607614"/>
              <a:gd name="connsiteY9" fmla="*/ 459657 h 565823"/>
              <a:gd name="connsiteX10" fmla="*/ 528659 w 607614"/>
              <a:gd name="connsiteY10" fmla="*/ 378530 h 565823"/>
              <a:gd name="connsiteX11" fmla="*/ 542326 w 607614"/>
              <a:gd name="connsiteY11" fmla="*/ 375497 h 565823"/>
              <a:gd name="connsiteX12" fmla="*/ 476224 w 607614"/>
              <a:gd name="connsiteY12" fmla="*/ 323102 h 565823"/>
              <a:gd name="connsiteX13" fmla="*/ 364581 w 607614"/>
              <a:gd name="connsiteY13" fmla="*/ 434602 h 565823"/>
              <a:gd name="connsiteX14" fmla="*/ 476224 w 607614"/>
              <a:gd name="connsiteY14" fmla="*/ 546102 h 565823"/>
              <a:gd name="connsiteX15" fmla="*/ 587108 w 607614"/>
              <a:gd name="connsiteY15" fmla="*/ 434602 h 565823"/>
              <a:gd name="connsiteX16" fmla="*/ 476224 w 607614"/>
              <a:gd name="connsiteY16" fmla="*/ 323102 h 565823"/>
              <a:gd name="connsiteX17" fmla="*/ 476224 w 607614"/>
              <a:gd name="connsiteY17" fmla="*/ 303381 h 565823"/>
              <a:gd name="connsiteX18" fmla="*/ 607614 w 607614"/>
              <a:gd name="connsiteY18" fmla="*/ 434602 h 565823"/>
              <a:gd name="connsiteX19" fmla="*/ 476224 w 607614"/>
              <a:gd name="connsiteY19" fmla="*/ 565823 h 565823"/>
              <a:gd name="connsiteX20" fmla="*/ 344075 w 607614"/>
              <a:gd name="connsiteY20" fmla="*/ 434602 h 565823"/>
              <a:gd name="connsiteX21" fmla="*/ 476224 w 607614"/>
              <a:gd name="connsiteY21" fmla="*/ 303381 h 565823"/>
              <a:gd name="connsiteX22" fmla="*/ 9874 w 607614"/>
              <a:gd name="connsiteY22" fmla="*/ 182028 h 565823"/>
              <a:gd name="connsiteX23" fmla="*/ 516473 w 607614"/>
              <a:gd name="connsiteY23" fmla="*/ 182028 h 565823"/>
              <a:gd name="connsiteX24" fmla="*/ 526347 w 607614"/>
              <a:gd name="connsiteY24" fmla="*/ 191888 h 565823"/>
              <a:gd name="connsiteX25" fmla="*/ 526347 w 607614"/>
              <a:gd name="connsiteY25" fmla="*/ 280627 h 565823"/>
              <a:gd name="connsiteX26" fmla="*/ 476219 w 607614"/>
              <a:gd name="connsiteY26" fmla="*/ 273042 h 565823"/>
              <a:gd name="connsiteX27" fmla="*/ 313682 w 607614"/>
              <a:gd name="connsiteY27" fmla="*/ 434593 h 565823"/>
              <a:gd name="connsiteX28" fmla="*/ 335708 w 607614"/>
              <a:gd name="connsiteY28" fmla="*/ 515747 h 565823"/>
              <a:gd name="connsiteX29" fmla="*/ 9874 w 607614"/>
              <a:gd name="connsiteY29" fmla="*/ 515747 h 565823"/>
              <a:gd name="connsiteX30" fmla="*/ 0 w 607614"/>
              <a:gd name="connsiteY30" fmla="*/ 505129 h 565823"/>
              <a:gd name="connsiteX31" fmla="*/ 0 w 607614"/>
              <a:gd name="connsiteY31" fmla="*/ 191888 h 565823"/>
              <a:gd name="connsiteX32" fmla="*/ 9874 w 607614"/>
              <a:gd name="connsiteY32" fmla="*/ 182028 h 565823"/>
              <a:gd name="connsiteX33" fmla="*/ 263553 w 607614"/>
              <a:gd name="connsiteY33" fmla="*/ 40200 h 565823"/>
              <a:gd name="connsiteX34" fmla="*/ 222539 w 607614"/>
              <a:gd name="connsiteY34" fmla="*/ 80400 h 565823"/>
              <a:gd name="connsiteX35" fmla="*/ 263553 w 607614"/>
              <a:gd name="connsiteY35" fmla="*/ 121359 h 565823"/>
              <a:gd name="connsiteX36" fmla="*/ 303808 w 607614"/>
              <a:gd name="connsiteY36" fmla="*/ 80400 h 565823"/>
              <a:gd name="connsiteX37" fmla="*/ 263553 w 607614"/>
              <a:gd name="connsiteY37" fmla="*/ 40200 h 565823"/>
              <a:gd name="connsiteX38" fmla="*/ 172411 w 607614"/>
              <a:gd name="connsiteY38" fmla="*/ 40200 h 565823"/>
              <a:gd name="connsiteX39" fmla="*/ 131397 w 607614"/>
              <a:gd name="connsiteY39" fmla="*/ 80400 h 565823"/>
              <a:gd name="connsiteX40" fmla="*/ 172411 w 607614"/>
              <a:gd name="connsiteY40" fmla="*/ 121359 h 565823"/>
              <a:gd name="connsiteX41" fmla="*/ 212666 w 607614"/>
              <a:gd name="connsiteY41" fmla="*/ 80400 h 565823"/>
              <a:gd name="connsiteX42" fmla="*/ 172411 w 607614"/>
              <a:gd name="connsiteY42" fmla="*/ 40200 h 565823"/>
              <a:gd name="connsiteX43" fmla="*/ 81269 w 607614"/>
              <a:gd name="connsiteY43" fmla="*/ 40200 h 565823"/>
              <a:gd name="connsiteX44" fmla="*/ 40255 w 607614"/>
              <a:gd name="connsiteY44" fmla="*/ 80400 h 565823"/>
              <a:gd name="connsiteX45" fmla="*/ 81269 w 607614"/>
              <a:gd name="connsiteY45" fmla="*/ 121359 h 565823"/>
              <a:gd name="connsiteX46" fmla="*/ 121523 w 607614"/>
              <a:gd name="connsiteY46" fmla="*/ 80400 h 565823"/>
              <a:gd name="connsiteX47" fmla="*/ 81269 w 607614"/>
              <a:gd name="connsiteY47" fmla="*/ 40200 h 565823"/>
              <a:gd name="connsiteX48" fmla="*/ 9874 w 607614"/>
              <a:gd name="connsiteY48" fmla="*/ 0 h 565823"/>
              <a:gd name="connsiteX49" fmla="*/ 516473 w 607614"/>
              <a:gd name="connsiteY49" fmla="*/ 0 h 565823"/>
              <a:gd name="connsiteX50" fmla="*/ 526347 w 607614"/>
              <a:gd name="connsiteY50" fmla="*/ 9860 h 565823"/>
              <a:gd name="connsiteX51" fmla="*/ 526347 w 607614"/>
              <a:gd name="connsiteY51" fmla="*/ 151699 h 565823"/>
              <a:gd name="connsiteX52" fmla="*/ 516473 w 607614"/>
              <a:gd name="connsiteY52" fmla="*/ 161559 h 565823"/>
              <a:gd name="connsiteX53" fmla="*/ 9874 w 607614"/>
              <a:gd name="connsiteY53" fmla="*/ 161559 h 565823"/>
              <a:gd name="connsiteX54" fmla="*/ 0 w 607614"/>
              <a:gd name="connsiteY54" fmla="*/ 151699 h 565823"/>
              <a:gd name="connsiteX55" fmla="*/ 0 w 607614"/>
              <a:gd name="connsiteY55" fmla="*/ 9860 h 565823"/>
              <a:gd name="connsiteX56" fmla="*/ 9874 w 607614"/>
              <a:gd name="connsiteY56" fmla="*/ 0 h 56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7614" h="565823">
                <a:moveTo>
                  <a:pt x="542326" y="375497"/>
                </a:moveTo>
                <a:cubicBezTo>
                  <a:pt x="546882" y="379288"/>
                  <a:pt x="548400" y="385353"/>
                  <a:pt x="545363" y="389903"/>
                </a:cubicBezTo>
                <a:lnTo>
                  <a:pt x="482345" y="480129"/>
                </a:lnTo>
                <a:cubicBezTo>
                  <a:pt x="480826" y="482403"/>
                  <a:pt x="477789" y="483920"/>
                  <a:pt x="475511" y="484678"/>
                </a:cubicBezTo>
                <a:cubicBezTo>
                  <a:pt x="474752" y="484678"/>
                  <a:pt x="473993" y="484678"/>
                  <a:pt x="473993" y="484678"/>
                </a:cubicBezTo>
                <a:cubicBezTo>
                  <a:pt x="471715" y="484678"/>
                  <a:pt x="469437" y="483920"/>
                  <a:pt x="467159" y="482403"/>
                </a:cubicBezTo>
                <a:lnTo>
                  <a:pt x="419326" y="442219"/>
                </a:lnTo>
                <a:cubicBezTo>
                  <a:pt x="414771" y="439186"/>
                  <a:pt x="414011" y="432362"/>
                  <a:pt x="417808" y="428571"/>
                </a:cubicBezTo>
                <a:cubicBezTo>
                  <a:pt x="420845" y="424022"/>
                  <a:pt x="427678" y="423264"/>
                  <a:pt x="431474" y="427055"/>
                </a:cubicBezTo>
                <a:lnTo>
                  <a:pt x="471715" y="459657"/>
                </a:lnTo>
                <a:lnTo>
                  <a:pt x="528659" y="378530"/>
                </a:lnTo>
                <a:cubicBezTo>
                  <a:pt x="531697" y="373980"/>
                  <a:pt x="537771" y="372464"/>
                  <a:pt x="542326" y="375497"/>
                </a:cubicBezTo>
                <a:close/>
                <a:moveTo>
                  <a:pt x="476224" y="323102"/>
                </a:moveTo>
                <a:cubicBezTo>
                  <a:pt x="414707" y="323102"/>
                  <a:pt x="364581" y="373163"/>
                  <a:pt x="364581" y="434602"/>
                </a:cubicBezTo>
                <a:cubicBezTo>
                  <a:pt x="364581" y="496041"/>
                  <a:pt x="414707" y="546102"/>
                  <a:pt x="476224" y="546102"/>
                </a:cubicBezTo>
                <a:cubicBezTo>
                  <a:pt x="537742" y="546102"/>
                  <a:pt x="587108" y="496041"/>
                  <a:pt x="587108" y="434602"/>
                </a:cubicBezTo>
                <a:cubicBezTo>
                  <a:pt x="587108" y="373163"/>
                  <a:pt x="537742" y="323102"/>
                  <a:pt x="476224" y="323102"/>
                </a:cubicBezTo>
                <a:close/>
                <a:moveTo>
                  <a:pt x="476224" y="303381"/>
                </a:moveTo>
                <a:cubicBezTo>
                  <a:pt x="548375" y="303381"/>
                  <a:pt x="607614" y="361786"/>
                  <a:pt x="607614" y="434602"/>
                </a:cubicBezTo>
                <a:cubicBezTo>
                  <a:pt x="607614" y="507418"/>
                  <a:pt x="548375" y="565823"/>
                  <a:pt x="476224" y="565823"/>
                </a:cubicBezTo>
                <a:cubicBezTo>
                  <a:pt x="403315" y="565823"/>
                  <a:pt x="344075" y="507418"/>
                  <a:pt x="344075" y="434602"/>
                </a:cubicBezTo>
                <a:cubicBezTo>
                  <a:pt x="344075" y="361786"/>
                  <a:pt x="403315" y="303381"/>
                  <a:pt x="476224" y="303381"/>
                </a:cubicBezTo>
                <a:close/>
                <a:moveTo>
                  <a:pt x="9874" y="182028"/>
                </a:moveTo>
                <a:lnTo>
                  <a:pt x="516473" y="182028"/>
                </a:lnTo>
                <a:cubicBezTo>
                  <a:pt x="521790" y="182028"/>
                  <a:pt x="526347" y="186579"/>
                  <a:pt x="526347" y="191888"/>
                </a:cubicBezTo>
                <a:lnTo>
                  <a:pt x="526347" y="280627"/>
                </a:lnTo>
                <a:cubicBezTo>
                  <a:pt x="510397" y="276076"/>
                  <a:pt x="493688" y="273042"/>
                  <a:pt x="476219" y="273042"/>
                </a:cubicBezTo>
                <a:cubicBezTo>
                  <a:pt x="386596" y="273042"/>
                  <a:pt x="313682" y="345095"/>
                  <a:pt x="313682" y="434593"/>
                </a:cubicBezTo>
                <a:cubicBezTo>
                  <a:pt x="313682" y="464172"/>
                  <a:pt x="322036" y="491477"/>
                  <a:pt x="335708" y="515747"/>
                </a:cubicBezTo>
                <a:lnTo>
                  <a:pt x="9874" y="515747"/>
                </a:lnTo>
                <a:cubicBezTo>
                  <a:pt x="4557" y="515747"/>
                  <a:pt x="0" y="511196"/>
                  <a:pt x="0" y="505129"/>
                </a:cubicBezTo>
                <a:lnTo>
                  <a:pt x="0" y="191888"/>
                </a:lnTo>
                <a:cubicBezTo>
                  <a:pt x="0" y="186579"/>
                  <a:pt x="4557" y="182028"/>
                  <a:pt x="9874" y="182028"/>
                </a:cubicBezTo>
                <a:close/>
                <a:moveTo>
                  <a:pt x="263553" y="40200"/>
                </a:moveTo>
                <a:cubicBezTo>
                  <a:pt x="240768" y="40200"/>
                  <a:pt x="222539" y="58404"/>
                  <a:pt x="222539" y="80400"/>
                </a:cubicBezTo>
                <a:cubicBezTo>
                  <a:pt x="222539" y="103155"/>
                  <a:pt x="240768" y="121359"/>
                  <a:pt x="263553" y="121359"/>
                </a:cubicBezTo>
                <a:cubicBezTo>
                  <a:pt x="285580" y="121359"/>
                  <a:pt x="303808" y="103155"/>
                  <a:pt x="303808" y="80400"/>
                </a:cubicBezTo>
                <a:cubicBezTo>
                  <a:pt x="303808" y="58404"/>
                  <a:pt x="285580" y="40200"/>
                  <a:pt x="263553" y="40200"/>
                </a:cubicBezTo>
                <a:close/>
                <a:moveTo>
                  <a:pt x="172411" y="40200"/>
                </a:moveTo>
                <a:cubicBezTo>
                  <a:pt x="149626" y="40200"/>
                  <a:pt x="131397" y="58404"/>
                  <a:pt x="131397" y="80400"/>
                </a:cubicBezTo>
                <a:cubicBezTo>
                  <a:pt x="131397" y="103155"/>
                  <a:pt x="149626" y="121359"/>
                  <a:pt x="172411" y="121359"/>
                </a:cubicBezTo>
                <a:cubicBezTo>
                  <a:pt x="194437" y="121359"/>
                  <a:pt x="212666" y="103155"/>
                  <a:pt x="212666" y="80400"/>
                </a:cubicBezTo>
                <a:cubicBezTo>
                  <a:pt x="212666" y="58404"/>
                  <a:pt x="194437" y="40200"/>
                  <a:pt x="172411" y="40200"/>
                </a:cubicBezTo>
                <a:close/>
                <a:moveTo>
                  <a:pt x="81269" y="40200"/>
                </a:moveTo>
                <a:cubicBezTo>
                  <a:pt x="58483" y="40200"/>
                  <a:pt x="40255" y="58404"/>
                  <a:pt x="40255" y="80400"/>
                </a:cubicBezTo>
                <a:cubicBezTo>
                  <a:pt x="40255" y="103155"/>
                  <a:pt x="58483" y="121359"/>
                  <a:pt x="81269" y="121359"/>
                </a:cubicBezTo>
                <a:cubicBezTo>
                  <a:pt x="103295" y="121359"/>
                  <a:pt x="121523" y="103155"/>
                  <a:pt x="121523" y="80400"/>
                </a:cubicBezTo>
                <a:cubicBezTo>
                  <a:pt x="121523" y="58404"/>
                  <a:pt x="103295" y="40200"/>
                  <a:pt x="81269" y="40200"/>
                </a:cubicBezTo>
                <a:close/>
                <a:moveTo>
                  <a:pt x="9874" y="0"/>
                </a:moveTo>
                <a:lnTo>
                  <a:pt x="516473" y="0"/>
                </a:lnTo>
                <a:cubicBezTo>
                  <a:pt x="521790" y="0"/>
                  <a:pt x="526347" y="4551"/>
                  <a:pt x="526347" y="9860"/>
                </a:cubicBezTo>
                <a:lnTo>
                  <a:pt x="526347" y="151699"/>
                </a:lnTo>
                <a:cubicBezTo>
                  <a:pt x="526347" y="157008"/>
                  <a:pt x="521790" y="161559"/>
                  <a:pt x="516473" y="161559"/>
                </a:cubicBezTo>
                <a:lnTo>
                  <a:pt x="9874" y="161559"/>
                </a:lnTo>
                <a:cubicBezTo>
                  <a:pt x="4557" y="161559"/>
                  <a:pt x="0" y="157008"/>
                  <a:pt x="0" y="151699"/>
                </a:cubicBezTo>
                <a:lnTo>
                  <a:pt x="0" y="9860"/>
                </a:lnTo>
                <a:cubicBezTo>
                  <a:pt x="0" y="4551"/>
                  <a:pt x="4557" y="0"/>
                  <a:pt x="9874" y="0"/>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Imagen 7" descr="Logotipo&#10;&#10;Descripción generada automáticamente">
            <a:extLst>
              <a:ext uri="{FF2B5EF4-FFF2-40B4-BE49-F238E27FC236}">
                <a16:creationId xmlns:a16="http://schemas.microsoft.com/office/drawing/2014/main" id="{4353BF7F-8CBF-E7D0-7816-2CA15A1EDE88}"/>
              </a:ext>
            </a:extLst>
          </p:cNvPr>
          <p:cNvPicPr>
            <a:picLocks noChangeAspect="1"/>
          </p:cNvPicPr>
          <p:nvPr/>
        </p:nvPicPr>
        <p:blipFill rotWithShape="1">
          <a:blip r:embed="rId3">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1230504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667" cy="6878320"/>
          </a:xfrm>
          <a:prstGeom prst="rect">
            <a:avLst/>
          </a:prstGeom>
        </p:spPr>
      </p:pic>
      <p:sp>
        <p:nvSpPr>
          <p:cNvPr id="6" name="矩形 5"/>
          <p:cNvSpPr/>
          <p:nvPr/>
        </p:nvSpPr>
        <p:spPr>
          <a:xfrm>
            <a:off x="0" y="0"/>
            <a:ext cx="12192000" cy="6858000"/>
          </a:xfrm>
          <a:prstGeom prst="rect">
            <a:avLst/>
          </a:prstGeom>
          <a:gradFill flip="none" rotWithShape="1">
            <a:gsLst>
              <a:gs pos="44000">
                <a:srgbClr val="414141">
                  <a:alpha val="76000"/>
                </a:srgbClr>
              </a:gs>
              <a:gs pos="0">
                <a:schemeClr val="tx1">
                  <a:lumMod val="85000"/>
                  <a:lumOff val="15000"/>
                  <a:alpha val="88000"/>
                </a:schemeClr>
              </a:gs>
              <a:gs pos="76000">
                <a:schemeClr val="tx1">
                  <a:lumMod val="65000"/>
                  <a:lumOff val="35000"/>
                  <a:alpha val="4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p:cNvSpPr txBox="1"/>
          <p:nvPr/>
        </p:nvSpPr>
        <p:spPr>
          <a:xfrm>
            <a:off x="754477" y="1423825"/>
            <a:ext cx="6608020" cy="1862048"/>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rPr>
              <a:t>IP Video Intercom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rPr>
              <a:t>A simple touch -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rPr>
              <a:t>Step up to a new level of convenience</a:t>
            </a:r>
            <a:endParaRPr kumimoji="0" lang="zh-CN" altLang="en-US" sz="2800" b="0"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pic>
        <p:nvPicPr>
          <p:cNvPr id="23" name="图片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50877" y="3663379"/>
            <a:ext cx="762817" cy="2073596"/>
          </a:xfrm>
          <a:prstGeom prst="rect">
            <a:avLst/>
          </a:prstGeom>
          <a:effectLst>
            <a:reflection blurRad="6350" stA="52000" endA="300" endPos="35000" dir="5400000" sy="-100000" algn="bl" rotWithShape="0"/>
          </a:effectLst>
        </p:spPr>
      </p:pic>
      <p:grpSp>
        <p:nvGrpSpPr>
          <p:cNvPr id="25" name="组合 24"/>
          <p:cNvGrpSpPr/>
          <p:nvPr/>
        </p:nvGrpSpPr>
        <p:grpSpPr>
          <a:xfrm>
            <a:off x="2695802" y="3794041"/>
            <a:ext cx="6339749" cy="2103647"/>
            <a:chOff x="2477871" y="1930150"/>
            <a:chExt cx="6339749" cy="2103647"/>
          </a:xfrm>
        </p:grpSpPr>
        <p:grpSp>
          <p:nvGrpSpPr>
            <p:cNvPr id="31" name="组合 30"/>
            <p:cNvGrpSpPr/>
            <p:nvPr/>
          </p:nvGrpSpPr>
          <p:grpSpPr>
            <a:xfrm>
              <a:off x="3067614" y="1930150"/>
              <a:ext cx="5750006" cy="2080156"/>
              <a:chOff x="1506082" y="1142750"/>
              <a:chExt cx="5688826" cy="2080156"/>
            </a:xfrm>
          </p:grpSpPr>
          <p:pic>
            <p:nvPicPr>
              <p:cNvPr id="34" name="图片 33"/>
              <p:cNvPicPr>
                <a:picLocks noChangeAspect="1"/>
              </p:cNvPicPr>
              <p:nvPr/>
            </p:nvPicPr>
            <p:blipFill rotWithShape="1">
              <a:blip r:embed="rId5" cstate="screen">
                <a:extLst>
                  <a:ext uri="{28A0092B-C50C-407E-A947-70E740481C1C}">
                    <a14:useLocalDpi xmlns:a14="http://schemas.microsoft.com/office/drawing/2010/main"/>
                  </a:ext>
                </a:extLst>
              </a:blip>
              <a:srcRect t="-1054"/>
              <a:stretch/>
            </p:blipFill>
            <p:spPr>
              <a:xfrm>
                <a:off x="4229279" y="1142750"/>
                <a:ext cx="899167" cy="1915798"/>
              </a:xfrm>
              <a:prstGeom prst="rect">
                <a:avLst/>
              </a:prstGeom>
              <a:effectLst>
                <a:reflection stA="45000" endPos="65000" dist="101600" dir="5400000" sy="-100000" algn="bl" rotWithShape="0"/>
              </a:effectLst>
            </p:spPr>
          </p:pic>
          <p:pic>
            <p:nvPicPr>
              <p:cNvPr id="35" name="图片 3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32824" y="1253251"/>
                <a:ext cx="1234064" cy="1805297"/>
              </a:xfrm>
              <a:prstGeom prst="rect">
                <a:avLst/>
              </a:prstGeom>
              <a:effectLst>
                <a:reflection blurRad="6350" stA="52000" endA="300" endPos="35000" dist="76200" dir="5400000" sy="-100000" algn="bl" rotWithShape="0"/>
              </a:effectLst>
            </p:spPr>
          </p:pic>
          <p:pic>
            <p:nvPicPr>
              <p:cNvPr id="36" name="图片 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249236" y="1492880"/>
                <a:ext cx="788542" cy="1553270"/>
              </a:xfrm>
              <a:prstGeom prst="rect">
                <a:avLst/>
              </a:prstGeom>
              <a:effectLst>
                <a:reflection blurRad="6350" stA="52000" endA="300" endPos="35000" dist="127000" dir="5400000" sy="-100000" algn="bl" rotWithShape="0"/>
              </a:effectLst>
            </p:spPr>
          </p:pic>
          <p:pic>
            <p:nvPicPr>
              <p:cNvPr id="37" name="图片 3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60988" y="1783791"/>
                <a:ext cx="2122088" cy="1301893"/>
              </a:xfrm>
              <a:prstGeom prst="rect">
                <a:avLst/>
              </a:prstGeom>
              <a:effectLst>
                <a:reflection stA="52000" endPos="65000" dist="12700" dir="5400000" sy="-100000" algn="bl" rotWithShape="0"/>
              </a:effectLst>
            </p:spPr>
          </p:pic>
          <p:pic>
            <p:nvPicPr>
              <p:cNvPr id="38" name="图片 37"/>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5785202" y="2132848"/>
                <a:ext cx="1409706" cy="1022066"/>
              </a:xfrm>
              <a:prstGeom prst="roundRect">
                <a:avLst>
                  <a:gd name="adj" fmla="val 3243"/>
                </a:avLst>
              </a:prstGeom>
              <a:effectLst>
                <a:reflection blurRad="6350" stA="50000" endA="300" endPos="38500" dist="152400" dir="5400000" sy="-100000" algn="bl" rotWithShape="0"/>
              </a:effectLst>
            </p:spPr>
          </p:pic>
          <p:pic>
            <p:nvPicPr>
              <p:cNvPr id="39" name="图片 38"/>
              <p:cNvPicPr>
                <a:picLocks noChangeAspect="1"/>
              </p:cNvPicPr>
              <p:nvPr/>
            </p:nvPicPr>
            <p:blipFill rotWithShape="1">
              <a:blip r:embed="rId10" cstate="screen">
                <a:extLst>
                  <a:ext uri="{28A0092B-C50C-407E-A947-70E740481C1C}">
                    <a14:useLocalDpi xmlns:a14="http://schemas.microsoft.com/office/drawing/2010/main"/>
                  </a:ext>
                </a:extLst>
              </a:blip>
              <a:srcRect r="-301"/>
              <a:stretch>
                <a:fillRect/>
              </a:stretch>
            </p:blipFill>
            <p:spPr>
              <a:xfrm>
                <a:off x="1795421" y="1783791"/>
                <a:ext cx="669846" cy="1262359"/>
              </a:xfrm>
              <a:prstGeom prst="rect">
                <a:avLst/>
              </a:prstGeom>
              <a:effectLst>
                <a:reflection blurRad="6350" stA="50000" endA="300" endPos="38500" dist="152400" dir="5400000" sy="-100000" algn="bl" rotWithShape="0"/>
              </a:effectLst>
            </p:spPr>
          </p:pic>
          <p:pic>
            <p:nvPicPr>
              <p:cNvPr id="40" name="图片 3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506082" y="2020545"/>
                <a:ext cx="583614" cy="1202361"/>
              </a:xfrm>
              <a:prstGeom prst="rect">
                <a:avLst/>
              </a:prstGeom>
              <a:effectLst>
                <a:reflection blurRad="6350" stA="50000" endA="300" endPos="38500" dist="127000" dir="5400000" sy="-100000" algn="bl" rotWithShape="0"/>
              </a:effectLst>
            </p:spPr>
          </p:pic>
        </p:grpSp>
        <p:pic>
          <p:nvPicPr>
            <p:cNvPr id="32" name="图片 3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477871" y="2822189"/>
              <a:ext cx="595651" cy="1211608"/>
            </a:xfrm>
            <a:prstGeom prst="rect">
              <a:avLst/>
            </a:prstGeom>
            <a:effectLst>
              <a:reflection blurRad="6350" stA="52000" endA="300" endPos="35000" dist="127000" dir="5400000" sy="-100000" algn="bl" rotWithShape="0"/>
            </a:effectLst>
          </p:spPr>
        </p:pic>
      </p:grpSp>
      <p:pic>
        <p:nvPicPr>
          <p:cNvPr id="60" name="图片 59"/>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900267" y="4678963"/>
            <a:ext cx="737827" cy="1256302"/>
          </a:xfrm>
          <a:prstGeom prst="rect">
            <a:avLst/>
          </a:prstGeom>
        </p:spPr>
      </p:pic>
      <p:pic>
        <p:nvPicPr>
          <p:cNvPr id="61" name="图片 60"/>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471350" y="4903150"/>
            <a:ext cx="1450123" cy="1009720"/>
          </a:xfrm>
          <a:prstGeom prst="rect">
            <a:avLst/>
          </a:prstGeom>
          <a:effectLst>
            <a:reflection blurRad="6350" stA="50000" endA="300" endPos="38500" dist="50800" dir="5400000" sy="-100000" algn="bl" rotWithShape="0"/>
          </a:effectLst>
        </p:spPr>
      </p:pic>
      <p:grpSp>
        <p:nvGrpSpPr>
          <p:cNvPr id="26" name="组合 25"/>
          <p:cNvGrpSpPr/>
          <p:nvPr/>
        </p:nvGrpSpPr>
        <p:grpSpPr>
          <a:xfrm>
            <a:off x="9427462" y="4116471"/>
            <a:ext cx="2657284" cy="1689734"/>
            <a:chOff x="1697768" y="3128621"/>
            <a:chExt cx="2809621" cy="1786602"/>
          </a:xfrm>
        </p:grpSpPr>
        <p:grpSp>
          <p:nvGrpSpPr>
            <p:cNvPr id="27" name="组合 26"/>
            <p:cNvGrpSpPr/>
            <p:nvPr/>
          </p:nvGrpSpPr>
          <p:grpSpPr>
            <a:xfrm>
              <a:off x="2515346" y="3128621"/>
              <a:ext cx="1992043" cy="1702250"/>
              <a:chOff x="2515346" y="3128621"/>
              <a:chExt cx="1992043" cy="1702250"/>
            </a:xfrm>
          </p:grpSpPr>
          <p:pic>
            <p:nvPicPr>
              <p:cNvPr id="29" name="图片 28"/>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345905" y="3128621"/>
                <a:ext cx="1161484" cy="1585453"/>
              </a:xfrm>
              <a:prstGeom prst="rect">
                <a:avLst/>
              </a:prstGeom>
              <a:effectLst>
                <a:reflection stA="52000" endPos="65000" dist="12700" dir="5400000" sy="-100000" algn="bl" rotWithShape="0"/>
              </a:effectLst>
            </p:spPr>
          </p:pic>
          <p:pic>
            <p:nvPicPr>
              <p:cNvPr id="30" name="图片 29"/>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515346" y="3228900"/>
                <a:ext cx="1167974" cy="1601971"/>
              </a:xfrm>
              <a:prstGeom prst="rect">
                <a:avLst/>
              </a:prstGeom>
              <a:effectLst>
                <a:reflection stA="52000" endPos="65000" dist="12700" dir="5400000" sy="-100000" algn="bl" rotWithShape="0"/>
              </a:effectLst>
            </p:spPr>
          </p:pic>
        </p:grpSp>
        <p:pic>
          <p:nvPicPr>
            <p:cNvPr id="28" name="图片 2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697768" y="3321585"/>
              <a:ext cx="1219881" cy="1593638"/>
            </a:xfrm>
            <a:prstGeom prst="rect">
              <a:avLst/>
            </a:prstGeom>
            <a:effectLst>
              <a:reflection stA="52000" endPos="65000" dist="12700" dir="5400000" sy="-100000" algn="bl" rotWithShape="0"/>
            </a:effectLst>
          </p:spPr>
        </p:pic>
      </p:grpSp>
      <p:pic>
        <p:nvPicPr>
          <p:cNvPr id="2" name="Imagen 7" descr="Logotipo&#10;&#10;Descripción generada automáticamente">
            <a:extLst>
              <a:ext uri="{FF2B5EF4-FFF2-40B4-BE49-F238E27FC236}">
                <a16:creationId xmlns:a16="http://schemas.microsoft.com/office/drawing/2014/main" id="{68E8926A-9F98-D5AC-A117-A7FFD22A752E}"/>
              </a:ext>
            </a:extLst>
          </p:cNvPr>
          <p:cNvPicPr>
            <a:picLocks noChangeAspect="1"/>
          </p:cNvPicPr>
          <p:nvPr/>
        </p:nvPicPr>
        <p:blipFill rotWithShape="1">
          <a:blip r:embed="rId18">
            <a:biLevel thresh="25000"/>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497216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3877" y="6219507"/>
            <a:ext cx="477521" cy="473302"/>
          </a:xfrm>
          <a:prstGeom prst="rect">
            <a:avLst/>
          </a:prstGeom>
        </p:spPr>
      </p:pic>
      <p:sp>
        <p:nvSpPr>
          <p:cNvPr id="38" name="TextBox 23"/>
          <p:cNvSpPr txBox="1"/>
          <p:nvPr/>
        </p:nvSpPr>
        <p:spPr>
          <a:xfrm>
            <a:off x="1563325" y="1853034"/>
            <a:ext cx="1230016" cy="461546"/>
          </a:xfrm>
          <a:prstGeom prst="rect">
            <a:avLst/>
          </a:prstGeom>
          <a:noFill/>
        </p:spPr>
        <p:txBody>
          <a:bodyPr wrap="square" lIns="121803" tIns="60901" rIns="121803" bIns="60901" rtlCol="0">
            <a:spAutoFit/>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9 series indoor station</a:t>
            </a:r>
          </a:p>
        </p:txBody>
      </p:sp>
      <p:grpSp>
        <p:nvGrpSpPr>
          <p:cNvPr id="2" name="组合 1"/>
          <p:cNvGrpSpPr/>
          <p:nvPr/>
        </p:nvGrpSpPr>
        <p:grpSpPr>
          <a:xfrm>
            <a:off x="2857534" y="2671783"/>
            <a:ext cx="1404210" cy="700988"/>
            <a:chOff x="2889444" y="2673352"/>
            <a:chExt cx="2684684" cy="1335240"/>
          </a:xfrm>
        </p:grpSpPr>
        <p:pic>
          <p:nvPicPr>
            <p:cNvPr id="36" name="图片 35"/>
            <p:cNvPicPr/>
            <p:nvPr/>
          </p:nvPicPr>
          <p:blipFill>
            <a:blip r:embed="rId4" cstate="screen">
              <a:extLst>
                <a:ext uri="{28A0092B-C50C-407E-A947-70E740481C1C}">
                  <a14:useLocalDpi xmlns:a14="http://schemas.microsoft.com/office/drawing/2010/main"/>
                </a:ext>
              </a:extLst>
            </a:blip>
            <a:stretch>
              <a:fillRect/>
            </a:stretch>
          </p:blipFill>
          <p:spPr>
            <a:xfrm>
              <a:off x="3615858" y="2673352"/>
              <a:ext cx="1958270" cy="1296014"/>
            </a:xfrm>
            <a:prstGeom prst="rect">
              <a:avLst/>
            </a:prstGeom>
          </p:spPr>
        </p:pic>
        <p:pic>
          <p:nvPicPr>
            <p:cNvPr id="39" name="图片 38"/>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2889444" y="2928618"/>
              <a:ext cx="1386062" cy="1079974"/>
            </a:xfrm>
            <a:prstGeom prst="roundRect">
              <a:avLst>
                <a:gd name="adj" fmla="val 3243"/>
              </a:avLst>
            </a:prstGeom>
          </p:spPr>
        </p:pic>
      </p:grpSp>
      <p:sp>
        <p:nvSpPr>
          <p:cNvPr id="34" name="TextBox 23"/>
          <p:cNvSpPr txBox="1"/>
          <p:nvPr/>
        </p:nvSpPr>
        <p:spPr>
          <a:xfrm>
            <a:off x="1506376" y="2799033"/>
            <a:ext cx="1281308" cy="461546"/>
          </a:xfrm>
          <a:prstGeom prst="rect">
            <a:avLst/>
          </a:prstGeom>
          <a:noFill/>
        </p:spPr>
        <p:txBody>
          <a:bodyPr wrap="square" lIns="121803" tIns="60901" rIns="121803" bIns="60901" rtlCol="0">
            <a:spAutoFit/>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8 series  indoor station</a:t>
            </a:r>
          </a:p>
        </p:txBody>
      </p:sp>
      <p:pic>
        <p:nvPicPr>
          <p:cNvPr id="40" name="图片 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35760" y="4632445"/>
            <a:ext cx="1598183" cy="899210"/>
          </a:xfrm>
          <a:prstGeom prst="rect">
            <a:avLst/>
          </a:prstGeom>
        </p:spPr>
      </p:pic>
      <p:sp>
        <p:nvSpPr>
          <p:cNvPr id="42" name="文本框 41"/>
          <p:cNvSpPr txBox="1"/>
          <p:nvPr/>
        </p:nvSpPr>
        <p:spPr>
          <a:xfrm>
            <a:off x="1563324" y="3910226"/>
            <a:ext cx="1203829" cy="43088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6 series indoor station </a:t>
            </a:r>
          </a:p>
        </p:txBody>
      </p:sp>
      <p:sp>
        <p:nvSpPr>
          <p:cNvPr id="48" name="矩形 47"/>
          <p:cNvSpPr/>
          <p:nvPr/>
        </p:nvSpPr>
        <p:spPr>
          <a:xfrm>
            <a:off x="714296" y="656897"/>
            <a:ext cx="2606804"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Indoor Station Family</a:t>
            </a:r>
            <a:endParaRPr kumimoji="0" lang="zh-CN" altLang="en-US"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49" name="Titolo 1"/>
          <p:cNvSpPr txBox="1">
            <a:spLocks/>
          </p:cNvSpPr>
          <p:nvPr/>
        </p:nvSpPr>
        <p:spPr>
          <a:xfrm>
            <a:off x="714296" y="197741"/>
            <a:ext cx="4173041"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IP Video Intercom</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cxnSp>
        <p:nvCxnSpPr>
          <p:cNvPr id="8" name="直接连接符 7"/>
          <p:cNvCxnSpPr/>
          <p:nvPr/>
        </p:nvCxnSpPr>
        <p:spPr>
          <a:xfrm>
            <a:off x="317090" y="2470848"/>
            <a:ext cx="11421148" cy="17359"/>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17785" y="3491023"/>
            <a:ext cx="10120453" cy="15382"/>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3" name="TextBox 23"/>
          <p:cNvSpPr txBox="1"/>
          <p:nvPr/>
        </p:nvSpPr>
        <p:spPr>
          <a:xfrm>
            <a:off x="4426324" y="1851827"/>
            <a:ext cx="1706704" cy="461546"/>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DS-KH9310 (B)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DS-KH9510 (B) series</a:t>
            </a:r>
          </a:p>
        </p:txBody>
      </p:sp>
      <p:sp>
        <p:nvSpPr>
          <p:cNvPr id="54" name="TextBox 23"/>
          <p:cNvSpPr txBox="1"/>
          <p:nvPr/>
        </p:nvSpPr>
        <p:spPr>
          <a:xfrm>
            <a:off x="4506775" y="2812829"/>
            <a:ext cx="1545802" cy="630823"/>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DS-KH8350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DS-KH8380/1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DS-KH8520 series</a:t>
            </a:r>
          </a:p>
        </p:txBody>
      </p:sp>
      <p:sp>
        <p:nvSpPr>
          <p:cNvPr id="55" name="TextBox 23"/>
          <p:cNvSpPr txBox="1"/>
          <p:nvPr/>
        </p:nvSpPr>
        <p:spPr>
          <a:xfrm>
            <a:off x="4506775" y="3765674"/>
            <a:ext cx="1545802"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DS-KH6320 series</a:t>
            </a:r>
          </a:p>
        </p:txBody>
      </p:sp>
      <p:sp>
        <p:nvSpPr>
          <p:cNvPr id="56" name="TextBox 23"/>
          <p:cNvSpPr txBox="1"/>
          <p:nvPr/>
        </p:nvSpPr>
        <p:spPr>
          <a:xfrm>
            <a:off x="4435541" y="5029099"/>
            <a:ext cx="1688271" cy="461546"/>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DS-KH6320-L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w="0"/>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sym typeface="Helvetica Now Text" panose="020B0504030202020204" pitchFamily="34" charset="0"/>
              </a:rPr>
              <a:t>DS-KH6</a:t>
            </a:r>
            <a:r>
              <a:rPr kumimoji="0" lang="en-US" altLang="zh-CN" sz="1100" b="0" i="0" u="none" strike="noStrike" kern="1200" cap="none" spc="0" normalizeH="0" baseline="0" noProof="0" dirty="0">
                <a:ln w="0"/>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sym typeface="Helvetica Now Text" panose="020B0504030202020204" pitchFamily="34" charset="0"/>
              </a:rPr>
              <a:t>220 </a:t>
            </a: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series</a:t>
            </a:r>
          </a:p>
        </p:txBody>
      </p:sp>
      <p:pic>
        <p:nvPicPr>
          <p:cNvPr id="61" name="图片 60"/>
          <p:cNvPicPr>
            <a:picLocks noChangeAspect="1"/>
          </p:cNvPicPr>
          <p:nvPr/>
        </p:nvPicPr>
        <p:blipFill>
          <a:blip r:embed="rId7" cstate="screen">
            <a:grayscl/>
            <a:extLst>
              <a:ext uri="{28A0092B-C50C-407E-A947-70E740481C1C}">
                <a14:useLocalDpi xmlns:a14="http://schemas.microsoft.com/office/drawing/2010/main"/>
              </a:ext>
            </a:extLst>
          </a:blip>
          <a:stretch>
            <a:fillRect/>
          </a:stretch>
        </p:blipFill>
        <p:spPr>
          <a:xfrm>
            <a:off x="10007244" y="1022000"/>
            <a:ext cx="407613" cy="365131"/>
          </a:xfrm>
          <a:prstGeom prst="rect">
            <a:avLst/>
          </a:prstGeom>
        </p:spPr>
      </p:pic>
      <p:sp>
        <p:nvSpPr>
          <p:cNvPr id="62" name="TextBox 23"/>
          <p:cNvSpPr txBox="1"/>
          <p:nvPr/>
        </p:nvSpPr>
        <p:spPr>
          <a:xfrm>
            <a:off x="9663418" y="1387065"/>
            <a:ext cx="1095264" cy="307657"/>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Mobile APP</a:t>
            </a:r>
          </a:p>
        </p:txBody>
      </p:sp>
      <p:sp>
        <p:nvSpPr>
          <p:cNvPr id="63" name="TextBox 23"/>
          <p:cNvSpPr txBox="1"/>
          <p:nvPr/>
        </p:nvSpPr>
        <p:spPr>
          <a:xfrm>
            <a:off x="10746816" y="1387066"/>
            <a:ext cx="1095264" cy="307657"/>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System</a:t>
            </a:r>
          </a:p>
        </p:txBody>
      </p:sp>
      <p:sp>
        <p:nvSpPr>
          <p:cNvPr id="64" name="TextBox 23"/>
          <p:cNvSpPr txBox="1"/>
          <p:nvPr/>
        </p:nvSpPr>
        <p:spPr>
          <a:xfrm>
            <a:off x="10746816" y="1975024"/>
            <a:ext cx="1095264"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Android</a:t>
            </a:r>
          </a:p>
        </p:txBody>
      </p:sp>
      <p:sp>
        <p:nvSpPr>
          <p:cNvPr id="65" name="TextBox 23"/>
          <p:cNvSpPr txBox="1"/>
          <p:nvPr/>
        </p:nvSpPr>
        <p:spPr>
          <a:xfrm>
            <a:off x="10746816" y="2907336"/>
            <a:ext cx="1095264"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66" name="TextBox 23"/>
          <p:cNvSpPr txBox="1"/>
          <p:nvPr/>
        </p:nvSpPr>
        <p:spPr>
          <a:xfrm>
            <a:off x="10746816" y="3902964"/>
            <a:ext cx="1095264"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67" name="TextBox 23"/>
          <p:cNvSpPr txBox="1"/>
          <p:nvPr/>
        </p:nvSpPr>
        <p:spPr>
          <a:xfrm>
            <a:off x="10746816" y="5021405"/>
            <a:ext cx="1095264"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69" name="TextBox 23"/>
          <p:cNvSpPr txBox="1"/>
          <p:nvPr/>
        </p:nvSpPr>
        <p:spPr>
          <a:xfrm>
            <a:off x="6131170" y="1380048"/>
            <a:ext cx="2182908" cy="307657"/>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Screen size &amp; Resolution</a:t>
            </a:r>
          </a:p>
        </p:txBody>
      </p:sp>
      <p:sp>
        <p:nvSpPr>
          <p:cNvPr id="70" name="TextBox 23"/>
          <p:cNvSpPr txBox="1"/>
          <p:nvPr/>
        </p:nvSpPr>
        <p:spPr>
          <a:xfrm>
            <a:off x="8156149" y="1387065"/>
            <a:ext cx="1463381" cy="307657"/>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Screen material</a:t>
            </a:r>
          </a:p>
        </p:txBody>
      </p:sp>
      <p:grpSp>
        <p:nvGrpSpPr>
          <p:cNvPr id="73" name="组合 72"/>
          <p:cNvGrpSpPr/>
          <p:nvPr/>
        </p:nvGrpSpPr>
        <p:grpSpPr>
          <a:xfrm>
            <a:off x="10041981" y="1960577"/>
            <a:ext cx="338138" cy="336550"/>
            <a:chOff x="9405209" y="2205692"/>
            <a:chExt cx="338138" cy="336550"/>
          </a:xfrm>
        </p:grpSpPr>
        <p:sp>
          <p:nvSpPr>
            <p:cNvPr id="71"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72"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grpSp>
      <p:grpSp>
        <p:nvGrpSpPr>
          <p:cNvPr id="74" name="组合 73"/>
          <p:cNvGrpSpPr/>
          <p:nvPr/>
        </p:nvGrpSpPr>
        <p:grpSpPr>
          <a:xfrm>
            <a:off x="10041981" y="2892889"/>
            <a:ext cx="338138" cy="336550"/>
            <a:chOff x="9405209" y="2205692"/>
            <a:chExt cx="338138" cy="336550"/>
          </a:xfrm>
        </p:grpSpPr>
        <p:sp>
          <p:nvSpPr>
            <p:cNvPr id="75"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76"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grpSp>
      <p:grpSp>
        <p:nvGrpSpPr>
          <p:cNvPr id="77" name="组合 76"/>
          <p:cNvGrpSpPr/>
          <p:nvPr/>
        </p:nvGrpSpPr>
        <p:grpSpPr>
          <a:xfrm>
            <a:off x="10041981" y="3888517"/>
            <a:ext cx="338138" cy="336550"/>
            <a:chOff x="9405209" y="2205692"/>
            <a:chExt cx="338138" cy="336550"/>
          </a:xfrm>
        </p:grpSpPr>
        <p:sp>
          <p:nvSpPr>
            <p:cNvPr id="78"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79"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grpSp>
      <p:sp>
        <p:nvSpPr>
          <p:cNvPr id="83" name="TextBox 23"/>
          <p:cNvSpPr txBox="1"/>
          <p:nvPr/>
        </p:nvSpPr>
        <p:spPr>
          <a:xfrm>
            <a:off x="6241513" y="1882691"/>
            <a:ext cx="908065" cy="461546"/>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7-inch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10-inch</a:t>
            </a:r>
          </a:p>
        </p:txBody>
      </p:sp>
      <p:sp>
        <p:nvSpPr>
          <p:cNvPr id="84" name="TextBox 23"/>
          <p:cNvSpPr txBox="1"/>
          <p:nvPr/>
        </p:nvSpPr>
        <p:spPr>
          <a:xfrm>
            <a:off x="6241513" y="2815003"/>
            <a:ext cx="908065" cy="630823"/>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7-inch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7-inch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10-inch</a:t>
            </a:r>
          </a:p>
        </p:txBody>
      </p:sp>
      <p:sp>
        <p:nvSpPr>
          <p:cNvPr id="85" name="TextBox 23"/>
          <p:cNvSpPr txBox="1"/>
          <p:nvPr/>
        </p:nvSpPr>
        <p:spPr>
          <a:xfrm>
            <a:off x="6241513" y="3902964"/>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7-inch</a:t>
            </a:r>
          </a:p>
        </p:txBody>
      </p:sp>
      <p:sp>
        <p:nvSpPr>
          <p:cNvPr id="86" name="TextBox 23"/>
          <p:cNvSpPr txBox="1"/>
          <p:nvPr/>
        </p:nvSpPr>
        <p:spPr>
          <a:xfrm>
            <a:off x="6241513" y="5021405"/>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7-inch</a:t>
            </a:r>
          </a:p>
        </p:txBody>
      </p:sp>
      <p:sp>
        <p:nvSpPr>
          <p:cNvPr id="87" name="TextBox 23"/>
          <p:cNvSpPr txBox="1"/>
          <p:nvPr/>
        </p:nvSpPr>
        <p:spPr>
          <a:xfrm>
            <a:off x="8449231" y="5994758"/>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TFT LCD</a:t>
            </a:r>
          </a:p>
        </p:txBody>
      </p:sp>
      <p:sp>
        <p:nvSpPr>
          <p:cNvPr id="88" name="TextBox 23"/>
          <p:cNvSpPr txBox="1"/>
          <p:nvPr/>
        </p:nvSpPr>
        <p:spPr>
          <a:xfrm>
            <a:off x="8449231" y="5017994"/>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RGB LCD</a:t>
            </a:r>
          </a:p>
        </p:txBody>
      </p:sp>
      <p:grpSp>
        <p:nvGrpSpPr>
          <p:cNvPr id="7" name="组合 6"/>
          <p:cNvGrpSpPr/>
          <p:nvPr/>
        </p:nvGrpSpPr>
        <p:grpSpPr>
          <a:xfrm>
            <a:off x="8481064" y="2782839"/>
            <a:ext cx="1162003" cy="685468"/>
            <a:chOff x="8446995" y="2782839"/>
            <a:chExt cx="1162003" cy="685468"/>
          </a:xfrm>
        </p:grpSpPr>
        <p:sp>
          <p:nvSpPr>
            <p:cNvPr id="89" name="TextBox 23"/>
            <p:cNvSpPr txBox="1"/>
            <p:nvPr/>
          </p:nvSpPr>
          <p:spPr>
            <a:xfrm>
              <a:off x="8446995" y="2782839"/>
              <a:ext cx="908065" cy="292269"/>
            </a:xfrm>
            <a:prstGeom prst="rect">
              <a:avLst/>
            </a:prstGeom>
            <a:noFill/>
          </p:spPr>
          <p:txBody>
            <a:bodyPr wrap="square" lIns="121803" tIns="60901" rIns="121803" bIns="6090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IPS LCD</a:t>
              </a:r>
            </a:p>
          </p:txBody>
        </p:sp>
        <p:sp>
          <p:nvSpPr>
            <p:cNvPr id="90" name="TextBox 23"/>
            <p:cNvSpPr txBox="1"/>
            <p:nvPr/>
          </p:nvSpPr>
          <p:spPr>
            <a:xfrm>
              <a:off x="8446995" y="3176038"/>
              <a:ext cx="908065" cy="292269"/>
            </a:xfrm>
            <a:prstGeom prst="rect">
              <a:avLst/>
            </a:prstGeom>
            <a:noFill/>
          </p:spPr>
          <p:txBody>
            <a:bodyPr wrap="square" lIns="121803" tIns="60901" rIns="121803" bIns="6090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TFT LCD</a:t>
              </a:r>
            </a:p>
          </p:txBody>
        </p:sp>
        <p:sp>
          <p:nvSpPr>
            <p:cNvPr id="124" name="TextBox 23"/>
            <p:cNvSpPr txBox="1"/>
            <p:nvPr/>
          </p:nvSpPr>
          <p:spPr>
            <a:xfrm>
              <a:off x="8446995" y="2970279"/>
              <a:ext cx="1162003" cy="292269"/>
            </a:xfrm>
            <a:prstGeom prst="rect">
              <a:avLst/>
            </a:prstGeom>
            <a:noFill/>
          </p:spPr>
          <p:txBody>
            <a:bodyPr wrap="square" lIns="121803" tIns="60901" rIns="121803" bIns="6090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TFT/ IPS LCD</a:t>
              </a:r>
            </a:p>
          </p:txBody>
        </p:sp>
      </p:grpSp>
      <p:grpSp>
        <p:nvGrpSpPr>
          <p:cNvPr id="92" name="组合 91"/>
          <p:cNvGrpSpPr/>
          <p:nvPr/>
        </p:nvGrpSpPr>
        <p:grpSpPr>
          <a:xfrm>
            <a:off x="8700743" y="1019927"/>
            <a:ext cx="374192" cy="355325"/>
            <a:chOff x="1023281" y="3352038"/>
            <a:chExt cx="581153" cy="581153"/>
          </a:xfrm>
        </p:grpSpPr>
        <p:pic>
          <p:nvPicPr>
            <p:cNvPr id="93" name="图片 92"/>
            <p:cNvPicPr>
              <a:picLocks noChangeAspect="1"/>
            </p:cNvPicPr>
            <p:nvPr/>
          </p:nvPicPr>
          <p:blipFill>
            <a:blip r:embed="rId8" cstate="screen">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18000"/>
                      </a14:imgEffect>
                    </a14:imgLayer>
                  </a14:imgProps>
                </a:ext>
                <a:ext uri="{28A0092B-C50C-407E-A947-70E740481C1C}">
                  <a14:useLocalDpi xmlns:a14="http://schemas.microsoft.com/office/drawing/2010/main"/>
                </a:ext>
              </a:extLst>
            </a:blip>
            <a:stretch>
              <a:fillRect/>
            </a:stretch>
          </p:blipFill>
          <p:spPr>
            <a:xfrm>
              <a:off x="1023281" y="3352038"/>
              <a:ext cx="581153" cy="581153"/>
            </a:xfrm>
            <a:prstGeom prst="roundRect">
              <a:avLst>
                <a:gd name="adj" fmla="val 17234"/>
              </a:avLst>
            </a:prstGeom>
            <a:solidFill>
              <a:schemeClr val="tx1">
                <a:lumMod val="50000"/>
                <a:lumOff val="50000"/>
              </a:schemeClr>
            </a:solidFill>
            <a:ln>
              <a:solidFill>
                <a:schemeClr val="bg2">
                  <a:lumMod val="75000"/>
                </a:schemeClr>
              </a:solidFill>
            </a:ln>
            <a:effectLst/>
          </p:spPr>
        </p:pic>
        <p:sp>
          <p:nvSpPr>
            <p:cNvPr id="94" name="矩形 93"/>
            <p:cNvSpPr/>
            <p:nvPr/>
          </p:nvSpPr>
          <p:spPr>
            <a:xfrm>
              <a:off x="1239010" y="3544615"/>
              <a:ext cx="211015" cy="110060"/>
            </a:xfrm>
            <a:prstGeom prst="rect">
              <a:avLst/>
            </a:prstGeom>
            <a:solidFill>
              <a:srgbClr val="B4B4B4"/>
            </a:solidFill>
            <a:ln>
              <a:solidFill>
                <a:srgbClr val="B4B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grpSp>
      <p:sp>
        <p:nvSpPr>
          <p:cNvPr id="95" name="Freeform 138"/>
          <p:cNvSpPr>
            <a:spLocks noEditPoints="1"/>
          </p:cNvSpPr>
          <p:nvPr/>
        </p:nvSpPr>
        <p:spPr bwMode="auto">
          <a:xfrm>
            <a:off x="7006930" y="1050807"/>
            <a:ext cx="446136" cy="286738"/>
          </a:xfrm>
          <a:custGeom>
            <a:avLst/>
            <a:gdLst>
              <a:gd name="T0" fmla="*/ 12 w 156"/>
              <a:gd name="T1" fmla="*/ 0 h 209"/>
              <a:gd name="T2" fmla="*/ 0 w 156"/>
              <a:gd name="T3" fmla="*/ 11 h 209"/>
              <a:gd name="T4" fmla="*/ 0 w 156"/>
              <a:gd name="T5" fmla="*/ 198 h 209"/>
              <a:gd name="T6" fmla="*/ 12 w 156"/>
              <a:gd name="T7" fmla="*/ 209 h 209"/>
              <a:gd name="T8" fmla="*/ 145 w 156"/>
              <a:gd name="T9" fmla="*/ 209 h 209"/>
              <a:gd name="T10" fmla="*/ 156 w 156"/>
              <a:gd name="T11" fmla="*/ 198 h 209"/>
              <a:gd name="T12" fmla="*/ 156 w 156"/>
              <a:gd name="T13" fmla="*/ 11 h 209"/>
              <a:gd name="T14" fmla="*/ 145 w 156"/>
              <a:gd name="T15" fmla="*/ 0 h 209"/>
              <a:gd name="T16" fmla="*/ 12 w 156"/>
              <a:gd name="T17" fmla="*/ 0 h 209"/>
              <a:gd name="T18" fmla="*/ 78 w 156"/>
              <a:gd name="T19" fmla="*/ 206 h 209"/>
              <a:gd name="T20" fmla="*/ 73 w 156"/>
              <a:gd name="T21" fmla="*/ 200 h 209"/>
              <a:gd name="T22" fmla="*/ 78 w 156"/>
              <a:gd name="T23" fmla="*/ 195 h 209"/>
              <a:gd name="T24" fmla="*/ 84 w 156"/>
              <a:gd name="T25" fmla="*/ 200 h 209"/>
              <a:gd name="T26" fmla="*/ 78 w 156"/>
              <a:gd name="T27" fmla="*/ 206 h 209"/>
              <a:gd name="T28" fmla="*/ 147 w 156"/>
              <a:gd name="T29" fmla="*/ 184 h 209"/>
              <a:gd name="T30" fmla="*/ 139 w 156"/>
              <a:gd name="T31" fmla="*/ 192 h 209"/>
              <a:gd name="T32" fmla="*/ 18 w 156"/>
              <a:gd name="T33" fmla="*/ 192 h 209"/>
              <a:gd name="T34" fmla="*/ 10 w 156"/>
              <a:gd name="T35" fmla="*/ 184 h 209"/>
              <a:gd name="T36" fmla="*/ 10 w 156"/>
              <a:gd name="T37" fmla="*/ 18 h 209"/>
              <a:gd name="T38" fmla="*/ 18 w 156"/>
              <a:gd name="T39" fmla="*/ 10 h 209"/>
              <a:gd name="T40" fmla="*/ 139 w 156"/>
              <a:gd name="T41" fmla="*/ 10 h 209"/>
              <a:gd name="T42" fmla="*/ 147 w 156"/>
              <a:gd name="T43" fmla="*/ 18 h 209"/>
              <a:gd name="T44" fmla="*/ 147 w 156"/>
              <a:gd name="T45" fmla="*/ 18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209">
                <a:moveTo>
                  <a:pt x="12" y="0"/>
                </a:moveTo>
                <a:cubicBezTo>
                  <a:pt x="5" y="0"/>
                  <a:pt x="0" y="5"/>
                  <a:pt x="0" y="11"/>
                </a:cubicBezTo>
                <a:cubicBezTo>
                  <a:pt x="0" y="198"/>
                  <a:pt x="0" y="198"/>
                  <a:pt x="0" y="198"/>
                </a:cubicBezTo>
                <a:cubicBezTo>
                  <a:pt x="0" y="204"/>
                  <a:pt x="5" y="209"/>
                  <a:pt x="12" y="209"/>
                </a:cubicBezTo>
                <a:cubicBezTo>
                  <a:pt x="145" y="209"/>
                  <a:pt x="145" y="209"/>
                  <a:pt x="145" y="209"/>
                </a:cubicBezTo>
                <a:cubicBezTo>
                  <a:pt x="151" y="209"/>
                  <a:pt x="156" y="204"/>
                  <a:pt x="156" y="198"/>
                </a:cubicBezTo>
                <a:cubicBezTo>
                  <a:pt x="156" y="11"/>
                  <a:pt x="156" y="11"/>
                  <a:pt x="156" y="11"/>
                </a:cubicBezTo>
                <a:cubicBezTo>
                  <a:pt x="156" y="5"/>
                  <a:pt x="151" y="0"/>
                  <a:pt x="145" y="0"/>
                </a:cubicBezTo>
                <a:lnTo>
                  <a:pt x="12" y="0"/>
                </a:lnTo>
                <a:close/>
                <a:moveTo>
                  <a:pt x="78" y="206"/>
                </a:moveTo>
                <a:cubicBezTo>
                  <a:pt x="75" y="206"/>
                  <a:pt x="73" y="203"/>
                  <a:pt x="73" y="200"/>
                </a:cubicBezTo>
                <a:cubicBezTo>
                  <a:pt x="73" y="197"/>
                  <a:pt x="75" y="195"/>
                  <a:pt x="78" y="195"/>
                </a:cubicBezTo>
                <a:cubicBezTo>
                  <a:pt x="81" y="195"/>
                  <a:pt x="84" y="197"/>
                  <a:pt x="84" y="200"/>
                </a:cubicBezTo>
                <a:cubicBezTo>
                  <a:pt x="84" y="203"/>
                  <a:pt x="81" y="206"/>
                  <a:pt x="78" y="206"/>
                </a:cubicBezTo>
                <a:close/>
                <a:moveTo>
                  <a:pt x="147" y="184"/>
                </a:moveTo>
                <a:cubicBezTo>
                  <a:pt x="147" y="188"/>
                  <a:pt x="143" y="192"/>
                  <a:pt x="139" y="192"/>
                </a:cubicBezTo>
                <a:cubicBezTo>
                  <a:pt x="18" y="192"/>
                  <a:pt x="18" y="192"/>
                  <a:pt x="18" y="192"/>
                </a:cubicBezTo>
                <a:cubicBezTo>
                  <a:pt x="13" y="192"/>
                  <a:pt x="10" y="188"/>
                  <a:pt x="10" y="184"/>
                </a:cubicBezTo>
                <a:cubicBezTo>
                  <a:pt x="10" y="18"/>
                  <a:pt x="10" y="18"/>
                  <a:pt x="10" y="18"/>
                </a:cubicBezTo>
                <a:cubicBezTo>
                  <a:pt x="10" y="14"/>
                  <a:pt x="13" y="10"/>
                  <a:pt x="18" y="10"/>
                </a:cubicBezTo>
                <a:cubicBezTo>
                  <a:pt x="139" y="10"/>
                  <a:pt x="139" y="10"/>
                  <a:pt x="139" y="10"/>
                </a:cubicBezTo>
                <a:cubicBezTo>
                  <a:pt x="143" y="10"/>
                  <a:pt x="147" y="14"/>
                  <a:pt x="147" y="18"/>
                </a:cubicBezTo>
                <a:lnTo>
                  <a:pt x="147" y="184"/>
                </a:lnTo>
                <a:close/>
              </a:path>
            </a:pathLst>
          </a:custGeom>
          <a:solidFill>
            <a:srgbClr val="B4B4B4"/>
          </a:solidFill>
          <a:ln>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grpSp>
        <p:nvGrpSpPr>
          <p:cNvPr id="98" name="组合 97"/>
          <p:cNvGrpSpPr/>
          <p:nvPr/>
        </p:nvGrpSpPr>
        <p:grpSpPr>
          <a:xfrm>
            <a:off x="11141254" y="1060833"/>
            <a:ext cx="306388" cy="304800"/>
            <a:chOff x="10659419" y="1288457"/>
            <a:chExt cx="306388" cy="304800"/>
          </a:xfrm>
        </p:grpSpPr>
        <p:sp>
          <p:nvSpPr>
            <p:cNvPr id="96" name="Freeform 84"/>
            <p:cNvSpPr>
              <a:spLocks noEditPoints="1"/>
            </p:cNvSpPr>
            <p:nvPr/>
          </p:nvSpPr>
          <p:spPr bwMode="auto">
            <a:xfrm>
              <a:off x="10840394" y="1288457"/>
              <a:ext cx="125413" cy="125413"/>
            </a:xfrm>
            <a:custGeom>
              <a:avLst/>
              <a:gdLst>
                <a:gd name="T0" fmla="*/ 20 w 89"/>
                <a:gd name="T1" fmla="*/ 77 h 89"/>
                <a:gd name="T2" fmla="*/ 23 w 89"/>
                <a:gd name="T3" fmla="*/ 83 h 89"/>
                <a:gd name="T4" fmla="*/ 39 w 89"/>
                <a:gd name="T5" fmla="*/ 88 h 89"/>
                <a:gd name="T6" fmla="*/ 44 w 89"/>
                <a:gd name="T7" fmla="*/ 86 h 89"/>
                <a:gd name="T8" fmla="*/ 47 w 89"/>
                <a:gd name="T9" fmla="*/ 79 h 89"/>
                <a:gd name="T10" fmla="*/ 53 w 89"/>
                <a:gd name="T11" fmla="*/ 73 h 89"/>
                <a:gd name="T12" fmla="*/ 62 w 89"/>
                <a:gd name="T13" fmla="*/ 68 h 89"/>
                <a:gd name="T14" fmla="*/ 70 w 89"/>
                <a:gd name="T15" fmla="*/ 67 h 89"/>
                <a:gd name="T16" fmla="*/ 77 w 89"/>
                <a:gd name="T17" fmla="*/ 70 h 89"/>
                <a:gd name="T18" fmla="*/ 83 w 89"/>
                <a:gd name="T19" fmla="*/ 67 h 89"/>
                <a:gd name="T20" fmla="*/ 88 w 89"/>
                <a:gd name="T21" fmla="*/ 51 h 89"/>
                <a:gd name="T22" fmla="*/ 86 w 89"/>
                <a:gd name="T23" fmla="*/ 45 h 89"/>
                <a:gd name="T24" fmla="*/ 79 w 89"/>
                <a:gd name="T25" fmla="*/ 43 h 89"/>
                <a:gd name="T26" fmla="*/ 73 w 89"/>
                <a:gd name="T27" fmla="*/ 37 h 89"/>
                <a:gd name="T28" fmla="*/ 69 w 89"/>
                <a:gd name="T29" fmla="*/ 27 h 89"/>
                <a:gd name="T30" fmla="*/ 67 w 89"/>
                <a:gd name="T31" fmla="*/ 19 h 89"/>
                <a:gd name="T32" fmla="*/ 70 w 89"/>
                <a:gd name="T33" fmla="*/ 12 h 89"/>
                <a:gd name="T34" fmla="*/ 67 w 89"/>
                <a:gd name="T35" fmla="*/ 6 h 89"/>
                <a:gd name="T36" fmla="*/ 51 w 89"/>
                <a:gd name="T37" fmla="*/ 1 h 89"/>
                <a:gd name="T38" fmla="*/ 45 w 89"/>
                <a:gd name="T39" fmla="*/ 4 h 89"/>
                <a:gd name="T40" fmla="*/ 43 w 89"/>
                <a:gd name="T41" fmla="*/ 10 h 89"/>
                <a:gd name="T42" fmla="*/ 37 w 89"/>
                <a:gd name="T43" fmla="*/ 16 h 89"/>
                <a:gd name="T44" fmla="*/ 27 w 89"/>
                <a:gd name="T45" fmla="*/ 21 h 89"/>
                <a:gd name="T46" fmla="*/ 19 w 89"/>
                <a:gd name="T47" fmla="*/ 22 h 89"/>
                <a:gd name="T48" fmla="*/ 12 w 89"/>
                <a:gd name="T49" fmla="*/ 20 h 89"/>
                <a:gd name="T50" fmla="*/ 7 w 89"/>
                <a:gd name="T51" fmla="*/ 22 h 89"/>
                <a:gd name="T52" fmla="*/ 1 w 89"/>
                <a:gd name="T53" fmla="*/ 39 h 89"/>
                <a:gd name="T54" fmla="*/ 4 w 89"/>
                <a:gd name="T55" fmla="*/ 44 h 89"/>
                <a:gd name="T56" fmla="*/ 11 w 89"/>
                <a:gd name="T57" fmla="*/ 47 h 89"/>
                <a:gd name="T58" fmla="*/ 16 w 89"/>
                <a:gd name="T59" fmla="*/ 52 h 89"/>
                <a:gd name="T60" fmla="*/ 21 w 89"/>
                <a:gd name="T61" fmla="*/ 62 h 89"/>
                <a:gd name="T62" fmla="*/ 22 w 89"/>
                <a:gd name="T63" fmla="*/ 70 h 89"/>
                <a:gd name="T64" fmla="*/ 20 w 89"/>
                <a:gd name="T65" fmla="*/ 77 h 89"/>
                <a:gd name="T66" fmla="*/ 31 w 89"/>
                <a:gd name="T67" fmla="*/ 31 h 89"/>
                <a:gd name="T68" fmla="*/ 58 w 89"/>
                <a:gd name="T69" fmla="*/ 31 h 89"/>
                <a:gd name="T70" fmla="*/ 58 w 89"/>
                <a:gd name="T71" fmla="*/ 58 h 89"/>
                <a:gd name="T72" fmla="*/ 31 w 89"/>
                <a:gd name="T73" fmla="*/ 58 h 89"/>
                <a:gd name="T74" fmla="*/ 31 w 89"/>
                <a:gd name="T75" fmla="*/ 3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89">
                  <a:moveTo>
                    <a:pt x="20" y="77"/>
                  </a:moveTo>
                  <a:cubicBezTo>
                    <a:pt x="19" y="79"/>
                    <a:pt x="20" y="82"/>
                    <a:pt x="23" y="83"/>
                  </a:cubicBezTo>
                  <a:cubicBezTo>
                    <a:pt x="39" y="88"/>
                    <a:pt x="39" y="88"/>
                    <a:pt x="39" y="88"/>
                  </a:cubicBezTo>
                  <a:cubicBezTo>
                    <a:pt x="41" y="89"/>
                    <a:pt x="44" y="88"/>
                    <a:pt x="44" y="86"/>
                  </a:cubicBezTo>
                  <a:cubicBezTo>
                    <a:pt x="47" y="79"/>
                    <a:pt x="47" y="79"/>
                    <a:pt x="47" y="79"/>
                  </a:cubicBezTo>
                  <a:cubicBezTo>
                    <a:pt x="48" y="76"/>
                    <a:pt x="50" y="74"/>
                    <a:pt x="53" y="73"/>
                  </a:cubicBezTo>
                  <a:cubicBezTo>
                    <a:pt x="62" y="68"/>
                    <a:pt x="62" y="68"/>
                    <a:pt x="62" y="68"/>
                  </a:cubicBezTo>
                  <a:cubicBezTo>
                    <a:pt x="64" y="67"/>
                    <a:pt x="68" y="66"/>
                    <a:pt x="70" y="67"/>
                  </a:cubicBezTo>
                  <a:cubicBezTo>
                    <a:pt x="77" y="70"/>
                    <a:pt x="77" y="70"/>
                    <a:pt x="77" y="70"/>
                  </a:cubicBezTo>
                  <a:cubicBezTo>
                    <a:pt x="80" y="70"/>
                    <a:pt x="82" y="69"/>
                    <a:pt x="83" y="67"/>
                  </a:cubicBezTo>
                  <a:cubicBezTo>
                    <a:pt x="88" y="51"/>
                    <a:pt x="88" y="51"/>
                    <a:pt x="88" y="51"/>
                  </a:cubicBezTo>
                  <a:cubicBezTo>
                    <a:pt x="89" y="48"/>
                    <a:pt x="88" y="46"/>
                    <a:pt x="86" y="45"/>
                  </a:cubicBezTo>
                  <a:cubicBezTo>
                    <a:pt x="79" y="43"/>
                    <a:pt x="79" y="43"/>
                    <a:pt x="79" y="43"/>
                  </a:cubicBezTo>
                  <a:cubicBezTo>
                    <a:pt x="77" y="42"/>
                    <a:pt x="74" y="39"/>
                    <a:pt x="73" y="37"/>
                  </a:cubicBezTo>
                  <a:cubicBezTo>
                    <a:pt x="69" y="27"/>
                    <a:pt x="69" y="27"/>
                    <a:pt x="69" y="27"/>
                  </a:cubicBezTo>
                  <a:cubicBezTo>
                    <a:pt x="67" y="25"/>
                    <a:pt x="67" y="21"/>
                    <a:pt x="67" y="19"/>
                  </a:cubicBezTo>
                  <a:cubicBezTo>
                    <a:pt x="70" y="12"/>
                    <a:pt x="70" y="12"/>
                    <a:pt x="70" y="12"/>
                  </a:cubicBezTo>
                  <a:cubicBezTo>
                    <a:pt x="71" y="10"/>
                    <a:pt x="69" y="7"/>
                    <a:pt x="67" y="6"/>
                  </a:cubicBezTo>
                  <a:cubicBezTo>
                    <a:pt x="51" y="1"/>
                    <a:pt x="51" y="1"/>
                    <a:pt x="51" y="1"/>
                  </a:cubicBezTo>
                  <a:cubicBezTo>
                    <a:pt x="48" y="0"/>
                    <a:pt x="46" y="1"/>
                    <a:pt x="45" y="4"/>
                  </a:cubicBezTo>
                  <a:cubicBezTo>
                    <a:pt x="43" y="10"/>
                    <a:pt x="43" y="10"/>
                    <a:pt x="43" y="10"/>
                  </a:cubicBezTo>
                  <a:cubicBezTo>
                    <a:pt x="42" y="13"/>
                    <a:pt x="39" y="15"/>
                    <a:pt x="37" y="16"/>
                  </a:cubicBezTo>
                  <a:cubicBezTo>
                    <a:pt x="27" y="21"/>
                    <a:pt x="27" y="21"/>
                    <a:pt x="27" y="21"/>
                  </a:cubicBezTo>
                  <a:cubicBezTo>
                    <a:pt x="25" y="22"/>
                    <a:pt x="21" y="23"/>
                    <a:pt x="19" y="22"/>
                  </a:cubicBezTo>
                  <a:cubicBezTo>
                    <a:pt x="12" y="20"/>
                    <a:pt x="12" y="20"/>
                    <a:pt x="12" y="20"/>
                  </a:cubicBezTo>
                  <a:cubicBezTo>
                    <a:pt x="10" y="19"/>
                    <a:pt x="7" y="20"/>
                    <a:pt x="7" y="22"/>
                  </a:cubicBezTo>
                  <a:cubicBezTo>
                    <a:pt x="1" y="39"/>
                    <a:pt x="1" y="39"/>
                    <a:pt x="1" y="39"/>
                  </a:cubicBezTo>
                  <a:cubicBezTo>
                    <a:pt x="0" y="41"/>
                    <a:pt x="1" y="43"/>
                    <a:pt x="4" y="44"/>
                  </a:cubicBezTo>
                  <a:cubicBezTo>
                    <a:pt x="11" y="47"/>
                    <a:pt x="11" y="47"/>
                    <a:pt x="11" y="47"/>
                  </a:cubicBezTo>
                  <a:cubicBezTo>
                    <a:pt x="13" y="47"/>
                    <a:pt x="15" y="50"/>
                    <a:pt x="16" y="52"/>
                  </a:cubicBezTo>
                  <a:cubicBezTo>
                    <a:pt x="21" y="62"/>
                    <a:pt x="21" y="62"/>
                    <a:pt x="21" y="62"/>
                  </a:cubicBezTo>
                  <a:cubicBezTo>
                    <a:pt x="22" y="64"/>
                    <a:pt x="23" y="68"/>
                    <a:pt x="22" y="70"/>
                  </a:cubicBezTo>
                  <a:lnTo>
                    <a:pt x="20" y="77"/>
                  </a:lnTo>
                  <a:close/>
                  <a:moveTo>
                    <a:pt x="31" y="31"/>
                  </a:moveTo>
                  <a:cubicBezTo>
                    <a:pt x="39" y="24"/>
                    <a:pt x="51" y="24"/>
                    <a:pt x="58" y="31"/>
                  </a:cubicBezTo>
                  <a:cubicBezTo>
                    <a:pt x="65" y="39"/>
                    <a:pt x="65" y="51"/>
                    <a:pt x="58" y="58"/>
                  </a:cubicBezTo>
                  <a:cubicBezTo>
                    <a:pt x="51" y="65"/>
                    <a:pt x="39" y="65"/>
                    <a:pt x="31" y="58"/>
                  </a:cubicBezTo>
                  <a:cubicBezTo>
                    <a:pt x="24" y="51"/>
                    <a:pt x="24" y="39"/>
                    <a:pt x="31" y="31"/>
                  </a:cubicBezTo>
                  <a:close/>
                </a:path>
              </a:pathLst>
            </a:custGeom>
            <a:solidFill>
              <a:srgbClr val="B4B4B4"/>
            </a:solidFill>
            <a:ln w="1270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97" name="Freeform 85"/>
            <p:cNvSpPr>
              <a:spLocks noEditPoints="1"/>
            </p:cNvSpPr>
            <p:nvPr/>
          </p:nvSpPr>
          <p:spPr bwMode="auto">
            <a:xfrm>
              <a:off x="10659419" y="1344019"/>
              <a:ext cx="249238" cy="249238"/>
            </a:xfrm>
            <a:custGeom>
              <a:avLst/>
              <a:gdLst>
                <a:gd name="T0" fmla="*/ 6 w 177"/>
                <a:gd name="T1" fmla="*/ 89 h 177"/>
                <a:gd name="T2" fmla="*/ 13 w 177"/>
                <a:gd name="T3" fmla="*/ 121 h 177"/>
                <a:gd name="T4" fmla="*/ 25 w 177"/>
                <a:gd name="T5" fmla="*/ 122 h 177"/>
                <a:gd name="T6" fmla="*/ 30 w 177"/>
                <a:gd name="T7" fmla="*/ 147 h 177"/>
                <a:gd name="T8" fmla="*/ 58 w 177"/>
                <a:gd name="T9" fmla="*/ 165 h 177"/>
                <a:gd name="T10" fmla="*/ 82 w 177"/>
                <a:gd name="T11" fmla="*/ 160 h 177"/>
                <a:gd name="T12" fmla="*/ 95 w 177"/>
                <a:gd name="T13" fmla="*/ 177 h 177"/>
                <a:gd name="T14" fmla="*/ 119 w 177"/>
                <a:gd name="T15" fmla="*/ 161 h 177"/>
                <a:gd name="T16" fmla="*/ 135 w 177"/>
                <a:gd name="T17" fmla="*/ 144 h 177"/>
                <a:gd name="T18" fmla="*/ 155 w 177"/>
                <a:gd name="T19" fmla="*/ 147 h 177"/>
                <a:gd name="T20" fmla="*/ 161 w 177"/>
                <a:gd name="T21" fmla="*/ 118 h 177"/>
                <a:gd name="T22" fmla="*/ 167 w 177"/>
                <a:gd name="T23" fmla="*/ 89 h 177"/>
                <a:gd name="T24" fmla="*/ 172 w 177"/>
                <a:gd name="T25" fmla="*/ 60 h 177"/>
                <a:gd name="T26" fmla="*/ 152 w 177"/>
                <a:gd name="T27" fmla="*/ 55 h 177"/>
                <a:gd name="T28" fmla="*/ 147 w 177"/>
                <a:gd name="T29" fmla="*/ 30 h 177"/>
                <a:gd name="T30" fmla="*/ 120 w 177"/>
                <a:gd name="T31" fmla="*/ 12 h 177"/>
                <a:gd name="T32" fmla="*/ 95 w 177"/>
                <a:gd name="T33" fmla="*/ 17 h 177"/>
                <a:gd name="T34" fmla="*/ 82 w 177"/>
                <a:gd name="T35" fmla="*/ 1 h 177"/>
                <a:gd name="T36" fmla="*/ 58 w 177"/>
                <a:gd name="T37" fmla="*/ 16 h 177"/>
                <a:gd name="T38" fmla="*/ 33 w 177"/>
                <a:gd name="T39" fmla="*/ 33 h 177"/>
                <a:gd name="T40" fmla="*/ 9 w 177"/>
                <a:gd name="T41" fmla="*/ 50 h 177"/>
                <a:gd name="T42" fmla="*/ 20 w 177"/>
                <a:gd name="T43" fmla="*/ 68 h 177"/>
                <a:gd name="T44" fmla="*/ 43 w 177"/>
                <a:gd name="T45" fmla="*/ 69 h 177"/>
                <a:gd name="T46" fmla="*/ 55 w 177"/>
                <a:gd name="T47" fmla="*/ 61 h 177"/>
                <a:gd name="T48" fmla="*/ 53 w 177"/>
                <a:gd name="T49" fmla="*/ 48 h 177"/>
                <a:gd name="T50" fmla="*/ 71 w 177"/>
                <a:gd name="T51" fmla="*/ 45 h 177"/>
                <a:gd name="T52" fmla="*/ 89 w 177"/>
                <a:gd name="T53" fmla="*/ 41 h 177"/>
                <a:gd name="T54" fmla="*/ 106 w 177"/>
                <a:gd name="T55" fmla="*/ 38 h 177"/>
                <a:gd name="T56" fmla="*/ 109 w 177"/>
                <a:gd name="T57" fmla="*/ 50 h 177"/>
                <a:gd name="T58" fmla="*/ 124 w 177"/>
                <a:gd name="T59" fmla="*/ 53 h 177"/>
                <a:gd name="T60" fmla="*/ 135 w 177"/>
                <a:gd name="T61" fmla="*/ 70 h 177"/>
                <a:gd name="T62" fmla="*/ 132 w 177"/>
                <a:gd name="T63" fmla="*/ 85 h 177"/>
                <a:gd name="T64" fmla="*/ 142 w 177"/>
                <a:gd name="T65" fmla="*/ 93 h 177"/>
                <a:gd name="T66" fmla="*/ 132 w 177"/>
                <a:gd name="T67" fmla="*/ 107 h 177"/>
                <a:gd name="T68" fmla="*/ 120 w 177"/>
                <a:gd name="T69" fmla="*/ 120 h 177"/>
                <a:gd name="T70" fmla="*/ 124 w 177"/>
                <a:gd name="T71" fmla="*/ 129 h 177"/>
                <a:gd name="T72" fmla="*/ 106 w 177"/>
                <a:gd name="T73" fmla="*/ 133 h 177"/>
                <a:gd name="T74" fmla="*/ 89 w 177"/>
                <a:gd name="T75" fmla="*/ 136 h 177"/>
                <a:gd name="T76" fmla="*/ 71 w 177"/>
                <a:gd name="T77" fmla="*/ 139 h 177"/>
                <a:gd name="T78" fmla="*/ 68 w 177"/>
                <a:gd name="T79" fmla="*/ 127 h 177"/>
                <a:gd name="T80" fmla="*/ 55 w 177"/>
                <a:gd name="T81" fmla="*/ 122 h 177"/>
                <a:gd name="T82" fmla="*/ 40 w 177"/>
                <a:gd name="T83" fmla="*/ 112 h 177"/>
                <a:gd name="T84" fmla="*/ 47 w 177"/>
                <a:gd name="T85" fmla="*/ 102 h 177"/>
                <a:gd name="T86" fmla="*/ 39 w 177"/>
                <a:gd name="T87"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77">
                  <a:moveTo>
                    <a:pt x="17" y="82"/>
                  </a:moveTo>
                  <a:cubicBezTo>
                    <a:pt x="17" y="86"/>
                    <a:pt x="14" y="89"/>
                    <a:pt x="10" y="89"/>
                  </a:cubicBezTo>
                  <a:cubicBezTo>
                    <a:pt x="6" y="89"/>
                    <a:pt x="6" y="89"/>
                    <a:pt x="6" y="89"/>
                  </a:cubicBezTo>
                  <a:cubicBezTo>
                    <a:pt x="3" y="89"/>
                    <a:pt x="0" y="92"/>
                    <a:pt x="0" y="95"/>
                  </a:cubicBezTo>
                  <a:cubicBezTo>
                    <a:pt x="5" y="117"/>
                    <a:pt x="5" y="117"/>
                    <a:pt x="5" y="117"/>
                  </a:cubicBezTo>
                  <a:cubicBezTo>
                    <a:pt x="6" y="121"/>
                    <a:pt x="9" y="122"/>
                    <a:pt x="13" y="121"/>
                  </a:cubicBezTo>
                  <a:cubicBezTo>
                    <a:pt x="16" y="119"/>
                    <a:pt x="16" y="119"/>
                    <a:pt x="16" y="119"/>
                  </a:cubicBezTo>
                  <a:cubicBezTo>
                    <a:pt x="20" y="118"/>
                    <a:pt x="22" y="117"/>
                    <a:pt x="22" y="117"/>
                  </a:cubicBezTo>
                  <a:cubicBezTo>
                    <a:pt x="22" y="117"/>
                    <a:pt x="23" y="119"/>
                    <a:pt x="25" y="122"/>
                  </a:cubicBezTo>
                  <a:cubicBezTo>
                    <a:pt x="34" y="135"/>
                    <a:pt x="34" y="135"/>
                    <a:pt x="34" y="135"/>
                  </a:cubicBezTo>
                  <a:cubicBezTo>
                    <a:pt x="36" y="138"/>
                    <a:pt x="36" y="142"/>
                    <a:pt x="33" y="144"/>
                  </a:cubicBezTo>
                  <a:cubicBezTo>
                    <a:pt x="30" y="147"/>
                    <a:pt x="30" y="147"/>
                    <a:pt x="30" y="147"/>
                  </a:cubicBezTo>
                  <a:cubicBezTo>
                    <a:pt x="28" y="150"/>
                    <a:pt x="28" y="153"/>
                    <a:pt x="31" y="155"/>
                  </a:cubicBezTo>
                  <a:cubicBezTo>
                    <a:pt x="50" y="168"/>
                    <a:pt x="50" y="168"/>
                    <a:pt x="50" y="168"/>
                  </a:cubicBezTo>
                  <a:cubicBezTo>
                    <a:pt x="53" y="170"/>
                    <a:pt x="56" y="168"/>
                    <a:pt x="58" y="165"/>
                  </a:cubicBezTo>
                  <a:cubicBezTo>
                    <a:pt x="59" y="161"/>
                    <a:pt x="59" y="161"/>
                    <a:pt x="59" y="161"/>
                  </a:cubicBezTo>
                  <a:cubicBezTo>
                    <a:pt x="60" y="158"/>
                    <a:pt x="64" y="156"/>
                    <a:pt x="67" y="157"/>
                  </a:cubicBezTo>
                  <a:cubicBezTo>
                    <a:pt x="82" y="160"/>
                    <a:pt x="82" y="160"/>
                    <a:pt x="82" y="160"/>
                  </a:cubicBezTo>
                  <a:cubicBezTo>
                    <a:pt x="86" y="161"/>
                    <a:pt x="89" y="164"/>
                    <a:pt x="89" y="167"/>
                  </a:cubicBezTo>
                  <a:cubicBezTo>
                    <a:pt x="89" y="171"/>
                    <a:pt x="89" y="171"/>
                    <a:pt x="89" y="171"/>
                  </a:cubicBezTo>
                  <a:cubicBezTo>
                    <a:pt x="89" y="175"/>
                    <a:pt x="91" y="177"/>
                    <a:pt x="95" y="177"/>
                  </a:cubicBezTo>
                  <a:cubicBezTo>
                    <a:pt x="117" y="172"/>
                    <a:pt x="117" y="172"/>
                    <a:pt x="117" y="172"/>
                  </a:cubicBezTo>
                  <a:cubicBezTo>
                    <a:pt x="120" y="171"/>
                    <a:pt x="122" y="168"/>
                    <a:pt x="121" y="165"/>
                  </a:cubicBezTo>
                  <a:cubicBezTo>
                    <a:pt x="119" y="161"/>
                    <a:pt x="119" y="161"/>
                    <a:pt x="119" y="161"/>
                  </a:cubicBezTo>
                  <a:cubicBezTo>
                    <a:pt x="118" y="158"/>
                    <a:pt x="117" y="155"/>
                    <a:pt x="117" y="155"/>
                  </a:cubicBezTo>
                  <a:cubicBezTo>
                    <a:pt x="117" y="155"/>
                    <a:pt x="119" y="154"/>
                    <a:pt x="122" y="152"/>
                  </a:cubicBezTo>
                  <a:cubicBezTo>
                    <a:pt x="135" y="144"/>
                    <a:pt x="135" y="144"/>
                    <a:pt x="135" y="144"/>
                  </a:cubicBezTo>
                  <a:cubicBezTo>
                    <a:pt x="137" y="142"/>
                    <a:pt x="142" y="142"/>
                    <a:pt x="144" y="144"/>
                  </a:cubicBezTo>
                  <a:cubicBezTo>
                    <a:pt x="147" y="147"/>
                    <a:pt x="147" y="147"/>
                    <a:pt x="147" y="147"/>
                  </a:cubicBezTo>
                  <a:cubicBezTo>
                    <a:pt x="149" y="150"/>
                    <a:pt x="153" y="149"/>
                    <a:pt x="155" y="147"/>
                  </a:cubicBezTo>
                  <a:cubicBezTo>
                    <a:pt x="168" y="128"/>
                    <a:pt x="168" y="128"/>
                    <a:pt x="168" y="128"/>
                  </a:cubicBezTo>
                  <a:cubicBezTo>
                    <a:pt x="170" y="125"/>
                    <a:pt x="168" y="121"/>
                    <a:pt x="165" y="120"/>
                  </a:cubicBezTo>
                  <a:cubicBezTo>
                    <a:pt x="161" y="118"/>
                    <a:pt x="161" y="118"/>
                    <a:pt x="161" y="118"/>
                  </a:cubicBezTo>
                  <a:cubicBezTo>
                    <a:pt x="158" y="117"/>
                    <a:pt x="156" y="113"/>
                    <a:pt x="157" y="110"/>
                  </a:cubicBezTo>
                  <a:cubicBezTo>
                    <a:pt x="160" y="95"/>
                    <a:pt x="160" y="95"/>
                    <a:pt x="160" y="95"/>
                  </a:cubicBezTo>
                  <a:cubicBezTo>
                    <a:pt x="160" y="92"/>
                    <a:pt x="164" y="89"/>
                    <a:pt x="167" y="89"/>
                  </a:cubicBezTo>
                  <a:cubicBezTo>
                    <a:pt x="171" y="89"/>
                    <a:pt x="171" y="89"/>
                    <a:pt x="171" y="89"/>
                  </a:cubicBezTo>
                  <a:cubicBezTo>
                    <a:pt x="175" y="89"/>
                    <a:pt x="177" y="86"/>
                    <a:pt x="177" y="82"/>
                  </a:cubicBezTo>
                  <a:cubicBezTo>
                    <a:pt x="172" y="60"/>
                    <a:pt x="172" y="60"/>
                    <a:pt x="172" y="60"/>
                  </a:cubicBezTo>
                  <a:cubicBezTo>
                    <a:pt x="171" y="57"/>
                    <a:pt x="168" y="55"/>
                    <a:pt x="165" y="57"/>
                  </a:cubicBezTo>
                  <a:cubicBezTo>
                    <a:pt x="161" y="58"/>
                    <a:pt x="161" y="58"/>
                    <a:pt x="161" y="58"/>
                  </a:cubicBezTo>
                  <a:cubicBezTo>
                    <a:pt x="158" y="60"/>
                    <a:pt x="154" y="58"/>
                    <a:pt x="152" y="55"/>
                  </a:cubicBezTo>
                  <a:cubicBezTo>
                    <a:pt x="144" y="43"/>
                    <a:pt x="144" y="43"/>
                    <a:pt x="144" y="43"/>
                  </a:cubicBezTo>
                  <a:cubicBezTo>
                    <a:pt x="141" y="40"/>
                    <a:pt x="142" y="36"/>
                    <a:pt x="144" y="33"/>
                  </a:cubicBezTo>
                  <a:cubicBezTo>
                    <a:pt x="147" y="30"/>
                    <a:pt x="147" y="30"/>
                    <a:pt x="147" y="30"/>
                  </a:cubicBezTo>
                  <a:cubicBezTo>
                    <a:pt x="149" y="28"/>
                    <a:pt x="149" y="24"/>
                    <a:pt x="147" y="22"/>
                  </a:cubicBezTo>
                  <a:cubicBezTo>
                    <a:pt x="128" y="9"/>
                    <a:pt x="128" y="9"/>
                    <a:pt x="128" y="9"/>
                  </a:cubicBezTo>
                  <a:cubicBezTo>
                    <a:pt x="125" y="8"/>
                    <a:pt x="121" y="9"/>
                    <a:pt x="120" y="12"/>
                  </a:cubicBezTo>
                  <a:cubicBezTo>
                    <a:pt x="118" y="16"/>
                    <a:pt x="118" y="16"/>
                    <a:pt x="118" y="16"/>
                  </a:cubicBezTo>
                  <a:cubicBezTo>
                    <a:pt x="117" y="19"/>
                    <a:pt x="113" y="21"/>
                    <a:pt x="110" y="20"/>
                  </a:cubicBezTo>
                  <a:cubicBezTo>
                    <a:pt x="95" y="17"/>
                    <a:pt x="95" y="17"/>
                    <a:pt x="95" y="17"/>
                  </a:cubicBezTo>
                  <a:cubicBezTo>
                    <a:pt x="91" y="17"/>
                    <a:pt x="89" y="14"/>
                    <a:pt x="89" y="10"/>
                  </a:cubicBezTo>
                  <a:cubicBezTo>
                    <a:pt x="89" y="6"/>
                    <a:pt x="89" y="6"/>
                    <a:pt x="89" y="6"/>
                  </a:cubicBezTo>
                  <a:cubicBezTo>
                    <a:pt x="89" y="3"/>
                    <a:pt x="86" y="0"/>
                    <a:pt x="82" y="1"/>
                  </a:cubicBezTo>
                  <a:cubicBezTo>
                    <a:pt x="60" y="5"/>
                    <a:pt x="60" y="5"/>
                    <a:pt x="60" y="5"/>
                  </a:cubicBezTo>
                  <a:cubicBezTo>
                    <a:pt x="57" y="6"/>
                    <a:pt x="55" y="10"/>
                    <a:pt x="56" y="13"/>
                  </a:cubicBezTo>
                  <a:cubicBezTo>
                    <a:pt x="58" y="16"/>
                    <a:pt x="58" y="16"/>
                    <a:pt x="58" y="16"/>
                  </a:cubicBezTo>
                  <a:cubicBezTo>
                    <a:pt x="59" y="20"/>
                    <a:pt x="58" y="24"/>
                    <a:pt x="55" y="25"/>
                  </a:cubicBezTo>
                  <a:cubicBezTo>
                    <a:pt x="42" y="34"/>
                    <a:pt x="42" y="34"/>
                    <a:pt x="42" y="34"/>
                  </a:cubicBezTo>
                  <a:cubicBezTo>
                    <a:pt x="40" y="36"/>
                    <a:pt x="36" y="36"/>
                    <a:pt x="33" y="33"/>
                  </a:cubicBezTo>
                  <a:cubicBezTo>
                    <a:pt x="30" y="30"/>
                    <a:pt x="30" y="30"/>
                    <a:pt x="30" y="30"/>
                  </a:cubicBezTo>
                  <a:cubicBezTo>
                    <a:pt x="28" y="28"/>
                    <a:pt x="24" y="28"/>
                    <a:pt x="22" y="31"/>
                  </a:cubicBezTo>
                  <a:cubicBezTo>
                    <a:pt x="9" y="50"/>
                    <a:pt x="9" y="50"/>
                    <a:pt x="9" y="50"/>
                  </a:cubicBezTo>
                  <a:cubicBezTo>
                    <a:pt x="8" y="53"/>
                    <a:pt x="9" y="56"/>
                    <a:pt x="12" y="58"/>
                  </a:cubicBezTo>
                  <a:cubicBezTo>
                    <a:pt x="16" y="59"/>
                    <a:pt x="16" y="59"/>
                    <a:pt x="16" y="59"/>
                  </a:cubicBezTo>
                  <a:cubicBezTo>
                    <a:pt x="19" y="61"/>
                    <a:pt x="21" y="64"/>
                    <a:pt x="20" y="68"/>
                  </a:cubicBezTo>
                  <a:lnTo>
                    <a:pt x="17" y="82"/>
                  </a:lnTo>
                  <a:close/>
                  <a:moveTo>
                    <a:pt x="38" y="71"/>
                  </a:moveTo>
                  <a:cubicBezTo>
                    <a:pt x="39" y="69"/>
                    <a:pt x="41" y="68"/>
                    <a:pt x="43" y="69"/>
                  </a:cubicBezTo>
                  <a:cubicBezTo>
                    <a:pt x="45" y="70"/>
                    <a:pt x="45" y="70"/>
                    <a:pt x="45" y="70"/>
                  </a:cubicBezTo>
                  <a:cubicBezTo>
                    <a:pt x="47" y="71"/>
                    <a:pt x="49" y="70"/>
                    <a:pt x="50" y="68"/>
                  </a:cubicBezTo>
                  <a:cubicBezTo>
                    <a:pt x="55" y="61"/>
                    <a:pt x="55" y="61"/>
                    <a:pt x="55" y="61"/>
                  </a:cubicBezTo>
                  <a:cubicBezTo>
                    <a:pt x="57" y="59"/>
                    <a:pt x="56" y="57"/>
                    <a:pt x="55" y="55"/>
                  </a:cubicBezTo>
                  <a:cubicBezTo>
                    <a:pt x="53" y="53"/>
                    <a:pt x="53" y="53"/>
                    <a:pt x="53" y="53"/>
                  </a:cubicBezTo>
                  <a:cubicBezTo>
                    <a:pt x="52" y="52"/>
                    <a:pt x="52" y="50"/>
                    <a:pt x="53" y="48"/>
                  </a:cubicBezTo>
                  <a:cubicBezTo>
                    <a:pt x="65" y="41"/>
                    <a:pt x="65" y="41"/>
                    <a:pt x="65" y="41"/>
                  </a:cubicBezTo>
                  <a:cubicBezTo>
                    <a:pt x="67" y="40"/>
                    <a:pt x="69" y="40"/>
                    <a:pt x="70" y="42"/>
                  </a:cubicBezTo>
                  <a:cubicBezTo>
                    <a:pt x="71" y="45"/>
                    <a:pt x="71" y="45"/>
                    <a:pt x="71" y="45"/>
                  </a:cubicBezTo>
                  <a:cubicBezTo>
                    <a:pt x="72" y="47"/>
                    <a:pt x="74" y="48"/>
                    <a:pt x="76" y="47"/>
                  </a:cubicBezTo>
                  <a:cubicBezTo>
                    <a:pt x="85" y="45"/>
                    <a:pt x="85" y="45"/>
                    <a:pt x="85" y="45"/>
                  </a:cubicBezTo>
                  <a:cubicBezTo>
                    <a:pt x="87" y="45"/>
                    <a:pt x="89" y="43"/>
                    <a:pt x="89" y="41"/>
                  </a:cubicBezTo>
                  <a:cubicBezTo>
                    <a:pt x="89" y="39"/>
                    <a:pt x="89" y="39"/>
                    <a:pt x="89" y="39"/>
                  </a:cubicBezTo>
                  <a:cubicBezTo>
                    <a:pt x="89" y="37"/>
                    <a:pt x="90" y="35"/>
                    <a:pt x="92" y="35"/>
                  </a:cubicBezTo>
                  <a:cubicBezTo>
                    <a:pt x="106" y="38"/>
                    <a:pt x="106" y="38"/>
                    <a:pt x="106" y="38"/>
                  </a:cubicBezTo>
                  <a:cubicBezTo>
                    <a:pt x="108" y="39"/>
                    <a:pt x="109" y="41"/>
                    <a:pt x="108" y="43"/>
                  </a:cubicBezTo>
                  <a:cubicBezTo>
                    <a:pt x="107" y="45"/>
                    <a:pt x="107" y="45"/>
                    <a:pt x="107" y="45"/>
                  </a:cubicBezTo>
                  <a:cubicBezTo>
                    <a:pt x="106" y="47"/>
                    <a:pt x="107" y="49"/>
                    <a:pt x="109" y="50"/>
                  </a:cubicBezTo>
                  <a:cubicBezTo>
                    <a:pt x="117" y="55"/>
                    <a:pt x="117" y="55"/>
                    <a:pt x="117" y="55"/>
                  </a:cubicBezTo>
                  <a:cubicBezTo>
                    <a:pt x="118" y="57"/>
                    <a:pt x="121" y="57"/>
                    <a:pt x="122" y="55"/>
                  </a:cubicBezTo>
                  <a:cubicBezTo>
                    <a:pt x="124" y="53"/>
                    <a:pt x="124" y="53"/>
                    <a:pt x="124" y="53"/>
                  </a:cubicBezTo>
                  <a:cubicBezTo>
                    <a:pt x="125" y="52"/>
                    <a:pt x="128" y="52"/>
                    <a:pt x="129" y="54"/>
                  </a:cubicBezTo>
                  <a:cubicBezTo>
                    <a:pt x="137" y="65"/>
                    <a:pt x="137" y="65"/>
                    <a:pt x="137" y="65"/>
                  </a:cubicBezTo>
                  <a:cubicBezTo>
                    <a:pt x="138" y="67"/>
                    <a:pt x="137" y="69"/>
                    <a:pt x="135" y="70"/>
                  </a:cubicBezTo>
                  <a:cubicBezTo>
                    <a:pt x="133" y="71"/>
                    <a:pt x="133" y="71"/>
                    <a:pt x="133" y="71"/>
                  </a:cubicBezTo>
                  <a:cubicBezTo>
                    <a:pt x="131" y="72"/>
                    <a:pt x="130" y="74"/>
                    <a:pt x="130" y="76"/>
                  </a:cubicBezTo>
                  <a:cubicBezTo>
                    <a:pt x="132" y="85"/>
                    <a:pt x="132" y="85"/>
                    <a:pt x="132" y="85"/>
                  </a:cubicBezTo>
                  <a:cubicBezTo>
                    <a:pt x="132" y="87"/>
                    <a:pt x="134" y="89"/>
                    <a:pt x="136" y="89"/>
                  </a:cubicBezTo>
                  <a:cubicBezTo>
                    <a:pt x="139" y="89"/>
                    <a:pt x="139" y="89"/>
                    <a:pt x="139" y="89"/>
                  </a:cubicBezTo>
                  <a:cubicBezTo>
                    <a:pt x="141" y="89"/>
                    <a:pt x="142" y="90"/>
                    <a:pt x="142" y="93"/>
                  </a:cubicBezTo>
                  <a:cubicBezTo>
                    <a:pt x="139" y="106"/>
                    <a:pt x="139" y="106"/>
                    <a:pt x="139" y="106"/>
                  </a:cubicBezTo>
                  <a:cubicBezTo>
                    <a:pt x="139" y="108"/>
                    <a:pt x="137" y="109"/>
                    <a:pt x="135" y="108"/>
                  </a:cubicBezTo>
                  <a:cubicBezTo>
                    <a:pt x="132" y="107"/>
                    <a:pt x="132" y="107"/>
                    <a:pt x="132" y="107"/>
                  </a:cubicBezTo>
                  <a:cubicBezTo>
                    <a:pt x="130" y="106"/>
                    <a:pt x="128" y="107"/>
                    <a:pt x="127" y="109"/>
                  </a:cubicBezTo>
                  <a:cubicBezTo>
                    <a:pt x="122" y="117"/>
                    <a:pt x="122" y="117"/>
                    <a:pt x="122" y="117"/>
                  </a:cubicBezTo>
                  <a:cubicBezTo>
                    <a:pt x="121" y="118"/>
                    <a:pt x="120" y="120"/>
                    <a:pt x="120" y="120"/>
                  </a:cubicBezTo>
                  <a:cubicBezTo>
                    <a:pt x="120" y="120"/>
                    <a:pt x="121" y="121"/>
                    <a:pt x="122" y="122"/>
                  </a:cubicBezTo>
                  <a:cubicBezTo>
                    <a:pt x="124" y="124"/>
                    <a:pt x="124" y="124"/>
                    <a:pt x="124" y="124"/>
                  </a:cubicBezTo>
                  <a:cubicBezTo>
                    <a:pt x="125" y="126"/>
                    <a:pt x="125" y="128"/>
                    <a:pt x="124" y="129"/>
                  </a:cubicBezTo>
                  <a:cubicBezTo>
                    <a:pt x="112" y="137"/>
                    <a:pt x="112" y="137"/>
                    <a:pt x="112" y="137"/>
                  </a:cubicBezTo>
                  <a:cubicBezTo>
                    <a:pt x="110" y="138"/>
                    <a:pt x="108" y="137"/>
                    <a:pt x="107" y="135"/>
                  </a:cubicBezTo>
                  <a:cubicBezTo>
                    <a:pt x="106" y="133"/>
                    <a:pt x="106" y="133"/>
                    <a:pt x="106" y="133"/>
                  </a:cubicBezTo>
                  <a:cubicBezTo>
                    <a:pt x="106" y="131"/>
                    <a:pt x="103" y="130"/>
                    <a:pt x="101" y="130"/>
                  </a:cubicBezTo>
                  <a:cubicBezTo>
                    <a:pt x="92" y="132"/>
                    <a:pt x="92" y="132"/>
                    <a:pt x="92" y="132"/>
                  </a:cubicBezTo>
                  <a:cubicBezTo>
                    <a:pt x="90" y="132"/>
                    <a:pt x="89" y="134"/>
                    <a:pt x="89" y="136"/>
                  </a:cubicBezTo>
                  <a:cubicBezTo>
                    <a:pt x="89" y="139"/>
                    <a:pt x="89" y="139"/>
                    <a:pt x="89" y="139"/>
                  </a:cubicBezTo>
                  <a:cubicBezTo>
                    <a:pt x="89" y="141"/>
                    <a:pt x="87" y="142"/>
                    <a:pt x="85" y="142"/>
                  </a:cubicBezTo>
                  <a:cubicBezTo>
                    <a:pt x="71" y="139"/>
                    <a:pt x="71" y="139"/>
                    <a:pt x="71" y="139"/>
                  </a:cubicBezTo>
                  <a:cubicBezTo>
                    <a:pt x="69" y="139"/>
                    <a:pt x="68" y="137"/>
                    <a:pt x="69" y="135"/>
                  </a:cubicBezTo>
                  <a:cubicBezTo>
                    <a:pt x="70" y="133"/>
                    <a:pt x="70" y="133"/>
                    <a:pt x="70" y="133"/>
                  </a:cubicBezTo>
                  <a:cubicBezTo>
                    <a:pt x="71" y="131"/>
                    <a:pt x="70" y="128"/>
                    <a:pt x="68" y="127"/>
                  </a:cubicBezTo>
                  <a:cubicBezTo>
                    <a:pt x="61" y="122"/>
                    <a:pt x="61" y="122"/>
                    <a:pt x="61" y="122"/>
                  </a:cubicBezTo>
                  <a:cubicBezTo>
                    <a:pt x="59" y="121"/>
                    <a:pt x="58" y="120"/>
                    <a:pt x="58" y="120"/>
                  </a:cubicBezTo>
                  <a:cubicBezTo>
                    <a:pt x="58" y="120"/>
                    <a:pt x="56" y="121"/>
                    <a:pt x="55" y="122"/>
                  </a:cubicBezTo>
                  <a:cubicBezTo>
                    <a:pt x="53" y="124"/>
                    <a:pt x="53" y="124"/>
                    <a:pt x="53" y="124"/>
                  </a:cubicBezTo>
                  <a:cubicBezTo>
                    <a:pt x="52" y="126"/>
                    <a:pt x="49" y="125"/>
                    <a:pt x="48" y="124"/>
                  </a:cubicBezTo>
                  <a:cubicBezTo>
                    <a:pt x="40" y="112"/>
                    <a:pt x="40" y="112"/>
                    <a:pt x="40" y="112"/>
                  </a:cubicBezTo>
                  <a:cubicBezTo>
                    <a:pt x="40" y="110"/>
                    <a:pt x="40" y="108"/>
                    <a:pt x="42" y="108"/>
                  </a:cubicBezTo>
                  <a:cubicBezTo>
                    <a:pt x="45" y="107"/>
                    <a:pt x="45" y="107"/>
                    <a:pt x="45" y="107"/>
                  </a:cubicBezTo>
                  <a:cubicBezTo>
                    <a:pt x="46" y="106"/>
                    <a:pt x="48" y="104"/>
                    <a:pt x="47" y="102"/>
                  </a:cubicBezTo>
                  <a:cubicBezTo>
                    <a:pt x="45" y="93"/>
                    <a:pt x="45" y="93"/>
                    <a:pt x="45" y="93"/>
                  </a:cubicBezTo>
                  <a:cubicBezTo>
                    <a:pt x="45" y="90"/>
                    <a:pt x="43" y="89"/>
                    <a:pt x="41" y="89"/>
                  </a:cubicBezTo>
                  <a:cubicBezTo>
                    <a:pt x="39" y="89"/>
                    <a:pt x="39" y="89"/>
                    <a:pt x="39" y="89"/>
                  </a:cubicBezTo>
                  <a:cubicBezTo>
                    <a:pt x="36" y="89"/>
                    <a:pt x="35" y="87"/>
                    <a:pt x="35" y="85"/>
                  </a:cubicBezTo>
                  <a:lnTo>
                    <a:pt x="38" y="71"/>
                  </a:lnTo>
                  <a:close/>
                </a:path>
              </a:pathLst>
            </a:custGeom>
            <a:solidFill>
              <a:srgbClr val="B4B4B4"/>
            </a:solidFill>
            <a:ln w="12700">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grpSp>
      <p:sp>
        <p:nvSpPr>
          <p:cNvPr id="59" name="文本框 58"/>
          <p:cNvSpPr txBox="1"/>
          <p:nvPr/>
        </p:nvSpPr>
        <p:spPr>
          <a:xfrm>
            <a:off x="1559477" y="4850742"/>
            <a:ext cx="1223310" cy="43088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6L series indoor station </a:t>
            </a:r>
          </a:p>
        </p:txBody>
      </p:sp>
      <p:cxnSp>
        <p:nvCxnSpPr>
          <p:cNvPr id="60" name="直接连接符 59"/>
          <p:cNvCxnSpPr/>
          <p:nvPr/>
        </p:nvCxnSpPr>
        <p:spPr>
          <a:xfrm>
            <a:off x="317090" y="4555628"/>
            <a:ext cx="11421148" cy="17359"/>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8" name="TextBox 23"/>
          <p:cNvSpPr txBox="1"/>
          <p:nvPr/>
        </p:nvSpPr>
        <p:spPr>
          <a:xfrm>
            <a:off x="7201801" y="1986565"/>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1024x600</a:t>
            </a:r>
          </a:p>
        </p:txBody>
      </p:sp>
      <p:sp>
        <p:nvSpPr>
          <p:cNvPr id="99" name="TextBox 23"/>
          <p:cNvSpPr txBox="1"/>
          <p:nvPr/>
        </p:nvSpPr>
        <p:spPr>
          <a:xfrm>
            <a:off x="7201801" y="2918877"/>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1024x600</a:t>
            </a:r>
          </a:p>
        </p:txBody>
      </p:sp>
      <p:sp>
        <p:nvSpPr>
          <p:cNvPr id="100" name="TextBox 23"/>
          <p:cNvSpPr txBox="1"/>
          <p:nvPr/>
        </p:nvSpPr>
        <p:spPr>
          <a:xfrm>
            <a:off x="7201801" y="3914505"/>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1024x600</a:t>
            </a:r>
          </a:p>
        </p:txBody>
      </p:sp>
      <p:sp>
        <p:nvSpPr>
          <p:cNvPr id="101" name="TextBox 23"/>
          <p:cNvSpPr txBox="1"/>
          <p:nvPr/>
        </p:nvSpPr>
        <p:spPr>
          <a:xfrm>
            <a:off x="7201801" y="5032946"/>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1024x600</a:t>
            </a:r>
          </a:p>
        </p:txBody>
      </p:sp>
      <p:sp>
        <p:nvSpPr>
          <p:cNvPr id="102" name="TextBox 23"/>
          <p:cNvSpPr txBox="1"/>
          <p:nvPr/>
        </p:nvSpPr>
        <p:spPr>
          <a:xfrm>
            <a:off x="9308726" y="5021405"/>
            <a:ext cx="1804648"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Not support</a:t>
            </a:r>
          </a:p>
        </p:txBody>
      </p:sp>
      <p:sp>
        <p:nvSpPr>
          <p:cNvPr id="103" name="文本框 102"/>
          <p:cNvSpPr txBox="1"/>
          <p:nvPr/>
        </p:nvSpPr>
        <p:spPr>
          <a:xfrm>
            <a:off x="150437" y="1993254"/>
            <a:ext cx="1409040"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Ultra series</a:t>
            </a:r>
          </a:p>
        </p:txBody>
      </p:sp>
      <p:sp>
        <p:nvSpPr>
          <p:cNvPr id="104" name="文本框 103"/>
          <p:cNvSpPr txBox="1"/>
          <p:nvPr/>
        </p:nvSpPr>
        <p:spPr>
          <a:xfrm>
            <a:off x="120889" y="3299334"/>
            <a:ext cx="1409040"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Pro series</a:t>
            </a:r>
          </a:p>
        </p:txBody>
      </p:sp>
      <p:sp>
        <p:nvSpPr>
          <p:cNvPr id="105" name="文本框 104"/>
          <p:cNvSpPr txBox="1"/>
          <p:nvPr/>
        </p:nvSpPr>
        <p:spPr>
          <a:xfrm>
            <a:off x="150437" y="5335739"/>
            <a:ext cx="1409040"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Value series</a:t>
            </a:r>
          </a:p>
        </p:txBody>
      </p:sp>
      <p:sp>
        <p:nvSpPr>
          <p:cNvPr id="82" name="矩形 81"/>
          <p:cNvSpPr/>
          <p:nvPr/>
        </p:nvSpPr>
        <p:spPr>
          <a:xfrm>
            <a:off x="4441345" y="3985770"/>
            <a:ext cx="1676663"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DS-KH6350 series</a:t>
            </a:r>
          </a:p>
        </p:txBody>
      </p:sp>
      <p:grpSp>
        <p:nvGrpSpPr>
          <p:cNvPr id="4" name="组合 3"/>
          <p:cNvGrpSpPr/>
          <p:nvPr/>
        </p:nvGrpSpPr>
        <p:grpSpPr>
          <a:xfrm>
            <a:off x="2764538" y="1585562"/>
            <a:ext cx="1876806" cy="868324"/>
            <a:chOff x="2603390" y="1841285"/>
            <a:chExt cx="2324429" cy="1075421"/>
          </a:xfrm>
        </p:grpSpPr>
        <p:grpSp>
          <p:nvGrpSpPr>
            <p:cNvPr id="41" name="组合 40"/>
            <p:cNvGrpSpPr/>
            <p:nvPr/>
          </p:nvGrpSpPr>
          <p:grpSpPr>
            <a:xfrm>
              <a:off x="2815257" y="1841285"/>
              <a:ext cx="2112562" cy="1075421"/>
              <a:chOff x="-152972" y="2089724"/>
              <a:chExt cx="5487035" cy="2863215"/>
            </a:xfrm>
          </p:grpSpPr>
          <p:pic>
            <p:nvPicPr>
              <p:cNvPr id="45" name="图片 44" descr="DS-KH9310-WTE1 (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2972" y="2089724"/>
                <a:ext cx="5487035" cy="2863215"/>
              </a:xfrm>
              <a:prstGeom prst="rect">
                <a:avLst/>
              </a:prstGeom>
            </p:spPr>
          </p:pic>
          <p:pic>
            <p:nvPicPr>
              <p:cNvPr id="46" name="图片 4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8286" y="2588213"/>
                <a:ext cx="3006194" cy="1638347"/>
              </a:xfrm>
              <a:prstGeom prst="rect">
                <a:avLst/>
              </a:prstGeom>
            </p:spPr>
          </p:pic>
        </p:grpSp>
        <p:pic>
          <p:nvPicPr>
            <p:cNvPr id="112" name="图片 1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03390" y="2067896"/>
              <a:ext cx="1387701" cy="780490"/>
            </a:xfrm>
            <a:prstGeom prst="rect">
              <a:avLst/>
            </a:prstGeom>
            <a:effectLst/>
          </p:spPr>
        </p:pic>
      </p:grpSp>
      <p:grpSp>
        <p:nvGrpSpPr>
          <p:cNvPr id="6" name="组合 5"/>
          <p:cNvGrpSpPr/>
          <p:nvPr/>
        </p:nvGrpSpPr>
        <p:grpSpPr>
          <a:xfrm>
            <a:off x="8449231" y="1842992"/>
            <a:ext cx="908065" cy="556332"/>
            <a:chOff x="8446995" y="1842992"/>
            <a:chExt cx="908065" cy="556332"/>
          </a:xfrm>
        </p:grpSpPr>
        <p:sp>
          <p:nvSpPr>
            <p:cNvPr id="91" name="TextBox 23"/>
            <p:cNvSpPr txBox="1"/>
            <p:nvPr/>
          </p:nvSpPr>
          <p:spPr>
            <a:xfrm>
              <a:off x="8446995" y="1842992"/>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IPS LCD</a:t>
              </a:r>
            </a:p>
          </p:txBody>
        </p:sp>
        <p:sp>
          <p:nvSpPr>
            <p:cNvPr id="107" name="TextBox 23"/>
            <p:cNvSpPr txBox="1"/>
            <p:nvPr/>
          </p:nvSpPr>
          <p:spPr>
            <a:xfrm>
              <a:off x="8446995" y="2107055"/>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TFT LCD</a:t>
              </a:r>
            </a:p>
          </p:txBody>
        </p:sp>
      </p:grpSp>
      <p:grpSp>
        <p:nvGrpSpPr>
          <p:cNvPr id="3" name="组合 2"/>
          <p:cNvGrpSpPr/>
          <p:nvPr/>
        </p:nvGrpSpPr>
        <p:grpSpPr>
          <a:xfrm>
            <a:off x="2935606" y="3702681"/>
            <a:ext cx="1265431" cy="758570"/>
            <a:chOff x="2793341" y="4473228"/>
            <a:chExt cx="1075822" cy="585128"/>
          </a:xfrm>
        </p:grpSpPr>
        <p:pic>
          <p:nvPicPr>
            <p:cNvPr id="35" name="图片 34"/>
            <p:cNvPicPr/>
            <p:nvPr/>
          </p:nvPicPr>
          <p:blipFill>
            <a:blip r:embed="rId13" cstate="screen">
              <a:extLst>
                <a:ext uri="{28A0092B-C50C-407E-A947-70E740481C1C}">
                  <a14:useLocalDpi xmlns:a14="http://schemas.microsoft.com/office/drawing/2010/main"/>
                </a:ext>
              </a:extLst>
            </a:blip>
            <a:stretch>
              <a:fillRect/>
            </a:stretch>
          </p:blipFill>
          <p:spPr>
            <a:xfrm>
              <a:off x="2793341" y="4569930"/>
              <a:ext cx="584911" cy="463600"/>
            </a:xfrm>
            <a:prstGeom prst="rect">
              <a:avLst/>
            </a:prstGeom>
          </p:spPr>
        </p:pic>
        <p:pic>
          <p:nvPicPr>
            <p:cNvPr id="80" name="图片 79"/>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942969" y="4473228"/>
              <a:ext cx="926194" cy="585128"/>
            </a:xfrm>
            <a:prstGeom prst="rect">
              <a:avLst/>
            </a:prstGeom>
          </p:spPr>
        </p:pic>
      </p:grpSp>
      <p:cxnSp>
        <p:nvCxnSpPr>
          <p:cNvPr id="108" name="直接连接符 107"/>
          <p:cNvCxnSpPr/>
          <p:nvPr/>
        </p:nvCxnSpPr>
        <p:spPr>
          <a:xfrm>
            <a:off x="1531107" y="5608015"/>
            <a:ext cx="10256027" cy="15588"/>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9" name="文本框 108"/>
          <p:cNvSpPr txBox="1"/>
          <p:nvPr/>
        </p:nvSpPr>
        <p:spPr>
          <a:xfrm>
            <a:off x="1507005" y="5959271"/>
            <a:ext cx="1223310" cy="43088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6 series indoor station </a:t>
            </a:r>
          </a:p>
        </p:txBody>
      </p:sp>
      <p:sp>
        <p:nvSpPr>
          <p:cNvPr id="111" name="TextBox 23"/>
          <p:cNvSpPr txBox="1"/>
          <p:nvPr/>
        </p:nvSpPr>
        <p:spPr>
          <a:xfrm>
            <a:off x="4506775" y="5821634"/>
            <a:ext cx="1545802" cy="630823"/>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DS-KH6110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DS-KH6100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DS-KH6000 series</a:t>
            </a:r>
          </a:p>
        </p:txBody>
      </p:sp>
      <p:sp>
        <p:nvSpPr>
          <p:cNvPr id="113" name="TextBox 23"/>
          <p:cNvSpPr txBox="1"/>
          <p:nvPr/>
        </p:nvSpPr>
        <p:spPr>
          <a:xfrm>
            <a:off x="6241513" y="5834710"/>
            <a:ext cx="908065" cy="630823"/>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4.3-inch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4.3-inch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t>
            </a:r>
          </a:p>
        </p:txBody>
      </p:sp>
      <p:sp>
        <p:nvSpPr>
          <p:cNvPr id="117" name="TextBox 23"/>
          <p:cNvSpPr txBox="1"/>
          <p:nvPr/>
        </p:nvSpPr>
        <p:spPr>
          <a:xfrm>
            <a:off x="10746816" y="5983217"/>
            <a:ext cx="1095264"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grpSp>
        <p:nvGrpSpPr>
          <p:cNvPr id="5" name="组合 4"/>
          <p:cNvGrpSpPr/>
          <p:nvPr/>
        </p:nvGrpSpPr>
        <p:grpSpPr>
          <a:xfrm>
            <a:off x="9372719" y="5826633"/>
            <a:ext cx="1676663" cy="636214"/>
            <a:chOff x="9349176" y="4853413"/>
            <a:chExt cx="1676663" cy="636214"/>
          </a:xfrm>
        </p:grpSpPr>
        <p:grpSp>
          <p:nvGrpSpPr>
            <p:cNvPr id="114" name="组合 113"/>
            <p:cNvGrpSpPr/>
            <p:nvPr/>
          </p:nvGrpSpPr>
          <p:grpSpPr>
            <a:xfrm>
              <a:off x="10050193" y="4853413"/>
              <a:ext cx="338138" cy="336550"/>
              <a:chOff x="9405209" y="2205692"/>
              <a:chExt cx="338138" cy="336550"/>
            </a:xfrm>
          </p:grpSpPr>
          <p:sp>
            <p:nvSpPr>
              <p:cNvPr id="115" name="Freeform 58"/>
              <p:cNvSpPr>
                <a:spLocks/>
              </p:cNvSpPr>
              <p:nvPr/>
            </p:nvSpPr>
            <p:spPr bwMode="auto">
              <a:xfrm>
                <a:off x="9475059" y="2296179"/>
                <a:ext cx="190500" cy="173038"/>
              </a:xfrm>
              <a:custGeom>
                <a:avLst/>
                <a:gdLst>
                  <a:gd name="T0" fmla="*/ 59 w 135"/>
                  <a:gd name="T1" fmla="*/ 123 h 123"/>
                  <a:gd name="T2" fmla="*/ 60 w 135"/>
                  <a:gd name="T3" fmla="*/ 123 h 123"/>
                  <a:gd name="T4" fmla="*/ 71 w 135"/>
                  <a:gd name="T5" fmla="*/ 116 h 123"/>
                  <a:gd name="T6" fmla="*/ 130 w 135"/>
                  <a:gd name="T7" fmla="*/ 24 h 123"/>
                  <a:gd name="T8" fmla="*/ 126 w 135"/>
                  <a:gd name="T9" fmla="*/ 4 h 123"/>
                  <a:gd name="T10" fmla="*/ 107 w 135"/>
                  <a:gd name="T11" fmla="*/ 8 h 123"/>
                  <a:gd name="T12" fmla="*/ 58 w 135"/>
                  <a:gd name="T13" fmla="*/ 85 h 123"/>
                  <a:gd name="T14" fmla="*/ 27 w 135"/>
                  <a:gd name="T15" fmla="*/ 45 h 123"/>
                  <a:gd name="T16" fmla="*/ 7 w 135"/>
                  <a:gd name="T17" fmla="*/ 43 h 123"/>
                  <a:gd name="T18" fmla="*/ 5 w 135"/>
                  <a:gd name="T19" fmla="*/ 62 h 123"/>
                  <a:gd name="T20" fmla="*/ 48 w 135"/>
                  <a:gd name="T21" fmla="*/ 117 h 123"/>
                  <a:gd name="T22" fmla="*/ 59 w 135"/>
                  <a:gd name="T2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23">
                    <a:moveTo>
                      <a:pt x="59" y="123"/>
                    </a:moveTo>
                    <a:cubicBezTo>
                      <a:pt x="59" y="123"/>
                      <a:pt x="60" y="123"/>
                      <a:pt x="60" y="123"/>
                    </a:cubicBezTo>
                    <a:cubicBezTo>
                      <a:pt x="64" y="122"/>
                      <a:pt x="69" y="120"/>
                      <a:pt x="71" y="116"/>
                    </a:cubicBezTo>
                    <a:cubicBezTo>
                      <a:pt x="130" y="24"/>
                      <a:pt x="130" y="24"/>
                      <a:pt x="130" y="24"/>
                    </a:cubicBezTo>
                    <a:cubicBezTo>
                      <a:pt x="135" y="17"/>
                      <a:pt x="133" y="8"/>
                      <a:pt x="126" y="4"/>
                    </a:cubicBezTo>
                    <a:cubicBezTo>
                      <a:pt x="120" y="0"/>
                      <a:pt x="111" y="2"/>
                      <a:pt x="107" y="8"/>
                    </a:cubicBezTo>
                    <a:cubicBezTo>
                      <a:pt x="58" y="85"/>
                      <a:pt x="58" y="85"/>
                      <a:pt x="58" y="85"/>
                    </a:cubicBezTo>
                    <a:cubicBezTo>
                      <a:pt x="27" y="45"/>
                      <a:pt x="27" y="45"/>
                      <a:pt x="27" y="45"/>
                    </a:cubicBezTo>
                    <a:cubicBezTo>
                      <a:pt x="22" y="39"/>
                      <a:pt x="13" y="38"/>
                      <a:pt x="7" y="43"/>
                    </a:cubicBezTo>
                    <a:cubicBezTo>
                      <a:pt x="1" y="47"/>
                      <a:pt x="0" y="56"/>
                      <a:pt x="5" y="62"/>
                    </a:cubicBezTo>
                    <a:cubicBezTo>
                      <a:pt x="48" y="117"/>
                      <a:pt x="48" y="117"/>
                      <a:pt x="48" y="117"/>
                    </a:cubicBezTo>
                    <a:cubicBezTo>
                      <a:pt x="51" y="121"/>
                      <a:pt x="55" y="123"/>
                      <a:pt x="59" y="123"/>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116" name="Freeform 59"/>
              <p:cNvSpPr>
                <a:spLocks noEditPoints="1"/>
              </p:cNvSpPr>
              <p:nvPr/>
            </p:nvSpPr>
            <p:spPr bwMode="auto">
              <a:xfrm>
                <a:off x="9405209" y="2205692"/>
                <a:ext cx="338138" cy="336550"/>
              </a:xfrm>
              <a:custGeom>
                <a:avLst/>
                <a:gdLst>
                  <a:gd name="T0" fmla="*/ 120 w 240"/>
                  <a:gd name="T1" fmla="*/ 239 h 239"/>
                  <a:gd name="T2" fmla="*/ 240 w 240"/>
                  <a:gd name="T3" fmla="*/ 120 h 239"/>
                  <a:gd name="T4" fmla="*/ 120 w 240"/>
                  <a:gd name="T5" fmla="*/ 0 h 239"/>
                  <a:gd name="T6" fmla="*/ 0 w 240"/>
                  <a:gd name="T7" fmla="*/ 120 h 239"/>
                  <a:gd name="T8" fmla="*/ 120 w 240"/>
                  <a:gd name="T9" fmla="*/ 239 h 239"/>
                  <a:gd name="T10" fmla="*/ 120 w 240"/>
                  <a:gd name="T11" fmla="*/ 40 h 239"/>
                  <a:gd name="T12" fmla="*/ 200 w 240"/>
                  <a:gd name="T13" fmla="*/ 120 h 239"/>
                  <a:gd name="T14" fmla="*/ 120 w 240"/>
                  <a:gd name="T15" fmla="*/ 199 h 239"/>
                  <a:gd name="T16" fmla="*/ 40 w 240"/>
                  <a:gd name="T17" fmla="*/ 120 h 239"/>
                  <a:gd name="T18" fmla="*/ 120 w 240"/>
                  <a:gd name="T19" fmla="*/ 4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239">
                    <a:moveTo>
                      <a:pt x="120" y="239"/>
                    </a:moveTo>
                    <a:cubicBezTo>
                      <a:pt x="186" y="239"/>
                      <a:pt x="240" y="186"/>
                      <a:pt x="240" y="120"/>
                    </a:cubicBezTo>
                    <a:cubicBezTo>
                      <a:pt x="240" y="54"/>
                      <a:pt x="186" y="0"/>
                      <a:pt x="120" y="0"/>
                    </a:cubicBezTo>
                    <a:cubicBezTo>
                      <a:pt x="54" y="0"/>
                      <a:pt x="0" y="54"/>
                      <a:pt x="0" y="120"/>
                    </a:cubicBezTo>
                    <a:cubicBezTo>
                      <a:pt x="0" y="186"/>
                      <a:pt x="54" y="239"/>
                      <a:pt x="120" y="239"/>
                    </a:cubicBezTo>
                    <a:close/>
                    <a:moveTo>
                      <a:pt x="120" y="40"/>
                    </a:moveTo>
                    <a:cubicBezTo>
                      <a:pt x="164" y="40"/>
                      <a:pt x="200" y="76"/>
                      <a:pt x="200" y="120"/>
                    </a:cubicBezTo>
                    <a:cubicBezTo>
                      <a:pt x="200" y="164"/>
                      <a:pt x="164" y="199"/>
                      <a:pt x="120" y="199"/>
                    </a:cubicBezTo>
                    <a:cubicBezTo>
                      <a:pt x="76" y="199"/>
                      <a:pt x="40" y="164"/>
                      <a:pt x="40" y="120"/>
                    </a:cubicBezTo>
                    <a:cubicBezTo>
                      <a:pt x="40" y="76"/>
                      <a:pt x="76" y="40"/>
                      <a:pt x="120" y="4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grpSp>
        <p:sp>
          <p:nvSpPr>
            <p:cNvPr id="118" name="矩形 117"/>
            <p:cNvSpPr/>
            <p:nvPr/>
          </p:nvSpPr>
          <p:spPr>
            <a:xfrm>
              <a:off x="9349176" y="5228017"/>
              <a:ext cx="1676663"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Only KH6110 supports</a:t>
              </a:r>
            </a:p>
          </p:txBody>
        </p:sp>
      </p:grpSp>
      <p:sp>
        <p:nvSpPr>
          <p:cNvPr id="119" name="TextBox 23"/>
          <p:cNvSpPr txBox="1"/>
          <p:nvPr/>
        </p:nvSpPr>
        <p:spPr>
          <a:xfrm>
            <a:off x="7201801" y="5994758"/>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480*272</a:t>
            </a:r>
          </a:p>
        </p:txBody>
      </p:sp>
      <p:sp>
        <p:nvSpPr>
          <p:cNvPr id="120" name="TextBox 23"/>
          <p:cNvSpPr txBox="1"/>
          <p:nvPr/>
        </p:nvSpPr>
        <p:spPr>
          <a:xfrm>
            <a:off x="8449231" y="3902964"/>
            <a:ext cx="908065" cy="292269"/>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TFT LCD</a:t>
            </a:r>
          </a:p>
        </p:txBody>
      </p:sp>
      <p:pic>
        <p:nvPicPr>
          <p:cNvPr id="110" name="图片 109"/>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000904" y="6208499"/>
            <a:ext cx="490447" cy="492120"/>
          </a:xfrm>
          <a:prstGeom prst="rect">
            <a:avLst/>
          </a:prstGeom>
        </p:spPr>
      </p:pic>
      <p:pic>
        <p:nvPicPr>
          <p:cNvPr id="106" name="图片 105"/>
          <p:cNvPicPr>
            <a:picLocks noChangeAspect="1"/>
          </p:cNvPicPr>
          <p:nvPr/>
        </p:nvPicPr>
        <p:blipFill rotWithShape="1">
          <a:blip r:embed="rId16" cstate="screen">
            <a:extLst>
              <a:ext uri="{28A0092B-C50C-407E-A947-70E740481C1C}">
                <a14:useLocalDpi xmlns:a14="http://schemas.microsoft.com/office/drawing/2010/main"/>
              </a:ext>
            </a:extLst>
          </a:blip>
          <a:srcRect l="30298" t="15122" r="29984" b="14449"/>
          <a:stretch/>
        </p:blipFill>
        <p:spPr>
          <a:xfrm>
            <a:off x="2748855" y="6201237"/>
            <a:ext cx="481603" cy="480377"/>
          </a:xfrm>
          <a:prstGeom prst="rect">
            <a:avLst/>
          </a:prstGeom>
        </p:spPr>
      </p:pic>
      <p:pic>
        <p:nvPicPr>
          <p:cNvPr id="10" name="图片 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512848" y="3828541"/>
            <a:ext cx="1030531" cy="667629"/>
          </a:xfrm>
          <a:prstGeom prst="rect">
            <a:avLst/>
          </a:prstGeom>
        </p:spPr>
      </p:pic>
      <p:pic>
        <p:nvPicPr>
          <p:cNvPr id="11" name="图片 1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905385" y="5590606"/>
            <a:ext cx="613788" cy="613788"/>
          </a:xfrm>
          <a:prstGeom prst="rect">
            <a:avLst/>
          </a:prstGeom>
          <a:effectLst>
            <a:outerShdw blurRad="50800" dist="38100" dir="2700000" algn="tl" rotWithShape="0">
              <a:prstClr val="black">
                <a:alpha val="40000"/>
              </a:prstClr>
            </a:outerShdw>
          </a:effectLst>
        </p:spPr>
      </p:pic>
      <p:pic>
        <p:nvPicPr>
          <p:cNvPr id="13" name="图片 1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275025" y="5603910"/>
            <a:ext cx="598188" cy="598188"/>
          </a:xfrm>
          <a:prstGeom prst="rect">
            <a:avLst/>
          </a:prstGeom>
          <a:effectLst>
            <a:outerShdw blurRad="50800" dist="38100" dir="2700000" algn="tl" rotWithShape="0">
              <a:prstClr val="black">
                <a:alpha val="40000"/>
              </a:prstClr>
            </a:outerShdw>
          </a:effectLst>
        </p:spPr>
      </p:pic>
      <p:pic>
        <p:nvPicPr>
          <p:cNvPr id="12" name="图片 1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702375" y="5615809"/>
            <a:ext cx="553945" cy="553945"/>
          </a:xfrm>
          <a:prstGeom prst="rect">
            <a:avLst/>
          </a:prstGeom>
          <a:effectLst>
            <a:outerShdw blurRad="50800" dist="38100" dir="2700000" algn="tl" rotWithShape="0">
              <a:prstClr val="black">
                <a:alpha val="40000"/>
              </a:prstClr>
            </a:outerShdw>
          </a:effectLst>
        </p:spPr>
      </p:pic>
      <p:pic>
        <p:nvPicPr>
          <p:cNvPr id="121" name="图片 120"/>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565566" y="2731508"/>
            <a:ext cx="978542" cy="724596"/>
          </a:xfrm>
          <a:prstGeom prst="rect">
            <a:avLst/>
          </a:prstGeom>
        </p:spPr>
      </p:pic>
      <p:pic>
        <p:nvPicPr>
          <p:cNvPr id="122" name="图片 121"/>
          <p:cNvPicPr>
            <a:picLocks noChangeAspect="1"/>
          </p:cNvPicPr>
          <p:nvPr/>
        </p:nvPicPr>
        <p:blipFill>
          <a:blip r:embed="rId22" cstate="screen">
            <a:extLst>
              <a:ext uri="{BEBA8EAE-BF5A-486C-A8C5-ECC9F3942E4B}">
                <a14:imgProps xmlns:a14="http://schemas.microsoft.com/office/drawing/2010/main">
                  <a14:imgLayer r:embed="rId23">
                    <a14:imgEffect>
                      <a14:backgroundRemoval t="1773" b="97340" l="9880" r="89820">
                        <a14:foregroundMark x1="23653" y1="85816" x2="83832" y2="83865"/>
                      </a14:backgroundRemoval>
                    </a14:imgEffect>
                  </a14:imgLayer>
                </a14:imgProps>
              </a:ext>
              <a:ext uri="{28A0092B-C50C-407E-A947-70E740481C1C}">
                <a14:useLocalDpi xmlns:a14="http://schemas.microsoft.com/office/drawing/2010/main"/>
              </a:ext>
            </a:extLst>
          </a:blip>
          <a:stretch>
            <a:fillRect/>
          </a:stretch>
        </p:blipFill>
        <p:spPr>
          <a:xfrm>
            <a:off x="3264415" y="4774276"/>
            <a:ext cx="1381238" cy="776947"/>
          </a:xfrm>
          <a:prstGeom prst="rect">
            <a:avLst/>
          </a:prstGeom>
        </p:spPr>
      </p:pic>
      <p:pic>
        <p:nvPicPr>
          <p:cNvPr id="14" name="图片 13"/>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189110" y="2619819"/>
            <a:ext cx="427632" cy="427632"/>
          </a:xfrm>
          <a:prstGeom prst="rect">
            <a:avLst/>
          </a:prstGeom>
        </p:spPr>
      </p:pic>
    </p:spTree>
    <p:extLst>
      <p:ext uri="{BB962C8B-B14F-4D97-AF65-F5344CB8AC3E}">
        <p14:creationId xmlns:p14="http://schemas.microsoft.com/office/powerpoint/2010/main" val="1285488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图片 9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59054" y="4537154"/>
            <a:ext cx="312523" cy="532134"/>
          </a:xfrm>
          <a:prstGeom prst="rect">
            <a:avLst/>
          </a:prstGeom>
        </p:spPr>
      </p:pic>
      <p:sp>
        <p:nvSpPr>
          <p:cNvPr id="3" name="TextBox 23"/>
          <p:cNvSpPr txBox="1"/>
          <p:nvPr/>
        </p:nvSpPr>
        <p:spPr>
          <a:xfrm>
            <a:off x="5403852" y="1017620"/>
            <a:ext cx="117432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Product type</a:t>
            </a:r>
          </a:p>
        </p:txBody>
      </p:sp>
      <p:sp>
        <p:nvSpPr>
          <p:cNvPr id="4" name="TextBox 23"/>
          <p:cNvSpPr txBox="1"/>
          <p:nvPr/>
        </p:nvSpPr>
        <p:spPr>
          <a:xfrm>
            <a:off x="6346503" y="955058"/>
            <a:ext cx="1338628" cy="607740"/>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No. of main indoor stations support</a:t>
            </a:r>
          </a:p>
        </p:txBody>
      </p:sp>
      <p:sp>
        <p:nvSpPr>
          <p:cNvPr id="5" name="TextBox 23"/>
          <p:cNvSpPr txBox="1"/>
          <p:nvPr/>
        </p:nvSpPr>
        <p:spPr>
          <a:xfrm>
            <a:off x="7543813" y="1023401"/>
            <a:ext cx="117432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Material</a:t>
            </a:r>
          </a:p>
        </p:txBody>
      </p:sp>
      <p:sp>
        <p:nvSpPr>
          <p:cNvPr id="6" name="TextBox 23"/>
          <p:cNvSpPr txBox="1"/>
          <p:nvPr/>
        </p:nvSpPr>
        <p:spPr>
          <a:xfrm>
            <a:off x="8742592" y="1017616"/>
            <a:ext cx="1181362"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Authentication</a:t>
            </a:r>
          </a:p>
        </p:txBody>
      </p:sp>
      <p:sp>
        <p:nvSpPr>
          <p:cNvPr id="7" name="TextBox 23"/>
          <p:cNvSpPr txBox="1"/>
          <p:nvPr/>
        </p:nvSpPr>
        <p:spPr>
          <a:xfrm>
            <a:off x="9599328" y="1017616"/>
            <a:ext cx="117432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System</a:t>
            </a:r>
          </a:p>
        </p:txBody>
      </p:sp>
      <p:sp>
        <p:nvSpPr>
          <p:cNvPr id="16" name="文本框 15"/>
          <p:cNvSpPr txBox="1"/>
          <p:nvPr/>
        </p:nvSpPr>
        <p:spPr>
          <a:xfrm>
            <a:off x="167387" y="1798267"/>
            <a:ext cx="1191764"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Ultra series</a:t>
            </a:r>
          </a:p>
        </p:txBody>
      </p:sp>
      <p:sp>
        <p:nvSpPr>
          <p:cNvPr id="17" name="文本框 16"/>
          <p:cNvSpPr txBox="1"/>
          <p:nvPr/>
        </p:nvSpPr>
        <p:spPr>
          <a:xfrm>
            <a:off x="167387" y="4195324"/>
            <a:ext cx="1191764"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Pro series</a:t>
            </a:r>
          </a:p>
        </p:txBody>
      </p:sp>
      <p:sp>
        <p:nvSpPr>
          <p:cNvPr id="18" name="TextBox 23"/>
          <p:cNvSpPr txBox="1"/>
          <p:nvPr/>
        </p:nvSpPr>
        <p:spPr>
          <a:xfrm>
            <a:off x="5570033" y="1571976"/>
            <a:ext cx="81239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All-in-one</a:t>
            </a:r>
          </a:p>
        </p:txBody>
      </p:sp>
      <p:sp>
        <p:nvSpPr>
          <p:cNvPr id="19" name="TextBox 23"/>
          <p:cNvSpPr txBox="1"/>
          <p:nvPr/>
        </p:nvSpPr>
        <p:spPr>
          <a:xfrm>
            <a:off x="4107174" y="1373337"/>
            <a:ext cx="1443528" cy="738545"/>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KD9633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KD9403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KD9203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KD9203-M series</a:t>
            </a:r>
          </a:p>
        </p:txBody>
      </p:sp>
      <p:sp>
        <p:nvSpPr>
          <p:cNvPr id="20" name="TextBox 23"/>
          <p:cNvSpPr txBox="1"/>
          <p:nvPr/>
        </p:nvSpPr>
        <p:spPr>
          <a:xfrm>
            <a:off x="6646740" y="1571976"/>
            <a:ext cx="768040"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500</a:t>
            </a:r>
          </a:p>
        </p:txBody>
      </p:sp>
      <p:sp>
        <p:nvSpPr>
          <p:cNvPr id="21" name="TextBox 23"/>
          <p:cNvSpPr txBox="1"/>
          <p:nvPr/>
        </p:nvSpPr>
        <p:spPr>
          <a:xfrm>
            <a:off x="8702152" y="1351181"/>
            <a:ext cx="1214766" cy="769322"/>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Face recognition / fingerprint / card / password</a:t>
            </a:r>
          </a:p>
        </p:txBody>
      </p:sp>
      <p:sp>
        <p:nvSpPr>
          <p:cNvPr id="22" name="TextBox 23"/>
          <p:cNvSpPr txBox="1"/>
          <p:nvPr/>
        </p:nvSpPr>
        <p:spPr>
          <a:xfrm>
            <a:off x="9737520" y="1443902"/>
            <a:ext cx="926373" cy="446157"/>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Android</a:t>
            </a:r>
            <a:r>
              <a:rPr kumimoji="0" lang="zh-CN" altLang="en-US"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t>
            </a: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23" name="TextBox 23"/>
          <p:cNvSpPr txBox="1"/>
          <p:nvPr/>
        </p:nvSpPr>
        <p:spPr>
          <a:xfrm>
            <a:off x="7496333" y="1504068"/>
            <a:ext cx="1321164" cy="446157"/>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Aluminum alloy / Acrylic</a:t>
            </a:r>
          </a:p>
        </p:txBody>
      </p:sp>
      <p:sp>
        <p:nvSpPr>
          <p:cNvPr id="24" name="TextBox 23"/>
          <p:cNvSpPr txBox="1"/>
          <p:nvPr/>
        </p:nvSpPr>
        <p:spPr>
          <a:xfrm>
            <a:off x="1297635" y="1487278"/>
            <a:ext cx="1672506" cy="461546"/>
          </a:xfrm>
          <a:prstGeom prst="rect">
            <a:avLst/>
          </a:prstGeom>
          <a:noFill/>
        </p:spPr>
        <p:txBody>
          <a:bodyPr wrap="square" lIns="121803" tIns="60901" rIns="121803" bIns="60901" rtlCol="0">
            <a:spAutoFit/>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9 series </a:t>
            </a:r>
          </a:p>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apartment door station</a:t>
            </a:r>
          </a:p>
        </p:txBody>
      </p:sp>
      <p:sp>
        <p:nvSpPr>
          <p:cNvPr id="25" name="TextBox 23"/>
          <p:cNvSpPr txBox="1"/>
          <p:nvPr/>
        </p:nvSpPr>
        <p:spPr>
          <a:xfrm>
            <a:off x="1030260" y="3042100"/>
            <a:ext cx="2110602" cy="461546"/>
          </a:xfrm>
          <a:prstGeom prst="rect">
            <a:avLst/>
          </a:prstGeom>
          <a:noFill/>
        </p:spPr>
        <p:txBody>
          <a:bodyPr wrap="square" lIns="121803" tIns="60901" rIns="121803" bIns="60901" rtlCol="0">
            <a:spAutoFit/>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8 series</a:t>
            </a:r>
          </a:p>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modular door station</a:t>
            </a:r>
          </a:p>
        </p:txBody>
      </p:sp>
      <p:sp>
        <p:nvSpPr>
          <p:cNvPr id="26" name="TextBox 23"/>
          <p:cNvSpPr txBox="1"/>
          <p:nvPr/>
        </p:nvSpPr>
        <p:spPr>
          <a:xfrm>
            <a:off x="4185033" y="3136963"/>
            <a:ext cx="1287810" cy="276880"/>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KD8003 (B) series</a:t>
            </a:r>
          </a:p>
        </p:txBody>
      </p:sp>
      <p:sp>
        <p:nvSpPr>
          <p:cNvPr id="27" name="TextBox 23"/>
          <p:cNvSpPr txBox="1"/>
          <p:nvPr/>
        </p:nvSpPr>
        <p:spPr>
          <a:xfrm>
            <a:off x="5592209" y="3130586"/>
            <a:ext cx="768040"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Modular</a:t>
            </a:r>
          </a:p>
        </p:txBody>
      </p:sp>
      <p:sp>
        <p:nvSpPr>
          <p:cNvPr id="28" name="TextBox 23"/>
          <p:cNvSpPr txBox="1"/>
          <p:nvPr/>
        </p:nvSpPr>
        <p:spPr>
          <a:xfrm>
            <a:off x="6646740" y="3130586"/>
            <a:ext cx="768040"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500</a:t>
            </a:r>
          </a:p>
        </p:txBody>
      </p:sp>
      <p:sp>
        <p:nvSpPr>
          <p:cNvPr id="29" name="TextBox 23"/>
          <p:cNvSpPr txBox="1"/>
          <p:nvPr/>
        </p:nvSpPr>
        <p:spPr>
          <a:xfrm>
            <a:off x="8702152" y="3049795"/>
            <a:ext cx="1214766" cy="446157"/>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Card / password</a:t>
            </a:r>
          </a:p>
        </p:txBody>
      </p:sp>
      <p:sp>
        <p:nvSpPr>
          <p:cNvPr id="30" name="TextBox 23"/>
          <p:cNvSpPr txBox="1"/>
          <p:nvPr/>
        </p:nvSpPr>
        <p:spPr>
          <a:xfrm>
            <a:off x="9737520" y="3130586"/>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31" name="TextBox 23"/>
          <p:cNvSpPr txBox="1"/>
          <p:nvPr/>
        </p:nvSpPr>
        <p:spPr>
          <a:xfrm>
            <a:off x="7496333" y="2969003"/>
            <a:ext cx="1321164" cy="607740"/>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Aluminum alloy / stainless steel / Acrylic</a:t>
            </a:r>
          </a:p>
        </p:txBody>
      </p:sp>
      <p:grpSp>
        <p:nvGrpSpPr>
          <p:cNvPr id="32" name="组合 31"/>
          <p:cNvGrpSpPr/>
          <p:nvPr/>
        </p:nvGrpSpPr>
        <p:grpSpPr>
          <a:xfrm>
            <a:off x="3293618" y="2971614"/>
            <a:ext cx="621578" cy="602518"/>
            <a:chOff x="84153" y="1968283"/>
            <a:chExt cx="1859509" cy="1831817"/>
          </a:xfrm>
          <a:effectLst/>
        </p:grpSpPr>
        <p:pic>
          <p:nvPicPr>
            <p:cNvPr id="95" name="图片 94"/>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1049742" y="2039256"/>
              <a:ext cx="893920" cy="1760844"/>
            </a:xfrm>
            <a:prstGeom prst="rect">
              <a:avLst/>
            </a:prstGeom>
            <a:effectLst/>
          </p:spPr>
        </p:pic>
        <p:pic>
          <p:nvPicPr>
            <p:cNvPr id="96" name="图片 95"/>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4153" y="1968283"/>
              <a:ext cx="955735" cy="1815434"/>
            </a:xfrm>
            <a:prstGeom prst="rect">
              <a:avLst/>
            </a:prstGeom>
            <a:effectLst/>
          </p:spPr>
        </p:pic>
      </p:grpSp>
      <p:sp>
        <p:nvSpPr>
          <p:cNvPr id="33" name="文本框 32"/>
          <p:cNvSpPr txBox="1"/>
          <p:nvPr/>
        </p:nvSpPr>
        <p:spPr>
          <a:xfrm>
            <a:off x="1456101" y="3919325"/>
            <a:ext cx="1242648" cy="430887"/>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8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villa door station </a:t>
            </a:r>
          </a:p>
        </p:txBody>
      </p:sp>
      <p:sp>
        <p:nvSpPr>
          <p:cNvPr id="34" name="TextBox 23"/>
          <p:cNvSpPr txBox="1"/>
          <p:nvPr/>
        </p:nvSpPr>
        <p:spPr>
          <a:xfrm>
            <a:off x="4153998" y="3784792"/>
            <a:ext cx="1349880" cy="276880"/>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KV8X13 (C) series</a:t>
            </a:r>
          </a:p>
        </p:txBody>
      </p:sp>
      <p:sp>
        <p:nvSpPr>
          <p:cNvPr id="35" name="TextBox 23"/>
          <p:cNvSpPr txBox="1"/>
          <p:nvPr/>
        </p:nvSpPr>
        <p:spPr>
          <a:xfrm>
            <a:off x="5570033" y="3784792"/>
            <a:ext cx="81239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All-in-one</a:t>
            </a:r>
          </a:p>
        </p:txBody>
      </p:sp>
      <p:sp>
        <p:nvSpPr>
          <p:cNvPr id="36" name="TextBox 23"/>
          <p:cNvSpPr txBox="1"/>
          <p:nvPr/>
        </p:nvSpPr>
        <p:spPr>
          <a:xfrm>
            <a:off x="6646740" y="3784792"/>
            <a:ext cx="768040"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1 / 2 / 4</a:t>
            </a:r>
          </a:p>
        </p:txBody>
      </p:sp>
      <p:sp>
        <p:nvSpPr>
          <p:cNvPr id="37" name="TextBox 23"/>
          <p:cNvSpPr txBox="1"/>
          <p:nvPr/>
        </p:nvSpPr>
        <p:spPr>
          <a:xfrm>
            <a:off x="8702152" y="3784792"/>
            <a:ext cx="1214766"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Card</a:t>
            </a:r>
          </a:p>
        </p:txBody>
      </p:sp>
      <p:sp>
        <p:nvSpPr>
          <p:cNvPr id="38" name="TextBox 23"/>
          <p:cNvSpPr txBox="1"/>
          <p:nvPr/>
        </p:nvSpPr>
        <p:spPr>
          <a:xfrm>
            <a:off x="9737520" y="3784792"/>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39" name="TextBox 23"/>
          <p:cNvSpPr txBox="1"/>
          <p:nvPr/>
        </p:nvSpPr>
        <p:spPr>
          <a:xfrm>
            <a:off x="7496333" y="3784792"/>
            <a:ext cx="1321164" cy="446157"/>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Aluminum alloy / Acrylic</a:t>
            </a:r>
          </a:p>
        </p:txBody>
      </p:sp>
      <p:grpSp>
        <p:nvGrpSpPr>
          <p:cNvPr id="40" name="组合 39"/>
          <p:cNvGrpSpPr/>
          <p:nvPr/>
        </p:nvGrpSpPr>
        <p:grpSpPr>
          <a:xfrm>
            <a:off x="3135607" y="3641430"/>
            <a:ext cx="874162" cy="646939"/>
            <a:chOff x="7724708" y="3970398"/>
            <a:chExt cx="961496" cy="678705"/>
          </a:xfrm>
        </p:grpSpPr>
        <p:pic>
          <p:nvPicPr>
            <p:cNvPr id="92" name="图片 91"/>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8377813" y="3970398"/>
              <a:ext cx="308391" cy="678705"/>
            </a:xfrm>
            <a:prstGeom prst="rect">
              <a:avLst/>
            </a:prstGeom>
          </p:spPr>
        </p:pic>
        <p:pic>
          <p:nvPicPr>
            <p:cNvPr id="93" name="图片 9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24708" y="4025807"/>
              <a:ext cx="300902" cy="567889"/>
            </a:xfrm>
            <a:prstGeom prst="rect">
              <a:avLst/>
            </a:prstGeom>
          </p:spPr>
        </p:pic>
        <p:pic>
          <p:nvPicPr>
            <p:cNvPr id="94" name="图片 9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52005" y="4025807"/>
              <a:ext cx="299416" cy="571974"/>
            </a:xfrm>
            <a:prstGeom prst="rect">
              <a:avLst/>
            </a:prstGeom>
          </p:spPr>
        </p:pic>
      </p:grpSp>
      <p:sp>
        <p:nvSpPr>
          <p:cNvPr id="41" name="TextBox 23"/>
          <p:cNvSpPr txBox="1"/>
          <p:nvPr/>
        </p:nvSpPr>
        <p:spPr>
          <a:xfrm>
            <a:off x="1316931" y="2321509"/>
            <a:ext cx="1605964" cy="630823"/>
          </a:xfrm>
          <a:prstGeom prst="rect">
            <a:avLst/>
          </a:prstGeom>
          <a:noFill/>
        </p:spPr>
        <p:txBody>
          <a:bodyPr wrap="square" lIns="121803" tIns="60901" rIns="121803" bIns="60901" rtlCol="0">
            <a:spAutoFit/>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9 series </a:t>
            </a:r>
          </a:p>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apartment door station</a:t>
            </a:r>
          </a:p>
        </p:txBody>
      </p:sp>
      <p:sp>
        <p:nvSpPr>
          <p:cNvPr id="42" name="TextBox 23"/>
          <p:cNvSpPr txBox="1"/>
          <p:nvPr/>
        </p:nvSpPr>
        <p:spPr>
          <a:xfrm>
            <a:off x="4107174" y="2452564"/>
            <a:ext cx="1443528" cy="276880"/>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KV9503 series</a:t>
            </a:r>
          </a:p>
        </p:txBody>
      </p:sp>
      <p:sp>
        <p:nvSpPr>
          <p:cNvPr id="43" name="TextBox 23"/>
          <p:cNvSpPr txBox="1"/>
          <p:nvPr/>
        </p:nvSpPr>
        <p:spPr>
          <a:xfrm>
            <a:off x="5570033" y="2456404"/>
            <a:ext cx="81239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All-in-one</a:t>
            </a:r>
          </a:p>
        </p:txBody>
      </p:sp>
      <p:sp>
        <p:nvSpPr>
          <p:cNvPr id="44" name="TextBox 23"/>
          <p:cNvSpPr txBox="1"/>
          <p:nvPr/>
        </p:nvSpPr>
        <p:spPr>
          <a:xfrm>
            <a:off x="6646740" y="2456404"/>
            <a:ext cx="768040"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500</a:t>
            </a:r>
          </a:p>
        </p:txBody>
      </p:sp>
      <p:sp>
        <p:nvSpPr>
          <p:cNvPr id="45" name="TextBox 23"/>
          <p:cNvSpPr txBox="1"/>
          <p:nvPr/>
        </p:nvSpPr>
        <p:spPr>
          <a:xfrm>
            <a:off x="8702152" y="2170708"/>
            <a:ext cx="1214766" cy="769322"/>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Face recognition / QR code/ card / password</a:t>
            </a:r>
          </a:p>
        </p:txBody>
      </p:sp>
      <p:pic>
        <p:nvPicPr>
          <p:cNvPr id="46" name="图片 4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482206" y="2123790"/>
            <a:ext cx="309285" cy="634516"/>
          </a:xfrm>
          <a:prstGeom prst="rect">
            <a:avLst/>
          </a:prstGeom>
          <a:ln>
            <a:noFill/>
          </a:ln>
          <a:effectLst/>
        </p:spPr>
      </p:pic>
      <p:sp>
        <p:nvSpPr>
          <p:cNvPr id="47" name="TextBox 23"/>
          <p:cNvSpPr txBox="1"/>
          <p:nvPr/>
        </p:nvSpPr>
        <p:spPr>
          <a:xfrm>
            <a:off x="9737520" y="2456404"/>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48" name="TextBox 23"/>
          <p:cNvSpPr txBox="1"/>
          <p:nvPr/>
        </p:nvSpPr>
        <p:spPr>
          <a:xfrm>
            <a:off x="7470391" y="2456404"/>
            <a:ext cx="1321164"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Plastic</a:t>
            </a:r>
          </a:p>
        </p:txBody>
      </p:sp>
      <p:sp>
        <p:nvSpPr>
          <p:cNvPr id="50" name="文本框 49"/>
          <p:cNvSpPr txBox="1"/>
          <p:nvPr/>
        </p:nvSpPr>
        <p:spPr>
          <a:xfrm>
            <a:off x="1456101" y="4634830"/>
            <a:ext cx="1242648" cy="430887"/>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6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villa door station </a:t>
            </a:r>
          </a:p>
        </p:txBody>
      </p:sp>
      <p:sp>
        <p:nvSpPr>
          <p:cNvPr id="51" name="TextBox 23"/>
          <p:cNvSpPr txBox="1"/>
          <p:nvPr/>
        </p:nvSpPr>
        <p:spPr>
          <a:xfrm>
            <a:off x="3969131" y="4553347"/>
            <a:ext cx="1719615" cy="584656"/>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KV6X13 (C)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KV6133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KV6114 &amp; KV6124 series</a:t>
            </a:r>
          </a:p>
        </p:txBody>
      </p:sp>
      <p:sp>
        <p:nvSpPr>
          <p:cNvPr id="52" name="TextBox 23"/>
          <p:cNvSpPr txBox="1"/>
          <p:nvPr/>
        </p:nvSpPr>
        <p:spPr>
          <a:xfrm>
            <a:off x="5570033" y="4707986"/>
            <a:ext cx="81239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All-in-one</a:t>
            </a:r>
          </a:p>
        </p:txBody>
      </p:sp>
      <p:sp>
        <p:nvSpPr>
          <p:cNvPr id="53" name="TextBox 23"/>
          <p:cNvSpPr txBox="1"/>
          <p:nvPr/>
        </p:nvSpPr>
        <p:spPr>
          <a:xfrm>
            <a:off x="6646740" y="4707986"/>
            <a:ext cx="768040"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1</a:t>
            </a:r>
          </a:p>
        </p:txBody>
      </p:sp>
      <p:sp>
        <p:nvSpPr>
          <p:cNvPr id="54" name="TextBox 23"/>
          <p:cNvSpPr txBox="1"/>
          <p:nvPr/>
        </p:nvSpPr>
        <p:spPr>
          <a:xfrm>
            <a:off x="8702152" y="4707986"/>
            <a:ext cx="1214766"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Card</a:t>
            </a:r>
          </a:p>
        </p:txBody>
      </p:sp>
      <p:sp>
        <p:nvSpPr>
          <p:cNvPr id="55" name="TextBox 23"/>
          <p:cNvSpPr txBox="1"/>
          <p:nvPr/>
        </p:nvSpPr>
        <p:spPr>
          <a:xfrm>
            <a:off x="9737520" y="4707986"/>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56" name="TextBox 23"/>
          <p:cNvSpPr txBox="1"/>
          <p:nvPr/>
        </p:nvSpPr>
        <p:spPr>
          <a:xfrm>
            <a:off x="7496333" y="4707986"/>
            <a:ext cx="1321164"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Plastic / Metal</a:t>
            </a:r>
          </a:p>
        </p:txBody>
      </p:sp>
      <p:grpSp>
        <p:nvGrpSpPr>
          <p:cNvPr id="57" name="组合 56"/>
          <p:cNvGrpSpPr/>
          <p:nvPr/>
        </p:nvGrpSpPr>
        <p:grpSpPr>
          <a:xfrm>
            <a:off x="3065076" y="4561885"/>
            <a:ext cx="343554" cy="532801"/>
            <a:chOff x="7638573" y="4677306"/>
            <a:chExt cx="357876" cy="582000"/>
          </a:xfrm>
        </p:grpSpPr>
        <p:pic>
          <p:nvPicPr>
            <p:cNvPr id="90" name="图片 8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638573" y="4677306"/>
              <a:ext cx="357876" cy="582000"/>
            </a:xfrm>
            <a:prstGeom prst="rect">
              <a:avLst/>
            </a:prstGeom>
          </p:spPr>
        </p:pic>
        <p:pic>
          <p:nvPicPr>
            <p:cNvPr id="91" name="图片 90"/>
            <p:cNvPicPr>
              <a:picLocks noChangeAspect="1"/>
            </p:cNvPicPr>
            <p:nvPr/>
          </p:nvPicPr>
          <p:blipFill>
            <a:blip r:embed="rId11" cstate="screen">
              <a:extLst>
                <a:ext uri="{BEBA8EAE-BF5A-486C-A8C5-ECC9F3942E4B}">
                  <a14:imgProps xmlns:a14="http://schemas.microsoft.com/office/drawing/2010/main">
                    <a14:imgLayer r:embed="rId12">
                      <a14:imgEffect>
                        <a14:backgroundRemoval t="0" b="100000" l="0" r="100000">
                          <a14:foregroundMark x1="59524" y1="75862" x2="59524" y2="75862"/>
                          <a14:foregroundMark x1="59524" y1="80460" x2="59524" y2="80460"/>
                          <a14:foregroundMark x1="90476" y1="78161" x2="90476" y2="78161"/>
                          <a14:foregroundMark x1="83333" y1="74713" x2="83333" y2="74713"/>
                          <a14:foregroundMark x1="80952" y1="73563" x2="80952" y2="73563"/>
                        </a14:backgroundRemoval>
                      </a14:imgEffect>
                    </a14:imgLayer>
                  </a14:imgProps>
                </a:ext>
                <a:ext uri="{28A0092B-C50C-407E-A947-70E740481C1C}">
                  <a14:useLocalDpi xmlns:a14="http://schemas.microsoft.com/office/drawing/2010/main"/>
                </a:ext>
              </a:extLst>
            </a:blip>
            <a:stretch>
              <a:fillRect/>
            </a:stretch>
          </p:blipFill>
          <p:spPr>
            <a:xfrm>
              <a:off x="7719603" y="4703768"/>
              <a:ext cx="256375" cy="532382"/>
            </a:xfrm>
            <a:prstGeom prst="rect">
              <a:avLst/>
            </a:prstGeom>
          </p:spPr>
        </p:pic>
      </p:grpSp>
      <p:grpSp>
        <p:nvGrpSpPr>
          <p:cNvPr id="59" name="组合 58"/>
          <p:cNvGrpSpPr/>
          <p:nvPr/>
        </p:nvGrpSpPr>
        <p:grpSpPr>
          <a:xfrm>
            <a:off x="3033397" y="1326621"/>
            <a:ext cx="1068991" cy="664027"/>
            <a:chOff x="3089449" y="1053578"/>
            <a:chExt cx="1263883" cy="797864"/>
          </a:xfrm>
        </p:grpSpPr>
        <p:grpSp>
          <p:nvGrpSpPr>
            <p:cNvPr id="84" name="组合 83"/>
            <p:cNvGrpSpPr/>
            <p:nvPr/>
          </p:nvGrpSpPr>
          <p:grpSpPr>
            <a:xfrm>
              <a:off x="3089449" y="1053578"/>
              <a:ext cx="995627" cy="797864"/>
              <a:chOff x="3218100" y="1632245"/>
              <a:chExt cx="882685" cy="707356"/>
            </a:xfrm>
          </p:grpSpPr>
          <p:grpSp>
            <p:nvGrpSpPr>
              <p:cNvPr id="86" name="组合 85"/>
              <p:cNvGrpSpPr/>
              <p:nvPr/>
            </p:nvGrpSpPr>
            <p:grpSpPr>
              <a:xfrm>
                <a:off x="3474050" y="1667974"/>
                <a:ext cx="626735" cy="671627"/>
                <a:chOff x="3976502" y="1675478"/>
                <a:chExt cx="706713" cy="744619"/>
              </a:xfrm>
            </p:grpSpPr>
            <p:pic>
              <p:nvPicPr>
                <p:cNvPr id="88" name="图片 8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387548" y="1711562"/>
                  <a:ext cx="295667" cy="681047"/>
                </a:xfrm>
                <a:prstGeom prst="rect">
                  <a:avLst/>
                </a:prstGeom>
              </p:spPr>
            </p:pic>
            <p:pic>
              <p:nvPicPr>
                <p:cNvPr id="89" name="图片 88"/>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976502" y="1675478"/>
                  <a:ext cx="483684" cy="744619"/>
                </a:xfrm>
                <a:prstGeom prst="rect">
                  <a:avLst/>
                </a:prstGeom>
              </p:spPr>
            </p:pic>
          </p:grpSp>
          <p:pic>
            <p:nvPicPr>
              <p:cNvPr id="87" name="图片 86"/>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218100" y="1632245"/>
                <a:ext cx="322739" cy="668811"/>
              </a:xfrm>
              <a:prstGeom prst="rect">
                <a:avLst/>
              </a:prstGeom>
            </p:spPr>
          </p:pic>
        </p:grpSp>
        <p:pic>
          <p:nvPicPr>
            <p:cNvPr id="85" name="图片 84">
              <a:extLst>
                <a:ext uri="{FF2B5EF4-FFF2-40B4-BE49-F238E27FC236}">
                  <a16:creationId xmlns:a16="http://schemas.microsoft.com/office/drawing/2014/main" id="{00000000-0008-0000-0200-0000E6000000}"/>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087380" y="1111275"/>
              <a:ext cx="265952" cy="727797"/>
            </a:xfrm>
            <a:prstGeom prst="rect">
              <a:avLst/>
            </a:prstGeom>
          </p:spPr>
        </p:pic>
      </p:grpSp>
      <p:grpSp>
        <p:nvGrpSpPr>
          <p:cNvPr id="62" name="组合 61"/>
          <p:cNvGrpSpPr/>
          <p:nvPr/>
        </p:nvGrpSpPr>
        <p:grpSpPr>
          <a:xfrm>
            <a:off x="660400" y="2094513"/>
            <a:ext cx="10722665" cy="3871338"/>
            <a:chOff x="237446" y="2168155"/>
            <a:chExt cx="9543453" cy="3871338"/>
          </a:xfrm>
        </p:grpSpPr>
        <p:cxnSp>
          <p:nvCxnSpPr>
            <p:cNvPr id="78" name="直接连接符 77"/>
            <p:cNvCxnSpPr/>
            <p:nvPr/>
          </p:nvCxnSpPr>
          <p:spPr>
            <a:xfrm>
              <a:off x="1281839" y="3695631"/>
              <a:ext cx="8464049" cy="12659"/>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1281839" y="4465840"/>
              <a:ext cx="8464049" cy="12659"/>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1281839" y="5282342"/>
              <a:ext cx="8499059" cy="12711"/>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291094" y="2961237"/>
              <a:ext cx="9454794" cy="14140"/>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1507098" y="2168155"/>
              <a:ext cx="8135251" cy="21434"/>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237446" y="6025220"/>
              <a:ext cx="9543453" cy="14273"/>
            </a:xfrm>
            <a:prstGeom prst="line">
              <a:avLst/>
            </a:prstGeom>
            <a:ln>
              <a:solidFill>
                <a:schemeClr val="bg2">
                  <a:lumMod val="75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63" name="文本框 62"/>
          <p:cNvSpPr txBox="1"/>
          <p:nvPr/>
        </p:nvSpPr>
        <p:spPr>
          <a:xfrm>
            <a:off x="1591556" y="5427605"/>
            <a:ext cx="971741" cy="430887"/>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8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villa doorbell</a:t>
            </a:r>
          </a:p>
        </p:txBody>
      </p:sp>
      <p:sp>
        <p:nvSpPr>
          <p:cNvPr id="64" name="TextBox 23"/>
          <p:cNvSpPr txBox="1"/>
          <p:nvPr/>
        </p:nvSpPr>
        <p:spPr>
          <a:xfrm>
            <a:off x="4185034" y="5427664"/>
            <a:ext cx="1287809" cy="430768"/>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DS-KB8113-IME1(B)</a:t>
            </a:r>
          </a:p>
        </p:txBody>
      </p:sp>
      <p:sp>
        <p:nvSpPr>
          <p:cNvPr id="65" name="TextBox 23"/>
          <p:cNvSpPr txBox="1"/>
          <p:nvPr/>
        </p:nvSpPr>
        <p:spPr>
          <a:xfrm>
            <a:off x="5570033" y="5500761"/>
            <a:ext cx="81239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All-in-one</a:t>
            </a:r>
          </a:p>
        </p:txBody>
      </p:sp>
      <p:sp>
        <p:nvSpPr>
          <p:cNvPr id="66" name="TextBox 23"/>
          <p:cNvSpPr txBox="1"/>
          <p:nvPr/>
        </p:nvSpPr>
        <p:spPr>
          <a:xfrm>
            <a:off x="6646740" y="5500761"/>
            <a:ext cx="768040"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1</a:t>
            </a:r>
          </a:p>
        </p:txBody>
      </p:sp>
      <p:sp>
        <p:nvSpPr>
          <p:cNvPr id="67" name="TextBox 23"/>
          <p:cNvSpPr txBox="1"/>
          <p:nvPr/>
        </p:nvSpPr>
        <p:spPr>
          <a:xfrm>
            <a:off x="8702152" y="5500761"/>
            <a:ext cx="1214766"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t>
            </a:r>
          </a:p>
        </p:txBody>
      </p:sp>
      <p:sp>
        <p:nvSpPr>
          <p:cNvPr id="68" name="TextBox 23"/>
          <p:cNvSpPr txBox="1"/>
          <p:nvPr/>
        </p:nvSpPr>
        <p:spPr>
          <a:xfrm>
            <a:off x="9737520" y="5500761"/>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69" name="TextBox 23"/>
          <p:cNvSpPr txBox="1"/>
          <p:nvPr/>
        </p:nvSpPr>
        <p:spPr>
          <a:xfrm>
            <a:off x="7496333" y="5500761"/>
            <a:ext cx="1321164"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Metal</a:t>
            </a:r>
          </a:p>
        </p:txBody>
      </p:sp>
      <p:sp>
        <p:nvSpPr>
          <p:cNvPr id="70" name="TextBox 23"/>
          <p:cNvSpPr txBox="1"/>
          <p:nvPr/>
        </p:nvSpPr>
        <p:spPr>
          <a:xfrm>
            <a:off x="10339228" y="1017616"/>
            <a:ext cx="117432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Resolution</a:t>
            </a:r>
          </a:p>
        </p:txBody>
      </p:sp>
      <p:sp>
        <p:nvSpPr>
          <p:cNvPr id="8" name="TextBox 23"/>
          <p:cNvSpPr txBox="1"/>
          <p:nvPr/>
        </p:nvSpPr>
        <p:spPr>
          <a:xfrm>
            <a:off x="1087410" y="6220338"/>
            <a:ext cx="2065007" cy="461546"/>
          </a:xfrm>
          <a:prstGeom prst="rect">
            <a:avLst/>
          </a:prstGeom>
          <a:noFill/>
        </p:spPr>
        <p:txBody>
          <a:bodyPr wrap="square" lIns="121803" tIns="60901" rIns="121803" bIns="60901" rtlCol="0">
            <a:spAutoFit/>
          </a:bodyPr>
          <a:lstStyle/>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3 series</a:t>
            </a:r>
          </a:p>
          <a:p>
            <a:pPr marL="0" marR="0" lvl="0" indent="0" algn="ctr" defTabSz="121793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apartment door station</a:t>
            </a:r>
          </a:p>
        </p:txBody>
      </p:sp>
      <p:sp>
        <p:nvSpPr>
          <p:cNvPr id="9" name="TextBox 23"/>
          <p:cNvSpPr txBox="1"/>
          <p:nvPr/>
        </p:nvSpPr>
        <p:spPr>
          <a:xfrm>
            <a:off x="4107174" y="6117879"/>
            <a:ext cx="1443528" cy="276880"/>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DS-KD3003 series</a:t>
            </a:r>
          </a:p>
        </p:txBody>
      </p:sp>
      <p:sp>
        <p:nvSpPr>
          <p:cNvPr id="10" name="TextBox 23"/>
          <p:cNvSpPr txBox="1"/>
          <p:nvPr/>
        </p:nvSpPr>
        <p:spPr>
          <a:xfrm>
            <a:off x="6646740" y="6117879"/>
            <a:ext cx="768040"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500</a:t>
            </a:r>
          </a:p>
        </p:txBody>
      </p:sp>
      <p:sp>
        <p:nvSpPr>
          <p:cNvPr id="11" name="TextBox 23"/>
          <p:cNvSpPr txBox="1"/>
          <p:nvPr/>
        </p:nvSpPr>
        <p:spPr>
          <a:xfrm>
            <a:off x="8702152" y="6117879"/>
            <a:ext cx="1214766"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card / password</a:t>
            </a:r>
          </a:p>
        </p:txBody>
      </p:sp>
      <p:sp>
        <p:nvSpPr>
          <p:cNvPr id="12" name="TextBox 23"/>
          <p:cNvSpPr txBox="1"/>
          <p:nvPr/>
        </p:nvSpPr>
        <p:spPr>
          <a:xfrm>
            <a:off x="9737520" y="6117879"/>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Linux</a:t>
            </a:r>
          </a:p>
        </p:txBody>
      </p:sp>
      <p:sp>
        <p:nvSpPr>
          <p:cNvPr id="13" name="TextBox 23"/>
          <p:cNvSpPr txBox="1"/>
          <p:nvPr/>
        </p:nvSpPr>
        <p:spPr>
          <a:xfrm>
            <a:off x="7496333" y="6117879"/>
            <a:ext cx="1321164" cy="446157"/>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Aluminum alloy / Acrylic</a:t>
            </a:r>
          </a:p>
        </p:txBody>
      </p:sp>
      <p:pic>
        <p:nvPicPr>
          <p:cNvPr id="14" name="图片 1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551681" y="6012100"/>
            <a:ext cx="195243" cy="576263"/>
          </a:xfrm>
          <a:prstGeom prst="rect">
            <a:avLst/>
          </a:prstGeom>
        </p:spPr>
      </p:pic>
      <p:sp>
        <p:nvSpPr>
          <p:cNvPr id="15" name="TextBox 23"/>
          <p:cNvSpPr txBox="1"/>
          <p:nvPr/>
        </p:nvSpPr>
        <p:spPr>
          <a:xfrm>
            <a:off x="5570033" y="6117879"/>
            <a:ext cx="812391"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All-in-one</a:t>
            </a:r>
          </a:p>
        </p:txBody>
      </p:sp>
      <p:sp>
        <p:nvSpPr>
          <p:cNvPr id="71" name="TextBox 23"/>
          <p:cNvSpPr txBox="1"/>
          <p:nvPr/>
        </p:nvSpPr>
        <p:spPr>
          <a:xfrm>
            <a:off x="10477419" y="6117879"/>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2MP</a:t>
            </a:r>
          </a:p>
        </p:txBody>
      </p:sp>
      <p:sp>
        <p:nvSpPr>
          <p:cNvPr id="72" name="TextBox 23"/>
          <p:cNvSpPr txBox="1"/>
          <p:nvPr/>
        </p:nvSpPr>
        <p:spPr>
          <a:xfrm>
            <a:off x="10477419" y="1443902"/>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2MP</a:t>
            </a:r>
          </a:p>
        </p:txBody>
      </p:sp>
      <p:sp>
        <p:nvSpPr>
          <p:cNvPr id="73" name="TextBox 23"/>
          <p:cNvSpPr txBox="1"/>
          <p:nvPr/>
        </p:nvSpPr>
        <p:spPr>
          <a:xfrm>
            <a:off x="10477419" y="3130586"/>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2MP</a:t>
            </a:r>
          </a:p>
        </p:txBody>
      </p:sp>
      <p:sp>
        <p:nvSpPr>
          <p:cNvPr id="74" name="TextBox 23"/>
          <p:cNvSpPr txBox="1"/>
          <p:nvPr/>
        </p:nvSpPr>
        <p:spPr>
          <a:xfrm>
            <a:off x="10477419" y="3784792"/>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2MP</a:t>
            </a:r>
          </a:p>
        </p:txBody>
      </p:sp>
      <p:sp>
        <p:nvSpPr>
          <p:cNvPr id="75" name="TextBox 23"/>
          <p:cNvSpPr txBox="1"/>
          <p:nvPr/>
        </p:nvSpPr>
        <p:spPr>
          <a:xfrm>
            <a:off x="10477419" y="2456404"/>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2MP</a:t>
            </a:r>
          </a:p>
        </p:txBody>
      </p:sp>
      <p:sp>
        <p:nvSpPr>
          <p:cNvPr id="76" name="TextBox 23"/>
          <p:cNvSpPr txBox="1"/>
          <p:nvPr/>
        </p:nvSpPr>
        <p:spPr>
          <a:xfrm>
            <a:off x="10477419" y="4545100"/>
            <a:ext cx="926373" cy="607740"/>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2MP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2MP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4MP</a:t>
            </a:r>
          </a:p>
        </p:txBody>
      </p:sp>
      <p:sp>
        <p:nvSpPr>
          <p:cNvPr id="77" name="TextBox 23"/>
          <p:cNvSpPr txBox="1"/>
          <p:nvPr/>
        </p:nvSpPr>
        <p:spPr>
          <a:xfrm>
            <a:off x="10477419" y="5500761"/>
            <a:ext cx="926373" cy="284574"/>
          </a:xfrm>
          <a:prstGeom prst="rect">
            <a:avLst/>
          </a:prstGeom>
          <a:noFill/>
        </p:spPr>
        <p:txBody>
          <a:bodyPr wrap="square" lIns="121803" tIns="60901" rIns="121803" bIns="6090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2MP</a:t>
            </a:r>
          </a:p>
        </p:txBody>
      </p:sp>
      <p:pic>
        <p:nvPicPr>
          <p:cNvPr id="97" name="Picture 2" descr="C:\Users\hushixiao\Desktop\防暴门铃机图片.jpg"/>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8458" b="89055" l="12778" r="50000"/>
                    </a14:imgEffect>
                  </a14:imgLayer>
                </a14:imgProps>
              </a:ext>
              <a:ext uri="{28A0092B-C50C-407E-A947-70E740481C1C}">
                <a14:useLocalDpi xmlns:a14="http://schemas.microsoft.com/office/drawing/2010/main"/>
              </a:ext>
            </a:extLst>
          </a:blip>
          <a:srcRect l="10507" t="7452" r="50000" b="9399"/>
          <a:stretch>
            <a:fillRect/>
          </a:stretch>
        </p:blipFill>
        <p:spPr bwMode="auto">
          <a:xfrm>
            <a:off x="3493300" y="5383510"/>
            <a:ext cx="222461" cy="51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矩形 99"/>
          <p:cNvSpPr/>
          <p:nvPr/>
        </p:nvSpPr>
        <p:spPr>
          <a:xfrm>
            <a:off x="714296" y="656897"/>
            <a:ext cx="2436886"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D</a:t>
            </a:r>
            <a:r>
              <a:rPr kumimoji="0" lang="en-US" altLang="zh-CN" sz="2000" b="0" i="0" u="none" strike="noStrike" kern="1200" cap="none" spc="0" normalizeH="0" baseline="0" noProof="0" dirty="0" err="1">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oor</a:t>
            </a: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 Station Family</a:t>
            </a:r>
            <a:endParaRPr kumimoji="0" lang="zh-CN" altLang="en-US"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101" name="Titolo 1"/>
          <p:cNvSpPr txBox="1">
            <a:spLocks/>
          </p:cNvSpPr>
          <p:nvPr/>
        </p:nvSpPr>
        <p:spPr>
          <a:xfrm>
            <a:off x="714296" y="197741"/>
            <a:ext cx="4173041"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IP Video Intercom</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104" name="文本框 103"/>
          <p:cNvSpPr txBox="1"/>
          <p:nvPr/>
        </p:nvSpPr>
        <p:spPr>
          <a:xfrm>
            <a:off x="167387" y="6220338"/>
            <a:ext cx="1240193"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Value series</a:t>
            </a:r>
          </a:p>
        </p:txBody>
      </p:sp>
      <p:pic>
        <p:nvPicPr>
          <p:cNvPr id="102" name="图片 101"/>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793930" y="4472714"/>
            <a:ext cx="259367" cy="664045"/>
          </a:xfrm>
          <a:prstGeom prst="rect">
            <a:avLst/>
          </a:prstGeom>
        </p:spPr>
      </p:pic>
      <p:sp>
        <p:nvSpPr>
          <p:cNvPr id="103" name="store-new-badges_71075">
            <a:extLst>
              <a:ext uri="{FF2B5EF4-FFF2-40B4-BE49-F238E27FC236}">
                <a16:creationId xmlns:a16="http://schemas.microsoft.com/office/drawing/2014/main" id="{787728ED-8A5F-463F-22A3-5656003BAC68}"/>
              </a:ext>
            </a:extLst>
          </p:cNvPr>
          <p:cNvSpPr>
            <a:spLocks noChangeAspect="1"/>
          </p:cNvSpPr>
          <p:nvPr/>
        </p:nvSpPr>
        <p:spPr bwMode="auto">
          <a:xfrm rot="2547291">
            <a:off x="3937108" y="4385340"/>
            <a:ext cx="326585" cy="303627"/>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B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721185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9" name="矩形: 圆角 1">
            <a:extLst>
              <a:ext uri="{FF2B5EF4-FFF2-40B4-BE49-F238E27FC236}">
                <a16:creationId xmlns:a16="http://schemas.microsoft.com/office/drawing/2014/main" id="{8915CF09-0838-49AA-BF50-C0984F986999}"/>
              </a:ext>
            </a:extLst>
          </p:cNvPr>
          <p:cNvSpPr/>
          <p:nvPr/>
        </p:nvSpPr>
        <p:spPr>
          <a:xfrm>
            <a:off x="4124630" y="5098742"/>
            <a:ext cx="4006758" cy="172755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70" name="矩形: 圆角 1">
            <a:extLst>
              <a:ext uri="{FF2B5EF4-FFF2-40B4-BE49-F238E27FC236}">
                <a16:creationId xmlns:a16="http://schemas.microsoft.com/office/drawing/2014/main" id="{8915CF09-0838-49AA-BF50-C0984F986999}"/>
              </a:ext>
            </a:extLst>
          </p:cNvPr>
          <p:cNvSpPr/>
          <p:nvPr/>
        </p:nvSpPr>
        <p:spPr>
          <a:xfrm>
            <a:off x="8186431" y="5098742"/>
            <a:ext cx="4006758" cy="172755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69" name="矩形: 圆角 1">
            <a:extLst>
              <a:ext uri="{FF2B5EF4-FFF2-40B4-BE49-F238E27FC236}">
                <a16:creationId xmlns:a16="http://schemas.microsoft.com/office/drawing/2014/main" id="{8915CF09-0838-49AA-BF50-C0984F986999}"/>
              </a:ext>
            </a:extLst>
          </p:cNvPr>
          <p:cNvSpPr/>
          <p:nvPr/>
        </p:nvSpPr>
        <p:spPr>
          <a:xfrm>
            <a:off x="4101791" y="1426106"/>
            <a:ext cx="4006758" cy="172755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矩形: 圆角 1">
            <a:extLst>
              <a:ext uri="{FF2B5EF4-FFF2-40B4-BE49-F238E27FC236}">
                <a16:creationId xmlns:a16="http://schemas.microsoft.com/office/drawing/2014/main" id="{8915CF09-0838-49AA-BF50-C0984F986999}"/>
              </a:ext>
            </a:extLst>
          </p:cNvPr>
          <p:cNvSpPr/>
          <p:nvPr/>
        </p:nvSpPr>
        <p:spPr>
          <a:xfrm>
            <a:off x="8148349" y="1426106"/>
            <a:ext cx="4006758" cy="172755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矩形: 圆角 1">
            <a:extLst>
              <a:ext uri="{FF2B5EF4-FFF2-40B4-BE49-F238E27FC236}">
                <a16:creationId xmlns:a16="http://schemas.microsoft.com/office/drawing/2014/main" id="{8915CF09-0838-49AA-BF50-C0984F986999}"/>
              </a:ext>
            </a:extLst>
          </p:cNvPr>
          <p:cNvSpPr/>
          <p:nvPr/>
        </p:nvSpPr>
        <p:spPr>
          <a:xfrm>
            <a:off x="62950" y="5098742"/>
            <a:ext cx="4006758" cy="172755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32" name="组合 31"/>
          <p:cNvGrpSpPr/>
          <p:nvPr/>
        </p:nvGrpSpPr>
        <p:grpSpPr>
          <a:xfrm>
            <a:off x="4012306" y="1574700"/>
            <a:ext cx="2392180" cy="1240689"/>
            <a:chOff x="4093433" y="-321031"/>
            <a:chExt cx="2992980" cy="1552291"/>
          </a:xfrm>
        </p:grpSpPr>
        <p:cxnSp>
          <p:nvCxnSpPr>
            <p:cNvPr id="20" name="直接连接符 19"/>
            <p:cNvCxnSpPr/>
            <p:nvPr/>
          </p:nvCxnSpPr>
          <p:spPr>
            <a:xfrm flipV="1">
              <a:off x="5812275" y="244247"/>
              <a:ext cx="1" cy="43925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16200000" flipV="1">
              <a:off x="5266232" y="524722"/>
              <a:ext cx="1" cy="43925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16200000" flipV="1">
              <a:off x="6377352" y="524722"/>
              <a:ext cx="1" cy="43925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5" name="图片 14"/>
            <p:cNvPicPr/>
            <p:nvPr/>
          </p:nvPicPr>
          <p:blipFill>
            <a:blip r:embed="rId3" cstate="email">
              <a:extLst>
                <a:ext uri="{28A0092B-C50C-407E-A947-70E740481C1C}">
                  <a14:useLocalDpi xmlns:a14="http://schemas.microsoft.com/office/drawing/2010/main"/>
                </a:ext>
              </a:extLst>
            </a:blip>
            <a:stretch>
              <a:fillRect/>
            </a:stretch>
          </p:blipFill>
          <p:spPr>
            <a:xfrm>
              <a:off x="4298269" y="393465"/>
              <a:ext cx="882497" cy="602900"/>
            </a:xfrm>
            <a:prstGeom prst="rect">
              <a:avLst/>
            </a:prstGeom>
          </p:spPr>
        </p:pic>
        <p:pic>
          <p:nvPicPr>
            <p:cNvPr id="17" name="图片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09498" y="179128"/>
              <a:ext cx="1019481" cy="815076"/>
            </a:xfrm>
            <a:prstGeom prst="rect">
              <a:avLst/>
            </a:prstGeom>
          </p:spPr>
        </p:pic>
        <p:pic>
          <p:nvPicPr>
            <p:cNvPr id="18" name="图片 17"/>
            <p:cNvPicPr/>
            <p:nvPr/>
          </p:nvPicPr>
          <p:blipFill>
            <a:blip r:embed="rId3" cstate="email">
              <a:extLst>
                <a:ext uri="{28A0092B-C50C-407E-A947-70E740481C1C}">
                  <a14:useLocalDpi xmlns:a14="http://schemas.microsoft.com/office/drawing/2010/main"/>
                </a:ext>
              </a:extLst>
            </a:blip>
            <a:stretch>
              <a:fillRect/>
            </a:stretch>
          </p:blipFill>
          <p:spPr>
            <a:xfrm>
              <a:off x="5371027" y="-321031"/>
              <a:ext cx="882497" cy="602900"/>
            </a:xfrm>
            <a:prstGeom prst="rect">
              <a:avLst/>
            </a:prstGeom>
          </p:spPr>
        </p:pic>
        <p:pic>
          <p:nvPicPr>
            <p:cNvPr id="16" name="图片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38730" y="534185"/>
              <a:ext cx="747093" cy="420333"/>
            </a:xfrm>
            <a:prstGeom prst="rect">
              <a:avLst/>
            </a:prstGeom>
          </p:spPr>
        </p:pic>
        <p:sp>
          <p:nvSpPr>
            <p:cNvPr id="24" name="文本框 23"/>
            <p:cNvSpPr txBox="1"/>
            <p:nvPr/>
          </p:nvSpPr>
          <p:spPr>
            <a:xfrm>
              <a:off x="4962344" y="529960"/>
              <a:ext cx="68612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5" name="文本框 24"/>
            <p:cNvSpPr txBox="1"/>
            <p:nvPr/>
          </p:nvSpPr>
          <p:spPr>
            <a:xfrm>
              <a:off x="5621346" y="338603"/>
              <a:ext cx="68612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6" name="文本框 25"/>
            <p:cNvSpPr txBox="1"/>
            <p:nvPr/>
          </p:nvSpPr>
          <p:spPr>
            <a:xfrm>
              <a:off x="5994892" y="497276"/>
              <a:ext cx="68612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7" name="文本框 26"/>
            <p:cNvSpPr txBox="1"/>
            <p:nvPr/>
          </p:nvSpPr>
          <p:spPr>
            <a:xfrm>
              <a:off x="4093433" y="964115"/>
              <a:ext cx="1309989"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8" name="文本框 27"/>
            <p:cNvSpPr txBox="1"/>
            <p:nvPr/>
          </p:nvSpPr>
          <p:spPr>
            <a:xfrm>
              <a:off x="6157724" y="964116"/>
              <a:ext cx="928689" cy="2671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9" name="文本框 28"/>
            <p:cNvSpPr txBox="1"/>
            <p:nvPr/>
          </p:nvSpPr>
          <p:spPr>
            <a:xfrm>
              <a:off x="4526244" y="-219636"/>
              <a:ext cx="865071" cy="4341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grpSp>
      <p:pic>
        <p:nvPicPr>
          <p:cNvPr id="48" name="图片 4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72931" y="1826643"/>
            <a:ext cx="208337" cy="208337"/>
          </a:xfrm>
          <a:prstGeom prst="rect">
            <a:avLst/>
          </a:prstGeom>
        </p:spPr>
      </p:pic>
      <p:sp>
        <p:nvSpPr>
          <p:cNvPr id="49" name="wifi-signal-full_17952">
            <a:extLst>
              <a:ext uri="{FF2B5EF4-FFF2-40B4-BE49-F238E27FC236}">
                <a16:creationId xmlns:a16="http://schemas.microsoft.com/office/drawing/2014/main" id="{54405246-CCE2-4201-BBB1-D3F3EB6E740D}"/>
              </a:ext>
            </a:extLst>
          </p:cNvPr>
          <p:cNvSpPr/>
          <p:nvPr/>
        </p:nvSpPr>
        <p:spPr>
          <a:xfrm>
            <a:off x="8459732" y="2204754"/>
            <a:ext cx="284747" cy="192352"/>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65" name="文本框 64"/>
          <p:cNvSpPr txBox="1"/>
          <p:nvPr/>
        </p:nvSpPr>
        <p:spPr>
          <a:xfrm>
            <a:off x="7966602" y="1975606"/>
            <a:ext cx="120739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000000"/>
                </a:solidFill>
                <a:effectLst/>
                <a:uLnTx/>
                <a:uFillTx/>
                <a:latin typeface="Calibri"/>
                <a:ea typeface="微软雅黑"/>
                <a:cs typeface="+mn-cs"/>
              </a:rPr>
              <a:t>Hik</a:t>
            </a: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-connect</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grpSp>
        <p:nvGrpSpPr>
          <p:cNvPr id="105" name="组合 104"/>
          <p:cNvGrpSpPr/>
          <p:nvPr/>
        </p:nvGrpSpPr>
        <p:grpSpPr>
          <a:xfrm>
            <a:off x="10566161" y="1559309"/>
            <a:ext cx="1698197" cy="1477328"/>
            <a:chOff x="6585986" y="1559309"/>
            <a:chExt cx="1698197" cy="1477328"/>
          </a:xfrm>
        </p:grpSpPr>
        <p:sp>
          <p:nvSpPr>
            <p:cNvPr id="67" name="圆角矩形 66"/>
            <p:cNvSpPr/>
            <p:nvPr/>
          </p:nvSpPr>
          <p:spPr>
            <a:xfrm>
              <a:off x="6585986" y="1598206"/>
              <a:ext cx="1527577" cy="140721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68" name="文本框 67"/>
            <p:cNvSpPr txBox="1"/>
            <p:nvPr/>
          </p:nvSpPr>
          <p:spPr>
            <a:xfrm>
              <a:off x="6625406" y="1559309"/>
              <a:ext cx="1658777" cy="1477328"/>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LAN</a:t>
              </a:r>
              <a:r>
                <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rPr>
                <a:t>，</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Wi-Fi disable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LAN,</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  </a:t>
              </a: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LAN</a:t>
              </a:r>
              <a:r>
                <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rPr>
                <a:t>，</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Wi-Fi disable</a:t>
              </a:r>
            </a:p>
          </p:txBody>
        </p:sp>
      </p:grpSp>
      <p:sp>
        <p:nvSpPr>
          <p:cNvPr id="30" name="圆角矩形 29"/>
          <p:cNvSpPr/>
          <p:nvPr/>
        </p:nvSpPr>
        <p:spPr>
          <a:xfrm>
            <a:off x="6480332" y="1598206"/>
            <a:ext cx="1521864" cy="140721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文本框 32"/>
          <p:cNvSpPr txBox="1"/>
          <p:nvPr/>
        </p:nvSpPr>
        <p:spPr>
          <a:xfrm>
            <a:off x="6511873" y="1559309"/>
            <a:ext cx="1406281" cy="1477328"/>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LAN</a:t>
            </a:r>
            <a:r>
              <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rPr>
              <a:t>，</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Wi-Fi disable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LAN,</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  Wi-Fi disable</a:t>
            </a:r>
            <a:endPar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LAN</a:t>
            </a:r>
            <a:r>
              <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rPr>
              <a:t>，</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Wi-Fi disable</a:t>
            </a:r>
          </a:p>
        </p:txBody>
      </p:sp>
      <p:grpSp>
        <p:nvGrpSpPr>
          <p:cNvPr id="70" name="组合 69"/>
          <p:cNvGrpSpPr/>
          <p:nvPr/>
        </p:nvGrpSpPr>
        <p:grpSpPr>
          <a:xfrm>
            <a:off x="8035580" y="1831255"/>
            <a:ext cx="2657169" cy="1318180"/>
            <a:chOff x="3875510" y="-377068"/>
            <a:chExt cx="3324521" cy="1649244"/>
          </a:xfrm>
        </p:grpSpPr>
        <p:cxnSp>
          <p:nvCxnSpPr>
            <p:cNvPr id="71" name="直接连接符 70"/>
            <p:cNvCxnSpPr/>
            <p:nvPr/>
          </p:nvCxnSpPr>
          <p:spPr>
            <a:xfrm flipV="1">
              <a:off x="5812275" y="244247"/>
              <a:ext cx="1" cy="43925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rot="16200000" flipV="1">
              <a:off x="5266232" y="524722"/>
              <a:ext cx="1" cy="43925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rot="16200000" flipV="1">
              <a:off x="6377352" y="524722"/>
              <a:ext cx="1" cy="43925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74" name="图片 73"/>
            <p:cNvPicPr/>
            <p:nvPr/>
          </p:nvPicPr>
          <p:blipFill>
            <a:blip r:embed="rId3" cstate="email">
              <a:extLst>
                <a:ext uri="{28A0092B-C50C-407E-A947-70E740481C1C}">
                  <a14:useLocalDpi xmlns:a14="http://schemas.microsoft.com/office/drawing/2010/main"/>
                </a:ext>
              </a:extLst>
            </a:blip>
            <a:stretch>
              <a:fillRect/>
            </a:stretch>
          </p:blipFill>
          <p:spPr>
            <a:xfrm>
              <a:off x="4298269" y="393465"/>
              <a:ext cx="882497" cy="602900"/>
            </a:xfrm>
            <a:prstGeom prst="rect">
              <a:avLst/>
            </a:prstGeom>
          </p:spPr>
        </p:pic>
        <p:pic>
          <p:nvPicPr>
            <p:cNvPr id="75" name="图片 7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09498" y="179128"/>
              <a:ext cx="1019481" cy="815076"/>
            </a:xfrm>
            <a:prstGeom prst="rect">
              <a:avLst/>
            </a:prstGeom>
          </p:spPr>
        </p:pic>
        <p:pic>
          <p:nvPicPr>
            <p:cNvPr id="76" name="图片 75"/>
            <p:cNvPicPr/>
            <p:nvPr/>
          </p:nvPicPr>
          <p:blipFill>
            <a:blip r:embed="rId3" cstate="email">
              <a:extLst>
                <a:ext uri="{28A0092B-C50C-407E-A947-70E740481C1C}">
                  <a14:useLocalDpi xmlns:a14="http://schemas.microsoft.com/office/drawing/2010/main"/>
                </a:ext>
              </a:extLst>
            </a:blip>
            <a:stretch>
              <a:fillRect/>
            </a:stretch>
          </p:blipFill>
          <p:spPr>
            <a:xfrm>
              <a:off x="5371027" y="-321031"/>
              <a:ext cx="882497" cy="602900"/>
            </a:xfrm>
            <a:prstGeom prst="rect">
              <a:avLst/>
            </a:prstGeom>
          </p:spPr>
        </p:pic>
        <p:pic>
          <p:nvPicPr>
            <p:cNvPr id="77" name="图片 7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38730" y="534185"/>
              <a:ext cx="747093" cy="420333"/>
            </a:xfrm>
            <a:prstGeom prst="rect">
              <a:avLst/>
            </a:prstGeom>
          </p:spPr>
        </p:pic>
        <p:sp>
          <p:nvSpPr>
            <p:cNvPr id="78" name="文本框 77"/>
            <p:cNvSpPr txBox="1"/>
            <p:nvPr/>
          </p:nvSpPr>
          <p:spPr>
            <a:xfrm>
              <a:off x="4962344" y="529960"/>
              <a:ext cx="68612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79" name="文本框 78"/>
            <p:cNvSpPr txBox="1"/>
            <p:nvPr/>
          </p:nvSpPr>
          <p:spPr>
            <a:xfrm>
              <a:off x="5621346" y="338603"/>
              <a:ext cx="68612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80" name="文本框 79"/>
            <p:cNvSpPr txBox="1"/>
            <p:nvPr/>
          </p:nvSpPr>
          <p:spPr>
            <a:xfrm>
              <a:off x="5994892" y="497276"/>
              <a:ext cx="68612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81" name="文本框 80"/>
            <p:cNvSpPr txBox="1"/>
            <p:nvPr/>
          </p:nvSpPr>
          <p:spPr>
            <a:xfrm>
              <a:off x="3875510" y="964115"/>
              <a:ext cx="1745837" cy="308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82" name="文本框 81"/>
            <p:cNvSpPr txBox="1"/>
            <p:nvPr/>
          </p:nvSpPr>
          <p:spPr>
            <a:xfrm>
              <a:off x="6044107" y="964116"/>
              <a:ext cx="1155924" cy="308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83" name="文本框 82"/>
            <p:cNvSpPr txBox="1"/>
            <p:nvPr/>
          </p:nvSpPr>
          <p:spPr>
            <a:xfrm>
              <a:off x="6176579" y="-377068"/>
              <a:ext cx="865071" cy="434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103" name="组合 102"/>
          <p:cNvGrpSpPr/>
          <p:nvPr/>
        </p:nvGrpSpPr>
        <p:grpSpPr>
          <a:xfrm>
            <a:off x="5325" y="5065903"/>
            <a:ext cx="2337555" cy="1164133"/>
            <a:chOff x="1154364" y="-598457"/>
            <a:chExt cx="3004421" cy="1496240"/>
          </a:xfrm>
        </p:grpSpPr>
        <p:cxnSp>
          <p:nvCxnSpPr>
            <p:cNvPr id="86" name="直接连接符 85"/>
            <p:cNvCxnSpPr/>
            <p:nvPr/>
          </p:nvCxnSpPr>
          <p:spPr>
            <a:xfrm rot="16200000" flipV="1">
              <a:off x="2407205" y="226206"/>
              <a:ext cx="1" cy="40485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88" name="图片 87"/>
            <p:cNvPicPr/>
            <p:nvPr/>
          </p:nvPicPr>
          <p:blipFill>
            <a:blip r:embed="rId7" cstate="print">
              <a:extLst>
                <a:ext uri="{28A0092B-C50C-407E-A947-70E740481C1C}">
                  <a14:useLocalDpi xmlns:a14="http://schemas.microsoft.com/office/drawing/2010/main"/>
                </a:ext>
              </a:extLst>
            </a:blip>
            <a:stretch>
              <a:fillRect/>
            </a:stretch>
          </p:blipFill>
          <p:spPr>
            <a:xfrm>
              <a:off x="1468005" y="105229"/>
              <a:ext cx="813380" cy="555680"/>
            </a:xfrm>
            <a:prstGeom prst="rect">
              <a:avLst/>
            </a:prstGeom>
          </p:spPr>
        </p:pic>
        <p:pic>
          <p:nvPicPr>
            <p:cNvPr id="89" name="图片 88"/>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451820" y="-92321"/>
              <a:ext cx="468234" cy="751239"/>
            </a:xfrm>
            <a:prstGeom prst="rect">
              <a:avLst/>
            </a:prstGeom>
          </p:spPr>
        </p:pic>
        <p:pic>
          <p:nvPicPr>
            <p:cNvPr id="91" name="图片 9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66193" y="234928"/>
              <a:ext cx="688581" cy="387413"/>
            </a:xfrm>
            <a:prstGeom prst="rect">
              <a:avLst/>
            </a:prstGeom>
          </p:spPr>
        </p:pic>
        <p:sp>
          <p:nvSpPr>
            <p:cNvPr id="95" name="文本框 94"/>
            <p:cNvSpPr txBox="1"/>
            <p:nvPr/>
          </p:nvSpPr>
          <p:spPr>
            <a:xfrm>
              <a:off x="1154364" y="631186"/>
              <a:ext cx="1551182" cy="2665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96" name="文本框 95"/>
            <p:cNvSpPr txBox="1"/>
            <p:nvPr/>
          </p:nvSpPr>
          <p:spPr>
            <a:xfrm>
              <a:off x="3084595" y="631186"/>
              <a:ext cx="1074190" cy="2665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pic>
          <p:nvPicPr>
            <p:cNvPr id="99" name="图片 9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33650" y="-598457"/>
              <a:ext cx="658787" cy="640441"/>
            </a:xfrm>
            <a:prstGeom prst="rect">
              <a:avLst/>
            </a:prstGeom>
          </p:spPr>
        </p:pic>
        <p:sp>
          <p:nvSpPr>
            <p:cNvPr id="100" name="wifi-signal-full_17952">
              <a:extLst>
                <a:ext uri="{FF2B5EF4-FFF2-40B4-BE49-F238E27FC236}">
                  <a16:creationId xmlns:a16="http://schemas.microsoft.com/office/drawing/2014/main" id="{54405246-CCE2-4201-BBB1-D3F3EB6E740D}"/>
                </a:ext>
              </a:extLst>
            </p:cNvPr>
            <p:cNvSpPr/>
            <p:nvPr/>
          </p:nvSpPr>
          <p:spPr>
            <a:xfrm rot="1854003">
              <a:off x="2205541" y="-97532"/>
              <a:ext cx="284747" cy="192352"/>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102" name="wifi-signal-full_17952">
              <a:extLst>
                <a:ext uri="{FF2B5EF4-FFF2-40B4-BE49-F238E27FC236}">
                  <a16:creationId xmlns:a16="http://schemas.microsoft.com/office/drawing/2014/main" id="{54405246-CCE2-4201-BBB1-D3F3EB6E740D}"/>
                </a:ext>
              </a:extLst>
            </p:cNvPr>
            <p:cNvSpPr/>
            <p:nvPr/>
          </p:nvSpPr>
          <p:spPr>
            <a:xfrm rot="19800000">
              <a:off x="3244284" y="-158042"/>
              <a:ext cx="284747" cy="192352"/>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112" name="文本框 111"/>
            <p:cNvSpPr txBox="1"/>
            <p:nvPr/>
          </p:nvSpPr>
          <p:spPr>
            <a:xfrm>
              <a:off x="2151263" y="191169"/>
              <a:ext cx="531726" cy="3164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108" name="组合 107"/>
          <p:cNvGrpSpPr/>
          <p:nvPr/>
        </p:nvGrpSpPr>
        <p:grpSpPr>
          <a:xfrm>
            <a:off x="90496" y="5269327"/>
            <a:ext cx="4057767" cy="1558244"/>
            <a:chOff x="4107574" y="1665939"/>
            <a:chExt cx="4057767" cy="1558244"/>
          </a:xfrm>
        </p:grpSpPr>
        <p:sp>
          <p:nvSpPr>
            <p:cNvPr id="109" name="圆角矩形 108"/>
            <p:cNvSpPr/>
            <p:nvPr/>
          </p:nvSpPr>
          <p:spPr>
            <a:xfrm>
              <a:off x="6467144" y="1665939"/>
              <a:ext cx="1527577" cy="1105797"/>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10" name="文本框 109"/>
            <p:cNvSpPr txBox="1"/>
            <p:nvPr/>
          </p:nvSpPr>
          <p:spPr>
            <a:xfrm>
              <a:off x="6506564" y="1706240"/>
              <a:ext cx="1658777" cy="1015663"/>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LAN,</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  </a:t>
              </a: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p>
          </p:txBody>
        </p:sp>
        <p:sp>
          <p:nvSpPr>
            <p:cNvPr id="111" name="文本框 110"/>
            <p:cNvSpPr txBox="1"/>
            <p:nvPr/>
          </p:nvSpPr>
          <p:spPr>
            <a:xfrm>
              <a:off x="4107574" y="2662491"/>
              <a:ext cx="3764519" cy="561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C00000"/>
                  </a:solidFill>
                  <a:effectLst/>
                  <a:uLnTx/>
                  <a:uFillTx/>
                  <a:latin typeface="Calibri"/>
                  <a:ea typeface="微软雅黑"/>
                  <a:cs typeface="+mn-cs"/>
                </a:rPr>
                <a:t>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C00000"/>
                  </a:solidFill>
                  <a:effectLst/>
                  <a:uLnTx/>
                  <a:uFillTx/>
                  <a:latin typeface="Calibri"/>
                  <a:ea typeface="微软雅黑"/>
                  <a:cs typeface="+mn-cs"/>
                </a:rPr>
                <a:t>Linux indoor stations support after version </a:t>
              </a:r>
              <a:r>
                <a:rPr kumimoji="0" lang="en-US" altLang="zh-CN" sz="1000" b="1" i="0" u="none" strike="noStrike" kern="1200" cap="none" spc="0" normalizeH="0" baseline="0" noProof="0" dirty="0">
                  <a:ln>
                    <a:noFill/>
                  </a:ln>
                  <a:solidFill>
                    <a:srgbClr val="C00000"/>
                  </a:solidFill>
                  <a:effectLst/>
                  <a:uLnTx/>
                  <a:uFillTx/>
                  <a:latin typeface="Calibri"/>
                  <a:ea typeface="微软雅黑"/>
                  <a:cs typeface="+mn-cs"/>
                </a:rPr>
                <a:t>V2.2.100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C00000"/>
                  </a:solidFill>
                  <a:effectLst/>
                  <a:uLnTx/>
                  <a:uFillTx/>
                  <a:latin typeface="Calibri"/>
                  <a:ea typeface="微软雅黑"/>
                  <a:cs typeface="+mn-cs"/>
                </a:rPr>
                <a:t>Android indoor stations support after version </a:t>
              </a:r>
              <a:r>
                <a:rPr kumimoji="0" lang="en-US" altLang="zh-CN" sz="1000" b="1" i="0" u="none" strike="noStrike" kern="1200" cap="none" spc="0" normalizeH="0" baseline="0" noProof="0" dirty="0">
                  <a:ln>
                    <a:noFill/>
                  </a:ln>
                  <a:solidFill>
                    <a:srgbClr val="C00000"/>
                  </a:solidFill>
                  <a:effectLst/>
                  <a:uLnTx/>
                  <a:uFillTx/>
                  <a:latin typeface="Calibri"/>
                  <a:ea typeface="微软雅黑"/>
                  <a:cs typeface="+mn-cs"/>
                </a:rPr>
                <a:t>V2.2.86</a:t>
              </a:r>
            </a:p>
          </p:txBody>
        </p:sp>
      </p:grpSp>
      <p:sp>
        <p:nvSpPr>
          <p:cNvPr id="113" name="矩形: 圆角 1">
            <a:extLst>
              <a:ext uri="{FF2B5EF4-FFF2-40B4-BE49-F238E27FC236}">
                <a16:creationId xmlns:a16="http://schemas.microsoft.com/office/drawing/2014/main" id="{8915CF09-0838-49AA-BF50-C0984F986999}"/>
              </a:ext>
            </a:extLst>
          </p:cNvPr>
          <p:cNvSpPr/>
          <p:nvPr/>
        </p:nvSpPr>
        <p:spPr>
          <a:xfrm>
            <a:off x="78072" y="3264829"/>
            <a:ext cx="4006758" cy="172755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155" name="组合 154"/>
          <p:cNvGrpSpPr/>
          <p:nvPr/>
        </p:nvGrpSpPr>
        <p:grpSpPr>
          <a:xfrm>
            <a:off x="-74944" y="3535168"/>
            <a:ext cx="2657169" cy="1318180"/>
            <a:chOff x="4904402" y="3762520"/>
            <a:chExt cx="2657169" cy="1318180"/>
          </a:xfrm>
        </p:grpSpPr>
        <p:pic>
          <p:nvPicPr>
            <p:cNvPr id="135" name="图片 13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87878" y="4449467"/>
              <a:ext cx="512562" cy="498288"/>
            </a:xfrm>
            <a:prstGeom prst="rect">
              <a:avLst/>
            </a:prstGeom>
          </p:spPr>
        </p:pic>
        <p:sp>
          <p:nvSpPr>
            <p:cNvPr id="136" name="wifi-signal-full_17952">
              <a:extLst>
                <a:ext uri="{FF2B5EF4-FFF2-40B4-BE49-F238E27FC236}">
                  <a16:creationId xmlns:a16="http://schemas.microsoft.com/office/drawing/2014/main" id="{54405246-CCE2-4201-BBB1-D3F3EB6E740D}"/>
                </a:ext>
              </a:extLst>
            </p:cNvPr>
            <p:cNvSpPr/>
            <p:nvPr/>
          </p:nvSpPr>
          <p:spPr>
            <a:xfrm rot="5610931">
              <a:off x="5941942" y="4461433"/>
              <a:ext cx="221544" cy="149657"/>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137" name="wifi-signal-full_17952">
              <a:extLst>
                <a:ext uri="{FF2B5EF4-FFF2-40B4-BE49-F238E27FC236}">
                  <a16:creationId xmlns:a16="http://schemas.microsoft.com/office/drawing/2014/main" id="{54405246-CCE2-4201-BBB1-D3F3EB6E740D}"/>
                </a:ext>
              </a:extLst>
            </p:cNvPr>
            <p:cNvSpPr/>
            <p:nvPr/>
          </p:nvSpPr>
          <p:spPr>
            <a:xfrm rot="16200000">
              <a:off x="6791401" y="4448392"/>
              <a:ext cx="221544" cy="149657"/>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139" name="wifi-signal-full_17952">
              <a:extLst>
                <a:ext uri="{FF2B5EF4-FFF2-40B4-BE49-F238E27FC236}">
                  <a16:creationId xmlns:a16="http://schemas.microsoft.com/office/drawing/2014/main" id="{54405246-CCE2-4201-BBB1-D3F3EB6E740D}"/>
                </a:ext>
              </a:extLst>
            </p:cNvPr>
            <p:cNvSpPr/>
            <p:nvPr/>
          </p:nvSpPr>
          <p:spPr>
            <a:xfrm rot="21398464">
              <a:off x="6338695" y="4291033"/>
              <a:ext cx="221544" cy="149657"/>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pic>
          <p:nvPicPr>
            <p:cNvPr id="145" name="图片 144"/>
            <p:cNvPicPr/>
            <p:nvPr/>
          </p:nvPicPr>
          <p:blipFill>
            <a:blip r:embed="rId3" cstate="email">
              <a:extLst>
                <a:ext uri="{28A0092B-C50C-407E-A947-70E740481C1C}">
                  <a14:useLocalDpi xmlns:a14="http://schemas.microsoft.com/office/drawing/2010/main"/>
                </a:ext>
              </a:extLst>
            </a:blip>
            <a:stretch>
              <a:fillRect/>
            </a:stretch>
          </p:blipFill>
          <p:spPr>
            <a:xfrm>
              <a:off x="5242298" y="4378379"/>
              <a:ext cx="705348" cy="481876"/>
            </a:xfrm>
            <a:prstGeom prst="rect">
              <a:avLst/>
            </a:prstGeom>
          </p:spPr>
        </p:pic>
        <p:pic>
          <p:nvPicPr>
            <p:cNvPr id="146" name="图片 14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30095" y="4207067"/>
              <a:ext cx="814834" cy="651460"/>
            </a:xfrm>
            <a:prstGeom prst="rect">
              <a:avLst/>
            </a:prstGeom>
          </p:spPr>
        </p:pic>
        <p:pic>
          <p:nvPicPr>
            <p:cNvPr id="147" name="图片 146"/>
            <p:cNvPicPr/>
            <p:nvPr/>
          </p:nvPicPr>
          <p:blipFill>
            <a:blip r:embed="rId3" cstate="email">
              <a:extLst>
                <a:ext uri="{28A0092B-C50C-407E-A947-70E740481C1C}">
                  <a14:useLocalDpi xmlns:a14="http://schemas.microsoft.com/office/drawing/2010/main"/>
                </a:ext>
              </a:extLst>
            </a:blip>
            <a:stretch>
              <a:fillRect/>
            </a:stretch>
          </p:blipFill>
          <p:spPr>
            <a:xfrm>
              <a:off x="6099714" y="3807308"/>
              <a:ext cx="705348" cy="481876"/>
            </a:xfrm>
            <a:prstGeom prst="rect">
              <a:avLst/>
            </a:prstGeom>
          </p:spPr>
        </p:pic>
        <p:sp>
          <p:nvSpPr>
            <p:cNvPr id="152" name="文本框 151"/>
            <p:cNvSpPr txBox="1"/>
            <p:nvPr/>
          </p:nvSpPr>
          <p:spPr>
            <a:xfrm>
              <a:off x="4904402" y="4834478"/>
              <a:ext cx="13953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53" name="文本框 152"/>
            <p:cNvSpPr txBox="1"/>
            <p:nvPr/>
          </p:nvSpPr>
          <p:spPr>
            <a:xfrm>
              <a:off x="6637683" y="4834479"/>
              <a:ext cx="9238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54" name="文本框 153"/>
            <p:cNvSpPr txBox="1"/>
            <p:nvPr/>
          </p:nvSpPr>
          <p:spPr>
            <a:xfrm>
              <a:off x="5407244" y="3762520"/>
              <a:ext cx="691420" cy="3469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grpSp>
      <p:sp>
        <p:nvSpPr>
          <p:cNvPr id="156" name="矩形: 圆角 1">
            <a:extLst>
              <a:ext uri="{FF2B5EF4-FFF2-40B4-BE49-F238E27FC236}">
                <a16:creationId xmlns:a16="http://schemas.microsoft.com/office/drawing/2014/main" id="{8915CF09-0838-49AA-BF50-C0984F986999}"/>
              </a:ext>
            </a:extLst>
          </p:cNvPr>
          <p:cNvSpPr/>
          <p:nvPr/>
        </p:nvSpPr>
        <p:spPr>
          <a:xfrm>
            <a:off x="4124630" y="3264828"/>
            <a:ext cx="4006758" cy="172755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157" name="组合 156"/>
          <p:cNvGrpSpPr/>
          <p:nvPr/>
        </p:nvGrpSpPr>
        <p:grpSpPr>
          <a:xfrm>
            <a:off x="2450900" y="3389944"/>
            <a:ext cx="1698197" cy="1477328"/>
            <a:chOff x="6585986" y="1559309"/>
            <a:chExt cx="1698197" cy="1477328"/>
          </a:xfrm>
        </p:grpSpPr>
        <p:sp>
          <p:nvSpPr>
            <p:cNvPr id="158" name="圆角矩形 157"/>
            <p:cNvSpPr/>
            <p:nvPr/>
          </p:nvSpPr>
          <p:spPr>
            <a:xfrm>
              <a:off x="6585986" y="1598206"/>
              <a:ext cx="1527577" cy="140721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9" name="文本框 158"/>
            <p:cNvSpPr txBox="1"/>
            <p:nvPr/>
          </p:nvSpPr>
          <p:spPr>
            <a:xfrm>
              <a:off x="6625406" y="1559309"/>
              <a:ext cx="1658777" cy="1477328"/>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endPar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p>
          </p:txBody>
        </p:sp>
      </p:grpSp>
      <p:grpSp>
        <p:nvGrpSpPr>
          <p:cNvPr id="210" name="组合 209"/>
          <p:cNvGrpSpPr/>
          <p:nvPr/>
        </p:nvGrpSpPr>
        <p:grpSpPr>
          <a:xfrm>
            <a:off x="3964574" y="3474659"/>
            <a:ext cx="2657169" cy="1318180"/>
            <a:chOff x="4011861" y="5163742"/>
            <a:chExt cx="2657169" cy="1318180"/>
          </a:xfrm>
        </p:grpSpPr>
        <p:cxnSp>
          <p:nvCxnSpPr>
            <p:cNvPr id="162" name="直接连接符 161"/>
            <p:cNvCxnSpPr/>
            <p:nvPr/>
          </p:nvCxnSpPr>
          <p:spPr>
            <a:xfrm rot="16200000" flipV="1">
              <a:off x="5123415" y="5884509"/>
              <a:ext cx="1" cy="3510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rot="16200000" flipV="1">
              <a:off x="6011493" y="5884509"/>
              <a:ext cx="1" cy="3510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64" name="图片 163"/>
            <p:cNvPicPr/>
            <p:nvPr/>
          </p:nvPicPr>
          <p:blipFill>
            <a:blip r:embed="rId3" cstate="email">
              <a:extLst>
                <a:ext uri="{28A0092B-C50C-407E-A947-70E740481C1C}">
                  <a14:useLocalDpi xmlns:a14="http://schemas.microsoft.com/office/drawing/2010/main"/>
                </a:ext>
              </a:extLst>
            </a:blip>
            <a:stretch>
              <a:fillRect/>
            </a:stretch>
          </p:blipFill>
          <p:spPr>
            <a:xfrm>
              <a:off x="4349757" y="5779601"/>
              <a:ext cx="705348" cy="481876"/>
            </a:xfrm>
            <a:prstGeom prst="rect">
              <a:avLst/>
            </a:prstGeom>
          </p:spPr>
        </p:pic>
        <p:pic>
          <p:nvPicPr>
            <p:cNvPr id="165" name="图片 16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7554" y="5608289"/>
              <a:ext cx="814834" cy="651460"/>
            </a:xfrm>
            <a:prstGeom prst="rect">
              <a:avLst/>
            </a:prstGeom>
          </p:spPr>
        </p:pic>
        <p:pic>
          <p:nvPicPr>
            <p:cNvPr id="166" name="图片 165"/>
            <p:cNvPicPr/>
            <p:nvPr/>
          </p:nvPicPr>
          <p:blipFill>
            <a:blip r:embed="rId3" cstate="email">
              <a:extLst>
                <a:ext uri="{28A0092B-C50C-407E-A947-70E740481C1C}">
                  <a14:useLocalDpi xmlns:a14="http://schemas.microsoft.com/office/drawing/2010/main"/>
                </a:ext>
              </a:extLst>
            </a:blip>
            <a:stretch>
              <a:fillRect/>
            </a:stretch>
          </p:blipFill>
          <p:spPr>
            <a:xfrm>
              <a:off x="5207173" y="5208530"/>
              <a:ext cx="705348" cy="481876"/>
            </a:xfrm>
            <a:prstGeom prst="rect">
              <a:avLst/>
            </a:prstGeom>
          </p:spPr>
        </p:pic>
        <p:pic>
          <p:nvPicPr>
            <p:cNvPr id="167" name="图片 16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1286" y="5892073"/>
              <a:ext cx="597124" cy="335957"/>
            </a:xfrm>
            <a:prstGeom prst="rect">
              <a:avLst/>
            </a:prstGeom>
          </p:spPr>
        </p:pic>
        <p:sp>
          <p:nvSpPr>
            <p:cNvPr id="168" name="文本框 167"/>
            <p:cNvSpPr txBox="1"/>
            <p:nvPr/>
          </p:nvSpPr>
          <p:spPr>
            <a:xfrm>
              <a:off x="4880528" y="5888696"/>
              <a:ext cx="548394" cy="196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70" name="文本框 169"/>
            <p:cNvSpPr txBox="1"/>
            <p:nvPr/>
          </p:nvSpPr>
          <p:spPr>
            <a:xfrm>
              <a:off x="5705806" y="5862573"/>
              <a:ext cx="548394" cy="196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71" name="文本框 170"/>
            <p:cNvSpPr txBox="1"/>
            <p:nvPr/>
          </p:nvSpPr>
          <p:spPr>
            <a:xfrm>
              <a:off x="4011861" y="6235700"/>
              <a:ext cx="13953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72" name="文本框 171"/>
            <p:cNvSpPr txBox="1"/>
            <p:nvPr/>
          </p:nvSpPr>
          <p:spPr>
            <a:xfrm>
              <a:off x="5745142" y="6235701"/>
              <a:ext cx="9238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73" name="文本框 172"/>
            <p:cNvSpPr txBox="1"/>
            <p:nvPr/>
          </p:nvSpPr>
          <p:spPr>
            <a:xfrm>
              <a:off x="5940799" y="5163742"/>
              <a:ext cx="691420" cy="3469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pic>
          <p:nvPicPr>
            <p:cNvPr id="174" name="图片 17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36013" y="5182168"/>
              <a:ext cx="512562" cy="498288"/>
            </a:xfrm>
            <a:prstGeom prst="rect">
              <a:avLst/>
            </a:prstGeom>
          </p:spPr>
        </p:pic>
        <p:sp>
          <p:nvSpPr>
            <p:cNvPr id="175" name="wifi-signal-full_17952">
              <a:extLst>
                <a:ext uri="{FF2B5EF4-FFF2-40B4-BE49-F238E27FC236}">
                  <a16:creationId xmlns:a16="http://schemas.microsoft.com/office/drawing/2014/main" id="{54405246-CCE2-4201-BBB1-D3F3EB6E740D}"/>
                </a:ext>
              </a:extLst>
            </p:cNvPr>
            <p:cNvSpPr/>
            <p:nvPr/>
          </p:nvSpPr>
          <p:spPr>
            <a:xfrm>
              <a:off x="4609988" y="5641020"/>
              <a:ext cx="221544" cy="149657"/>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176" name="wifi-signal-full_17952">
              <a:extLst>
                <a:ext uri="{FF2B5EF4-FFF2-40B4-BE49-F238E27FC236}">
                  <a16:creationId xmlns:a16="http://schemas.microsoft.com/office/drawing/2014/main" id="{54405246-CCE2-4201-BBB1-D3F3EB6E740D}"/>
                </a:ext>
              </a:extLst>
            </p:cNvPr>
            <p:cNvSpPr/>
            <p:nvPr/>
          </p:nvSpPr>
          <p:spPr>
            <a:xfrm rot="16425114">
              <a:off x="4986207" y="5373658"/>
              <a:ext cx="221544" cy="149657"/>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grpSp>
      <p:sp>
        <p:nvSpPr>
          <p:cNvPr id="212" name="矩形: 圆角 1">
            <a:extLst>
              <a:ext uri="{FF2B5EF4-FFF2-40B4-BE49-F238E27FC236}">
                <a16:creationId xmlns:a16="http://schemas.microsoft.com/office/drawing/2014/main" id="{8915CF09-0838-49AA-BF50-C0984F986999}"/>
              </a:ext>
            </a:extLst>
          </p:cNvPr>
          <p:cNvSpPr/>
          <p:nvPr/>
        </p:nvSpPr>
        <p:spPr>
          <a:xfrm>
            <a:off x="8186058" y="3250360"/>
            <a:ext cx="4006758" cy="172755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211" name="组合 210"/>
          <p:cNvGrpSpPr/>
          <p:nvPr/>
        </p:nvGrpSpPr>
        <p:grpSpPr>
          <a:xfrm>
            <a:off x="9482863" y="3462356"/>
            <a:ext cx="2657169" cy="1318180"/>
            <a:chOff x="6850634" y="5163742"/>
            <a:chExt cx="2657169" cy="1318180"/>
          </a:xfrm>
        </p:grpSpPr>
        <p:cxnSp>
          <p:nvCxnSpPr>
            <p:cNvPr id="177" name="直接连接符 176"/>
            <p:cNvCxnSpPr/>
            <p:nvPr/>
          </p:nvCxnSpPr>
          <p:spPr>
            <a:xfrm rot="16200000" flipV="1">
              <a:off x="7962188" y="5884509"/>
              <a:ext cx="1" cy="3510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rot="16200000" flipV="1">
              <a:off x="8850266" y="5884509"/>
              <a:ext cx="1" cy="3510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79" name="图片 178"/>
            <p:cNvPicPr/>
            <p:nvPr/>
          </p:nvPicPr>
          <p:blipFill>
            <a:blip r:embed="rId3" cstate="email">
              <a:extLst>
                <a:ext uri="{28A0092B-C50C-407E-A947-70E740481C1C}">
                  <a14:useLocalDpi xmlns:a14="http://schemas.microsoft.com/office/drawing/2010/main"/>
                </a:ext>
              </a:extLst>
            </a:blip>
            <a:stretch>
              <a:fillRect/>
            </a:stretch>
          </p:blipFill>
          <p:spPr>
            <a:xfrm>
              <a:off x="7188530" y="5779601"/>
              <a:ext cx="705348" cy="481876"/>
            </a:xfrm>
            <a:prstGeom prst="rect">
              <a:avLst/>
            </a:prstGeom>
          </p:spPr>
        </p:pic>
        <p:pic>
          <p:nvPicPr>
            <p:cNvPr id="180" name="图片 17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76327" y="5608289"/>
              <a:ext cx="814834" cy="651460"/>
            </a:xfrm>
            <a:prstGeom prst="rect">
              <a:avLst/>
            </a:prstGeom>
          </p:spPr>
        </p:pic>
        <p:pic>
          <p:nvPicPr>
            <p:cNvPr id="181" name="图片 180"/>
            <p:cNvPicPr/>
            <p:nvPr/>
          </p:nvPicPr>
          <p:blipFill>
            <a:blip r:embed="rId3" cstate="email">
              <a:extLst>
                <a:ext uri="{28A0092B-C50C-407E-A947-70E740481C1C}">
                  <a14:useLocalDpi xmlns:a14="http://schemas.microsoft.com/office/drawing/2010/main"/>
                </a:ext>
              </a:extLst>
            </a:blip>
            <a:stretch>
              <a:fillRect/>
            </a:stretch>
          </p:blipFill>
          <p:spPr>
            <a:xfrm>
              <a:off x="8045946" y="5208530"/>
              <a:ext cx="705348" cy="481876"/>
            </a:xfrm>
            <a:prstGeom prst="rect">
              <a:avLst/>
            </a:prstGeom>
          </p:spPr>
        </p:pic>
        <p:pic>
          <p:nvPicPr>
            <p:cNvPr id="182" name="图片 18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0059" y="5892073"/>
              <a:ext cx="597124" cy="335957"/>
            </a:xfrm>
            <a:prstGeom prst="rect">
              <a:avLst/>
            </a:prstGeom>
          </p:spPr>
        </p:pic>
        <p:sp>
          <p:nvSpPr>
            <p:cNvPr id="183" name="文本框 182"/>
            <p:cNvSpPr txBox="1"/>
            <p:nvPr/>
          </p:nvSpPr>
          <p:spPr>
            <a:xfrm>
              <a:off x="7719301" y="5888696"/>
              <a:ext cx="548394" cy="196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84" name="文本框 183"/>
            <p:cNvSpPr txBox="1"/>
            <p:nvPr/>
          </p:nvSpPr>
          <p:spPr>
            <a:xfrm>
              <a:off x="8544579" y="5862573"/>
              <a:ext cx="548394" cy="196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85" name="文本框 184"/>
            <p:cNvSpPr txBox="1"/>
            <p:nvPr/>
          </p:nvSpPr>
          <p:spPr>
            <a:xfrm>
              <a:off x="6850634" y="6235700"/>
              <a:ext cx="13953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86" name="文本框 185"/>
            <p:cNvSpPr txBox="1"/>
            <p:nvPr/>
          </p:nvSpPr>
          <p:spPr>
            <a:xfrm>
              <a:off x="8583915" y="6235701"/>
              <a:ext cx="9238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87" name="文本框 186"/>
            <p:cNvSpPr txBox="1"/>
            <p:nvPr/>
          </p:nvSpPr>
          <p:spPr>
            <a:xfrm>
              <a:off x="8779572" y="5163742"/>
              <a:ext cx="691420" cy="3469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pic>
          <p:nvPicPr>
            <p:cNvPr id="188" name="图片 18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74786" y="5182168"/>
              <a:ext cx="512562" cy="498288"/>
            </a:xfrm>
            <a:prstGeom prst="rect">
              <a:avLst/>
            </a:prstGeom>
          </p:spPr>
        </p:pic>
        <p:sp>
          <p:nvSpPr>
            <p:cNvPr id="189" name="wifi-signal-full_17952">
              <a:extLst>
                <a:ext uri="{FF2B5EF4-FFF2-40B4-BE49-F238E27FC236}">
                  <a16:creationId xmlns:a16="http://schemas.microsoft.com/office/drawing/2014/main" id="{54405246-CCE2-4201-BBB1-D3F3EB6E740D}"/>
                </a:ext>
              </a:extLst>
            </p:cNvPr>
            <p:cNvSpPr/>
            <p:nvPr/>
          </p:nvSpPr>
          <p:spPr>
            <a:xfrm>
              <a:off x="7448761" y="5641020"/>
              <a:ext cx="221544" cy="149657"/>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190" name="wifi-signal-full_17952">
              <a:extLst>
                <a:ext uri="{FF2B5EF4-FFF2-40B4-BE49-F238E27FC236}">
                  <a16:creationId xmlns:a16="http://schemas.microsoft.com/office/drawing/2014/main" id="{54405246-CCE2-4201-BBB1-D3F3EB6E740D}"/>
                </a:ext>
              </a:extLst>
            </p:cNvPr>
            <p:cNvSpPr/>
            <p:nvPr/>
          </p:nvSpPr>
          <p:spPr>
            <a:xfrm rot="16425114">
              <a:off x="7824980" y="5373658"/>
              <a:ext cx="221544" cy="149657"/>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191" name="文本框 190"/>
            <p:cNvSpPr txBox="1"/>
            <p:nvPr/>
          </p:nvSpPr>
          <p:spPr>
            <a:xfrm>
              <a:off x="7985976" y="5648411"/>
              <a:ext cx="51963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cable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cxnSp>
          <p:nvCxnSpPr>
            <p:cNvPr id="208" name="肘形连接符 207"/>
            <p:cNvCxnSpPr/>
            <p:nvPr/>
          </p:nvCxnSpPr>
          <p:spPr>
            <a:xfrm>
              <a:off x="7691999" y="5553676"/>
              <a:ext cx="565780" cy="423176"/>
            </a:xfrm>
            <a:prstGeom prst="bentConnector3">
              <a:avLst>
                <a:gd name="adj1" fmla="val 54208"/>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13" name="组合 212"/>
          <p:cNvGrpSpPr/>
          <p:nvPr/>
        </p:nvGrpSpPr>
        <p:grpSpPr>
          <a:xfrm>
            <a:off x="6572669" y="3389944"/>
            <a:ext cx="1698197" cy="1477328"/>
            <a:chOff x="6585986" y="1559309"/>
            <a:chExt cx="1698197" cy="1477328"/>
          </a:xfrm>
        </p:grpSpPr>
        <p:sp>
          <p:nvSpPr>
            <p:cNvPr id="214" name="圆角矩形 213"/>
            <p:cNvSpPr/>
            <p:nvPr/>
          </p:nvSpPr>
          <p:spPr>
            <a:xfrm>
              <a:off x="6585986" y="1598206"/>
              <a:ext cx="1527577" cy="140721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215" name="文本框 214"/>
            <p:cNvSpPr txBox="1"/>
            <p:nvPr/>
          </p:nvSpPr>
          <p:spPr>
            <a:xfrm>
              <a:off x="6625406" y="1559309"/>
              <a:ext cx="1658777" cy="1477328"/>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LAN, </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Wi-Fi disable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LAN,</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  </a:t>
              </a: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p>
          </p:txBody>
        </p:sp>
      </p:grpSp>
      <p:sp>
        <p:nvSpPr>
          <p:cNvPr id="216" name="右箭头 215"/>
          <p:cNvSpPr/>
          <p:nvPr/>
        </p:nvSpPr>
        <p:spPr>
          <a:xfrm>
            <a:off x="8148348" y="4116827"/>
            <a:ext cx="1570777" cy="4362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217" name="矩形 216"/>
          <p:cNvSpPr/>
          <p:nvPr/>
        </p:nvSpPr>
        <p:spPr>
          <a:xfrm>
            <a:off x="8159665" y="3769597"/>
            <a:ext cx="18286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Add a network cable between the router and the switch</a:t>
            </a:r>
          </a:p>
        </p:txBody>
      </p:sp>
      <p:grpSp>
        <p:nvGrpSpPr>
          <p:cNvPr id="267" name="组合 266"/>
          <p:cNvGrpSpPr/>
          <p:nvPr/>
        </p:nvGrpSpPr>
        <p:grpSpPr>
          <a:xfrm>
            <a:off x="3978295" y="5127858"/>
            <a:ext cx="2657169" cy="1599745"/>
            <a:chOff x="4729996" y="5282529"/>
            <a:chExt cx="2657169" cy="1599745"/>
          </a:xfrm>
        </p:grpSpPr>
        <p:cxnSp>
          <p:nvCxnSpPr>
            <p:cNvPr id="233" name="直接连接符 232"/>
            <p:cNvCxnSpPr/>
            <p:nvPr/>
          </p:nvCxnSpPr>
          <p:spPr>
            <a:xfrm flipV="1">
              <a:off x="6277982" y="5779123"/>
              <a:ext cx="1" cy="3510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rot="16200000" flipV="1">
              <a:off x="5841550" y="6003296"/>
              <a:ext cx="1" cy="3510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236" name="图片 235"/>
            <p:cNvPicPr/>
            <p:nvPr/>
          </p:nvPicPr>
          <p:blipFill>
            <a:blip r:embed="rId3" cstate="email">
              <a:extLst>
                <a:ext uri="{28A0092B-C50C-407E-A947-70E740481C1C}">
                  <a14:useLocalDpi xmlns:a14="http://schemas.microsoft.com/office/drawing/2010/main"/>
                </a:ext>
              </a:extLst>
            </a:blip>
            <a:stretch>
              <a:fillRect/>
            </a:stretch>
          </p:blipFill>
          <p:spPr>
            <a:xfrm>
              <a:off x="5067892" y="5898388"/>
              <a:ext cx="705348" cy="481876"/>
            </a:xfrm>
            <a:prstGeom prst="rect">
              <a:avLst/>
            </a:prstGeom>
          </p:spPr>
        </p:pic>
        <p:pic>
          <p:nvPicPr>
            <p:cNvPr id="237" name="图片 23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03528" y="5727076"/>
              <a:ext cx="814834" cy="651460"/>
            </a:xfrm>
            <a:prstGeom prst="rect">
              <a:avLst/>
            </a:prstGeom>
          </p:spPr>
        </p:pic>
        <p:pic>
          <p:nvPicPr>
            <p:cNvPr id="238" name="图片 237"/>
            <p:cNvPicPr/>
            <p:nvPr/>
          </p:nvPicPr>
          <p:blipFill>
            <a:blip r:embed="rId3" cstate="email">
              <a:extLst>
                <a:ext uri="{28A0092B-C50C-407E-A947-70E740481C1C}">
                  <a14:useLocalDpi xmlns:a14="http://schemas.microsoft.com/office/drawing/2010/main"/>
                </a:ext>
              </a:extLst>
            </a:blip>
            <a:stretch>
              <a:fillRect/>
            </a:stretch>
          </p:blipFill>
          <p:spPr>
            <a:xfrm>
              <a:off x="5925308" y="5327317"/>
              <a:ext cx="705348" cy="481876"/>
            </a:xfrm>
            <a:prstGeom prst="rect">
              <a:avLst/>
            </a:prstGeom>
          </p:spPr>
        </p:pic>
        <p:pic>
          <p:nvPicPr>
            <p:cNvPr id="239" name="图片 2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9421" y="6010860"/>
              <a:ext cx="597124" cy="335957"/>
            </a:xfrm>
            <a:prstGeom prst="rect">
              <a:avLst/>
            </a:prstGeom>
          </p:spPr>
        </p:pic>
        <p:sp>
          <p:nvSpPr>
            <p:cNvPr id="240" name="文本框 239"/>
            <p:cNvSpPr txBox="1"/>
            <p:nvPr/>
          </p:nvSpPr>
          <p:spPr>
            <a:xfrm>
              <a:off x="5598663" y="6007483"/>
              <a:ext cx="548394" cy="196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41" name="文本框 240"/>
            <p:cNvSpPr txBox="1"/>
            <p:nvPr/>
          </p:nvSpPr>
          <p:spPr>
            <a:xfrm>
              <a:off x="6125379" y="5854538"/>
              <a:ext cx="548394" cy="196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43" name="文本框 242"/>
            <p:cNvSpPr txBox="1"/>
            <p:nvPr/>
          </p:nvSpPr>
          <p:spPr>
            <a:xfrm>
              <a:off x="4729996" y="6354487"/>
              <a:ext cx="13953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44" name="文本框 243"/>
            <p:cNvSpPr txBox="1"/>
            <p:nvPr/>
          </p:nvSpPr>
          <p:spPr>
            <a:xfrm>
              <a:off x="6463277" y="6354488"/>
              <a:ext cx="9238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45" name="文本框 244"/>
            <p:cNvSpPr txBox="1"/>
            <p:nvPr/>
          </p:nvSpPr>
          <p:spPr>
            <a:xfrm>
              <a:off x="6569157" y="5282529"/>
              <a:ext cx="691420" cy="3469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pic>
          <p:nvPicPr>
            <p:cNvPr id="246" name="图片 24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47247" y="6383986"/>
              <a:ext cx="512562" cy="498288"/>
            </a:xfrm>
            <a:prstGeom prst="rect">
              <a:avLst/>
            </a:prstGeom>
          </p:spPr>
        </p:pic>
        <p:sp>
          <p:nvSpPr>
            <p:cNvPr id="247" name="wifi-signal-full_17952">
              <a:extLst>
                <a:ext uri="{FF2B5EF4-FFF2-40B4-BE49-F238E27FC236}">
                  <a16:creationId xmlns:a16="http://schemas.microsoft.com/office/drawing/2014/main" id="{54405246-CCE2-4201-BBB1-D3F3EB6E740D}"/>
                </a:ext>
              </a:extLst>
            </p:cNvPr>
            <p:cNvSpPr/>
            <p:nvPr/>
          </p:nvSpPr>
          <p:spPr>
            <a:xfrm rot="13717588">
              <a:off x="6660347" y="6559716"/>
              <a:ext cx="284747" cy="192352"/>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248" name="wifi-signal-full_17952">
              <a:extLst>
                <a:ext uri="{FF2B5EF4-FFF2-40B4-BE49-F238E27FC236}">
                  <a16:creationId xmlns:a16="http://schemas.microsoft.com/office/drawing/2014/main" id="{54405246-CCE2-4201-BBB1-D3F3EB6E740D}"/>
                </a:ext>
              </a:extLst>
            </p:cNvPr>
            <p:cNvSpPr/>
            <p:nvPr/>
          </p:nvSpPr>
          <p:spPr>
            <a:xfrm rot="7652865">
              <a:off x="5668749" y="6536955"/>
              <a:ext cx="284747" cy="192352"/>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grpSp>
      <p:grpSp>
        <p:nvGrpSpPr>
          <p:cNvPr id="268" name="组合 267"/>
          <p:cNvGrpSpPr/>
          <p:nvPr/>
        </p:nvGrpSpPr>
        <p:grpSpPr>
          <a:xfrm>
            <a:off x="9430963" y="5179586"/>
            <a:ext cx="2657169" cy="1599745"/>
            <a:chOff x="7582203" y="5282529"/>
            <a:chExt cx="2657169" cy="1599745"/>
          </a:xfrm>
        </p:grpSpPr>
        <p:cxnSp>
          <p:nvCxnSpPr>
            <p:cNvPr id="249" name="直接连接符 248"/>
            <p:cNvCxnSpPr/>
            <p:nvPr/>
          </p:nvCxnSpPr>
          <p:spPr>
            <a:xfrm flipV="1">
              <a:off x="9130189" y="5779123"/>
              <a:ext cx="1" cy="3510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rot="16200000" flipV="1">
              <a:off x="8693757" y="6003296"/>
              <a:ext cx="1" cy="351082"/>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251" name="图片 250"/>
            <p:cNvPicPr/>
            <p:nvPr/>
          </p:nvPicPr>
          <p:blipFill>
            <a:blip r:embed="rId3" cstate="email">
              <a:extLst>
                <a:ext uri="{28A0092B-C50C-407E-A947-70E740481C1C}">
                  <a14:useLocalDpi xmlns:a14="http://schemas.microsoft.com/office/drawing/2010/main"/>
                </a:ext>
              </a:extLst>
            </a:blip>
            <a:stretch>
              <a:fillRect/>
            </a:stretch>
          </p:blipFill>
          <p:spPr>
            <a:xfrm>
              <a:off x="7920099" y="5898388"/>
              <a:ext cx="705348" cy="481876"/>
            </a:xfrm>
            <a:prstGeom prst="rect">
              <a:avLst/>
            </a:prstGeom>
          </p:spPr>
        </p:pic>
        <p:pic>
          <p:nvPicPr>
            <p:cNvPr id="252" name="图片 25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55735" y="5727076"/>
              <a:ext cx="814834" cy="651460"/>
            </a:xfrm>
            <a:prstGeom prst="rect">
              <a:avLst/>
            </a:prstGeom>
          </p:spPr>
        </p:pic>
        <p:pic>
          <p:nvPicPr>
            <p:cNvPr id="253" name="图片 252"/>
            <p:cNvPicPr/>
            <p:nvPr/>
          </p:nvPicPr>
          <p:blipFill>
            <a:blip r:embed="rId3" cstate="email">
              <a:extLst>
                <a:ext uri="{28A0092B-C50C-407E-A947-70E740481C1C}">
                  <a14:useLocalDpi xmlns:a14="http://schemas.microsoft.com/office/drawing/2010/main"/>
                </a:ext>
              </a:extLst>
            </a:blip>
            <a:stretch>
              <a:fillRect/>
            </a:stretch>
          </p:blipFill>
          <p:spPr>
            <a:xfrm>
              <a:off x="8777515" y="5327317"/>
              <a:ext cx="705348" cy="481876"/>
            </a:xfrm>
            <a:prstGeom prst="rect">
              <a:avLst/>
            </a:prstGeom>
          </p:spPr>
        </p:pic>
        <p:pic>
          <p:nvPicPr>
            <p:cNvPr id="254" name="图片 25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31628" y="6010860"/>
              <a:ext cx="597124" cy="335957"/>
            </a:xfrm>
            <a:prstGeom prst="rect">
              <a:avLst/>
            </a:prstGeom>
          </p:spPr>
        </p:pic>
        <p:sp>
          <p:nvSpPr>
            <p:cNvPr id="255" name="文本框 254"/>
            <p:cNvSpPr txBox="1"/>
            <p:nvPr/>
          </p:nvSpPr>
          <p:spPr>
            <a:xfrm>
              <a:off x="8450870" y="6007483"/>
              <a:ext cx="548394" cy="196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56" name="文本框 255"/>
            <p:cNvSpPr txBox="1"/>
            <p:nvPr/>
          </p:nvSpPr>
          <p:spPr>
            <a:xfrm>
              <a:off x="8977586" y="5854538"/>
              <a:ext cx="548394" cy="196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POE</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57" name="文本框 256"/>
            <p:cNvSpPr txBox="1"/>
            <p:nvPr/>
          </p:nvSpPr>
          <p:spPr>
            <a:xfrm>
              <a:off x="7582203" y="6354487"/>
              <a:ext cx="13953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58" name="文本框 257"/>
            <p:cNvSpPr txBox="1"/>
            <p:nvPr/>
          </p:nvSpPr>
          <p:spPr>
            <a:xfrm>
              <a:off x="9315484" y="6354488"/>
              <a:ext cx="9238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259" name="文本框 258"/>
            <p:cNvSpPr txBox="1"/>
            <p:nvPr/>
          </p:nvSpPr>
          <p:spPr>
            <a:xfrm>
              <a:off x="9421364" y="5282529"/>
              <a:ext cx="691420" cy="3469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endPar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endParaRPr>
            </a:p>
          </p:txBody>
        </p:sp>
        <p:pic>
          <p:nvPicPr>
            <p:cNvPr id="260" name="图片 25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9454" y="6383986"/>
              <a:ext cx="512562" cy="498288"/>
            </a:xfrm>
            <a:prstGeom prst="rect">
              <a:avLst/>
            </a:prstGeom>
          </p:spPr>
        </p:pic>
        <p:sp>
          <p:nvSpPr>
            <p:cNvPr id="261" name="wifi-signal-full_17952">
              <a:extLst>
                <a:ext uri="{FF2B5EF4-FFF2-40B4-BE49-F238E27FC236}">
                  <a16:creationId xmlns:a16="http://schemas.microsoft.com/office/drawing/2014/main" id="{54405246-CCE2-4201-BBB1-D3F3EB6E740D}"/>
                </a:ext>
              </a:extLst>
            </p:cNvPr>
            <p:cNvSpPr/>
            <p:nvPr/>
          </p:nvSpPr>
          <p:spPr>
            <a:xfrm rot="13717588">
              <a:off x="9512554" y="6559716"/>
              <a:ext cx="284747" cy="192352"/>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sp>
          <p:nvSpPr>
            <p:cNvPr id="262" name="wifi-signal-full_17952">
              <a:extLst>
                <a:ext uri="{FF2B5EF4-FFF2-40B4-BE49-F238E27FC236}">
                  <a16:creationId xmlns:a16="http://schemas.microsoft.com/office/drawing/2014/main" id="{54405246-CCE2-4201-BBB1-D3F3EB6E740D}"/>
                </a:ext>
              </a:extLst>
            </p:cNvPr>
            <p:cNvSpPr/>
            <p:nvPr/>
          </p:nvSpPr>
          <p:spPr>
            <a:xfrm rot="7652865">
              <a:off x="8520956" y="6536955"/>
              <a:ext cx="284747" cy="192352"/>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微软雅黑"/>
                <a:cs typeface="+mn-cs"/>
              </a:endParaRPr>
            </a:p>
          </p:txBody>
        </p:sp>
        <p:cxnSp>
          <p:nvCxnSpPr>
            <p:cNvPr id="264" name="直接箭头连接符 263"/>
            <p:cNvCxnSpPr/>
            <p:nvPr/>
          </p:nvCxnSpPr>
          <p:spPr>
            <a:xfrm flipH="1" flipV="1">
              <a:off x="9145725" y="6304027"/>
              <a:ext cx="18995" cy="3982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1" name="右箭头 270"/>
          <p:cNvSpPr/>
          <p:nvPr/>
        </p:nvSpPr>
        <p:spPr>
          <a:xfrm>
            <a:off x="8148348" y="6013388"/>
            <a:ext cx="1570777" cy="4362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272" name="矩形 271"/>
          <p:cNvSpPr/>
          <p:nvPr/>
        </p:nvSpPr>
        <p:spPr>
          <a:xfrm>
            <a:off x="8159665" y="5666158"/>
            <a:ext cx="18286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Add a network cable between the router and the switch</a:t>
            </a:r>
          </a:p>
        </p:txBody>
      </p:sp>
      <p:grpSp>
        <p:nvGrpSpPr>
          <p:cNvPr id="273" name="组合 272"/>
          <p:cNvGrpSpPr/>
          <p:nvPr/>
        </p:nvGrpSpPr>
        <p:grpSpPr>
          <a:xfrm>
            <a:off x="6555371" y="5202218"/>
            <a:ext cx="1698197" cy="1477328"/>
            <a:chOff x="6585986" y="1559309"/>
            <a:chExt cx="1698197" cy="1477328"/>
          </a:xfrm>
        </p:grpSpPr>
        <p:sp>
          <p:nvSpPr>
            <p:cNvPr id="274" name="圆角矩形 273"/>
            <p:cNvSpPr/>
            <p:nvPr/>
          </p:nvSpPr>
          <p:spPr>
            <a:xfrm>
              <a:off x="6585986" y="1598206"/>
              <a:ext cx="1527577" cy="140721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275" name="文本框 274"/>
            <p:cNvSpPr txBox="1"/>
            <p:nvPr/>
          </p:nvSpPr>
          <p:spPr>
            <a:xfrm>
              <a:off x="6625406" y="1559309"/>
              <a:ext cx="1658777" cy="1477328"/>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a:t>
              </a: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endPar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Main indoor station: </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LAN,</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  </a:t>
              </a:r>
              <a:r>
                <a:rPr kumimoji="0" lang="en-US" altLang="zh-CN" sz="1000" b="0" i="0" u="none" strike="noStrike" kern="1200" cap="none" spc="0" normalizeH="0" baseline="0" noProof="0" dirty="0">
                  <a:ln>
                    <a:noFill/>
                  </a:ln>
                  <a:solidFill>
                    <a:srgbClr val="00B0F0"/>
                  </a:solidFill>
                  <a:effectLst/>
                  <a:uLnTx/>
                  <a:uFillTx/>
                  <a:latin typeface="Calibri"/>
                  <a:ea typeface="微软雅黑"/>
                  <a:cs typeface="+mn-cs"/>
                </a:rPr>
                <a:t>Wi-Fi connect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Indoor extension:</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altLang="zh-CN" sz="1000" b="0" i="0" u="none" strike="noStrike" kern="1200" cap="none" spc="0" normalizeH="0" baseline="0" noProof="0" dirty="0">
                  <a:ln>
                    <a:noFill/>
                  </a:ln>
                  <a:solidFill>
                    <a:srgbClr val="000000"/>
                  </a:solidFill>
                  <a:effectLst/>
                  <a:uLnTx/>
                  <a:uFillTx/>
                  <a:latin typeface="Calibri"/>
                  <a:ea typeface="微软雅黑"/>
                  <a:cs typeface="+mn-cs"/>
                </a:rPr>
                <a:t> LAN</a:t>
              </a:r>
              <a:r>
                <a:rPr kumimoji="0" lang="zh-CN" altLang="en-US" sz="1000" b="0" i="0" u="none" strike="noStrike" kern="1200" cap="none" spc="0" normalizeH="0" baseline="0" noProof="0" dirty="0">
                  <a:ln>
                    <a:noFill/>
                  </a:ln>
                  <a:solidFill>
                    <a:srgbClr val="000000"/>
                  </a:solidFill>
                  <a:effectLst/>
                  <a:uLnTx/>
                  <a:uFillTx/>
                  <a:latin typeface="Calibri"/>
                  <a:ea typeface="微软雅黑"/>
                  <a:cs typeface="+mn-cs"/>
                </a:rPr>
                <a:t>，</a:t>
              </a:r>
              <a:r>
                <a:rPr kumimoji="0" lang="en-US" altLang="zh-CN" sz="1000" b="0" i="0" u="none" strike="noStrike" kern="1200" cap="none" spc="0" normalizeH="0" baseline="0" noProof="0" dirty="0">
                  <a:ln>
                    <a:noFill/>
                  </a:ln>
                  <a:solidFill>
                    <a:srgbClr val="FF0000"/>
                  </a:solidFill>
                  <a:effectLst/>
                  <a:uLnTx/>
                  <a:uFillTx/>
                  <a:latin typeface="Calibri"/>
                  <a:ea typeface="微软雅黑"/>
                  <a:cs typeface="+mn-cs"/>
                </a:rPr>
                <a:t>Wi-Fi disable</a:t>
              </a:r>
            </a:p>
          </p:txBody>
        </p:sp>
      </p:grpSp>
      <p:sp>
        <p:nvSpPr>
          <p:cNvPr id="276" name="矩形 275"/>
          <p:cNvSpPr/>
          <p:nvPr/>
        </p:nvSpPr>
        <p:spPr>
          <a:xfrm>
            <a:off x="714296" y="656897"/>
            <a:ext cx="3831690"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Villa topology multiple scenarios</a:t>
            </a:r>
            <a:endParaRPr kumimoji="0" lang="zh-CN" altLang="en-US"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277" name="Titolo 1"/>
          <p:cNvSpPr txBox="1">
            <a:spLocks/>
          </p:cNvSpPr>
          <p:nvPr/>
        </p:nvSpPr>
        <p:spPr>
          <a:xfrm>
            <a:off x="714296" y="197741"/>
            <a:ext cx="4173041"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IP Video Intercom</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278" name="矩形 277"/>
          <p:cNvSpPr/>
          <p:nvPr/>
        </p:nvSpPr>
        <p:spPr>
          <a:xfrm>
            <a:off x="97897" y="1382623"/>
            <a:ext cx="3940550" cy="1692771"/>
          </a:xfrm>
          <a:prstGeom prst="rect">
            <a:avLst/>
          </a:prstGeom>
        </p:spPr>
        <p:txBody>
          <a:bodyPr wrap="square">
            <a:spAutoFit/>
          </a:bodyPr>
          <a:lstStyle/>
          <a:p>
            <a:pPr marL="285750" lvl="0" indent="-285750">
              <a:buFont typeface="Arial" panose="020B0604020202020204" pitchFamily="34" charset="0"/>
              <a:buChar char="•"/>
              <a:defRPr/>
            </a:pPr>
            <a:r>
              <a:rPr lang="es-ES" altLang="zh-CN" sz="1600" dirty="0">
                <a:solidFill>
                  <a:srgbClr val="000000"/>
                </a:solidFill>
                <a:latin typeface="Calibri"/>
                <a:ea typeface="微软雅黑"/>
              </a:rPr>
              <a:t>Todas las siguientes topologías pueden videoportero.
En la topología de </a:t>
            </a:r>
            <a:r>
              <a:rPr lang="es-ES" altLang="zh-CN" sz="2400" dirty="0">
                <a:solidFill>
                  <a:srgbClr val="FF0000"/>
                </a:solidFill>
                <a:latin typeface="Calibri"/>
                <a:ea typeface="微软雅黑"/>
              </a:rPr>
              <a:t>X</a:t>
            </a:r>
            <a:r>
              <a:rPr lang="es-ES" altLang="zh-CN" sz="1600" dirty="0">
                <a:solidFill>
                  <a:srgbClr val="000000"/>
                </a:solidFill>
                <a:latin typeface="Calibri"/>
                <a:ea typeface="微软雅黑"/>
              </a:rPr>
              <a:t>, existe una situación en la que la extensión interior no puede ver el video de la estación de puerta.
Preste atención a esta situación al cablear.</a:t>
            </a:r>
            <a:endParaRPr kumimoji="0" lang="zh-CN" altLang="en-US" sz="1600" b="0" i="0" u="none" strike="noStrike" kern="1200" cap="none" spc="0" normalizeH="0" baseline="0" noProof="0" dirty="0">
              <a:ln>
                <a:noFill/>
              </a:ln>
              <a:solidFill>
                <a:srgbClr val="000000"/>
              </a:solidFill>
              <a:effectLst/>
              <a:uLnTx/>
              <a:uFillTx/>
              <a:latin typeface="Calibri"/>
              <a:ea typeface="微软雅黑"/>
              <a:cs typeface="+mn-cs"/>
            </a:endParaRPr>
          </a:p>
        </p:txBody>
      </p:sp>
      <p:pic>
        <p:nvPicPr>
          <p:cNvPr id="279" name="图片 27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114897" y="3293536"/>
            <a:ext cx="575363" cy="525274"/>
          </a:xfrm>
          <a:prstGeom prst="rect">
            <a:avLst/>
          </a:prstGeom>
        </p:spPr>
      </p:pic>
      <p:pic>
        <p:nvPicPr>
          <p:cNvPr id="280" name="图片 27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71656" y="1367581"/>
            <a:ext cx="773441" cy="585862"/>
          </a:xfrm>
          <a:prstGeom prst="rect">
            <a:avLst/>
          </a:prstGeom>
        </p:spPr>
      </p:pic>
      <p:pic>
        <p:nvPicPr>
          <p:cNvPr id="281" name="图片 280"/>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8329" y="3296908"/>
            <a:ext cx="773441" cy="585862"/>
          </a:xfrm>
          <a:prstGeom prst="rect">
            <a:avLst/>
          </a:prstGeom>
        </p:spPr>
      </p:pic>
      <p:pic>
        <p:nvPicPr>
          <p:cNvPr id="282" name="图片 28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8329" y="5084468"/>
            <a:ext cx="773441" cy="585862"/>
          </a:xfrm>
          <a:prstGeom prst="rect">
            <a:avLst/>
          </a:prstGeom>
        </p:spPr>
      </p:pic>
      <p:pic>
        <p:nvPicPr>
          <p:cNvPr id="283" name="图片 28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337981" y="5134654"/>
            <a:ext cx="773441" cy="585862"/>
          </a:xfrm>
          <a:prstGeom prst="rect">
            <a:avLst/>
          </a:prstGeom>
        </p:spPr>
      </p:pic>
      <p:pic>
        <p:nvPicPr>
          <p:cNvPr id="284" name="图片 28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190027" y="3296908"/>
            <a:ext cx="773441" cy="585862"/>
          </a:xfrm>
          <a:prstGeom prst="rect">
            <a:avLst/>
          </a:prstGeom>
        </p:spPr>
      </p:pic>
      <p:pic>
        <p:nvPicPr>
          <p:cNvPr id="285" name="图片 28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114897" y="5143339"/>
            <a:ext cx="575363" cy="525274"/>
          </a:xfrm>
          <a:prstGeom prst="rect">
            <a:avLst/>
          </a:prstGeom>
        </p:spPr>
      </p:pic>
      <p:pic>
        <p:nvPicPr>
          <p:cNvPr id="286" name="图片 28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108371" y="1407925"/>
            <a:ext cx="773441" cy="585862"/>
          </a:xfrm>
          <a:prstGeom prst="rect">
            <a:avLst/>
          </a:prstGeom>
        </p:spPr>
      </p:pic>
    </p:spTree>
    <p:extLst>
      <p:ext uri="{BB962C8B-B14F-4D97-AF65-F5344CB8AC3E}">
        <p14:creationId xmlns:p14="http://schemas.microsoft.com/office/powerpoint/2010/main" val="729092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矩形 7"/>
          <p:cNvSpPr/>
          <p:nvPr/>
        </p:nvSpPr>
        <p:spPr>
          <a:xfrm>
            <a:off x="2709747" y="1200255"/>
            <a:ext cx="6735336" cy="369332"/>
          </a:xfrm>
          <a:prstGeom prst="rect">
            <a:avLst/>
          </a:prstGeom>
        </p:spPr>
        <p:txBody>
          <a:bodyPr wrap="square">
            <a:spAutoFit/>
          </a:bodyPr>
          <a:lstStyle/>
          <a:p>
            <a:pPr lvl="0" algn="ctr">
              <a:defRPr/>
            </a:pPr>
            <a:r>
              <a:rPr lang="es-ES" altLang="zh-CN" b="1">
                <a:solidFill>
                  <a:prstClr val="black"/>
                </a:solidFill>
                <a:latin typeface="Calibri" panose="020F0502020204030204" pitchFamily="34" charset="0"/>
                <a:cs typeface="Calibri" panose="020F0502020204030204" pitchFamily="34" charset="0"/>
              </a:rPr>
              <a:t>Reconocimiento inteligente para proteger la seguridad de su hogar</a:t>
            </a:r>
            <a:endParaRPr kumimoji="0" lang="en-US" altLang="zh-CN" sz="18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8" name="文本框 87"/>
          <p:cNvSpPr txBox="1"/>
          <p:nvPr/>
        </p:nvSpPr>
        <p:spPr>
          <a:xfrm>
            <a:off x="714296" y="683609"/>
            <a:ext cx="5082225" cy="400110"/>
          </a:xfrm>
          <a:prstGeom prst="rect">
            <a:avLst/>
          </a:prstGeom>
          <a:noFill/>
        </p:spPr>
        <p:txBody>
          <a:bodyPr wrap="none" rtlCol="0">
            <a:spAutoFit/>
          </a:bodyPr>
          <a:lstStyle>
            <a:defPPr>
              <a:defRPr lang="zh-CN"/>
            </a:defPPr>
            <a:lvl1pPr marR="0" lvl="0" indent="0" defTabSz="914377" fontAlgn="auto">
              <a:lnSpc>
                <a:spcPct val="100000"/>
              </a:lnSpc>
              <a:spcBef>
                <a:spcPts val="0"/>
              </a:spcBef>
              <a:spcAft>
                <a:spcPts val="0"/>
              </a:spcAft>
              <a:buClrTx/>
              <a:buSzTx/>
              <a:buFontTx/>
              <a:buNone/>
              <a:tabLst/>
              <a:defRPr kumimoji="0" sz="2000" b="0" i="0" u="none" strike="noStrike" cap="none" spc="0" normalizeH="0" baseline="0">
                <a:ln>
                  <a:noFill/>
                </a:ln>
                <a:solidFill>
                  <a:prstClr val="black">
                    <a:lumMod val="75000"/>
                    <a:lumOff val="25000"/>
                  </a:prstClr>
                </a:solidFill>
                <a:effectLst/>
                <a:uLnTx/>
                <a:uFillTx/>
                <a:latin typeface="Helvetica Now Text" panose="020B0504030202020204" pitchFamily="34" charset="0"/>
                <a:ea typeface="等线" panose="02010600030101010101" pitchFamily="2" charset="-122"/>
                <a:cs typeface="+mn-ea"/>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sv-SE"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sym typeface="Calibri" panose="020F0502020204030204" pitchFamily="34" charset="0"/>
              </a:rPr>
              <a:t>KV6114&amp;KV6124 Series Villa Door Station </a:t>
            </a:r>
          </a:p>
        </p:txBody>
      </p:sp>
      <p:sp>
        <p:nvSpPr>
          <p:cNvPr id="89" name="Titolo 1"/>
          <p:cNvSpPr txBox="1">
            <a:spLocks/>
          </p:cNvSpPr>
          <p:nvPr/>
        </p:nvSpPr>
        <p:spPr>
          <a:xfrm>
            <a:off x="714296" y="197741"/>
            <a:ext cx="4839338" cy="58477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New - IP Video Intercom</a:t>
            </a:r>
          </a:p>
        </p:txBody>
      </p:sp>
      <p:cxnSp>
        <p:nvCxnSpPr>
          <p:cNvPr id="90" name="直接连接符 89"/>
          <p:cNvCxnSpPr/>
          <p:nvPr/>
        </p:nvCxnSpPr>
        <p:spPr>
          <a:xfrm>
            <a:off x="5294734" y="1626025"/>
            <a:ext cx="1013460" cy="0"/>
          </a:xfrm>
          <a:prstGeom prst="line">
            <a:avLst/>
          </a:prstGeom>
          <a:ln w="19050">
            <a:gradFill>
              <a:gsLst>
                <a:gs pos="0">
                  <a:srgbClr val="C00000">
                    <a:alpha val="0"/>
                  </a:srgbClr>
                </a:gs>
                <a:gs pos="100000">
                  <a:srgbClr val="C000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008405" y="1688528"/>
            <a:ext cx="623184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El videoportero KV6 es más inteligente, tanto en video como en sonido, y admite detección por IA para una protección integral del hogar.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IA de video: admite detección de movimiento.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IA de audio: admite detección de cristales rotos, llantos y gritos.</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47" name="文本框 46"/>
          <p:cNvSpPr txBox="1"/>
          <p:nvPr/>
        </p:nvSpPr>
        <p:spPr>
          <a:xfrm>
            <a:off x="779349" y="5655429"/>
            <a:ext cx="21363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Motion detection video</a:t>
            </a:r>
            <a:endParaRPr kumimoji="0" lang="zh-CN" altLang="en-US"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3" name="组合 2"/>
          <p:cNvGrpSpPr/>
          <p:nvPr/>
        </p:nvGrpSpPr>
        <p:grpSpPr>
          <a:xfrm>
            <a:off x="561050" y="3628204"/>
            <a:ext cx="2572915" cy="1997292"/>
            <a:chOff x="823487" y="3687111"/>
            <a:chExt cx="2045243" cy="1587673"/>
          </a:xfrm>
        </p:grpSpPr>
        <p:sp>
          <p:nvSpPr>
            <p:cNvPr id="48" name="圆角矩形 47"/>
            <p:cNvSpPr/>
            <p:nvPr/>
          </p:nvSpPr>
          <p:spPr>
            <a:xfrm>
              <a:off x="823487" y="3687111"/>
              <a:ext cx="2045243" cy="1587673"/>
            </a:xfrm>
            <a:prstGeom prst="roundRect">
              <a:avLst>
                <a:gd name="adj" fmla="val 2886"/>
              </a:avLst>
            </a:prstGeom>
            <a:blipFill>
              <a:blip r:embed="rId3">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9" name="图片 4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7788" y="4546009"/>
              <a:ext cx="191874" cy="191874"/>
            </a:xfrm>
            <a:prstGeom prst="rect">
              <a:avLst/>
            </a:prstGeom>
          </p:spPr>
        </p:pic>
      </p:grpSp>
      <p:grpSp>
        <p:nvGrpSpPr>
          <p:cNvPr id="100" name="Group 90"/>
          <p:cNvGrpSpPr/>
          <p:nvPr/>
        </p:nvGrpSpPr>
        <p:grpSpPr>
          <a:xfrm>
            <a:off x="1186936" y="2740050"/>
            <a:ext cx="1709852" cy="561269"/>
            <a:chOff x="5926534" y="3395027"/>
            <a:chExt cx="1266358" cy="415689"/>
          </a:xfrm>
        </p:grpSpPr>
        <p:sp>
          <p:nvSpPr>
            <p:cNvPr id="101" name="矩形 94"/>
            <p:cNvSpPr/>
            <p:nvPr/>
          </p:nvSpPr>
          <p:spPr>
            <a:xfrm>
              <a:off x="6134693" y="3466103"/>
              <a:ext cx="1058199" cy="273536"/>
            </a:xfrm>
            <a:custGeom>
              <a:avLst/>
              <a:gdLst>
                <a:gd name="connsiteX0" fmla="*/ 497952 w 607356"/>
                <a:gd name="connsiteY0" fmla="*/ 404337 h 606439"/>
                <a:gd name="connsiteX1" fmla="*/ 507574 w 607356"/>
                <a:gd name="connsiteY1" fmla="*/ 405569 h 606439"/>
                <a:gd name="connsiteX2" fmla="*/ 512129 w 607356"/>
                <a:gd name="connsiteY2" fmla="*/ 422851 h 606439"/>
                <a:gd name="connsiteX3" fmla="*/ 414805 w 607356"/>
                <a:gd name="connsiteY3" fmla="*/ 516234 h 606439"/>
                <a:gd name="connsiteX4" fmla="*/ 408884 w 607356"/>
                <a:gd name="connsiteY4" fmla="*/ 517598 h 606439"/>
                <a:gd name="connsiteX5" fmla="*/ 397648 w 607356"/>
                <a:gd name="connsiteY5" fmla="*/ 510928 h 606439"/>
                <a:gd name="connsiteX6" fmla="*/ 402963 w 607356"/>
                <a:gd name="connsiteY6" fmla="*/ 493798 h 606439"/>
                <a:gd name="connsiteX7" fmla="*/ 490265 w 607356"/>
                <a:gd name="connsiteY7" fmla="*/ 410268 h 606439"/>
                <a:gd name="connsiteX8" fmla="*/ 497952 w 607356"/>
                <a:gd name="connsiteY8" fmla="*/ 404337 h 606439"/>
                <a:gd name="connsiteX9" fmla="*/ 303678 w 607356"/>
                <a:gd name="connsiteY9" fmla="*/ 164183 h 606439"/>
                <a:gd name="connsiteX10" fmla="*/ 164432 w 607356"/>
                <a:gd name="connsiteY10" fmla="*/ 303220 h 606439"/>
                <a:gd name="connsiteX11" fmla="*/ 303678 w 607356"/>
                <a:gd name="connsiteY11" fmla="*/ 442256 h 606439"/>
                <a:gd name="connsiteX12" fmla="*/ 442923 w 607356"/>
                <a:gd name="connsiteY12" fmla="*/ 303220 h 606439"/>
                <a:gd name="connsiteX13" fmla="*/ 303678 w 607356"/>
                <a:gd name="connsiteY13" fmla="*/ 164183 h 606439"/>
                <a:gd name="connsiteX14" fmla="*/ 303678 w 607356"/>
                <a:gd name="connsiteY14" fmla="*/ 139014 h 606439"/>
                <a:gd name="connsiteX15" fmla="*/ 468130 w 607356"/>
                <a:gd name="connsiteY15" fmla="*/ 303220 h 606439"/>
                <a:gd name="connsiteX16" fmla="*/ 303678 w 607356"/>
                <a:gd name="connsiteY16" fmla="*/ 467425 h 606439"/>
                <a:gd name="connsiteX17" fmla="*/ 139225 w 607356"/>
                <a:gd name="connsiteY17" fmla="*/ 303220 h 606439"/>
                <a:gd name="connsiteX18" fmla="*/ 303678 w 607356"/>
                <a:gd name="connsiteY18" fmla="*/ 139014 h 606439"/>
                <a:gd name="connsiteX19" fmla="*/ 303671 w 607356"/>
                <a:gd name="connsiteY19" fmla="*/ 63227 h 606439"/>
                <a:gd name="connsiteX20" fmla="*/ 316274 w 607356"/>
                <a:gd name="connsiteY20" fmla="*/ 75809 h 606439"/>
                <a:gd name="connsiteX21" fmla="*/ 303671 w 607356"/>
                <a:gd name="connsiteY21" fmla="*/ 88391 h 606439"/>
                <a:gd name="connsiteX22" fmla="*/ 88504 w 607356"/>
                <a:gd name="connsiteY22" fmla="*/ 303199 h 606439"/>
                <a:gd name="connsiteX23" fmla="*/ 75900 w 607356"/>
                <a:gd name="connsiteY23" fmla="*/ 315781 h 606439"/>
                <a:gd name="connsiteX24" fmla="*/ 63297 w 607356"/>
                <a:gd name="connsiteY24" fmla="*/ 303199 h 606439"/>
                <a:gd name="connsiteX25" fmla="*/ 303671 w 607356"/>
                <a:gd name="connsiteY25" fmla="*/ 63227 h 606439"/>
                <a:gd name="connsiteX26" fmla="*/ 303678 w 607356"/>
                <a:gd name="connsiteY26" fmla="*/ 25319 h 606439"/>
                <a:gd name="connsiteX27" fmla="*/ 25357 w 607356"/>
                <a:gd name="connsiteY27" fmla="*/ 303220 h 606439"/>
                <a:gd name="connsiteX28" fmla="*/ 303678 w 607356"/>
                <a:gd name="connsiteY28" fmla="*/ 581272 h 606439"/>
                <a:gd name="connsiteX29" fmla="*/ 582151 w 607356"/>
                <a:gd name="connsiteY29" fmla="*/ 303220 h 606439"/>
                <a:gd name="connsiteX30" fmla="*/ 303678 w 607356"/>
                <a:gd name="connsiteY30" fmla="*/ 25319 h 606439"/>
                <a:gd name="connsiteX31" fmla="*/ 303678 w 607356"/>
                <a:gd name="connsiteY31" fmla="*/ 0 h 606439"/>
                <a:gd name="connsiteX32" fmla="*/ 607356 w 607356"/>
                <a:gd name="connsiteY32" fmla="*/ 303220 h 606439"/>
                <a:gd name="connsiteX33" fmla="*/ 303678 w 607356"/>
                <a:gd name="connsiteY33" fmla="*/ 606439 h 606439"/>
                <a:gd name="connsiteX34" fmla="*/ 0 w 607356"/>
                <a:gd name="connsiteY34" fmla="*/ 303220 h 606439"/>
                <a:gd name="connsiteX35" fmla="*/ 303678 w 607356"/>
                <a:gd name="connsiteY35"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356" h="606439">
                  <a:moveTo>
                    <a:pt x="497952" y="404337"/>
                  </a:moveTo>
                  <a:cubicBezTo>
                    <a:pt x="501083" y="403485"/>
                    <a:pt x="504537" y="403826"/>
                    <a:pt x="507574" y="405569"/>
                  </a:cubicBezTo>
                  <a:cubicBezTo>
                    <a:pt x="513495" y="409056"/>
                    <a:pt x="515621" y="416787"/>
                    <a:pt x="512129" y="422851"/>
                  </a:cubicBezTo>
                  <a:cubicBezTo>
                    <a:pt x="489202" y="462721"/>
                    <a:pt x="455496" y="495010"/>
                    <a:pt x="414805" y="516234"/>
                  </a:cubicBezTo>
                  <a:cubicBezTo>
                    <a:pt x="412832" y="517143"/>
                    <a:pt x="410858" y="517598"/>
                    <a:pt x="408884" y="517598"/>
                  </a:cubicBezTo>
                  <a:cubicBezTo>
                    <a:pt x="404329" y="517598"/>
                    <a:pt x="399926" y="515173"/>
                    <a:pt x="397648" y="510928"/>
                  </a:cubicBezTo>
                  <a:cubicBezTo>
                    <a:pt x="394460" y="504713"/>
                    <a:pt x="396889" y="496981"/>
                    <a:pt x="402963" y="493798"/>
                  </a:cubicBezTo>
                  <a:cubicBezTo>
                    <a:pt x="439554" y="474848"/>
                    <a:pt x="469616" y="445893"/>
                    <a:pt x="490265" y="410268"/>
                  </a:cubicBezTo>
                  <a:cubicBezTo>
                    <a:pt x="492011" y="407237"/>
                    <a:pt x="494820" y="405190"/>
                    <a:pt x="497952" y="404337"/>
                  </a:cubicBezTo>
                  <a:close/>
                  <a:moveTo>
                    <a:pt x="303678" y="164183"/>
                  </a:moveTo>
                  <a:cubicBezTo>
                    <a:pt x="226994" y="164183"/>
                    <a:pt x="164432" y="226651"/>
                    <a:pt x="164432" y="303220"/>
                  </a:cubicBezTo>
                  <a:cubicBezTo>
                    <a:pt x="164432" y="379788"/>
                    <a:pt x="226994" y="442256"/>
                    <a:pt x="303678" y="442256"/>
                  </a:cubicBezTo>
                  <a:cubicBezTo>
                    <a:pt x="380513" y="442256"/>
                    <a:pt x="442923" y="379788"/>
                    <a:pt x="442923" y="303220"/>
                  </a:cubicBezTo>
                  <a:cubicBezTo>
                    <a:pt x="442923" y="226651"/>
                    <a:pt x="380513" y="164183"/>
                    <a:pt x="303678" y="164183"/>
                  </a:cubicBezTo>
                  <a:close/>
                  <a:moveTo>
                    <a:pt x="303678" y="139014"/>
                  </a:moveTo>
                  <a:cubicBezTo>
                    <a:pt x="394331" y="139014"/>
                    <a:pt x="468130" y="212702"/>
                    <a:pt x="468130" y="303220"/>
                  </a:cubicBezTo>
                  <a:cubicBezTo>
                    <a:pt x="468130" y="393737"/>
                    <a:pt x="394331" y="467425"/>
                    <a:pt x="303678" y="467425"/>
                  </a:cubicBezTo>
                  <a:cubicBezTo>
                    <a:pt x="213024" y="467425"/>
                    <a:pt x="139225" y="393737"/>
                    <a:pt x="139225" y="303220"/>
                  </a:cubicBezTo>
                  <a:cubicBezTo>
                    <a:pt x="139225" y="212702"/>
                    <a:pt x="213024" y="139014"/>
                    <a:pt x="303678" y="139014"/>
                  </a:cubicBezTo>
                  <a:close/>
                  <a:moveTo>
                    <a:pt x="303671" y="63227"/>
                  </a:moveTo>
                  <a:cubicBezTo>
                    <a:pt x="310656" y="63227"/>
                    <a:pt x="316274" y="68836"/>
                    <a:pt x="316274" y="75809"/>
                  </a:cubicBezTo>
                  <a:cubicBezTo>
                    <a:pt x="316274" y="82782"/>
                    <a:pt x="310656" y="88391"/>
                    <a:pt x="303671" y="88391"/>
                  </a:cubicBezTo>
                  <a:cubicBezTo>
                    <a:pt x="185078" y="88391"/>
                    <a:pt x="88504" y="184805"/>
                    <a:pt x="88504" y="303199"/>
                  </a:cubicBezTo>
                  <a:cubicBezTo>
                    <a:pt x="88504" y="310172"/>
                    <a:pt x="82885" y="315781"/>
                    <a:pt x="75900" y="315781"/>
                  </a:cubicBezTo>
                  <a:cubicBezTo>
                    <a:pt x="68915" y="315781"/>
                    <a:pt x="63297" y="310172"/>
                    <a:pt x="63297" y="303199"/>
                  </a:cubicBezTo>
                  <a:cubicBezTo>
                    <a:pt x="63297" y="170858"/>
                    <a:pt x="171108" y="63227"/>
                    <a:pt x="303671" y="63227"/>
                  </a:cubicBezTo>
                  <a:close/>
                  <a:moveTo>
                    <a:pt x="303678" y="25319"/>
                  </a:moveTo>
                  <a:cubicBezTo>
                    <a:pt x="150169" y="25319"/>
                    <a:pt x="25357" y="149942"/>
                    <a:pt x="25357" y="303220"/>
                  </a:cubicBezTo>
                  <a:cubicBezTo>
                    <a:pt x="25357" y="456497"/>
                    <a:pt x="150169" y="581272"/>
                    <a:pt x="303678" y="581272"/>
                  </a:cubicBezTo>
                  <a:cubicBezTo>
                    <a:pt x="457187" y="581272"/>
                    <a:pt x="582151" y="456497"/>
                    <a:pt x="582151" y="303220"/>
                  </a:cubicBezTo>
                  <a:cubicBezTo>
                    <a:pt x="582151" y="149942"/>
                    <a:pt x="457187" y="25319"/>
                    <a:pt x="303678" y="25319"/>
                  </a:cubicBezTo>
                  <a:close/>
                  <a:moveTo>
                    <a:pt x="303678" y="0"/>
                  </a:moveTo>
                  <a:cubicBezTo>
                    <a:pt x="471460" y="0"/>
                    <a:pt x="607356" y="135842"/>
                    <a:pt x="607356" y="303220"/>
                  </a:cubicBezTo>
                  <a:cubicBezTo>
                    <a:pt x="607356" y="470749"/>
                    <a:pt x="471460" y="606439"/>
                    <a:pt x="303678" y="606439"/>
                  </a:cubicBezTo>
                  <a:cubicBezTo>
                    <a:pt x="135896" y="606439"/>
                    <a:pt x="0" y="470749"/>
                    <a:pt x="0" y="303220"/>
                  </a:cubicBezTo>
                  <a:cubicBezTo>
                    <a:pt x="0" y="135842"/>
                    <a:pt x="135896" y="0"/>
                    <a:pt x="303678" y="0"/>
                  </a:cubicBezTo>
                  <a:close/>
                </a:path>
              </a:pathLst>
            </a:cu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Video AI</a:t>
              </a:r>
            </a:p>
          </p:txBody>
        </p:sp>
        <p:sp>
          <p:nvSpPr>
            <p:cNvPr id="102" name="entering-password_63570">
              <a:extLst>
                <a:ext uri="{FF2B5EF4-FFF2-40B4-BE49-F238E27FC236}">
                  <a16:creationId xmlns:a16="http://schemas.microsoft.com/office/drawing/2014/main" id="{54405246-CCE2-4201-BBB1-D3F3EB6E740D}"/>
                </a:ext>
              </a:extLst>
            </p:cNvPr>
            <p:cNvSpPr/>
            <p:nvPr/>
          </p:nvSpPr>
          <p:spPr>
            <a:xfrm>
              <a:off x="5926534" y="3395027"/>
              <a:ext cx="416318" cy="415689"/>
            </a:xfrm>
            <a:custGeom>
              <a:avLst/>
              <a:gdLst>
                <a:gd name="connsiteX0" fmla="*/ 497952 w 607356"/>
                <a:gd name="connsiteY0" fmla="*/ 404337 h 606439"/>
                <a:gd name="connsiteX1" fmla="*/ 507574 w 607356"/>
                <a:gd name="connsiteY1" fmla="*/ 405569 h 606439"/>
                <a:gd name="connsiteX2" fmla="*/ 512129 w 607356"/>
                <a:gd name="connsiteY2" fmla="*/ 422851 h 606439"/>
                <a:gd name="connsiteX3" fmla="*/ 414805 w 607356"/>
                <a:gd name="connsiteY3" fmla="*/ 516234 h 606439"/>
                <a:gd name="connsiteX4" fmla="*/ 408884 w 607356"/>
                <a:gd name="connsiteY4" fmla="*/ 517598 h 606439"/>
                <a:gd name="connsiteX5" fmla="*/ 397648 w 607356"/>
                <a:gd name="connsiteY5" fmla="*/ 510928 h 606439"/>
                <a:gd name="connsiteX6" fmla="*/ 402963 w 607356"/>
                <a:gd name="connsiteY6" fmla="*/ 493798 h 606439"/>
                <a:gd name="connsiteX7" fmla="*/ 490265 w 607356"/>
                <a:gd name="connsiteY7" fmla="*/ 410268 h 606439"/>
                <a:gd name="connsiteX8" fmla="*/ 497952 w 607356"/>
                <a:gd name="connsiteY8" fmla="*/ 404337 h 606439"/>
                <a:gd name="connsiteX9" fmla="*/ 303678 w 607356"/>
                <a:gd name="connsiteY9" fmla="*/ 164183 h 606439"/>
                <a:gd name="connsiteX10" fmla="*/ 164432 w 607356"/>
                <a:gd name="connsiteY10" fmla="*/ 303220 h 606439"/>
                <a:gd name="connsiteX11" fmla="*/ 303678 w 607356"/>
                <a:gd name="connsiteY11" fmla="*/ 442256 h 606439"/>
                <a:gd name="connsiteX12" fmla="*/ 442923 w 607356"/>
                <a:gd name="connsiteY12" fmla="*/ 303220 h 606439"/>
                <a:gd name="connsiteX13" fmla="*/ 303678 w 607356"/>
                <a:gd name="connsiteY13" fmla="*/ 164183 h 606439"/>
                <a:gd name="connsiteX14" fmla="*/ 303678 w 607356"/>
                <a:gd name="connsiteY14" fmla="*/ 139014 h 606439"/>
                <a:gd name="connsiteX15" fmla="*/ 468130 w 607356"/>
                <a:gd name="connsiteY15" fmla="*/ 303220 h 606439"/>
                <a:gd name="connsiteX16" fmla="*/ 303678 w 607356"/>
                <a:gd name="connsiteY16" fmla="*/ 467425 h 606439"/>
                <a:gd name="connsiteX17" fmla="*/ 139225 w 607356"/>
                <a:gd name="connsiteY17" fmla="*/ 303220 h 606439"/>
                <a:gd name="connsiteX18" fmla="*/ 303678 w 607356"/>
                <a:gd name="connsiteY18" fmla="*/ 139014 h 606439"/>
                <a:gd name="connsiteX19" fmla="*/ 303671 w 607356"/>
                <a:gd name="connsiteY19" fmla="*/ 63227 h 606439"/>
                <a:gd name="connsiteX20" fmla="*/ 316274 w 607356"/>
                <a:gd name="connsiteY20" fmla="*/ 75809 h 606439"/>
                <a:gd name="connsiteX21" fmla="*/ 303671 w 607356"/>
                <a:gd name="connsiteY21" fmla="*/ 88391 h 606439"/>
                <a:gd name="connsiteX22" fmla="*/ 88504 w 607356"/>
                <a:gd name="connsiteY22" fmla="*/ 303199 h 606439"/>
                <a:gd name="connsiteX23" fmla="*/ 75900 w 607356"/>
                <a:gd name="connsiteY23" fmla="*/ 315781 h 606439"/>
                <a:gd name="connsiteX24" fmla="*/ 63297 w 607356"/>
                <a:gd name="connsiteY24" fmla="*/ 303199 h 606439"/>
                <a:gd name="connsiteX25" fmla="*/ 303671 w 607356"/>
                <a:gd name="connsiteY25" fmla="*/ 63227 h 606439"/>
                <a:gd name="connsiteX26" fmla="*/ 303678 w 607356"/>
                <a:gd name="connsiteY26" fmla="*/ 25319 h 606439"/>
                <a:gd name="connsiteX27" fmla="*/ 25357 w 607356"/>
                <a:gd name="connsiteY27" fmla="*/ 303220 h 606439"/>
                <a:gd name="connsiteX28" fmla="*/ 303678 w 607356"/>
                <a:gd name="connsiteY28" fmla="*/ 581272 h 606439"/>
                <a:gd name="connsiteX29" fmla="*/ 582151 w 607356"/>
                <a:gd name="connsiteY29" fmla="*/ 303220 h 606439"/>
                <a:gd name="connsiteX30" fmla="*/ 303678 w 607356"/>
                <a:gd name="connsiteY30" fmla="*/ 25319 h 606439"/>
                <a:gd name="connsiteX31" fmla="*/ 303678 w 607356"/>
                <a:gd name="connsiteY31" fmla="*/ 0 h 606439"/>
                <a:gd name="connsiteX32" fmla="*/ 607356 w 607356"/>
                <a:gd name="connsiteY32" fmla="*/ 303220 h 606439"/>
                <a:gd name="connsiteX33" fmla="*/ 303678 w 607356"/>
                <a:gd name="connsiteY33" fmla="*/ 606439 h 606439"/>
                <a:gd name="connsiteX34" fmla="*/ 0 w 607356"/>
                <a:gd name="connsiteY34" fmla="*/ 303220 h 606439"/>
                <a:gd name="connsiteX35" fmla="*/ 303678 w 607356"/>
                <a:gd name="connsiteY35"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356" h="606439">
                  <a:moveTo>
                    <a:pt x="497952" y="404337"/>
                  </a:moveTo>
                  <a:cubicBezTo>
                    <a:pt x="501083" y="403485"/>
                    <a:pt x="504537" y="403826"/>
                    <a:pt x="507574" y="405569"/>
                  </a:cubicBezTo>
                  <a:cubicBezTo>
                    <a:pt x="513495" y="409056"/>
                    <a:pt x="515621" y="416787"/>
                    <a:pt x="512129" y="422851"/>
                  </a:cubicBezTo>
                  <a:cubicBezTo>
                    <a:pt x="489202" y="462721"/>
                    <a:pt x="455496" y="495010"/>
                    <a:pt x="414805" y="516234"/>
                  </a:cubicBezTo>
                  <a:cubicBezTo>
                    <a:pt x="412832" y="517143"/>
                    <a:pt x="410858" y="517598"/>
                    <a:pt x="408884" y="517598"/>
                  </a:cubicBezTo>
                  <a:cubicBezTo>
                    <a:pt x="404329" y="517598"/>
                    <a:pt x="399926" y="515173"/>
                    <a:pt x="397648" y="510928"/>
                  </a:cubicBezTo>
                  <a:cubicBezTo>
                    <a:pt x="394460" y="504713"/>
                    <a:pt x="396889" y="496981"/>
                    <a:pt x="402963" y="493798"/>
                  </a:cubicBezTo>
                  <a:cubicBezTo>
                    <a:pt x="439554" y="474848"/>
                    <a:pt x="469616" y="445893"/>
                    <a:pt x="490265" y="410268"/>
                  </a:cubicBezTo>
                  <a:cubicBezTo>
                    <a:pt x="492011" y="407237"/>
                    <a:pt x="494820" y="405190"/>
                    <a:pt x="497952" y="404337"/>
                  </a:cubicBezTo>
                  <a:close/>
                  <a:moveTo>
                    <a:pt x="303678" y="164183"/>
                  </a:moveTo>
                  <a:cubicBezTo>
                    <a:pt x="226994" y="164183"/>
                    <a:pt x="164432" y="226651"/>
                    <a:pt x="164432" y="303220"/>
                  </a:cubicBezTo>
                  <a:cubicBezTo>
                    <a:pt x="164432" y="379788"/>
                    <a:pt x="226994" y="442256"/>
                    <a:pt x="303678" y="442256"/>
                  </a:cubicBezTo>
                  <a:cubicBezTo>
                    <a:pt x="380513" y="442256"/>
                    <a:pt x="442923" y="379788"/>
                    <a:pt x="442923" y="303220"/>
                  </a:cubicBezTo>
                  <a:cubicBezTo>
                    <a:pt x="442923" y="226651"/>
                    <a:pt x="380513" y="164183"/>
                    <a:pt x="303678" y="164183"/>
                  </a:cubicBezTo>
                  <a:close/>
                  <a:moveTo>
                    <a:pt x="303678" y="139014"/>
                  </a:moveTo>
                  <a:cubicBezTo>
                    <a:pt x="394331" y="139014"/>
                    <a:pt x="468130" y="212702"/>
                    <a:pt x="468130" y="303220"/>
                  </a:cubicBezTo>
                  <a:cubicBezTo>
                    <a:pt x="468130" y="393737"/>
                    <a:pt x="394331" y="467425"/>
                    <a:pt x="303678" y="467425"/>
                  </a:cubicBezTo>
                  <a:cubicBezTo>
                    <a:pt x="213024" y="467425"/>
                    <a:pt x="139225" y="393737"/>
                    <a:pt x="139225" y="303220"/>
                  </a:cubicBezTo>
                  <a:cubicBezTo>
                    <a:pt x="139225" y="212702"/>
                    <a:pt x="213024" y="139014"/>
                    <a:pt x="303678" y="139014"/>
                  </a:cubicBezTo>
                  <a:close/>
                  <a:moveTo>
                    <a:pt x="303671" y="63227"/>
                  </a:moveTo>
                  <a:cubicBezTo>
                    <a:pt x="310656" y="63227"/>
                    <a:pt x="316274" y="68836"/>
                    <a:pt x="316274" y="75809"/>
                  </a:cubicBezTo>
                  <a:cubicBezTo>
                    <a:pt x="316274" y="82782"/>
                    <a:pt x="310656" y="88391"/>
                    <a:pt x="303671" y="88391"/>
                  </a:cubicBezTo>
                  <a:cubicBezTo>
                    <a:pt x="185078" y="88391"/>
                    <a:pt x="88504" y="184805"/>
                    <a:pt x="88504" y="303199"/>
                  </a:cubicBezTo>
                  <a:cubicBezTo>
                    <a:pt x="88504" y="310172"/>
                    <a:pt x="82885" y="315781"/>
                    <a:pt x="75900" y="315781"/>
                  </a:cubicBezTo>
                  <a:cubicBezTo>
                    <a:pt x="68915" y="315781"/>
                    <a:pt x="63297" y="310172"/>
                    <a:pt x="63297" y="303199"/>
                  </a:cubicBezTo>
                  <a:cubicBezTo>
                    <a:pt x="63297" y="170858"/>
                    <a:pt x="171108" y="63227"/>
                    <a:pt x="303671" y="63227"/>
                  </a:cubicBezTo>
                  <a:close/>
                  <a:moveTo>
                    <a:pt x="303678" y="25319"/>
                  </a:moveTo>
                  <a:cubicBezTo>
                    <a:pt x="150169" y="25319"/>
                    <a:pt x="25357" y="149942"/>
                    <a:pt x="25357" y="303220"/>
                  </a:cubicBezTo>
                  <a:cubicBezTo>
                    <a:pt x="25357" y="456497"/>
                    <a:pt x="150169" y="581272"/>
                    <a:pt x="303678" y="581272"/>
                  </a:cubicBezTo>
                  <a:cubicBezTo>
                    <a:pt x="457187" y="581272"/>
                    <a:pt x="582151" y="456497"/>
                    <a:pt x="582151" y="303220"/>
                  </a:cubicBezTo>
                  <a:cubicBezTo>
                    <a:pt x="582151" y="149942"/>
                    <a:pt x="457187" y="25319"/>
                    <a:pt x="303678" y="25319"/>
                  </a:cubicBezTo>
                  <a:close/>
                  <a:moveTo>
                    <a:pt x="303678" y="0"/>
                  </a:moveTo>
                  <a:cubicBezTo>
                    <a:pt x="471460" y="0"/>
                    <a:pt x="607356" y="135842"/>
                    <a:pt x="607356" y="303220"/>
                  </a:cubicBezTo>
                  <a:cubicBezTo>
                    <a:pt x="607356" y="470749"/>
                    <a:pt x="471460" y="606439"/>
                    <a:pt x="303678" y="606439"/>
                  </a:cubicBezTo>
                  <a:cubicBezTo>
                    <a:pt x="135896" y="606439"/>
                    <a:pt x="0" y="470749"/>
                    <a:pt x="0" y="303220"/>
                  </a:cubicBezTo>
                  <a:cubicBezTo>
                    <a:pt x="0" y="135842"/>
                    <a:pt x="135896" y="0"/>
                    <a:pt x="303678" y="0"/>
                  </a:cubicBezTo>
                  <a:close/>
                </a:path>
              </a:pathLst>
            </a:cu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C00000"/>
                </a:solidFill>
                <a:effectLst/>
                <a:uLnTx/>
                <a:uFillTx/>
                <a:latin typeface="Calibri"/>
                <a:ea typeface="微软雅黑"/>
                <a:cs typeface="+mn-cs"/>
              </a:endParaRPr>
            </a:p>
          </p:txBody>
        </p:sp>
      </p:grpSp>
      <p:grpSp>
        <p:nvGrpSpPr>
          <p:cNvPr id="106" name="Group 90"/>
          <p:cNvGrpSpPr/>
          <p:nvPr/>
        </p:nvGrpSpPr>
        <p:grpSpPr>
          <a:xfrm>
            <a:off x="6978642" y="2740050"/>
            <a:ext cx="1709852" cy="483101"/>
            <a:chOff x="5926534" y="3423973"/>
            <a:chExt cx="1266358" cy="357796"/>
          </a:xfrm>
        </p:grpSpPr>
        <p:sp>
          <p:nvSpPr>
            <p:cNvPr id="107" name="矩形 94"/>
            <p:cNvSpPr/>
            <p:nvPr/>
          </p:nvSpPr>
          <p:spPr>
            <a:xfrm>
              <a:off x="6134693" y="3466103"/>
              <a:ext cx="1058199" cy="273536"/>
            </a:xfrm>
            <a:custGeom>
              <a:avLst/>
              <a:gdLst>
                <a:gd name="connsiteX0" fmla="*/ 497952 w 607356"/>
                <a:gd name="connsiteY0" fmla="*/ 404337 h 606439"/>
                <a:gd name="connsiteX1" fmla="*/ 507574 w 607356"/>
                <a:gd name="connsiteY1" fmla="*/ 405569 h 606439"/>
                <a:gd name="connsiteX2" fmla="*/ 512129 w 607356"/>
                <a:gd name="connsiteY2" fmla="*/ 422851 h 606439"/>
                <a:gd name="connsiteX3" fmla="*/ 414805 w 607356"/>
                <a:gd name="connsiteY3" fmla="*/ 516234 h 606439"/>
                <a:gd name="connsiteX4" fmla="*/ 408884 w 607356"/>
                <a:gd name="connsiteY4" fmla="*/ 517598 h 606439"/>
                <a:gd name="connsiteX5" fmla="*/ 397648 w 607356"/>
                <a:gd name="connsiteY5" fmla="*/ 510928 h 606439"/>
                <a:gd name="connsiteX6" fmla="*/ 402963 w 607356"/>
                <a:gd name="connsiteY6" fmla="*/ 493798 h 606439"/>
                <a:gd name="connsiteX7" fmla="*/ 490265 w 607356"/>
                <a:gd name="connsiteY7" fmla="*/ 410268 h 606439"/>
                <a:gd name="connsiteX8" fmla="*/ 497952 w 607356"/>
                <a:gd name="connsiteY8" fmla="*/ 404337 h 606439"/>
                <a:gd name="connsiteX9" fmla="*/ 303678 w 607356"/>
                <a:gd name="connsiteY9" fmla="*/ 164183 h 606439"/>
                <a:gd name="connsiteX10" fmla="*/ 164432 w 607356"/>
                <a:gd name="connsiteY10" fmla="*/ 303220 h 606439"/>
                <a:gd name="connsiteX11" fmla="*/ 303678 w 607356"/>
                <a:gd name="connsiteY11" fmla="*/ 442256 h 606439"/>
                <a:gd name="connsiteX12" fmla="*/ 442923 w 607356"/>
                <a:gd name="connsiteY12" fmla="*/ 303220 h 606439"/>
                <a:gd name="connsiteX13" fmla="*/ 303678 w 607356"/>
                <a:gd name="connsiteY13" fmla="*/ 164183 h 606439"/>
                <a:gd name="connsiteX14" fmla="*/ 303678 w 607356"/>
                <a:gd name="connsiteY14" fmla="*/ 139014 h 606439"/>
                <a:gd name="connsiteX15" fmla="*/ 468130 w 607356"/>
                <a:gd name="connsiteY15" fmla="*/ 303220 h 606439"/>
                <a:gd name="connsiteX16" fmla="*/ 303678 w 607356"/>
                <a:gd name="connsiteY16" fmla="*/ 467425 h 606439"/>
                <a:gd name="connsiteX17" fmla="*/ 139225 w 607356"/>
                <a:gd name="connsiteY17" fmla="*/ 303220 h 606439"/>
                <a:gd name="connsiteX18" fmla="*/ 303678 w 607356"/>
                <a:gd name="connsiteY18" fmla="*/ 139014 h 606439"/>
                <a:gd name="connsiteX19" fmla="*/ 303671 w 607356"/>
                <a:gd name="connsiteY19" fmla="*/ 63227 h 606439"/>
                <a:gd name="connsiteX20" fmla="*/ 316274 w 607356"/>
                <a:gd name="connsiteY20" fmla="*/ 75809 h 606439"/>
                <a:gd name="connsiteX21" fmla="*/ 303671 w 607356"/>
                <a:gd name="connsiteY21" fmla="*/ 88391 h 606439"/>
                <a:gd name="connsiteX22" fmla="*/ 88504 w 607356"/>
                <a:gd name="connsiteY22" fmla="*/ 303199 h 606439"/>
                <a:gd name="connsiteX23" fmla="*/ 75900 w 607356"/>
                <a:gd name="connsiteY23" fmla="*/ 315781 h 606439"/>
                <a:gd name="connsiteX24" fmla="*/ 63297 w 607356"/>
                <a:gd name="connsiteY24" fmla="*/ 303199 h 606439"/>
                <a:gd name="connsiteX25" fmla="*/ 303671 w 607356"/>
                <a:gd name="connsiteY25" fmla="*/ 63227 h 606439"/>
                <a:gd name="connsiteX26" fmla="*/ 303678 w 607356"/>
                <a:gd name="connsiteY26" fmla="*/ 25319 h 606439"/>
                <a:gd name="connsiteX27" fmla="*/ 25357 w 607356"/>
                <a:gd name="connsiteY27" fmla="*/ 303220 h 606439"/>
                <a:gd name="connsiteX28" fmla="*/ 303678 w 607356"/>
                <a:gd name="connsiteY28" fmla="*/ 581272 h 606439"/>
                <a:gd name="connsiteX29" fmla="*/ 582151 w 607356"/>
                <a:gd name="connsiteY29" fmla="*/ 303220 h 606439"/>
                <a:gd name="connsiteX30" fmla="*/ 303678 w 607356"/>
                <a:gd name="connsiteY30" fmla="*/ 25319 h 606439"/>
                <a:gd name="connsiteX31" fmla="*/ 303678 w 607356"/>
                <a:gd name="connsiteY31" fmla="*/ 0 h 606439"/>
                <a:gd name="connsiteX32" fmla="*/ 607356 w 607356"/>
                <a:gd name="connsiteY32" fmla="*/ 303220 h 606439"/>
                <a:gd name="connsiteX33" fmla="*/ 303678 w 607356"/>
                <a:gd name="connsiteY33" fmla="*/ 606439 h 606439"/>
                <a:gd name="connsiteX34" fmla="*/ 0 w 607356"/>
                <a:gd name="connsiteY34" fmla="*/ 303220 h 606439"/>
                <a:gd name="connsiteX35" fmla="*/ 303678 w 607356"/>
                <a:gd name="connsiteY35"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7356" h="606439">
                  <a:moveTo>
                    <a:pt x="497952" y="404337"/>
                  </a:moveTo>
                  <a:cubicBezTo>
                    <a:pt x="501083" y="403485"/>
                    <a:pt x="504537" y="403826"/>
                    <a:pt x="507574" y="405569"/>
                  </a:cubicBezTo>
                  <a:cubicBezTo>
                    <a:pt x="513495" y="409056"/>
                    <a:pt x="515621" y="416787"/>
                    <a:pt x="512129" y="422851"/>
                  </a:cubicBezTo>
                  <a:cubicBezTo>
                    <a:pt x="489202" y="462721"/>
                    <a:pt x="455496" y="495010"/>
                    <a:pt x="414805" y="516234"/>
                  </a:cubicBezTo>
                  <a:cubicBezTo>
                    <a:pt x="412832" y="517143"/>
                    <a:pt x="410858" y="517598"/>
                    <a:pt x="408884" y="517598"/>
                  </a:cubicBezTo>
                  <a:cubicBezTo>
                    <a:pt x="404329" y="517598"/>
                    <a:pt x="399926" y="515173"/>
                    <a:pt x="397648" y="510928"/>
                  </a:cubicBezTo>
                  <a:cubicBezTo>
                    <a:pt x="394460" y="504713"/>
                    <a:pt x="396889" y="496981"/>
                    <a:pt x="402963" y="493798"/>
                  </a:cubicBezTo>
                  <a:cubicBezTo>
                    <a:pt x="439554" y="474848"/>
                    <a:pt x="469616" y="445893"/>
                    <a:pt x="490265" y="410268"/>
                  </a:cubicBezTo>
                  <a:cubicBezTo>
                    <a:pt x="492011" y="407237"/>
                    <a:pt x="494820" y="405190"/>
                    <a:pt x="497952" y="404337"/>
                  </a:cubicBezTo>
                  <a:close/>
                  <a:moveTo>
                    <a:pt x="303678" y="164183"/>
                  </a:moveTo>
                  <a:cubicBezTo>
                    <a:pt x="226994" y="164183"/>
                    <a:pt x="164432" y="226651"/>
                    <a:pt x="164432" y="303220"/>
                  </a:cubicBezTo>
                  <a:cubicBezTo>
                    <a:pt x="164432" y="379788"/>
                    <a:pt x="226994" y="442256"/>
                    <a:pt x="303678" y="442256"/>
                  </a:cubicBezTo>
                  <a:cubicBezTo>
                    <a:pt x="380513" y="442256"/>
                    <a:pt x="442923" y="379788"/>
                    <a:pt x="442923" y="303220"/>
                  </a:cubicBezTo>
                  <a:cubicBezTo>
                    <a:pt x="442923" y="226651"/>
                    <a:pt x="380513" y="164183"/>
                    <a:pt x="303678" y="164183"/>
                  </a:cubicBezTo>
                  <a:close/>
                  <a:moveTo>
                    <a:pt x="303678" y="139014"/>
                  </a:moveTo>
                  <a:cubicBezTo>
                    <a:pt x="394331" y="139014"/>
                    <a:pt x="468130" y="212702"/>
                    <a:pt x="468130" y="303220"/>
                  </a:cubicBezTo>
                  <a:cubicBezTo>
                    <a:pt x="468130" y="393737"/>
                    <a:pt x="394331" y="467425"/>
                    <a:pt x="303678" y="467425"/>
                  </a:cubicBezTo>
                  <a:cubicBezTo>
                    <a:pt x="213024" y="467425"/>
                    <a:pt x="139225" y="393737"/>
                    <a:pt x="139225" y="303220"/>
                  </a:cubicBezTo>
                  <a:cubicBezTo>
                    <a:pt x="139225" y="212702"/>
                    <a:pt x="213024" y="139014"/>
                    <a:pt x="303678" y="139014"/>
                  </a:cubicBezTo>
                  <a:close/>
                  <a:moveTo>
                    <a:pt x="303671" y="63227"/>
                  </a:moveTo>
                  <a:cubicBezTo>
                    <a:pt x="310656" y="63227"/>
                    <a:pt x="316274" y="68836"/>
                    <a:pt x="316274" y="75809"/>
                  </a:cubicBezTo>
                  <a:cubicBezTo>
                    <a:pt x="316274" y="82782"/>
                    <a:pt x="310656" y="88391"/>
                    <a:pt x="303671" y="88391"/>
                  </a:cubicBezTo>
                  <a:cubicBezTo>
                    <a:pt x="185078" y="88391"/>
                    <a:pt x="88504" y="184805"/>
                    <a:pt x="88504" y="303199"/>
                  </a:cubicBezTo>
                  <a:cubicBezTo>
                    <a:pt x="88504" y="310172"/>
                    <a:pt x="82885" y="315781"/>
                    <a:pt x="75900" y="315781"/>
                  </a:cubicBezTo>
                  <a:cubicBezTo>
                    <a:pt x="68915" y="315781"/>
                    <a:pt x="63297" y="310172"/>
                    <a:pt x="63297" y="303199"/>
                  </a:cubicBezTo>
                  <a:cubicBezTo>
                    <a:pt x="63297" y="170858"/>
                    <a:pt x="171108" y="63227"/>
                    <a:pt x="303671" y="63227"/>
                  </a:cubicBezTo>
                  <a:close/>
                  <a:moveTo>
                    <a:pt x="303678" y="25319"/>
                  </a:moveTo>
                  <a:cubicBezTo>
                    <a:pt x="150169" y="25319"/>
                    <a:pt x="25357" y="149942"/>
                    <a:pt x="25357" y="303220"/>
                  </a:cubicBezTo>
                  <a:cubicBezTo>
                    <a:pt x="25357" y="456497"/>
                    <a:pt x="150169" y="581272"/>
                    <a:pt x="303678" y="581272"/>
                  </a:cubicBezTo>
                  <a:cubicBezTo>
                    <a:pt x="457187" y="581272"/>
                    <a:pt x="582151" y="456497"/>
                    <a:pt x="582151" y="303220"/>
                  </a:cubicBezTo>
                  <a:cubicBezTo>
                    <a:pt x="582151" y="149942"/>
                    <a:pt x="457187" y="25319"/>
                    <a:pt x="303678" y="25319"/>
                  </a:cubicBezTo>
                  <a:close/>
                  <a:moveTo>
                    <a:pt x="303678" y="0"/>
                  </a:moveTo>
                  <a:cubicBezTo>
                    <a:pt x="471460" y="0"/>
                    <a:pt x="607356" y="135842"/>
                    <a:pt x="607356" y="303220"/>
                  </a:cubicBezTo>
                  <a:cubicBezTo>
                    <a:pt x="607356" y="470749"/>
                    <a:pt x="471460" y="606439"/>
                    <a:pt x="303678" y="606439"/>
                  </a:cubicBezTo>
                  <a:cubicBezTo>
                    <a:pt x="135896" y="606439"/>
                    <a:pt x="0" y="470749"/>
                    <a:pt x="0" y="303220"/>
                  </a:cubicBezTo>
                  <a:cubicBezTo>
                    <a:pt x="0" y="135842"/>
                    <a:pt x="135896" y="0"/>
                    <a:pt x="303678" y="0"/>
                  </a:cubicBezTo>
                  <a:close/>
                </a:path>
              </a:pathLst>
            </a:cu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a:t>
              </a:r>
              <a:r>
                <a:rPr kumimoji="0" lang="en-US" altLang="zh-CN" sz="1800" b="1" i="0" u="none" strike="noStrike" kern="0" cap="none" spc="0" normalizeH="0" baseline="0" noProof="0" dirty="0" err="1">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udio</a:t>
              </a:r>
              <a:r>
                <a:rPr kumimoji="0" lang="en-US" altLang="zh-CN" sz="1800" b="1" i="0" u="none" strike="noStrike" kern="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AI</a:t>
              </a:r>
            </a:p>
          </p:txBody>
        </p:sp>
        <p:sp>
          <p:nvSpPr>
            <p:cNvPr id="108" name="entering-password_63570">
              <a:extLst>
                <a:ext uri="{FF2B5EF4-FFF2-40B4-BE49-F238E27FC236}">
                  <a16:creationId xmlns:a16="http://schemas.microsoft.com/office/drawing/2014/main" id="{54405246-CCE2-4201-BBB1-D3F3EB6E740D}"/>
                </a:ext>
              </a:extLst>
            </p:cNvPr>
            <p:cNvSpPr/>
            <p:nvPr/>
          </p:nvSpPr>
          <p:spPr>
            <a:xfrm>
              <a:off x="5926534" y="3423973"/>
              <a:ext cx="416318" cy="35779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 name="connsiteX234" fmla="*/ 373273 h 605239"/>
                <a:gd name="connsiteY234" fmla="*/ 373273 h 605239"/>
                <a:gd name="connsiteX235" fmla="*/ 373273 h 605239"/>
                <a:gd name="connsiteY235" fmla="*/ 373273 h 605239"/>
                <a:gd name="connsiteX236" fmla="*/ 373273 h 605239"/>
                <a:gd name="connsiteY236" fmla="*/ 373273 h 605239"/>
                <a:gd name="connsiteX237" fmla="*/ 373273 h 605239"/>
                <a:gd name="connsiteY237" fmla="*/ 373273 h 605239"/>
                <a:gd name="connsiteX238" fmla="*/ 373273 h 605239"/>
                <a:gd name="connsiteY238" fmla="*/ 373273 h 605239"/>
                <a:gd name="connsiteX239" fmla="*/ 373273 h 605239"/>
                <a:gd name="connsiteY239" fmla="*/ 373273 h 605239"/>
                <a:gd name="connsiteX240" fmla="*/ 373273 h 605239"/>
                <a:gd name="connsiteY240" fmla="*/ 373273 h 605239"/>
                <a:gd name="connsiteX241" fmla="*/ 373273 h 605239"/>
                <a:gd name="connsiteY241" fmla="*/ 373273 h 605239"/>
                <a:gd name="connsiteX242" fmla="*/ 373273 h 605239"/>
                <a:gd name="connsiteY242" fmla="*/ 373273 h 605239"/>
                <a:gd name="connsiteX243" fmla="*/ 373273 h 605239"/>
                <a:gd name="connsiteY243" fmla="*/ 373273 h 605239"/>
                <a:gd name="connsiteX244" fmla="*/ 373273 h 605239"/>
                <a:gd name="connsiteY244" fmla="*/ 373273 h 605239"/>
                <a:gd name="connsiteX245" fmla="*/ 373273 h 605239"/>
                <a:gd name="connsiteY245" fmla="*/ 373273 h 605239"/>
                <a:gd name="connsiteX246" fmla="*/ 373273 h 605239"/>
                <a:gd name="connsiteY246" fmla="*/ 373273 h 605239"/>
                <a:gd name="connsiteX247" fmla="*/ 373273 h 605239"/>
                <a:gd name="connsiteY247" fmla="*/ 373273 h 605239"/>
                <a:gd name="connsiteX248" fmla="*/ 373273 h 605239"/>
                <a:gd name="connsiteY248" fmla="*/ 373273 h 605239"/>
                <a:gd name="connsiteX249" fmla="*/ 373273 h 605239"/>
                <a:gd name="connsiteY249" fmla="*/ 373273 h 605239"/>
                <a:gd name="connsiteX250" fmla="*/ 373273 h 605239"/>
                <a:gd name="connsiteY250" fmla="*/ 373273 h 605239"/>
                <a:gd name="connsiteX251" fmla="*/ 373273 h 605239"/>
                <a:gd name="connsiteY251" fmla="*/ 373273 h 605239"/>
                <a:gd name="connsiteX252" fmla="*/ 373273 h 605239"/>
                <a:gd name="connsiteY252" fmla="*/ 373273 h 605239"/>
                <a:gd name="connsiteX253" fmla="*/ 373273 h 605239"/>
                <a:gd name="connsiteY253" fmla="*/ 373273 h 605239"/>
                <a:gd name="connsiteX254" fmla="*/ 373273 h 605239"/>
                <a:gd name="connsiteY254" fmla="*/ 373273 h 605239"/>
                <a:gd name="connsiteX255" fmla="*/ 373273 h 605239"/>
                <a:gd name="connsiteY255" fmla="*/ 373273 h 605239"/>
                <a:gd name="connsiteX256" fmla="*/ 373273 h 605239"/>
                <a:gd name="connsiteY256" fmla="*/ 373273 h 605239"/>
                <a:gd name="connsiteX257" fmla="*/ 373273 h 605239"/>
                <a:gd name="connsiteY257" fmla="*/ 373273 h 605239"/>
                <a:gd name="connsiteX258" fmla="*/ 373273 h 605239"/>
                <a:gd name="connsiteY258" fmla="*/ 373273 h 605239"/>
                <a:gd name="connsiteX259" fmla="*/ 373273 h 605239"/>
                <a:gd name="connsiteY259" fmla="*/ 373273 h 605239"/>
                <a:gd name="connsiteX260" fmla="*/ 373273 h 605239"/>
                <a:gd name="connsiteY260" fmla="*/ 373273 h 605239"/>
                <a:gd name="connsiteX261" fmla="*/ 373273 h 605239"/>
                <a:gd name="connsiteY261" fmla="*/ 373273 h 605239"/>
                <a:gd name="connsiteX262" fmla="*/ 373273 h 605239"/>
                <a:gd name="connsiteY262" fmla="*/ 373273 h 605239"/>
                <a:gd name="connsiteX263" fmla="*/ 373273 h 605239"/>
                <a:gd name="connsiteY263" fmla="*/ 373273 h 605239"/>
                <a:gd name="connsiteX264" fmla="*/ 373273 h 605239"/>
                <a:gd name="connsiteY264" fmla="*/ 373273 h 605239"/>
                <a:gd name="connsiteX265" fmla="*/ 373273 h 605239"/>
                <a:gd name="connsiteY265" fmla="*/ 373273 h 605239"/>
                <a:gd name="connsiteX266" fmla="*/ 373273 h 605239"/>
                <a:gd name="connsiteY266" fmla="*/ 373273 h 605239"/>
                <a:gd name="connsiteX267" fmla="*/ 373273 h 605239"/>
                <a:gd name="connsiteY267" fmla="*/ 373273 h 605239"/>
                <a:gd name="connsiteX268" fmla="*/ 373273 h 605239"/>
                <a:gd name="connsiteY268" fmla="*/ 373273 h 605239"/>
                <a:gd name="connsiteX269" fmla="*/ 373273 h 605239"/>
                <a:gd name="connsiteY269" fmla="*/ 373273 h 605239"/>
                <a:gd name="connsiteX270" fmla="*/ 373273 h 605239"/>
                <a:gd name="connsiteY270" fmla="*/ 373273 h 605239"/>
                <a:gd name="connsiteX271" fmla="*/ 373273 h 605239"/>
                <a:gd name="connsiteY271" fmla="*/ 373273 h 605239"/>
                <a:gd name="connsiteX272" fmla="*/ 373273 h 605239"/>
                <a:gd name="connsiteY272" fmla="*/ 373273 h 605239"/>
                <a:gd name="connsiteX273" fmla="*/ 373273 h 605239"/>
                <a:gd name="connsiteY273" fmla="*/ 373273 h 605239"/>
                <a:gd name="connsiteX274" fmla="*/ 373273 h 605239"/>
                <a:gd name="connsiteY274" fmla="*/ 373273 h 605239"/>
                <a:gd name="connsiteX275" fmla="*/ 373273 h 605239"/>
                <a:gd name="connsiteY275" fmla="*/ 373273 h 605239"/>
                <a:gd name="connsiteX276" fmla="*/ 373273 h 605239"/>
                <a:gd name="connsiteY276" fmla="*/ 373273 h 605239"/>
                <a:gd name="connsiteX277" fmla="*/ 373273 h 605239"/>
                <a:gd name="connsiteY277" fmla="*/ 373273 h 605239"/>
                <a:gd name="connsiteX278" fmla="*/ 373273 h 605239"/>
                <a:gd name="connsiteY278" fmla="*/ 373273 h 605239"/>
                <a:gd name="connsiteX279" fmla="*/ 373273 h 605239"/>
                <a:gd name="connsiteY279" fmla="*/ 373273 h 605239"/>
                <a:gd name="connsiteX280" fmla="*/ 373273 h 605239"/>
                <a:gd name="connsiteY280" fmla="*/ 373273 h 605239"/>
                <a:gd name="connsiteX281" fmla="*/ 373273 h 605239"/>
                <a:gd name="connsiteY281" fmla="*/ 373273 h 605239"/>
                <a:gd name="connsiteX282" fmla="*/ 373273 h 605239"/>
                <a:gd name="connsiteY282" fmla="*/ 373273 h 605239"/>
                <a:gd name="connsiteX283" fmla="*/ 373273 h 605239"/>
                <a:gd name="connsiteY283" fmla="*/ 373273 h 605239"/>
                <a:gd name="connsiteX284" fmla="*/ 373273 h 605239"/>
                <a:gd name="connsiteY284" fmla="*/ 373273 h 605239"/>
                <a:gd name="connsiteX285" fmla="*/ 373273 h 605239"/>
                <a:gd name="connsiteY285" fmla="*/ 373273 h 605239"/>
                <a:gd name="connsiteX286" fmla="*/ 373273 h 605239"/>
                <a:gd name="connsiteY286" fmla="*/ 373273 h 605239"/>
                <a:gd name="connsiteX287" fmla="*/ 373273 h 605239"/>
                <a:gd name="connsiteY287" fmla="*/ 373273 h 605239"/>
                <a:gd name="connsiteX288" fmla="*/ 373273 h 605239"/>
                <a:gd name="connsiteY288" fmla="*/ 373273 h 605239"/>
                <a:gd name="connsiteX289" fmla="*/ 373273 h 605239"/>
                <a:gd name="connsiteY289" fmla="*/ 373273 h 605239"/>
                <a:gd name="connsiteX290" fmla="*/ 373273 h 605239"/>
                <a:gd name="connsiteY290" fmla="*/ 373273 h 605239"/>
                <a:gd name="connsiteX291" fmla="*/ 373273 h 605239"/>
                <a:gd name="connsiteY29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585798" h="503453">
                  <a:moveTo>
                    <a:pt x="231767" y="483057"/>
                  </a:moveTo>
                  <a:lnTo>
                    <a:pt x="285427" y="483057"/>
                  </a:lnTo>
                  <a:lnTo>
                    <a:pt x="285427" y="503453"/>
                  </a:lnTo>
                  <a:lnTo>
                    <a:pt x="231767" y="503453"/>
                  </a:lnTo>
                  <a:close/>
                  <a:moveTo>
                    <a:pt x="231767" y="451210"/>
                  </a:moveTo>
                  <a:lnTo>
                    <a:pt x="285427" y="451210"/>
                  </a:lnTo>
                  <a:lnTo>
                    <a:pt x="285427" y="472260"/>
                  </a:lnTo>
                  <a:lnTo>
                    <a:pt x="231767" y="472260"/>
                  </a:lnTo>
                  <a:close/>
                  <a:moveTo>
                    <a:pt x="363519" y="420017"/>
                  </a:moveTo>
                  <a:lnTo>
                    <a:pt x="417289" y="420017"/>
                  </a:lnTo>
                  <a:lnTo>
                    <a:pt x="417289" y="440413"/>
                  </a:lnTo>
                  <a:lnTo>
                    <a:pt x="363519" y="440413"/>
                  </a:lnTo>
                  <a:close/>
                  <a:moveTo>
                    <a:pt x="231767" y="420017"/>
                  </a:moveTo>
                  <a:lnTo>
                    <a:pt x="285427" y="420017"/>
                  </a:lnTo>
                  <a:lnTo>
                    <a:pt x="285427" y="440413"/>
                  </a:lnTo>
                  <a:lnTo>
                    <a:pt x="231767" y="440413"/>
                  </a:lnTo>
                  <a:close/>
                  <a:moveTo>
                    <a:pt x="429505" y="388169"/>
                  </a:moveTo>
                  <a:lnTo>
                    <a:pt x="483166" y="388169"/>
                  </a:lnTo>
                  <a:lnTo>
                    <a:pt x="483166" y="408455"/>
                  </a:lnTo>
                  <a:lnTo>
                    <a:pt x="429505" y="408455"/>
                  </a:lnTo>
                  <a:close/>
                  <a:moveTo>
                    <a:pt x="363519" y="388169"/>
                  </a:moveTo>
                  <a:lnTo>
                    <a:pt x="417289" y="388169"/>
                  </a:lnTo>
                  <a:lnTo>
                    <a:pt x="417289" y="408455"/>
                  </a:lnTo>
                  <a:lnTo>
                    <a:pt x="363519" y="408455"/>
                  </a:lnTo>
                  <a:close/>
                  <a:moveTo>
                    <a:pt x="231767" y="388169"/>
                  </a:moveTo>
                  <a:lnTo>
                    <a:pt x="285427" y="388169"/>
                  </a:lnTo>
                  <a:lnTo>
                    <a:pt x="285427" y="408455"/>
                  </a:lnTo>
                  <a:lnTo>
                    <a:pt x="231767" y="408455"/>
                  </a:lnTo>
                  <a:close/>
                  <a:moveTo>
                    <a:pt x="165782" y="388169"/>
                  </a:moveTo>
                  <a:lnTo>
                    <a:pt x="220206" y="388169"/>
                  </a:lnTo>
                  <a:lnTo>
                    <a:pt x="220206" y="408455"/>
                  </a:lnTo>
                  <a:lnTo>
                    <a:pt x="165782" y="408455"/>
                  </a:lnTo>
                  <a:close/>
                  <a:moveTo>
                    <a:pt x="429505" y="356213"/>
                  </a:moveTo>
                  <a:lnTo>
                    <a:pt x="483166" y="356213"/>
                  </a:lnTo>
                  <a:lnTo>
                    <a:pt x="483166" y="376609"/>
                  </a:lnTo>
                  <a:lnTo>
                    <a:pt x="429505" y="376609"/>
                  </a:lnTo>
                  <a:close/>
                  <a:moveTo>
                    <a:pt x="363519" y="356213"/>
                  </a:moveTo>
                  <a:lnTo>
                    <a:pt x="417289" y="356213"/>
                  </a:lnTo>
                  <a:lnTo>
                    <a:pt x="417289" y="376609"/>
                  </a:lnTo>
                  <a:lnTo>
                    <a:pt x="363519" y="376609"/>
                  </a:lnTo>
                  <a:close/>
                  <a:moveTo>
                    <a:pt x="297643" y="356213"/>
                  </a:moveTo>
                  <a:lnTo>
                    <a:pt x="351304" y="356213"/>
                  </a:lnTo>
                  <a:lnTo>
                    <a:pt x="351304" y="376609"/>
                  </a:lnTo>
                  <a:lnTo>
                    <a:pt x="297643" y="376609"/>
                  </a:lnTo>
                  <a:close/>
                  <a:moveTo>
                    <a:pt x="231767" y="356213"/>
                  </a:moveTo>
                  <a:lnTo>
                    <a:pt x="285427" y="356213"/>
                  </a:lnTo>
                  <a:lnTo>
                    <a:pt x="285427" y="376609"/>
                  </a:lnTo>
                  <a:lnTo>
                    <a:pt x="231767" y="376609"/>
                  </a:lnTo>
                  <a:close/>
                  <a:moveTo>
                    <a:pt x="165782" y="356213"/>
                  </a:moveTo>
                  <a:lnTo>
                    <a:pt x="220206" y="356213"/>
                  </a:lnTo>
                  <a:lnTo>
                    <a:pt x="220206" y="376609"/>
                  </a:lnTo>
                  <a:lnTo>
                    <a:pt x="165782" y="376609"/>
                  </a:lnTo>
                  <a:close/>
                  <a:moveTo>
                    <a:pt x="494727" y="324365"/>
                  </a:moveTo>
                  <a:lnTo>
                    <a:pt x="548388" y="324365"/>
                  </a:lnTo>
                  <a:lnTo>
                    <a:pt x="548388" y="344651"/>
                  </a:lnTo>
                  <a:lnTo>
                    <a:pt x="494727" y="344651"/>
                  </a:lnTo>
                  <a:close/>
                  <a:moveTo>
                    <a:pt x="429505" y="324365"/>
                  </a:moveTo>
                  <a:lnTo>
                    <a:pt x="483166" y="324365"/>
                  </a:lnTo>
                  <a:lnTo>
                    <a:pt x="483166" y="344651"/>
                  </a:lnTo>
                  <a:lnTo>
                    <a:pt x="429505" y="344651"/>
                  </a:lnTo>
                  <a:close/>
                  <a:moveTo>
                    <a:pt x="363519" y="324365"/>
                  </a:moveTo>
                  <a:lnTo>
                    <a:pt x="417289" y="324365"/>
                  </a:lnTo>
                  <a:lnTo>
                    <a:pt x="417289" y="344651"/>
                  </a:lnTo>
                  <a:lnTo>
                    <a:pt x="363519" y="344651"/>
                  </a:lnTo>
                  <a:close/>
                  <a:moveTo>
                    <a:pt x="297643" y="324365"/>
                  </a:moveTo>
                  <a:lnTo>
                    <a:pt x="351304" y="324365"/>
                  </a:lnTo>
                  <a:lnTo>
                    <a:pt x="351304" y="344651"/>
                  </a:lnTo>
                  <a:lnTo>
                    <a:pt x="297643" y="344651"/>
                  </a:lnTo>
                  <a:close/>
                  <a:moveTo>
                    <a:pt x="231767" y="324365"/>
                  </a:moveTo>
                  <a:lnTo>
                    <a:pt x="285427" y="324365"/>
                  </a:lnTo>
                  <a:lnTo>
                    <a:pt x="285427" y="344651"/>
                  </a:lnTo>
                  <a:lnTo>
                    <a:pt x="231767" y="344651"/>
                  </a:lnTo>
                  <a:close/>
                  <a:moveTo>
                    <a:pt x="165782" y="324365"/>
                  </a:moveTo>
                  <a:lnTo>
                    <a:pt x="220206" y="324365"/>
                  </a:lnTo>
                  <a:lnTo>
                    <a:pt x="220206" y="344651"/>
                  </a:lnTo>
                  <a:lnTo>
                    <a:pt x="165782" y="344651"/>
                  </a:lnTo>
                  <a:close/>
                  <a:moveTo>
                    <a:pt x="100560" y="324365"/>
                  </a:moveTo>
                  <a:lnTo>
                    <a:pt x="154221" y="324365"/>
                  </a:lnTo>
                  <a:lnTo>
                    <a:pt x="154221" y="344651"/>
                  </a:lnTo>
                  <a:lnTo>
                    <a:pt x="100560" y="344651"/>
                  </a:lnTo>
                  <a:close/>
                  <a:moveTo>
                    <a:pt x="494727" y="292408"/>
                  </a:moveTo>
                  <a:lnTo>
                    <a:pt x="548388" y="292408"/>
                  </a:lnTo>
                  <a:lnTo>
                    <a:pt x="548388" y="313458"/>
                  </a:lnTo>
                  <a:lnTo>
                    <a:pt x="494727" y="313458"/>
                  </a:lnTo>
                  <a:close/>
                  <a:moveTo>
                    <a:pt x="429505" y="292408"/>
                  </a:moveTo>
                  <a:lnTo>
                    <a:pt x="483166" y="292408"/>
                  </a:lnTo>
                  <a:lnTo>
                    <a:pt x="483166" y="313458"/>
                  </a:lnTo>
                  <a:lnTo>
                    <a:pt x="429505" y="313458"/>
                  </a:lnTo>
                  <a:close/>
                  <a:moveTo>
                    <a:pt x="363519" y="292408"/>
                  </a:moveTo>
                  <a:lnTo>
                    <a:pt x="417289" y="292408"/>
                  </a:lnTo>
                  <a:lnTo>
                    <a:pt x="417289" y="313458"/>
                  </a:lnTo>
                  <a:lnTo>
                    <a:pt x="363519" y="313458"/>
                  </a:lnTo>
                  <a:close/>
                  <a:moveTo>
                    <a:pt x="297643" y="292408"/>
                  </a:moveTo>
                  <a:lnTo>
                    <a:pt x="351304" y="292408"/>
                  </a:lnTo>
                  <a:lnTo>
                    <a:pt x="351304" y="313458"/>
                  </a:lnTo>
                  <a:lnTo>
                    <a:pt x="297643" y="313458"/>
                  </a:lnTo>
                  <a:close/>
                  <a:moveTo>
                    <a:pt x="231767" y="292408"/>
                  </a:moveTo>
                  <a:lnTo>
                    <a:pt x="285427" y="292408"/>
                  </a:lnTo>
                  <a:lnTo>
                    <a:pt x="285427" y="313458"/>
                  </a:lnTo>
                  <a:lnTo>
                    <a:pt x="231767" y="313458"/>
                  </a:lnTo>
                  <a:close/>
                  <a:moveTo>
                    <a:pt x="165782" y="292408"/>
                  </a:moveTo>
                  <a:lnTo>
                    <a:pt x="220206" y="292408"/>
                  </a:lnTo>
                  <a:lnTo>
                    <a:pt x="220206" y="313458"/>
                  </a:lnTo>
                  <a:lnTo>
                    <a:pt x="165782" y="313458"/>
                  </a:lnTo>
                  <a:close/>
                  <a:moveTo>
                    <a:pt x="100560" y="292408"/>
                  </a:moveTo>
                  <a:lnTo>
                    <a:pt x="154221" y="292408"/>
                  </a:lnTo>
                  <a:lnTo>
                    <a:pt x="154221" y="313458"/>
                  </a:lnTo>
                  <a:lnTo>
                    <a:pt x="100560" y="313458"/>
                  </a:lnTo>
                  <a:close/>
                  <a:moveTo>
                    <a:pt x="35338" y="292408"/>
                  </a:moveTo>
                  <a:lnTo>
                    <a:pt x="88999" y="292408"/>
                  </a:lnTo>
                  <a:lnTo>
                    <a:pt x="88999" y="313458"/>
                  </a:lnTo>
                  <a:lnTo>
                    <a:pt x="35338" y="313458"/>
                  </a:lnTo>
                  <a:close/>
                  <a:moveTo>
                    <a:pt x="35337" y="222606"/>
                  </a:moveTo>
                  <a:lnTo>
                    <a:pt x="88998" y="222606"/>
                  </a:lnTo>
                  <a:lnTo>
                    <a:pt x="88998" y="242892"/>
                  </a:lnTo>
                  <a:lnTo>
                    <a:pt x="100559" y="242892"/>
                  </a:lnTo>
                  <a:lnTo>
                    <a:pt x="100559" y="222606"/>
                  </a:lnTo>
                  <a:lnTo>
                    <a:pt x="154220" y="222606"/>
                  </a:lnTo>
                  <a:lnTo>
                    <a:pt x="154220" y="242892"/>
                  </a:lnTo>
                  <a:lnTo>
                    <a:pt x="165781" y="242892"/>
                  </a:lnTo>
                  <a:lnTo>
                    <a:pt x="165781" y="222606"/>
                  </a:lnTo>
                  <a:lnTo>
                    <a:pt x="220205" y="222606"/>
                  </a:lnTo>
                  <a:lnTo>
                    <a:pt x="220205" y="242892"/>
                  </a:lnTo>
                  <a:lnTo>
                    <a:pt x="231766" y="242892"/>
                  </a:lnTo>
                  <a:lnTo>
                    <a:pt x="231766" y="222606"/>
                  </a:lnTo>
                  <a:lnTo>
                    <a:pt x="285427" y="222606"/>
                  </a:lnTo>
                  <a:lnTo>
                    <a:pt x="285427" y="242892"/>
                  </a:lnTo>
                  <a:lnTo>
                    <a:pt x="297643" y="242892"/>
                  </a:lnTo>
                  <a:lnTo>
                    <a:pt x="297643" y="222606"/>
                  </a:lnTo>
                  <a:lnTo>
                    <a:pt x="351304" y="222606"/>
                  </a:lnTo>
                  <a:lnTo>
                    <a:pt x="351304" y="242892"/>
                  </a:lnTo>
                  <a:lnTo>
                    <a:pt x="363519" y="242892"/>
                  </a:lnTo>
                  <a:lnTo>
                    <a:pt x="363519" y="222606"/>
                  </a:lnTo>
                  <a:lnTo>
                    <a:pt x="417289" y="222606"/>
                  </a:lnTo>
                  <a:lnTo>
                    <a:pt x="417289" y="242892"/>
                  </a:lnTo>
                  <a:lnTo>
                    <a:pt x="429505" y="242892"/>
                  </a:lnTo>
                  <a:lnTo>
                    <a:pt x="429505" y="222606"/>
                  </a:lnTo>
                  <a:lnTo>
                    <a:pt x="483166" y="222606"/>
                  </a:lnTo>
                  <a:lnTo>
                    <a:pt x="483166" y="242892"/>
                  </a:lnTo>
                  <a:lnTo>
                    <a:pt x="494727" y="242892"/>
                  </a:lnTo>
                  <a:lnTo>
                    <a:pt x="494727" y="222606"/>
                  </a:lnTo>
                  <a:lnTo>
                    <a:pt x="548388" y="222606"/>
                  </a:lnTo>
                  <a:lnTo>
                    <a:pt x="548388" y="242892"/>
                  </a:lnTo>
                  <a:lnTo>
                    <a:pt x="585798" y="242892"/>
                  </a:lnTo>
                  <a:lnTo>
                    <a:pt x="585798" y="261912"/>
                  </a:lnTo>
                  <a:lnTo>
                    <a:pt x="548421" y="261912"/>
                  </a:lnTo>
                  <a:lnTo>
                    <a:pt x="548421" y="281611"/>
                  </a:lnTo>
                  <a:lnTo>
                    <a:pt x="494734" y="281611"/>
                  </a:lnTo>
                  <a:lnTo>
                    <a:pt x="494734" y="261912"/>
                  </a:lnTo>
                  <a:lnTo>
                    <a:pt x="483181" y="261912"/>
                  </a:lnTo>
                  <a:lnTo>
                    <a:pt x="483181" y="281611"/>
                  </a:lnTo>
                  <a:lnTo>
                    <a:pt x="429494" y="281611"/>
                  </a:lnTo>
                  <a:lnTo>
                    <a:pt x="429494" y="261912"/>
                  </a:lnTo>
                  <a:lnTo>
                    <a:pt x="417262" y="261912"/>
                  </a:lnTo>
                  <a:lnTo>
                    <a:pt x="417262" y="281611"/>
                  </a:lnTo>
                  <a:lnTo>
                    <a:pt x="363575" y="281611"/>
                  </a:lnTo>
                  <a:lnTo>
                    <a:pt x="363575" y="261912"/>
                  </a:lnTo>
                  <a:lnTo>
                    <a:pt x="351342" y="261912"/>
                  </a:lnTo>
                  <a:lnTo>
                    <a:pt x="351342" y="281611"/>
                  </a:lnTo>
                  <a:lnTo>
                    <a:pt x="297656" y="281611"/>
                  </a:lnTo>
                  <a:lnTo>
                    <a:pt x="297656" y="261912"/>
                  </a:lnTo>
                  <a:lnTo>
                    <a:pt x="285423" y="261912"/>
                  </a:lnTo>
                  <a:lnTo>
                    <a:pt x="285423" y="281611"/>
                  </a:lnTo>
                  <a:lnTo>
                    <a:pt x="231737" y="281611"/>
                  </a:lnTo>
                  <a:lnTo>
                    <a:pt x="231737" y="261912"/>
                  </a:lnTo>
                  <a:lnTo>
                    <a:pt x="220184" y="261912"/>
                  </a:lnTo>
                  <a:lnTo>
                    <a:pt x="220184" y="281611"/>
                  </a:lnTo>
                  <a:lnTo>
                    <a:pt x="165818" y="281611"/>
                  </a:lnTo>
                  <a:lnTo>
                    <a:pt x="165818" y="261912"/>
                  </a:lnTo>
                  <a:lnTo>
                    <a:pt x="154265" y="261912"/>
                  </a:lnTo>
                  <a:lnTo>
                    <a:pt x="154265" y="281611"/>
                  </a:lnTo>
                  <a:lnTo>
                    <a:pt x="100578" y="281611"/>
                  </a:lnTo>
                  <a:lnTo>
                    <a:pt x="100578" y="261912"/>
                  </a:lnTo>
                  <a:lnTo>
                    <a:pt x="89025" y="261912"/>
                  </a:lnTo>
                  <a:lnTo>
                    <a:pt x="89025" y="281611"/>
                  </a:lnTo>
                  <a:lnTo>
                    <a:pt x="35338" y="281611"/>
                  </a:lnTo>
                  <a:lnTo>
                    <a:pt x="35338" y="261912"/>
                  </a:lnTo>
                  <a:lnTo>
                    <a:pt x="0" y="261912"/>
                  </a:lnTo>
                  <a:lnTo>
                    <a:pt x="0" y="242892"/>
                  </a:lnTo>
                  <a:lnTo>
                    <a:pt x="35337" y="242892"/>
                  </a:lnTo>
                  <a:close/>
                  <a:moveTo>
                    <a:pt x="494727" y="190649"/>
                  </a:moveTo>
                  <a:lnTo>
                    <a:pt x="548388" y="190649"/>
                  </a:lnTo>
                  <a:lnTo>
                    <a:pt x="548388" y="211045"/>
                  </a:lnTo>
                  <a:lnTo>
                    <a:pt x="494727" y="211045"/>
                  </a:lnTo>
                  <a:close/>
                  <a:moveTo>
                    <a:pt x="429505" y="190649"/>
                  </a:moveTo>
                  <a:lnTo>
                    <a:pt x="483166" y="190649"/>
                  </a:lnTo>
                  <a:lnTo>
                    <a:pt x="483166" y="211045"/>
                  </a:lnTo>
                  <a:lnTo>
                    <a:pt x="429505" y="211045"/>
                  </a:lnTo>
                  <a:close/>
                  <a:moveTo>
                    <a:pt x="363519" y="190649"/>
                  </a:moveTo>
                  <a:lnTo>
                    <a:pt x="417289" y="190649"/>
                  </a:lnTo>
                  <a:lnTo>
                    <a:pt x="417289" y="211045"/>
                  </a:lnTo>
                  <a:lnTo>
                    <a:pt x="363519" y="211045"/>
                  </a:lnTo>
                  <a:close/>
                  <a:moveTo>
                    <a:pt x="297643" y="190649"/>
                  </a:moveTo>
                  <a:lnTo>
                    <a:pt x="351304" y="190649"/>
                  </a:lnTo>
                  <a:lnTo>
                    <a:pt x="351304" y="211045"/>
                  </a:lnTo>
                  <a:lnTo>
                    <a:pt x="297643" y="211045"/>
                  </a:lnTo>
                  <a:close/>
                  <a:moveTo>
                    <a:pt x="231766" y="190649"/>
                  </a:moveTo>
                  <a:lnTo>
                    <a:pt x="285427" y="190649"/>
                  </a:lnTo>
                  <a:lnTo>
                    <a:pt x="285427" y="211045"/>
                  </a:lnTo>
                  <a:lnTo>
                    <a:pt x="231766" y="211045"/>
                  </a:lnTo>
                  <a:close/>
                  <a:moveTo>
                    <a:pt x="165781" y="190649"/>
                  </a:moveTo>
                  <a:lnTo>
                    <a:pt x="220205" y="190649"/>
                  </a:lnTo>
                  <a:lnTo>
                    <a:pt x="220205" y="211045"/>
                  </a:lnTo>
                  <a:lnTo>
                    <a:pt x="165781" y="211045"/>
                  </a:lnTo>
                  <a:close/>
                  <a:moveTo>
                    <a:pt x="100559" y="190649"/>
                  </a:moveTo>
                  <a:lnTo>
                    <a:pt x="154220" y="190649"/>
                  </a:lnTo>
                  <a:lnTo>
                    <a:pt x="154220" y="211045"/>
                  </a:lnTo>
                  <a:lnTo>
                    <a:pt x="100559" y="211045"/>
                  </a:lnTo>
                  <a:close/>
                  <a:moveTo>
                    <a:pt x="35337" y="190649"/>
                  </a:moveTo>
                  <a:lnTo>
                    <a:pt x="88998" y="190649"/>
                  </a:lnTo>
                  <a:lnTo>
                    <a:pt x="88998" y="211045"/>
                  </a:lnTo>
                  <a:lnTo>
                    <a:pt x="35337" y="211045"/>
                  </a:lnTo>
                  <a:close/>
                  <a:moveTo>
                    <a:pt x="494727" y="158801"/>
                  </a:moveTo>
                  <a:lnTo>
                    <a:pt x="548388" y="158801"/>
                  </a:lnTo>
                  <a:lnTo>
                    <a:pt x="548388" y="179197"/>
                  </a:lnTo>
                  <a:lnTo>
                    <a:pt x="494727" y="179197"/>
                  </a:lnTo>
                  <a:close/>
                  <a:moveTo>
                    <a:pt x="429505" y="158801"/>
                  </a:moveTo>
                  <a:lnTo>
                    <a:pt x="483166" y="158801"/>
                  </a:lnTo>
                  <a:lnTo>
                    <a:pt x="483166" y="179197"/>
                  </a:lnTo>
                  <a:lnTo>
                    <a:pt x="429505" y="179197"/>
                  </a:lnTo>
                  <a:close/>
                  <a:moveTo>
                    <a:pt x="363519" y="158801"/>
                  </a:moveTo>
                  <a:lnTo>
                    <a:pt x="417289" y="158801"/>
                  </a:lnTo>
                  <a:lnTo>
                    <a:pt x="417289" y="179197"/>
                  </a:lnTo>
                  <a:lnTo>
                    <a:pt x="363519" y="179197"/>
                  </a:lnTo>
                  <a:close/>
                  <a:moveTo>
                    <a:pt x="297643" y="158801"/>
                  </a:moveTo>
                  <a:lnTo>
                    <a:pt x="351304" y="158801"/>
                  </a:lnTo>
                  <a:lnTo>
                    <a:pt x="351304" y="179197"/>
                  </a:lnTo>
                  <a:lnTo>
                    <a:pt x="297643" y="179197"/>
                  </a:lnTo>
                  <a:close/>
                  <a:moveTo>
                    <a:pt x="231766" y="158801"/>
                  </a:moveTo>
                  <a:lnTo>
                    <a:pt x="285427" y="158801"/>
                  </a:lnTo>
                  <a:lnTo>
                    <a:pt x="285427" y="179197"/>
                  </a:lnTo>
                  <a:lnTo>
                    <a:pt x="231766" y="179197"/>
                  </a:lnTo>
                  <a:close/>
                  <a:moveTo>
                    <a:pt x="165781" y="158801"/>
                  </a:moveTo>
                  <a:lnTo>
                    <a:pt x="220205" y="158801"/>
                  </a:lnTo>
                  <a:lnTo>
                    <a:pt x="220205" y="179197"/>
                  </a:lnTo>
                  <a:lnTo>
                    <a:pt x="165781" y="179197"/>
                  </a:lnTo>
                  <a:close/>
                  <a:moveTo>
                    <a:pt x="100559" y="158801"/>
                  </a:moveTo>
                  <a:lnTo>
                    <a:pt x="154220" y="158801"/>
                  </a:lnTo>
                  <a:lnTo>
                    <a:pt x="154220" y="179197"/>
                  </a:lnTo>
                  <a:lnTo>
                    <a:pt x="100559" y="179197"/>
                  </a:lnTo>
                  <a:close/>
                  <a:moveTo>
                    <a:pt x="429505" y="126954"/>
                  </a:moveTo>
                  <a:lnTo>
                    <a:pt x="483166" y="126954"/>
                  </a:lnTo>
                  <a:lnTo>
                    <a:pt x="483166" y="147240"/>
                  </a:lnTo>
                  <a:lnTo>
                    <a:pt x="429505" y="147240"/>
                  </a:lnTo>
                  <a:close/>
                  <a:moveTo>
                    <a:pt x="363519" y="126954"/>
                  </a:moveTo>
                  <a:lnTo>
                    <a:pt x="417289" y="126954"/>
                  </a:lnTo>
                  <a:lnTo>
                    <a:pt x="417289" y="147240"/>
                  </a:lnTo>
                  <a:lnTo>
                    <a:pt x="363519" y="147240"/>
                  </a:lnTo>
                  <a:close/>
                  <a:moveTo>
                    <a:pt x="297643" y="126954"/>
                  </a:moveTo>
                  <a:lnTo>
                    <a:pt x="351304" y="126954"/>
                  </a:lnTo>
                  <a:lnTo>
                    <a:pt x="351304" y="147240"/>
                  </a:lnTo>
                  <a:lnTo>
                    <a:pt x="297643" y="147240"/>
                  </a:lnTo>
                  <a:close/>
                  <a:moveTo>
                    <a:pt x="231766" y="126954"/>
                  </a:moveTo>
                  <a:lnTo>
                    <a:pt x="285427" y="126954"/>
                  </a:lnTo>
                  <a:lnTo>
                    <a:pt x="285427" y="147240"/>
                  </a:lnTo>
                  <a:lnTo>
                    <a:pt x="231766" y="147240"/>
                  </a:lnTo>
                  <a:close/>
                  <a:moveTo>
                    <a:pt x="165781" y="126954"/>
                  </a:moveTo>
                  <a:lnTo>
                    <a:pt x="220205" y="126954"/>
                  </a:lnTo>
                  <a:lnTo>
                    <a:pt x="220205" y="147240"/>
                  </a:lnTo>
                  <a:lnTo>
                    <a:pt x="165781" y="147240"/>
                  </a:lnTo>
                  <a:close/>
                  <a:moveTo>
                    <a:pt x="429505" y="94997"/>
                  </a:moveTo>
                  <a:lnTo>
                    <a:pt x="483166" y="94997"/>
                  </a:lnTo>
                  <a:lnTo>
                    <a:pt x="483166" y="116047"/>
                  </a:lnTo>
                  <a:lnTo>
                    <a:pt x="429505" y="116047"/>
                  </a:lnTo>
                  <a:close/>
                  <a:moveTo>
                    <a:pt x="363519" y="94997"/>
                  </a:moveTo>
                  <a:lnTo>
                    <a:pt x="417289" y="94997"/>
                  </a:lnTo>
                  <a:lnTo>
                    <a:pt x="417289" y="116047"/>
                  </a:lnTo>
                  <a:lnTo>
                    <a:pt x="363519" y="116047"/>
                  </a:lnTo>
                  <a:close/>
                  <a:moveTo>
                    <a:pt x="231766" y="94997"/>
                  </a:moveTo>
                  <a:lnTo>
                    <a:pt x="285427" y="94997"/>
                  </a:lnTo>
                  <a:lnTo>
                    <a:pt x="285427" y="116047"/>
                  </a:lnTo>
                  <a:lnTo>
                    <a:pt x="231766" y="116047"/>
                  </a:lnTo>
                  <a:close/>
                  <a:moveTo>
                    <a:pt x="165781" y="94997"/>
                  </a:moveTo>
                  <a:lnTo>
                    <a:pt x="220205" y="94997"/>
                  </a:lnTo>
                  <a:lnTo>
                    <a:pt x="220205" y="116047"/>
                  </a:lnTo>
                  <a:lnTo>
                    <a:pt x="165781" y="116047"/>
                  </a:lnTo>
                  <a:close/>
                  <a:moveTo>
                    <a:pt x="363519" y="63804"/>
                  </a:moveTo>
                  <a:lnTo>
                    <a:pt x="417289" y="63804"/>
                  </a:lnTo>
                  <a:lnTo>
                    <a:pt x="417289" y="84200"/>
                  </a:lnTo>
                  <a:lnTo>
                    <a:pt x="363519" y="84200"/>
                  </a:lnTo>
                  <a:close/>
                  <a:moveTo>
                    <a:pt x="231766" y="63804"/>
                  </a:moveTo>
                  <a:lnTo>
                    <a:pt x="285427" y="63804"/>
                  </a:lnTo>
                  <a:lnTo>
                    <a:pt x="285427" y="84200"/>
                  </a:lnTo>
                  <a:lnTo>
                    <a:pt x="231766" y="84200"/>
                  </a:lnTo>
                  <a:close/>
                  <a:moveTo>
                    <a:pt x="231766" y="31957"/>
                  </a:moveTo>
                  <a:lnTo>
                    <a:pt x="285427" y="31957"/>
                  </a:lnTo>
                  <a:lnTo>
                    <a:pt x="285427" y="52243"/>
                  </a:lnTo>
                  <a:lnTo>
                    <a:pt x="231766" y="52243"/>
                  </a:lnTo>
                  <a:close/>
                  <a:moveTo>
                    <a:pt x="231766" y="0"/>
                  </a:moveTo>
                  <a:lnTo>
                    <a:pt x="285427" y="0"/>
                  </a:lnTo>
                  <a:lnTo>
                    <a:pt x="285427" y="20396"/>
                  </a:lnTo>
                  <a:lnTo>
                    <a:pt x="231766" y="20396"/>
                  </a:lnTo>
                  <a:close/>
                </a:path>
              </a:pathLst>
            </a:cu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C00000"/>
                </a:solidFill>
                <a:effectLst/>
                <a:uLnTx/>
                <a:uFillTx/>
                <a:latin typeface="Calibri"/>
                <a:ea typeface="微软雅黑"/>
                <a:cs typeface="+mn-cs"/>
              </a:endParaRPr>
            </a:p>
          </p:txBody>
        </p:sp>
      </p:grpSp>
      <p:sp>
        <p:nvSpPr>
          <p:cNvPr id="119" name="文本框 118"/>
          <p:cNvSpPr txBox="1"/>
          <p:nvPr/>
        </p:nvSpPr>
        <p:spPr>
          <a:xfrm>
            <a:off x="4226575" y="5625496"/>
            <a:ext cx="21363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Glass breaking sound</a:t>
            </a:r>
            <a:endParaRPr kumimoji="0" lang="zh-CN" altLang="en-US"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21" name="圆角矩形 120"/>
          <p:cNvSpPr/>
          <p:nvPr/>
        </p:nvSpPr>
        <p:spPr>
          <a:xfrm>
            <a:off x="4008274" y="3628197"/>
            <a:ext cx="2572910" cy="1997289"/>
          </a:xfrm>
          <a:prstGeom prst="roundRect">
            <a:avLst>
              <a:gd name="adj" fmla="val 288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3" name="文本框 122"/>
          <p:cNvSpPr txBox="1"/>
          <p:nvPr/>
        </p:nvSpPr>
        <p:spPr>
          <a:xfrm>
            <a:off x="6864543" y="5655429"/>
            <a:ext cx="21363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Baby crying</a:t>
            </a:r>
            <a:endParaRPr kumimoji="0" lang="zh-CN" altLang="en-US"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25" name="圆角矩形 124"/>
          <p:cNvSpPr/>
          <p:nvPr/>
        </p:nvSpPr>
        <p:spPr>
          <a:xfrm>
            <a:off x="6667332" y="3628204"/>
            <a:ext cx="2572915" cy="1997292"/>
          </a:xfrm>
          <a:prstGeom prst="roundRect">
            <a:avLst>
              <a:gd name="adj" fmla="val 288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7" name="文本框 126"/>
          <p:cNvSpPr txBox="1"/>
          <p:nvPr/>
        </p:nvSpPr>
        <p:spPr>
          <a:xfrm>
            <a:off x="9544687" y="5655429"/>
            <a:ext cx="213631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Screaming sound</a:t>
            </a:r>
            <a:endParaRPr kumimoji="0" lang="zh-CN" altLang="en-US" sz="1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29" name="圆角矩形 128"/>
          <p:cNvSpPr/>
          <p:nvPr/>
        </p:nvSpPr>
        <p:spPr>
          <a:xfrm>
            <a:off x="9326388" y="3628204"/>
            <a:ext cx="2572915" cy="1997292"/>
          </a:xfrm>
          <a:prstGeom prst="roundRect">
            <a:avLst>
              <a:gd name="adj" fmla="val 288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4472855" y="3762529"/>
            <a:ext cx="2093730" cy="1807464"/>
          </a:xfrm>
          <a:prstGeom prst="rect">
            <a:avLst/>
          </a:prstGeom>
        </p:spPr>
      </p:pic>
      <p:pic>
        <p:nvPicPr>
          <p:cNvPr id="10" name="图片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25032" y="3692806"/>
            <a:ext cx="1775623" cy="1877187"/>
          </a:xfrm>
          <a:prstGeom prst="rect">
            <a:avLst/>
          </a:prstGeom>
        </p:spPr>
      </p:pic>
      <p:pic>
        <p:nvPicPr>
          <p:cNvPr id="2" name="图片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79566" y="3952957"/>
            <a:ext cx="1253282" cy="1672529"/>
          </a:xfrm>
          <a:prstGeom prst="rect">
            <a:avLst/>
          </a:prstGeom>
        </p:spPr>
      </p:pic>
      <p:sp>
        <p:nvSpPr>
          <p:cNvPr id="5" name="Rectangle 1"/>
          <p:cNvSpPr>
            <a:spLocks noChangeArrowheads="1"/>
          </p:cNvSpPr>
          <p:nvPr/>
        </p:nvSpPr>
        <p:spPr bwMode="auto">
          <a:xfrm>
            <a:off x="6675280" y="3287178"/>
            <a:ext cx="23481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Pickup </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d</a:t>
            </a:r>
            <a:r>
              <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istance</a:t>
            </a: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3m</a:t>
            </a:r>
            <a:endParaRPr kumimoji="0" lang="zh-CN"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284491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 name="文本框 161"/>
          <p:cNvSpPr txBox="1"/>
          <p:nvPr/>
        </p:nvSpPr>
        <p:spPr>
          <a:xfrm>
            <a:off x="714296" y="683609"/>
            <a:ext cx="3057440" cy="400110"/>
          </a:xfrm>
          <a:prstGeom prst="rect">
            <a:avLst/>
          </a:prstGeom>
          <a:noFill/>
        </p:spPr>
        <p:txBody>
          <a:bodyPr wrap="none" rtlCol="0">
            <a:spAutoFit/>
          </a:bodyPr>
          <a:lstStyle>
            <a:defPPr>
              <a:defRPr lang="zh-CN"/>
            </a:defPPr>
            <a:lvl1pPr marR="0" lvl="0" indent="0" defTabSz="914377" fontAlgn="auto">
              <a:lnSpc>
                <a:spcPct val="100000"/>
              </a:lnSpc>
              <a:spcBef>
                <a:spcPts val="0"/>
              </a:spcBef>
              <a:spcAft>
                <a:spcPts val="0"/>
              </a:spcAft>
              <a:buClrTx/>
              <a:buSzTx/>
              <a:buFontTx/>
              <a:buNone/>
              <a:tabLst/>
              <a:defRPr kumimoji="0" sz="2000" b="0" i="0" u="none" strike="noStrike" cap="none" spc="0" normalizeH="0" baseline="0">
                <a:ln>
                  <a:noFill/>
                </a:ln>
                <a:solidFill>
                  <a:prstClr val="black">
                    <a:lumMod val="75000"/>
                    <a:lumOff val="25000"/>
                  </a:prstClr>
                </a:solidFill>
                <a:effectLst/>
                <a:uLnTx/>
                <a:uFillTx/>
                <a:latin typeface="Helvetica Now Text" panose="020B0504030202020204" pitchFamily="34" charset="0"/>
                <a:ea typeface="等线" panose="02010600030101010101" pitchFamily="2" charset="-122"/>
                <a:cs typeface="+mn-ea"/>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sym typeface="Calibri" panose="020F0502020204030204" pitchFamily="34" charset="0"/>
              </a:rPr>
              <a:t>IP Door Station Firmware</a:t>
            </a:r>
          </a:p>
        </p:txBody>
      </p:sp>
      <p:sp>
        <p:nvSpPr>
          <p:cNvPr id="163" name="Titolo 1"/>
          <p:cNvSpPr txBox="1">
            <a:spLocks/>
          </p:cNvSpPr>
          <p:nvPr/>
        </p:nvSpPr>
        <p:spPr>
          <a:xfrm>
            <a:off x="714296" y="197741"/>
            <a:ext cx="4839338" cy="58477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New - IP Video Intercom</a:t>
            </a:r>
          </a:p>
        </p:txBody>
      </p:sp>
      <p:sp>
        <p:nvSpPr>
          <p:cNvPr id="4" name="圆角矩形 3"/>
          <p:cNvSpPr/>
          <p:nvPr/>
        </p:nvSpPr>
        <p:spPr>
          <a:xfrm>
            <a:off x="6152867" y="3870969"/>
            <a:ext cx="5731504" cy="2427085"/>
          </a:xfrm>
          <a:prstGeom prst="roundRect">
            <a:avLst>
              <a:gd name="adj" fmla="val 2886"/>
            </a:avLst>
          </a:prstGeom>
          <a:solidFill>
            <a:srgbClr val="CBCBC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圆角矩形 4"/>
          <p:cNvSpPr/>
          <p:nvPr/>
        </p:nvSpPr>
        <p:spPr>
          <a:xfrm>
            <a:off x="248776" y="3870969"/>
            <a:ext cx="5731504" cy="2427085"/>
          </a:xfrm>
          <a:prstGeom prst="roundRect">
            <a:avLst>
              <a:gd name="adj" fmla="val 288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 name="组合 5"/>
          <p:cNvGrpSpPr/>
          <p:nvPr/>
        </p:nvGrpSpPr>
        <p:grpSpPr>
          <a:xfrm>
            <a:off x="358178" y="4034023"/>
            <a:ext cx="11378643" cy="1565749"/>
            <a:chOff x="2184957" y="4099209"/>
            <a:chExt cx="7383061" cy="1015940"/>
          </a:xfrm>
        </p:grpSpPr>
        <p:pic>
          <p:nvPicPr>
            <p:cNvPr id="7" name="图片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84957" y="4108648"/>
              <a:ext cx="1743755" cy="988128"/>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75575" y="4099209"/>
              <a:ext cx="1779893" cy="100860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42070" y="4121726"/>
              <a:ext cx="1753100" cy="993423"/>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39496" y="4131344"/>
              <a:ext cx="1728522" cy="979496"/>
            </a:xfrm>
            <a:prstGeom prst="rect">
              <a:avLst/>
            </a:prstGeom>
          </p:spPr>
        </p:pic>
      </p:grpSp>
      <p:sp>
        <p:nvSpPr>
          <p:cNvPr id="11" name="矩形 10"/>
          <p:cNvSpPr/>
          <p:nvPr/>
        </p:nvSpPr>
        <p:spPr>
          <a:xfrm>
            <a:off x="892249" y="1259483"/>
            <a:ext cx="4215010" cy="461665"/>
          </a:xfrm>
          <a:prstGeom prst="rect">
            <a:avLst/>
          </a:prstGeom>
        </p:spPr>
        <p:txBody>
          <a:bodyPr wrap="square">
            <a:spAutoFit/>
          </a:bodyPr>
          <a:lstStyle/>
          <a:p>
            <a:pPr lvl="0" defTabSz="914377">
              <a:defRPr/>
            </a:pPr>
            <a:r>
              <a:rPr lang="es-ES" altLang="zh-CN" sz="2400" b="1">
                <a:solidFill>
                  <a:srgbClr val="000000">
                    <a:lumMod val="95000"/>
                    <a:lumOff val="5000"/>
                  </a:srgb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Mejora de la calidad del video</a:t>
            </a:r>
            <a:endParaRPr kumimoji="0" lang="en-US" altLang="zh-CN" sz="2400" b="1"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cxnSp>
        <p:nvCxnSpPr>
          <p:cNvPr id="12" name="直接连接符 11"/>
          <p:cNvCxnSpPr/>
          <p:nvPr/>
        </p:nvCxnSpPr>
        <p:spPr>
          <a:xfrm>
            <a:off x="957564" y="1806153"/>
            <a:ext cx="738052" cy="1306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1078828" y="2341903"/>
            <a:ext cx="3290078" cy="646331"/>
          </a:xfrm>
          <a:prstGeom prst="rect">
            <a:avLst/>
          </a:prstGeom>
        </p:spPr>
        <p:txBody>
          <a:bodyPr wrap="square">
            <a:spAutoFit/>
          </a:bodyPr>
          <a:lstStyle/>
          <a:p>
            <a:pPr marL="171450" lvl="0" indent="-171450">
              <a:buFont typeface="Arial" panose="020B0604020202020204" pitchFamily="34" charset="0"/>
              <a:buChar char="•"/>
              <a:defRPr/>
            </a:pPr>
            <a:r>
              <a:rPr lang="es-ES" altLang="zh-CN" sz="1200" dirty="0">
                <a:solidFill>
                  <a:srgbClr val="FF0000"/>
                </a:solidFill>
                <a:latin typeface="Calibri" panose="020F0502020204030204" pitchFamily="34" charset="0"/>
                <a:ea typeface="微软雅黑" panose="020B0503020204020204" pitchFamily="34" charset="-122"/>
                <a:cs typeface="Calibri" panose="020F0502020204030204" pitchFamily="34" charset="0"/>
              </a:rPr>
              <a:t>WDR</a:t>
            </a:r>
            <a:r>
              <a:rPr lang="es-ES" altLang="zh-CN" sz="1200" dirty="0">
                <a:latin typeface="Calibri" panose="020F0502020204030204" pitchFamily="34" charset="0"/>
                <a:ea typeface="微软雅黑" panose="020B0503020204020204" pitchFamily="34" charset="-122"/>
                <a:cs typeface="Calibri" panose="020F0502020204030204" pitchFamily="34" charset="0"/>
              </a:rPr>
              <a:t> habilitado de forma predeterminada.
La calidad del video permanece clara incluso a contraluz o con poca luz</a:t>
            </a:r>
            <a:endParaRPr kumimoji="0" lang="en-US" altLang="zh-CN" sz="12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4" name="文本框 13"/>
          <p:cNvSpPr txBox="1"/>
          <p:nvPr/>
        </p:nvSpPr>
        <p:spPr>
          <a:xfrm>
            <a:off x="356625" y="5609126"/>
            <a:ext cx="2534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Before</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5" name="文本框 14"/>
          <p:cNvSpPr txBox="1"/>
          <p:nvPr/>
        </p:nvSpPr>
        <p:spPr>
          <a:xfrm>
            <a:off x="3432026" y="5609126"/>
            <a:ext cx="2534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Now</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16" name="文本框 15"/>
          <p:cNvSpPr txBox="1"/>
          <p:nvPr/>
        </p:nvSpPr>
        <p:spPr>
          <a:xfrm>
            <a:off x="434651" y="1148464"/>
            <a:ext cx="497252" cy="830997"/>
          </a:xfrm>
          <a:prstGeom prst="rect">
            <a:avLst/>
          </a:prstGeom>
          <a:noFill/>
        </p:spPr>
        <p:txBody>
          <a:bodyPr wrap="none" rtlCol="0">
            <a:spAutoFit/>
          </a:bodyPr>
          <a:lstStyle/>
          <a:p>
            <a:pPr marL="0" marR="0" lvl="0" indent="0" algn="l" defTabSz="498778"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a:t>
            </a:r>
            <a:endParaRPr kumimoji="0" lang="zh-CN" altLang="en-US" sz="4800" b="1" i="1"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17" name="组合 16"/>
          <p:cNvGrpSpPr/>
          <p:nvPr/>
        </p:nvGrpSpPr>
        <p:grpSpPr>
          <a:xfrm>
            <a:off x="4133126" y="1995456"/>
            <a:ext cx="2058088" cy="647766"/>
            <a:chOff x="5950168" y="3331281"/>
            <a:chExt cx="1524269" cy="479751"/>
          </a:xfrm>
        </p:grpSpPr>
        <p:sp>
          <p:nvSpPr>
            <p:cNvPr id="18" name="矩形 17"/>
            <p:cNvSpPr/>
            <p:nvPr/>
          </p:nvSpPr>
          <p:spPr>
            <a:xfrm>
              <a:off x="6416238" y="3331281"/>
              <a:ext cx="1058199" cy="273536"/>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Onvif</a:t>
              </a:r>
              <a:endParaRPr kumimoji="0" lang="en-US" altLang="zh-CN" sz="1800" b="1" i="0" u="none" strike="noStrike" kern="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9" name="entering-password_63570">
              <a:extLst>
                <a:ext uri="{FF2B5EF4-FFF2-40B4-BE49-F238E27FC236}">
                  <a16:creationId xmlns:a16="http://schemas.microsoft.com/office/drawing/2014/main" id="{54405246-CCE2-4201-BBB1-D3F3EB6E740D}"/>
                </a:ext>
              </a:extLst>
            </p:cNvPr>
            <p:cNvSpPr/>
            <p:nvPr/>
          </p:nvSpPr>
          <p:spPr>
            <a:xfrm>
              <a:off x="5950168" y="3394714"/>
              <a:ext cx="369053" cy="416318"/>
            </a:xfrm>
            <a:custGeom>
              <a:avLst/>
              <a:gdLst>
                <a:gd name="connsiteX0" fmla="*/ 274328 w 459299"/>
                <a:gd name="connsiteY0" fmla="*/ 426690 h 518123"/>
                <a:gd name="connsiteX1" fmla="*/ 289569 w 459299"/>
                <a:gd name="connsiteY1" fmla="*/ 441928 h 518123"/>
                <a:gd name="connsiteX2" fmla="*/ 289569 w 459299"/>
                <a:gd name="connsiteY2" fmla="*/ 502884 h 518123"/>
                <a:gd name="connsiteX3" fmla="*/ 274328 w 459299"/>
                <a:gd name="connsiteY3" fmla="*/ 518123 h 518123"/>
                <a:gd name="connsiteX4" fmla="*/ 259088 w 459299"/>
                <a:gd name="connsiteY4" fmla="*/ 502884 h 518123"/>
                <a:gd name="connsiteX5" fmla="*/ 259088 w 459299"/>
                <a:gd name="connsiteY5" fmla="*/ 441928 h 518123"/>
                <a:gd name="connsiteX6" fmla="*/ 274328 w 459299"/>
                <a:gd name="connsiteY6" fmla="*/ 426690 h 518123"/>
                <a:gd name="connsiteX7" fmla="*/ 344220 w 459299"/>
                <a:gd name="connsiteY7" fmla="*/ 389890 h 518123"/>
                <a:gd name="connsiteX8" fmla="*/ 355008 w 459299"/>
                <a:gd name="connsiteY8" fmla="*/ 394354 h 518123"/>
                <a:gd name="connsiteX9" fmla="*/ 398110 w 459299"/>
                <a:gd name="connsiteY9" fmla="*/ 437452 h 518123"/>
                <a:gd name="connsiteX10" fmla="*/ 398110 w 459299"/>
                <a:gd name="connsiteY10" fmla="*/ 459025 h 518123"/>
                <a:gd name="connsiteX11" fmla="*/ 376535 w 459299"/>
                <a:gd name="connsiteY11" fmla="*/ 459025 h 518123"/>
                <a:gd name="connsiteX12" fmla="*/ 333433 w 459299"/>
                <a:gd name="connsiteY12" fmla="*/ 415927 h 518123"/>
                <a:gd name="connsiteX13" fmla="*/ 333433 w 459299"/>
                <a:gd name="connsiteY13" fmla="*/ 394354 h 518123"/>
                <a:gd name="connsiteX14" fmla="*/ 344220 w 459299"/>
                <a:gd name="connsiteY14" fmla="*/ 389890 h 518123"/>
                <a:gd name="connsiteX15" fmla="*/ 381012 w 459299"/>
                <a:gd name="connsiteY15" fmla="*/ 320017 h 518123"/>
                <a:gd name="connsiteX16" fmla="*/ 441974 w 459299"/>
                <a:gd name="connsiteY16" fmla="*/ 320017 h 518123"/>
                <a:gd name="connsiteX17" fmla="*/ 457214 w 459299"/>
                <a:gd name="connsiteY17" fmla="*/ 335256 h 518123"/>
                <a:gd name="connsiteX18" fmla="*/ 441974 w 459299"/>
                <a:gd name="connsiteY18" fmla="*/ 350495 h 518123"/>
                <a:gd name="connsiteX19" fmla="*/ 381012 w 459299"/>
                <a:gd name="connsiteY19" fmla="*/ 350495 h 518123"/>
                <a:gd name="connsiteX20" fmla="*/ 365771 w 459299"/>
                <a:gd name="connsiteY20" fmla="*/ 335256 h 518123"/>
                <a:gd name="connsiteX21" fmla="*/ 381012 w 459299"/>
                <a:gd name="connsiteY21" fmla="*/ 320017 h 518123"/>
                <a:gd name="connsiteX22" fmla="*/ 15240 w 459299"/>
                <a:gd name="connsiteY22" fmla="*/ 167628 h 518123"/>
                <a:gd name="connsiteX23" fmla="*/ 76202 w 459299"/>
                <a:gd name="connsiteY23" fmla="*/ 167628 h 518123"/>
                <a:gd name="connsiteX24" fmla="*/ 91443 w 459299"/>
                <a:gd name="connsiteY24" fmla="*/ 182867 h 518123"/>
                <a:gd name="connsiteX25" fmla="*/ 76202 w 459299"/>
                <a:gd name="connsiteY25" fmla="*/ 198106 h 518123"/>
                <a:gd name="connsiteX26" fmla="*/ 15240 w 459299"/>
                <a:gd name="connsiteY26" fmla="*/ 198106 h 518123"/>
                <a:gd name="connsiteX27" fmla="*/ 0 w 459299"/>
                <a:gd name="connsiteY27" fmla="*/ 182867 h 518123"/>
                <a:gd name="connsiteX28" fmla="*/ 15240 w 459299"/>
                <a:gd name="connsiteY28" fmla="*/ 167628 h 518123"/>
                <a:gd name="connsiteX29" fmla="*/ 221817 w 459299"/>
                <a:gd name="connsiteY29" fmla="*/ 145010 h 518123"/>
                <a:gd name="connsiteX30" fmla="*/ 246030 w 459299"/>
                <a:gd name="connsiteY30" fmla="*/ 153614 h 518123"/>
                <a:gd name="connsiteX31" fmla="*/ 267552 w 459299"/>
                <a:gd name="connsiteY31" fmla="*/ 166044 h 518123"/>
                <a:gd name="connsiteX32" fmla="*/ 294359 w 459299"/>
                <a:gd name="connsiteY32" fmla="*/ 249676 h 518123"/>
                <a:gd name="connsiteX33" fmla="*/ 273599 w 459299"/>
                <a:gd name="connsiteY33" fmla="*/ 255153 h 518123"/>
                <a:gd name="connsiteX34" fmla="*/ 267981 w 459299"/>
                <a:gd name="connsiteY34" fmla="*/ 234435 h 518123"/>
                <a:gd name="connsiteX35" fmla="*/ 252363 w 459299"/>
                <a:gd name="connsiteY35" fmla="*/ 192477 h 518123"/>
                <a:gd name="connsiteX36" fmla="*/ 230794 w 459299"/>
                <a:gd name="connsiteY36" fmla="*/ 179999 h 518123"/>
                <a:gd name="connsiteX37" fmla="*/ 186655 w 459299"/>
                <a:gd name="connsiteY37" fmla="*/ 187428 h 518123"/>
                <a:gd name="connsiteX38" fmla="*/ 77284 w 459299"/>
                <a:gd name="connsiteY38" fmla="*/ 376933 h 518123"/>
                <a:gd name="connsiteX39" fmla="*/ 92901 w 459299"/>
                <a:gd name="connsiteY39" fmla="*/ 418892 h 518123"/>
                <a:gd name="connsiteX40" fmla="*/ 114471 w 459299"/>
                <a:gd name="connsiteY40" fmla="*/ 431323 h 518123"/>
                <a:gd name="connsiteX41" fmla="*/ 140707 w 459299"/>
                <a:gd name="connsiteY41" fmla="*/ 436085 h 518123"/>
                <a:gd name="connsiteX42" fmla="*/ 158610 w 459299"/>
                <a:gd name="connsiteY42" fmla="*/ 423893 h 518123"/>
                <a:gd name="connsiteX43" fmla="*/ 208653 w 459299"/>
                <a:gd name="connsiteY43" fmla="*/ 337213 h 518123"/>
                <a:gd name="connsiteX44" fmla="*/ 229460 w 459299"/>
                <a:gd name="connsiteY44" fmla="*/ 331641 h 518123"/>
                <a:gd name="connsiteX45" fmla="*/ 235031 w 459299"/>
                <a:gd name="connsiteY45" fmla="*/ 352454 h 518123"/>
                <a:gd name="connsiteX46" fmla="*/ 184988 w 459299"/>
                <a:gd name="connsiteY46" fmla="*/ 439133 h 518123"/>
                <a:gd name="connsiteX47" fmla="*/ 146706 w 459299"/>
                <a:gd name="connsiteY47" fmla="*/ 465995 h 518123"/>
                <a:gd name="connsiteX48" fmla="*/ 133945 w 459299"/>
                <a:gd name="connsiteY48" fmla="*/ 467233 h 518123"/>
                <a:gd name="connsiteX49" fmla="*/ 99187 w 459299"/>
                <a:gd name="connsiteY49" fmla="*/ 457755 h 518123"/>
                <a:gd name="connsiteX50" fmla="*/ 77665 w 459299"/>
                <a:gd name="connsiteY50" fmla="*/ 445277 h 518123"/>
                <a:gd name="connsiteX51" fmla="*/ 50858 w 459299"/>
                <a:gd name="connsiteY51" fmla="*/ 361693 h 518123"/>
                <a:gd name="connsiteX52" fmla="*/ 160229 w 459299"/>
                <a:gd name="connsiteY52" fmla="*/ 172235 h 518123"/>
                <a:gd name="connsiteX53" fmla="*/ 221817 w 459299"/>
                <a:gd name="connsiteY53" fmla="*/ 145010 h 518123"/>
                <a:gd name="connsiteX54" fmla="*/ 69892 w 459299"/>
                <a:gd name="connsiteY54" fmla="*/ 54634 h 518123"/>
                <a:gd name="connsiteX55" fmla="*/ 80679 w 459299"/>
                <a:gd name="connsiteY55" fmla="*/ 59098 h 518123"/>
                <a:gd name="connsiteX56" fmla="*/ 123781 w 459299"/>
                <a:gd name="connsiteY56" fmla="*/ 102196 h 518123"/>
                <a:gd name="connsiteX57" fmla="*/ 123781 w 459299"/>
                <a:gd name="connsiteY57" fmla="*/ 123769 h 518123"/>
                <a:gd name="connsiteX58" fmla="*/ 102206 w 459299"/>
                <a:gd name="connsiteY58" fmla="*/ 123769 h 518123"/>
                <a:gd name="connsiteX59" fmla="*/ 59104 w 459299"/>
                <a:gd name="connsiteY59" fmla="*/ 80671 h 518123"/>
                <a:gd name="connsiteX60" fmla="*/ 59104 w 459299"/>
                <a:gd name="connsiteY60" fmla="*/ 59098 h 518123"/>
                <a:gd name="connsiteX61" fmla="*/ 69892 w 459299"/>
                <a:gd name="connsiteY61" fmla="*/ 54634 h 518123"/>
                <a:gd name="connsiteX62" fmla="*/ 380685 w 459299"/>
                <a:gd name="connsiteY62" fmla="*/ 6191 h 518123"/>
                <a:gd name="connsiteX63" fmla="*/ 403672 w 459299"/>
                <a:gd name="connsiteY63" fmla="*/ 14656 h 518123"/>
                <a:gd name="connsiteX64" fmla="*/ 425195 w 459299"/>
                <a:gd name="connsiteY64" fmla="*/ 27085 h 518123"/>
                <a:gd name="connsiteX65" fmla="*/ 456099 w 459299"/>
                <a:gd name="connsiteY65" fmla="*/ 64088 h 518123"/>
                <a:gd name="connsiteX66" fmla="*/ 452004 w 459299"/>
                <a:gd name="connsiteY66" fmla="*/ 110663 h 518123"/>
                <a:gd name="connsiteX67" fmla="*/ 342626 w 459299"/>
                <a:gd name="connsiteY67" fmla="*/ 300105 h 518123"/>
                <a:gd name="connsiteX68" fmla="*/ 291533 w 459299"/>
                <a:gd name="connsiteY68" fmla="*/ 328155 h 518123"/>
                <a:gd name="connsiteX69" fmla="*/ 256819 w 459299"/>
                <a:gd name="connsiteY69" fmla="*/ 318726 h 518123"/>
                <a:gd name="connsiteX70" fmla="*/ 235296 w 459299"/>
                <a:gd name="connsiteY70" fmla="*/ 306296 h 518123"/>
                <a:gd name="connsiteX71" fmla="*/ 208535 w 459299"/>
                <a:gd name="connsiteY71" fmla="*/ 222671 h 518123"/>
                <a:gd name="connsiteX72" fmla="*/ 229392 w 459299"/>
                <a:gd name="connsiteY72" fmla="*/ 217004 h 518123"/>
                <a:gd name="connsiteX73" fmla="*/ 234915 w 459299"/>
                <a:gd name="connsiteY73" fmla="*/ 237910 h 518123"/>
                <a:gd name="connsiteX74" fmla="*/ 250534 w 459299"/>
                <a:gd name="connsiteY74" fmla="*/ 279866 h 518123"/>
                <a:gd name="connsiteX75" fmla="*/ 272105 w 459299"/>
                <a:gd name="connsiteY75" fmla="*/ 292343 h 518123"/>
                <a:gd name="connsiteX76" fmla="*/ 316246 w 459299"/>
                <a:gd name="connsiteY76" fmla="*/ 284866 h 518123"/>
                <a:gd name="connsiteX77" fmla="*/ 425624 w 459299"/>
                <a:gd name="connsiteY77" fmla="*/ 95424 h 518123"/>
                <a:gd name="connsiteX78" fmla="*/ 427195 w 459299"/>
                <a:gd name="connsiteY78" fmla="*/ 73851 h 518123"/>
                <a:gd name="connsiteX79" fmla="*/ 409958 w 459299"/>
                <a:gd name="connsiteY79" fmla="*/ 53468 h 518123"/>
                <a:gd name="connsiteX80" fmla="*/ 388435 w 459299"/>
                <a:gd name="connsiteY80" fmla="*/ 41039 h 518123"/>
                <a:gd name="connsiteX81" fmla="*/ 362150 w 459299"/>
                <a:gd name="connsiteY81" fmla="*/ 36276 h 518123"/>
                <a:gd name="connsiteX82" fmla="*/ 344245 w 459299"/>
                <a:gd name="connsiteY82" fmla="*/ 48468 h 518123"/>
                <a:gd name="connsiteX83" fmla="*/ 294247 w 459299"/>
                <a:gd name="connsiteY83" fmla="*/ 135141 h 518123"/>
                <a:gd name="connsiteX84" fmla="*/ 273390 w 459299"/>
                <a:gd name="connsiteY84" fmla="*/ 140713 h 518123"/>
                <a:gd name="connsiteX85" fmla="*/ 267819 w 459299"/>
                <a:gd name="connsiteY85" fmla="*/ 119902 h 518123"/>
                <a:gd name="connsiteX86" fmla="*/ 317865 w 459299"/>
                <a:gd name="connsiteY86" fmla="*/ 33229 h 518123"/>
                <a:gd name="connsiteX87" fmla="*/ 356197 w 459299"/>
                <a:gd name="connsiteY87" fmla="*/ 6369 h 518123"/>
                <a:gd name="connsiteX88" fmla="*/ 380685 w 459299"/>
                <a:gd name="connsiteY88" fmla="*/ 6191 h 518123"/>
                <a:gd name="connsiteX89" fmla="*/ 182886 w 459299"/>
                <a:gd name="connsiteY89" fmla="*/ 0 h 518123"/>
                <a:gd name="connsiteX90" fmla="*/ 198126 w 459299"/>
                <a:gd name="connsiteY90" fmla="*/ 15239 h 518123"/>
                <a:gd name="connsiteX91" fmla="*/ 198126 w 459299"/>
                <a:gd name="connsiteY91" fmla="*/ 76195 h 518123"/>
                <a:gd name="connsiteX92" fmla="*/ 182886 w 459299"/>
                <a:gd name="connsiteY92" fmla="*/ 91433 h 518123"/>
                <a:gd name="connsiteX93" fmla="*/ 167645 w 459299"/>
                <a:gd name="connsiteY93" fmla="*/ 76195 h 518123"/>
                <a:gd name="connsiteX94" fmla="*/ 167645 w 459299"/>
                <a:gd name="connsiteY94" fmla="*/ 15239 h 518123"/>
                <a:gd name="connsiteX95" fmla="*/ 182886 w 459299"/>
                <a:gd name="connsiteY95" fmla="*/ 0 h 518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59299" h="518123">
                  <a:moveTo>
                    <a:pt x="274328" y="426690"/>
                  </a:moveTo>
                  <a:cubicBezTo>
                    <a:pt x="282758" y="426690"/>
                    <a:pt x="289569" y="433499"/>
                    <a:pt x="289569" y="441928"/>
                  </a:cubicBezTo>
                  <a:lnTo>
                    <a:pt x="289569" y="502884"/>
                  </a:lnTo>
                  <a:cubicBezTo>
                    <a:pt x="289569" y="511313"/>
                    <a:pt x="282758" y="518123"/>
                    <a:pt x="274328" y="518123"/>
                  </a:cubicBezTo>
                  <a:cubicBezTo>
                    <a:pt x="265899" y="518123"/>
                    <a:pt x="259088" y="511313"/>
                    <a:pt x="259088" y="502884"/>
                  </a:cubicBezTo>
                  <a:lnTo>
                    <a:pt x="259088" y="441928"/>
                  </a:lnTo>
                  <a:cubicBezTo>
                    <a:pt x="259088" y="433499"/>
                    <a:pt x="265899" y="426690"/>
                    <a:pt x="274328" y="426690"/>
                  </a:cubicBezTo>
                  <a:close/>
                  <a:moveTo>
                    <a:pt x="344220" y="389890"/>
                  </a:moveTo>
                  <a:cubicBezTo>
                    <a:pt x="348126" y="389890"/>
                    <a:pt x="352031" y="391378"/>
                    <a:pt x="355008" y="394354"/>
                  </a:cubicBezTo>
                  <a:lnTo>
                    <a:pt x="398110" y="437452"/>
                  </a:lnTo>
                  <a:cubicBezTo>
                    <a:pt x="404063" y="443405"/>
                    <a:pt x="404063" y="453072"/>
                    <a:pt x="398110" y="459025"/>
                  </a:cubicBezTo>
                  <a:cubicBezTo>
                    <a:pt x="392156" y="464977"/>
                    <a:pt x="382488" y="464977"/>
                    <a:pt x="376535" y="459025"/>
                  </a:cubicBezTo>
                  <a:lnTo>
                    <a:pt x="333433" y="415927"/>
                  </a:lnTo>
                  <a:cubicBezTo>
                    <a:pt x="327480" y="409974"/>
                    <a:pt x="327480" y="400307"/>
                    <a:pt x="333433" y="394354"/>
                  </a:cubicBezTo>
                  <a:cubicBezTo>
                    <a:pt x="336409" y="391378"/>
                    <a:pt x="340315" y="389890"/>
                    <a:pt x="344220" y="389890"/>
                  </a:cubicBezTo>
                  <a:close/>
                  <a:moveTo>
                    <a:pt x="381012" y="320017"/>
                  </a:moveTo>
                  <a:lnTo>
                    <a:pt x="441974" y="320017"/>
                  </a:lnTo>
                  <a:cubicBezTo>
                    <a:pt x="450403" y="320017"/>
                    <a:pt x="457214" y="326827"/>
                    <a:pt x="457214" y="335256"/>
                  </a:cubicBezTo>
                  <a:cubicBezTo>
                    <a:pt x="457214" y="343685"/>
                    <a:pt x="450403" y="350495"/>
                    <a:pt x="441974" y="350495"/>
                  </a:cubicBezTo>
                  <a:lnTo>
                    <a:pt x="381012" y="350495"/>
                  </a:lnTo>
                  <a:cubicBezTo>
                    <a:pt x="372582" y="350495"/>
                    <a:pt x="365771" y="343685"/>
                    <a:pt x="365771" y="335256"/>
                  </a:cubicBezTo>
                  <a:cubicBezTo>
                    <a:pt x="365771" y="326827"/>
                    <a:pt x="372582" y="320017"/>
                    <a:pt x="381012" y="320017"/>
                  </a:cubicBezTo>
                  <a:close/>
                  <a:moveTo>
                    <a:pt x="15240" y="167628"/>
                  </a:moveTo>
                  <a:lnTo>
                    <a:pt x="76202" y="167628"/>
                  </a:lnTo>
                  <a:cubicBezTo>
                    <a:pt x="84632" y="167628"/>
                    <a:pt x="91443" y="174438"/>
                    <a:pt x="91443" y="182867"/>
                  </a:cubicBezTo>
                  <a:cubicBezTo>
                    <a:pt x="91443" y="191296"/>
                    <a:pt x="84632" y="198106"/>
                    <a:pt x="76202" y="198106"/>
                  </a:cubicBezTo>
                  <a:lnTo>
                    <a:pt x="15240" y="198106"/>
                  </a:lnTo>
                  <a:cubicBezTo>
                    <a:pt x="6811" y="198106"/>
                    <a:pt x="0" y="191296"/>
                    <a:pt x="0" y="182867"/>
                  </a:cubicBezTo>
                  <a:cubicBezTo>
                    <a:pt x="0" y="174438"/>
                    <a:pt x="6811" y="167628"/>
                    <a:pt x="15240" y="167628"/>
                  </a:cubicBezTo>
                  <a:close/>
                  <a:moveTo>
                    <a:pt x="221817" y="145010"/>
                  </a:moveTo>
                  <a:cubicBezTo>
                    <a:pt x="230044" y="146303"/>
                    <a:pt x="238269" y="149137"/>
                    <a:pt x="246030" y="153614"/>
                  </a:cubicBezTo>
                  <a:lnTo>
                    <a:pt x="267552" y="166044"/>
                  </a:lnTo>
                  <a:cubicBezTo>
                    <a:pt x="298597" y="183999"/>
                    <a:pt x="310596" y="221481"/>
                    <a:pt x="294359" y="249676"/>
                  </a:cubicBezTo>
                  <a:cubicBezTo>
                    <a:pt x="290122" y="256867"/>
                    <a:pt x="280837" y="259344"/>
                    <a:pt x="273599" y="255153"/>
                  </a:cubicBezTo>
                  <a:cubicBezTo>
                    <a:pt x="266314" y="250962"/>
                    <a:pt x="263838" y="241675"/>
                    <a:pt x="267981" y="234435"/>
                  </a:cubicBezTo>
                  <a:cubicBezTo>
                    <a:pt x="275837" y="220767"/>
                    <a:pt x="268790" y="202002"/>
                    <a:pt x="252363" y="192477"/>
                  </a:cubicBezTo>
                  <a:lnTo>
                    <a:pt x="230794" y="179999"/>
                  </a:lnTo>
                  <a:cubicBezTo>
                    <a:pt x="214319" y="170473"/>
                    <a:pt x="194511" y="173855"/>
                    <a:pt x="186655" y="187428"/>
                  </a:cubicBezTo>
                  <a:lnTo>
                    <a:pt x="77284" y="376933"/>
                  </a:lnTo>
                  <a:cubicBezTo>
                    <a:pt x="69427" y="390555"/>
                    <a:pt x="76427" y="409367"/>
                    <a:pt x="92901" y="418892"/>
                  </a:cubicBezTo>
                  <a:lnTo>
                    <a:pt x="114471" y="431323"/>
                  </a:lnTo>
                  <a:cubicBezTo>
                    <a:pt x="122756" y="436133"/>
                    <a:pt x="132088" y="437800"/>
                    <a:pt x="140707" y="436085"/>
                  </a:cubicBezTo>
                  <a:cubicBezTo>
                    <a:pt x="148658" y="434514"/>
                    <a:pt x="154991" y="430180"/>
                    <a:pt x="158610" y="423893"/>
                  </a:cubicBezTo>
                  <a:lnTo>
                    <a:pt x="208653" y="337213"/>
                  </a:lnTo>
                  <a:cubicBezTo>
                    <a:pt x="212843" y="329926"/>
                    <a:pt x="222175" y="327402"/>
                    <a:pt x="229460" y="331641"/>
                  </a:cubicBezTo>
                  <a:cubicBezTo>
                    <a:pt x="236746" y="335832"/>
                    <a:pt x="239222" y="345167"/>
                    <a:pt x="235031" y="352454"/>
                  </a:cubicBezTo>
                  <a:lnTo>
                    <a:pt x="184988" y="439133"/>
                  </a:lnTo>
                  <a:cubicBezTo>
                    <a:pt x="176941" y="453136"/>
                    <a:pt x="163324" y="462661"/>
                    <a:pt x="146706" y="465995"/>
                  </a:cubicBezTo>
                  <a:cubicBezTo>
                    <a:pt x="142516" y="466804"/>
                    <a:pt x="138231" y="467233"/>
                    <a:pt x="133945" y="467233"/>
                  </a:cubicBezTo>
                  <a:cubicBezTo>
                    <a:pt x="121756" y="467185"/>
                    <a:pt x="109757" y="463899"/>
                    <a:pt x="99187" y="457755"/>
                  </a:cubicBezTo>
                  <a:lnTo>
                    <a:pt x="77665" y="445277"/>
                  </a:lnTo>
                  <a:cubicBezTo>
                    <a:pt x="46620" y="427370"/>
                    <a:pt x="34621" y="389888"/>
                    <a:pt x="50858" y="361693"/>
                  </a:cubicBezTo>
                  <a:lnTo>
                    <a:pt x="160229" y="172235"/>
                  </a:lnTo>
                  <a:cubicBezTo>
                    <a:pt x="172442" y="151125"/>
                    <a:pt x="197136" y="141132"/>
                    <a:pt x="221817" y="145010"/>
                  </a:cubicBezTo>
                  <a:close/>
                  <a:moveTo>
                    <a:pt x="69892" y="54634"/>
                  </a:moveTo>
                  <a:cubicBezTo>
                    <a:pt x="73797" y="54634"/>
                    <a:pt x="77703" y="56122"/>
                    <a:pt x="80679" y="59098"/>
                  </a:cubicBezTo>
                  <a:lnTo>
                    <a:pt x="123781" y="102196"/>
                  </a:lnTo>
                  <a:cubicBezTo>
                    <a:pt x="129734" y="108149"/>
                    <a:pt x="129734" y="117816"/>
                    <a:pt x="123781" y="123769"/>
                  </a:cubicBezTo>
                  <a:cubicBezTo>
                    <a:pt x="117828" y="129721"/>
                    <a:pt x="108160" y="129721"/>
                    <a:pt x="102206" y="123769"/>
                  </a:cubicBezTo>
                  <a:lnTo>
                    <a:pt x="59104" y="80671"/>
                  </a:lnTo>
                  <a:cubicBezTo>
                    <a:pt x="53151" y="74718"/>
                    <a:pt x="53151" y="65051"/>
                    <a:pt x="59104" y="59098"/>
                  </a:cubicBezTo>
                  <a:cubicBezTo>
                    <a:pt x="62081" y="56122"/>
                    <a:pt x="65987" y="54634"/>
                    <a:pt x="69892" y="54634"/>
                  </a:cubicBezTo>
                  <a:close/>
                  <a:moveTo>
                    <a:pt x="380685" y="6191"/>
                  </a:moveTo>
                  <a:cubicBezTo>
                    <a:pt x="388732" y="7596"/>
                    <a:pt x="396529" y="10442"/>
                    <a:pt x="403672" y="14656"/>
                  </a:cubicBezTo>
                  <a:lnTo>
                    <a:pt x="425195" y="27085"/>
                  </a:lnTo>
                  <a:cubicBezTo>
                    <a:pt x="439909" y="35562"/>
                    <a:pt x="450909" y="48706"/>
                    <a:pt x="456099" y="64088"/>
                  </a:cubicBezTo>
                  <a:cubicBezTo>
                    <a:pt x="461480" y="80137"/>
                    <a:pt x="460051" y="96709"/>
                    <a:pt x="452004" y="110663"/>
                  </a:cubicBezTo>
                  <a:lnTo>
                    <a:pt x="342626" y="300105"/>
                  </a:lnTo>
                  <a:cubicBezTo>
                    <a:pt x="332151" y="318250"/>
                    <a:pt x="312484" y="328155"/>
                    <a:pt x="291533" y="328155"/>
                  </a:cubicBezTo>
                  <a:cubicBezTo>
                    <a:pt x="279914" y="328155"/>
                    <a:pt x="267914" y="325107"/>
                    <a:pt x="256819" y="318726"/>
                  </a:cubicBezTo>
                  <a:lnTo>
                    <a:pt x="235296" y="306296"/>
                  </a:lnTo>
                  <a:cubicBezTo>
                    <a:pt x="204250" y="288343"/>
                    <a:pt x="192250" y="250864"/>
                    <a:pt x="208535" y="222671"/>
                  </a:cubicBezTo>
                  <a:cubicBezTo>
                    <a:pt x="212678" y="215337"/>
                    <a:pt x="222059" y="212813"/>
                    <a:pt x="229392" y="217004"/>
                  </a:cubicBezTo>
                  <a:cubicBezTo>
                    <a:pt x="236725" y="221242"/>
                    <a:pt x="239201" y="230624"/>
                    <a:pt x="234915" y="237910"/>
                  </a:cubicBezTo>
                  <a:cubicBezTo>
                    <a:pt x="227058" y="251578"/>
                    <a:pt x="234058" y="270341"/>
                    <a:pt x="250534" y="279866"/>
                  </a:cubicBezTo>
                  <a:lnTo>
                    <a:pt x="272105" y="292343"/>
                  </a:lnTo>
                  <a:cubicBezTo>
                    <a:pt x="288580" y="301867"/>
                    <a:pt x="308389" y="298486"/>
                    <a:pt x="316246" y="284866"/>
                  </a:cubicBezTo>
                  <a:lnTo>
                    <a:pt x="425624" y="95424"/>
                  </a:lnTo>
                  <a:cubicBezTo>
                    <a:pt x="429243" y="89137"/>
                    <a:pt x="429814" y="81470"/>
                    <a:pt x="427195" y="73851"/>
                  </a:cubicBezTo>
                  <a:cubicBezTo>
                    <a:pt x="424386" y="65517"/>
                    <a:pt x="418243" y="58278"/>
                    <a:pt x="409958" y="53468"/>
                  </a:cubicBezTo>
                  <a:lnTo>
                    <a:pt x="388435" y="41039"/>
                  </a:lnTo>
                  <a:cubicBezTo>
                    <a:pt x="380102" y="36229"/>
                    <a:pt x="370864" y="34562"/>
                    <a:pt x="362150" y="36276"/>
                  </a:cubicBezTo>
                  <a:cubicBezTo>
                    <a:pt x="354245" y="37848"/>
                    <a:pt x="347864" y="42182"/>
                    <a:pt x="344245" y="48468"/>
                  </a:cubicBezTo>
                  <a:lnTo>
                    <a:pt x="294247" y="135141"/>
                  </a:lnTo>
                  <a:cubicBezTo>
                    <a:pt x="290009" y="142427"/>
                    <a:pt x="280724" y="144903"/>
                    <a:pt x="273390" y="140713"/>
                  </a:cubicBezTo>
                  <a:cubicBezTo>
                    <a:pt x="266105" y="136522"/>
                    <a:pt x="263629" y="127188"/>
                    <a:pt x="267819" y="119902"/>
                  </a:cubicBezTo>
                  <a:lnTo>
                    <a:pt x="317865" y="33229"/>
                  </a:lnTo>
                  <a:cubicBezTo>
                    <a:pt x="325913" y="19228"/>
                    <a:pt x="339531" y="9703"/>
                    <a:pt x="356197" y="6369"/>
                  </a:cubicBezTo>
                  <a:cubicBezTo>
                    <a:pt x="364340" y="4822"/>
                    <a:pt x="372638" y="4786"/>
                    <a:pt x="380685" y="6191"/>
                  </a:cubicBezTo>
                  <a:close/>
                  <a:moveTo>
                    <a:pt x="182886" y="0"/>
                  </a:moveTo>
                  <a:cubicBezTo>
                    <a:pt x="191315" y="0"/>
                    <a:pt x="198126" y="6810"/>
                    <a:pt x="198126" y="15239"/>
                  </a:cubicBezTo>
                  <a:lnTo>
                    <a:pt x="198126" y="76195"/>
                  </a:lnTo>
                  <a:cubicBezTo>
                    <a:pt x="198126" y="84624"/>
                    <a:pt x="191315" y="91433"/>
                    <a:pt x="182886" y="91433"/>
                  </a:cubicBezTo>
                  <a:cubicBezTo>
                    <a:pt x="174456" y="91433"/>
                    <a:pt x="167645" y="84624"/>
                    <a:pt x="167645" y="76195"/>
                  </a:cubicBezTo>
                  <a:lnTo>
                    <a:pt x="167645" y="15239"/>
                  </a:lnTo>
                  <a:cubicBezTo>
                    <a:pt x="167645" y="6810"/>
                    <a:pt x="174456" y="0"/>
                    <a:pt x="182886" y="0"/>
                  </a:cubicBezTo>
                  <a:close/>
                </a:path>
              </a:pathLst>
            </a:cu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C00000"/>
                </a:solidFill>
                <a:effectLst/>
                <a:uLnTx/>
                <a:uFillTx/>
                <a:latin typeface="Calibri"/>
                <a:ea typeface="微软雅黑"/>
                <a:cs typeface="+mn-cs"/>
              </a:endParaRPr>
            </a:p>
          </p:txBody>
        </p:sp>
      </p:grpSp>
      <p:grpSp>
        <p:nvGrpSpPr>
          <p:cNvPr id="20" name="组合 19"/>
          <p:cNvGrpSpPr/>
          <p:nvPr/>
        </p:nvGrpSpPr>
        <p:grpSpPr>
          <a:xfrm>
            <a:off x="7907890" y="1995456"/>
            <a:ext cx="2158509" cy="502966"/>
            <a:chOff x="1907400" y="3305483"/>
            <a:chExt cx="1598642" cy="372508"/>
          </a:xfrm>
        </p:grpSpPr>
        <p:sp>
          <p:nvSpPr>
            <p:cNvPr id="21" name="矩形 20"/>
            <p:cNvSpPr/>
            <p:nvPr/>
          </p:nvSpPr>
          <p:spPr>
            <a:xfrm>
              <a:off x="2447843" y="3305483"/>
              <a:ext cx="1058199" cy="273536"/>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H.265</a:t>
              </a:r>
            </a:p>
          </p:txBody>
        </p:sp>
        <p:sp>
          <p:nvSpPr>
            <p:cNvPr id="22" name="entering-password_63570">
              <a:extLst>
                <a:ext uri="{FF2B5EF4-FFF2-40B4-BE49-F238E27FC236}">
                  <a16:creationId xmlns:a16="http://schemas.microsoft.com/office/drawing/2014/main" id="{54405246-CCE2-4201-BBB1-D3F3EB6E740D}"/>
                </a:ext>
              </a:extLst>
            </p:cNvPr>
            <p:cNvSpPr/>
            <p:nvPr/>
          </p:nvSpPr>
          <p:spPr>
            <a:xfrm>
              <a:off x="1907400" y="3383677"/>
              <a:ext cx="454759" cy="294314"/>
            </a:xfrm>
            <a:custGeom>
              <a:avLst/>
              <a:gdLst>
                <a:gd name="connsiteX0" fmla="*/ 282548 w 607427"/>
                <a:gd name="connsiteY0" fmla="*/ 353708 h 393120"/>
                <a:gd name="connsiteX1" fmla="*/ 273652 w 607427"/>
                <a:gd name="connsiteY1" fmla="*/ 362591 h 393120"/>
                <a:gd name="connsiteX2" fmla="*/ 282548 w 607427"/>
                <a:gd name="connsiteY2" fmla="*/ 371475 h 393120"/>
                <a:gd name="connsiteX3" fmla="*/ 314875 w 607427"/>
                <a:gd name="connsiteY3" fmla="*/ 371475 h 393120"/>
                <a:gd name="connsiteX4" fmla="*/ 323771 w 607427"/>
                <a:gd name="connsiteY4" fmla="*/ 362591 h 393120"/>
                <a:gd name="connsiteX5" fmla="*/ 314875 w 607427"/>
                <a:gd name="connsiteY5" fmla="*/ 353708 h 393120"/>
                <a:gd name="connsiteX6" fmla="*/ 448181 w 607427"/>
                <a:gd name="connsiteY6" fmla="*/ 287154 h 393120"/>
                <a:gd name="connsiteX7" fmla="*/ 441545 w 607427"/>
                <a:gd name="connsiteY7" fmla="*/ 301812 h 393120"/>
                <a:gd name="connsiteX8" fmla="*/ 448056 w 607427"/>
                <a:gd name="connsiteY8" fmla="*/ 315969 h 393120"/>
                <a:gd name="connsiteX9" fmla="*/ 454566 w 607427"/>
                <a:gd name="connsiteY9" fmla="*/ 301436 h 393120"/>
                <a:gd name="connsiteX10" fmla="*/ 448181 w 607427"/>
                <a:gd name="connsiteY10" fmla="*/ 287154 h 393120"/>
                <a:gd name="connsiteX11" fmla="*/ 388074 w 607427"/>
                <a:gd name="connsiteY11" fmla="*/ 287154 h 393120"/>
                <a:gd name="connsiteX12" fmla="*/ 381564 w 607427"/>
                <a:gd name="connsiteY12" fmla="*/ 301812 h 393120"/>
                <a:gd name="connsiteX13" fmla="*/ 388074 w 607427"/>
                <a:gd name="connsiteY13" fmla="*/ 315969 h 393120"/>
                <a:gd name="connsiteX14" fmla="*/ 394585 w 607427"/>
                <a:gd name="connsiteY14" fmla="*/ 301436 h 393120"/>
                <a:gd name="connsiteX15" fmla="*/ 388074 w 607427"/>
                <a:gd name="connsiteY15" fmla="*/ 287154 h 393120"/>
                <a:gd name="connsiteX16" fmla="*/ 354717 w 607427"/>
                <a:gd name="connsiteY16" fmla="*/ 287154 h 393120"/>
                <a:gd name="connsiteX17" fmla="*/ 348065 w 607427"/>
                <a:gd name="connsiteY17" fmla="*/ 301812 h 393120"/>
                <a:gd name="connsiteX18" fmla="*/ 354591 w 607427"/>
                <a:gd name="connsiteY18" fmla="*/ 315969 h 393120"/>
                <a:gd name="connsiteX19" fmla="*/ 361118 w 607427"/>
                <a:gd name="connsiteY19" fmla="*/ 301436 h 393120"/>
                <a:gd name="connsiteX20" fmla="*/ 354717 w 607427"/>
                <a:gd name="connsiteY20" fmla="*/ 287154 h 393120"/>
                <a:gd name="connsiteX21" fmla="*/ 321249 w 607427"/>
                <a:gd name="connsiteY21" fmla="*/ 287154 h 393120"/>
                <a:gd name="connsiteX22" fmla="*/ 314739 w 607427"/>
                <a:gd name="connsiteY22" fmla="*/ 301812 h 393120"/>
                <a:gd name="connsiteX23" fmla="*/ 321249 w 607427"/>
                <a:gd name="connsiteY23" fmla="*/ 315969 h 393120"/>
                <a:gd name="connsiteX24" fmla="*/ 327760 w 607427"/>
                <a:gd name="connsiteY24" fmla="*/ 301436 h 393120"/>
                <a:gd name="connsiteX25" fmla="*/ 321249 w 607427"/>
                <a:gd name="connsiteY25" fmla="*/ 287154 h 393120"/>
                <a:gd name="connsiteX26" fmla="*/ 417482 w 607427"/>
                <a:gd name="connsiteY26" fmla="*/ 281274 h 393120"/>
                <a:gd name="connsiteX27" fmla="*/ 421859 w 607427"/>
                <a:gd name="connsiteY27" fmla="*/ 281274 h 393120"/>
                <a:gd name="connsiteX28" fmla="*/ 423110 w 607427"/>
                <a:gd name="connsiteY28" fmla="*/ 282526 h 393120"/>
                <a:gd name="connsiteX29" fmla="*/ 423110 w 607427"/>
                <a:gd name="connsiteY29" fmla="*/ 320597 h 393120"/>
                <a:gd name="connsiteX30" fmla="*/ 421859 w 607427"/>
                <a:gd name="connsiteY30" fmla="*/ 321849 h 393120"/>
                <a:gd name="connsiteX31" fmla="*/ 416857 w 607427"/>
                <a:gd name="connsiteY31" fmla="*/ 321849 h 393120"/>
                <a:gd name="connsiteX32" fmla="*/ 415606 w 607427"/>
                <a:gd name="connsiteY32" fmla="*/ 320597 h 393120"/>
                <a:gd name="connsiteX33" fmla="*/ 415606 w 607427"/>
                <a:gd name="connsiteY33" fmla="*/ 289414 h 393120"/>
                <a:gd name="connsiteX34" fmla="*/ 410728 w 607427"/>
                <a:gd name="connsiteY34" fmla="*/ 292044 h 393120"/>
                <a:gd name="connsiteX35" fmla="*/ 409603 w 607427"/>
                <a:gd name="connsiteY35" fmla="*/ 292044 h 393120"/>
                <a:gd name="connsiteX36" fmla="*/ 408853 w 607427"/>
                <a:gd name="connsiteY36" fmla="*/ 291293 h 393120"/>
                <a:gd name="connsiteX37" fmla="*/ 407977 w 607427"/>
                <a:gd name="connsiteY37" fmla="*/ 287285 h 393120"/>
                <a:gd name="connsiteX38" fmla="*/ 408602 w 607427"/>
                <a:gd name="connsiteY38" fmla="*/ 285908 h 393120"/>
                <a:gd name="connsiteX39" fmla="*/ 416857 w 607427"/>
                <a:gd name="connsiteY39" fmla="*/ 281399 h 393120"/>
                <a:gd name="connsiteX40" fmla="*/ 417482 w 607427"/>
                <a:gd name="connsiteY40" fmla="*/ 281274 h 393120"/>
                <a:gd name="connsiteX41" fmla="*/ 448431 w 607427"/>
                <a:gd name="connsiteY41" fmla="*/ 280639 h 393120"/>
                <a:gd name="connsiteX42" fmla="*/ 462204 w 607427"/>
                <a:gd name="connsiteY42" fmla="*/ 301186 h 393120"/>
                <a:gd name="connsiteX43" fmla="*/ 447805 w 607427"/>
                <a:gd name="connsiteY43" fmla="*/ 322484 h 393120"/>
                <a:gd name="connsiteX44" fmla="*/ 433907 w 607427"/>
                <a:gd name="connsiteY44" fmla="*/ 301687 h 393120"/>
                <a:gd name="connsiteX45" fmla="*/ 448431 w 607427"/>
                <a:gd name="connsiteY45" fmla="*/ 280639 h 393120"/>
                <a:gd name="connsiteX46" fmla="*/ 388325 w 607427"/>
                <a:gd name="connsiteY46" fmla="*/ 280639 h 393120"/>
                <a:gd name="connsiteX47" fmla="*/ 402223 w 607427"/>
                <a:gd name="connsiteY47" fmla="*/ 301186 h 393120"/>
                <a:gd name="connsiteX48" fmla="*/ 387699 w 607427"/>
                <a:gd name="connsiteY48" fmla="*/ 322484 h 393120"/>
                <a:gd name="connsiteX49" fmla="*/ 373926 w 607427"/>
                <a:gd name="connsiteY49" fmla="*/ 301687 h 393120"/>
                <a:gd name="connsiteX50" fmla="*/ 388325 w 607427"/>
                <a:gd name="connsiteY50" fmla="*/ 280639 h 393120"/>
                <a:gd name="connsiteX51" fmla="*/ 354968 w 607427"/>
                <a:gd name="connsiteY51" fmla="*/ 280639 h 393120"/>
                <a:gd name="connsiteX52" fmla="*/ 368775 w 607427"/>
                <a:gd name="connsiteY52" fmla="*/ 301186 h 393120"/>
                <a:gd name="connsiteX53" fmla="*/ 354340 w 607427"/>
                <a:gd name="connsiteY53" fmla="*/ 322484 h 393120"/>
                <a:gd name="connsiteX54" fmla="*/ 340408 w 607427"/>
                <a:gd name="connsiteY54" fmla="*/ 301687 h 393120"/>
                <a:gd name="connsiteX55" fmla="*/ 354968 w 607427"/>
                <a:gd name="connsiteY55" fmla="*/ 280639 h 393120"/>
                <a:gd name="connsiteX56" fmla="*/ 321500 w 607427"/>
                <a:gd name="connsiteY56" fmla="*/ 280639 h 393120"/>
                <a:gd name="connsiteX57" fmla="*/ 335398 w 607427"/>
                <a:gd name="connsiteY57" fmla="*/ 301186 h 393120"/>
                <a:gd name="connsiteX58" fmla="*/ 320874 w 607427"/>
                <a:gd name="connsiteY58" fmla="*/ 322484 h 393120"/>
                <a:gd name="connsiteX59" fmla="*/ 307101 w 607427"/>
                <a:gd name="connsiteY59" fmla="*/ 301687 h 393120"/>
                <a:gd name="connsiteX60" fmla="*/ 321500 w 607427"/>
                <a:gd name="connsiteY60" fmla="*/ 280639 h 393120"/>
                <a:gd name="connsiteX61" fmla="*/ 534922 w 607427"/>
                <a:gd name="connsiteY61" fmla="*/ 217001 h 393120"/>
                <a:gd name="connsiteX62" fmla="*/ 528411 w 607427"/>
                <a:gd name="connsiteY62" fmla="*/ 231635 h 393120"/>
                <a:gd name="connsiteX63" fmla="*/ 534922 w 607427"/>
                <a:gd name="connsiteY63" fmla="*/ 245893 h 393120"/>
                <a:gd name="connsiteX64" fmla="*/ 541432 w 607427"/>
                <a:gd name="connsiteY64" fmla="*/ 231259 h 393120"/>
                <a:gd name="connsiteX65" fmla="*/ 534922 w 607427"/>
                <a:gd name="connsiteY65" fmla="*/ 217001 h 393120"/>
                <a:gd name="connsiteX66" fmla="*/ 503202 w 607427"/>
                <a:gd name="connsiteY66" fmla="*/ 217001 h 393120"/>
                <a:gd name="connsiteX67" fmla="*/ 496675 w 607427"/>
                <a:gd name="connsiteY67" fmla="*/ 231635 h 393120"/>
                <a:gd name="connsiteX68" fmla="*/ 503202 w 607427"/>
                <a:gd name="connsiteY68" fmla="*/ 245893 h 393120"/>
                <a:gd name="connsiteX69" fmla="*/ 509728 w 607427"/>
                <a:gd name="connsiteY69" fmla="*/ 231259 h 393120"/>
                <a:gd name="connsiteX70" fmla="*/ 503202 w 607427"/>
                <a:gd name="connsiteY70" fmla="*/ 217001 h 393120"/>
                <a:gd name="connsiteX71" fmla="*/ 443171 w 607427"/>
                <a:gd name="connsiteY71" fmla="*/ 217001 h 393120"/>
                <a:gd name="connsiteX72" fmla="*/ 436535 w 607427"/>
                <a:gd name="connsiteY72" fmla="*/ 231635 h 393120"/>
                <a:gd name="connsiteX73" fmla="*/ 443046 w 607427"/>
                <a:gd name="connsiteY73" fmla="*/ 245893 h 393120"/>
                <a:gd name="connsiteX74" fmla="*/ 449556 w 607427"/>
                <a:gd name="connsiteY74" fmla="*/ 231259 h 393120"/>
                <a:gd name="connsiteX75" fmla="*/ 443171 w 607427"/>
                <a:gd name="connsiteY75" fmla="*/ 217001 h 393120"/>
                <a:gd name="connsiteX76" fmla="*/ 352968 w 607427"/>
                <a:gd name="connsiteY76" fmla="*/ 217001 h 393120"/>
                <a:gd name="connsiteX77" fmla="*/ 346442 w 607427"/>
                <a:gd name="connsiteY77" fmla="*/ 231635 h 393120"/>
                <a:gd name="connsiteX78" fmla="*/ 352968 w 607427"/>
                <a:gd name="connsiteY78" fmla="*/ 245893 h 393120"/>
                <a:gd name="connsiteX79" fmla="*/ 359495 w 607427"/>
                <a:gd name="connsiteY79" fmla="*/ 231259 h 393120"/>
                <a:gd name="connsiteX80" fmla="*/ 352968 w 607427"/>
                <a:gd name="connsiteY80" fmla="*/ 217001 h 393120"/>
                <a:gd name="connsiteX81" fmla="*/ 321249 w 607427"/>
                <a:gd name="connsiteY81" fmla="*/ 217001 h 393120"/>
                <a:gd name="connsiteX82" fmla="*/ 314739 w 607427"/>
                <a:gd name="connsiteY82" fmla="*/ 231635 h 393120"/>
                <a:gd name="connsiteX83" fmla="*/ 321249 w 607427"/>
                <a:gd name="connsiteY83" fmla="*/ 245893 h 393120"/>
                <a:gd name="connsiteX84" fmla="*/ 327760 w 607427"/>
                <a:gd name="connsiteY84" fmla="*/ 231259 h 393120"/>
                <a:gd name="connsiteX85" fmla="*/ 321249 w 607427"/>
                <a:gd name="connsiteY85" fmla="*/ 217001 h 393120"/>
                <a:gd name="connsiteX86" fmla="*/ 564335 w 607427"/>
                <a:gd name="connsiteY86" fmla="*/ 211132 h 393120"/>
                <a:gd name="connsiteX87" fmla="*/ 568708 w 607427"/>
                <a:gd name="connsiteY87" fmla="*/ 211132 h 393120"/>
                <a:gd name="connsiteX88" fmla="*/ 569957 w 607427"/>
                <a:gd name="connsiteY88" fmla="*/ 212382 h 393120"/>
                <a:gd name="connsiteX89" fmla="*/ 569957 w 607427"/>
                <a:gd name="connsiteY89" fmla="*/ 250387 h 393120"/>
                <a:gd name="connsiteX90" fmla="*/ 568708 w 607427"/>
                <a:gd name="connsiteY90" fmla="*/ 251637 h 393120"/>
                <a:gd name="connsiteX91" fmla="*/ 563710 w 607427"/>
                <a:gd name="connsiteY91" fmla="*/ 251637 h 393120"/>
                <a:gd name="connsiteX92" fmla="*/ 562461 w 607427"/>
                <a:gd name="connsiteY92" fmla="*/ 250387 h 393120"/>
                <a:gd name="connsiteX93" fmla="*/ 562461 w 607427"/>
                <a:gd name="connsiteY93" fmla="*/ 219258 h 393120"/>
                <a:gd name="connsiteX94" fmla="*/ 557589 w 607427"/>
                <a:gd name="connsiteY94" fmla="*/ 221883 h 393120"/>
                <a:gd name="connsiteX95" fmla="*/ 556464 w 607427"/>
                <a:gd name="connsiteY95" fmla="*/ 221883 h 393120"/>
                <a:gd name="connsiteX96" fmla="*/ 555839 w 607427"/>
                <a:gd name="connsiteY96" fmla="*/ 221133 h 393120"/>
                <a:gd name="connsiteX97" fmla="*/ 554840 w 607427"/>
                <a:gd name="connsiteY97" fmla="*/ 217133 h 393120"/>
                <a:gd name="connsiteX98" fmla="*/ 555465 w 607427"/>
                <a:gd name="connsiteY98" fmla="*/ 215757 h 393120"/>
                <a:gd name="connsiteX99" fmla="*/ 563710 w 607427"/>
                <a:gd name="connsiteY99" fmla="*/ 211382 h 393120"/>
                <a:gd name="connsiteX100" fmla="*/ 564335 w 607427"/>
                <a:gd name="connsiteY100" fmla="*/ 211132 h 393120"/>
                <a:gd name="connsiteX101" fmla="*/ 472503 w 607427"/>
                <a:gd name="connsiteY101" fmla="*/ 211132 h 393120"/>
                <a:gd name="connsiteX102" fmla="*/ 476896 w 607427"/>
                <a:gd name="connsiteY102" fmla="*/ 211132 h 393120"/>
                <a:gd name="connsiteX103" fmla="*/ 478151 w 607427"/>
                <a:gd name="connsiteY103" fmla="*/ 212382 h 393120"/>
                <a:gd name="connsiteX104" fmla="*/ 478151 w 607427"/>
                <a:gd name="connsiteY104" fmla="*/ 250387 h 393120"/>
                <a:gd name="connsiteX105" fmla="*/ 476896 w 607427"/>
                <a:gd name="connsiteY105" fmla="*/ 251637 h 393120"/>
                <a:gd name="connsiteX106" fmla="*/ 471875 w 607427"/>
                <a:gd name="connsiteY106" fmla="*/ 251637 h 393120"/>
                <a:gd name="connsiteX107" fmla="*/ 470620 w 607427"/>
                <a:gd name="connsiteY107" fmla="*/ 250387 h 393120"/>
                <a:gd name="connsiteX108" fmla="*/ 470620 w 607427"/>
                <a:gd name="connsiteY108" fmla="*/ 219258 h 393120"/>
                <a:gd name="connsiteX109" fmla="*/ 465725 w 607427"/>
                <a:gd name="connsiteY109" fmla="*/ 221883 h 393120"/>
                <a:gd name="connsiteX110" fmla="*/ 464721 w 607427"/>
                <a:gd name="connsiteY110" fmla="*/ 221883 h 393120"/>
                <a:gd name="connsiteX111" fmla="*/ 463968 w 607427"/>
                <a:gd name="connsiteY111" fmla="*/ 221133 h 393120"/>
                <a:gd name="connsiteX112" fmla="*/ 462964 w 607427"/>
                <a:gd name="connsiteY112" fmla="*/ 217133 h 393120"/>
                <a:gd name="connsiteX113" fmla="*/ 463591 w 607427"/>
                <a:gd name="connsiteY113" fmla="*/ 215757 h 393120"/>
                <a:gd name="connsiteX114" fmla="*/ 471875 w 607427"/>
                <a:gd name="connsiteY114" fmla="*/ 211382 h 393120"/>
                <a:gd name="connsiteX115" fmla="*/ 472503 w 607427"/>
                <a:gd name="connsiteY115" fmla="*/ 211132 h 393120"/>
                <a:gd name="connsiteX116" fmla="*/ 412472 w 607427"/>
                <a:gd name="connsiteY116" fmla="*/ 211132 h 393120"/>
                <a:gd name="connsiteX117" fmla="*/ 416849 w 607427"/>
                <a:gd name="connsiteY117" fmla="*/ 211132 h 393120"/>
                <a:gd name="connsiteX118" fmla="*/ 418100 w 607427"/>
                <a:gd name="connsiteY118" fmla="*/ 212382 h 393120"/>
                <a:gd name="connsiteX119" fmla="*/ 418100 w 607427"/>
                <a:gd name="connsiteY119" fmla="*/ 250387 h 393120"/>
                <a:gd name="connsiteX120" fmla="*/ 416849 w 607427"/>
                <a:gd name="connsiteY120" fmla="*/ 251637 h 393120"/>
                <a:gd name="connsiteX121" fmla="*/ 411847 w 607427"/>
                <a:gd name="connsiteY121" fmla="*/ 251637 h 393120"/>
                <a:gd name="connsiteX122" fmla="*/ 410596 w 607427"/>
                <a:gd name="connsiteY122" fmla="*/ 250387 h 393120"/>
                <a:gd name="connsiteX123" fmla="*/ 410596 w 607427"/>
                <a:gd name="connsiteY123" fmla="*/ 219258 h 393120"/>
                <a:gd name="connsiteX124" fmla="*/ 405718 w 607427"/>
                <a:gd name="connsiteY124" fmla="*/ 221883 h 393120"/>
                <a:gd name="connsiteX125" fmla="*/ 404593 w 607427"/>
                <a:gd name="connsiteY125" fmla="*/ 221883 h 393120"/>
                <a:gd name="connsiteX126" fmla="*/ 403843 w 607427"/>
                <a:gd name="connsiteY126" fmla="*/ 221133 h 393120"/>
                <a:gd name="connsiteX127" fmla="*/ 402967 w 607427"/>
                <a:gd name="connsiteY127" fmla="*/ 217133 h 393120"/>
                <a:gd name="connsiteX128" fmla="*/ 403592 w 607427"/>
                <a:gd name="connsiteY128" fmla="*/ 215757 h 393120"/>
                <a:gd name="connsiteX129" fmla="*/ 411847 w 607427"/>
                <a:gd name="connsiteY129" fmla="*/ 211382 h 393120"/>
                <a:gd name="connsiteX130" fmla="*/ 412472 w 607427"/>
                <a:gd name="connsiteY130" fmla="*/ 211132 h 393120"/>
                <a:gd name="connsiteX131" fmla="*/ 382417 w 607427"/>
                <a:gd name="connsiteY131" fmla="*/ 211132 h 393120"/>
                <a:gd name="connsiteX132" fmla="*/ 386790 w 607427"/>
                <a:gd name="connsiteY132" fmla="*/ 211132 h 393120"/>
                <a:gd name="connsiteX133" fmla="*/ 388039 w 607427"/>
                <a:gd name="connsiteY133" fmla="*/ 212382 h 393120"/>
                <a:gd name="connsiteX134" fmla="*/ 388039 w 607427"/>
                <a:gd name="connsiteY134" fmla="*/ 250387 h 393120"/>
                <a:gd name="connsiteX135" fmla="*/ 386790 w 607427"/>
                <a:gd name="connsiteY135" fmla="*/ 251637 h 393120"/>
                <a:gd name="connsiteX136" fmla="*/ 381792 w 607427"/>
                <a:gd name="connsiteY136" fmla="*/ 251637 h 393120"/>
                <a:gd name="connsiteX137" fmla="*/ 380543 w 607427"/>
                <a:gd name="connsiteY137" fmla="*/ 250387 h 393120"/>
                <a:gd name="connsiteX138" fmla="*/ 380543 w 607427"/>
                <a:gd name="connsiteY138" fmla="*/ 219258 h 393120"/>
                <a:gd name="connsiteX139" fmla="*/ 375670 w 607427"/>
                <a:gd name="connsiteY139" fmla="*/ 221883 h 393120"/>
                <a:gd name="connsiteX140" fmla="*/ 374546 w 607427"/>
                <a:gd name="connsiteY140" fmla="*/ 221883 h 393120"/>
                <a:gd name="connsiteX141" fmla="*/ 373921 w 607427"/>
                <a:gd name="connsiteY141" fmla="*/ 221133 h 393120"/>
                <a:gd name="connsiteX142" fmla="*/ 372922 w 607427"/>
                <a:gd name="connsiteY142" fmla="*/ 217133 h 393120"/>
                <a:gd name="connsiteX143" fmla="*/ 373547 w 607427"/>
                <a:gd name="connsiteY143" fmla="*/ 215757 h 393120"/>
                <a:gd name="connsiteX144" fmla="*/ 381792 w 607427"/>
                <a:gd name="connsiteY144" fmla="*/ 211382 h 393120"/>
                <a:gd name="connsiteX145" fmla="*/ 382417 w 607427"/>
                <a:gd name="connsiteY145" fmla="*/ 211132 h 393120"/>
                <a:gd name="connsiteX146" fmla="*/ 535172 w 607427"/>
                <a:gd name="connsiteY146" fmla="*/ 210497 h 393120"/>
                <a:gd name="connsiteX147" fmla="*/ 549070 w 607427"/>
                <a:gd name="connsiteY147" fmla="*/ 231009 h 393120"/>
                <a:gd name="connsiteX148" fmla="*/ 534546 w 607427"/>
                <a:gd name="connsiteY148" fmla="*/ 252272 h 393120"/>
                <a:gd name="connsiteX149" fmla="*/ 520773 w 607427"/>
                <a:gd name="connsiteY149" fmla="*/ 231509 h 393120"/>
                <a:gd name="connsiteX150" fmla="*/ 535172 w 607427"/>
                <a:gd name="connsiteY150" fmla="*/ 210497 h 393120"/>
                <a:gd name="connsiteX151" fmla="*/ 503453 w 607427"/>
                <a:gd name="connsiteY151" fmla="*/ 210497 h 393120"/>
                <a:gd name="connsiteX152" fmla="*/ 517385 w 607427"/>
                <a:gd name="connsiteY152" fmla="*/ 231009 h 393120"/>
                <a:gd name="connsiteX153" fmla="*/ 502825 w 607427"/>
                <a:gd name="connsiteY153" fmla="*/ 252272 h 393120"/>
                <a:gd name="connsiteX154" fmla="*/ 489018 w 607427"/>
                <a:gd name="connsiteY154" fmla="*/ 231509 h 393120"/>
                <a:gd name="connsiteX155" fmla="*/ 503453 w 607427"/>
                <a:gd name="connsiteY155" fmla="*/ 210497 h 393120"/>
                <a:gd name="connsiteX156" fmla="*/ 443421 w 607427"/>
                <a:gd name="connsiteY156" fmla="*/ 210497 h 393120"/>
                <a:gd name="connsiteX157" fmla="*/ 457194 w 607427"/>
                <a:gd name="connsiteY157" fmla="*/ 231009 h 393120"/>
                <a:gd name="connsiteX158" fmla="*/ 442795 w 607427"/>
                <a:gd name="connsiteY158" fmla="*/ 252272 h 393120"/>
                <a:gd name="connsiteX159" fmla="*/ 428897 w 607427"/>
                <a:gd name="connsiteY159" fmla="*/ 231509 h 393120"/>
                <a:gd name="connsiteX160" fmla="*/ 443421 w 607427"/>
                <a:gd name="connsiteY160" fmla="*/ 210497 h 393120"/>
                <a:gd name="connsiteX161" fmla="*/ 353345 w 607427"/>
                <a:gd name="connsiteY161" fmla="*/ 210497 h 393120"/>
                <a:gd name="connsiteX162" fmla="*/ 367152 w 607427"/>
                <a:gd name="connsiteY162" fmla="*/ 231009 h 393120"/>
                <a:gd name="connsiteX163" fmla="*/ 352592 w 607427"/>
                <a:gd name="connsiteY163" fmla="*/ 252272 h 393120"/>
                <a:gd name="connsiteX164" fmla="*/ 338785 w 607427"/>
                <a:gd name="connsiteY164" fmla="*/ 231509 h 393120"/>
                <a:gd name="connsiteX165" fmla="*/ 353345 w 607427"/>
                <a:gd name="connsiteY165" fmla="*/ 210497 h 393120"/>
                <a:gd name="connsiteX166" fmla="*/ 321500 w 607427"/>
                <a:gd name="connsiteY166" fmla="*/ 210497 h 393120"/>
                <a:gd name="connsiteX167" fmla="*/ 335398 w 607427"/>
                <a:gd name="connsiteY167" fmla="*/ 231009 h 393120"/>
                <a:gd name="connsiteX168" fmla="*/ 320874 w 607427"/>
                <a:gd name="connsiteY168" fmla="*/ 252272 h 393120"/>
                <a:gd name="connsiteX169" fmla="*/ 307101 w 607427"/>
                <a:gd name="connsiteY169" fmla="*/ 231509 h 393120"/>
                <a:gd name="connsiteX170" fmla="*/ 321500 w 607427"/>
                <a:gd name="connsiteY170" fmla="*/ 210497 h 393120"/>
                <a:gd name="connsiteX171" fmla="*/ 504825 w 607427"/>
                <a:gd name="connsiteY171" fmla="*/ 146788 h 393120"/>
                <a:gd name="connsiteX172" fmla="*/ 498298 w 607427"/>
                <a:gd name="connsiteY172" fmla="*/ 161422 h 393120"/>
                <a:gd name="connsiteX173" fmla="*/ 504825 w 607427"/>
                <a:gd name="connsiteY173" fmla="*/ 175680 h 393120"/>
                <a:gd name="connsiteX174" fmla="*/ 511351 w 607427"/>
                <a:gd name="connsiteY174" fmla="*/ 161046 h 393120"/>
                <a:gd name="connsiteX175" fmla="*/ 504825 w 607427"/>
                <a:gd name="connsiteY175" fmla="*/ 146788 h 393120"/>
                <a:gd name="connsiteX176" fmla="*/ 444810 w 607427"/>
                <a:gd name="connsiteY176" fmla="*/ 146788 h 393120"/>
                <a:gd name="connsiteX177" fmla="*/ 438299 w 607427"/>
                <a:gd name="connsiteY177" fmla="*/ 161422 h 393120"/>
                <a:gd name="connsiteX178" fmla="*/ 444684 w 607427"/>
                <a:gd name="connsiteY178" fmla="*/ 175680 h 393120"/>
                <a:gd name="connsiteX179" fmla="*/ 451320 w 607427"/>
                <a:gd name="connsiteY179" fmla="*/ 161046 h 393120"/>
                <a:gd name="connsiteX180" fmla="*/ 444810 w 607427"/>
                <a:gd name="connsiteY180" fmla="*/ 146788 h 393120"/>
                <a:gd name="connsiteX181" fmla="*/ 413118 w 607427"/>
                <a:gd name="connsiteY181" fmla="*/ 146788 h 393120"/>
                <a:gd name="connsiteX182" fmla="*/ 406603 w 607427"/>
                <a:gd name="connsiteY182" fmla="*/ 161422 h 393120"/>
                <a:gd name="connsiteX183" fmla="*/ 412992 w 607427"/>
                <a:gd name="connsiteY183" fmla="*/ 175680 h 393120"/>
                <a:gd name="connsiteX184" fmla="*/ 419507 w 607427"/>
                <a:gd name="connsiteY184" fmla="*/ 161046 h 393120"/>
                <a:gd name="connsiteX185" fmla="*/ 413118 w 607427"/>
                <a:gd name="connsiteY185" fmla="*/ 146788 h 393120"/>
                <a:gd name="connsiteX186" fmla="*/ 352968 w 607427"/>
                <a:gd name="connsiteY186" fmla="*/ 146788 h 393120"/>
                <a:gd name="connsiteX187" fmla="*/ 346442 w 607427"/>
                <a:gd name="connsiteY187" fmla="*/ 161422 h 393120"/>
                <a:gd name="connsiteX188" fmla="*/ 352968 w 607427"/>
                <a:gd name="connsiteY188" fmla="*/ 175680 h 393120"/>
                <a:gd name="connsiteX189" fmla="*/ 359495 w 607427"/>
                <a:gd name="connsiteY189" fmla="*/ 161046 h 393120"/>
                <a:gd name="connsiteX190" fmla="*/ 352968 w 607427"/>
                <a:gd name="connsiteY190" fmla="*/ 146788 h 393120"/>
                <a:gd name="connsiteX191" fmla="*/ 321249 w 607427"/>
                <a:gd name="connsiteY191" fmla="*/ 146788 h 393120"/>
                <a:gd name="connsiteX192" fmla="*/ 314739 w 607427"/>
                <a:gd name="connsiteY192" fmla="*/ 161422 h 393120"/>
                <a:gd name="connsiteX193" fmla="*/ 321249 w 607427"/>
                <a:gd name="connsiteY193" fmla="*/ 175680 h 393120"/>
                <a:gd name="connsiteX194" fmla="*/ 327760 w 607427"/>
                <a:gd name="connsiteY194" fmla="*/ 161046 h 393120"/>
                <a:gd name="connsiteX195" fmla="*/ 321249 w 607427"/>
                <a:gd name="connsiteY195" fmla="*/ 146788 h 393120"/>
                <a:gd name="connsiteX196" fmla="*/ 474126 w 607427"/>
                <a:gd name="connsiteY196" fmla="*/ 141060 h 393120"/>
                <a:gd name="connsiteX197" fmla="*/ 478519 w 607427"/>
                <a:gd name="connsiteY197" fmla="*/ 141060 h 393120"/>
                <a:gd name="connsiteX198" fmla="*/ 479774 w 607427"/>
                <a:gd name="connsiteY198" fmla="*/ 142310 h 393120"/>
                <a:gd name="connsiteX199" fmla="*/ 479774 w 607427"/>
                <a:gd name="connsiteY199" fmla="*/ 180173 h 393120"/>
                <a:gd name="connsiteX200" fmla="*/ 478519 w 607427"/>
                <a:gd name="connsiteY200" fmla="*/ 181423 h 393120"/>
                <a:gd name="connsiteX201" fmla="*/ 473624 w 607427"/>
                <a:gd name="connsiteY201" fmla="*/ 181423 h 393120"/>
                <a:gd name="connsiteX202" fmla="*/ 472369 w 607427"/>
                <a:gd name="connsiteY202" fmla="*/ 180173 h 393120"/>
                <a:gd name="connsiteX203" fmla="*/ 472369 w 607427"/>
                <a:gd name="connsiteY203" fmla="*/ 149057 h 393120"/>
                <a:gd name="connsiteX204" fmla="*/ 467473 w 607427"/>
                <a:gd name="connsiteY204" fmla="*/ 151682 h 393120"/>
                <a:gd name="connsiteX205" fmla="*/ 466344 w 607427"/>
                <a:gd name="connsiteY205" fmla="*/ 151807 h 393120"/>
                <a:gd name="connsiteX206" fmla="*/ 465591 w 607427"/>
                <a:gd name="connsiteY206" fmla="*/ 150932 h 393120"/>
                <a:gd name="connsiteX207" fmla="*/ 464587 w 607427"/>
                <a:gd name="connsiteY207" fmla="*/ 147058 h 393120"/>
                <a:gd name="connsiteX208" fmla="*/ 465214 w 607427"/>
                <a:gd name="connsiteY208" fmla="*/ 145559 h 393120"/>
                <a:gd name="connsiteX209" fmla="*/ 473624 w 607427"/>
                <a:gd name="connsiteY209" fmla="*/ 141185 h 393120"/>
                <a:gd name="connsiteX210" fmla="*/ 474126 w 607427"/>
                <a:gd name="connsiteY210" fmla="*/ 141060 h 393120"/>
                <a:gd name="connsiteX211" fmla="*/ 382417 w 607427"/>
                <a:gd name="connsiteY211" fmla="*/ 141060 h 393120"/>
                <a:gd name="connsiteX212" fmla="*/ 386790 w 607427"/>
                <a:gd name="connsiteY212" fmla="*/ 141060 h 393120"/>
                <a:gd name="connsiteX213" fmla="*/ 388039 w 607427"/>
                <a:gd name="connsiteY213" fmla="*/ 142310 h 393120"/>
                <a:gd name="connsiteX214" fmla="*/ 388039 w 607427"/>
                <a:gd name="connsiteY214" fmla="*/ 180173 h 393120"/>
                <a:gd name="connsiteX215" fmla="*/ 386790 w 607427"/>
                <a:gd name="connsiteY215" fmla="*/ 181423 h 393120"/>
                <a:gd name="connsiteX216" fmla="*/ 381792 w 607427"/>
                <a:gd name="connsiteY216" fmla="*/ 181423 h 393120"/>
                <a:gd name="connsiteX217" fmla="*/ 380543 w 607427"/>
                <a:gd name="connsiteY217" fmla="*/ 180173 h 393120"/>
                <a:gd name="connsiteX218" fmla="*/ 380543 w 607427"/>
                <a:gd name="connsiteY218" fmla="*/ 149057 h 393120"/>
                <a:gd name="connsiteX219" fmla="*/ 375670 w 607427"/>
                <a:gd name="connsiteY219" fmla="*/ 151682 h 393120"/>
                <a:gd name="connsiteX220" fmla="*/ 374546 w 607427"/>
                <a:gd name="connsiteY220" fmla="*/ 151807 h 393120"/>
                <a:gd name="connsiteX221" fmla="*/ 373921 w 607427"/>
                <a:gd name="connsiteY221" fmla="*/ 150932 h 393120"/>
                <a:gd name="connsiteX222" fmla="*/ 372922 w 607427"/>
                <a:gd name="connsiteY222" fmla="*/ 147058 h 393120"/>
                <a:gd name="connsiteX223" fmla="*/ 373547 w 607427"/>
                <a:gd name="connsiteY223" fmla="*/ 145559 h 393120"/>
                <a:gd name="connsiteX224" fmla="*/ 381792 w 607427"/>
                <a:gd name="connsiteY224" fmla="*/ 141185 h 393120"/>
                <a:gd name="connsiteX225" fmla="*/ 382417 w 607427"/>
                <a:gd name="connsiteY225" fmla="*/ 141060 h 393120"/>
                <a:gd name="connsiteX226" fmla="*/ 505201 w 607427"/>
                <a:gd name="connsiteY226" fmla="*/ 140284 h 393120"/>
                <a:gd name="connsiteX227" fmla="*/ 519008 w 607427"/>
                <a:gd name="connsiteY227" fmla="*/ 160796 h 393120"/>
                <a:gd name="connsiteX228" fmla="*/ 504574 w 607427"/>
                <a:gd name="connsiteY228" fmla="*/ 182059 h 393120"/>
                <a:gd name="connsiteX229" fmla="*/ 490641 w 607427"/>
                <a:gd name="connsiteY229" fmla="*/ 161296 h 393120"/>
                <a:gd name="connsiteX230" fmla="*/ 505201 w 607427"/>
                <a:gd name="connsiteY230" fmla="*/ 140284 h 393120"/>
                <a:gd name="connsiteX231" fmla="*/ 445060 w 607427"/>
                <a:gd name="connsiteY231" fmla="*/ 140284 h 393120"/>
                <a:gd name="connsiteX232" fmla="*/ 458958 w 607427"/>
                <a:gd name="connsiteY232" fmla="*/ 160796 h 393120"/>
                <a:gd name="connsiteX233" fmla="*/ 444434 w 607427"/>
                <a:gd name="connsiteY233" fmla="*/ 182059 h 393120"/>
                <a:gd name="connsiteX234" fmla="*/ 430661 w 607427"/>
                <a:gd name="connsiteY234" fmla="*/ 161296 h 393120"/>
                <a:gd name="connsiteX235" fmla="*/ 445060 w 607427"/>
                <a:gd name="connsiteY235" fmla="*/ 140284 h 393120"/>
                <a:gd name="connsiteX236" fmla="*/ 413368 w 607427"/>
                <a:gd name="connsiteY236" fmla="*/ 140284 h 393120"/>
                <a:gd name="connsiteX237" fmla="*/ 427274 w 607427"/>
                <a:gd name="connsiteY237" fmla="*/ 160796 h 393120"/>
                <a:gd name="connsiteX238" fmla="*/ 412742 w 607427"/>
                <a:gd name="connsiteY238" fmla="*/ 182059 h 393120"/>
                <a:gd name="connsiteX239" fmla="*/ 398836 w 607427"/>
                <a:gd name="connsiteY239" fmla="*/ 161296 h 393120"/>
                <a:gd name="connsiteX240" fmla="*/ 413368 w 607427"/>
                <a:gd name="connsiteY240" fmla="*/ 140284 h 393120"/>
                <a:gd name="connsiteX241" fmla="*/ 353345 w 607427"/>
                <a:gd name="connsiteY241" fmla="*/ 140284 h 393120"/>
                <a:gd name="connsiteX242" fmla="*/ 367152 w 607427"/>
                <a:gd name="connsiteY242" fmla="*/ 160796 h 393120"/>
                <a:gd name="connsiteX243" fmla="*/ 352592 w 607427"/>
                <a:gd name="connsiteY243" fmla="*/ 182059 h 393120"/>
                <a:gd name="connsiteX244" fmla="*/ 338785 w 607427"/>
                <a:gd name="connsiteY244" fmla="*/ 161296 h 393120"/>
                <a:gd name="connsiteX245" fmla="*/ 353345 w 607427"/>
                <a:gd name="connsiteY245" fmla="*/ 140284 h 393120"/>
                <a:gd name="connsiteX246" fmla="*/ 321500 w 607427"/>
                <a:gd name="connsiteY246" fmla="*/ 140284 h 393120"/>
                <a:gd name="connsiteX247" fmla="*/ 335398 w 607427"/>
                <a:gd name="connsiteY247" fmla="*/ 160796 h 393120"/>
                <a:gd name="connsiteX248" fmla="*/ 320874 w 607427"/>
                <a:gd name="connsiteY248" fmla="*/ 182059 h 393120"/>
                <a:gd name="connsiteX249" fmla="*/ 307101 w 607427"/>
                <a:gd name="connsiteY249" fmla="*/ 161296 h 393120"/>
                <a:gd name="connsiteX250" fmla="*/ 321500 w 607427"/>
                <a:gd name="connsiteY250" fmla="*/ 140284 h 393120"/>
                <a:gd name="connsiteX251" fmla="*/ 563218 w 607427"/>
                <a:gd name="connsiteY251" fmla="*/ 76592 h 393120"/>
                <a:gd name="connsiteX252" fmla="*/ 556707 w 607427"/>
                <a:gd name="connsiteY252" fmla="*/ 91225 h 393120"/>
                <a:gd name="connsiteX253" fmla="*/ 563218 w 607427"/>
                <a:gd name="connsiteY253" fmla="*/ 105484 h 393120"/>
                <a:gd name="connsiteX254" fmla="*/ 569728 w 607427"/>
                <a:gd name="connsiteY254" fmla="*/ 90850 h 393120"/>
                <a:gd name="connsiteX255" fmla="*/ 563218 w 607427"/>
                <a:gd name="connsiteY255" fmla="*/ 76592 h 393120"/>
                <a:gd name="connsiteX256" fmla="*/ 503202 w 607427"/>
                <a:gd name="connsiteY256" fmla="*/ 76592 h 393120"/>
                <a:gd name="connsiteX257" fmla="*/ 496675 w 607427"/>
                <a:gd name="connsiteY257" fmla="*/ 91225 h 393120"/>
                <a:gd name="connsiteX258" fmla="*/ 503202 w 607427"/>
                <a:gd name="connsiteY258" fmla="*/ 105484 h 393120"/>
                <a:gd name="connsiteX259" fmla="*/ 509728 w 607427"/>
                <a:gd name="connsiteY259" fmla="*/ 90850 h 393120"/>
                <a:gd name="connsiteX260" fmla="*/ 503202 w 607427"/>
                <a:gd name="connsiteY260" fmla="*/ 76592 h 393120"/>
                <a:gd name="connsiteX261" fmla="*/ 471483 w 607427"/>
                <a:gd name="connsiteY261" fmla="*/ 76592 h 393120"/>
                <a:gd name="connsiteX262" fmla="*/ 464972 w 607427"/>
                <a:gd name="connsiteY262" fmla="*/ 91225 h 393120"/>
                <a:gd name="connsiteX263" fmla="*/ 471357 w 607427"/>
                <a:gd name="connsiteY263" fmla="*/ 105484 h 393120"/>
                <a:gd name="connsiteX264" fmla="*/ 477993 w 607427"/>
                <a:gd name="connsiteY264" fmla="*/ 90850 h 393120"/>
                <a:gd name="connsiteX265" fmla="*/ 471483 w 607427"/>
                <a:gd name="connsiteY265" fmla="*/ 76592 h 393120"/>
                <a:gd name="connsiteX266" fmla="*/ 411361 w 607427"/>
                <a:gd name="connsiteY266" fmla="*/ 76592 h 393120"/>
                <a:gd name="connsiteX267" fmla="*/ 404851 w 607427"/>
                <a:gd name="connsiteY267" fmla="*/ 91225 h 393120"/>
                <a:gd name="connsiteX268" fmla="*/ 411361 w 607427"/>
                <a:gd name="connsiteY268" fmla="*/ 105484 h 393120"/>
                <a:gd name="connsiteX269" fmla="*/ 417872 w 607427"/>
                <a:gd name="connsiteY269" fmla="*/ 90850 h 393120"/>
                <a:gd name="connsiteX270" fmla="*/ 411361 w 607427"/>
                <a:gd name="connsiteY270" fmla="*/ 76592 h 393120"/>
                <a:gd name="connsiteX271" fmla="*/ 351345 w 607427"/>
                <a:gd name="connsiteY271" fmla="*/ 76592 h 393120"/>
                <a:gd name="connsiteX272" fmla="*/ 344819 w 607427"/>
                <a:gd name="connsiteY272" fmla="*/ 91225 h 393120"/>
                <a:gd name="connsiteX273" fmla="*/ 351220 w 607427"/>
                <a:gd name="connsiteY273" fmla="*/ 105484 h 393120"/>
                <a:gd name="connsiteX274" fmla="*/ 357872 w 607427"/>
                <a:gd name="connsiteY274" fmla="*/ 90850 h 393120"/>
                <a:gd name="connsiteX275" fmla="*/ 351345 w 607427"/>
                <a:gd name="connsiteY275" fmla="*/ 76592 h 393120"/>
                <a:gd name="connsiteX276" fmla="*/ 532645 w 607427"/>
                <a:gd name="connsiteY276" fmla="*/ 70848 h 393120"/>
                <a:gd name="connsiteX277" fmla="*/ 537022 w 607427"/>
                <a:gd name="connsiteY277" fmla="*/ 70848 h 393120"/>
                <a:gd name="connsiteX278" fmla="*/ 538273 w 607427"/>
                <a:gd name="connsiteY278" fmla="*/ 72100 h 393120"/>
                <a:gd name="connsiteX279" fmla="*/ 538273 w 607427"/>
                <a:gd name="connsiteY279" fmla="*/ 110030 h 393120"/>
                <a:gd name="connsiteX280" fmla="*/ 537022 w 607427"/>
                <a:gd name="connsiteY280" fmla="*/ 111282 h 393120"/>
                <a:gd name="connsiteX281" fmla="*/ 532020 w 607427"/>
                <a:gd name="connsiteY281" fmla="*/ 111282 h 393120"/>
                <a:gd name="connsiteX282" fmla="*/ 530769 w 607427"/>
                <a:gd name="connsiteY282" fmla="*/ 110030 h 393120"/>
                <a:gd name="connsiteX283" fmla="*/ 530769 w 607427"/>
                <a:gd name="connsiteY283" fmla="*/ 78860 h 393120"/>
                <a:gd name="connsiteX284" fmla="*/ 525892 w 607427"/>
                <a:gd name="connsiteY284" fmla="*/ 81488 h 393120"/>
                <a:gd name="connsiteX285" fmla="*/ 524766 w 607427"/>
                <a:gd name="connsiteY285" fmla="*/ 81614 h 393120"/>
                <a:gd name="connsiteX286" fmla="*/ 524016 w 607427"/>
                <a:gd name="connsiteY286" fmla="*/ 80737 h 393120"/>
                <a:gd name="connsiteX287" fmla="*/ 523140 w 607427"/>
                <a:gd name="connsiteY287" fmla="*/ 76857 h 393120"/>
                <a:gd name="connsiteX288" fmla="*/ 523766 w 607427"/>
                <a:gd name="connsiteY288" fmla="*/ 75354 h 393120"/>
                <a:gd name="connsiteX289" fmla="*/ 532020 w 607427"/>
                <a:gd name="connsiteY289" fmla="*/ 70973 h 393120"/>
                <a:gd name="connsiteX290" fmla="*/ 532645 w 607427"/>
                <a:gd name="connsiteY290" fmla="*/ 70848 h 393120"/>
                <a:gd name="connsiteX291" fmla="*/ 440820 w 607427"/>
                <a:gd name="connsiteY291" fmla="*/ 70848 h 393120"/>
                <a:gd name="connsiteX292" fmla="*/ 445213 w 607427"/>
                <a:gd name="connsiteY292" fmla="*/ 70848 h 393120"/>
                <a:gd name="connsiteX293" fmla="*/ 446468 w 607427"/>
                <a:gd name="connsiteY293" fmla="*/ 72100 h 393120"/>
                <a:gd name="connsiteX294" fmla="*/ 446468 w 607427"/>
                <a:gd name="connsiteY294" fmla="*/ 110030 h 393120"/>
                <a:gd name="connsiteX295" fmla="*/ 445213 w 607427"/>
                <a:gd name="connsiteY295" fmla="*/ 111282 h 393120"/>
                <a:gd name="connsiteX296" fmla="*/ 440192 w 607427"/>
                <a:gd name="connsiteY296" fmla="*/ 111282 h 393120"/>
                <a:gd name="connsiteX297" fmla="*/ 438937 w 607427"/>
                <a:gd name="connsiteY297" fmla="*/ 110030 h 393120"/>
                <a:gd name="connsiteX298" fmla="*/ 438937 w 607427"/>
                <a:gd name="connsiteY298" fmla="*/ 78860 h 393120"/>
                <a:gd name="connsiteX299" fmla="*/ 434042 w 607427"/>
                <a:gd name="connsiteY299" fmla="*/ 81488 h 393120"/>
                <a:gd name="connsiteX300" fmla="*/ 433038 w 607427"/>
                <a:gd name="connsiteY300" fmla="*/ 81614 h 393120"/>
                <a:gd name="connsiteX301" fmla="*/ 432285 w 607427"/>
                <a:gd name="connsiteY301" fmla="*/ 80737 h 393120"/>
                <a:gd name="connsiteX302" fmla="*/ 431280 w 607427"/>
                <a:gd name="connsiteY302" fmla="*/ 76857 h 393120"/>
                <a:gd name="connsiteX303" fmla="*/ 431908 w 607427"/>
                <a:gd name="connsiteY303" fmla="*/ 75354 h 393120"/>
                <a:gd name="connsiteX304" fmla="*/ 440192 w 607427"/>
                <a:gd name="connsiteY304" fmla="*/ 70973 h 393120"/>
                <a:gd name="connsiteX305" fmla="*/ 440820 w 607427"/>
                <a:gd name="connsiteY305" fmla="*/ 70848 h 393120"/>
                <a:gd name="connsiteX306" fmla="*/ 380788 w 607427"/>
                <a:gd name="connsiteY306" fmla="*/ 70848 h 393120"/>
                <a:gd name="connsiteX307" fmla="*/ 385165 w 607427"/>
                <a:gd name="connsiteY307" fmla="*/ 70848 h 393120"/>
                <a:gd name="connsiteX308" fmla="*/ 386416 w 607427"/>
                <a:gd name="connsiteY308" fmla="*/ 72100 h 393120"/>
                <a:gd name="connsiteX309" fmla="*/ 386416 w 607427"/>
                <a:gd name="connsiteY309" fmla="*/ 110030 h 393120"/>
                <a:gd name="connsiteX310" fmla="*/ 385165 w 607427"/>
                <a:gd name="connsiteY310" fmla="*/ 111282 h 393120"/>
                <a:gd name="connsiteX311" fmla="*/ 380163 w 607427"/>
                <a:gd name="connsiteY311" fmla="*/ 111282 h 393120"/>
                <a:gd name="connsiteX312" fmla="*/ 378912 w 607427"/>
                <a:gd name="connsiteY312" fmla="*/ 110030 h 393120"/>
                <a:gd name="connsiteX313" fmla="*/ 378912 w 607427"/>
                <a:gd name="connsiteY313" fmla="*/ 78860 h 393120"/>
                <a:gd name="connsiteX314" fmla="*/ 374034 w 607427"/>
                <a:gd name="connsiteY314" fmla="*/ 81488 h 393120"/>
                <a:gd name="connsiteX315" fmla="*/ 372909 w 607427"/>
                <a:gd name="connsiteY315" fmla="*/ 81614 h 393120"/>
                <a:gd name="connsiteX316" fmla="*/ 372159 w 607427"/>
                <a:gd name="connsiteY316" fmla="*/ 80737 h 393120"/>
                <a:gd name="connsiteX317" fmla="*/ 371158 w 607427"/>
                <a:gd name="connsiteY317" fmla="*/ 76857 h 393120"/>
                <a:gd name="connsiteX318" fmla="*/ 371783 w 607427"/>
                <a:gd name="connsiteY318" fmla="*/ 75354 h 393120"/>
                <a:gd name="connsiteX319" fmla="*/ 380163 w 607427"/>
                <a:gd name="connsiteY319" fmla="*/ 70973 h 393120"/>
                <a:gd name="connsiteX320" fmla="*/ 380788 w 607427"/>
                <a:gd name="connsiteY320" fmla="*/ 70848 h 393120"/>
                <a:gd name="connsiteX321" fmla="*/ 320647 w 607427"/>
                <a:gd name="connsiteY321" fmla="*/ 70848 h 393120"/>
                <a:gd name="connsiteX322" fmla="*/ 325040 w 607427"/>
                <a:gd name="connsiteY322" fmla="*/ 70848 h 393120"/>
                <a:gd name="connsiteX323" fmla="*/ 326295 w 607427"/>
                <a:gd name="connsiteY323" fmla="*/ 72100 h 393120"/>
                <a:gd name="connsiteX324" fmla="*/ 326295 w 607427"/>
                <a:gd name="connsiteY324" fmla="*/ 110030 h 393120"/>
                <a:gd name="connsiteX325" fmla="*/ 325040 w 607427"/>
                <a:gd name="connsiteY325" fmla="*/ 111282 h 393120"/>
                <a:gd name="connsiteX326" fmla="*/ 320019 w 607427"/>
                <a:gd name="connsiteY326" fmla="*/ 111282 h 393120"/>
                <a:gd name="connsiteX327" fmla="*/ 318764 w 607427"/>
                <a:gd name="connsiteY327" fmla="*/ 110030 h 393120"/>
                <a:gd name="connsiteX328" fmla="*/ 318764 w 607427"/>
                <a:gd name="connsiteY328" fmla="*/ 78860 h 393120"/>
                <a:gd name="connsiteX329" fmla="*/ 313869 w 607427"/>
                <a:gd name="connsiteY329" fmla="*/ 81488 h 393120"/>
                <a:gd name="connsiteX330" fmla="*/ 312865 w 607427"/>
                <a:gd name="connsiteY330" fmla="*/ 81614 h 393120"/>
                <a:gd name="connsiteX331" fmla="*/ 312112 w 607427"/>
                <a:gd name="connsiteY331" fmla="*/ 80737 h 393120"/>
                <a:gd name="connsiteX332" fmla="*/ 311107 w 607427"/>
                <a:gd name="connsiteY332" fmla="*/ 76857 h 393120"/>
                <a:gd name="connsiteX333" fmla="*/ 311735 w 607427"/>
                <a:gd name="connsiteY333" fmla="*/ 75354 h 393120"/>
                <a:gd name="connsiteX334" fmla="*/ 320019 w 607427"/>
                <a:gd name="connsiteY334" fmla="*/ 70973 h 393120"/>
                <a:gd name="connsiteX335" fmla="*/ 320647 w 607427"/>
                <a:gd name="connsiteY335" fmla="*/ 70848 h 393120"/>
                <a:gd name="connsiteX336" fmla="*/ 563593 w 607427"/>
                <a:gd name="connsiteY336" fmla="*/ 70213 h 393120"/>
                <a:gd name="connsiteX337" fmla="*/ 577366 w 607427"/>
                <a:gd name="connsiteY337" fmla="*/ 90600 h 393120"/>
                <a:gd name="connsiteX338" fmla="*/ 562967 w 607427"/>
                <a:gd name="connsiteY338" fmla="*/ 111988 h 393120"/>
                <a:gd name="connsiteX339" fmla="*/ 549069 w 607427"/>
                <a:gd name="connsiteY339" fmla="*/ 91225 h 393120"/>
                <a:gd name="connsiteX340" fmla="*/ 563593 w 607427"/>
                <a:gd name="connsiteY340" fmla="*/ 70213 h 393120"/>
                <a:gd name="connsiteX341" fmla="*/ 503453 w 607427"/>
                <a:gd name="connsiteY341" fmla="*/ 70213 h 393120"/>
                <a:gd name="connsiteX342" fmla="*/ 517385 w 607427"/>
                <a:gd name="connsiteY342" fmla="*/ 90600 h 393120"/>
                <a:gd name="connsiteX343" fmla="*/ 502825 w 607427"/>
                <a:gd name="connsiteY343" fmla="*/ 111988 h 393120"/>
                <a:gd name="connsiteX344" fmla="*/ 489018 w 607427"/>
                <a:gd name="connsiteY344" fmla="*/ 91225 h 393120"/>
                <a:gd name="connsiteX345" fmla="*/ 503453 w 607427"/>
                <a:gd name="connsiteY345" fmla="*/ 70213 h 393120"/>
                <a:gd name="connsiteX346" fmla="*/ 471733 w 607427"/>
                <a:gd name="connsiteY346" fmla="*/ 70213 h 393120"/>
                <a:gd name="connsiteX347" fmla="*/ 485631 w 607427"/>
                <a:gd name="connsiteY347" fmla="*/ 90600 h 393120"/>
                <a:gd name="connsiteX348" fmla="*/ 471107 w 607427"/>
                <a:gd name="connsiteY348" fmla="*/ 111988 h 393120"/>
                <a:gd name="connsiteX349" fmla="*/ 457334 w 607427"/>
                <a:gd name="connsiteY349" fmla="*/ 91225 h 393120"/>
                <a:gd name="connsiteX350" fmla="*/ 471733 w 607427"/>
                <a:gd name="connsiteY350" fmla="*/ 70213 h 393120"/>
                <a:gd name="connsiteX351" fmla="*/ 411737 w 607427"/>
                <a:gd name="connsiteY351" fmla="*/ 70213 h 393120"/>
                <a:gd name="connsiteX352" fmla="*/ 425510 w 607427"/>
                <a:gd name="connsiteY352" fmla="*/ 90600 h 393120"/>
                <a:gd name="connsiteX353" fmla="*/ 411111 w 607427"/>
                <a:gd name="connsiteY353" fmla="*/ 111988 h 393120"/>
                <a:gd name="connsiteX354" fmla="*/ 397213 w 607427"/>
                <a:gd name="connsiteY354" fmla="*/ 91225 h 393120"/>
                <a:gd name="connsiteX355" fmla="*/ 411737 w 607427"/>
                <a:gd name="connsiteY355" fmla="*/ 70213 h 393120"/>
                <a:gd name="connsiteX356" fmla="*/ 351596 w 607427"/>
                <a:gd name="connsiteY356" fmla="*/ 70213 h 393120"/>
                <a:gd name="connsiteX357" fmla="*/ 365529 w 607427"/>
                <a:gd name="connsiteY357" fmla="*/ 90600 h 393120"/>
                <a:gd name="connsiteX358" fmla="*/ 350969 w 607427"/>
                <a:gd name="connsiteY358" fmla="*/ 111988 h 393120"/>
                <a:gd name="connsiteX359" fmla="*/ 337162 w 607427"/>
                <a:gd name="connsiteY359" fmla="*/ 91225 h 393120"/>
                <a:gd name="connsiteX360" fmla="*/ 351596 w 607427"/>
                <a:gd name="connsiteY360" fmla="*/ 70213 h 393120"/>
                <a:gd name="connsiteX361" fmla="*/ 593279 w 607427"/>
                <a:gd name="connsiteY361" fmla="*/ 6515 h 393120"/>
                <a:gd name="connsiteX362" fmla="*/ 586768 w 607427"/>
                <a:gd name="connsiteY362" fmla="*/ 21048 h 393120"/>
                <a:gd name="connsiteX363" fmla="*/ 593279 w 607427"/>
                <a:gd name="connsiteY363" fmla="*/ 35330 h 393120"/>
                <a:gd name="connsiteX364" fmla="*/ 599789 w 607427"/>
                <a:gd name="connsiteY364" fmla="*/ 20672 h 393120"/>
                <a:gd name="connsiteX365" fmla="*/ 593279 w 607427"/>
                <a:gd name="connsiteY365" fmla="*/ 6515 h 393120"/>
                <a:gd name="connsiteX366" fmla="*/ 533291 w 607427"/>
                <a:gd name="connsiteY366" fmla="*/ 6515 h 393120"/>
                <a:gd name="connsiteX367" fmla="*/ 526776 w 607427"/>
                <a:gd name="connsiteY367" fmla="*/ 21048 h 393120"/>
                <a:gd name="connsiteX368" fmla="*/ 533165 w 607427"/>
                <a:gd name="connsiteY368" fmla="*/ 35330 h 393120"/>
                <a:gd name="connsiteX369" fmla="*/ 539680 w 607427"/>
                <a:gd name="connsiteY369" fmla="*/ 20672 h 393120"/>
                <a:gd name="connsiteX370" fmla="*/ 533291 w 607427"/>
                <a:gd name="connsiteY370" fmla="*/ 6515 h 393120"/>
                <a:gd name="connsiteX371" fmla="*/ 473141 w 607427"/>
                <a:gd name="connsiteY371" fmla="*/ 6515 h 393120"/>
                <a:gd name="connsiteX372" fmla="*/ 466614 w 607427"/>
                <a:gd name="connsiteY372" fmla="*/ 21048 h 393120"/>
                <a:gd name="connsiteX373" fmla="*/ 473141 w 607427"/>
                <a:gd name="connsiteY373" fmla="*/ 35330 h 393120"/>
                <a:gd name="connsiteX374" fmla="*/ 479667 w 607427"/>
                <a:gd name="connsiteY374" fmla="*/ 20672 h 393120"/>
                <a:gd name="connsiteX375" fmla="*/ 473141 w 607427"/>
                <a:gd name="connsiteY375" fmla="*/ 6515 h 393120"/>
                <a:gd name="connsiteX376" fmla="*/ 413118 w 607427"/>
                <a:gd name="connsiteY376" fmla="*/ 6515 h 393120"/>
                <a:gd name="connsiteX377" fmla="*/ 406603 w 607427"/>
                <a:gd name="connsiteY377" fmla="*/ 21048 h 393120"/>
                <a:gd name="connsiteX378" fmla="*/ 412992 w 607427"/>
                <a:gd name="connsiteY378" fmla="*/ 35330 h 393120"/>
                <a:gd name="connsiteX379" fmla="*/ 419507 w 607427"/>
                <a:gd name="connsiteY379" fmla="*/ 20672 h 393120"/>
                <a:gd name="connsiteX380" fmla="*/ 413118 w 607427"/>
                <a:gd name="connsiteY380" fmla="*/ 6515 h 393120"/>
                <a:gd name="connsiteX381" fmla="*/ 379536 w 607427"/>
                <a:gd name="connsiteY381" fmla="*/ 6515 h 393120"/>
                <a:gd name="connsiteX382" fmla="*/ 373026 w 607427"/>
                <a:gd name="connsiteY382" fmla="*/ 21048 h 393120"/>
                <a:gd name="connsiteX383" fmla="*/ 379536 w 607427"/>
                <a:gd name="connsiteY383" fmla="*/ 35330 h 393120"/>
                <a:gd name="connsiteX384" fmla="*/ 386047 w 607427"/>
                <a:gd name="connsiteY384" fmla="*/ 20672 h 393120"/>
                <a:gd name="connsiteX385" fmla="*/ 379536 w 607427"/>
                <a:gd name="connsiteY385" fmla="*/ 6515 h 393120"/>
                <a:gd name="connsiteX386" fmla="*/ 321249 w 607427"/>
                <a:gd name="connsiteY386" fmla="*/ 6515 h 393120"/>
                <a:gd name="connsiteX387" fmla="*/ 314739 w 607427"/>
                <a:gd name="connsiteY387" fmla="*/ 21048 h 393120"/>
                <a:gd name="connsiteX388" fmla="*/ 321249 w 607427"/>
                <a:gd name="connsiteY388" fmla="*/ 35330 h 393120"/>
                <a:gd name="connsiteX389" fmla="*/ 327760 w 607427"/>
                <a:gd name="connsiteY389" fmla="*/ 20672 h 393120"/>
                <a:gd name="connsiteX390" fmla="*/ 321249 w 607427"/>
                <a:gd name="connsiteY390" fmla="*/ 6515 h 393120"/>
                <a:gd name="connsiteX391" fmla="*/ 60394 w 607427"/>
                <a:gd name="connsiteY391" fmla="*/ 1623 h 393120"/>
                <a:gd name="connsiteX392" fmla="*/ 292070 w 607427"/>
                <a:gd name="connsiteY392" fmla="*/ 1623 h 393120"/>
                <a:gd name="connsiteX393" fmla="*/ 292070 w 607427"/>
                <a:gd name="connsiteY393" fmla="*/ 34904 h 393120"/>
                <a:gd name="connsiteX394" fmla="*/ 76557 w 607427"/>
                <a:gd name="connsiteY394" fmla="*/ 34904 h 393120"/>
                <a:gd name="connsiteX395" fmla="*/ 76557 w 607427"/>
                <a:gd name="connsiteY395" fmla="*/ 331937 h 393120"/>
                <a:gd name="connsiteX396" fmla="*/ 566850 w 607427"/>
                <a:gd name="connsiteY396" fmla="*/ 331937 h 393120"/>
                <a:gd name="connsiteX397" fmla="*/ 597548 w 607427"/>
                <a:gd name="connsiteY397" fmla="*/ 362591 h 393120"/>
                <a:gd name="connsiteX398" fmla="*/ 566850 w 607427"/>
                <a:gd name="connsiteY398" fmla="*/ 393120 h 393120"/>
                <a:gd name="connsiteX399" fmla="*/ 30573 w 607427"/>
                <a:gd name="connsiteY399" fmla="*/ 393120 h 393120"/>
                <a:gd name="connsiteX400" fmla="*/ 0 w 607427"/>
                <a:gd name="connsiteY400" fmla="*/ 362591 h 393120"/>
                <a:gd name="connsiteX401" fmla="*/ 30573 w 607427"/>
                <a:gd name="connsiteY401" fmla="*/ 331937 h 393120"/>
                <a:gd name="connsiteX402" fmla="*/ 43228 w 607427"/>
                <a:gd name="connsiteY402" fmla="*/ 331937 h 393120"/>
                <a:gd name="connsiteX403" fmla="*/ 43228 w 607427"/>
                <a:gd name="connsiteY403" fmla="*/ 18764 h 393120"/>
                <a:gd name="connsiteX404" fmla="*/ 60394 w 607427"/>
                <a:gd name="connsiteY404" fmla="*/ 1623 h 393120"/>
                <a:gd name="connsiteX405" fmla="*/ 562616 w 607427"/>
                <a:gd name="connsiteY405" fmla="*/ 635 h 393120"/>
                <a:gd name="connsiteX406" fmla="*/ 567009 w 607427"/>
                <a:gd name="connsiteY406" fmla="*/ 635 h 393120"/>
                <a:gd name="connsiteX407" fmla="*/ 568264 w 607427"/>
                <a:gd name="connsiteY407" fmla="*/ 1887 h 393120"/>
                <a:gd name="connsiteX408" fmla="*/ 568264 w 607427"/>
                <a:gd name="connsiteY408" fmla="*/ 39958 h 393120"/>
                <a:gd name="connsiteX409" fmla="*/ 567009 w 607427"/>
                <a:gd name="connsiteY409" fmla="*/ 41210 h 393120"/>
                <a:gd name="connsiteX410" fmla="*/ 562114 w 607427"/>
                <a:gd name="connsiteY410" fmla="*/ 41210 h 393120"/>
                <a:gd name="connsiteX411" fmla="*/ 560859 w 607427"/>
                <a:gd name="connsiteY411" fmla="*/ 39958 h 393120"/>
                <a:gd name="connsiteX412" fmla="*/ 560859 w 607427"/>
                <a:gd name="connsiteY412" fmla="*/ 8650 h 393120"/>
                <a:gd name="connsiteX413" fmla="*/ 555963 w 607427"/>
                <a:gd name="connsiteY413" fmla="*/ 11405 h 393120"/>
                <a:gd name="connsiteX414" fmla="*/ 554834 w 607427"/>
                <a:gd name="connsiteY414" fmla="*/ 11405 h 393120"/>
                <a:gd name="connsiteX415" fmla="*/ 554081 w 607427"/>
                <a:gd name="connsiteY415" fmla="*/ 10528 h 393120"/>
                <a:gd name="connsiteX416" fmla="*/ 553077 w 607427"/>
                <a:gd name="connsiteY416" fmla="*/ 6646 h 393120"/>
                <a:gd name="connsiteX417" fmla="*/ 553704 w 607427"/>
                <a:gd name="connsiteY417" fmla="*/ 5268 h 393120"/>
                <a:gd name="connsiteX418" fmla="*/ 562114 w 607427"/>
                <a:gd name="connsiteY418" fmla="*/ 760 h 393120"/>
                <a:gd name="connsiteX419" fmla="*/ 562616 w 607427"/>
                <a:gd name="connsiteY419" fmla="*/ 635 h 393120"/>
                <a:gd name="connsiteX420" fmla="*/ 502564 w 607427"/>
                <a:gd name="connsiteY420" fmla="*/ 635 h 393120"/>
                <a:gd name="connsiteX421" fmla="*/ 506957 w 607427"/>
                <a:gd name="connsiteY421" fmla="*/ 635 h 393120"/>
                <a:gd name="connsiteX422" fmla="*/ 508212 w 607427"/>
                <a:gd name="connsiteY422" fmla="*/ 1887 h 393120"/>
                <a:gd name="connsiteX423" fmla="*/ 508212 w 607427"/>
                <a:gd name="connsiteY423" fmla="*/ 39958 h 393120"/>
                <a:gd name="connsiteX424" fmla="*/ 506957 w 607427"/>
                <a:gd name="connsiteY424" fmla="*/ 41210 h 393120"/>
                <a:gd name="connsiteX425" fmla="*/ 501936 w 607427"/>
                <a:gd name="connsiteY425" fmla="*/ 41210 h 393120"/>
                <a:gd name="connsiteX426" fmla="*/ 500681 w 607427"/>
                <a:gd name="connsiteY426" fmla="*/ 39958 h 393120"/>
                <a:gd name="connsiteX427" fmla="*/ 500681 w 607427"/>
                <a:gd name="connsiteY427" fmla="*/ 8650 h 393120"/>
                <a:gd name="connsiteX428" fmla="*/ 495786 w 607427"/>
                <a:gd name="connsiteY428" fmla="*/ 11405 h 393120"/>
                <a:gd name="connsiteX429" fmla="*/ 494656 w 607427"/>
                <a:gd name="connsiteY429" fmla="*/ 11405 h 393120"/>
                <a:gd name="connsiteX430" fmla="*/ 494029 w 607427"/>
                <a:gd name="connsiteY430" fmla="*/ 10528 h 393120"/>
                <a:gd name="connsiteX431" fmla="*/ 493025 w 607427"/>
                <a:gd name="connsiteY431" fmla="*/ 6646 h 393120"/>
                <a:gd name="connsiteX432" fmla="*/ 493652 w 607427"/>
                <a:gd name="connsiteY432" fmla="*/ 5268 h 393120"/>
                <a:gd name="connsiteX433" fmla="*/ 501936 w 607427"/>
                <a:gd name="connsiteY433" fmla="*/ 760 h 393120"/>
                <a:gd name="connsiteX434" fmla="*/ 502564 w 607427"/>
                <a:gd name="connsiteY434" fmla="*/ 635 h 393120"/>
                <a:gd name="connsiteX435" fmla="*/ 442443 w 607427"/>
                <a:gd name="connsiteY435" fmla="*/ 635 h 393120"/>
                <a:gd name="connsiteX436" fmla="*/ 446836 w 607427"/>
                <a:gd name="connsiteY436" fmla="*/ 635 h 393120"/>
                <a:gd name="connsiteX437" fmla="*/ 448091 w 607427"/>
                <a:gd name="connsiteY437" fmla="*/ 1887 h 393120"/>
                <a:gd name="connsiteX438" fmla="*/ 448091 w 607427"/>
                <a:gd name="connsiteY438" fmla="*/ 39958 h 393120"/>
                <a:gd name="connsiteX439" fmla="*/ 446836 w 607427"/>
                <a:gd name="connsiteY439" fmla="*/ 41210 h 393120"/>
                <a:gd name="connsiteX440" fmla="*/ 441941 w 607427"/>
                <a:gd name="connsiteY440" fmla="*/ 41210 h 393120"/>
                <a:gd name="connsiteX441" fmla="*/ 440686 w 607427"/>
                <a:gd name="connsiteY441" fmla="*/ 39958 h 393120"/>
                <a:gd name="connsiteX442" fmla="*/ 440686 w 607427"/>
                <a:gd name="connsiteY442" fmla="*/ 8650 h 393120"/>
                <a:gd name="connsiteX443" fmla="*/ 435790 w 607427"/>
                <a:gd name="connsiteY443" fmla="*/ 11405 h 393120"/>
                <a:gd name="connsiteX444" fmla="*/ 434661 w 607427"/>
                <a:gd name="connsiteY444" fmla="*/ 11405 h 393120"/>
                <a:gd name="connsiteX445" fmla="*/ 433908 w 607427"/>
                <a:gd name="connsiteY445" fmla="*/ 10528 h 393120"/>
                <a:gd name="connsiteX446" fmla="*/ 432903 w 607427"/>
                <a:gd name="connsiteY446" fmla="*/ 6646 h 393120"/>
                <a:gd name="connsiteX447" fmla="*/ 433531 w 607427"/>
                <a:gd name="connsiteY447" fmla="*/ 5268 h 393120"/>
                <a:gd name="connsiteX448" fmla="*/ 441941 w 607427"/>
                <a:gd name="connsiteY448" fmla="*/ 760 h 393120"/>
                <a:gd name="connsiteX449" fmla="*/ 442443 w 607427"/>
                <a:gd name="connsiteY449" fmla="*/ 635 h 393120"/>
                <a:gd name="connsiteX450" fmla="*/ 350708 w 607427"/>
                <a:gd name="connsiteY450" fmla="*/ 635 h 393120"/>
                <a:gd name="connsiteX451" fmla="*/ 355101 w 607427"/>
                <a:gd name="connsiteY451" fmla="*/ 635 h 393120"/>
                <a:gd name="connsiteX452" fmla="*/ 356356 w 607427"/>
                <a:gd name="connsiteY452" fmla="*/ 1887 h 393120"/>
                <a:gd name="connsiteX453" fmla="*/ 356356 w 607427"/>
                <a:gd name="connsiteY453" fmla="*/ 39958 h 393120"/>
                <a:gd name="connsiteX454" fmla="*/ 355101 w 607427"/>
                <a:gd name="connsiteY454" fmla="*/ 41210 h 393120"/>
                <a:gd name="connsiteX455" fmla="*/ 350080 w 607427"/>
                <a:gd name="connsiteY455" fmla="*/ 41210 h 393120"/>
                <a:gd name="connsiteX456" fmla="*/ 348825 w 607427"/>
                <a:gd name="connsiteY456" fmla="*/ 39958 h 393120"/>
                <a:gd name="connsiteX457" fmla="*/ 348825 w 607427"/>
                <a:gd name="connsiteY457" fmla="*/ 8650 h 393120"/>
                <a:gd name="connsiteX458" fmla="*/ 343930 w 607427"/>
                <a:gd name="connsiteY458" fmla="*/ 11405 h 393120"/>
                <a:gd name="connsiteX459" fmla="*/ 342800 w 607427"/>
                <a:gd name="connsiteY459" fmla="*/ 11405 h 393120"/>
                <a:gd name="connsiteX460" fmla="*/ 342173 w 607427"/>
                <a:gd name="connsiteY460" fmla="*/ 10528 h 393120"/>
                <a:gd name="connsiteX461" fmla="*/ 341168 w 607427"/>
                <a:gd name="connsiteY461" fmla="*/ 6646 h 393120"/>
                <a:gd name="connsiteX462" fmla="*/ 341796 w 607427"/>
                <a:gd name="connsiteY462" fmla="*/ 5268 h 393120"/>
                <a:gd name="connsiteX463" fmla="*/ 350080 w 607427"/>
                <a:gd name="connsiteY463" fmla="*/ 760 h 393120"/>
                <a:gd name="connsiteX464" fmla="*/ 350708 w 607427"/>
                <a:gd name="connsiteY464" fmla="*/ 635 h 393120"/>
                <a:gd name="connsiteX465" fmla="*/ 593654 w 607427"/>
                <a:gd name="connsiteY465" fmla="*/ 0 h 393120"/>
                <a:gd name="connsiteX466" fmla="*/ 607427 w 607427"/>
                <a:gd name="connsiteY466" fmla="*/ 20547 h 393120"/>
                <a:gd name="connsiteX467" fmla="*/ 592903 w 607427"/>
                <a:gd name="connsiteY467" fmla="*/ 41845 h 393120"/>
                <a:gd name="connsiteX468" fmla="*/ 579130 w 607427"/>
                <a:gd name="connsiteY468" fmla="*/ 21048 h 393120"/>
                <a:gd name="connsiteX469" fmla="*/ 593654 w 607427"/>
                <a:gd name="connsiteY469" fmla="*/ 0 h 393120"/>
                <a:gd name="connsiteX470" fmla="*/ 533541 w 607427"/>
                <a:gd name="connsiteY470" fmla="*/ 0 h 393120"/>
                <a:gd name="connsiteX471" fmla="*/ 547447 w 607427"/>
                <a:gd name="connsiteY471" fmla="*/ 20547 h 393120"/>
                <a:gd name="connsiteX472" fmla="*/ 532915 w 607427"/>
                <a:gd name="connsiteY472" fmla="*/ 41845 h 393120"/>
                <a:gd name="connsiteX473" fmla="*/ 519009 w 607427"/>
                <a:gd name="connsiteY473" fmla="*/ 21048 h 393120"/>
                <a:gd name="connsiteX474" fmla="*/ 533541 w 607427"/>
                <a:gd name="connsiteY474" fmla="*/ 0 h 393120"/>
                <a:gd name="connsiteX475" fmla="*/ 473517 w 607427"/>
                <a:gd name="connsiteY475" fmla="*/ 0 h 393120"/>
                <a:gd name="connsiteX476" fmla="*/ 487324 w 607427"/>
                <a:gd name="connsiteY476" fmla="*/ 20547 h 393120"/>
                <a:gd name="connsiteX477" fmla="*/ 472764 w 607427"/>
                <a:gd name="connsiteY477" fmla="*/ 41845 h 393120"/>
                <a:gd name="connsiteX478" fmla="*/ 458957 w 607427"/>
                <a:gd name="connsiteY478" fmla="*/ 21048 h 393120"/>
                <a:gd name="connsiteX479" fmla="*/ 473517 w 607427"/>
                <a:gd name="connsiteY479" fmla="*/ 0 h 393120"/>
                <a:gd name="connsiteX480" fmla="*/ 413368 w 607427"/>
                <a:gd name="connsiteY480" fmla="*/ 0 h 393120"/>
                <a:gd name="connsiteX481" fmla="*/ 427274 w 607427"/>
                <a:gd name="connsiteY481" fmla="*/ 20547 h 393120"/>
                <a:gd name="connsiteX482" fmla="*/ 412742 w 607427"/>
                <a:gd name="connsiteY482" fmla="*/ 41845 h 393120"/>
                <a:gd name="connsiteX483" fmla="*/ 398836 w 607427"/>
                <a:gd name="connsiteY483" fmla="*/ 21048 h 393120"/>
                <a:gd name="connsiteX484" fmla="*/ 413368 w 607427"/>
                <a:gd name="connsiteY484" fmla="*/ 0 h 393120"/>
                <a:gd name="connsiteX485" fmla="*/ 379912 w 607427"/>
                <a:gd name="connsiteY485" fmla="*/ 0 h 393120"/>
                <a:gd name="connsiteX486" fmla="*/ 393685 w 607427"/>
                <a:gd name="connsiteY486" fmla="*/ 20547 h 393120"/>
                <a:gd name="connsiteX487" fmla="*/ 379286 w 607427"/>
                <a:gd name="connsiteY487" fmla="*/ 41845 h 393120"/>
                <a:gd name="connsiteX488" fmla="*/ 365388 w 607427"/>
                <a:gd name="connsiteY488" fmla="*/ 21048 h 393120"/>
                <a:gd name="connsiteX489" fmla="*/ 379912 w 607427"/>
                <a:gd name="connsiteY489" fmla="*/ 0 h 393120"/>
                <a:gd name="connsiteX490" fmla="*/ 321500 w 607427"/>
                <a:gd name="connsiteY490" fmla="*/ 0 h 393120"/>
                <a:gd name="connsiteX491" fmla="*/ 335398 w 607427"/>
                <a:gd name="connsiteY491" fmla="*/ 20547 h 393120"/>
                <a:gd name="connsiteX492" fmla="*/ 320874 w 607427"/>
                <a:gd name="connsiteY492" fmla="*/ 41845 h 393120"/>
                <a:gd name="connsiteX493" fmla="*/ 307101 w 607427"/>
                <a:gd name="connsiteY493" fmla="*/ 21048 h 393120"/>
                <a:gd name="connsiteX494" fmla="*/ 321500 w 607427"/>
                <a:gd name="connsiteY494" fmla="*/ 0 h 39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607427" h="393120">
                  <a:moveTo>
                    <a:pt x="282548" y="353708"/>
                  </a:moveTo>
                  <a:cubicBezTo>
                    <a:pt x="277661" y="353708"/>
                    <a:pt x="273652" y="357711"/>
                    <a:pt x="273652" y="362591"/>
                  </a:cubicBezTo>
                  <a:cubicBezTo>
                    <a:pt x="273652" y="367471"/>
                    <a:pt x="277661" y="371475"/>
                    <a:pt x="282548" y="371475"/>
                  </a:cubicBezTo>
                  <a:lnTo>
                    <a:pt x="314875" y="371475"/>
                  </a:lnTo>
                  <a:cubicBezTo>
                    <a:pt x="319887" y="371475"/>
                    <a:pt x="323771" y="367471"/>
                    <a:pt x="323771" y="362591"/>
                  </a:cubicBezTo>
                  <a:cubicBezTo>
                    <a:pt x="323771" y="357711"/>
                    <a:pt x="319887" y="353708"/>
                    <a:pt x="314875" y="353708"/>
                  </a:cubicBezTo>
                  <a:close/>
                  <a:moveTo>
                    <a:pt x="448181" y="287154"/>
                  </a:moveTo>
                  <a:cubicBezTo>
                    <a:pt x="444174" y="287154"/>
                    <a:pt x="441545" y="292917"/>
                    <a:pt x="441545" y="301812"/>
                  </a:cubicBezTo>
                  <a:cubicBezTo>
                    <a:pt x="441545" y="310582"/>
                    <a:pt x="444049" y="315969"/>
                    <a:pt x="448056" y="315969"/>
                  </a:cubicBezTo>
                  <a:cubicBezTo>
                    <a:pt x="453690" y="315969"/>
                    <a:pt x="454566" y="306824"/>
                    <a:pt x="454566" y="301436"/>
                  </a:cubicBezTo>
                  <a:cubicBezTo>
                    <a:pt x="454566" y="296049"/>
                    <a:pt x="453690" y="287154"/>
                    <a:pt x="448181" y="287154"/>
                  </a:cubicBezTo>
                  <a:close/>
                  <a:moveTo>
                    <a:pt x="388074" y="287154"/>
                  </a:moveTo>
                  <a:cubicBezTo>
                    <a:pt x="384068" y="287154"/>
                    <a:pt x="381564" y="292917"/>
                    <a:pt x="381564" y="301812"/>
                  </a:cubicBezTo>
                  <a:cubicBezTo>
                    <a:pt x="381564" y="310582"/>
                    <a:pt x="384068" y="315969"/>
                    <a:pt x="388074" y="315969"/>
                  </a:cubicBezTo>
                  <a:cubicBezTo>
                    <a:pt x="393709" y="315969"/>
                    <a:pt x="394585" y="306824"/>
                    <a:pt x="394585" y="301436"/>
                  </a:cubicBezTo>
                  <a:cubicBezTo>
                    <a:pt x="394585" y="296049"/>
                    <a:pt x="393709" y="287154"/>
                    <a:pt x="388074" y="287154"/>
                  </a:cubicBezTo>
                  <a:close/>
                  <a:moveTo>
                    <a:pt x="354717" y="287154"/>
                  </a:moveTo>
                  <a:cubicBezTo>
                    <a:pt x="350700" y="287154"/>
                    <a:pt x="348065" y="292917"/>
                    <a:pt x="348065" y="301812"/>
                  </a:cubicBezTo>
                  <a:cubicBezTo>
                    <a:pt x="348065" y="310582"/>
                    <a:pt x="350575" y="315969"/>
                    <a:pt x="354591" y="315969"/>
                  </a:cubicBezTo>
                  <a:cubicBezTo>
                    <a:pt x="360240" y="315969"/>
                    <a:pt x="361118" y="306824"/>
                    <a:pt x="361118" y="301436"/>
                  </a:cubicBezTo>
                  <a:cubicBezTo>
                    <a:pt x="361118" y="296049"/>
                    <a:pt x="360365" y="287154"/>
                    <a:pt x="354717" y="287154"/>
                  </a:cubicBezTo>
                  <a:close/>
                  <a:moveTo>
                    <a:pt x="321249" y="287154"/>
                  </a:moveTo>
                  <a:cubicBezTo>
                    <a:pt x="317243" y="287154"/>
                    <a:pt x="314739" y="292917"/>
                    <a:pt x="314739" y="301812"/>
                  </a:cubicBezTo>
                  <a:cubicBezTo>
                    <a:pt x="314739" y="310582"/>
                    <a:pt x="317243" y="315969"/>
                    <a:pt x="321249" y="315969"/>
                  </a:cubicBezTo>
                  <a:cubicBezTo>
                    <a:pt x="326884" y="315969"/>
                    <a:pt x="327760" y="306824"/>
                    <a:pt x="327760" y="301436"/>
                  </a:cubicBezTo>
                  <a:cubicBezTo>
                    <a:pt x="327760" y="296049"/>
                    <a:pt x="326884" y="287154"/>
                    <a:pt x="321249" y="287154"/>
                  </a:cubicBezTo>
                  <a:close/>
                  <a:moveTo>
                    <a:pt x="417482" y="281274"/>
                  </a:moveTo>
                  <a:lnTo>
                    <a:pt x="421859" y="281274"/>
                  </a:lnTo>
                  <a:cubicBezTo>
                    <a:pt x="422485" y="281274"/>
                    <a:pt x="423110" y="281900"/>
                    <a:pt x="423110" y="282526"/>
                  </a:cubicBezTo>
                  <a:lnTo>
                    <a:pt x="423110" y="320597"/>
                  </a:lnTo>
                  <a:cubicBezTo>
                    <a:pt x="423110" y="321348"/>
                    <a:pt x="422485" y="321849"/>
                    <a:pt x="421859" y="321849"/>
                  </a:cubicBezTo>
                  <a:lnTo>
                    <a:pt x="416857" y="321849"/>
                  </a:lnTo>
                  <a:cubicBezTo>
                    <a:pt x="416106" y="321849"/>
                    <a:pt x="415606" y="321348"/>
                    <a:pt x="415606" y="320597"/>
                  </a:cubicBezTo>
                  <a:lnTo>
                    <a:pt x="415606" y="289414"/>
                  </a:lnTo>
                  <a:lnTo>
                    <a:pt x="410728" y="292044"/>
                  </a:lnTo>
                  <a:cubicBezTo>
                    <a:pt x="410353" y="292169"/>
                    <a:pt x="409978" y="292294"/>
                    <a:pt x="409603" y="292044"/>
                  </a:cubicBezTo>
                  <a:cubicBezTo>
                    <a:pt x="409228" y="291919"/>
                    <a:pt x="408978" y="291668"/>
                    <a:pt x="408853" y="291293"/>
                  </a:cubicBezTo>
                  <a:lnTo>
                    <a:pt x="407977" y="287285"/>
                  </a:lnTo>
                  <a:cubicBezTo>
                    <a:pt x="407727" y="286784"/>
                    <a:pt x="407977" y="286158"/>
                    <a:pt x="408602" y="285908"/>
                  </a:cubicBezTo>
                  <a:lnTo>
                    <a:pt x="416857" y="281399"/>
                  </a:lnTo>
                  <a:cubicBezTo>
                    <a:pt x="416982" y="281399"/>
                    <a:pt x="417232" y="281274"/>
                    <a:pt x="417482" y="281274"/>
                  </a:cubicBezTo>
                  <a:close/>
                  <a:moveTo>
                    <a:pt x="448431" y="280639"/>
                  </a:moveTo>
                  <a:cubicBezTo>
                    <a:pt x="457071" y="280639"/>
                    <a:pt x="462204" y="288281"/>
                    <a:pt x="462204" y="301186"/>
                  </a:cubicBezTo>
                  <a:cubicBezTo>
                    <a:pt x="462204" y="314716"/>
                    <a:pt x="456945" y="322484"/>
                    <a:pt x="447805" y="322484"/>
                  </a:cubicBezTo>
                  <a:cubicBezTo>
                    <a:pt x="439416" y="322484"/>
                    <a:pt x="434032" y="314591"/>
                    <a:pt x="433907" y="301687"/>
                  </a:cubicBezTo>
                  <a:cubicBezTo>
                    <a:pt x="433907" y="288657"/>
                    <a:pt x="439541" y="280639"/>
                    <a:pt x="448431" y="280639"/>
                  </a:cubicBezTo>
                  <a:close/>
                  <a:moveTo>
                    <a:pt x="388325" y="280639"/>
                  </a:moveTo>
                  <a:cubicBezTo>
                    <a:pt x="396964" y="280639"/>
                    <a:pt x="402223" y="288281"/>
                    <a:pt x="402223" y="301186"/>
                  </a:cubicBezTo>
                  <a:cubicBezTo>
                    <a:pt x="402223" y="314716"/>
                    <a:pt x="396964" y="322484"/>
                    <a:pt x="387699" y="322484"/>
                  </a:cubicBezTo>
                  <a:cubicBezTo>
                    <a:pt x="379310" y="322484"/>
                    <a:pt x="374051" y="314591"/>
                    <a:pt x="373926" y="301687"/>
                  </a:cubicBezTo>
                  <a:cubicBezTo>
                    <a:pt x="373926" y="288657"/>
                    <a:pt x="379435" y="280639"/>
                    <a:pt x="388325" y="280639"/>
                  </a:cubicBezTo>
                  <a:close/>
                  <a:moveTo>
                    <a:pt x="354968" y="280639"/>
                  </a:moveTo>
                  <a:cubicBezTo>
                    <a:pt x="363629" y="280639"/>
                    <a:pt x="368775" y="288281"/>
                    <a:pt x="368775" y="301186"/>
                  </a:cubicBezTo>
                  <a:cubicBezTo>
                    <a:pt x="368775" y="314716"/>
                    <a:pt x="363503" y="322484"/>
                    <a:pt x="354340" y="322484"/>
                  </a:cubicBezTo>
                  <a:cubicBezTo>
                    <a:pt x="345931" y="322484"/>
                    <a:pt x="340533" y="314591"/>
                    <a:pt x="340408" y="301687"/>
                  </a:cubicBezTo>
                  <a:cubicBezTo>
                    <a:pt x="340408" y="288657"/>
                    <a:pt x="346056" y="280639"/>
                    <a:pt x="354968" y="280639"/>
                  </a:cubicBezTo>
                  <a:close/>
                  <a:moveTo>
                    <a:pt x="321500" y="280639"/>
                  </a:moveTo>
                  <a:cubicBezTo>
                    <a:pt x="330264" y="280639"/>
                    <a:pt x="335398" y="288281"/>
                    <a:pt x="335398" y="301186"/>
                  </a:cubicBezTo>
                  <a:cubicBezTo>
                    <a:pt x="335398" y="314716"/>
                    <a:pt x="330139" y="322484"/>
                    <a:pt x="320874" y="322484"/>
                  </a:cubicBezTo>
                  <a:cubicBezTo>
                    <a:pt x="312485" y="322484"/>
                    <a:pt x="307226" y="314591"/>
                    <a:pt x="307101" y="301687"/>
                  </a:cubicBezTo>
                  <a:cubicBezTo>
                    <a:pt x="307101" y="288657"/>
                    <a:pt x="312610" y="280639"/>
                    <a:pt x="321500" y="280639"/>
                  </a:cubicBezTo>
                  <a:close/>
                  <a:moveTo>
                    <a:pt x="534922" y="217001"/>
                  </a:moveTo>
                  <a:cubicBezTo>
                    <a:pt x="530915" y="217001"/>
                    <a:pt x="528411" y="222754"/>
                    <a:pt x="528411" y="231635"/>
                  </a:cubicBezTo>
                  <a:cubicBezTo>
                    <a:pt x="528411" y="240390"/>
                    <a:pt x="530915" y="245893"/>
                    <a:pt x="534922" y="245893"/>
                  </a:cubicBezTo>
                  <a:cubicBezTo>
                    <a:pt x="540556" y="245893"/>
                    <a:pt x="541432" y="236638"/>
                    <a:pt x="541432" y="231259"/>
                  </a:cubicBezTo>
                  <a:cubicBezTo>
                    <a:pt x="541432" y="225881"/>
                    <a:pt x="540556" y="217001"/>
                    <a:pt x="534922" y="217001"/>
                  </a:cubicBezTo>
                  <a:close/>
                  <a:moveTo>
                    <a:pt x="503202" y="217001"/>
                  </a:moveTo>
                  <a:cubicBezTo>
                    <a:pt x="499185" y="217001"/>
                    <a:pt x="496675" y="222754"/>
                    <a:pt x="496675" y="231635"/>
                  </a:cubicBezTo>
                  <a:cubicBezTo>
                    <a:pt x="496675" y="240390"/>
                    <a:pt x="499185" y="245893"/>
                    <a:pt x="503202" y="245893"/>
                  </a:cubicBezTo>
                  <a:cubicBezTo>
                    <a:pt x="508850" y="245893"/>
                    <a:pt x="509728" y="236638"/>
                    <a:pt x="509728" y="231259"/>
                  </a:cubicBezTo>
                  <a:cubicBezTo>
                    <a:pt x="509728" y="225881"/>
                    <a:pt x="508850" y="217001"/>
                    <a:pt x="503202" y="217001"/>
                  </a:cubicBezTo>
                  <a:close/>
                  <a:moveTo>
                    <a:pt x="443171" y="217001"/>
                  </a:moveTo>
                  <a:cubicBezTo>
                    <a:pt x="439164" y="217001"/>
                    <a:pt x="436535" y="222754"/>
                    <a:pt x="436535" y="231635"/>
                  </a:cubicBezTo>
                  <a:cubicBezTo>
                    <a:pt x="436535" y="240390"/>
                    <a:pt x="439039" y="245893"/>
                    <a:pt x="443046" y="245893"/>
                  </a:cubicBezTo>
                  <a:cubicBezTo>
                    <a:pt x="448680" y="245893"/>
                    <a:pt x="449556" y="236638"/>
                    <a:pt x="449556" y="231259"/>
                  </a:cubicBezTo>
                  <a:cubicBezTo>
                    <a:pt x="449556" y="225881"/>
                    <a:pt x="448680" y="217001"/>
                    <a:pt x="443171" y="217001"/>
                  </a:cubicBezTo>
                  <a:close/>
                  <a:moveTo>
                    <a:pt x="352968" y="217001"/>
                  </a:moveTo>
                  <a:cubicBezTo>
                    <a:pt x="349077" y="217001"/>
                    <a:pt x="346442" y="222754"/>
                    <a:pt x="346442" y="231635"/>
                  </a:cubicBezTo>
                  <a:cubicBezTo>
                    <a:pt x="346442" y="240390"/>
                    <a:pt x="348952" y="245893"/>
                    <a:pt x="352968" y="245893"/>
                  </a:cubicBezTo>
                  <a:cubicBezTo>
                    <a:pt x="358617" y="245893"/>
                    <a:pt x="359495" y="236638"/>
                    <a:pt x="359495" y="231259"/>
                  </a:cubicBezTo>
                  <a:cubicBezTo>
                    <a:pt x="359495" y="225881"/>
                    <a:pt x="358617" y="217001"/>
                    <a:pt x="352968" y="217001"/>
                  </a:cubicBezTo>
                  <a:close/>
                  <a:moveTo>
                    <a:pt x="321249" y="217001"/>
                  </a:moveTo>
                  <a:cubicBezTo>
                    <a:pt x="317243" y="217001"/>
                    <a:pt x="314739" y="222754"/>
                    <a:pt x="314739" y="231635"/>
                  </a:cubicBezTo>
                  <a:cubicBezTo>
                    <a:pt x="314739" y="240390"/>
                    <a:pt x="317243" y="245893"/>
                    <a:pt x="321249" y="245893"/>
                  </a:cubicBezTo>
                  <a:cubicBezTo>
                    <a:pt x="326884" y="245893"/>
                    <a:pt x="327760" y="236638"/>
                    <a:pt x="327760" y="231259"/>
                  </a:cubicBezTo>
                  <a:cubicBezTo>
                    <a:pt x="327760" y="225881"/>
                    <a:pt x="326884" y="217001"/>
                    <a:pt x="321249" y="217001"/>
                  </a:cubicBezTo>
                  <a:close/>
                  <a:moveTo>
                    <a:pt x="564335" y="211132"/>
                  </a:moveTo>
                  <a:lnTo>
                    <a:pt x="568708" y="211132"/>
                  </a:lnTo>
                  <a:cubicBezTo>
                    <a:pt x="569332" y="211132"/>
                    <a:pt x="569957" y="211757"/>
                    <a:pt x="569957" y="212382"/>
                  </a:cubicBezTo>
                  <a:lnTo>
                    <a:pt x="569957" y="250387"/>
                  </a:lnTo>
                  <a:cubicBezTo>
                    <a:pt x="569957" y="251137"/>
                    <a:pt x="569332" y="251637"/>
                    <a:pt x="568708" y="251637"/>
                  </a:cubicBezTo>
                  <a:lnTo>
                    <a:pt x="563710" y="251637"/>
                  </a:lnTo>
                  <a:cubicBezTo>
                    <a:pt x="562961" y="251637"/>
                    <a:pt x="562461" y="251137"/>
                    <a:pt x="562461" y="250387"/>
                  </a:cubicBezTo>
                  <a:lnTo>
                    <a:pt x="562461" y="219258"/>
                  </a:lnTo>
                  <a:lnTo>
                    <a:pt x="557589" y="221883"/>
                  </a:lnTo>
                  <a:cubicBezTo>
                    <a:pt x="557214" y="222133"/>
                    <a:pt x="556839" y="222133"/>
                    <a:pt x="556464" y="221883"/>
                  </a:cubicBezTo>
                  <a:cubicBezTo>
                    <a:pt x="556089" y="221758"/>
                    <a:pt x="555839" y="221508"/>
                    <a:pt x="555839" y="221133"/>
                  </a:cubicBezTo>
                  <a:lnTo>
                    <a:pt x="554840" y="217133"/>
                  </a:lnTo>
                  <a:cubicBezTo>
                    <a:pt x="554715" y="216633"/>
                    <a:pt x="554965" y="216007"/>
                    <a:pt x="555465" y="215757"/>
                  </a:cubicBezTo>
                  <a:lnTo>
                    <a:pt x="563710" y="211382"/>
                  </a:lnTo>
                  <a:cubicBezTo>
                    <a:pt x="563835" y="211257"/>
                    <a:pt x="564085" y="211132"/>
                    <a:pt x="564335" y="211132"/>
                  </a:cubicBezTo>
                  <a:close/>
                  <a:moveTo>
                    <a:pt x="472503" y="211132"/>
                  </a:moveTo>
                  <a:lnTo>
                    <a:pt x="476896" y="211132"/>
                  </a:lnTo>
                  <a:cubicBezTo>
                    <a:pt x="477649" y="211132"/>
                    <a:pt x="478151" y="211757"/>
                    <a:pt x="478151" y="212382"/>
                  </a:cubicBezTo>
                  <a:lnTo>
                    <a:pt x="478151" y="250387"/>
                  </a:lnTo>
                  <a:cubicBezTo>
                    <a:pt x="478151" y="251137"/>
                    <a:pt x="477649" y="251637"/>
                    <a:pt x="476896" y="251637"/>
                  </a:cubicBezTo>
                  <a:lnTo>
                    <a:pt x="471875" y="251637"/>
                  </a:lnTo>
                  <a:cubicBezTo>
                    <a:pt x="471248" y="251637"/>
                    <a:pt x="470620" y="251137"/>
                    <a:pt x="470620" y="250387"/>
                  </a:cubicBezTo>
                  <a:lnTo>
                    <a:pt x="470620" y="219258"/>
                  </a:lnTo>
                  <a:lnTo>
                    <a:pt x="465725" y="221883"/>
                  </a:lnTo>
                  <a:cubicBezTo>
                    <a:pt x="465474" y="222133"/>
                    <a:pt x="464972" y="222133"/>
                    <a:pt x="464721" y="221883"/>
                  </a:cubicBezTo>
                  <a:cubicBezTo>
                    <a:pt x="464344" y="221758"/>
                    <a:pt x="464093" y="221508"/>
                    <a:pt x="463968" y="221133"/>
                  </a:cubicBezTo>
                  <a:lnTo>
                    <a:pt x="462964" y="217133"/>
                  </a:lnTo>
                  <a:cubicBezTo>
                    <a:pt x="462838" y="216633"/>
                    <a:pt x="463089" y="216007"/>
                    <a:pt x="463591" y="215757"/>
                  </a:cubicBezTo>
                  <a:lnTo>
                    <a:pt x="471875" y="211382"/>
                  </a:lnTo>
                  <a:cubicBezTo>
                    <a:pt x="472126" y="211257"/>
                    <a:pt x="472252" y="211132"/>
                    <a:pt x="472503" y="211132"/>
                  </a:cubicBezTo>
                  <a:close/>
                  <a:moveTo>
                    <a:pt x="412472" y="211132"/>
                  </a:moveTo>
                  <a:lnTo>
                    <a:pt x="416849" y="211132"/>
                  </a:lnTo>
                  <a:cubicBezTo>
                    <a:pt x="417475" y="211132"/>
                    <a:pt x="418100" y="211757"/>
                    <a:pt x="418100" y="212382"/>
                  </a:cubicBezTo>
                  <a:lnTo>
                    <a:pt x="418100" y="250387"/>
                  </a:lnTo>
                  <a:cubicBezTo>
                    <a:pt x="418100" y="251137"/>
                    <a:pt x="417475" y="251637"/>
                    <a:pt x="416849" y="251637"/>
                  </a:cubicBezTo>
                  <a:lnTo>
                    <a:pt x="411847" y="251637"/>
                  </a:lnTo>
                  <a:cubicBezTo>
                    <a:pt x="411096" y="251637"/>
                    <a:pt x="410596" y="251137"/>
                    <a:pt x="410596" y="250387"/>
                  </a:cubicBezTo>
                  <a:lnTo>
                    <a:pt x="410596" y="219258"/>
                  </a:lnTo>
                  <a:lnTo>
                    <a:pt x="405718" y="221883"/>
                  </a:lnTo>
                  <a:cubicBezTo>
                    <a:pt x="405343" y="222133"/>
                    <a:pt x="404968" y="222133"/>
                    <a:pt x="404593" y="221883"/>
                  </a:cubicBezTo>
                  <a:cubicBezTo>
                    <a:pt x="404218" y="221758"/>
                    <a:pt x="403968" y="221508"/>
                    <a:pt x="403843" y="221133"/>
                  </a:cubicBezTo>
                  <a:lnTo>
                    <a:pt x="402967" y="217133"/>
                  </a:lnTo>
                  <a:cubicBezTo>
                    <a:pt x="402717" y="216633"/>
                    <a:pt x="402967" y="216007"/>
                    <a:pt x="403592" y="215757"/>
                  </a:cubicBezTo>
                  <a:lnTo>
                    <a:pt x="411847" y="211382"/>
                  </a:lnTo>
                  <a:cubicBezTo>
                    <a:pt x="411972" y="211257"/>
                    <a:pt x="412222" y="211132"/>
                    <a:pt x="412472" y="211132"/>
                  </a:cubicBezTo>
                  <a:close/>
                  <a:moveTo>
                    <a:pt x="382417" y="211132"/>
                  </a:moveTo>
                  <a:lnTo>
                    <a:pt x="386790" y="211132"/>
                  </a:lnTo>
                  <a:cubicBezTo>
                    <a:pt x="387414" y="211132"/>
                    <a:pt x="388039" y="211757"/>
                    <a:pt x="388039" y="212382"/>
                  </a:cubicBezTo>
                  <a:lnTo>
                    <a:pt x="388039" y="250387"/>
                  </a:lnTo>
                  <a:cubicBezTo>
                    <a:pt x="388039" y="251137"/>
                    <a:pt x="387414" y="251637"/>
                    <a:pt x="386790" y="251637"/>
                  </a:cubicBezTo>
                  <a:lnTo>
                    <a:pt x="381792" y="251637"/>
                  </a:lnTo>
                  <a:cubicBezTo>
                    <a:pt x="381168" y="251637"/>
                    <a:pt x="380543" y="251137"/>
                    <a:pt x="380543" y="250387"/>
                  </a:cubicBezTo>
                  <a:lnTo>
                    <a:pt x="380543" y="219258"/>
                  </a:lnTo>
                  <a:lnTo>
                    <a:pt x="375670" y="221883"/>
                  </a:lnTo>
                  <a:cubicBezTo>
                    <a:pt x="375296" y="222133"/>
                    <a:pt x="374921" y="222133"/>
                    <a:pt x="374546" y="221883"/>
                  </a:cubicBezTo>
                  <a:cubicBezTo>
                    <a:pt x="374296" y="221758"/>
                    <a:pt x="373921" y="221508"/>
                    <a:pt x="373921" y="221133"/>
                  </a:cubicBezTo>
                  <a:lnTo>
                    <a:pt x="372922" y="217133"/>
                  </a:lnTo>
                  <a:cubicBezTo>
                    <a:pt x="372797" y="216633"/>
                    <a:pt x="373047" y="216007"/>
                    <a:pt x="373547" y="215757"/>
                  </a:cubicBezTo>
                  <a:lnTo>
                    <a:pt x="381792" y="211382"/>
                  </a:lnTo>
                  <a:cubicBezTo>
                    <a:pt x="382042" y="211257"/>
                    <a:pt x="382167" y="211132"/>
                    <a:pt x="382417" y="211132"/>
                  </a:cubicBezTo>
                  <a:close/>
                  <a:moveTo>
                    <a:pt x="535172" y="210497"/>
                  </a:moveTo>
                  <a:cubicBezTo>
                    <a:pt x="543937" y="210497"/>
                    <a:pt x="549070" y="218252"/>
                    <a:pt x="549070" y="231009"/>
                  </a:cubicBezTo>
                  <a:cubicBezTo>
                    <a:pt x="549070" y="244517"/>
                    <a:pt x="543811" y="252272"/>
                    <a:pt x="534546" y="252272"/>
                  </a:cubicBezTo>
                  <a:cubicBezTo>
                    <a:pt x="526157" y="252272"/>
                    <a:pt x="520898" y="244392"/>
                    <a:pt x="520773" y="231509"/>
                  </a:cubicBezTo>
                  <a:cubicBezTo>
                    <a:pt x="520773" y="218627"/>
                    <a:pt x="526282" y="210497"/>
                    <a:pt x="535172" y="210497"/>
                  </a:cubicBezTo>
                  <a:close/>
                  <a:moveTo>
                    <a:pt x="503453" y="210497"/>
                  </a:moveTo>
                  <a:cubicBezTo>
                    <a:pt x="512239" y="210497"/>
                    <a:pt x="517385" y="218252"/>
                    <a:pt x="517385" y="231009"/>
                  </a:cubicBezTo>
                  <a:cubicBezTo>
                    <a:pt x="517385" y="244517"/>
                    <a:pt x="512113" y="252272"/>
                    <a:pt x="502825" y="252272"/>
                  </a:cubicBezTo>
                  <a:cubicBezTo>
                    <a:pt x="494415" y="252272"/>
                    <a:pt x="489144" y="244392"/>
                    <a:pt x="489018" y="231509"/>
                  </a:cubicBezTo>
                  <a:cubicBezTo>
                    <a:pt x="489018" y="218627"/>
                    <a:pt x="494541" y="210497"/>
                    <a:pt x="503453" y="210497"/>
                  </a:cubicBezTo>
                  <a:close/>
                  <a:moveTo>
                    <a:pt x="443421" y="210497"/>
                  </a:moveTo>
                  <a:cubicBezTo>
                    <a:pt x="452061" y="210497"/>
                    <a:pt x="457194" y="218252"/>
                    <a:pt x="457194" y="231009"/>
                  </a:cubicBezTo>
                  <a:cubicBezTo>
                    <a:pt x="457194" y="244517"/>
                    <a:pt x="451935" y="252272"/>
                    <a:pt x="442795" y="252272"/>
                  </a:cubicBezTo>
                  <a:cubicBezTo>
                    <a:pt x="434406" y="252272"/>
                    <a:pt x="429022" y="244392"/>
                    <a:pt x="428897" y="231509"/>
                  </a:cubicBezTo>
                  <a:cubicBezTo>
                    <a:pt x="428897" y="218627"/>
                    <a:pt x="434531" y="210497"/>
                    <a:pt x="443421" y="210497"/>
                  </a:cubicBezTo>
                  <a:close/>
                  <a:moveTo>
                    <a:pt x="353345" y="210497"/>
                  </a:moveTo>
                  <a:cubicBezTo>
                    <a:pt x="362006" y="210497"/>
                    <a:pt x="367152" y="218252"/>
                    <a:pt x="367152" y="231009"/>
                  </a:cubicBezTo>
                  <a:cubicBezTo>
                    <a:pt x="367152" y="244517"/>
                    <a:pt x="361880" y="252272"/>
                    <a:pt x="352592" y="252272"/>
                  </a:cubicBezTo>
                  <a:cubicBezTo>
                    <a:pt x="344182" y="252272"/>
                    <a:pt x="338910" y="244392"/>
                    <a:pt x="338785" y="231509"/>
                  </a:cubicBezTo>
                  <a:cubicBezTo>
                    <a:pt x="338785" y="218627"/>
                    <a:pt x="344308" y="210497"/>
                    <a:pt x="353345" y="210497"/>
                  </a:cubicBezTo>
                  <a:close/>
                  <a:moveTo>
                    <a:pt x="321500" y="210497"/>
                  </a:moveTo>
                  <a:cubicBezTo>
                    <a:pt x="330264" y="210497"/>
                    <a:pt x="335398" y="218252"/>
                    <a:pt x="335398" y="231009"/>
                  </a:cubicBezTo>
                  <a:cubicBezTo>
                    <a:pt x="335398" y="244517"/>
                    <a:pt x="330139" y="252272"/>
                    <a:pt x="320874" y="252272"/>
                  </a:cubicBezTo>
                  <a:cubicBezTo>
                    <a:pt x="312485" y="252272"/>
                    <a:pt x="307226" y="244392"/>
                    <a:pt x="307101" y="231509"/>
                  </a:cubicBezTo>
                  <a:cubicBezTo>
                    <a:pt x="307101" y="218627"/>
                    <a:pt x="312610" y="210497"/>
                    <a:pt x="321500" y="210497"/>
                  </a:cubicBezTo>
                  <a:close/>
                  <a:moveTo>
                    <a:pt x="504825" y="146788"/>
                  </a:moveTo>
                  <a:cubicBezTo>
                    <a:pt x="500934" y="146788"/>
                    <a:pt x="498298" y="152541"/>
                    <a:pt x="498298" y="161422"/>
                  </a:cubicBezTo>
                  <a:cubicBezTo>
                    <a:pt x="498298" y="170177"/>
                    <a:pt x="500808" y="175680"/>
                    <a:pt x="504825" y="175680"/>
                  </a:cubicBezTo>
                  <a:cubicBezTo>
                    <a:pt x="510473" y="175680"/>
                    <a:pt x="511351" y="166550"/>
                    <a:pt x="511351" y="161046"/>
                  </a:cubicBezTo>
                  <a:cubicBezTo>
                    <a:pt x="511351" y="155793"/>
                    <a:pt x="510473" y="146788"/>
                    <a:pt x="504825" y="146788"/>
                  </a:cubicBezTo>
                  <a:close/>
                  <a:moveTo>
                    <a:pt x="444810" y="146788"/>
                  </a:moveTo>
                  <a:cubicBezTo>
                    <a:pt x="440803" y="146788"/>
                    <a:pt x="438299" y="152541"/>
                    <a:pt x="438299" y="161422"/>
                  </a:cubicBezTo>
                  <a:cubicBezTo>
                    <a:pt x="438299" y="170177"/>
                    <a:pt x="440678" y="175680"/>
                    <a:pt x="444684" y="175680"/>
                  </a:cubicBezTo>
                  <a:cubicBezTo>
                    <a:pt x="450444" y="175680"/>
                    <a:pt x="451320" y="166550"/>
                    <a:pt x="451320" y="161046"/>
                  </a:cubicBezTo>
                  <a:cubicBezTo>
                    <a:pt x="451320" y="155793"/>
                    <a:pt x="450444" y="146788"/>
                    <a:pt x="444810" y="146788"/>
                  </a:cubicBezTo>
                  <a:close/>
                  <a:moveTo>
                    <a:pt x="413118" y="146788"/>
                  </a:moveTo>
                  <a:cubicBezTo>
                    <a:pt x="409109" y="146788"/>
                    <a:pt x="406603" y="152541"/>
                    <a:pt x="406603" y="161422"/>
                  </a:cubicBezTo>
                  <a:cubicBezTo>
                    <a:pt x="406603" y="170177"/>
                    <a:pt x="408983" y="175680"/>
                    <a:pt x="412992" y="175680"/>
                  </a:cubicBezTo>
                  <a:cubicBezTo>
                    <a:pt x="418755" y="175680"/>
                    <a:pt x="419507" y="166550"/>
                    <a:pt x="419507" y="161046"/>
                  </a:cubicBezTo>
                  <a:cubicBezTo>
                    <a:pt x="419507" y="155793"/>
                    <a:pt x="418755" y="146788"/>
                    <a:pt x="413118" y="146788"/>
                  </a:cubicBezTo>
                  <a:close/>
                  <a:moveTo>
                    <a:pt x="352968" y="146788"/>
                  </a:moveTo>
                  <a:cubicBezTo>
                    <a:pt x="349077" y="146788"/>
                    <a:pt x="346442" y="152541"/>
                    <a:pt x="346442" y="161422"/>
                  </a:cubicBezTo>
                  <a:cubicBezTo>
                    <a:pt x="346442" y="170177"/>
                    <a:pt x="348952" y="175680"/>
                    <a:pt x="352968" y="175680"/>
                  </a:cubicBezTo>
                  <a:cubicBezTo>
                    <a:pt x="358617" y="175680"/>
                    <a:pt x="359495" y="166550"/>
                    <a:pt x="359495" y="161046"/>
                  </a:cubicBezTo>
                  <a:cubicBezTo>
                    <a:pt x="359495" y="155793"/>
                    <a:pt x="358617" y="146788"/>
                    <a:pt x="352968" y="146788"/>
                  </a:cubicBezTo>
                  <a:close/>
                  <a:moveTo>
                    <a:pt x="321249" y="146788"/>
                  </a:moveTo>
                  <a:cubicBezTo>
                    <a:pt x="317243" y="146788"/>
                    <a:pt x="314739" y="152541"/>
                    <a:pt x="314739" y="161422"/>
                  </a:cubicBezTo>
                  <a:cubicBezTo>
                    <a:pt x="314739" y="170177"/>
                    <a:pt x="317243" y="175680"/>
                    <a:pt x="321249" y="175680"/>
                  </a:cubicBezTo>
                  <a:cubicBezTo>
                    <a:pt x="326884" y="175680"/>
                    <a:pt x="327760" y="166550"/>
                    <a:pt x="327760" y="161046"/>
                  </a:cubicBezTo>
                  <a:cubicBezTo>
                    <a:pt x="327760" y="155793"/>
                    <a:pt x="326884" y="146788"/>
                    <a:pt x="321249" y="146788"/>
                  </a:cubicBezTo>
                  <a:close/>
                  <a:moveTo>
                    <a:pt x="474126" y="141060"/>
                  </a:moveTo>
                  <a:lnTo>
                    <a:pt x="478519" y="141060"/>
                  </a:lnTo>
                  <a:cubicBezTo>
                    <a:pt x="479272" y="141060"/>
                    <a:pt x="479774" y="141560"/>
                    <a:pt x="479774" y="142310"/>
                  </a:cubicBezTo>
                  <a:lnTo>
                    <a:pt x="479774" y="180173"/>
                  </a:lnTo>
                  <a:cubicBezTo>
                    <a:pt x="479774" y="180923"/>
                    <a:pt x="479272" y="181423"/>
                    <a:pt x="478519" y="181423"/>
                  </a:cubicBezTo>
                  <a:lnTo>
                    <a:pt x="473624" y="181423"/>
                  </a:lnTo>
                  <a:cubicBezTo>
                    <a:pt x="472871" y="181423"/>
                    <a:pt x="472369" y="180923"/>
                    <a:pt x="472369" y="180173"/>
                  </a:cubicBezTo>
                  <a:lnTo>
                    <a:pt x="472369" y="149057"/>
                  </a:lnTo>
                  <a:lnTo>
                    <a:pt x="467473" y="151682"/>
                  </a:lnTo>
                  <a:cubicBezTo>
                    <a:pt x="467097" y="151932"/>
                    <a:pt x="466720" y="151932"/>
                    <a:pt x="466344" y="151807"/>
                  </a:cubicBezTo>
                  <a:cubicBezTo>
                    <a:pt x="465967" y="151557"/>
                    <a:pt x="465716" y="151307"/>
                    <a:pt x="465591" y="150932"/>
                  </a:cubicBezTo>
                  <a:lnTo>
                    <a:pt x="464587" y="147058"/>
                  </a:lnTo>
                  <a:cubicBezTo>
                    <a:pt x="464461" y="146433"/>
                    <a:pt x="464712" y="145808"/>
                    <a:pt x="465214" y="145559"/>
                  </a:cubicBezTo>
                  <a:lnTo>
                    <a:pt x="473624" y="141185"/>
                  </a:lnTo>
                  <a:cubicBezTo>
                    <a:pt x="473749" y="141060"/>
                    <a:pt x="474000" y="141060"/>
                    <a:pt x="474126" y="141060"/>
                  </a:cubicBezTo>
                  <a:close/>
                  <a:moveTo>
                    <a:pt x="382417" y="141060"/>
                  </a:moveTo>
                  <a:lnTo>
                    <a:pt x="386790" y="141060"/>
                  </a:lnTo>
                  <a:cubicBezTo>
                    <a:pt x="387414" y="141060"/>
                    <a:pt x="388039" y="141560"/>
                    <a:pt x="388039" y="142310"/>
                  </a:cubicBezTo>
                  <a:lnTo>
                    <a:pt x="388039" y="180173"/>
                  </a:lnTo>
                  <a:cubicBezTo>
                    <a:pt x="388039" y="180923"/>
                    <a:pt x="387414" y="181423"/>
                    <a:pt x="386790" y="181423"/>
                  </a:cubicBezTo>
                  <a:lnTo>
                    <a:pt x="381792" y="181423"/>
                  </a:lnTo>
                  <a:cubicBezTo>
                    <a:pt x="381168" y="181423"/>
                    <a:pt x="380543" y="180923"/>
                    <a:pt x="380543" y="180173"/>
                  </a:cubicBezTo>
                  <a:lnTo>
                    <a:pt x="380543" y="149057"/>
                  </a:lnTo>
                  <a:lnTo>
                    <a:pt x="375670" y="151682"/>
                  </a:lnTo>
                  <a:cubicBezTo>
                    <a:pt x="375296" y="151932"/>
                    <a:pt x="374921" y="151932"/>
                    <a:pt x="374546" y="151807"/>
                  </a:cubicBezTo>
                  <a:cubicBezTo>
                    <a:pt x="374296" y="151557"/>
                    <a:pt x="373921" y="151307"/>
                    <a:pt x="373921" y="150932"/>
                  </a:cubicBezTo>
                  <a:lnTo>
                    <a:pt x="372922" y="147058"/>
                  </a:lnTo>
                  <a:cubicBezTo>
                    <a:pt x="372797" y="146433"/>
                    <a:pt x="373047" y="145808"/>
                    <a:pt x="373547" y="145559"/>
                  </a:cubicBezTo>
                  <a:lnTo>
                    <a:pt x="381792" y="141185"/>
                  </a:lnTo>
                  <a:cubicBezTo>
                    <a:pt x="382042" y="141060"/>
                    <a:pt x="382167" y="141060"/>
                    <a:pt x="382417" y="141060"/>
                  </a:cubicBezTo>
                  <a:close/>
                  <a:moveTo>
                    <a:pt x="505201" y="140284"/>
                  </a:moveTo>
                  <a:cubicBezTo>
                    <a:pt x="513862" y="140284"/>
                    <a:pt x="519008" y="148039"/>
                    <a:pt x="519008" y="160796"/>
                  </a:cubicBezTo>
                  <a:cubicBezTo>
                    <a:pt x="519008" y="174304"/>
                    <a:pt x="513736" y="182059"/>
                    <a:pt x="504574" y="182059"/>
                  </a:cubicBezTo>
                  <a:cubicBezTo>
                    <a:pt x="496038" y="182059"/>
                    <a:pt x="490767" y="174179"/>
                    <a:pt x="490641" y="161296"/>
                  </a:cubicBezTo>
                  <a:cubicBezTo>
                    <a:pt x="490641" y="148414"/>
                    <a:pt x="496164" y="140284"/>
                    <a:pt x="505201" y="140284"/>
                  </a:cubicBezTo>
                  <a:close/>
                  <a:moveTo>
                    <a:pt x="445060" y="140284"/>
                  </a:moveTo>
                  <a:cubicBezTo>
                    <a:pt x="453699" y="140284"/>
                    <a:pt x="458958" y="148039"/>
                    <a:pt x="458958" y="160796"/>
                  </a:cubicBezTo>
                  <a:cubicBezTo>
                    <a:pt x="458958" y="174304"/>
                    <a:pt x="453574" y="182059"/>
                    <a:pt x="444434" y="182059"/>
                  </a:cubicBezTo>
                  <a:cubicBezTo>
                    <a:pt x="436045" y="182059"/>
                    <a:pt x="430786" y="174179"/>
                    <a:pt x="430661" y="161296"/>
                  </a:cubicBezTo>
                  <a:cubicBezTo>
                    <a:pt x="430661" y="148414"/>
                    <a:pt x="436170" y="140284"/>
                    <a:pt x="445060" y="140284"/>
                  </a:cubicBezTo>
                  <a:close/>
                  <a:moveTo>
                    <a:pt x="413368" y="140284"/>
                  </a:moveTo>
                  <a:cubicBezTo>
                    <a:pt x="422012" y="140284"/>
                    <a:pt x="427274" y="148039"/>
                    <a:pt x="427274" y="160796"/>
                  </a:cubicBezTo>
                  <a:cubicBezTo>
                    <a:pt x="427274" y="174304"/>
                    <a:pt x="421887" y="182059"/>
                    <a:pt x="412742" y="182059"/>
                  </a:cubicBezTo>
                  <a:cubicBezTo>
                    <a:pt x="404348" y="182059"/>
                    <a:pt x="398961" y="174179"/>
                    <a:pt x="398836" y="161296"/>
                  </a:cubicBezTo>
                  <a:cubicBezTo>
                    <a:pt x="398836" y="148414"/>
                    <a:pt x="404473" y="140284"/>
                    <a:pt x="413368" y="140284"/>
                  </a:cubicBezTo>
                  <a:close/>
                  <a:moveTo>
                    <a:pt x="353345" y="140284"/>
                  </a:moveTo>
                  <a:cubicBezTo>
                    <a:pt x="362006" y="140284"/>
                    <a:pt x="367152" y="148039"/>
                    <a:pt x="367152" y="160796"/>
                  </a:cubicBezTo>
                  <a:cubicBezTo>
                    <a:pt x="367152" y="174304"/>
                    <a:pt x="361880" y="182059"/>
                    <a:pt x="352592" y="182059"/>
                  </a:cubicBezTo>
                  <a:cubicBezTo>
                    <a:pt x="344182" y="182059"/>
                    <a:pt x="338910" y="174179"/>
                    <a:pt x="338785" y="161296"/>
                  </a:cubicBezTo>
                  <a:cubicBezTo>
                    <a:pt x="338785" y="148414"/>
                    <a:pt x="344308" y="140284"/>
                    <a:pt x="353345" y="140284"/>
                  </a:cubicBezTo>
                  <a:close/>
                  <a:moveTo>
                    <a:pt x="321500" y="140284"/>
                  </a:moveTo>
                  <a:cubicBezTo>
                    <a:pt x="330264" y="140284"/>
                    <a:pt x="335398" y="148039"/>
                    <a:pt x="335398" y="160796"/>
                  </a:cubicBezTo>
                  <a:cubicBezTo>
                    <a:pt x="335398" y="174304"/>
                    <a:pt x="330139" y="182059"/>
                    <a:pt x="320874" y="182059"/>
                  </a:cubicBezTo>
                  <a:cubicBezTo>
                    <a:pt x="312485" y="182059"/>
                    <a:pt x="307226" y="174179"/>
                    <a:pt x="307101" y="161296"/>
                  </a:cubicBezTo>
                  <a:cubicBezTo>
                    <a:pt x="307101" y="148414"/>
                    <a:pt x="312610" y="140284"/>
                    <a:pt x="321500" y="140284"/>
                  </a:cubicBezTo>
                  <a:close/>
                  <a:moveTo>
                    <a:pt x="563218" y="76592"/>
                  </a:moveTo>
                  <a:cubicBezTo>
                    <a:pt x="559336" y="76592"/>
                    <a:pt x="556707" y="82345"/>
                    <a:pt x="556707" y="91225"/>
                  </a:cubicBezTo>
                  <a:cubicBezTo>
                    <a:pt x="556707" y="99981"/>
                    <a:pt x="559211" y="105484"/>
                    <a:pt x="563218" y="105484"/>
                  </a:cubicBezTo>
                  <a:cubicBezTo>
                    <a:pt x="568852" y="105484"/>
                    <a:pt x="569728" y="96354"/>
                    <a:pt x="569728" y="90850"/>
                  </a:cubicBezTo>
                  <a:cubicBezTo>
                    <a:pt x="569728" y="85597"/>
                    <a:pt x="568852" y="76592"/>
                    <a:pt x="563218" y="76592"/>
                  </a:cubicBezTo>
                  <a:close/>
                  <a:moveTo>
                    <a:pt x="503202" y="76592"/>
                  </a:moveTo>
                  <a:cubicBezTo>
                    <a:pt x="499185" y="76592"/>
                    <a:pt x="496675" y="82345"/>
                    <a:pt x="496675" y="91225"/>
                  </a:cubicBezTo>
                  <a:cubicBezTo>
                    <a:pt x="496675" y="99981"/>
                    <a:pt x="499185" y="105484"/>
                    <a:pt x="503202" y="105484"/>
                  </a:cubicBezTo>
                  <a:cubicBezTo>
                    <a:pt x="508850" y="105484"/>
                    <a:pt x="509728" y="96354"/>
                    <a:pt x="509728" y="90850"/>
                  </a:cubicBezTo>
                  <a:cubicBezTo>
                    <a:pt x="509728" y="85597"/>
                    <a:pt x="508850" y="76592"/>
                    <a:pt x="503202" y="76592"/>
                  </a:cubicBezTo>
                  <a:close/>
                  <a:moveTo>
                    <a:pt x="471483" y="76592"/>
                  </a:moveTo>
                  <a:cubicBezTo>
                    <a:pt x="467476" y="76592"/>
                    <a:pt x="464972" y="82345"/>
                    <a:pt x="464972" y="91225"/>
                  </a:cubicBezTo>
                  <a:cubicBezTo>
                    <a:pt x="464972" y="99981"/>
                    <a:pt x="467476" y="105484"/>
                    <a:pt x="471357" y="105484"/>
                  </a:cubicBezTo>
                  <a:cubicBezTo>
                    <a:pt x="477117" y="105484"/>
                    <a:pt x="477993" y="96354"/>
                    <a:pt x="477993" y="90850"/>
                  </a:cubicBezTo>
                  <a:cubicBezTo>
                    <a:pt x="477993" y="85597"/>
                    <a:pt x="477117" y="76592"/>
                    <a:pt x="471483" y="76592"/>
                  </a:cubicBezTo>
                  <a:close/>
                  <a:moveTo>
                    <a:pt x="411361" y="76592"/>
                  </a:moveTo>
                  <a:cubicBezTo>
                    <a:pt x="407480" y="76592"/>
                    <a:pt x="404851" y="82345"/>
                    <a:pt x="404851" y="91225"/>
                  </a:cubicBezTo>
                  <a:cubicBezTo>
                    <a:pt x="404851" y="99981"/>
                    <a:pt x="407355" y="105484"/>
                    <a:pt x="411361" y="105484"/>
                  </a:cubicBezTo>
                  <a:cubicBezTo>
                    <a:pt x="416996" y="105484"/>
                    <a:pt x="417872" y="96354"/>
                    <a:pt x="417872" y="90850"/>
                  </a:cubicBezTo>
                  <a:cubicBezTo>
                    <a:pt x="417872" y="85597"/>
                    <a:pt x="416996" y="76592"/>
                    <a:pt x="411361" y="76592"/>
                  </a:cubicBezTo>
                  <a:close/>
                  <a:moveTo>
                    <a:pt x="351345" y="76592"/>
                  </a:moveTo>
                  <a:cubicBezTo>
                    <a:pt x="347329" y="76592"/>
                    <a:pt x="344819" y="82345"/>
                    <a:pt x="344819" y="91225"/>
                  </a:cubicBezTo>
                  <a:cubicBezTo>
                    <a:pt x="344819" y="99981"/>
                    <a:pt x="347329" y="105484"/>
                    <a:pt x="351220" y="105484"/>
                  </a:cubicBezTo>
                  <a:cubicBezTo>
                    <a:pt x="356994" y="105484"/>
                    <a:pt x="357872" y="96354"/>
                    <a:pt x="357872" y="90850"/>
                  </a:cubicBezTo>
                  <a:cubicBezTo>
                    <a:pt x="357872" y="85597"/>
                    <a:pt x="356994" y="76592"/>
                    <a:pt x="351345" y="76592"/>
                  </a:cubicBezTo>
                  <a:close/>
                  <a:moveTo>
                    <a:pt x="532645" y="70848"/>
                  </a:moveTo>
                  <a:lnTo>
                    <a:pt x="537022" y="70848"/>
                  </a:lnTo>
                  <a:cubicBezTo>
                    <a:pt x="537648" y="70848"/>
                    <a:pt x="538273" y="71349"/>
                    <a:pt x="538273" y="72100"/>
                  </a:cubicBezTo>
                  <a:lnTo>
                    <a:pt x="538273" y="110030"/>
                  </a:lnTo>
                  <a:cubicBezTo>
                    <a:pt x="538273" y="110781"/>
                    <a:pt x="537648" y="111282"/>
                    <a:pt x="537022" y="111282"/>
                  </a:cubicBezTo>
                  <a:lnTo>
                    <a:pt x="532020" y="111282"/>
                  </a:lnTo>
                  <a:cubicBezTo>
                    <a:pt x="531269" y="111282"/>
                    <a:pt x="530769" y="110781"/>
                    <a:pt x="530769" y="110030"/>
                  </a:cubicBezTo>
                  <a:lnTo>
                    <a:pt x="530769" y="78860"/>
                  </a:lnTo>
                  <a:lnTo>
                    <a:pt x="525892" y="81488"/>
                  </a:lnTo>
                  <a:cubicBezTo>
                    <a:pt x="525516" y="81739"/>
                    <a:pt x="525141" y="81739"/>
                    <a:pt x="524766" y="81614"/>
                  </a:cubicBezTo>
                  <a:cubicBezTo>
                    <a:pt x="524391" y="81363"/>
                    <a:pt x="524141" y="81113"/>
                    <a:pt x="524016" y="80737"/>
                  </a:cubicBezTo>
                  <a:lnTo>
                    <a:pt x="523140" y="76857"/>
                  </a:lnTo>
                  <a:cubicBezTo>
                    <a:pt x="522890" y="76231"/>
                    <a:pt x="523140" y="75730"/>
                    <a:pt x="523766" y="75354"/>
                  </a:cubicBezTo>
                  <a:lnTo>
                    <a:pt x="532020" y="70973"/>
                  </a:lnTo>
                  <a:cubicBezTo>
                    <a:pt x="532145" y="70848"/>
                    <a:pt x="532395" y="70848"/>
                    <a:pt x="532645" y="70848"/>
                  </a:cubicBezTo>
                  <a:close/>
                  <a:moveTo>
                    <a:pt x="440820" y="70848"/>
                  </a:moveTo>
                  <a:lnTo>
                    <a:pt x="445213" y="70848"/>
                  </a:lnTo>
                  <a:cubicBezTo>
                    <a:pt x="445966" y="70848"/>
                    <a:pt x="446468" y="71349"/>
                    <a:pt x="446468" y="72100"/>
                  </a:cubicBezTo>
                  <a:lnTo>
                    <a:pt x="446468" y="110030"/>
                  </a:lnTo>
                  <a:cubicBezTo>
                    <a:pt x="446468" y="110781"/>
                    <a:pt x="445966" y="111282"/>
                    <a:pt x="445213" y="111282"/>
                  </a:cubicBezTo>
                  <a:lnTo>
                    <a:pt x="440192" y="111282"/>
                  </a:lnTo>
                  <a:cubicBezTo>
                    <a:pt x="439565" y="111282"/>
                    <a:pt x="438937" y="110781"/>
                    <a:pt x="438937" y="110030"/>
                  </a:cubicBezTo>
                  <a:lnTo>
                    <a:pt x="438937" y="78860"/>
                  </a:lnTo>
                  <a:lnTo>
                    <a:pt x="434042" y="81488"/>
                  </a:lnTo>
                  <a:cubicBezTo>
                    <a:pt x="433791" y="81739"/>
                    <a:pt x="433289" y="81739"/>
                    <a:pt x="433038" y="81614"/>
                  </a:cubicBezTo>
                  <a:cubicBezTo>
                    <a:pt x="432661" y="81363"/>
                    <a:pt x="432410" y="81113"/>
                    <a:pt x="432285" y="80737"/>
                  </a:cubicBezTo>
                  <a:lnTo>
                    <a:pt x="431280" y="76857"/>
                  </a:lnTo>
                  <a:cubicBezTo>
                    <a:pt x="431155" y="76231"/>
                    <a:pt x="431406" y="75730"/>
                    <a:pt x="431908" y="75354"/>
                  </a:cubicBezTo>
                  <a:lnTo>
                    <a:pt x="440192" y="70973"/>
                  </a:lnTo>
                  <a:cubicBezTo>
                    <a:pt x="440443" y="70848"/>
                    <a:pt x="440569" y="70848"/>
                    <a:pt x="440820" y="70848"/>
                  </a:cubicBezTo>
                  <a:close/>
                  <a:moveTo>
                    <a:pt x="380788" y="70848"/>
                  </a:moveTo>
                  <a:lnTo>
                    <a:pt x="385165" y="70848"/>
                  </a:lnTo>
                  <a:cubicBezTo>
                    <a:pt x="385791" y="70848"/>
                    <a:pt x="386416" y="71349"/>
                    <a:pt x="386416" y="72100"/>
                  </a:cubicBezTo>
                  <a:lnTo>
                    <a:pt x="386416" y="110030"/>
                  </a:lnTo>
                  <a:cubicBezTo>
                    <a:pt x="386416" y="110781"/>
                    <a:pt x="385791" y="111282"/>
                    <a:pt x="385165" y="111282"/>
                  </a:cubicBezTo>
                  <a:lnTo>
                    <a:pt x="380163" y="111282"/>
                  </a:lnTo>
                  <a:cubicBezTo>
                    <a:pt x="379412" y="111282"/>
                    <a:pt x="378912" y="110781"/>
                    <a:pt x="378912" y="110030"/>
                  </a:cubicBezTo>
                  <a:lnTo>
                    <a:pt x="378912" y="78860"/>
                  </a:lnTo>
                  <a:lnTo>
                    <a:pt x="374034" y="81488"/>
                  </a:lnTo>
                  <a:cubicBezTo>
                    <a:pt x="373659" y="81739"/>
                    <a:pt x="373284" y="81739"/>
                    <a:pt x="372909" y="81614"/>
                  </a:cubicBezTo>
                  <a:cubicBezTo>
                    <a:pt x="372534" y="81363"/>
                    <a:pt x="372284" y="81113"/>
                    <a:pt x="372159" y="80737"/>
                  </a:cubicBezTo>
                  <a:lnTo>
                    <a:pt x="371158" y="76857"/>
                  </a:lnTo>
                  <a:cubicBezTo>
                    <a:pt x="371033" y="76231"/>
                    <a:pt x="371283" y="75730"/>
                    <a:pt x="371783" y="75354"/>
                  </a:cubicBezTo>
                  <a:lnTo>
                    <a:pt x="380163" y="70973"/>
                  </a:lnTo>
                  <a:cubicBezTo>
                    <a:pt x="380288" y="70848"/>
                    <a:pt x="380538" y="70848"/>
                    <a:pt x="380788" y="70848"/>
                  </a:cubicBezTo>
                  <a:close/>
                  <a:moveTo>
                    <a:pt x="320647" y="70848"/>
                  </a:moveTo>
                  <a:lnTo>
                    <a:pt x="325040" y="70848"/>
                  </a:lnTo>
                  <a:cubicBezTo>
                    <a:pt x="325793" y="70848"/>
                    <a:pt x="326295" y="71349"/>
                    <a:pt x="326295" y="72100"/>
                  </a:cubicBezTo>
                  <a:lnTo>
                    <a:pt x="326295" y="110030"/>
                  </a:lnTo>
                  <a:cubicBezTo>
                    <a:pt x="326295" y="110781"/>
                    <a:pt x="325793" y="111282"/>
                    <a:pt x="325040" y="111282"/>
                  </a:cubicBezTo>
                  <a:lnTo>
                    <a:pt x="320019" y="111282"/>
                  </a:lnTo>
                  <a:cubicBezTo>
                    <a:pt x="319392" y="111282"/>
                    <a:pt x="318764" y="110781"/>
                    <a:pt x="318764" y="110030"/>
                  </a:cubicBezTo>
                  <a:lnTo>
                    <a:pt x="318764" y="78860"/>
                  </a:lnTo>
                  <a:lnTo>
                    <a:pt x="313869" y="81488"/>
                  </a:lnTo>
                  <a:cubicBezTo>
                    <a:pt x="313618" y="81739"/>
                    <a:pt x="313116" y="81739"/>
                    <a:pt x="312865" y="81614"/>
                  </a:cubicBezTo>
                  <a:cubicBezTo>
                    <a:pt x="312488" y="81363"/>
                    <a:pt x="312237" y="81113"/>
                    <a:pt x="312112" y="80737"/>
                  </a:cubicBezTo>
                  <a:lnTo>
                    <a:pt x="311107" y="76857"/>
                  </a:lnTo>
                  <a:cubicBezTo>
                    <a:pt x="310982" y="76231"/>
                    <a:pt x="311233" y="75730"/>
                    <a:pt x="311735" y="75354"/>
                  </a:cubicBezTo>
                  <a:lnTo>
                    <a:pt x="320019" y="70973"/>
                  </a:lnTo>
                  <a:cubicBezTo>
                    <a:pt x="320270" y="70848"/>
                    <a:pt x="320396" y="70848"/>
                    <a:pt x="320647" y="70848"/>
                  </a:cubicBezTo>
                  <a:close/>
                  <a:moveTo>
                    <a:pt x="563593" y="70213"/>
                  </a:moveTo>
                  <a:cubicBezTo>
                    <a:pt x="572233" y="70213"/>
                    <a:pt x="577366" y="77842"/>
                    <a:pt x="577366" y="90600"/>
                  </a:cubicBezTo>
                  <a:cubicBezTo>
                    <a:pt x="577366" y="104233"/>
                    <a:pt x="572107" y="111988"/>
                    <a:pt x="562967" y="111988"/>
                  </a:cubicBezTo>
                  <a:cubicBezTo>
                    <a:pt x="554453" y="111988"/>
                    <a:pt x="549194" y="103983"/>
                    <a:pt x="549069" y="91225"/>
                  </a:cubicBezTo>
                  <a:cubicBezTo>
                    <a:pt x="549069" y="78218"/>
                    <a:pt x="554703" y="70213"/>
                    <a:pt x="563593" y="70213"/>
                  </a:cubicBezTo>
                  <a:close/>
                  <a:moveTo>
                    <a:pt x="503453" y="70213"/>
                  </a:moveTo>
                  <a:cubicBezTo>
                    <a:pt x="512113" y="70213"/>
                    <a:pt x="517385" y="77842"/>
                    <a:pt x="517385" y="90600"/>
                  </a:cubicBezTo>
                  <a:cubicBezTo>
                    <a:pt x="517385" y="104233"/>
                    <a:pt x="512113" y="111988"/>
                    <a:pt x="502825" y="111988"/>
                  </a:cubicBezTo>
                  <a:cubicBezTo>
                    <a:pt x="494415" y="111988"/>
                    <a:pt x="489144" y="103983"/>
                    <a:pt x="489018" y="91225"/>
                  </a:cubicBezTo>
                  <a:cubicBezTo>
                    <a:pt x="489018" y="78218"/>
                    <a:pt x="494541" y="70213"/>
                    <a:pt x="503453" y="70213"/>
                  </a:cubicBezTo>
                  <a:close/>
                  <a:moveTo>
                    <a:pt x="471733" y="70213"/>
                  </a:moveTo>
                  <a:cubicBezTo>
                    <a:pt x="480372" y="70213"/>
                    <a:pt x="485631" y="77842"/>
                    <a:pt x="485631" y="90600"/>
                  </a:cubicBezTo>
                  <a:cubicBezTo>
                    <a:pt x="485631" y="104233"/>
                    <a:pt x="480372" y="111988"/>
                    <a:pt x="471107" y="111988"/>
                  </a:cubicBezTo>
                  <a:cubicBezTo>
                    <a:pt x="462718" y="111988"/>
                    <a:pt x="457459" y="103983"/>
                    <a:pt x="457334" y="91225"/>
                  </a:cubicBezTo>
                  <a:cubicBezTo>
                    <a:pt x="457334" y="78218"/>
                    <a:pt x="462843" y="70213"/>
                    <a:pt x="471733" y="70213"/>
                  </a:cubicBezTo>
                  <a:close/>
                  <a:moveTo>
                    <a:pt x="411737" y="70213"/>
                  </a:moveTo>
                  <a:cubicBezTo>
                    <a:pt x="420376" y="70213"/>
                    <a:pt x="425510" y="77842"/>
                    <a:pt x="425510" y="90600"/>
                  </a:cubicBezTo>
                  <a:cubicBezTo>
                    <a:pt x="425510" y="104233"/>
                    <a:pt x="420251" y="111988"/>
                    <a:pt x="411111" y="111988"/>
                  </a:cubicBezTo>
                  <a:cubicBezTo>
                    <a:pt x="402597" y="111988"/>
                    <a:pt x="397338" y="103983"/>
                    <a:pt x="397213" y="91225"/>
                  </a:cubicBezTo>
                  <a:cubicBezTo>
                    <a:pt x="397213" y="78218"/>
                    <a:pt x="402722" y="70213"/>
                    <a:pt x="411737" y="70213"/>
                  </a:cubicBezTo>
                  <a:close/>
                  <a:moveTo>
                    <a:pt x="351596" y="70213"/>
                  </a:moveTo>
                  <a:cubicBezTo>
                    <a:pt x="360257" y="70213"/>
                    <a:pt x="365529" y="77842"/>
                    <a:pt x="365529" y="90600"/>
                  </a:cubicBezTo>
                  <a:cubicBezTo>
                    <a:pt x="365529" y="104233"/>
                    <a:pt x="360257" y="111988"/>
                    <a:pt x="350969" y="111988"/>
                  </a:cubicBezTo>
                  <a:cubicBezTo>
                    <a:pt x="342559" y="111988"/>
                    <a:pt x="337287" y="103983"/>
                    <a:pt x="337162" y="91225"/>
                  </a:cubicBezTo>
                  <a:cubicBezTo>
                    <a:pt x="337162" y="78218"/>
                    <a:pt x="342685" y="70213"/>
                    <a:pt x="351596" y="70213"/>
                  </a:cubicBezTo>
                  <a:close/>
                  <a:moveTo>
                    <a:pt x="593279" y="6515"/>
                  </a:moveTo>
                  <a:cubicBezTo>
                    <a:pt x="589397" y="6515"/>
                    <a:pt x="586768" y="12152"/>
                    <a:pt x="586768" y="21048"/>
                  </a:cubicBezTo>
                  <a:cubicBezTo>
                    <a:pt x="586768" y="29818"/>
                    <a:pt x="589272" y="35330"/>
                    <a:pt x="593279" y="35330"/>
                  </a:cubicBezTo>
                  <a:cubicBezTo>
                    <a:pt x="598913" y="35330"/>
                    <a:pt x="599789" y="26184"/>
                    <a:pt x="599789" y="20672"/>
                  </a:cubicBezTo>
                  <a:cubicBezTo>
                    <a:pt x="599789" y="15410"/>
                    <a:pt x="598913" y="6515"/>
                    <a:pt x="593279" y="6515"/>
                  </a:cubicBezTo>
                  <a:close/>
                  <a:moveTo>
                    <a:pt x="533291" y="6515"/>
                  </a:moveTo>
                  <a:cubicBezTo>
                    <a:pt x="529282" y="6515"/>
                    <a:pt x="526776" y="12152"/>
                    <a:pt x="526776" y="21048"/>
                  </a:cubicBezTo>
                  <a:cubicBezTo>
                    <a:pt x="526776" y="29818"/>
                    <a:pt x="529157" y="35330"/>
                    <a:pt x="533165" y="35330"/>
                  </a:cubicBezTo>
                  <a:cubicBezTo>
                    <a:pt x="538928" y="35330"/>
                    <a:pt x="539680" y="26184"/>
                    <a:pt x="539680" y="20672"/>
                  </a:cubicBezTo>
                  <a:cubicBezTo>
                    <a:pt x="539680" y="15410"/>
                    <a:pt x="538928" y="6515"/>
                    <a:pt x="533291" y="6515"/>
                  </a:cubicBezTo>
                  <a:close/>
                  <a:moveTo>
                    <a:pt x="473141" y="6515"/>
                  </a:moveTo>
                  <a:cubicBezTo>
                    <a:pt x="469250" y="6515"/>
                    <a:pt x="466614" y="12152"/>
                    <a:pt x="466614" y="21048"/>
                  </a:cubicBezTo>
                  <a:cubicBezTo>
                    <a:pt x="466614" y="29818"/>
                    <a:pt x="469124" y="35330"/>
                    <a:pt x="473141" y="35330"/>
                  </a:cubicBezTo>
                  <a:cubicBezTo>
                    <a:pt x="478789" y="35330"/>
                    <a:pt x="479667" y="26184"/>
                    <a:pt x="479667" y="20672"/>
                  </a:cubicBezTo>
                  <a:cubicBezTo>
                    <a:pt x="479667" y="15410"/>
                    <a:pt x="478789" y="6515"/>
                    <a:pt x="473141" y="6515"/>
                  </a:cubicBezTo>
                  <a:close/>
                  <a:moveTo>
                    <a:pt x="413118" y="6515"/>
                  </a:moveTo>
                  <a:cubicBezTo>
                    <a:pt x="409109" y="6515"/>
                    <a:pt x="406603" y="12152"/>
                    <a:pt x="406603" y="21048"/>
                  </a:cubicBezTo>
                  <a:cubicBezTo>
                    <a:pt x="406603" y="29818"/>
                    <a:pt x="408983" y="35330"/>
                    <a:pt x="412992" y="35330"/>
                  </a:cubicBezTo>
                  <a:cubicBezTo>
                    <a:pt x="418755" y="35330"/>
                    <a:pt x="419507" y="26184"/>
                    <a:pt x="419507" y="20672"/>
                  </a:cubicBezTo>
                  <a:cubicBezTo>
                    <a:pt x="419507" y="15410"/>
                    <a:pt x="418755" y="6515"/>
                    <a:pt x="413118" y="6515"/>
                  </a:cubicBezTo>
                  <a:close/>
                  <a:moveTo>
                    <a:pt x="379536" y="6515"/>
                  </a:moveTo>
                  <a:cubicBezTo>
                    <a:pt x="375655" y="6515"/>
                    <a:pt x="373026" y="12152"/>
                    <a:pt x="373026" y="21048"/>
                  </a:cubicBezTo>
                  <a:cubicBezTo>
                    <a:pt x="373026" y="29818"/>
                    <a:pt x="375530" y="35330"/>
                    <a:pt x="379536" y="35330"/>
                  </a:cubicBezTo>
                  <a:cubicBezTo>
                    <a:pt x="385171" y="35330"/>
                    <a:pt x="386047" y="26184"/>
                    <a:pt x="386047" y="20672"/>
                  </a:cubicBezTo>
                  <a:cubicBezTo>
                    <a:pt x="386047" y="15410"/>
                    <a:pt x="385171" y="6515"/>
                    <a:pt x="379536" y="6515"/>
                  </a:cubicBezTo>
                  <a:close/>
                  <a:moveTo>
                    <a:pt x="321249" y="6515"/>
                  </a:moveTo>
                  <a:cubicBezTo>
                    <a:pt x="317243" y="6515"/>
                    <a:pt x="314739" y="12152"/>
                    <a:pt x="314739" y="21048"/>
                  </a:cubicBezTo>
                  <a:cubicBezTo>
                    <a:pt x="314739" y="29818"/>
                    <a:pt x="317243" y="35330"/>
                    <a:pt x="321249" y="35330"/>
                  </a:cubicBezTo>
                  <a:cubicBezTo>
                    <a:pt x="326884" y="35330"/>
                    <a:pt x="327760" y="26184"/>
                    <a:pt x="327760" y="20672"/>
                  </a:cubicBezTo>
                  <a:cubicBezTo>
                    <a:pt x="327760" y="15410"/>
                    <a:pt x="326884" y="6515"/>
                    <a:pt x="321249" y="6515"/>
                  </a:cubicBezTo>
                  <a:close/>
                  <a:moveTo>
                    <a:pt x="60394" y="1623"/>
                  </a:moveTo>
                  <a:lnTo>
                    <a:pt x="292070" y="1623"/>
                  </a:lnTo>
                  <a:lnTo>
                    <a:pt x="292070" y="34904"/>
                  </a:lnTo>
                  <a:lnTo>
                    <a:pt x="76557" y="34904"/>
                  </a:lnTo>
                  <a:lnTo>
                    <a:pt x="76557" y="331937"/>
                  </a:lnTo>
                  <a:lnTo>
                    <a:pt x="566850" y="331937"/>
                  </a:lnTo>
                  <a:cubicBezTo>
                    <a:pt x="583765" y="331937"/>
                    <a:pt x="597548" y="345700"/>
                    <a:pt x="597548" y="362591"/>
                  </a:cubicBezTo>
                  <a:cubicBezTo>
                    <a:pt x="597548" y="379482"/>
                    <a:pt x="583765" y="393120"/>
                    <a:pt x="566850" y="393120"/>
                  </a:cubicBezTo>
                  <a:lnTo>
                    <a:pt x="30573" y="393120"/>
                  </a:lnTo>
                  <a:cubicBezTo>
                    <a:pt x="13657" y="393120"/>
                    <a:pt x="0" y="379482"/>
                    <a:pt x="0" y="362591"/>
                  </a:cubicBezTo>
                  <a:cubicBezTo>
                    <a:pt x="0" y="345700"/>
                    <a:pt x="13657" y="331937"/>
                    <a:pt x="30573" y="331937"/>
                  </a:cubicBezTo>
                  <a:lnTo>
                    <a:pt x="43228" y="331937"/>
                  </a:lnTo>
                  <a:lnTo>
                    <a:pt x="43228" y="18764"/>
                  </a:lnTo>
                  <a:cubicBezTo>
                    <a:pt x="43228" y="9255"/>
                    <a:pt x="50871" y="1623"/>
                    <a:pt x="60394" y="1623"/>
                  </a:cubicBezTo>
                  <a:close/>
                  <a:moveTo>
                    <a:pt x="562616" y="635"/>
                  </a:moveTo>
                  <a:lnTo>
                    <a:pt x="567009" y="635"/>
                  </a:lnTo>
                  <a:cubicBezTo>
                    <a:pt x="567762" y="635"/>
                    <a:pt x="568264" y="1136"/>
                    <a:pt x="568264" y="1887"/>
                  </a:cubicBezTo>
                  <a:lnTo>
                    <a:pt x="568264" y="39958"/>
                  </a:lnTo>
                  <a:cubicBezTo>
                    <a:pt x="568264" y="40584"/>
                    <a:pt x="567762" y="41210"/>
                    <a:pt x="567009" y="41210"/>
                  </a:cubicBezTo>
                  <a:lnTo>
                    <a:pt x="562114" y="41210"/>
                  </a:lnTo>
                  <a:cubicBezTo>
                    <a:pt x="561361" y="41210"/>
                    <a:pt x="560859" y="40584"/>
                    <a:pt x="560859" y="39958"/>
                  </a:cubicBezTo>
                  <a:lnTo>
                    <a:pt x="560859" y="8650"/>
                  </a:lnTo>
                  <a:lnTo>
                    <a:pt x="555963" y="11405"/>
                  </a:lnTo>
                  <a:cubicBezTo>
                    <a:pt x="555587" y="11530"/>
                    <a:pt x="555210" y="11530"/>
                    <a:pt x="554834" y="11405"/>
                  </a:cubicBezTo>
                  <a:cubicBezTo>
                    <a:pt x="554457" y="11280"/>
                    <a:pt x="554206" y="10904"/>
                    <a:pt x="554081" y="10528"/>
                  </a:cubicBezTo>
                  <a:lnTo>
                    <a:pt x="553077" y="6646"/>
                  </a:lnTo>
                  <a:cubicBezTo>
                    <a:pt x="552951" y="6020"/>
                    <a:pt x="553202" y="5519"/>
                    <a:pt x="553704" y="5268"/>
                  </a:cubicBezTo>
                  <a:lnTo>
                    <a:pt x="562114" y="760"/>
                  </a:lnTo>
                  <a:cubicBezTo>
                    <a:pt x="562239" y="635"/>
                    <a:pt x="562490" y="635"/>
                    <a:pt x="562616" y="635"/>
                  </a:cubicBezTo>
                  <a:close/>
                  <a:moveTo>
                    <a:pt x="502564" y="635"/>
                  </a:moveTo>
                  <a:lnTo>
                    <a:pt x="506957" y="635"/>
                  </a:lnTo>
                  <a:cubicBezTo>
                    <a:pt x="507584" y="635"/>
                    <a:pt x="508212" y="1136"/>
                    <a:pt x="508212" y="1887"/>
                  </a:cubicBezTo>
                  <a:lnTo>
                    <a:pt x="508212" y="39958"/>
                  </a:lnTo>
                  <a:cubicBezTo>
                    <a:pt x="508212" y="40584"/>
                    <a:pt x="507584" y="41210"/>
                    <a:pt x="506957" y="41210"/>
                  </a:cubicBezTo>
                  <a:lnTo>
                    <a:pt x="501936" y="41210"/>
                  </a:lnTo>
                  <a:cubicBezTo>
                    <a:pt x="501309" y="41210"/>
                    <a:pt x="500681" y="40584"/>
                    <a:pt x="500681" y="39958"/>
                  </a:cubicBezTo>
                  <a:lnTo>
                    <a:pt x="500681" y="8650"/>
                  </a:lnTo>
                  <a:lnTo>
                    <a:pt x="495786" y="11405"/>
                  </a:lnTo>
                  <a:cubicBezTo>
                    <a:pt x="495409" y="11530"/>
                    <a:pt x="495033" y="11530"/>
                    <a:pt x="494656" y="11405"/>
                  </a:cubicBezTo>
                  <a:cubicBezTo>
                    <a:pt x="494405" y="11280"/>
                    <a:pt x="494154" y="10904"/>
                    <a:pt x="494029" y="10528"/>
                  </a:cubicBezTo>
                  <a:lnTo>
                    <a:pt x="493025" y="6646"/>
                  </a:lnTo>
                  <a:cubicBezTo>
                    <a:pt x="492899" y="6020"/>
                    <a:pt x="493150" y="5519"/>
                    <a:pt x="493652" y="5268"/>
                  </a:cubicBezTo>
                  <a:lnTo>
                    <a:pt x="501936" y="760"/>
                  </a:lnTo>
                  <a:cubicBezTo>
                    <a:pt x="502187" y="635"/>
                    <a:pt x="502313" y="635"/>
                    <a:pt x="502564" y="635"/>
                  </a:cubicBezTo>
                  <a:close/>
                  <a:moveTo>
                    <a:pt x="442443" y="635"/>
                  </a:moveTo>
                  <a:lnTo>
                    <a:pt x="446836" y="635"/>
                  </a:lnTo>
                  <a:cubicBezTo>
                    <a:pt x="447589" y="635"/>
                    <a:pt x="448091" y="1136"/>
                    <a:pt x="448091" y="1887"/>
                  </a:cubicBezTo>
                  <a:lnTo>
                    <a:pt x="448091" y="39958"/>
                  </a:lnTo>
                  <a:cubicBezTo>
                    <a:pt x="448091" y="40584"/>
                    <a:pt x="447589" y="41210"/>
                    <a:pt x="446836" y="41210"/>
                  </a:cubicBezTo>
                  <a:lnTo>
                    <a:pt x="441941" y="41210"/>
                  </a:lnTo>
                  <a:cubicBezTo>
                    <a:pt x="441188" y="41210"/>
                    <a:pt x="440686" y="40584"/>
                    <a:pt x="440686" y="39958"/>
                  </a:cubicBezTo>
                  <a:lnTo>
                    <a:pt x="440686" y="8650"/>
                  </a:lnTo>
                  <a:lnTo>
                    <a:pt x="435790" y="11405"/>
                  </a:lnTo>
                  <a:cubicBezTo>
                    <a:pt x="435414" y="11530"/>
                    <a:pt x="435037" y="11530"/>
                    <a:pt x="434661" y="11405"/>
                  </a:cubicBezTo>
                  <a:cubicBezTo>
                    <a:pt x="434284" y="11280"/>
                    <a:pt x="434033" y="10904"/>
                    <a:pt x="433908" y="10528"/>
                  </a:cubicBezTo>
                  <a:lnTo>
                    <a:pt x="432903" y="6646"/>
                  </a:lnTo>
                  <a:cubicBezTo>
                    <a:pt x="432778" y="6020"/>
                    <a:pt x="433029" y="5519"/>
                    <a:pt x="433531" y="5268"/>
                  </a:cubicBezTo>
                  <a:lnTo>
                    <a:pt x="441941" y="760"/>
                  </a:lnTo>
                  <a:cubicBezTo>
                    <a:pt x="442066" y="635"/>
                    <a:pt x="442317" y="635"/>
                    <a:pt x="442443" y="635"/>
                  </a:cubicBezTo>
                  <a:close/>
                  <a:moveTo>
                    <a:pt x="350708" y="635"/>
                  </a:moveTo>
                  <a:lnTo>
                    <a:pt x="355101" y="635"/>
                  </a:lnTo>
                  <a:cubicBezTo>
                    <a:pt x="355728" y="635"/>
                    <a:pt x="356356" y="1136"/>
                    <a:pt x="356356" y="1887"/>
                  </a:cubicBezTo>
                  <a:lnTo>
                    <a:pt x="356356" y="39958"/>
                  </a:lnTo>
                  <a:cubicBezTo>
                    <a:pt x="356356" y="40584"/>
                    <a:pt x="355728" y="41210"/>
                    <a:pt x="355101" y="41210"/>
                  </a:cubicBezTo>
                  <a:lnTo>
                    <a:pt x="350080" y="41210"/>
                  </a:lnTo>
                  <a:cubicBezTo>
                    <a:pt x="349453" y="41210"/>
                    <a:pt x="348825" y="40584"/>
                    <a:pt x="348825" y="39958"/>
                  </a:cubicBezTo>
                  <a:lnTo>
                    <a:pt x="348825" y="8650"/>
                  </a:lnTo>
                  <a:lnTo>
                    <a:pt x="343930" y="11405"/>
                  </a:lnTo>
                  <a:cubicBezTo>
                    <a:pt x="343553" y="11530"/>
                    <a:pt x="343177" y="11530"/>
                    <a:pt x="342800" y="11405"/>
                  </a:cubicBezTo>
                  <a:cubicBezTo>
                    <a:pt x="342424" y="11280"/>
                    <a:pt x="342173" y="10904"/>
                    <a:pt x="342173" y="10528"/>
                  </a:cubicBezTo>
                  <a:lnTo>
                    <a:pt x="341168" y="6646"/>
                  </a:lnTo>
                  <a:cubicBezTo>
                    <a:pt x="341043" y="6020"/>
                    <a:pt x="341294" y="5519"/>
                    <a:pt x="341796" y="5268"/>
                  </a:cubicBezTo>
                  <a:lnTo>
                    <a:pt x="350080" y="760"/>
                  </a:lnTo>
                  <a:cubicBezTo>
                    <a:pt x="350206" y="635"/>
                    <a:pt x="350457" y="635"/>
                    <a:pt x="350708" y="635"/>
                  </a:cubicBezTo>
                  <a:close/>
                  <a:moveTo>
                    <a:pt x="593654" y="0"/>
                  </a:moveTo>
                  <a:cubicBezTo>
                    <a:pt x="602294" y="0"/>
                    <a:pt x="607427" y="7642"/>
                    <a:pt x="607427" y="20547"/>
                  </a:cubicBezTo>
                  <a:cubicBezTo>
                    <a:pt x="607427" y="34077"/>
                    <a:pt x="602168" y="41845"/>
                    <a:pt x="592903" y="41845"/>
                  </a:cubicBezTo>
                  <a:cubicBezTo>
                    <a:pt x="584514" y="41845"/>
                    <a:pt x="579255" y="33827"/>
                    <a:pt x="579130" y="21048"/>
                  </a:cubicBezTo>
                  <a:cubicBezTo>
                    <a:pt x="579130" y="8018"/>
                    <a:pt x="584639" y="0"/>
                    <a:pt x="593654" y="0"/>
                  </a:cubicBezTo>
                  <a:close/>
                  <a:moveTo>
                    <a:pt x="533541" y="0"/>
                  </a:moveTo>
                  <a:cubicBezTo>
                    <a:pt x="542185" y="0"/>
                    <a:pt x="547447" y="7642"/>
                    <a:pt x="547447" y="20547"/>
                  </a:cubicBezTo>
                  <a:cubicBezTo>
                    <a:pt x="547447" y="34077"/>
                    <a:pt x="542060" y="41845"/>
                    <a:pt x="532915" y="41845"/>
                  </a:cubicBezTo>
                  <a:cubicBezTo>
                    <a:pt x="524521" y="41845"/>
                    <a:pt x="519134" y="33827"/>
                    <a:pt x="519009" y="21048"/>
                  </a:cubicBezTo>
                  <a:cubicBezTo>
                    <a:pt x="519009" y="8018"/>
                    <a:pt x="524647" y="0"/>
                    <a:pt x="533541" y="0"/>
                  </a:cubicBezTo>
                  <a:close/>
                  <a:moveTo>
                    <a:pt x="473517" y="0"/>
                  </a:moveTo>
                  <a:cubicBezTo>
                    <a:pt x="482178" y="0"/>
                    <a:pt x="487324" y="7642"/>
                    <a:pt x="487324" y="20547"/>
                  </a:cubicBezTo>
                  <a:cubicBezTo>
                    <a:pt x="487324" y="34077"/>
                    <a:pt x="482052" y="41845"/>
                    <a:pt x="472764" y="41845"/>
                  </a:cubicBezTo>
                  <a:cubicBezTo>
                    <a:pt x="464354" y="41845"/>
                    <a:pt x="459083" y="33827"/>
                    <a:pt x="458957" y="21048"/>
                  </a:cubicBezTo>
                  <a:cubicBezTo>
                    <a:pt x="458957" y="8018"/>
                    <a:pt x="464480" y="0"/>
                    <a:pt x="473517" y="0"/>
                  </a:cubicBezTo>
                  <a:close/>
                  <a:moveTo>
                    <a:pt x="413368" y="0"/>
                  </a:moveTo>
                  <a:cubicBezTo>
                    <a:pt x="422012" y="0"/>
                    <a:pt x="427274" y="7642"/>
                    <a:pt x="427274" y="20547"/>
                  </a:cubicBezTo>
                  <a:cubicBezTo>
                    <a:pt x="427274" y="34077"/>
                    <a:pt x="421887" y="41845"/>
                    <a:pt x="412742" y="41845"/>
                  </a:cubicBezTo>
                  <a:cubicBezTo>
                    <a:pt x="404348" y="41845"/>
                    <a:pt x="398961" y="33827"/>
                    <a:pt x="398836" y="21048"/>
                  </a:cubicBezTo>
                  <a:cubicBezTo>
                    <a:pt x="398836" y="8018"/>
                    <a:pt x="404473" y="0"/>
                    <a:pt x="413368" y="0"/>
                  </a:cubicBezTo>
                  <a:close/>
                  <a:moveTo>
                    <a:pt x="379912" y="0"/>
                  </a:moveTo>
                  <a:cubicBezTo>
                    <a:pt x="388551" y="0"/>
                    <a:pt x="393685" y="7642"/>
                    <a:pt x="393685" y="20547"/>
                  </a:cubicBezTo>
                  <a:cubicBezTo>
                    <a:pt x="393685" y="34077"/>
                    <a:pt x="388426" y="41845"/>
                    <a:pt x="379286" y="41845"/>
                  </a:cubicBezTo>
                  <a:cubicBezTo>
                    <a:pt x="370772" y="41845"/>
                    <a:pt x="365513" y="33827"/>
                    <a:pt x="365388" y="21048"/>
                  </a:cubicBezTo>
                  <a:cubicBezTo>
                    <a:pt x="365388" y="8018"/>
                    <a:pt x="370897" y="0"/>
                    <a:pt x="379912" y="0"/>
                  </a:cubicBezTo>
                  <a:close/>
                  <a:moveTo>
                    <a:pt x="321500" y="0"/>
                  </a:moveTo>
                  <a:cubicBezTo>
                    <a:pt x="330264" y="0"/>
                    <a:pt x="335398" y="7642"/>
                    <a:pt x="335398" y="20547"/>
                  </a:cubicBezTo>
                  <a:cubicBezTo>
                    <a:pt x="335398" y="34077"/>
                    <a:pt x="330139" y="41845"/>
                    <a:pt x="320874" y="41845"/>
                  </a:cubicBezTo>
                  <a:cubicBezTo>
                    <a:pt x="312485" y="41845"/>
                    <a:pt x="307226" y="33827"/>
                    <a:pt x="307101" y="21048"/>
                  </a:cubicBezTo>
                  <a:cubicBezTo>
                    <a:pt x="307101" y="8018"/>
                    <a:pt x="312610" y="0"/>
                    <a:pt x="321500" y="0"/>
                  </a:cubicBezTo>
                  <a:close/>
                </a:path>
              </a:pathLst>
            </a:cu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C00000"/>
                </a:solidFill>
                <a:effectLst/>
                <a:uLnTx/>
                <a:uFillTx/>
                <a:latin typeface="Calibri"/>
                <a:ea typeface="微软雅黑"/>
                <a:cs typeface="+mn-cs"/>
              </a:endParaRPr>
            </a:p>
          </p:txBody>
        </p:sp>
      </p:grpSp>
      <p:grpSp>
        <p:nvGrpSpPr>
          <p:cNvPr id="23" name="组合 22"/>
          <p:cNvGrpSpPr/>
          <p:nvPr/>
        </p:nvGrpSpPr>
        <p:grpSpPr>
          <a:xfrm>
            <a:off x="484224" y="1995456"/>
            <a:ext cx="2061922" cy="576925"/>
            <a:chOff x="595401" y="3353080"/>
            <a:chExt cx="1527107" cy="427284"/>
          </a:xfrm>
        </p:grpSpPr>
        <p:sp>
          <p:nvSpPr>
            <p:cNvPr id="24" name="矩形 23"/>
            <p:cNvSpPr/>
            <p:nvPr/>
          </p:nvSpPr>
          <p:spPr>
            <a:xfrm>
              <a:off x="1064309" y="3369797"/>
              <a:ext cx="1058199" cy="273536"/>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WDR</a:t>
              </a:r>
            </a:p>
          </p:txBody>
        </p:sp>
        <p:sp>
          <p:nvSpPr>
            <p:cNvPr id="25" name="entering-password_63570">
              <a:extLst>
                <a:ext uri="{FF2B5EF4-FFF2-40B4-BE49-F238E27FC236}">
                  <a16:creationId xmlns:a16="http://schemas.microsoft.com/office/drawing/2014/main" id="{54405246-CCE2-4201-BBB1-D3F3EB6E740D}"/>
                </a:ext>
              </a:extLst>
            </p:cNvPr>
            <p:cNvSpPr/>
            <p:nvPr/>
          </p:nvSpPr>
          <p:spPr>
            <a:xfrm>
              <a:off x="595401" y="3353080"/>
              <a:ext cx="454759" cy="427284"/>
            </a:xfrm>
            <a:custGeom>
              <a:avLst/>
              <a:gdLst>
                <a:gd name="connsiteX0" fmla="*/ 23689 w 600528"/>
                <a:gd name="connsiteY0" fmla="*/ 466440 h 564248"/>
                <a:gd name="connsiteX1" fmla="*/ 13998 w 600528"/>
                <a:gd name="connsiteY1" fmla="*/ 475015 h 564248"/>
                <a:gd name="connsiteX2" fmla="*/ 23689 w 600528"/>
                <a:gd name="connsiteY2" fmla="*/ 483591 h 564248"/>
                <a:gd name="connsiteX3" fmla="*/ 32303 w 600528"/>
                <a:gd name="connsiteY3" fmla="*/ 475015 h 564248"/>
                <a:gd name="connsiteX4" fmla="*/ 23689 w 600528"/>
                <a:gd name="connsiteY4" fmla="*/ 466440 h 564248"/>
                <a:gd name="connsiteX5" fmla="*/ 23689 w 600528"/>
                <a:gd name="connsiteY5" fmla="*/ 451433 h 564248"/>
                <a:gd name="connsiteX6" fmla="*/ 46301 w 600528"/>
                <a:gd name="connsiteY6" fmla="*/ 475015 h 564248"/>
                <a:gd name="connsiteX7" fmla="*/ 23689 w 600528"/>
                <a:gd name="connsiteY7" fmla="*/ 498598 h 564248"/>
                <a:gd name="connsiteX8" fmla="*/ 0 w 600528"/>
                <a:gd name="connsiteY8" fmla="*/ 475015 h 564248"/>
                <a:gd name="connsiteX9" fmla="*/ 23689 w 600528"/>
                <a:gd name="connsiteY9" fmla="*/ 451433 h 564248"/>
                <a:gd name="connsiteX10" fmla="*/ 137780 w 600528"/>
                <a:gd name="connsiteY10" fmla="*/ 444860 h 564248"/>
                <a:gd name="connsiteX11" fmla="*/ 104368 w 600528"/>
                <a:gd name="connsiteY11" fmla="*/ 478211 h 564248"/>
                <a:gd name="connsiteX12" fmla="*/ 137780 w 600528"/>
                <a:gd name="connsiteY12" fmla="*/ 511563 h 564248"/>
                <a:gd name="connsiteX13" fmla="*/ 171192 w 600528"/>
                <a:gd name="connsiteY13" fmla="*/ 478211 h 564248"/>
                <a:gd name="connsiteX14" fmla="*/ 137780 w 600528"/>
                <a:gd name="connsiteY14" fmla="*/ 444860 h 564248"/>
                <a:gd name="connsiteX15" fmla="*/ 137780 w 600528"/>
                <a:gd name="connsiteY15" fmla="*/ 430874 h 564248"/>
                <a:gd name="connsiteX16" fmla="*/ 185203 w 600528"/>
                <a:gd name="connsiteY16" fmla="*/ 478211 h 564248"/>
                <a:gd name="connsiteX17" fmla="*/ 137780 w 600528"/>
                <a:gd name="connsiteY17" fmla="*/ 525549 h 564248"/>
                <a:gd name="connsiteX18" fmla="*/ 90356 w 600528"/>
                <a:gd name="connsiteY18" fmla="*/ 478211 h 564248"/>
                <a:gd name="connsiteX19" fmla="*/ 137780 w 600528"/>
                <a:gd name="connsiteY19" fmla="*/ 430874 h 564248"/>
                <a:gd name="connsiteX20" fmla="*/ 91479 w 600528"/>
                <a:gd name="connsiteY20" fmla="*/ 377293 h 564248"/>
                <a:gd name="connsiteX21" fmla="*/ 78584 w 600528"/>
                <a:gd name="connsiteY21" fmla="*/ 390188 h 564248"/>
                <a:gd name="connsiteX22" fmla="*/ 91479 w 600528"/>
                <a:gd name="connsiteY22" fmla="*/ 403083 h 564248"/>
                <a:gd name="connsiteX23" fmla="*/ 104374 w 600528"/>
                <a:gd name="connsiteY23" fmla="*/ 390188 h 564248"/>
                <a:gd name="connsiteX24" fmla="*/ 91479 w 600528"/>
                <a:gd name="connsiteY24" fmla="*/ 377293 h 564248"/>
                <a:gd name="connsiteX25" fmla="*/ 91479 w 600528"/>
                <a:gd name="connsiteY25" fmla="*/ 363323 h 564248"/>
                <a:gd name="connsiteX26" fmla="*/ 118344 w 600528"/>
                <a:gd name="connsiteY26" fmla="*/ 390188 h 564248"/>
                <a:gd name="connsiteX27" fmla="*/ 91479 w 600528"/>
                <a:gd name="connsiteY27" fmla="*/ 417053 h 564248"/>
                <a:gd name="connsiteX28" fmla="*/ 64614 w 600528"/>
                <a:gd name="connsiteY28" fmla="*/ 390188 h 564248"/>
                <a:gd name="connsiteX29" fmla="*/ 91479 w 600528"/>
                <a:gd name="connsiteY29" fmla="*/ 363323 h 564248"/>
                <a:gd name="connsiteX30" fmla="*/ 251838 w 600528"/>
                <a:gd name="connsiteY30" fmla="*/ 85902 h 564248"/>
                <a:gd name="connsiteX31" fmla="*/ 260449 w 600528"/>
                <a:gd name="connsiteY31" fmla="*/ 89126 h 564248"/>
                <a:gd name="connsiteX32" fmla="*/ 260449 w 600528"/>
                <a:gd name="connsiteY32" fmla="*/ 97725 h 564248"/>
                <a:gd name="connsiteX33" fmla="*/ 245379 w 600528"/>
                <a:gd name="connsiteY33" fmla="*/ 436289 h 564248"/>
                <a:gd name="connsiteX34" fmla="*/ 247532 w 600528"/>
                <a:gd name="connsiteY34" fmla="*/ 441663 h 564248"/>
                <a:gd name="connsiteX35" fmla="*/ 239997 w 600528"/>
                <a:gd name="connsiteY35" fmla="*/ 448112 h 564248"/>
                <a:gd name="connsiteX36" fmla="*/ 237844 w 600528"/>
                <a:gd name="connsiteY36" fmla="*/ 448112 h 564248"/>
                <a:gd name="connsiteX37" fmla="*/ 94675 w 600528"/>
                <a:gd name="connsiteY37" fmla="*/ 266470 h 564248"/>
                <a:gd name="connsiteX38" fmla="*/ 251838 w 600528"/>
                <a:gd name="connsiteY38" fmla="*/ 85902 h 564248"/>
                <a:gd name="connsiteX39" fmla="*/ 303479 w 600528"/>
                <a:gd name="connsiteY39" fmla="*/ 0 h 564248"/>
                <a:gd name="connsiteX40" fmla="*/ 309937 w 600528"/>
                <a:gd name="connsiteY40" fmla="*/ 6449 h 564248"/>
                <a:gd name="connsiteX41" fmla="*/ 309937 w 600528"/>
                <a:gd name="connsiteY41" fmla="*/ 63411 h 564248"/>
                <a:gd name="connsiteX42" fmla="*/ 450927 w 600528"/>
                <a:gd name="connsiteY42" fmla="*/ 122522 h 564248"/>
                <a:gd name="connsiteX43" fmla="*/ 507969 w 600528"/>
                <a:gd name="connsiteY43" fmla="*/ 65560 h 564248"/>
                <a:gd name="connsiteX44" fmla="*/ 517656 w 600528"/>
                <a:gd name="connsiteY44" fmla="*/ 65560 h 564248"/>
                <a:gd name="connsiteX45" fmla="*/ 517656 w 600528"/>
                <a:gd name="connsiteY45" fmla="*/ 76308 h 564248"/>
                <a:gd name="connsiteX46" fmla="*/ 460614 w 600528"/>
                <a:gd name="connsiteY46" fmla="*/ 133270 h 564248"/>
                <a:gd name="connsiteX47" fmla="*/ 514427 w 600528"/>
                <a:gd name="connsiteY47" fmla="*/ 266540 h 564248"/>
                <a:gd name="connsiteX48" fmla="*/ 594071 w 600528"/>
                <a:gd name="connsiteY48" fmla="*/ 266540 h 564248"/>
                <a:gd name="connsiteX49" fmla="*/ 600528 w 600528"/>
                <a:gd name="connsiteY49" fmla="*/ 274063 h 564248"/>
                <a:gd name="connsiteX50" fmla="*/ 594071 w 600528"/>
                <a:gd name="connsiteY50" fmla="*/ 281587 h 564248"/>
                <a:gd name="connsiteX51" fmla="*/ 514427 w 600528"/>
                <a:gd name="connsiteY51" fmla="*/ 281587 h 564248"/>
                <a:gd name="connsiteX52" fmla="*/ 458461 w 600528"/>
                <a:gd name="connsiteY52" fmla="*/ 417006 h 564248"/>
                <a:gd name="connsiteX53" fmla="*/ 512275 w 600528"/>
                <a:gd name="connsiteY53" fmla="*/ 469669 h 564248"/>
                <a:gd name="connsiteX54" fmla="*/ 512275 w 600528"/>
                <a:gd name="connsiteY54" fmla="*/ 480417 h 564248"/>
                <a:gd name="connsiteX55" fmla="*/ 506893 w 600528"/>
                <a:gd name="connsiteY55" fmla="*/ 482566 h 564248"/>
                <a:gd name="connsiteX56" fmla="*/ 502588 w 600528"/>
                <a:gd name="connsiteY56" fmla="*/ 480417 h 564248"/>
                <a:gd name="connsiteX57" fmla="*/ 448775 w 600528"/>
                <a:gd name="connsiteY57" fmla="*/ 426679 h 564248"/>
                <a:gd name="connsiteX58" fmla="*/ 309937 w 600528"/>
                <a:gd name="connsiteY58" fmla="*/ 484716 h 564248"/>
                <a:gd name="connsiteX59" fmla="*/ 309937 w 600528"/>
                <a:gd name="connsiteY59" fmla="*/ 556725 h 564248"/>
                <a:gd name="connsiteX60" fmla="*/ 303479 w 600528"/>
                <a:gd name="connsiteY60" fmla="*/ 564248 h 564248"/>
                <a:gd name="connsiteX61" fmla="*/ 295945 w 600528"/>
                <a:gd name="connsiteY61" fmla="*/ 556725 h 564248"/>
                <a:gd name="connsiteX62" fmla="*/ 295945 w 600528"/>
                <a:gd name="connsiteY62" fmla="*/ 6449 h 564248"/>
                <a:gd name="connsiteX63" fmla="*/ 303479 w 600528"/>
                <a:gd name="connsiteY63" fmla="*/ 0 h 56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0528" h="564248">
                  <a:moveTo>
                    <a:pt x="23689" y="466440"/>
                  </a:moveTo>
                  <a:cubicBezTo>
                    <a:pt x="18305" y="466440"/>
                    <a:pt x="13998" y="469656"/>
                    <a:pt x="13998" y="475015"/>
                  </a:cubicBezTo>
                  <a:cubicBezTo>
                    <a:pt x="13998" y="480375"/>
                    <a:pt x="18305" y="483591"/>
                    <a:pt x="23689" y="483591"/>
                  </a:cubicBezTo>
                  <a:cubicBezTo>
                    <a:pt x="27996" y="483591"/>
                    <a:pt x="32303" y="480375"/>
                    <a:pt x="32303" y="475015"/>
                  </a:cubicBezTo>
                  <a:cubicBezTo>
                    <a:pt x="32303" y="469656"/>
                    <a:pt x="27996" y="466440"/>
                    <a:pt x="23689" y="466440"/>
                  </a:cubicBezTo>
                  <a:close/>
                  <a:moveTo>
                    <a:pt x="23689" y="451433"/>
                  </a:moveTo>
                  <a:cubicBezTo>
                    <a:pt x="36610" y="451433"/>
                    <a:pt x="46301" y="462152"/>
                    <a:pt x="46301" y="475015"/>
                  </a:cubicBezTo>
                  <a:cubicBezTo>
                    <a:pt x="46301" y="487879"/>
                    <a:pt x="36610" y="498598"/>
                    <a:pt x="23689" y="498598"/>
                  </a:cubicBezTo>
                  <a:cubicBezTo>
                    <a:pt x="10768" y="498598"/>
                    <a:pt x="0" y="487879"/>
                    <a:pt x="0" y="475015"/>
                  </a:cubicBezTo>
                  <a:cubicBezTo>
                    <a:pt x="0" y="462152"/>
                    <a:pt x="10768" y="451433"/>
                    <a:pt x="23689" y="451433"/>
                  </a:cubicBezTo>
                  <a:close/>
                  <a:moveTo>
                    <a:pt x="137780" y="444860"/>
                  </a:moveTo>
                  <a:cubicBezTo>
                    <a:pt x="119457" y="444860"/>
                    <a:pt x="104368" y="459922"/>
                    <a:pt x="104368" y="478211"/>
                  </a:cubicBezTo>
                  <a:cubicBezTo>
                    <a:pt x="104368" y="496501"/>
                    <a:pt x="119457" y="511563"/>
                    <a:pt x="137780" y="511563"/>
                  </a:cubicBezTo>
                  <a:cubicBezTo>
                    <a:pt x="156102" y="511563"/>
                    <a:pt x="171192" y="496501"/>
                    <a:pt x="171192" y="478211"/>
                  </a:cubicBezTo>
                  <a:cubicBezTo>
                    <a:pt x="171192" y="459922"/>
                    <a:pt x="156102" y="444860"/>
                    <a:pt x="137780" y="444860"/>
                  </a:cubicBezTo>
                  <a:close/>
                  <a:moveTo>
                    <a:pt x="137780" y="430874"/>
                  </a:moveTo>
                  <a:cubicBezTo>
                    <a:pt x="164725" y="430874"/>
                    <a:pt x="185203" y="452391"/>
                    <a:pt x="185203" y="478211"/>
                  </a:cubicBezTo>
                  <a:cubicBezTo>
                    <a:pt x="185203" y="504032"/>
                    <a:pt x="164725" y="525549"/>
                    <a:pt x="137780" y="525549"/>
                  </a:cubicBezTo>
                  <a:cubicBezTo>
                    <a:pt x="111912" y="525549"/>
                    <a:pt x="90356" y="504032"/>
                    <a:pt x="90356" y="478211"/>
                  </a:cubicBezTo>
                  <a:cubicBezTo>
                    <a:pt x="90356" y="452391"/>
                    <a:pt x="111912" y="430874"/>
                    <a:pt x="137780" y="430874"/>
                  </a:cubicBezTo>
                  <a:close/>
                  <a:moveTo>
                    <a:pt x="91479" y="377293"/>
                  </a:moveTo>
                  <a:cubicBezTo>
                    <a:pt x="85032" y="377293"/>
                    <a:pt x="78584" y="383740"/>
                    <a:pt x="78584" y="390188"/>
                  </a:cubicBezTo>
                  <a:cubicBezTo>
                    <a:pt x="78584" y="396636"/>
                    <a:pt x="85032" y="403083"/>
                    <a:pt x="91479" y="403083"/>
                  </a:cubicBezTo>
                  <a:cubicBezTo>
                    <a:pt x="97927" y="403083"/>
                    <a:pt x="104374" y="396636"/>
                    <a:pt x="104374" y="390188"/>
                  </a:cubicBezTo>
                  <a:cubicBezTo>
                    <a:pt x="104374" y="383740"/>
                    <a:pt x="97927" y="377293"/>
                    <a:pt x="91479" y="377293"/>
                  </a:cubicBezTo>
                  <a:close/>
                  <a:moveTo>
                    <a:pt x="91479" y="363323"/>
                  </a:moveTo>
                  <a:cubicBezTo>
                    <a:pt x="106524" y="363323"/>
                    <a:pt x="118344" y="375144"/>
                    <a:pt x="118344" y="390188"/>
                  </a:cubicBezTo>
                  <a:cubicBezTo>
                    <a:pt x="118344" y="405232"/>
                    <a:pt x="106524" y="417053"/>
                    <a:pt x="91479" y="417053"/>
                  </a:cubicBezTo>
                  <a:cubicBezTo>
                    <a:pt x="76435" y="417053"/>
                    <a:pt x="64614" y="405232"/>
                    <a:pt x="64614" y="390188"/>
                  </a:cubicBezTo>
                  <a:cubicBezTo>
                    <a:pt x="64614" y="375144"/>
                    <a:pt x="76435" y="363323"/>
                    <a:pt x="91479" y="363323"/>
                  </a:cubicBezTo>
                  <a:close/>
                  <a:moveTo>
                    <a:pt x="251838" y="85902"/>
                  </a:moveTo>
                  <a:cubicBezTo>
                    <a:pt x="255067" y="84827"/>
                    <a:pt x="258296" y="85902"/>
                    <a:pt x="260449" y="89126"/>
                  </a:cubicBezTo>
                  <a:cubicBezTo>
                    <a:pt x="262602" y="91276"/>
                    <a:pt x="262602" y="95575"/>
                    <a:pt x="260449" y="97725"/>
                  </a:cubicBezTo>
                  <a:cubicBezTo>
                    <a:pt x="253991" y="103099"/>
                    <a:pt x="124816" y="243899"/>
                    <a:pt x="245379" y="436289"/>
                  </a:cubicBezTo>
                  <a:cubicBezTo>
                    <a:pt x="246455" y="437364"/>
                    <a:pt x="247532" y="439514"/>
                    <a:pt x="247532" y="441663"/>
                  </a:cubicBezTo>
                  <a:cubicBezTo>
                    <a:pt x="247532" y="444888"/>
                    <a:pt x="244303" y="449187"/>
                    <a:pt x="239997" y="448112"/>
                  </a:cubicBezTo>
                  <a:cubicBezTo>
                    <a:pt x="238920" y="448112"/>
                    <a:pt x="238920" y="448112"/>
                    <a:pt x="237844" y="448112"/>
                  </a:cubicBezTo>
                  <a:cubicBezTo>
                    <a:pt x="231385" y="444888"/>
                    <a:pt x="94675" y="385773"/>
                    <a:pt x="94675" y="266470"/>
                  </a:cubicBezTo>
                  <a:cubicBezTo>
                    <a:pt x="94675" y="148241"/>
                    <a:pt x="245379" y="88051"/>
                    <a:pt x="251838" y="85902"/>
                  </a:cubicBezTo>
                  <a:close/>
                  <a:moveTo>
                    <a:pt x="303479" y="0"/>
                  </a:moveTo>
                  <a:cubicBezTo>
                    <a:pt x="306708" y="0"/>
                    <a:pt x="309937" y="3224"/>
                    <a:pt x="309937" y="6449"/>
                  </a:cubicBezTo>
                  <a:lnTo>
                    <a:pt x="309937" y="63411"/>
                  </a:lnTo>
                  <a:cubicBezTo>
                    <a:pt x="364826" y="64485"/>
                    <a:pt x="414334" y="87055"/>
                    <a:pt x="450927" y="122522"/>
                  </a:cubicBezTo>
                  <a:lnTo>
                    <a:pt x="507969" y="65560"/>
                  </a:lnTo>
                  <a:cubicBezTo>
                    <a:pt x="510122" y="63411"/>
                    <a:pt x="514427" y="63411"/>
                    <a:pt x="517656" y="65560"/>
                  </a:cubicBezTo>
                  <a:cubicBezTo>
                    <a:pt x="520885" y="68785"/>
                    <a:pt x="520885" y="73084"/>
                    <a:pt x="517656" y="76308"/>
                  </a:cubicBezTo>
                  <a:lnTo>
                    <a:pt x="460614" y="133270"/>
                  </a:lnTo>
                  <a:cubicBezTo>
                    <a:pt x="492902" y="168737"/>
                    <a:pt x="512275" y="216026"/>
                    <a:pt x="514427" y="266540"/>
                  </a:cubicBezTo>
                  <a:lnTo>
                    <a:pt x="594071" y="266540"/>
                  </a:lnTo>
                  <a:cubicBezTo>
                    <a:pt x="597299" y="266540"/>
                    <a:pt x="600528" y="269764"/>
                    <a:pt x="600528" y="274063"/>
                  </a:cubicBezTo>
                  <a:cubicBezTo>
                    <a:pt x="600528" y="278362"/>
                    <a:pt x="597299" y="281587"/>
                    <a:pt x="594071" y="281587"/>
                  </a:cubicBezTo>
                  <a:lnTo>
                    <a:pt x="514427" y="281587"/>
                  </a:lnTo>
                  <a:cubicBezTo>
                    <a:pt x="512275" y="333175"/>
                    <a:pt x="491825" y="380464"/>
                    <a:pt x="458461" y="417006"/>
                  </a:cubicBezTo>
                  <a:lnTo>
                    <a:pt x="512275" y="469669"/>
                  </a:lnTo>
                  <a:cubicBezTo>
                    <a:pt x="515503" y="472894"/>
                    <a:pt x="515503" y="477193"/>
                    <a:pt x="512275" y="480417"/>
                  </a:cubicBezTo>
                  <a:cubicBezTo>
                    <a:pt x="511198" y="481492"/>
                    <a:pt x="509046" y="482566"/>
                    <a:pt x="506893" y="482566"/>
                  </a:cubicBezTo>
                  <a:cubicBezTo>
                    <a:pt x="505817" y="482566"/>
                    <a:pt x="503664" y="481492"/>
                    <a:pt x="502588" y="480417"/>
                  </a:cubicBezTo>
                  <a:lnTo>
                    <a:pt x="448775" y="426679"/>
                  </a:lnTo>
                  <a:cubicBezTo>
                    <a:pt x="412182" y="461071"/>
                    <a:pt x="363750" y="483641"/>
                    <a:pt x="309937" y="484716"/>
                  </a:cubicBezTo>
                  <a:lnTo>
                    <a:pt x="309937" y="556725"/>
                  </a:lnTo>
                  <a:cubicBezTo>
                    <a:pt x="309937" y="561024"/>
                    <a:pt x="306708" y="564248"/>
                    <a:pt x="303479" y="564248"/>
                  </a:cubicBezTo>
                  <a:cubicBezTo>
                    <a:pt x="299174" y="564248"/>
                    <a:pt x="295945" y="561024"/>
                    <a:pt x="295945" y="556725"/>
                  </a:cubicBezTo>
                  <a:lnTo>
                    <a:pt x="295945" y="6449"/>
                  </a:lnTo>
                  <a:cubicBezTo>
                    <a:pt x="295945" y="3224"/>
                    <a:pt x="299174" y="0"/>
                    <a:pt x="303479" y="0"/>
                  </a:cubicBezTo>
                  <a:close/>
                </a:path>
              </a:pathLst>
            </a:custGeom>
            <a:solidFill>
              <a:srgbClr val="C00000"/>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C00000"/>
                </a:solidFill>
                <a:effectLst/>
                <a:uLnTx/>
                <a:uFillTx/>
                <a:latin typeface="Calibri"/>
                <a:ea typeface="微软雅黑"/>
                <a:cs typeface="+mn-cs"/>
              </a:endParaRPr>
            </a:p>
          </p:txBody>
        </p:sp>
      </p:grpSp>
      <p:sp>
        <p:nvSpPr>
          <p:cNvPr id="26" name="文本框 25"/>
          <p:cNvSpPr txBox="1"/>
          <p:nvPr/>
        </p:nvSpPr>
        <p:spPr>
          <a:xfrm>
            <a:off x="6195765" y="5609126"/>
            <a:ext cx="2534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Before</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7" name="文本框 26"/>
          <p:cNvSpPr txBox="1"/>
          <p:nvPr/>
        </p:nvSpPr>
        <p:spPr>
          <a:xfrm>
            <a:off x="9151828" y="5609126"/>
            <a:ext cx="2534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Now</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8" name="文本框 27"/>
          <p:cNvSpPr txBox="1"/>
          <p:nvPr/>
        </p:nvSpPr>
        <p:spPr>
          <a:xfrm>
            <a:off x="1710015" y="5943173"/>
            <a:ext cx="2534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B</a:t>
            </a:r>
            <a:r>
              <a:rPr kumimoji="0" lang="en-US" altLang="zh-CN" sz="16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acklight</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9" name="文本框 28"/>
          <p:cNvSpPr txBox="1"/>
          <p:nvPr/>
        </p:nvSpPr>
        <p:spPr>
          <a:xfrm>
            <a:off x="7737442" y="5943173"/>
            <a:ext cx="2534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Low illumination</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30" name="矩形 29"/>
          <p:cNvSpPr/>
          <p:nvPr/>
        </p:nvSpPr>
        <p:spPr>
          <a:xfrm>
            <a:off x="4716410" y="2341903"/>
            <a:ext cx="3317469" cy="1015663"/>
          </a:xfrm>
          <a:prstGeom prst="rect">
            <a:avLst/>
          </a:prstGeom>
        </p:spPr>
        <p:txBody>
          <a:bodyPr wrap="square">
            <a:spAutoFit/>
          </a:bodyPr>
          <a:lstStyle/>
          <a:p>
            <a:pPr marL="171450" lvl="0" indent="-171450">
              <a:buFont typeface="Arial" panose="020B0604020202020204" pitchFamily="34" charset="0"/>
              <a:buChar char="•"/>
              <a:defRPr/>
            </a:pPr>
            <a:r>
              <a:rPr lang="es-E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La estación de puerta se puede conectar mediante plataformas de terceros, utilizando el protocolo </a:t>
            </a:r>
            <a:r>
              <a:rPr lang="es-E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onvif</a:t>
            </a:r>
            <a:r>
              <a:rPr lang="es-E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para proporcionar el video.
Visualización simultánea en directo: hasta 6 canales</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1" name="矩形 30"/>
          <p:cNvSpPr/>
          <p:nvPr/>
        </p:nvSpPr>
        <p:spPr>
          <a:xfrm>
            <a:off x="8637604" y="2341903"/>
            <a:ext cx="3554396" cy="1200329"/>
          </a:xfrm>
          <a:prstGeom prst="rect">
            <a:avLst/>
          </a:prstGeom>
        </p:spPr>
        <p:txBody>
          <a:bodyPr wrap="square">
            <a:spAutoFit/>
          </a:bodyPr>
          <a:lstStyle/>
          <a:p>
            <a:pPr marL="171450" lvl="0" indent="-171450">
              <a:buFont typeface="Arial" panose="020B0604020202020204" pitchFamily="34" charset="0"/>
              <a:buChar char="•"/>
              <a:defRPr/>
            </a:pPr>
            <a:r>
              <a:rPr lang="es-E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La estación de puerta es compatible con el formato de codificación H.265 para proporcionar una mejor calidad de video a las estaciones interiores.
Nota: Cuando H.265 está encendido en la estación de la puerta, la estación interior también debe ser compatible con H.265 para poder conectarse.</a:t>
            </a:r>
            <a:endPar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2" name="矩形 1"/>
          <p:cNvSpPr/>
          <p:nvPr/>
        </p:nvSpPr>
        <p:spPr>
          <a:xfrm>
            <a:off x="1493520" y="4602480"/>
            <a:ext cx="41910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矩形 32"/>
          <p:cNvSpPr/>
          <p:nvPr/>
        </p:nvSpPr>
        <p:spPr>
          <a:xfrm>
            <a:off x="4382276" y="4602480"/>
            <a:ext cx="41910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4" name="矩形 33"/>
          <p:cNvSpPr/>
          <p:nvPr/>
        </p:nvSpPr>
        <p:spPr>
          <a:xfrm>
            <a:off x="7462862" y="4602480"/>
            <a:ext cx="41910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5" name="矩形 34"/>
          <p:cNvSpPr/>
          <p:nvPr/>
        </p:nvSpPr>
        <p:spPr>
          <a:xfrm>
            <a:off x="10234905" y="4602480"/>
            <a:ext cx="419100" cy="14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Tree>
    <p:extLst>
      <p:ext uri="{BB962C8B-B14F-4D97-AF65-F5344CB8AC3E}">
        <p14:creationId xmlns:p14="http://schemas.microsoft.com/office/powerpoint/2010/main" val="1569203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 name="文本框 161"/>
          <p:cNvSpPr txBox="1"/>
          <p:nvPr/>
        </p:nvSpPr>
        <p:spPr>
          <a:xfrm>
            <a:off x="714296" y="683609"/>
            <a:ext cx="3057440" cy="400110"/>
          </a:xfrm>
          <a:prstGeom prst="rect">
            <a:avLst/>
          </a:prstGeom>
          <a:noFill/>
        </p:spPr>
        <p:txBody>
          <a:bodyPr wrap="none" rtlCol="0">
            <a:spAutoFit/>
          </a:bodyPr>
          <a:lstStyle>
            <a:defPPr>
              <a:defRPr lang="zh-CN"/>
            </a:defPPr>
            <a:lvl1pPr marR="0" lvl="0" indent="0" defTabSz="914377" fontAlgn="auto">
              <a:lnSpc>
                <a:spcPct val="100000"/>
              </a:lnSpc>
              <a:spcBef>
                <a:spcPts val="0"/>
              </a:spcBef>
              <a:spcAft>
                <a:spcPts val="0"/>
              </a:spcAft>
              <a:buClrTx/>
              <a:buSzTx/>
              <a:buFontTx/>
              <a:buNone/>
              <a:tabLst/>
              <a:defRPr kumimoji="0" sz="2000" b="0" i="0" u="none" strike="noStrike" cap="none" spc="0" normalizeH="0" baseline="0">
                <a:ln>
                  <a:noFill/>
                </a:ln>
                <a:solidFill>
                  <a:prstClr val="black">
                    <a:lumMod val="75000"/>
                    <a:lumOff val="25000"/>
                  </a:prstClr>
                </a:solidFill>
                <a:effectLst/>
                <a:uLnTx/>
                <a:uFillTx/>
                <a:latin typeface="Helvetica Now Text" panose="020B0504030202020204" pitchFamily="34" charset="0"/>
                <a:ea typeface="等线" panose="02010600030101010101" pitchFamily="2" charset="-122"/>
                <a:cs typeface="+mn-ea"/>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sym typeface="Calibri" panose="020F0502020204030204" pitchFamily="34" charset="0"/>
              </a:rPr>
              <a:t>IP Door Station Firmware</a:t>
            </a:r>
          </a:p>
        </p:txBody>
      </p:sp>
      <p:sp>
        <p:nvSpPr>
          <p:cNvPr id="163" name="Titolo 1"/>
          <p:cNvSpPr txBox="1">
            <a:spLocks/>
          </p:cNvSpPr>
          <p:nvPr/>
        </p:nvSpPr>
        <p:spPr>
          <a:xfrm>
            <a:off x="714296" y="197741"/>
            <a:ext cx="4839338" cy="58477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New - IP Video Intercom</a:t>
            </a:r>
          </a:p>
        </p:txBody>
      </p:sp>
      <p:pic>
        <p:nvPicPr>
          <p:cNvPr id="40" name="图片 3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39169" y="1361440"/>
            <a:ext cx="4088671" cy="2057475"/>
          </a:xfrm>
          <a:prstGeom prst="rect">
            <a:avLst/>
          </a:prstGeom>
        </p:spPr>
      </p:pic>
      <p:sp>
        <p:nvSpPr>
          <p:cNvPr id="41" name="矩形 40"/>
          <p:cNvSpPr/>
          <p:nvPr/>
        </p:nvSpPr>
        <p:spPr>
          <a:xfrm>
            <a:off x="7839169" y="1361440"/>
            <a:ext cx="4088671" cy="2063546"/>
          </a:xfrm>
          <a:prstGeom prst="rect">
            <a:avLst/>
          </a:prstGeom>
          <a:solidFill>
            <a:schemeClr val="tx1">
              <a:lumMod val="65000"/>
              <a:lumOff val="35000"/>
              <a:alpha val="84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42" name="图片 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23376" y="1368375"/>
            <a:ext cx="3277257" cy="2078874"/>
          </a:xfrm>
          <a:prstGeom prst="rect">
            <a:avLst/>
          </a:prstGeom>
        </p:spPr>
      </p:pic>
      <p:pic>
        <p:nvPicPr>
          <p:cNvPr id="43" name="图片 4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14350" y="1463041"/>
            <a:ext cx="2287123" cy="1503680"/>
          </a:xfrm>
          <a:prstGeom prst="rect">
            <a:avLst/>
          </a:prstGeom>
        </p:spPr>
      </p:pic>
      <p:sp>
        <p:nvSpPr>
          <p:cNvPr id="44" name="文本框 43"/>
          <p:cNvSpPr txBox="1"/>
          <p:nvPr/>
        </p:nvSpPr>
        <p:spPr>
          <a:xfrm>
            <a:off x="4694907" y="3474356"/>
            <a:ext cx="2534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Indoor station</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45" name="矩形 44"/>
          <p:cNvSpPr/>
          <p:nvPr/>
        </p:nvSpPr>
        <p:spPr>
          <a:xfrm>
            <a:off x="506448" y="1291156"/>
            <a:ext cx="4459091" cy="830997"/>
          </a:xfrm>
          <a:prstGeom prst="rect">
            <a:avLst/>
          </a:prstGeom>
        </p:spPr>
        <p:txBody>
          <a:bodyPr wrap="square">
            <a:spAutoFit/>
          </a:bodyPr>
          <a:lstStyle/>
          <a:p>
            <a:pPr lvl="0" defTabSz="914377">
              <a:defRPr/>
            </a:pPr>
            <a:r>
              <a:rPr lang="es-ES" altLang="zh-CN" sz="2400" b="1">
                <a:solidFill>
                  <a:srgbClr val="000000">
                    <a:lumMod val="95000"/>
                    <a:lumOff val="5000"/>
                  </a:srgb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Dos métodos de gestión de permisos</a:t>
            </a:r>
            <a:endParaRPr kumimoji="0" lang="en-US" altLang="zh-CN" sz="2400" b="1"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cxnSp>
        <p:nvCxnSpPr>
          <p:cNvPr id="46" name="直接连接符 45"/>
          <p:cNvCxnSpPr/>
          <p:nvPr/>
        </p:nvCxnSpPr>
        <p:spPr>
          <a:xfrm>
            <a:off x="571763" y="2209715"/>
            <a:ext cx="738052" cy="1306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506448" y="2307783"/>
            <a:ext cx="3401489" cy="535531"/>
          </a:xfrm>
          <a:prstGeom prst="rect">
            <a:avLst/>
          </a:prstGeom>
        </p:spPr>
        <p:txBody>
          <a:bodyPr wrap="square">
            <a:spAutoFit/>
          </a:bodyPr>
          <a:lstStyle/>
          <a:p>
            <a:pPr lvl="0">
              <a:lnSpc>
                <a:spcPct val="120000"/>
              </a:lnSpc>
              <a:defRPr/>
            </a:pPr>
            <a:r>
              <a:rPr lang="es-ES" altLang="zh-CN" sz="1200">
                <a:solidFill>
                  <a:prstClr val="black"/>
                </a:solidFill>
                <a:latin typeface="Calibri" panose="020F0502020204030204" pitchFamily="34" charset="0"/>
                <a:ea typeface="微软雅黑" panose="020B0503020204020204" pitchFamily="34" charset="-122"/>
                <a:cs typeface="Calibri" panose="020F0502020204030204" pitchFamily="34" charset="0"/>
              </a:rPr>
              <a:t>Las personas se pueden agregar desde la estación interior o desde la web de la estación de puerta.</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48" name="文本框 47"/>
          <p:cNvSpPr txBox="1"/>
          <p:nvPr/>
        </p:nvSpPr>
        <p:spPr>
          <a:xfrm>
            <a:off x="8509435" y="3474356"/>
            <a:ext cx="25341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Door station web</a:t>
            </a:r>
            <a:endParaRPr kumimoji="0" lang="zh-CN" altLang="en-US" sz="16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49" name="矩形 48"/>
          <p:cNvSpPr/>
          <p:nvPr/>
        </p:nvSpPr>
        <p:spPr>
          <a:xfrm>
            <a:off x="4999512" y="3099868"/>
            <a:ext cx="493790" cy="26161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p>
        </p:txBody>
      </p:sp>
      <p:sp>
        <p:nvSpPr>
          <p:cNvPr id="50" name="iconfont-11121-7513452">
            <a:extLst>
              <a:ext uri="{FF2B5EF4-FFF2-40B4-BE49-F238E27FC236}">
                <a16:creationId xmlns:a16="http://schemas.microsoft.com/office/drawing/2014/main" id="{54405246-CCE2-4201-BBB1-D3F3EB6E740D}"/>
              </a:ext>
            </a:extLst>
          </p:cNvPr>
          <p:cNvSpPr/>
          <p:nvPr/>
        </p:nvSpPr>
        <p:spPr>
          <a:xfrm>
            <a:off x="4558144" y="2990163"/>
            <a:ext cx="371291" cy="333221"/>
          </a:xfrm>
          <a:custGeom>
            <a:avLst/>
            <a:gdLst>
              <a:gd name="T0" fmla="*/ 765 w 11927"/>
              <a:gd name="T1" fmla="*/ 640 h 10702"/>
              <a:gd name="T2" fmla="*/ 6602 w 11927"/>
              <a:gd name="T3" fmla="*/ 640 h 10702"/>
              <a:gd name="T4" fmla="*/ 6376 w 11927"/>
              <a:gd name="T5" fmla="*/ 546 h 10702"/>
              <a:gd name="T6" fmla="*/ 9627 w 11927"/>
              <a:gd name="T7" fmla="*/ 3798 h 10702"/>
              <a:gd name="T8" fmla="*/ 10080 w 11927"/>
              <a:gd name="T9" fmla="*/ 3345 h 10702"/>
              <a:gd name="T10" fmla="*/ 6879 w 11927"/>
              <a:gd name="T11" fmla="*/ 145 h 10702"/>
              <a:gd name="T12" fmla="*/ 6431 w 11927"/>
              <a:gd name="T13" fmla="*/ 0 h 10702"/>
              <a:gd name="T14" fmla="*/ 765 w 11927"/>
              <a:gd name="T15" fmla="*/ 0 h 10702"/>
              <a:gd name="T16" fmla="*/ 765 w 11927"/>
              <a:gd name="T17" fmla="*/ 640 h 10702"/>
              <a:gd name="T18" fmla="*/ 3657 w 11927"/>
              <a:gd name="T19" fmla="*/ 2405 h 10702"/>
              <a:gd name="T20" fmla="*/ 4555 w 11927"/>
              <a:gd name="T21" fmla="*/ 3342 h 10702"/>
              <a:gd name="T22" fmla="*/ 5416 w 11927"/>
              <a:gd name="T23" fmla="*/ 4292 h 10702"/>
              <a:gd name="T24" fmla="*/ 5938 w 11927"/>
              <a:gd name="T25" fmla="*/ 5178 h 10702"/>
              <a:gd name="T26" fmla="*/ 5533 w 11927"/>
              <a:gd name="T27" fmla="*/ 5829 h 10702"/>
              <a:gd name="T28" fmla="*/ 4324 w 11927"/>
              <a:gd name="T29" fmla="*/ 5249 h 10702"/>
              <a:gd name="T30" fmla="*/ 751 w 11927"/>
              <a:gd name="T31" fmla="*/ 1833 h 10702"/>
              <a:gd name="T32" fmla="*/ 298 w 11927"/>
              <a:gd name="T33" fmla="*/ 2285 h 10702"/>
              <a:gd name="T34" fmla="*/ 1968 w 11927"/>
              <a:gd name="T35" fmla="*/ 3886 h 10702"/>
              <a:gd name="T36" fmla="*/ 3285 w 11927"/>
              <a:gd name="T37" fmla="*/ 5144 h 10702"/>
              <a:gd name="T38" fmla="*/ 4519 w 11927"/>
              <a:gd name="T39" fmla="*/ 6237 h 10702"/>
              <a:gd name="T40" fmla="*/ 6006 w 11927"/>
              <a:gd name="T41" fmla="*/ 6287 h 10702"/>
              <a:gd name="T42" fmla="*/ 6580 w 11927"/>
              <a:gd name="T43" fmla="*/ 5212 h 10702"/>
              <a:gd name="T44" fmla="*/ 5309 w 11927"/>
              <a:gd name="T45" fmla="*/ 3216 h 10702"/>
              <a:gd name="T46" fmla="*/ 4109 w 11927"/>
              <a:gd name="T47" fmla="*/ 1953 h 10702"/>
              <a:gd name="T48" fmla="*/ 3657 w 11927"/>
              <a:gd name="T49" fmla="*/ 2405 h 10702"/>
              <a:gd name="T50" fmla="*/ 5402 w 11927"/>
              <a:gd name="T51" fmla="*/ 3918 h 10702"/>
              <a:gd name="T52" fmla="*/ 10994 w 11927"/>
              <a:gd name="T53" fmla="*/ 3918 h 10702"/>
              <a:gd name="T54" fmla="*/ 11213 w 11927"/>
              <a:gd name="T55" fmla="*/ 4249 h 10702"/>
              <a:gd name="T56" fmla="*/ 11213 w 11927"/>
              <a:gd name="T57" fmla="*/ 9457 h 10702"/>
              <a:gd name="T58" fmla="*/ 11053 w 11927"/>
              <a:gd name="T59" fmla="*/ 10022 h 10702"/>
              <a:gd name="T60" fmla="*/ 10708 w 11927"/>
              <a:gd name="T61" fmla="*/ 10022 h 10702"/>
              <a:gd name="T62" fmla="*/ 2088 w 11927"/>
              <a:gd name="T63" fmla="*/ 10022 h 10702"/>
              <a:gd name="T64" fmla="*/ 1831 w 11927"/>
              <a:gd name="T65" fmla="*/ 9789 h 10702"/>
              <a:gd name="T66" fmla="*/ 1831 w 11927"/>
              <a:gd name="T67" fmla="*/ 4671 h 10702"/>
              <a:gd name="T68" fmla="*/ 1991 w 11927"/>
              <a:gd name="T69" fmla="*/ 3918 h 10702"/>
              <a:gd name="T70" fmla="*/ 1991 w 11927"/>
              <a:gd name="T71" fmla="*/ 3278 h 10702"/>
              <a:gd name="T72" fmla="*/ 1191 w 11927"/>
              <a:gd name="T73" fmla="*/ 5030 h 10702"/>
              <a:gd name="T74" fmla="*/ 1191 w 11927"/>
              <a:gd name="T75" fmla="*/ 9861 h 10702"/>
              <a:gd name="T76" fmla="*/ 2610 w 11927"/>
              <a:gd name="T77" fmla="*/ 10662 h 10702"/>
              <a:gd name="T78" fmla="*/ 11043 w 11927"/>
              <a:gd name="T79" fmla="*/ 10662 h 10702"/>
              <a:gd name="T80" fmla="*/ 11853 w 11927"/>
              <a:gd name="T81" fmla="*/ 9829 h 10702"/>
              <a:gd name="T82" fmla="*/ 11853 w 11927"/>
              <a:gd name="T83" fmla="*/ 4798 h 10702"/>
              <a:gd name="T84" fmla="*/ 11030 w 11927"/>
              <a:gd name="T85" fmla="*/ 3278 h 10702"/>
              <a:gd name="T86" fmla="*/ 5402 w 11927"/>
              <a:gd name="T87" fmla="*/ 3278 h 10702"/>
              <a:gd name="T88" fmla="*/ 5402 w 11927"/>
              <a:gd name="T89" fmla="*/ 3918 h 10702"/>
              <a:gd name="T90" fmla="*/ 1697 w 11927"/>
              <a:gd name="T91" fmla="*/ 8663 h 10702"/>
              <a:gd name="T92" fmla="*/ 11373 w 11927"/>
              <a:gd name="T93" fmla="*/ 8663 h 10702"/>
              <a:gd name="T94" fmla="*/ 11373 w 11927"/>
              <a:gd name="T95" fmla="*/ 8023 h 10702"/>
              <a:gd name="T96" fmla="*/ 1697 w 11927"/>
              <a:gd name="T97" fmla="*/ 8023 h 10702"/>
              <a:gd name="T98" fmla="*/ 1697 w 11927"/>
              <a:gd name="T99" fmla="*/ 8663 h 10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927" h="10702">
                <a:moveTo>
                  <a:pt x="765" y="640"/>
                </a:moveTo>
                <a:lnTo>
                  <a:pt x="6602" y="640"/>
                </a:lnTo>
                <a:lnTo>
                  <a:pt x="6376" y="546"/>
                </a:lnTo>
                <a:lnTo>
                  <a:pt x="9627" y="3798"/>
                </a:lnTo>
                <a:cubicBezTo>
                  <a:pt x="9919" y="4090"/>
                  <a:pt x="10372" y="3638"/>
                  <a:pt x="10080" y="3345"/>
                </a:cubicBezTo>
                <a:lnTo>
                  <a:pt x="6879" y="145"/>
                </a:lnTo>
                <a:cubicBezTo>
                  <a:pt x="6745" y="11"/>
                  <a:pt x="6607" y="0"/>
                  <a:pt x="6431" y="0"/>
                </a:cubicBezTo>
                <a:lnTo>
                  <a:pt x="765" y="0"/>
                </a:lnTo>
                <a:cubicBezTo>
                  <a:pt x="352" y="0"/>
                  <a:pt x="352" y="640"/>
                  <a:pt x="765" y="640"/>
                </a:cubicBezTo>
                <a:close/>
                <a:moveTo>
                  <a:pt x="3657" y="2405"/>
                </a:moveTo>
                <a:cubicBezTo>
                  <a:pt x="3961" y="2712"/>
                  <a:pt x="4259" y="3026"/>
                  <a:pt x="4555" y="3342"/>
                </a:cubicBezTo>
                <a:cubicBezTo>
                  <a:pt x="4847" y="3654"/>
                  <a:pt x="5134" y="3971"/>
                  <a:pt x="5416" y="4292"/>
                </a:cubicBezTo>
                <a:cubicBezTo>
                  <a:pt x="5645" y="4554"/>
                  <a:pt x="5865" y="4831"/>
                  <a:pt x="5938" y="5178"/>
                </a:cubicBezTo>
                <a:cubicBezTo>
                  <a:pt x="5995" y="5448"/>
                  <a:pt x="5752" y="5713"/>
                  <a:pt x="5533" y="5829"/>
                </a:cubicBezTo>
                <a:cubicBezTo>
                  <a:pt x="5112" y="6054"/>
                  <a:pt x="4589" y="5498"/>
                  <a:pt x="4324" y="5249"/>
                </a:cubicBezTo>
                <a:cubicBezTo>
                  <a:pt x="3126" y="4117"/>
                  <a:pt x="1939" y="2974"/>
                  <a:pt x="751" y="1833"/>
                </a:cubicBezTo>
                <a:cubicBezTo>
                  <a:pt x="453" y="1547"/>
                  <a:pt x="0" y="1999"/>
                  <a:pt x="298" y="2285"/>
                </a:cubicBezTo>
                <a:cubicBezTo>
                  <a:pt x="854" y="2819"/>
                  <a:pt x="1411" y="3353"/>
                  <a:pt x="1968" y="3886"/>
                </a:cubicBezTo>
                <a:cubicBezTo>
                  <a:pt x="2407" y="4306"/>
                  <a:pt x="2845" y="4725"/>
                  <a:pt x="3285" y="5144"/>
                </a:cubicBezTo>
                <a:cubicBezTo>
                  <a:pt x="3680" y="5520"/>
                  <a:pt x="4064" y="5933"/>
                  <a:pt x="4519" y="6237"/>
                </a:cubicBezTo>
                <a:cubicBezTo>
                  <a:pt x="4963" y="6533"/>
                  <a:pt x="5559" y="6621"/>
                  <a:pt x="6006" y="6287"/>
                </a:cubicBezTo>
                <a:cubicBezTo>
                  <a:pt x="6349" y="6030"/>
                  <a:pt x="6588" y="5651"/>
                  <a:pt x="6580" y="5212"/>
                </a:cubicBezTo>
                <a:cubicBezTo>
                  <a:pt x="6567" y="4416"/>
                  <a:pt x="5801" y="3755"/>
                  <a:pt x="5309" y="3216"/>
                </a:cubicBezTo>
                <a:cubicBezTo>
                  <a:pt x="4918" y="2788"/>
                  <a:pt x="4518" y="2365"/>
                  <a:pt x="4109" y="1953"/>
                </a:cubicBezTo>
                <a:cubicBezTo>
                  <a:pt x="3818" y="1659"/>
                  <a:pt x="3366" y="2112"/>
                  <a:pt x="3657" y="2405"/>
                </a:cubicBezTo>
                <a:close/>
                <a:moveTo>
                  <a:pt x="5402" y="3918"/>
                </a:moveTo>
                <a:lnTo>
                  <a:pt x="10994" y="3918"/>
                </a:lnTo>
                <a:cubicBezTo>
                  <a:pt x="11211" y="3918"/>
                  <a:pt x="11213" y="4082"/>
                  <a:pt x="11213" y="4249"/>
                </a:cubicBezTo>
                <a:lnTo>
                  <a:pt x="11213" y="9457"/>
                </a:lnTo>
                <a:cubicBezTo>
                  <a:pt x="11213" y="9612"/>
                  <a:pt x="11284" y="10001"/>
                  <a:pt x="11053" y="10022"/>
                </a:cubicBezTo>
                <a:cubicBezTo>
                  <a:pt x="10940" y="10032"/>
                  <a:pt x="10821" y="10022"/>
                  <a:pt x="10708" y="10022"/>
                </a:cubicBezTo>
                <a:lnTo>
                  <a:pt x="2088" y="10022"/>
                </a:lnTo>
                <a:cubicBezTo>
                  <a:pt x="1932" y="10022"/>
                  <a:pt x="1831" y="9959"/>
                  <a:pt x="1831" y="9789"/>
                </a:cubicBezTo>
                <a:lnTo>
                  <a:pt x="1831" y="4671"/>
                </a:lnTo>
                <a:cubicBezTo>
                  <a:pt x="1831" y="4508"/>
                  <a:pt x="1736" y="3941"/>
                  <a:pt x="1991" y="3918"/>
                </a:cubicBezTo>
                <a:cubicBezTo>
                  <a:pt x="2398" y="3882"/>
                  <a:pt x="2402" y="3241"/>
                  <a:pt x="1991" y="3278"/>
                </a:cubicBezTo>
                <a:cubicBezTo>
                  <a:pt x="1035" y="3364"/>
                  <a:pt x="1191" y="4343"/>
                  <a:pt x="1191" y="5030"/>
                </a:cubicBezTo>
                <a:lnTo>
                  <a:pt x="1191" y="9861"/>
                </a:lnTo>
                <a:cubicBezTo>
                  <a:pt x="1191" y="10702"/>
                  <a:pt x="2024" y="10662"/>
                  <a:pt x="2610" y="10662"/>
                </a:cubicBezTo>
                <a:lnTo>
                  <a:pt x="11043" y="10662"/>
                </a:lnTo>
                <a:cubicBezTo>
                  <a:pt x="11506" y="10662"/>
                  <a:pt x="11853" y="10282"/>
                  <a:pt x="11853" y="9829"/>
                </a:cubicBezTo>
                <a:lnTo>
                  <a:pt x="11853" y="4798"/>
                </a:lnTo>
                <a:cubicBezTo>
                  <a:pt x="11853" y="4178"/>
                  <a:pt x="11927" y="3278"/>
                  <a:pt x="11030" y="3278"/>
                </a:cubicBezTo>
                <a:lnTo>
                  <a:pt x="5402" y="3278"/>
                </a:lnTo>
                <a:cubicBezTo>
                  <a:pt x="4990" y="3278"/>
                  <a:pt x="4990" y="3918"/>
                  <a:pt x="5402" y="3918"/>
                </a:cubicBezTo>
                <a:close/>
                <a:moveTo>
                  <a:pt x="1697" y="8663"/>
                </a:moveTo>
                <a:lnTo>
                  <a:pt x="11373" y="8663"/>
                </a:lnTo>
                <a:cubicBezTo>
                  <a:pt x="11785" y="8663"/>
                  <a:pt x="11785" y="8023"/>
                  <a:pt x="11373" y="8023"/>
                </a:cubicBezTo>
                <a:lnTo>
                  <a:pt x="1697" y="8023"/>
                </a:lnTo>
                <a:cubicBezTo>
                  <a:pt x="1285" y="8023"/>
                  <a:pt x="1285" y="8663"/>
                  <a:pt x="1697" y="8663"/>
                </a:cubicBezTo>
                <a:close/>
              </a:path>
            </a:pathLst>
          </a:cu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a:ea typeface="微软雅黑"/>
              <a:cs typeface="+mn-cs"/>
            </a:endParaRPr>
          </a:p>
        </p:txBody>
      </p:sp>
      <p:sp>
        <p:nvSpPr>
          <p:cNvPr id="51" name="矩形 50"/>
          <p:cNvSpPr/>
          <p:nvPr/>
        </p:nvSpPr>
        <p:spPr>
          <a:xfrm>
            <a:off x="5999298" y="3099868"/>
            <a:ext cx="714699" cy="26161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PIN code</a:t>
            </a:r>
          </a:p>
        </p:txBody>
      </p:sp>
      <p:sp>
        <p:nvSpPr>
          <p:cNvPr id="53" name="entering-password_63570">
            <a:extLst>
              <a:ext uri="{FF2B5EF4-FFF2-40B4-BE49-F238E27FC236}">
                <a16:creationId xmlns:a16="http://schemas.microsoft.com/office/drawing/2014/main" id="{54405246-CCE2-4201-BBB1-D3F3EB6E740D}"/>
              </a:ext>
            </a:extLst>
          </p:cNvPr>
          <p:cNvSpPr/>
          <p:nvPr/>
        </p:nvSpPr>
        <p:spPr>
          <a:xfrm>
            <a:off x="5613560" y="2970946"/>
            <a:ext cx="385738" cy="454759"/>
          </a:xfrm>
          <a:custGeom>
            <a:avLst/>
            <a:gdLst>
              <a:gd name="connsiteX0" fmla="*/ 264902 w 515833"/>
              <a:gd name="connsiteY0" fmla="*/ 565653 h 608133"/>
              <a:gd name="connsiteX1" fmla="*/ 482032 w 515833"/>
              <a:gd name="connsiteY1" fmla="*/ 565653 h 608133"/>
              <a:gd name="connsiteX2" fmla="*/ 482032 w 515833"/>
              <a:gd name="connsiteY2" fmla="*/ 595249 h 608133"/>
              <a:gd name="connsiteX3" fmla="*/ 469077 w 515833"/>
              <a:gd name="connsiteY3" fmla="*/ 608133 h 608133"/>
              <a:gd name="connsiteX4" fmla="*/ 277857 w 515833"/>
              <a:gd name="connsiteY4" fmla="*/ 608133 h 608133"/>
              <a:gd name="connsiteX5" fmla="*/ 264902 w 515833"/>
              <a:gd name="connsiteY5" fmla="*/ 595249 h 608133"/>
              <a:gd name="connsiteX6" fmla="*/ 238159 w 515833"/>
              <a:gd name="connsiteY6" fmla="*/ 218400 h 608133"/>
              <a:gd name="connsiteX7" fmla="*/ 254036 w 515833"/>
              <a:gd name="connsiteY7" fmla="*/ 218400 h 608133"/>
              <a:gd name="connsiteX8" fmla="*/ 254036 w 515833"/>
              <a:gd name="connsiteY8" fmla="*/ 289318 h 608133"/>
              <a:gd name="connsiteX9" fmla="*/ 238159 w 515833"/>
              <a:gd name="connsiteY9" fmla="*/ 289318 h 608133"/>
              <a:gd name="connsiteX10" fmla="*/ 225245 w 515833"/>
              <a:gd name="connsiteY10" fmla="*/ 276384 h 608133"/>
              <a:gd name="connsiteX11" fmla="*/ 225245 w 515833"/>
              <a:gd name="connsiteY11" fmla="*/ 231334 h 608133"/>
              <a:gd name="connsiteX12" fmla="*/ 238159 w 515833"/>
              <a:gd name="connsiteY12" fmla="*/ 218400 h 608133"/>
              <a:gd name="connsiteX13" fmla="*/ 125569 w 515833"/>
              <a:gd name="connsiteY13" fmla="*/ 218400 h 608133"/>
              <a:gd name="connsiteX14" fmla="*/ 170712 w 515833"/>
              <a:gd name="connsiteY14" fmla="*/ 218400 h 608133"/>
              <a:gd name="connsiteX15" fmla="*/ 183611 w 515833"/>
              <a:gd name="connsiteY15" fmla="*/ 231334 h 608133"/>
              <a:gd name="connsiteX16" fmla="*/ 183611 w 515833"/>
              <a:gd name="connsiteY16" fmla="*/ 276384 h 608133"/>
              <a:gd name="connsiteX17" fmla="*/ 170712 w 515833"/>
              <a:gd name="connsiteY17" fmla="*/ 289318 h 608133"/>
              <a:gd name="connsiteX18" fmla="*/ 125569 w 515833"/>
              <a:gd name="connsiteY18" fmla="*/ 289318 h 608133"/>
              <a:gd name="connsiteX19" fmla="*/ 112622 w 515833"/>
              <a:gd name="connsiteY19" fmla="*/ 276384 h 608133"/>
              <a:gd name="connsiteX20" fmla="*/ 112622 w 515833"/>
              <a:gd name="connsiteY20" fmla="*/ 231334 h 608133"/>
              <a:gd name="connsiteX21" fmla="*/ 125569 w 515833"/>
              <a:gd name="connsiteY21" fmla="*/ 218400 h 608133"/>
              <a:gd name="connsiteX22" fmla="*/ 12959 w 515833"/>
              <a:gd name="connsiteY22" fmla="*/ 218400 h 608133"/>
              <a:gd name="connsiteX23" fmla="*/ 58099 w 515833"/>
              <a:gd name="connsiteY23" fmla="*/ 218400 h 608133"/>
              <a:gd name="connsiteX24" fmla="*/ 71059 w 515833"/>
              <a:gd name="connsiteY24" fmla="*/ 231334 h 608133"/>
              <a:gd name="connsiteX25" fmla="*/ 71059 w 515833"/>
              <a:gd name="connsiteY25" fmla="*/ 276384 h 608133"/>
              <a:gd name="connsiteX26" fmla="*/ 58099 w 515833"/>
              <a:gd name="connsiteY26" fmla="*/ 289318 h 608133"/>
              <a:gd name="connsiteX27" fmla="*/ 12959 w 515833"/>
              <a:gd name="connsiteY27" fmla="*/ 289318 h 608133"/>
              <a:gd name="connsiteX28" fmla="*/ 0 w 515833"/>
              <a:gd name="connsiteY28" fmla="*/ 276384 h 608133"/>
              <a:gd name="connsiteX29" fmla="*/ 0 w 515833"/>
              <a:gd name="connsiteY29" fmla="*/ 231334 h 608133"/>
              <a:gd name="connsiteX30" fmla="*/ 12959 w 515833"/>
              <a:gd name="connsiteY30" fmla="*/ 218400 h 608133"/>
              <a:gd name="connsiteX31" fmla="*/ 303085 w 515833"/>
              <a:gd name="connsiteY31" fmla="*/ 121008 h 608133"/>
              <a:gd name="connsiteX32" fmla="*/ 328545 w 515833"/>
              <a:gd name="connsiteY32" fmla="*/ 140318 h 608133"/>
              <a:gd name="connsiteX33" fmla="*/ 345280 w 515833"/>
              <a:gd name="connsiteY33" fmla="*/ 302258 h 608133"/>
              <a:gd name="connsiteX34" fmla="*/ 345280 w 515833"/>
              <a:gd name="connsiteY34" fmla="*/ 302307 h 608133"/>
              <a:gd name="connsiteX35" fmla="*/ 345377 w 515833"/>
              <a:gd name="connsiteY35" fmla="*/ 302307 h 608133"/>
              <a:gd name="connsiteX36" fmla="*/ 366333 w 515833"/>
              <a:gd name="connsiteY36" fmla="*/ 295864 h 608133"/>
              <a:gd name="connsiteX37" fmla="*/ 376325 w 515833"/>
              <a:gd name="connsiteY37" fmla="*/ 296833 h 608133"/>
              <a:gd name="connsiteX38" fmla="*/ 495751 w 515833"/>
              <a:gd name="connsiteY38" fmla="*/ 334036 h 608133"/>
              <a:gd name="connsiteX39" fmla="*/ 515833 w 515833"/>
              <a:gd name="connsiteY39" fmla="*/ 361648 h 608133"/>
              <a:gd name="connsiteX40" fmla="*/ 515833 w 515833"/>
              <a:gd name="connsiteY40" fmla="*/ 464538 h 608133"/>
              <a:gd name="connsiteX41" fmla="*/ 503900 w 515833"/>
              <a:gd name="connsiteY41" fmla="*/ 507942 h 608133"/>
              <a:gd name="connsiteX42" fmla="*/ 481878 w 515833"/>
              <a:gd name="connsiteY42" fmla="*/ 545048 h 608133"/>
              <a:gd name="connsiteX43" fmla="*/ 264854 w 515833"/>
              <a:gd name="connsiteY43" fmla="*/ 545048 h 608133"/>
              <a:gd name="connsiteX44" fmla="*/ 169100 w 515833"/>
              <a:gd name="connsiteY44" fmla="*/ 390810 h 608133"/>
              <a:gd name="connsiteX45" fmla="*/ 194130 w 515833"/>
              <a:gd name="connsiteY45" fmla="*/ 358741 h 608133"/>
              <a:gd name="connsiteX46" fmla="*/ 218335 w 515833"/>
              <a:gd name="connsiteY46" fmla="*/ 372499 h 608133"/>
              <a:gd name="connsiteX47" fmla="*/ 225369 w 515833"/>
              <a:gd name="connsiteY47" fmla="*/ 382671 h 608133"/>
              <a:gd name="connsiteX48" fmla="*/ 273392 w 515833"/>
              <a:gd name="connsiteY48" fmla="*/ 411155 h 608133"/>
              <a:gd name="connsiteX49" fmla="*/ 274362 w 515833"/>
              <a:gd name="connsiteY49" fmla="*/ 411058 h 608133"/>
              <a:gd name="connsiteX50" fmla="*/ 274459 w 515833"/>
              <a:gd name="connsiteY50" fmla="*/ 411058 h 608133"/>
              <a:gd name="connsiteX51" fmla="*/ 279844 w 515833"/>
              <a:gd name="connsiteY51" fmla="*/ 404955 h 608133"/>
              <a:gd name="connsiteX52" fmla="*/ 279989 w 515833"/>
              <a:gd name="connsiteY52" fmla="*/ 143806 h 608133"/>
              <a:gd name="connsiteX53" fmla="*/ 303085 w 515833"/>
              <a:gd name="connsiteY53" fmla="*/ 121008 h 608133"/>
              <a:gd name="connsiteX54" fmla="*/ 238160 w 515833"/>
              <a:gd name="connsiteY54" fmla="*/ 109165 h 608133"/>
              <a:gd name="connsiteX55" fmla="*/ 268360 w 515833"/>
              <a:gd name="connsiteY55" fmla="*/ 109165 h 608133"/>
              <a:gd name="connsiteX56" fmla="*/ 254085 w 515833"/>
              <a:gd name="connsiteY56" fmla="*/ 154990 h 608133"/>
              <a:gd name="connsiteX57" fmla="*/ 254085 w 515833"/>
              <a:gd name="connsiteY57" fmla="*/ 180083 h 608133"/>
              <a:gd name="connsiteX58" fmla="*/ 238160 w 515833"/>
              <a:gd name="connsiteY58" fmla="*/ 180083 h 608133"/>
              <a:gd name="connsiteX59" fmla="*/ 225245 w 515833"/>
              <a:gd name="connsiteY59" fmla="*/ 167198 h 608133"/>
              <a:gd name="connsiteX60" fmla="*/ 225245 w 515833"/>
              <a:gd name="connsiteY60" fmla="*/ 122099 h 608133"/>
              <a:gd name="connsiteX61" fmla="*/ 238160 w 515833"/>
              <a:gd name="connsiteY61" fmla="*/ 109165 h 608133"/>
              <a:gd name="connsiteX62" fmla="*/ 125569 w 515833"/>
              <a:gd name="connsiteY62" fmla="*/ 109165 h 608133"/>
              <a:gd name="connsiteX63" fmla="*/ 170712 w 515833"/>
              <a:gd name="connsiteY63" fmla="*/ 109165 h 608133"/>
              <a:gd name="connsiteX64" fmla="*/ 183611 w 515833"/>
              <a:gd name="connsiteY64" fmla="*/ 122099 h 608133"/>
              <a:gd name="connsiteX65" fmla="*/ 183611 w 515833"/>
              <a:gd name="connsiteY65" fmla="*/ 167198 h 608133"/>
              <a:gd name="connsiteX66" fmla="*/ 170712 w 515833"/>
              <a:gd name="connsiteY66" fmla="*/ 180083 h 608133"/>
              <a:gd name="connsiteX67" fmla="*/ 125569 w 515833"/>
              <a:gd name="connsiteY67" fmla="*/ 180083 h 608133"/>
              <a:gd name="connsiteX68" fmla="*/ 112622 w 515833"/>
              <a:gd name="connsiteY68" fmla="*/ 167198 h 608133"/>
              <a:gd name="connsiteX69" fmla="*/ 112622 w 515833"/>
              <a:gd name="connsiteY69" fmla="*/ 122099 h 608133"/>
              <a:gd name="connsiteX70" fmla="*/ 125569 w 515833"/>
              <a:gd name="connsiteY70" fmla="*/ 109165 h 608133"/>
              <a:gd name="connsiteX71" fmla="*/ 12959 w 515833"/>
              <a:gd name="connsiteY71" fmla="*/ 109165 h 608133"/>
              <a:gd name="connsiteX72" fmla="*/ 58099 w 515833"/>
              <a:gd name="connsiteY72" fmla="*/ 109165 h 608133"/>
              <a:gd name="connsiteX73" fmla="*/ 71059 w 515833"/>
              <a:gd name="connsiteY73" fmla="*/ 122099 h 608133"/>
              <a:gd name="connsiteX74" fmla="*/ 71059 w 515833"/>
              <a:gd name="connsiteY74" fmla="*/ 167198 h 608133"/>
              <a:gd name="connsiteX75" fmla="*/ 58099 w 515833"/>
              <a:gd name="connsiteY75" fmla="*/ 180083 h 608133"/>
              <a:gd name="connsiteX76" fmla="*/ 12959 w 515833"/>
              <a:gd name="connsiteY76" fmla="*/ 180083 h 608133"/>
              <a:gd name="connsiteX77" fmla="*/ 0 w 515833"/>
              <a:gd name="connsiteY77" fmla="*/ 167198 h 608133"/>
              <a:gd name="connsiteX78" fmla="*/ 0 w 515833"/>
              <a:gd name="connsiteY78" fmla="*/ 122099 h 608133"/>
              <a:gd name="connsiteX79" fmla="*/ 12959 w 515833"/>
              <a:gd name="connsiteY79" fmla="*/ 109165 h 608133"/>
              <a:gd name="connsiteX80" fmla="*/ 238156 w 515833"/>
              <a:gd name="connsiteY80" fmla="*/ 0 h 608133"/>
              <a:gd name="connsiteX81" fmla="*/ 283345 w 515833"/>
              <a:gd name="connsiteY81" fmla="*/ 0 h 608133"/>
              <a:gd name="connsiteX82" fmla="*/ 296304 w 515833"/>
              <a:gd name="connsiteY82" fmla="*/ 12930 h 608133"/>
              <a:gd name="connsiteX83" fmla="*/ 296304 w 515833"/>
              <a:gd name="connsiteY83" fmla="*/ 57918 h 608133"/>
              <a:gd name="connsiteX84" fmla="*/ 283345 w 515833"/>
              <a:gd name="connsiteY84" fmla="*/ 70848 h 608133"/>
              <a:gd name="connsiteX85" fmla="*/ 238156 w 515833"/>
              <a:gd name="connsiteY85" fmla="*/ 70848 h 608133"/>
              <a:gd name="connsiteX86" fmla="*/ 225245 w 515833"/>
              <a:gd name="connsiteY86" fmla="*/ 57967 h 608133"/>
              <a:gd name="connsiteX87" fmla="*/ 225245 w 515833"/>
              <a:gd name="connsiteY87" fmla="*/ 12930 h 608133"/>
              <a:gd name="connsiteX88" fmla="*/ 238156 w 515833"/>
              <a:gd name="connsiteY88" fmla="*/ 0 h 608133"/>
              <a:gd name="connsiteX89" fmla="*/ 125569 w 515833"/>
              <a:gd name="connsiteY89" fmla="*/ 0 h 608133"/>
              <a:gd name="connsiteX90" fmla="*/ 170712 w 515833"/>
              <a:gd name="connsiteY90" fmla="*/ 0 h 608133"/>
              <a:gd name="connsiteX91" fmla="*/ 183611 w 515833"/>
              <a:gd name="connsiteY91" fmla="*/ 12930 h 608133"/>
              <a:gd name="connsiteX92" fmla="*/ 183611 w 515833"/>
              <a:gd name="connsiteY92" fmla="*/ 57918 h 608133"/>
              <a:gd name="connsiteX93" fmla="*/ 170712 w 515833"/>
              <a:gd name="connsiteY93" fmla="*/ 70848 h 608133"/>
              <a:gd name="connsiteX94" fmla="*/ 125569 w 515833"/>
              <a:gd name="connsiteY94" fmla="*/ 70848 h 608133"/>
              <a:gd name="connsiteX95" fmla="*/ 112622 w 515833"/>
              <a:gd name="connsiteY95" fmla="*/ 57967 h 608133"/>
              <a:gd name="connsiteX96" fmla="*/ 112622 w 515833"/>
              <a:gd name="connsiteY96" fmla="*/ 12930 h 608133"/>
              <a:gd name="connsiteX97" fmla="*/ 125569 w 515833"/>
              <a:gd name="connsiteY97" fmla="*/ 0 h 608133"/>
              <a:gd name="connsiteX98" fmla="*/ 12959 w 515833"/>
              <a:gd name="connsiteY98" fmla="*/ 0 h 608133"/>
              <a:gd name="connsiteX99" fmla="*/ 58099 w 515833"/>
              <a:gd name="connsiteY99" fmla="*/ 0 h 608133"/>
              <a:gd name="connsiteX100" fmla="*/ 71059 w 515833"/>
              <a:gd name="connsiteY100" fmla="*/ 12934 h 608133"/>
              <a:gd name="connsiteX101" fmla="*/ 71059 w 515833"/>
              <a:gd name="connsiteY101" fmla="*/ 57984 h 608133"/>
              <a:gd name="connsiteX102" fmla="*/ 58099 w 515833"/>
              <a:gd name="connsiteY102" fmla="*/ 70918 h 608133"/>
              <a:gd name="connsiteX103" fmla="*/ 12959 w 515833"/>
              <a:gd name="connsiteY103" fmla="*/ 70918 h 608133"/>
              <a:gd name="connsiteX104" fmla="*/ 0 w 515833"/>
              <a:gd name="connsiteY104" fmla="*/ 57984 h 608133"/>
              <a:gd name="connsiteX105" fmla="*/ 0 w 515833"/>
              <a:gd name="connsiteY105" fmla="*/ 12934 h 608133"/>
              <a:gd name="connsiteX106" fmla="*/ 12959 w 515833"/>
              <a:gd name="connsiteY106"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15833" h="608133">
                <a:moveTo>
                  <a:pt x="264902" y="565653"/>
                </a:moveTo>
                <a:lnTo>
                  <a:pt x="482032" y="565653"/>
                </a:lnTo>
                <a:lnTo>
                  <a:pt x="482032" y="595249"/>
                </a:lnTo>
                <a:cubicBezTo>
                  <a:pt x="482032" y="602320"/>
                  <a:pt x="476210" y="608133"/>
                  <a:pt x="469077" y="608133"/>
                </a:cubicBezTo>
                <a:lnTo>
                  <a:pt x="277857" y="608133"/>
                </a:lnTo>
                <a:cubicBezTo>
                  <a:pt x="270725" y="608133"/>
                  <a:pt x="264902" y="602320"/>
                  <a:pt x="264902" y="595249"/>
                </a:cubicBezTo>
                <a:close/>
                <a:moveTo>
                  <a:pt x="238159" y="218400"/>
                </a:moveTo>
                <a:lnTo>
                  <a:pt x="254036" y="218400"/>
                </a:lnTo>
                <a:lnTo>
                  <a:pt x="254036" y="289318"/>
                </a:lnTo>
                <a:lnTo>
                  <a:pt x="238159" y="289318"/>
                </a:lnTo>
                <a:cubicBezTo>
                  <a:pt x="231071" y="289318"/>
                  <a:pt x="225245" y="283505"/>
                  <a:pt x="225245" y="276384"/>
                </a:cubicBezTo>
                <a:lnTo>
                  <a:pt x="225245" y="231334"/>
                </a:lnTo>
                <a:cubicBezTo>
                  <a:pt x="225245" y="224213"/>
                  <a:pt x="231071" y="218400"/>
                  <a:pt x="238159" y="218400"/>
                </a:cubicBezTo>
                <a:close/>
                <a:moveTo>
                  <a:pt x="125569" y="218400"/>
                </a:moveTo>
                <a:lnTo>
                  <a:pt x="170712" y="218400"/>
                </a:lnTo>
                <a:cubicBezTo>
                  <a:pt x="177792" y="218400"/>
                  <a:pt x="183611" y="224213"/>
                  <a:pt x="183611" y="231334"/>
                </a:cubicBezTo>
                <a:lnTo>
                  <a:pt x="183611" y="276384"/>
                </a:lnTo>
                <a:cubicBezTo>
                  <a:pt x="183611" y="283505"/>
                  <a:pt x="177792" y="289318"/>
                  <a:pt x="170712" y="289318"/>
                </a:cubicBezTo>
                <a:lnTo>
                  <a:pt x="125569" y="289318"/>
                </a:lnTo>
                <a:cubicBezTo>
                  <a:pt x="118441" y="289318"/>
                  <a:pt x="112622" y="283505"/>
                  <a:pt x="112622" y="276384"/>
                </a:cubicBezTo>
                <a:lnTo>
                  <a:pt x="112622" y="231334"/>
                </a:lnTo>
                <a:cubicBezTo>
                  <a:pt x="112622" y="224213"/>
                  <a:pt x="118441" y="218400"/>
                  <a:pt x="125569" y="218400"/>
                </a:cubicBezTo>
                <a:close/>
                <a:moveTo>
                  <a:pt x="12959" y="218400"/>
                </a:moveTo>
                <a:lnTo>
                  <a:pt x="58099" y="218400"/>
                </a:lnTo>
                <a:cubicBezTo>
                  <a:pt x="65234" y="218400"/>
                  <a:pt x="71059" y="224213"/>
                  <a:pt x="71059" y="231334"/>
                </a:cubicBezTo>
                <a:lnTo>
                  <a:pt x="71059" y="276384"/>
                </a:lnTo>
                <a:cubicBezTo>
                  <a:pt x="71059" y="283505"/>
                  <a:pt x="65234" y="289318"/>
                  <a:pt x="58099" y="289318"/>
                </a:cubicBezTo>
                <a:lnTo>
                  <a:pt x="12959" y="289318"/>
                </a:lnTo>
                <a:cubicBezTo>
                  <a:pt x="5824" y="289318"/>
                  <a:pt x="0" y="283505"/>
                  <a:pt x="0" y="276384"/>
                </a:cubicBezTo>
                <a:lnTo>
                  <a:pt x="0" y="231334"/>
                </a:lnTo>
                <a:cubicBezTo>
                  <a:pt x="0" y="224213"/>
                  <a:pt x="5824" y="218400"/>
                  <a:pt x="12959" y="218400"/>
                </a:cubicBezTo>
                <a:close/>
                <a:moveTo>
                  <a:pt x="303085" y="121008"/>
                </a:moveTo>
                <a:cubicBezTo>
                  <a:pt x="314854" y="120142"/>
                  <a:pt x="327017" y="126294"/>
                  <a:pt x="328545" y="140318"/>
                </a:cubicBezTo>
                <a:cubicBezTo>
                  <a:pt x="328545" y="140560"/>
                  <a:pt x="344989" y="299352"/>
                  <a:pt x="345280" y="302258"/>
                </a:cubicBezTo>
                <a:lnTo>
                  <a:pt x="345280" y="302307"/>
                </a:lnTo>
                <a:lnTo>
                  <a:pt x="345377" y="302307"/>
                </a:lnTo>
                <a:cubicBezTo>
                  <a:pt x="349937" y="298238"/>
                  <a:pt x="357601" y="295864"/>
                  <a:pt x="366333" y="295864"/>
                </a:cubicBezTo>
                <a:cubicBezTo>
                  <a:pt x="369534" y="295864"/>
                  <a:pt x="372930" y="296155"/>
                  <a:pt x="376325" y="296833"/>
                </a:cubicBezTo>
                <a:cubicBezTo>
                  <a:pt x="387385" y="299013"/>
                  <a:pt x="459855" y="322313"/>
                  <a:pt x="495751" y="334036"/>
                </a:cubicBezTo>
                <a:cubicBezTo>
                  <a:pt x="507781" y="337911"/>
                  <a:pt x="515833" y="349053"/>
                  <a:pt x="515833" y="361648"/>
                </a:cubicBezTo>
                <a:lnTo>
                  <a:pt x="515833" y="464538"/>
                </a:lnTo>
                <a:cubicBezTo>
                  <a:pt x="515833" y="479845"/>
                  <a:pt x="511710" y="494862"/>
                  <a:pt x="503900" y="507942"/>
                </a:cubicBezTo>
                <a:lnTo>
                  <a:pt x="481878" y="545048"/>
                </a:lnTo>
                <a:lnTo>
                  <a:pt x="264854" y="545048"/>
                </a:lnTo>
                <a:cubicBezTo>
                  <a:pt x="204414" y="483915"/>
                  <a:pt x="173757" y="418761"/>
                  <a:pt x="169100" y="390810"/>
                </a:cubicBezTo>
                <a:cubicBezTo>
                  <a:pt x="165899" y="371627"/>
                  <a:pt x="179287" y="358741"/>
                  <a:pt x="194130" y="358741"/>
                </a:cubicBezTo>
                <a:cubicBezTo>
                  <a:pt x="202619" y="358741"/>
                  <a:pt x="211593" y="362907"/>
                  <a:pt x="218335" y="372499"/>
                </a:cubicBezTo>
                <a:cubicBezTo>
                  <a:pt x="220470" y="375599"/>
                  <a:pt x="222798" y="378990"/>
                  <a:pt x="225369" y="382671"/>
                </a:cubicBezTo>
                <a:cubicBezTo>
                  <a:pt x="244724" y="410622"/>
                  <a:pt x="264563" y="410865"/>
                  <a:pt x="273392" y="411155"/>
                </a:cubicBezTo>
                <a:cubicBezTo>
                  <a:pt x="273683" y="411155"/>
                  <a:pt x="274023" y="411155"/>
                  <a:pt x="274362" y="411058"/>
                </a:cubicBezTo>
                <a:lnTo>
                  <a:pt x="274459" y="411058"/>
                </a:lnTo>
                <a:cubicBezTo>
                  <a:pt x="277564" y="410622"/>
                  <a:pt x="279844" y="408055"/>
                  <a:pt x="279844" y="404955"/>
                </a:cubicBezTo>
                <a:lnTo>
                  <a:pt x="279989" y="143806"/>
                </a:lnTo>
                <a:cubicBezTo>
                  <a:pt x="279941" y="129758"/>
                  <a:pt x="291316" y="121874"/>
                  <a:pt x="303085" y="121008"/>
                </a:cubicBezTo>
                <a:close/>
                <a:moveTo>
                  <a:pt x="238160" y="109165"/>
                </a:moveTo>
                <a:lnTo>
                  <a:pt x="268360" y="109165"/>
                </a:lnTo>
                <a:cubicBezTo>
                  <a:pt x="256756" y="120597"/>
                  <a:pt x="254085" y="139295"/>
                  <a:pt x="254085" y="154990"/>
                </a:cubicBezTo>
                <a:lnTo>
                  <a:pt x="254085" y="180083"/>
                </a:lnTo>
                <a:lnTo>
                  <a:pt x="238160" y="180083"/>
                </a:lnTo>
                <a:cubicBezTo>
                  <a:pt x="231071" y="180083"/>
                  <a:pt x="225245" y="174270"/>
                  <a:pt x="225245" y="167198"/>
                </a:cubicBezTo>
                <a:lnTo>
                  <a:pt x="225245" y="122099"/>
                </a:lnTo>
                <a:cubicBezTo>
                  <a:pt x="225245" y="114978"/>
                  <a:pt x="231071" y="109165"/>
                  <a:pt x="238160" y="109165"/>
                </a:cubicBezTo>
                <a:close/>
                <a:moveTo>
                  <a:pt x="125569" y="109165"/>
                </a:moveTo>
                <a:lnTo>
                  <a:pt x="170712" y="109165"/>
                </a:lnTo>
                <a:cubicBezTo>
                  <a:pt x="177792" y="109165"/>
                  <a:pt x="183611" y="114978"/>
                  <a:pt x="183611" y="122099"/>
                </a:cubicBezTo>
                <a:lnTo>
                  <a:pt x="183611" y="167198"/>
                </a:lnTo>
                <a:cubicBezTo>
                  <a:pt x="183611" y="174270"/>
                  <a:pt x="177792" y="180083"/>
                  <a:pt x="170712" y="180083"/>
                </a:cubicBezTo>
                <a:lnTo>
                  <a:pt x="125569" y="180083"/>
                </a:lnTo>
                <a:cubicBezTo>
                  <a:pt x="118441" y="180083"/>
                  <a:pt x="112622" y="174270"/>
                  <a:pt x="112622" y="167198"/>
                </a:cubicBezTo>
                <a:lnTo>
                  <a:pt x="112622" y="122099"/>
                </a:lnTo>
                <a:cubicBezTo>
                  <a:pt x="112622" y="114978"/>
                  <a:pt x="118441" y="109165"/>
                  <a:pt x="125569" y="109165"/>
                </a:cubicBezTo>
                <a:close/>
                <a:moveTo>
                  <a:pt x="12959" y="109165"/>
                </a:moveTo>
                <a:lnTo>
                  <a:pt x="58099" y="109165"/>
                </a:lnTo>
                <a:cubicBezTo>
                  <a:pt x="65234" y="109165"/>
                  <a:pt x="71059" y="114978"/>
                  <a:pt x="71059" y="122099"/>
                </a:cubicBezTo>
                <a:lnTo>
                  <a:pt x="71059" y="167198"/>
                </a:lnTo>
                <a:cubicBezTo>
                  <a:pt x="71059" y="174270"/>
                  <a:pt x="65234" y="180083"/>
                  <a:pt x="58099" y="180083"/>
                </a:cubicBezTo>
                <a:lnTo>
                  <a:pt x="12959" y="180083"/>
                </a:lnTo>
                <a:cubicBezTo>
                  <a:pt x="5824" y="180083"/>
                  <a:pt x="0" y="174270"/>
                  <a:pt x="0" y="167198"/>
                </a:cubicBezTo>
                <a:lnTo>
                  <a:pt x="0" y="122099"/>
                </a:lnTo>
                <a:cubicBezTo>
                  <a:pt x="0" y="114978"/>
                  <a:pt x="5824" y="109165"/>
                  <a:pt x="12959" y="109165"/>
                </a:cubicBezTo>
                <a:close/>
                <a:moveTo>
                  <a:pt x="238156" y="0"/>
                </a:moveTo>
                <a:lnTo>
                  <a:pt x="283345" y="0"/>
                </a:lnTo>
                <a:cubicBezTo>
                  <a:pt x="290480" y="0"/>
                  <a:pt x="296304" y="5811"/>
                  <a:pt x="296304" y="12930"/>
                </a:cubicBezTo>
                <a:lnTo>
                  <a:pt x="296304" y="57918"/>
                </a:lnTo>
                <a:cubicBezTo>
                  <a:pt x="296304" y="65037"/>
                  <a:pt x="290480" y="70848"/>
                  <a:pt x="283345" y="70848"/>
                </a:cubicBezTo>
                <a:lnTo>
                  <a:pt x="238156" y="70848"/>
                </a:lnTo>
                <a:cubicBezTo>
                  <a:pt x="231069" y="70848"/>
                  <a:pt x="225245" y="65085"/>
                  <a:pt x="225245" y="57967"/>
                </a:cubicBezTo>
                <a:lnTo>
                  <a:pt x="225245" y="12930"/>
                </a:lnTo>
                <a:cubicBezTo>
                  <a:pt x="225245" y="5811"/>
                  <a:pt x="231069" y="0"/>
                  <a:pt x="238156" y="0"/>
                </a:cubicBezTo>
                <a:close/>
                <a:moveTo>
                  <a:pt x="125569" y="0"/>
                </a:moveTo>
                <a:lnTo>
                  <a:pt x="170712" y="0"/>
                </a:lnTo>
                <a:cubicBezTo>
                  <a:pt x="177792" y="0"/>
                  <a:pt x="183611" y="5811"/>
                  <a:pt x="183611" y="12930"/>
                </a:cubicBezTo>
                <a:lnTo>
                  <a:pt x="183611" y="57918"/>
                </a:lnTo>
                <a:cubicBezTo>
                  <a:pt x="183611" y="65037"/>
                  <a:pt x="177792" y="70848"/>
                  <a:pt x="170712" y="70848"/>
                </a:cubicBezTo>
                <a:lnTo>
                  <a:pt x="125569" y="70848"/>
                </a:lnTo>
                <a:cubicBezTo>
                  <a:pt x="118441" y="70848"/>
                  <a:pt x="112622" y="65085"/>
                  <a:pt x="112622" y="57967"/>
                </a:cubicBezTo>
                <a:lnTo>
                  <a:pt x="112622" y="12930"/>
                </a:lnTo>
                <a:cubicBezTo>
                  <a:pt x="112622" y="5811"/>
                  <a:pt x="118441" y="0"/>
                  <a:pt x="125569" y="0"/>
                </a:cubicBezTo>
                <a:close/>
                <a:moveTo>
                  <a:pt x="12959" y="0"/>
                </a:moveTo>
                <a:lnTo>
                  <a:pt x="58099" y="0"/>
                </a:lnTo>
                <a:cubicBezTo>
                  <a:pt x="65234" y="0"/>
                  <a:pt x="71059" y="5813"/>
                  <a:pt x="71059" y="12934"/>
                </a:cubicBezTo>
                <a:lnTo>
                  <a:pt x="71059" y="57984"/>
                </a:lnTo>
                <a:cubicBezTo>
                  <a:pt x="71059" y="65105"/>
                  <a:pt x="65234" y="70918"/>
                  <a:pt x="58099" y="70918"/>
                </a:cubicBezTo>
                <a:lnTo>
                  <a:pt x="12959" y="70918"/>
                </a:lnTo>
                <a:cubicBezTo>
                  <a:pt x="5824" y="70918"/>
                  <a:pt x="0" y="65105"/>
                  <a:pt x="0" y="57984"/>
                </a:cubicBezTo>
                <a:lnTo>
                  <a:pt x="0" y="12934"/>
                </a:lnTo>
                <a:cubicBezTo>
                  <a:pt x="0" y="5813"/>
                  <a:pt x="5824" y="0"/>
                  <a:pt x="12959" y="0"/>
                </a:cubicBezTo>
                <a:close/>
              </a:path>
            </a:pathLst>
          </a:cu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C00000"/>
              </a:solidFill>
              <a:effectLst/>
              <a:uLnTx/>
              <a:uFillTx/>
              <a:latin typeface="Calibri"/>
              <a:ea typeface="微软雅黑"/>
              <a:cs typeface="+mn-cs"/>
            </a:endParaRPr>
          </a:p>
        </p:txBody>
      </p:sp>
      <p:sp>
        <p:nvSpPr>
          <p:cNvPr id="55" name="文本框 54"/>
          <p:cNvSpPr txBox="1"/>
          <p:nvPr/>
        </p:nvSpPr>
        <p:spPr>
          <a:xfrm>
            <a:off x="11642" y="1207964"/>
            <a:ext cx="497252"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98778"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2</a:t>
            </a:r>
            <a:endParaRPr kumimoji="0" lang="zh-CN" altLang="en-US" sz="4800" b="1" i="1"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57" name="图片 5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1172" y="1655025"/>
            <a:ext cx="1868133" cy="1094609"/>
          </a:xfrm>
          <a:prstGeom prst="rect">
            <a:avLst/>
          </a:prstGeom>
        </p:spPr>
      </p:pic>
      <p:pic>
        <p:nvPicPr>
          <p:cNvPr id="58" name="图片 5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88960" y="1391592"/>
            <a:ext cx="499873" cy="419245"/>
          </a:xfrm>
          <a:prstGeom prst="rect">
            <a:avLst/>
          </a:prstGeom>
        </p:spPr>
      </p:pic>
      <p:sp>
        <p:nvSpPr>
          <p:cNvPr id="60" name="Freeform 138"/>
          <p:cNvSpPr>
            <a:spLocks noEditPoints="1"/>
          </p:cNvSpPr>
          <p:nvPr/>
        </p:nvSpPr>
        <p:spPr bwMode="auto">
          <a:xfrm>
            <a:off x="527425" y="3013404"/>
            <a:ext cx="446136" cy="286738"/>
          </a:xfrm>
          <a:custGeom>
            <a:avLst/>
            <a:gdLst>
              <a:gd name="T0" fmla="*/ 12 w 156"/>
              <a:gd name="T1" fmla="*/ 0 h 209"/>
              <a:gd name="T2" fmla="*/ 0 w 156"/>
              <a:gd name="T3" fmla="*/ 11 h 209"/>
              <a:gd name="T4" fmla="*/ 0 w 156"/>
              <a:gd name="T5" fmla="*/ 198 h 209"/>
              <a:gd name="T6" fmla="*/ 12 w 156"/>
              <a:gd name="T7" fmla="*/ 209 h 209"/>
              <a:gd name="T8" fmla="*/ 145 w 156"/>
              <a:gd name="T9" fmla="*/ 209 h 209"/>
              <a:gd name="T10" fmla="*/ 156 w 156"/>
              <a:gd name="T11" fmla="*/ 198 h 209"/>
              <a:gd name="T12" fmla="*/ 156 w 156"/>
              <a:gd name="T13" fmla="*/ 11 h 209"/>
              <a:gd name="T14" fmla="*/ 145 w 156"/>
              <a:gd name="T15" fmla="*/ 0 h 209"/>
              <a:gd name="T16" fmla="*/ 12 w 156"/>
              <a:gd name="T17" fmla="*/ 0 h 209"/>
              <a:gd name="T18" fmla="*/ 78 w 156"/>
              <a:gd name="T19" fmla="*/ 206 h 209"/>
              <a:gd name="T20" fmla="*/ 73 w 156"/>
              <a:gd name="T21" fmla="*/ 200 h 209"/>
              <a:gd name="T22" fmla="*/ 78 w 156"/>
              <a:gd name="T23" fmla="*/ 195 h 209"/>
              <a:gd name="T24" fmla="*/ 84 w 156"/>
              <a:gd name="T25" fmla="*/ 200 h 209"/>
              <a:gd name="T26" fmla="*/ 78 w 156"/>
              <a:gd name="T27" fmla="*/ 206 h 209"/>
              <a:gd name="T28" fmla="*/ 147 w 156"/>
              <a:gd name="T29" fmla="*/ 184 h 209"/>
              <a:gd name="T30" fmla="*/ 139 w 156"/>
              <a:gd name="T31" fmla="*/ 192 h 209"/>
              <a:gd name="T32" fmla="*/ 18 w 156"/>
              <a:gd name="T33" fmla="*/ 192 h 209"/>
              <a:gd name="T34" fmla="*/ 10 w 156"/>
              <a:gd name="T35" fmla="*/ 184 h 209"/>
              <a:gd name="T36" fmla="*/ 10 w 156"/>
              <a:gd name="T37" fmla="*/ 18 h 209"/>
              <a:gd name="T38" fmla="*/ 18 w 156"/>
              <a:gd name="T39" fmla="*/ 10 h 209"/>
              <a:gd name="T40" fmla="*/ 139 w 156"/>
              <a:gd name="T41" fmla="*/ 10 h 209"/>
              <a:gd name="T42" fmla="*/ 147 w 156"/>
              <a:gd name="T43" fmla="*/ 18 h 209"/>
              <a:gd name="T44" fmla="*/ 147 w 156"/>
              <a:gd name="T45" fmla="*/ 18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6" h="209">
                <a:moveTo>
                  <a:pt x="12" y="0"/>
                </a:moveTo>
                <a:cubicBezTo>
                  <a:pt x="5" y="0"/>
                  <a:pt x="0" y="5"/>
                  <a:pt x="0" y="11"/>
                </a:cubicBezTo>
                <a:cubicBezTo>
                  <a:pt x="0" y="198"/>
                  <a:pt x="0" y="198"/>
                  <a:pt x="0" y="198"/>
                </a:cubicBezTo>
                <a:cubicBezTo>
                  <a:pt x="0" y="204"/>
                  <a:pt x="5" y="209"/>
                  <a:pt x="12" y="209"/>
                </a:cubicBezTo>
                <a:cubicBezTo>
                  <a:pt x="145" y="209"/>
                  <a:pt x="145" y="209"/>
                  <a:pt x="145" y="209"/>
                </a:cubicBezTo>
                <a:cubicBezTo>
                  <a:pt x="151" y="209"/>
                  <a:pt x="156" y="204"/>
                  <a:pt x="156" y="198"/>
                </a:cubicBezTo>
                <a:cubicBezTo>
                  <a:pt x="156" y="11"/>
                  <a:pt x="156" y="11"/>
                  <a:pt x="156" y="11"/>
                </a:cubicBezTo>
                <a:cubicBezTo>
                  <a:pt x="156" y="5"/>
                  <a:pt x="151" y="0"/>
                  <a:pt x="145" y="0"/>
                </a:cubicBezTo>
                <a:lnTo>
                  <a:pt x="12" y="0"/>
                </a:lnTo>
                <a:close/>
                <a:moveTo>
                  <a:pt x="78" y="206"/>
                </a:moveTo>
                <a:cubicBezTo>
                  <a:pt x="75" y="206"/>
                  <a:pt x="73" y="203"/>
                  <a:pt x="73" y="200"/>
                </a:cubicBezTo>
                <a:cubicBezTo>
                  <a:pt x="73" y="197"/>
                  <a:pt x="75" y="195"/>
                  <a:pt x="78" y="195"/>
                </a:cubicBezTo>
                <a:cubicBezTo>
                  <a:pt x="81" y="195"/>
                  <a:pt x="84" y="197"/>
                  <a:pt x="84" y="200"/>
                </a:cubicBezTo>
                <a:cubicBezTo>
                  <a:pt x="84" y="203"/>
                  <a:pt x="81" y="206"/>
                  <a:pt x="78" y="206"/>
                </a:cubicBezTo>
                <a:close/>
                <a:moveTo>
                  <a:pt x="147" y="184"/>
                </a:moveTo>
                <a:cubicBezTo>
                  <a:pt x="147" y="188"/>
                  <a:pt x="143" y="192"/>
                  <a:pt x="139" y="192"/>
                </a:cubicBezTo>
                <a:cubicBezTo>
                  <a:pt x="18" y="192"/>
                  <a:pt x="18" y="192"/>
                  <a:pt x="18" y="192"/>
                </a:cubicBezTo>
                <a:cubicBezTo>
                  <a:pt x="13" y="192"/>
                  <a:pt x="10" y="188"/>
                  <a:pt x="10" y="184"/>
                </a:cubicBezTo>
                <a:cubicBezTo>
                  <a:pt x="10" y="18"/>
                  <a:pt x="10" y="18"/>
                  <a:pt x="10" y="18"/>
                </a:cubicBezTo>
                <a:cubicBezTo>
                  <a:pt x="10" y="14"/>
                  <a:pt x="13" y="10"/>
                  <a:pt x="18" y="10"/>
                </a:cubicBezTo>
                <a:cubicBezTo>
                  <a:pt x="139" y="10"/>
                  <a:pt x="139" y="10"/>
                  <a:pt x="139" y="10"/>
                </a:cubicBezTo>
                <a:cubicBezTo>
                  <a:pt x="143" y="10"/>
                  <a:pt x="147" y="14"/>
                  <a:pt x="147" y="18"/>
                </a:cubicBezTo>
                <a:lnTo>
                  <a:pt x="147" y="184"/>
                </a:lnTo>
                <a:close/>
              </a:path>
            </a:pathLst>
          </a:custGeom>
          <a:solidFill>
            <a:srgbClr val="B4B4B4"/>
          </a:solidFill>
          <a:ln>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63" name="矩形 62"/>
          <p:cNvSpPr/>
          <p:nvPr/>
        </p:nvSpPr>
        <p:spPr>
          <a:xfrm>
            <a:off x="979563" y="3061774"/>
            <a:ext cx="1058199" cy="26161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Indoor station</a:t>
            </a:r>
          </a:p>
        </p:txBody>
      </p:sp>
      <p:sp>
        <p:nvSpPr>
          <p:cNvPr id="64" name="Freeform 138"/>
          <p:cNvSpPr>
            <a:spLocks noEditPoints="1"/>
          </p:cNvSpPr>
          <p:nvPr/>
        </p:nvSpPr>
        <p:spPr bwMode="auto">
          <a:xfrm>
            <a:off x="2172771" y="2973503"/>
            <a:ext cx="446136" cy="366540"/>
          </a:xfrm>
          <a:custGeom>
            <a:avLst/>
            <a:gdLst>
              <a:gd name="connsiteX0" fmla="*/ 222151 w 545926"/>
              <a:gd name="connsiteY0" fmla="*/ 368293 h 448527"/>
              <a:gd name="connsiteX1" fmla="*/ 322563 w 545926"/>
              <a:gd name="connsiteY1" fmla="*/ 368293 h 448527"/>
              <a:gd name="connsiteX2" fmla="*/ 341211 w 545926"/>
              <a:gd name="connsiteY2" fmla="*/ 398409 h 448527"/>
              <a:gd name="connsiteX3" fmla="*/ 203503 w 545926"/>
              <a:gd name="connsiteY3" fmla="*/ 398409 h 448527"/>
              <a:gd name="connsiteX4" fmla="*/ 120198 w 545926"/>
              <a:gd name="connsiteY4" fmla="*/ 305228 h 448527"/>
              <a:gd name="connsiteX5" fmla="*/ 80012 w 545926"/>
              <a:gd name="connsiteY5" fmla="*/ 328156 h 448527"/>
              <a:gd name="connsiteX6" fmla="*/ 39827 w 545926"/>
              <a:gd name="connsiteY6" fmla="*/ 404104 h 448527"/>
              <a:gd name="connsiteX7" fmla="*/ 38392 w 545926"/>
              <a:gd name="connsiteY7" fmla="*/ 409836 h 448527"/>
              <a:gd name="connsiteX8" fmla="*/ 42697 w 545926"/>
              <a:gd name="connsiteY8" fmla="*/ 409836 h 448527"/>
              <a:gd name="connsiteX9" fmla="*/ 501962 w 545926"/>
              <a:gd name="connsiteY9" fmla="*/ 409836 h 448527"/>
              <a:gd name="connsiteX10" fmla="*/ 507702 w 545926"/>
              <a:gd name="connsiteY10" fmla="*/ 409836 h 448527"/>
              <a:gd name="connsiteX11" fmla="*/ 506267 w 545926"/>
              <a:gd name="connsiteY11" fmla="*/ 404104 h 448527"/>
              <a:gd name="connsiteX12" fmla="*/ 464646 w 545926"/>
              <a:gd name="connsiteY12" fmla="*/ 328156 h 448527"/>
              <a:gd name="connsiteX13" fmla="*/ 425896 w 545926"/>
              <a:gd name="connsiteY13" fmla="*/ 305228 h 448527"/>
              <a:gd name="connsiteX14" fmla="*/ 276548 w 545926"/>
              <a:gd name="connsiteY14" fmla="*/ 160536 h 448527"/>
              <a:gd name="connsiteX15" fmla="*/ 279419 w 545926"/>
              <a:gd name="connsiteY15" fmla="*/ 192072 h 448527"/>
              <a:gd name="connsiteX16" fmla="*/ 298080 w 545926"/>
              <a:gd name="connsiteY16" fmla="*/ 196372 h 448527"/>
              <a:gd name="connsiteX17" fmla="*/ 303822 w 545926"/>
              <a:gd name="connsiteY17" fmla="*/ 177737 h 448527"/>
              <a:gd name="connsiteX18" fmla="*/ 276548 w 545926"/>
              <a:gd name="connsiteY18" fmla="*/ 160536 h 448527"/>
              <a:gd name="connsiteX19" fmla="*/ 267936 w 545926"/>
              <a:gd name="connsiteY19" fmla="*/ 160536 h 448527"/>
              <a:gd name="connsiteX20" fmla="*/ 242098 w 545926"/>
              <a:gd name="connsiteY20" fmla="*/ 177737 h 448527"/>
              <a:gd name="connsiteX21" fmla="*/ 246404 w 545926"/>
              <a:gd name="connsiteY21" fmla="*/ 196372 h 448527"/>
              <a:gd name="connsiteX22" fmla="*/ 266500 w 545926"/>
              <a:gd name="connsiteY22" fmla="*/ 192072 h 448527"/>
              <a:gd name="connsiteX23" fmla="*/ 267936 w 545926"/>
              <a:gd name="connsiteY23" fmla="*/ 160536 h 448527"/>
              <a:gd name="connsiteX24" fmla="*/ 269371 w 545926"/>
              <a:gd name="connsiteY24" fmla="*/ 147634 h 448527"/>
              <a:gd name="connsiteX25" fmla="*/ 267936 w 545926"/>
              <a:gd name="connsiteY25" fmla="*/ 154802 h 448527"/>
              <a:gd name="connsiteX26" fmla="*/ 275113 w 545926"/>
              <a:gd name="connsiteY26" fmla="*/ 157669 h 448527"/>
              <a:gd name="connsiteX27" fmla="*/ 277984 w 545926"/>
              <a:gd name="connsiteY27" fmla="*/ 150501 h 448527"/>
              <a:gd name="connsiteX28" fmla="*/ 269371 w 545926"/>
              <a:gd name="connsiteY28" fmla="*/ 147634 h 448527"/>
              <a:gd name="connsiteX29" fmla="*/ 309564 w 545926"/>
              <a:gd name="connsiteY29" fmla="*/ 139034 h 448527"/>
              <a:gd name="connsiteX30" fmla="*/ 282290 w 545926"/>
              <a:gd name="connsiteY30" fmla="*/ 153368 h 448527"/>
              <a:gd name="connsiteX31" fmla="*/ 309564 w 545926"/>
              <a:gd name="connsiteY31" fmla="*/ 166269 h 448527"/>
              <a:gd name="connsiteX32" fmla="*/ 323918 w 545926"/>
              <a:gd name="connsiteY32" fmla="*/ 153368 h 448527"/>
              <a:gd name="connsiteX33" fmla="*/ 309564 w 545926"/>
              <a:gd name="connsiteY33" fmla="*/ 139034 h 448527"/>
              <a:gd name="connsiteX34" fmla="*/ 234920 w 545926"/>
              <a:gd name="connsiteY34" fmla="*/ 139034 h 448527"/>
              <a:gd name="connsiteX35" fmla="*/ 222001 w 545926"/>
              <a:gd name="connsiteY35" fmla="*/ 153368 h 448527"/>
              <a:gd name="connsiteX36" fmla="*/ 234920 w 545926"/>
              <a:gd name="connsiteY36" fmla="*/ 166269 h 448527"/>
              <a:gd name="connsiteX37" fmla="*/ 263629 w 545926"/>
              <a:gd name="connsiteY37" fmla="*/ 151935 h 448527"/>
              <a:gd name="connsiteX38" fmla="*/ 234920 w 545926"/>
              <a:gd name="connsiteY38" fmla="*/ 139034 h 448527"/>
              <a:gd name="connsiteX39" fmla="*/ 287673 w 545926"/>
              <a:gd name="connsiteY39" fmla="*/ 107318 h 448527"/>
              <a:gd name="connsiteX40" fmla="*/ 279419 w 545926"/>
              <a:gd name="connsiteY40" fmla="*/ 113231 h 448527"/>
              <a:gd name="connsiteX41" fmla="*/ 277984 w 545926"/>
              <a:gd name="connsiteY41" fmla="*/ 144767 h 448527"/>
              <a:gd name="connsiteX42" fmla="*/ 303822 w 545926"/>
              <a:gd name="connsiteY42" fmla="*/ 127566 h 448527"/>
              <a:gd name="connsiteX43" fmla="*/ 298080 w 545926"/>
              <a:gd name="connsiteY43" fmla="*/ 108931 h 448527"/>
              <a:gd name="connsiteX44" fmla="*/ 287673 w 545926"/>
              <a:gd name="connsiteY44" fmla="*/ 107318 h 448527"/>
              <a:gd name="connsiteX45" fmla="*/ 257529 w 545926"/>
              <a:gd name="connsiteY45" fmla="*/ 107318 h 448527"/>
              <a:gd name="connsiteX46" fmla="*/ 246404 w 545926"/>
              <a:gd name="connsiteY46" fmla="*/ 108931 h 448527"/>
              <a:gd name="connsiteX47" fmla="*/ 242098 w 545926"/>
              <a:gd name="connsiteY47" fmla="*/ 127566 h 448527"/>
              <a:gd name="connsiteX48" fmla="*/ 267936 w 545926"/>
              <a:gd name="connsiteY48" fmla="*/ 144767 h 448527"/>
              <a:gd name="connsiteX49" fmla="*/ 266500 w 545926"/>
              <a:gd name="connsiteY49" fmla="*/ 113231 h 448527"/>
              <a:gd name="connsiteX50" fmla="*/ 257529 w 545926"/>
              <a:gd name="connsiteY50" fmla="*/ 107318 h 448527"/>
              <a:gd name="connsiteX51" fmla="*/ 184679 w 545926"/>
              <a:gd name="connsiteY51" fmla="*/ 67360 h 448527"/>
              <a:gd name="connsiteX52" fmla="*/ 359805 w 545926"/>
              <a:gd name="connsiteY52" fmla="*/ 67360 h 448527"/>
              <a:gd name="connsiteX53" fmla="*/ 389949 w 545926"/>
              <a:gd name="connsiteY53" fmla="*/ 97463 h 448527"/>
              <a:gd name="connsiteX54" fmla="*/ 389949 w 545926"/>
              <a:gd name="connsiteY54" fmla="*/ 207840 h 448527"/>
              <a:gd name="connsiteX55" fmla="*/ 359805 w 545926"/>
              <a:gd name="connsiteY55" fmla="*/ 237943 h 448527"/>
              <a:gd name="connsiteX56" fmla="*/ 184679 w 545926"/>
              <a:gd name="connsiteY56" fmla="*/ 237943 h 448527"/>
              <a:gd name="connsiteX57" fmla="*/ 154535 w 545926"/>
              <a:gd name="connsiteY57" fmla="*/ 207840 h 448527"/>
              <a:gd name="connsiteX58" fmla="*/ 154535 w 545926"/>
              <a:gd name="connsiteY58" fmla="*/ 97463 h 448527"/>
              <a:gd name="connsiteX59" fmla="*/ 184679 w 545926"/>
              <a:gd name="connsiteY59" fmla="*/ 67360 h 448527"/>
              <a:gd name="connsiteX60" fmla="*/ 120198 w 545926"/>
              <a:gd name="connsiteY60" fmla="*/ 37258 h 448527"/>
              <a:gd name="connsiteX61" fmla="*/ 100105 w 545926"/>
              <a:gd name="connsiteY61" fmla="*/ 57320 h 448527"/>
              <a:gd name="connsiteX62" fmla="*/ 100105 w 545926"/>
              <a:gd name="connsiteY62" fmla="*/ 247908 h 448527"/>
              <a:gd name="connsiteX63" fmla="*/ 120198 w 545926"/>
              <a:gd name="connsiteY63" fmla="*/ 266537 h 448527"/>
              <a:gd name="connsiteX64" fmla="*/ 425896 w 545926"/>
              <a:gd name="connsiteY64" fmla="*/ 266537 h 448527"/>
              <a:gd name="connsiteX65" fmla="*/ 444554 w 545926"/>
              <a:gd name="connsiteY65" fmla="*/ 247908 h 448527"/>
              <a:gd name="connsiteX66" fmla="*/ 444554 w 545926"/>
              <a:gd name="connsiteY66" fmla="*/ 57320 h 448527"/>
              <a:gd name="connsiteX67" fmla="*/ 425896 w 545926"/>
              <a:gd name="connsiteY67" fmla="*/ 37258 h 448527"/>
              <a:gd name="connsiteX68" fmla="*/ 120198 w 545926"/>
              <a:gd name="connsiteY68" fmla="*/ 0 h 448527"/>
              <a:gd name="connsiteX69" fmla="*/ 425896 w 545926"/>
              <a:gd name="connsiteY69" fmla="*/ 0 h 448527"/>
              <a:gd name="connsiteX70" fmla="*/ 483304 w 545926"/>
              <a:gd name="connsiteY70" fmla="*/ 57320 h 448527"/>
              <a:gd name="connsiteX71" fmla="*/ 483304 w 545926"/>
              <a:gd name="connsiteY71" fmla="*/ 247908 h 448527"/>
              <a:gd name="connsiteX72" fmla="*/ 471822 w 545926"/>
              <a:gd name="connsiteY72" fmla="*/ 282300 h 448527"/>
              <a:gd name="connsiteX73" fmla="*/ 499091 w 545926"/>
              <a:gd name="connsiteY73" fmla="*/ 310960 h 448527"/>
              <a:gd name="connsiteX74" fmla="*/ 539277 w 545926"/>
              <a:gd name="connsiteY74" fmla="*/ 386908 h 448527"/>
              <a:gd name="connsiteX75" fmla="*/ 540712 w 545926"/>
              <a:gd name="connsiteY75" fmla="*/ 429898 h 448527"/>
              <a:gd name="connsiteX76" fmla="*/ 501962 w 545926"/>
              <a:gd name="connsiteY76" fmla="*/ 448527 h 448527"/>
              <a:gd name="connsiteX77" fmla="*/ 42697 w 545926"/>
              <a:gd name="connsiteY77" fmla="*/ 448527 h 448527"/>
              <a:gd name="connsiteX78" fmla="*/ 5382 w 545926"/>
              <a:gd name="connsiteY78" fmla="*/ 429898 h 448527"/>
              <a:gd name="connsiteX79" fmla="*/ 5382 w 545926"/>
              <a:gd name="connsiteY79" fmla="*/ 386908 h 448527"/>
              <a:gd name="connsiteX80" fmla="*/ 47003 w 545926"/>
              <a:gd name="connsiteY80" fmla="*/ 310960 h 448527"/>
              <a:gd name="connsiteX81" fmla="*/ 74272 w 545926"/>
              <a:gd name="connsiteY81" fmla="*/ 282300 h 448527"/>
              <a:gd name="connsiteX82" fmla="*/ 62790 w 545926"/>
              <a:gd name="connsiteY82" fmla="*/ 247908 h 448527"/>
              <a:gd name="connsiteX83" fmla="*/ 62790 w 545926"/>
              <a:gd name="connsiteY83" fmla="*/ 57320 h 448527"/>
              <a:gd name="connsiteX84" fmla="*/ 120198 w 545926"/>
              <a:gd name="connsiteY84" fmla="*/ 0 h 44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5926" h="448527">
                <a:moveTo>
                  <a:pt x="222151" y="368293"/>
                </a:moveTo>
                <a:lnTo>
                  <a:pt x="322563" y="368293"/>
                </a:lnTo>
                <a:lnTo>
                  <a:pt x="341211" y="398409"/>
                </a:lnTo>
                <a:lnTo>
                  <a:pt x="203503" y="398409"/>
                </a:lnTo>
                <a:close/>
                <a:moveTo>
                  <a:pt x="120198" y="305228"/>
                </a:moveTo>
                <a:cubicBezTo>
                  <a:pt x="105846" y="305228"/>
                  <a:pt x="87188" y="316692"/>
                  <a:pt x="80012" y="328156"/>
                </a:cubicBezTo>
                <a:lnTo>
                  <a:pt x="39827" y="404104"/>
                </a:lnTo>
                <a:cubicBezTo>
                  <a:pt x="38392" y="406970"/>
                  <a:pt x="38392" y="408403"/>
                  <a:pt x="38392" y="409836"/>
                </a:cubicBezTo>
                <a:cubicBezTo>
                  <a:pt x="38392" y="409836"/>
                  <a:pt x="39827" y="409836"/>
                  <a:pt x="42697" y="409836"/>
                </a:cubicBezTo>
                <a:lnTo>
                  <a:pt x="501962" y="409836"/>
                </a:lnTo>
                <a:cubicBezTo>
                  <a:pt x="504832" y="409836"/>
                  <a:pt x="507702" y="409836"/>
                  <a:pt x="507702" y="409836"/>
                </a:cubicBezTo>
                <a:cubicBezTo>
                  <a:pt x="507702" y="408403"/>
                  <a:pt x="507702" y="406970"/>
                  <a:pt x="506267" y="404104"/>
                </a:cubicBezTo>
                <a:lnTo>
                  <a:pt x="464646" y="328156"/>
                </a:lnTo>
                <a:cubicBezTo>
                  <a:pt x="458906" y="316692"/>
                  <a:pt x="440248" y="305228"/>
                  <a:pt x="425896" y="305228"/>
                </a:cubicBezTo>
                <a:close/>
                <a:moveTo>
                  <a:pt x="276548" y="160536"/>
                </a:moveTo>
                <a:cubicBezTo>
                  <a:pt x="270807" y="164836"/>
                  <a:pt x="275113" y="184905"/>
                  <a:pt x="279419" y="192072"/>
                </a:cubicBezTo>
                <a:cubicBezTo>
                  <a:pt x="283726" y="197806"/>
                  <a:pt x="290903" y="200673"/>
                  <a:pt x="298080" y="196372"/>
                </a:cubicBezTo>
                <a:cubicBezTo>
                  <a:pt x="305257" y="193505"/>
                  <a:pt x="306693" y="184905"/>
                  <a:pt x="303822" y="177737"/>
                </a:cubicBezTo>
                <a:cubicBezTo>
                  <a:pt x="299516" y="172003"/>
                  <a:pt x="283726" y="157669"/>
                  <a:pt x="276548" y="160536"/>
                </a:cubicBezTo>
                <a:close/>
                <a:moveTo>
                  <a:pt x="267936" y="160536"/>
                </a:moveTo>
                <a:cubicBezTo>
                  <a:pt x="260758" y="156235"/>
                  <a:pt x="246404" y="172003"/>
                  <a:pt x="242098" y="177737"/>
                </a:cubicBezTo>
                <a:cubicBezTo>
                  <a:pt x="237791" y="184905"/>
                  <a:pt x="240662" y="193505"/>
                  <a:pt x="246404" y="196372"/>
                </a:cubicBezTo>
                <a:cubicBezTo>
                  <a:pt x="253581" y="200673"/>
                  <a:pt x="262194" y="197806"/>
                  <a:pt x="266500" y="192072"/>
                </a:cubicBezTo>
                <a:cubicBezTo>
                  <a:pt x="269371" y="184905"/>
                  <a:pt x="275113" y="164836"/>
                  <a:pt x="267936" y="160536"/>
                </a:cubicBezTo>
                <a:close/>
                <a:moveTo>
                  <a:pt x="269371" y="147634"/>
                </a:moveTo>
                <a:cubicBezTo>
                  <a:pt x="266500" y="149068"/>
                  <a:pt x="266500" y="153368"/>
                  <a:pt x="267936" y="154802"/>
                </a:cubicBezTo>
                <a:cubicBezTo>
                  <a:pt x="269371" y="157669"/>
                  <a:pt x="272242" y="159102"/>
                  <a:pt x="275113" y="157669"/>
                </a:cubicBezTo>
                <a:cubicBezTo>
                  <a:pt x="277984" y="156235"/>
                  <a:pt x="279419" y="151935"/>
                  <a:pt x="277984" y="150501"/>
                </a:cubicBezTo>
                <a:cubicBezTo>
                  <a:pt x="276548" y="147634"/>
                  <a:pt x="272242" y="146201"/>
                  <a:pt x="269371" y="147634"/>
                </a:cubicBezTo>
                <a:close/>
                <a:moveTo>
                  <a:pt x="309564" y="139034"/>
                </a:moveTo>
                <a:cubicBezTo>
                  <a:pt x="302386" y="139034"/>
                  <a:pt x="282290" y="144767"/>
                  <a:pt x="282290" y="153368"/>
                </a:cubicBezTo>
                <a:cubicBezTo>
                  <a:pt x="282290" y="160536"/>
                  <a:pt x="302386" y="166269"/>
                  <a:pt x="309564" y="166269"/>
                </a:cubicBezTo>
                <a:cubicBezTo>
                  <a:pt x="318176" y="166269"/>
                  <a:pt x="323918" y="160536"/>
                  <a:pt x="323918" y="153368"/>
                </a:cubicBezTo>
                <a:cubicBezTo>
                  <a:pt x="323918" y="144767"/>
                  <a:pt x="318176" y="139034"/>
                  <a:pt x="309564" y="139034"/>
                </a:cubicBezTo>
                <a:close/>
                <a:moveTo>
                  <a:pt x="234920" y="139034"/>
                </a:moveTo>
                <a:cubicBezTo>
                  <a:pt x="227743" y="139034"/>
                  <a:pt x="222001" y="144767"/>
                  <a:pt x="222001" y="153368"/>
                </a:cubicBezTo>
                <a:cubicBezTo>
                  <a:pt x="222001" y="160536"/>
                  <a:pt x="227743" y="166269"/>
                  <a:pt x="234920" y="166269"/>
                </a:cubicBezTo>
                <a:cubicBezTo>
                  <a:pt x="243533" y="166269"/>
                  <a:pt x="263629" y="160536"/>
                  <a:pt x="263629" y="151935"/>
                </a:cubicBezTo>
                <a:cubicBezTo>
                  <a:pt x="263629" y="144767"/>
                  <a:pt x="243533" y="139034"/>
                  <a:pt x="234920" y="139034"/>
                </a:cubicBezTo>
                <a:close/>
                <a:moveTo>
                  <a:pt x="287673" y="107318"/>
                </a:moveTo>
                <a:cubicBezTo>
                  <a:pt x="284443" y="108214"/>
                  <a:pt x="281573" y="110364"/>
                  <a:pt x="279419" y="113231"/>
                </a:cubicBezTo>
                <a:cubicBezTo>
                  <a:pt x="275113" y="120398"/>
                  <a:pt x="270807" y="140467"/>
                  <a:pt x="277984" y="144767"/>
                </a:cubicBezTo>
                <a:cubicBezTo>
                  <a:pt x="283726" y="149068"/>
                  <a:pt x="299516" y="133300"/>
                  <a:pt x="303822" y="127566"/>
                </a:cubicBezTo>
                <a:cubicBezTo>
                  <a:pt x="306693" y="120398"/>
                  <a:pt x="305257" y="111798"/>
                  <a:pt x="298080" y="108931"/>
                </a:cubicBezTo>
                <a:cubicBezTo>
                  <a:pt x="294491" y="106781"/>
                  <a:pt x="290903" y="106422"/>
                  <a:pt x="287673" y="107318"/>
                </a:cubicBezTo>
                <a:close/>
                <a:moveTo>
                  <a:pt x="257529" y="107318"/>
                </a:moveTo>
                <a:cubicBezTo>
                  <a:pt x="253940" y="106422"/>
                  <a:pt x="249993" y="106781"/>
                  <a:pt x="246404" y="108931"/>
                </a:cubicBezTo>
                <a:cubicBezTo>
                  <a:pt x="240662" y="111798"/>
                  <a:pt x="237791" y="120398"/>
                  <a:pt x="242098" y="127566"/>
                </a:cubicBezTo>
                <a:cubicBezTo>
                  <a:pt x="246404" y="133300"/>
                  <a:pt x="260758" y="149068"/>
                  <a:pt x="267936" y="144767"/>
                </a:cubicBezTo>
                <a:cubicBezTo>
                  <a:pt x="275113" y="140467"/>
                  <a:pt x="269371" y="120398"/>
                  <a:pt x="266500" y="113231"/>
                </a:cubicBezTo>
                <a:cubicBezTo>
                  <a:pt x="264347" y="110364"/>
                  <a:pt x="261117" y="108214"/>
                  <a:pt x="257529" y="107318"/>
                </a:cubicBezTo>
                <a:close/>
                <a:moveTo>
                  <a:pt x="184679" y="67360"/>
                </a:moveTo>
                <a:lnTo>
                  <a:pt x="359805" y="67360"/>
                </a:lnTo>
                <a:cubicBezTo>
                  <a:pt x="377030" y="67360"/>
                  <a:pt x="389949" y="81695"/>
                  <a:pt x="389949" y="97463"/>
                </a:cubicBezTo>
                <a:lnTo>
                  <a:pt x="389949" y="207840"/>
                </a:lnTo>
                <a:cubicBezTo>
                  <a:pt x="389949" y="223608"/>
                  <a:pt x="377030" y="237943"/>
                  <a:pt x="359805" y="237943"/>
                </a:cubicBezTo>
                <a:lnTo>
                  <a:pt x="184679" y="237943"/>
                </a:lnTo>
                <a:cubicBezTo>
                  <a:pt x="168890" y="237943"/>
                  <a:pt x="154535" y="223608"/>
                  <a:pt x="154535" y="207840"/>
                </a:cubicBezTo>
                <a:lnTo>
                  <a:pt x="154535" y="97463"/>
                </a:lnTo>
                <a:cubicBezTo>
                  <a:pt x="154535" y="81695"/>
                  <a:pt x="168890" y="67360"/>
                  <a:pt x="184679" y="67360"/>
                </a:cubicBezTo>
                <a:close/>
                <a:moveTo>
                  <a:pt x="120198" y="37258"/>
                </a:moveTo>
                <a:cubicBezTo>
                  <a:pt x="108716" y="37258"/>
                  <a:pt x="100105" y="45856"/>
                  <a:pt x="100105" y="57320"/>
                </a:cubicBezTo>
                <a:lnTo>
                  <a:pt x="100105" y="247908"/>
                </a:lnTo>
                <a:cubicBezTo>
                  <a:pt x="100105" y="257939"/>
                  <a:pt x="108716" y="266537"/>
                  <a:pt x="120198" y="266537"/>
                </a:cubicBezTo>
                <a:lnTo>
                  <a:pt x="425896" y="266537"/>
                </a:lnTo>
                <a:cubicBezTo>
                  <a:pt x="435942" y="266537"/>
                  <a:pt x="444554" y="257939"/>
                  <a:pt x="444554" y="247908"/>
                </a:cubicBezTo>
                <a:lnTo>
                  <a:pt x="444554" y="57320"/>
                </a:lnTo>
                <a:cubicBezTo>
                  <a:pt x="444554" y="45856"/>
                  <a:pt x="435942" y="37258"/>
                  <a:pt x="425896" y="37258"/>
                </a:cubicBezTo>
                <a:close/>
                <a:moveTo>
                  <a:pt x="120198" y="0"/>
                </a:moveTo>
                <a:lnTo>
                  <a:pt x="425896" y="0"/>
                </a:lnTo>
                <a:cubicBezTo>
                  <a:pt x="457470" y="0"/>
                  <a:pt x="483304" y="25794"/>
                  <a:pt x="483304" y="57320"/>
                </a:cubicBezTo>
                <a:lnTo>
                  <a:pt x="483304" y="247908"/>
                </a:lnTo>
                <a:cubicBezTo>
                  <a:pt x="483304" y="260805"/>
                  <a:pt x="478998" y="272269"/>
                  <a:pt x="471822" y="282300"/>
                </a:cubicBezTo>
                <a:cubicBezTo>
                  <a:pt x="483304" y="289465"/>
                  <a:pt x="493350" y="299496"/>
                  <a:pt x="499091" y="310960"/>
                </a:cubicBezTo>
                <a:lnTo>
                  <a:pt x="539277" y="386908"/>
                </a:lnTo>
                <a:cubicBezTo>
                  <a:pt x="547888" y="401238"/>
                  <a:pt x="547888" y="417001"/>
                  <a:pt x="540712" y="429898"/>
                </a:cubicBezTo>
                <a:cubicBezTo>
                  <a:pt x="533536" y="441362"/>
                  <a:pt x="519184" y="448527"/>
                  <a:pt x="501962" y="448527"/>
                </a:cubicBezTo>
                <a:lnTo>
                  <a:pt x="42697" y="448527"/>
                </a:lnTo>
                <a:cubicBezTo>
                  <a:pt x="25475" y="448527"/>
                  <a:pt x="12558" y="441362"/>
                  <a:pt x="5382" y="429898"/>
                </a:cubicBezTo>
                <a:cubicBezTo>
                  <a:pt x="-1794" y="417001"/>
                  <a:pt x="-1794" y="401238"/>
                  <a:pt x="5382" y="386908"/>
                </a:cubicBezTo>
                <a:lnTo>
                  <a:pt x="47003" y="310960"/>
                </a:lnTo>
                <a:cubicBezTo>
                  <a:pt x="52744" y="299496"/>
                  <a:pt x="62790" y="289465"/>
                  <a:pt x="74272" y="282300"/>
                </a:cubicBezTo>
                <a:cubicBezTo>
                  <a:pt x="67096" y="272269"/>
                  <a:pt x="62790" y="260805"/>
                  <a:pt x="62790" y="247908"/>
                </a:cubicBezTo>
                <a:lnTo>
                  <a:pt x="62790" y="57320"/>
                </a:lnTo>
                <a:cubicBezTo>
                  <a:pt x="62790" y="25794"/>
                  <a:pt x="88624" y="0"/>
                  <a:pt x="120198"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65" name="矩形 64"/>
          <p:cNvSpPr/>
          <p:nvPr/>
        </p:nvSpPr>
        <p:spPr>
          <a:xfrm>
            <a:off x="2624909" y="3061774"/>
            <a:ext cx="1290880" cy="26161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lumMod val="75000"/>
                    <a:lumOff val="25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Door station web</a:t>
            </a:r>
          </a:p>
        </p:txBody>
      </p:sp>
      <p:grpSp>
        <p:nvGrpSpPr>
          <p:cNvPr id="66" name="组合 65"/>
          <p:cNvGrpSpPr/>
          <p:nvPr/>
        </p:nvGrpSpPr>
        <p:grpSpPr>
          <a:xfrm>
            <a:off x="8653353" y="1468180"/>
            <a:ext cx="2630247" cy="1334556"/>
            <a:chOff x="8283323" y="4234667"/>
            <a:chExt cx="2664352" cy="1351860"/>
          </a:xfrm>
        </p:grpSpPr>
        <p:grpSp>
          <p:nvGrpSpPr>
            <p:cNvPr id="67" name="组合 66"/>
            <p:cNvGrpSpPr/>
            <p:nvPr/>
          </p:nvGrpSpPr>
          <p:grpSpPr>
            <a:xfrm>
              <a:off x="8283323" y="4234667"/>
              <a:ext cx="2487495" cy="1312063"/>
              <a:chOff x="8317408" y="4463437"/>
              <a:chExt cx="3284220" cy="1732306"/>
            </a:xfrm>
          </p:grpSpPr>
          <p:pic>
            <p:nvPicPr>
              <p:cNvPr id="69" name="图片 6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17408" y="4463437"/>
                <a:ext cx="3284220" cy="1732306"/>
              </a:xfrm>
              <a:prstGeom prst="rect">
                <a:avLst/>
              </a:prstGeom>
            </p:spPr>
          </p:pic>
          <p:pic>
            <p:nvPicPr>
              <p:cNvPr id="70" name="图片 6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59040" y="4602062"/>
                <a:ext cx="2400955" cy="1321776"/>
              </a:xfrm>
              <a:prstGeom prst="rect">
                <a:avLst/>
              </a:prstGeom>
            </p:spPr>
          </p:pic>
        </p:grpSp>
        <p:pic>
          <p:nvPicPr>
            <p:cNvPr id="68" name="图片 6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47768" y="4886620"/>
              <a:ext cx="699907" cy="699907"/>
            </a:xfrm>
            <a:prstGeom prst="rect">
              <a:avLst/>
            </a:prstGeom>
          </p:spPr>
        </p:pic>
      </p:grpSp>
      <p:sp>
        <p:nvSpPr>
          <p:cNvPr id="71" name="矩形 70"/>
          <p:cNvSpPr/>
          <p:nvPr/>
        </p:nvSpPr>
        <p:spPr>
          <a:xfrm>
            <a:off x="8406458" y="3099868"/>
            <a:ext cx="493790" cy="261610"/>
          </a:xfrm>
          <a:prstGeom prst="rect">
            <a:avLst/>
          </a:prstGeom>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p>
        </p:txBody>
      </p:sp>
      <p:sp>
        <p:nvSpPr>
          <p:cNvPr id="72" name="iconfont-11121-7513452">
            <a:extLst>
              <a:ext uri="{FF2B5EF4-FFF2-40B4-BE49-F238E27FC236}">
                <a16:creationId xmlns:a16="http://schemas.microsoft.com/office/drawing/2014/main" id="{54405246-CCE2-4201-BBB1-D3F3EB6E740D}"/>
              </a:ext>
            </a:extLst>
          </p:cNvPr>
          <p:cNvSpPr/>
          <p:nvPr/>
        </p:nvSpPr>
        <p:spPr>
          <a:xfrm>
            <a:off x="8002082" y="2990163"/>
            <a:ext cx="371291" cy="333221"/>
          </a:xfrm>
          <a:custGeom>
            <a:avLst/>
            <a:gdLst>
              <a:gd name="T0" fmla="*/ 765 w 11927"/>
              <a:gd name="T1" fmla="*/ 640 h 10702"/>
              <a:gd name="T2" fmla="*/ 6602 w 11927"/>
              <a:gd name="T3" fmla="*/ 640 h 10702"/>
              <a:gd name="T4" fmla="*/ 6376 w 11927"/>
              <a:gd name="T5" fmla="*/ 546 h 10702"/>
              <a:gd name="T6" fmla="*/ 9627 w 11927"/>
              <a:gd name="T7" fmla="*/ 3798 h 10702"/>
              <a:gd name="T8" fmla="*/ 10080 w 11927"/>
              <a:gd name="T9" fmla="*/ 3345 h 10702"/>
              <a:gd name="T10" fmla="*/ 6879 w 11927"/>
              <a:gd name="T11" fmla="*/ 145 h 10702"/>
              <a:gd name="T12" fmla="*/ 6431 w 11927"/>
              <a:gd name="T13" fmla="*/ 0 h 10702"/>
              <a:gd name="T14" fmla="*/ 765 w 11927"/>
              <a:gd name="T15" fmla="*/ 0 h 10702"/>
              <a:gd name="T16" fmla="*/ 765 w 11927"/>
              <a:gd name="T17" fmla="*/ 640 h 10702"/>
              <a:gd name="T18" fmla="*/ 3657 w 11927"/>
              <a:gd name="T19" fmla="*/ 2405 h 10702"/>
              <a:gd name="T20" fmla="*/ 4555 w 11927"/>
              <a:gd name="T21" fmla="*/ 3342 h 10702"/>
              <a:gd name="T22" fmla="*/ 5416 w 11927"/>
              <a:gd name="T23" fmla="*/ 4292 h 10702"/>
              <a:gd name="T24" fmla="*/ 5938 w 11927"/>
              <a:gd name="T25" fmla="*/ 5178 h 10702"/>
              <a:gd name="T26" fmla="*/ 5533 w 11927"/>
              <a:gd name="T27" fmla="*/ 5829 h 10702"/>
              <a:gd name="T28" fmla="*/ 4324 w 11927"/>
              <a:gd name="T29" fmla="*/ 5249 h 10702"/>
              <a:gd name="T30" fmla="*/ 751 w 11927"/>
              <a:gd name="T31" fmla="*/ 1833 h 10702"/>
              <a:gd name="T32" fmla="*/ 298 w 11927"/>
              <a:gd name="T33" fmla="*/ 2285 h 10702"/>
              <a:gd name="T34" fmla="*/ 1968 w 11927"/>
              <a:gd name="T35" fmla="*/ 3886 h 10702"/>
              <a:gd name="T36" fmla="*/ 3285 w 11927"/>
              <a:gd name="T37" fmla="*/ 5144 h 10702"/>
              <a:gd name="T38" fmla="*/ 4519 w 11927"/>
              <a:gd name="T39" fmla="*/ 6237 h 10702"/>
              <a:gd name="T40" fmla="*/ 6006 w 11927"/>
              <a:gd name="T41" fmla="*/ 6287 h 10702"/>
              <a:gd name="T42" fmla="*/ 6580 w 11927"/>
              <a:gd name="T43" fmla="*/ 5212 h 10702"/>
              <a:gd name="T44" fmla="*/ 5309 w 11927"/>
              <a:gd name="T45" fmla="*/ 3216 h 10702"/>
              <a:gd name="T46" fmla="*/ 4109 w 11927"/>
              <a:gd name="T47" fmla="*/ 1953 h 10702"/>
              <a:gd name="T48" fmla="*/ 3657 w 11927"/>
              <a:gd name="T49" fmla="*/ 2405 h 10702"/>
              <a:gd name="T50" fmla="*/ 5402 w 11927"/>
              <a:gd name="T51" fmla="*/ 3918 h 10702"/>
              <a:gd name="T52" fmla="*/ 10994 w 11927"/>
              <a:gd name="T53" fmla="*/ 3918 h 10702"/>
              <a:gd name="T54" fmla="*/ 11213 w 11927"/>
              <a:gd name="T55" fmla="*/ 4249 h 10702"/>
              <a:gd name="T56" fmla="*/ 11213 w 11927"/>
              <a:gd name="T57" fmla="*/ 9457 h 10702"/>
              <a:gd name="T58" fmla="*/ 11053 w 11927"/>
              <a:gd name="T59" fmla="*/ 10022 h 10702"/>
              <a:gd name="T60" fmla="*/ 10708 w 11927"/>
              <a:gd name="T61" fmla="*/ 10022 h 10702"/>
              <a:gd name="T62" fmla="*/ 2088 w 11927"/>
              <a:gd name="T63" fmla="*/ 10022 h 10702"/>
              <a:gd name="T64" fmla="*/ 1831 w 11927"/>
              <a:gd name="T65" fmla="*/ 9789 h 10702"/>
              <a:gd name="T66" fmla="*/ 1831 w 11927"/>
              <a:gd name="T67" fmla="*/ 4671 h 10702"/>
              <a:gd name="T68" fmla="*/ 1991 w 11927"/>
              <a:gd name="T69" fmla="*/ 3918 h 10702"/>
              <a:gd name="T70" fmla="*/ 1991 w 11927"/>
              <a:gd name="T71" fmla="*/ 3278 h 10702"/>
              <a:gd name="T72" fmla="*/ 1191 w 11927"/>
              <a:gd name="T73" fmla="*/ 5030 h 10702"/>
              <a:gd name="T74" fmla="*/ 1191 w 11927"/>
              <a:gd name="T75" fmla="*/ 9861 h 10702"/>
              <a:gd name="T76" fmla="*/ 2610 w 11927"/>
              <a:gd name="T77" fmla="*/ 10662 h 10702"/>
              <a:gd name="T78" fmla="*/ 11043 w 11927"/>
              <a:gd name="T79" fmla="*/ 10662 h 10702"/>
              <a:gd name="T80" fmla="*/ 11853 w 11927"/>
              <a:gd name="T81" fmla="*/ 9829 h 10702"/>
              <a:gd name="T82" fmla="*/ 11853 w 11927"/>
              <a:gd name="T83" fmla="*/ 4798 h 10702"/>
              <a:gd name="T84" fmla="*/ 11030 w 11927"/>
              <a:gd name="T85" fmla="*/ 3278 h 10702"/>
              <a:gd name="T86" fmla="*/ 5402 w 11927"/>
              <a:gd name="T87" fmla="*/ 3278 h 10702"/>
              <a:gd name="T88" fmla="*/ 5402 w 11927"/>
              <a:gd name="T89" fmla="*/ 3918 h 10702"/>
              <a:gd name="T90" fmla="*/ 1697 w 11927"/>
              <a:gd name="T91" fmla="*/ 8663 h 10702"/>
              <a:gd name="T92" fmla="*/ 11373 w 11927"/>
              <a:gd name="T93" fmla="*/ 8663 h 10702"/>
              <a:gd name="T94" fmla="*/ 11373 w 11927"/>
              <a:gd name="T95" fmla="*/ 8023 h 10702"/>
              <a:gd name="T96" fmla="*/ 1697 w 11927"/>
              <a:gd name="T97" fmla="*/ 8023 h 10702"/>
              <a:gd name="T98" fmla="*/ 1697 w 11927"/>
              <a:gd name="T99" fmla="*/ 8663 h 10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927" h="10702">
                <a:moveTo>
                  <a:pt x="765" y="640"/>
                </a:moveTo>
                <a:lnTo>
                  <a:pt x="6602" y="640"/>
                </a:lnTo>
                <a:lnTo>
                  <a:pt x="6376" y="546"/>
                </a:lnTo>
                <a:lnTo>
                  <a:pt x="9627" y="3798"/>
                </a:lnTo>
                <a:cubicBezTo>
                  <a:pt x="9919" y="4090"/>
                  <a:pt x="10372" y="3638"/>
                  <a:pt x="10080" y="3345"/>
                </a:cubicBezTo>
                <a:lnTo>
                  <a:pt x="6879" y="145"/>
                </a:lnTo>
                <a:cubicBezTo>
                  <a:pt x="6745" y="11"/>
                  <a:pt x="6607" y="0"/>
                  <a:pt x="6431" y="0"/>
                </a:cubicBezTo>
                <a:lnTo>
                  <a:pt x="765" y="0"/>
                </a:lnTo>
                <a:cubicBezTo>
                  <a:pt x="352" y="0"/>
                  <a:pt x="352" y="640"/>
                  <a:pt x="765" y="640"/>
                </a:cubicBezTo>
                <a:close/>
                <a:moveTo>
                  <a:pt x="3657" y="2405"/>
                </a:moveTo>
                <a:cubicBezTo>
                  <a:pt x="3961" y="2712"/>
                  <a:pt x="4259" y="3026"/>
                  <a:pt x="4555" y="3342"/>
                </a:cubicBezTo>
                <a:cubicBezTo>
                  <a:pt x="4847" y="3654"/>
                  <a:pt x="5134" y="3971"/>
                  <a:pt x="5416" y="4292"/>
                </a:cubicBezTo>
                <a:cubicBezTo>
                  <a:pt x="5645" y="4554"/>
                  <a:pt x="5865" y="4831"/>
                  <a:pt x="5938" y="5178"/>
                </a:cubicBezTo>
                <a:cubicBezTo>
                  <a:pt x="5995" y="5448"/>
                  <a:pt x="5752" y="5713"/>
                  <a:pt x="5533" y="5829"/>
                </a:cubicBezTo>
                <a:cubicBezTo>
                  <a:pt x="5112" y="6054"/>
                  <a:pt x="4589" y="5498"/>
                  <a:pt x="4324" y="5249"/>
                </a:cubicBezTo>
                <a:cubicBezTo>
                  <a:pt x="3126" y="4117"/>
                  <a:pt x="1939" y="2974"/>
                  <a:pt x="751" y="1833"/>
                </a:cubicBezTo>
                <a:cubicBezTo>
                  <a:pt x="453" y="1547"/>
                  <a:pt x="0" y="1999"/>
                  <a:pt x="298" y="2285"/>
                </a:cubicBezTo>
                <a:cubicBezTo>
                  <a:pt x="854" y="2819"/>
                  <a:pt x="1411" y="3353"/>
                  <a:pt x="1968" y="3886"/>
                </a:cubicBezTo>
                <a:cubicBezTo>
                  <a:pt x="2407" y="4306"/>
                  <a:pt x="2845" y="4725"/>
                  <a:pt x="3285" y="5144"/>
                </a:cubicBezTo>
                <a:cubicBezTo>
                  <a:pt x="3680" y="5520"/>
                  <a:pt x="4064" y="5933"/>
                  <a:pt x="4519" y="6237"/>
                </a:cubicBezTo>
                <a:cubicBezTo>
                  <a:pt x="4963" y="6533"/>
                  <a:pt x="5559" y="6621"/>
                  <a:pt x="6006" y="6287"/>
                </a:cubicBezTo>
                <a:cubicBezTo>
                  <a:pt x="6349" y="6030"/>
                  <a:pt x="6588" y="5651"/>
                  <a:pt x="6580" y="5212"/>
                </a:cubicBezTo>
                <a:cubicBezTo>
                  <a:pt x="6567" y="4416"/>
                  <a:pt x="5801" y="3755"/>
                  <a:pt x="5309" y="3216"/>
                </a:cubicBezTo>
                <a:cubicBezTo>
                  <a:pt x="4918" y="2788"/>
                  <a:pt x="4518" y="2365"/>
                  <a:pt x="4109" y="1953"/>
                </a:cubicBezTo>
                <a:cubicBezTo>
                  <a:pt x="3818" y="1659"/>
                  <a:pt x="3366" y="2112"/>
                  <a:pt x="3657" y="2405"/>
                </a:cubicBezTo>
                <a:close/>
                <a:moveTo>
                  <a:pt x="5402" y="3918"/>
                </a:moveTo>
                <a:lnTo>
                  <a:pt x="10994" y="3918"/>
                </a:lnTo>
                <a:cubicBezTo>
                  <a:pt x="11211" y="3918"/>
                  <a:pt x="11213" y="4082"/>
                  <a:pt x="11213" y="4249"/>
                </a:cubicBezTo>
                <a:lnTo>
                  <a:pt x="11213" y="9457"/>
                </a:lnTo>
                <a:cubicBezTo>
                  <a:pt x="11213" y="9612"/>
                  <a:pt x="11284" y="10001"/>
                  <a:pt x="11053" y="10022"/>
                </a:cubicBezTo>
                <a:cubicBezTo>
                  <a:pt x="10940" y="10032"/>
                  <a:pt x="10821" y="10022"/>
                  <a:pt x="10708" y="10022"/>
                </a:cubicBezTo>
                <a:lnTo>
                  <a:pt x="2088" y="10022"/>
                </a:lnTo>
                <a:cubicBezTo>
                  <a:pt x="1932" y="10022"/>
                  <a:pt x="1831" y="9959"/>
                  <a:pt x="1831" y="9789"/>
                </a:cubicBezTo>
                <a:lnTo>
                  <a:pt x="1831" y="4671"/>
                </a:lnTo>
                <a:cubicBezTo>
                  <a:pt x="1831" y="4508"/>
                  <a:pt x="1736" y="3941"/>
                  <a:pt x="1991" y="3918"/>
                </a:cubicBezTo>
                <a:cubicBezTo>
                  <a:pt x="2398" y="3882"/>
                  <a:pt x="2402" y="3241"/>
                  <a:pt x="1991" y="3278"/>
                </a:cubicBezTo>
                <a:cubicBezTo>
                  <a:pt x="1035" y="3364"/>
                  <a:pt x="1191" y="4343"/>
                  <a:pt x="1191" y="5030"/>
                </a:cubicBezTo>
                <a:lnTo>
                  <a:pt x="1191" y="9861"/>
                </a:lnTo>
                <a:cubicBezTo>
                  <a:pt x="1191" y="10702"/>
                  <a:pt x="2024" y="10662"/>
                  <a:pt x="2610" y="10662"/>
                </a:cubicBezTo>
                <a:lnTo>
                  <a:pt x="11043" y="10662"/>
                </a:lnTo>
                <a:cubicBezTo>
                  <a:pt x="11506" y="10662"/>
                  <a:pt x="11853" y="10282"/>
                  <a:pt x="11853" y="9829"/>
                </a:cubicBezTo>
                <a:lnTo>
                  <a:pt x="11853" y="4798"/>
                </a:lnTo>
                <a:cubicBezTo>
                  <a:pt x="11853" y="4178"/>
                  <a:pt x="11927" y="3278"/>
                  <a:pt x="11030" y="3278"/>
                </a:cubicBezTo>
                <a:lnTo>
                  <a:pt x="5402" y="3278"/>
                </a:lnTo>
                <a:cubicBezTo>
                  <a:pt x="4990" y="3278"/>
                  <a:pt x="4990" y="3918"/>
                  <a:pt x="5402" y="3918"/>
                </a:cubicBezTo>
                <a:close/>
                <a:moveTo>
                  <a:pt x="1697" y="8663"/>
                </a:moveTo>
                <a:lnTo>
                  <a:pt x="11373" y="8663"/>
                </a:lnTo>
                <a:cubicBezTo>
                  <a:pt x="11785" y="8663"/>
                  <a:pt x="11785" y="8023"/>
                  <a:pt x="11373" y="8023"/>
                </a:cubicBezTo>
                <a:lnTo>
                  <a:pt x="1697" y="8023"/>
                </a:lnTo>
                <a:cubicBezTo>
                  <a:pt x="1285" y="8023"/>
                  <a:pt x="1285" y="8663"/>
                  <a:pt x="1697" y="8663"/>
                </a:cubicBezTo>
                <a:close/>
              </a:path>
            </a:pathLst>
          </a:cu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a:ea typeface="微软雅黑"/>
              <a:cs typeface="+mn-cs"/>
            </a:endParaRPr>
          </a:p>
        </p:txBody>
      </p:sp>
      <p:sp>
        <p:nvSpPr>
          <p:cNvPr id="73" name="矩形 72"/>
          <p:cNvSpPr/>
          <p:nvPr/>
        </p:nvSpPr>
        <p:spPr>
          <a:xfrm>
            <a:off x="9253778" y="3099868"/>
            <a:ext cx="714699" cy="261610"/>
          </a:xfrm>
          <a:prstGeom prst="rect">
            <a:avLst/>
          </a:prstGeom>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PIN code</a:t>
            </a:r>
          </a:p>
        </p:txBody>
      </p:sp>
      <p:sp>
        <p:nvSpPr>
          <p:cNvPr id="74" name="entering-password_63570">
            <a:extLst>
              <a:ext uri="{FF2B5EF4-FFF2-40B4-BE49-F238E27FC236}">
                <a16:creationId xmlns:a16="http://schemas.microsoft.com/office/drawing/2014/main" id="{54405246-CCE2-4201-BBB1-D3F3EB6E740D}"/>
              </a:ext>
            </a:extLst>
          </p:cNvPr>
          <p:cNvSpPr/>
          <p:nvPr/>
        </p:nvSpPr>
        <p:spPr>
          <a:xfrm>
            <a:off x="8868040" y="2970946"/>
            <a:ext cx="385738" cy="454759"/>
          </a:xfrm>
          <a:custGeom>
            <a:avLst/>
            <a:gdLst>
              <a:gd name="connsiteX0" fmla="*/ 264902 w 515833"/>
              <a:gd name="connsiteY0" fmla="*/ 565653 h 608133"/>
              <a:gd name="connsiteX1" fmla="*/ 482032 w 515833"/>
              <a:gd name="connsiteY1" fmla="*/ 565653 h 608133"/>
              <a:gd name="connsiteX2" fmla="*/ 482032 w 515833"/>
              <a:gd name="connsiteY2" fmla="*/ 595249 h 608133"/>
              <a:gd name="connsiteX3" fmla="*/ 469077 w 515833"/>
              <a:gd name="connsiteY3" fmla="*/ 608133 h 608133"/>
              <a:gd name="connsiteX4" fmla="*/ 277857 w 515833"/>
              <a:gd name="connsiteY4" fmla="*/ 608133 h 608133"/>
              <a:gd name="connsiteX5" fmla="*/ 264902 w 515833"/>
              <a:gd name="connsiteY5" fmla="*/ 595249 h 608133"/>
              <a:gd name="connsiteX6" fmla="*/ 238159 w 515833"/>
              <a:gd name="connsiteY6" fmla="*/ 218400 h 608133"/>
              <a:gd name="connsiteX7" fmla="*/ 254036 w 515833"/>
              <a:gd name="connsiteY7" fmla="*/ 218400 h 608133"/>
              <a:gd name="connsiteX8" fmla="*/ 254036 w 515833"/>
              <a:gd name="connsiteY8" fmla="*/ 289318 h 608133"/>
              <a:gd name="connsiteX9" fmla="*/ 238159 w 515833"/>
              <a:gd name="connsiteY9" fmla="*/ 289318 h 608133"/>
              <a:gd name="connsiteX10" fmla="*/ 225245 w 515833"/>
              <a:gd name="connsiteY10" fmla="*/ 276384 h 608133"/>
              <a:gd name="connsiteX11" fmla="*/ 225245 w 515833"/>
              <a:gd name="connsiteY11" fmla="*/ 231334 h 608133"/>
              <a:gd name="connsiteX12" fmla="*/ 238159 w 515833"/>
              <a:gd name="connsiteY12" fmla="*/ 218400 h 608133"/>
              <a:gd name="connsiteX13" fmla="*/ 125569 w 515833"/>
              <a:gd name="connsiteY13" fmla="*/ 218400 h 608133"/>
              <a:gd name="connsiteX14" fmla="*/ 170712 w 515833"/>
              <a:gd name="connsiteY14" fmla="*/ 218400 h 608133"/>
              <a:gd name="connsiteX15" fmla="*/ 183611 w 515833"/>
              <a:gd name="connsiteY15" fmla="*/ 231334 h 608133"/>
              <a:gd name="connsiteX16" fmla="*/ 183611 w 515833"/>
              <a:gd name="connsiteY16" fmla="*/ 276384 h 608133"/>
              <a:gd name="connsiteX17" fmla="*/ 170712 w 515833"/>
              <a:gd name="connsiteY17" fmla="*/ 289318 h 608133"/>
              <a:gd name="connsiteX18" fmla="*/ 125569 w 515833"/>
              <a:gd name="connsiteY18" fmla="*/ 289318 h 608133"/>
              <a:gd name="connsiteX19" fmla="*/ 112622 w 515833"/>
              <a:gd name="connsiteY19" fmla="*/ 276384 h 608133"/>
              <a:gd name="connsiteX20" fmla="*/ 112622 w 515833"/>
              <a:gd name="connsiteY20" fmla="*/ 231334 h 608133"/>
              <a:gd name="connsiteX21" fmla="*/ 125569 w 515833"/>
              <a:gd name="connsiteY21" fmla="*/ 218400 h 608133"/>
              <a:gd name="connsiteX22" fmla="*/ 12959 w 515833"/>
              <a:gd name="connsiteY22" fmla="*/ 218400 h 608133"/>
              <a:gd name="connsiteX23" fmla="*/ 58099 w 515833"/>
              <a:gd name="connsiteY23" fmla="*/ 218400 h 608133"/>
              <a:gd name="connsiteX24" fmla="*/ 71059 w 515833"/>
              <a:gd name="connsiteY24" fmla="*/ 231334 h 608133"/>
              <a:gd name="connsiteX25" fmla="*/ 71059 w 515833"/>
              <a:gd name="connsiteY25" fmla="*/ 276384 h 608133"/>
              <a:gd name="connsiteX26" fmla="*/ 58099 w 515833"/>
              <a:gd name="connsiteY26" fmla="*/ 289318 h 608133"/>
              <a:gd name="connsiteX27" fmla="*/ 12959 w 515833"/>
              <a:gd name="connsiteY27" fmla="*/ 289318 h 608133"/>
              <a:gd name="connsiteX28" fmla="*/ 0 w 515833"/>
              <a:gd name="connsiteY28" fmla="*/ 276384 h 608133"/>
              <a:gd name="connsiteX29" fmla="*/ 0 w 515833"/>
              <a:gd name="connsiteY29" fmla="*/ 231334 h 608133"/>
              <a:gd name="connsiteX30" fmla="*/ 12959 w 515833"/>
              <a:gd name="connsiteY30" fmla="*/ 218400 h 608133"/>
              <a:gd name="connsiteX31" fmla="*/ 303085 w 515833"/>
              <a:gd name="connsiteY31" fmla="*/ 121008 h 608133"/>
              <a:gd name="connsiteX32" fmla="*/ 328545 w 515833"/>
              <a:gd name="connsiteY32" fmla="*/ 140318 h 608133"/>
              <a:gd name="connsiteX33" fmla="*/ 345280 w 515833"/>
              <a:gd name="connsiteY33" fmla="*/ 302258 h 608133"/>
              <a:gd name="connsiteX34" fmla="*/ 345280 w 515833"/>
              <a:gd name="connsiteY34" fmla="*/ 302307 h 608133"/>
              <a:gd name="connsiteX35" fmla="*/ 345377 w 515833"/>
              <a:gd name="connsiteY35" fmla="*/ 302307 h 608133"/>
              <a:gd name="connsiteX36" fmla="*/ 366333 w 515833"/>
              <a:gd name="connsiteY36" fmla="*/ 295864 h 608133"/>
              <a:gd name="connsiteX37" fmla="*/ 376325 w 515833"/>
              <a:gd name="connsiteY37" fmla="*/ 296833 h 608133"/>
              <a:gd name="connsiteX38" fmla="*/ 495751 w 515833"/>
              <a:gd name="connsiteY38" fmla="*/ 334036 h 608133"/>
              <a:gd name="connsiteX39" fmla="*/ 515833 w 515833"/>
              <a:gd name="connsiteY39" fmla="*/ 361648 h 608133"/>
              <a:gd name="connsiteX40" fmla="*/ 515833 w 515833"/>
              <a:gd name="connsiteY40" fmla="*/ 464538 h 608133"/>
              <a:gd name="connsiteX41" fmla="*/ 503900 w 515833"/>
              <a:gd name="connsiteY41" fmla="*/ 507942 h 608133"/>
              <a:gd name="connsiteX42" fmla="*/ 481878 w 515833"/>
              <a:gd name="connsiteY42" fmla="*/ 545048 h 608133"/>
              <a:gd name="connsiteX43" fmla="*/ 264854 w 515833"/>
              <a:gd name="connsiteY43" fmla="*/ 545048 h 608133"/>
              <a:gd name="connsiteX44" fmla="*/ 169100 w 515833"/>
              <a:gd name="connsiteY44" fmla="*/ 390810 h 608133"/>
              <a:gd name="connsiteX45" fmla="*/ 194130 w 515833"/>
              <a:gd name="connsiteY45" fmla="*/ 358741 h 608133"/>
              <a:gd name="connsiteX46" fmla="*/ 218335 w 515833"/>
              <a:gd name="connsiteY46" fmla="*/ 372499 h 608133"/>
              <a:gd name="connsiteX47" fmla="*/ 225369 w 515833"/>
              <a:gd name="connsiteY47" fmla="*/ 382671 h 608133"/>
              <a:gd name="connsiteX48" fmla="*/ 273392 w 515833"/>
              <a:gd name="connsiteY48" fmla="*/ 411155 h 608133"/>
              <a:gd name="connsiteX49" fmla="*/ 274362 w 515833"/>
              <a:gd name="connsiteY49" fmla="*/ 411058 h 608133"/>
              <a:gd name="connsiteX50" fmla="*/ 274459 w 515833"/>
              <a:gd name="connsiteY50" fmla="*/ 411058 h 608133"/>
              <a:gd name="connsiteX51" fmla="*/ 279844 w 515833"/>
              <a:gd name="connsiteY51" fmla="*/ 404955 h 608133"/>
              <a:gd name="connsiteX52" fmla="*/ 279989 w 515833"/>
              <a:gd name="connsiteY52" fmla="*/ 143806 h 608133"/>
              <a:gd name="connsiteX53" fmla="*/ 303085 w 515833"/>
              <a:gd name="connsiteY53" fmla="*/ 121008 h 608133"/>
              <a:gd name="connsiteX54" fmla="*/ 238160 w 515833"/>
              <a:gd name="connsiteY54" fmla="*/ 109165 h 608133"/>
              <a:gd name="connsiteX55" fmla="*/ 268360 w 515833"/>
              <a:gd name="connsiteY55" fmla="*/ 109165 h 608133"/>
              <a:gd name="connsiteX56" fmla="*/ 254085 w 515833"/>
              <a:gd name="connsiteY56" fmla="*/ 154990 h 608133"/>
              <a:gd name="connsiteX57" fmla="*/ 254085 w 515833"/>
              <a:gd name="connsiteY57" fmla="*/ 180083 h 608133"/>
              <a:gd name="connsiteX58" fmla="*/ 238160 w 515833"/>
              <a:gd name="connsiteY58" fmla="*/ 180083 h 608133"/>
              <a:gd name="connsiteX59" fmla="*/ 225245 w 515833"/>
              <a:gd name="connsiteY59" fmla="*/ 167198 h 608133"/>
              <a:gd name="connsiteX60" fmla="*/ 225245 w 515833"/>
              <a:gd name="connsiteY60" fmla="*/ 122099 h 608133"/>
              <a:gd name="connsiteX61" fmla="*/ 238160 w 515833"/>
              <a:gd name="connsiteY61" fmla="*/ 109165 h 608133"/>
              <a:gd name="connsiteX62" fmla="*/ 125569 w 515833"/>
              <a:gd name="connsiteY62" fmla="*/ 109165 h 608133"/>
              <a:gd name="connsiteX63" fmla="*/ 170712 w 515833"/>
              <a:gd name="connsiteY63" fmla="*/ 109165 h 608133"/>
              <a:gd name="connsiteX64" fmla="*/ 183611 w 515833"/>
              <a:gd name="connsiteY64" fmla="*/ 122099 h 608133"/>
              <a:gd name="connsiteX65" fmla="*/ 183611 w 515833"/>
              <a:gd name="connsiteY65" fmla="*/ 167198 h 608133"/>
              <a:gd name="connsiteX66" fmla="*/ 170712 w 515833"/>
              <a:gd name="connsiteY66" fmla="*/ 180083 h 608133"/>
              <a:gd name="connsiteX67" fmla="*/ 125569 w 515833"/>
              <a:gd name="connsiteY67" fmla="*/ 180083 h 608133"/>
              <a:gd name="connsiteX68" fmla="*/ 112622 w 515833"/>
              <a:gd name="connsiteY68" fmla="*/ 167198 h 608133"/>
              <a:gd name="connsiteX69" fmla="*/ 112622 w 515833"/>
              <a:gd name="connsiteY69" fmla="*/ 122099 h 608133"/>
              <a:gd name="connsiteX70" fmla="*/ 125569 w 515833"/>
              <a:gd name="connsiteY70" fmla="*/ 109165 h 608133"/>
              <a:gd name="connsiteX71" fmla="*/ 12959 w 515833"/>
              <a:gd name="connsiteY71" fmla="*/ 109165 h 608133"/>
              <a:gd name="connsiteX72" fmla="*/ 58099 w 515833"/>
              <a:gd name="connsiteY72" fmla="*/ 109165 h 608133"/>
              <a:gd name="connsiteX73" fmla="*/ 71059 w 515833"/>
              <a:gd name="connsiteY73" fmla="*/ 122099 h 608133"/>
              <a:gd name="connsiteX74" fmla="*/ 71059 w 515833"/>
              <a:gd name="connsiteY74" fmla="*/ 167198 h 608133"/>
              <a:gd name="connsiteX75" fmla="*/ 58099 w 515833"/>
              <a:gd name="connsiteY75" fmla="*/ 180083 h 608133"/>
              <a:gd name="connsiteX76" fmla="*/ 12959 w 515833"/>
              <a:gd name="connsiteY76" fmla="*/ 180083 h 608133"/>
              <a:gd name="connsiteX77" fmla="*/ 0 w 515833"/>
              <a:gd name="connsiteY77" fmla="*/ 167198 h 608133"/>
              <a:gd name="connsiteX78" fmla="*/ 0 w 515833"/>
              <a:gd name="connsiteY78" fmla="*/ 122099 h 608133"/>
              <a:gd name="connsiteX79" fmla="*/ 12959 w 515833"/>
              <a:gd name="connsiteY79" fmla="*/ 109165 h 608133"/>
              <a:gd name="connsiteX80" fmla="*/ 238156 w 515833"/>
              <a:gd name="connsiteY80" fmla="*/ 0 h 608133"/>
              <a:gd name="connsiteX81" fmla="*/ 283345 w 515833"/>
              <a:gd name="connsiteY81" fmla="*/ 0 h 608133"/>
              <a:gd name="connsiteX82" fmla="*/ 296304 w 515833"/>
              <a:gd name="connsiteY82" fmla="*/ 12930 h 608133"/>
              <a:gd name="connsiteX83" fmla="*/ 296304 w 515833"/>
              <a:gd name="connsiteY83" fmla="*/ 57918 h 608133"/>
              <a:gd name="connsiteX84" fmla="*/ 283345 w 515833"/>
              <a:gd name="connsiteY84" fmla="*/ 70848 h 608133"/>
              <a:gd name="connsiteX85" fmla="*/ 238156 w 515833"/>
              <a:gd name="connsiteY85" fmla="*/ 70848 h 608133"/>
              <a:gd name="connsiteX86" fmla="*/ 225245 w 515833"/>
              <a:gd name="connsiteY86" fmla="*/ 57967 h 608133"/>
              <a:gd name="connsiteX87" fmla="*/ 225245 w 515833"/>
              <a:gd name="connsiteY87" fmla="*/ 12930 h 608133"/>
              <a:gd name="connsiteX88" fmla="*/ 238156 w 515833"/>
              <a:gd name="connsiteY88" fmla="*/ 0 h 608133"/>
              <a:gd name="connsiteX89" fmla="*/ 125569 w 515833"/>
              <a:gd name="connsiteY89" fmla="*/ 0 h 608133"/>
              <a:gd name="connsiteX90" fmla="*/ 170712 w 515833"/>
              <a:gd name="connsiteY90" fmla="*/ 0 h 608133"/>
              <a:gd name="connsiteX91" fmla="*/ 183611 w 515833"/>
              <a:gd name="connsiteY91" fmla="*/ 12930 h 608133"/>
              <a:gd name="connsiteX92" fmla="*/ 183611 w 515833"/>
              <a:gd name="connsiteY92" fmla="*/ 57918 h 608133"/>
              <a:gd name="connsiteX93" fmla="*/ 170712 w 515833"/>
              <a:gd name="connsiteY93" fmla="*/ 70848 h 608133"/>
              <a:gd name="connsiteX94" fmla="*/ 125569 w 515833"/>
              <a:gd name="connsiteY94" fmla="*/ 70848 h 608133"/>
              <a:gd name="connsiteX95" fmla="*/ 112622 w 515833"/>
              <a:gd name="connsiteY95" fmla="*/ 57967 h 608133"/>
              <a:gd name="connsiteX96" fmla="*/ 112622 w 515833"/>
              <a:gd name="connsiteY96" fmla="*/ 12930 h 608133"/>
              <a:gd name="connsiteX97" fmla="*/ 125569 w 515833"/>
              <a:gd name="connsiteY97" fmla="*/ 0 h 608133"/>
              <a:gd name="connsiteX98" fmla="*/ 12959 w 515833"/>
              <a:gd name="connsiteY98" fmla="*/ 0 h 608133"/>
              <a:gd name="connsiteX99" fmla="*/ 58099 w 515833"/>
              <a:gd name="connsiteY99" fmla="*/ 0 h 608133"/>
              <a:gd name="connsiteX100" fmla="*/ 71059 w 515833"/>
              <a:gd name="connsiteY100" fmla="*/ 12934 h 608133"/>
              <a:gd name="connsiteX101" fmla="*/ 71059 w 515833"/>
              <a:gd name="connsiteY101" fmla="*/ 57984 h 608133"/>
              <a:gd name="connsiteX102" fmla="*/ 58099 w 515833"/>
              <a:gd name="connsiteY102" fmla="*/ 70918 h 608133"/>
              <a:gd name="connsiteX103" fmla="*/ 12959 w 515833"/>
              <a:gd name="connsiteY103" fmla="*/ 70918 h 608133"/>
              <a:gd name="connsiteX104" fmla="*/ 0 w 515833"/>
              <a:gd name="connsiteY104" fmla="*/ 57984 h 608133"/>
              <a:gd name="connsiteX105" fmla="*/ 0 w 515833"/>
              <a:gd name="connsiteY105" fmla="*/ 12934 h 608133"/>
              <a:gd name="connsiteX106" fmla="*/ 12959 w 515833"/>
              <a:gd name="connsiteY106"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15833" h="608133">
                <a:moveTo>
                  <a:pt x="264902" y="565653"/>
                </a:moveTo>
                <a:lnTo>
                  <a:pt x="482032" y="565653"/>
                </a:lnTo>
                <a:lnTo>
                  <a:pt x="482032" y="595249"/>
                </a:lnTo>
                <a:cubicBezTo>
                  <a:pt x="482032" y="602320"/>
                  <a:pt x="476210" y="608133"/>
                  <a:pt x="469077" y="608133"/>
                </a:cubicBezTo>
                <a:lnTo>
                  <a:pt x="277857" y="608133"/>
                </a:lnTo>
                <a:cubicBezTo>
                  <a:pt x="270725" y="608133"/>
                  <a:pt x="264902" y="602320"/>
                  <a:pt x="264902" y="595249"/>
                </a:cubicBezTo>
                <a:close/>
                <a:moveTo>
                  <a:pt x="238159" y="218400"/>
                </a:moveTo>
                <a:lnTo>
                  <a:pt x="254036" y="218400"/>
                </a:lnTo>
                <a:lnTo>
                  <a:pt x="254036" y="289318"/>
                </a:lnTo>
                <a:lnTo>
                  <a:pt x="238159" y="289318"/>
                </a:lnTo>
                <a:cubicBezTo>
                  <a:pt x="231071" y="289318"/>
                  <a:pt x="225245" y="283505"/>
                  <a:pt x="225245" y="276384"/>
                </a:cubicBezTo>
                <a:lnTo>
                  <a:pt x="225245" y="231334"/>
                </a:lnTo>
                <a:cubicBezTo>
                  <a:pt x="225245" y="224213"/>
                  <a:pt x="231071" y="218400"/>
                  <a:pt x="238159" y="218400"/>
                </a:cubicBezTo>
                <a:close/>
                <a:moveTo>
                  <a:pt x="125569" y="218400"/>
                </a:moveTo>
                <a:lnTo>
                  <a:pt x="170712" y="218400"/>
                </a:lnTo>
                <a:cubicBezTo>
                  <a:pt x="177792" y="218400"/>
                  <a:pt x="183611" y="224213"/>
                  <a:pt x="183611" y="231334"/>
                </a:cubicBezTo>
                <a:lnTo>
                  <a:pt x="183611" y="276384"/>
                </a:lnTo>
                <a:cubicBezTo>
                  <a:pt x="183611" y="283505"/>
                  <a:pt x="177792" y="289318"/>
                  <a:pt x="170712" y="289318"/>
                </a:cubicBezTo>
                <a:lnTo>
                  <a:pt x="125569" y="289318"/>
                </a:lnTo>
                <a:cubicBezTo>
                  <a:pt x="118441" y="289318"/>
                  <a:pt x="112622" y="283505"/>
                  <a:pt x="112622" y="276384"/>
                </a:cubicBezTo>
                <a:lnTo>
                  <a:pt x="112622" y="231334"/>
                </a:lnTo>
                <a:cubicBezTo>
                  <a:pt x="112622" y="224213"/>
                  <a:pt x="118441" y="218400"/>
                  <a:pt x="125569" y="218400"/>
                </a:cubicBezTo>
                <a:close/>
                <a:moveTo>
                  <a:pt x="12959" y="218400"/>
                </a:moveTo>
                <a:lnTo>
                  <a:pt x="58099" y="218400"/>
                </a:lnTo>
                <a:cubicBezTo>
                  <a:pt x="65234" y="218400"/>
                  <a:pt x="71059" y="224213"/>
                  <a:pt x="71059" y="231334"/>
                </a:cubicBezTo>
                <a:lnTo>
                  <a:pt x="71059" y="276384"/>
                </a:lnTo>
                <a:cubicBezTo>
                  <a:pt x="71059" y="283505"/>
                  <a:pt x="65234" y="289318"/>
                  <a:pt x="58099" y="289318"/>
                </a:cubicBezTo>
                <a:lnTo>
                  <a:pt x="12959" y="289318"/>
                </a:lnTo>
                <a:cubicBezTo>
                  <a:pt x="5824" y="289318"/>
                  <a:pt x="0" y="283505"/>
                  <a:pt x="0" y="276384"/>
                </a:cubicBezTo>
                <a:lnTo>
                  <a:pt x="0" y="231334"/>
                </a:lnTo>
                <a:cubicBezTo>
                  <a:pt x="0" y="224213"/>
                  <a:pt x="5824" y="218400"/>
                  <a:pt x="12959" y="218400"/>
                </a:cubicBezTo>
                <a:close/>
                <a:moveTo>
                  <a:pt x="303085" y="121008"/>
                </a:moveTo>
                <a:cubicBezTo>
                  <a:pt x="314854" y="120142"/>
                  <a:pt x="327017" y="126294"/>
                  <a:pt x="328545" y="140318"/>
                </a:cubicBezTo>
                <a:cubicBezTo>
                  <a:pt x="328545" y="140560"/>
                  <a:pt x="344989" y="299352"/>
                  <a:pt x="345280" y="302258"/>
                </a:cubicBezTo>
                <a:lnTo>
                  <a:pt x="345280" y="302307"/>
                </a:lnTo>
                <a:lnTo>
                  <a:pt x="345377" y="302307"/>
                </a:lnTo>
                <a:cubicBezTo>
                  <a:pt x="349937" y="298238"/>
                  <a:pt x="357601" y="295864"/>
                  <a:pt x="366333" y="295864"/>
                </a:cubicBezTo>
                <a:cubicBezTo>
                  <a:pt x="369534" y="295864"/>
                  <a:pt x="372930" y="296155"/>
                  <a:pt x="376325" y="296833"/>
                </a:cubicBezTo>
                <a:cubicBezTo>
                  <a:pt x="387385" y="299013"/>
                  <a:pt x="459855" y="322313"/>
                  <a:pt x="495751" y="334036"/>
                </a:cubicBezTo>
                <a:cubicBezTo>
                  <a:pt x="507781" y="337911"/>
                  <a:pt x="515833" y="349053"/>
                  <a:pt x="515833" y="361648"/>
                </a:cubicBezTo>
                <a:lnTo>
                  <a:pt x="515833" y="464538"/>
                </a:lnTo>
                <a:cubicBezTo>
                  <a:pt x="515833" y="479845"/>
                  <a:pt x="511710" y="494862"/>
                  <a:pt x="503900" y="507942"/>
                </a:cubicBezTo>
                <a:lnTo>
                  <a:pt x="481878" y="545048"/>
                </a:lnTo>
                <a:lnTo>
                  <a:pt x="264854" y="545048"/>
                </a:lnTo>
                <a:cubicBezTo>
                  <a:pt x="204414" y="483915"/>
                  <a:pt x="173757" y="418761"/>
                  <a:pt x="169100" y="390810"/>
                </a:cubicBezTo>
                <a:cubicBezTo>
                  <a:pt x="165899" y="371627"/>
                  <a:pt x="179287" y="358741"/>
                  <a:pt x="194130" y="358741"/>
                </a:cubicBezTo>
                <a:cubicBezTo>
                  <a:pt x="202619" y="358741"/>
                  <a:pt x="211593" y="362907"/>
                  <a:pt x="218335" y="372499"/>
                </a:cubicBezTo>
                <a:cubicBezTo>
                  <a:pt x="220470" y="375599"/>
                  <a:pt x="222798" y="378990"/>
                  <a:pt x="225369" y="382671"/>
                </a:cubicBezTo>
                <a:cubicBezTo>
                  <a:pt x="244724" y="410622"/>
                  <a:pt x="264563" y="410865"/>
                  <a:pt x="273392" y="411155"/>
                </a:cubicBezTo>
                <a:cubicBezTo>
                  <a:pt x="273683" y="411155"/>
                  <a:pt x="274023" y="411155"/>
                  <a:pt x="274362" y="411058"/>
                </a:cubicBezTo>
                <a:lnTo>
                  <a:pt x="274459" y="411058"/>
                </a:lnTo>
                <a:cubicBezTo>
                  <a:pt x="277564" y="410622"/>
                  <a:pt x="279844" y="408055"/>
                  <a:pt x="279844" y="404955"/>
                </a:cubicBezTo>
                <a:lnTo>
                  <a:pt x="279989" y="143806"/>
                </a:lnTo>
                <a:cubicBezTo>
                  <a:pt x="279941" y="129758"/>
                  <a:pt x="291316" y="121874"/>
                  <a:pt x="303085" y="121008"/>
                </a:cubicBezTo>
                <a:close/>
                <a:moveTo>
                  <a:pt x="238160" y="109165"/>
                </a:moveTo>
                <a:lnTo>
                  <a:pt x="268360" y="109165"/>
                </a:lnTo>
                <a:cubicBezTo>
                  <a:pt x="256756" y="120597"/>
                  <a:pt x="254085" y="139295"/>
                  <a:pt x="254085" y="154990"/>
                </a:cubicBezTo>
                <a:lnTo>
                  <a:pt x="254085" y="180083"/>
                </a:lnTo>
                <a:lnTo>
                  <a:pt x="238160" y="180083"/>
                </a:lnTo>
                <a:cubicBezTo>
                  <a:pt x="231071" y="180083"/>
                  <a:pt x="225245" y="174270"/>
                  <a:pt x="225245" y="167198"/>
                </a:cubicBezTo>
                <a:lnTo>
                  <a:pt x="225245" y="122099"/>
                </a:lnTo>
                <a:cubicBezTo>
                  <a:pt x="225245" y="114978"/>
                  <a:pt x="231071" y="109165"/>
                  <a:pt x="238160" y="109165"/>
                </a:cubicBezTo>
                <a:close/>
                <a:moveTo>
                  <a:pt x="125569" y="109165"/>
                </a:moveTo>
                <a:lnTo>
                  <a:pt x="170712" y="109165"/>
                </a:lnTo>
                <a:cubicBezTo>
                  <a:pt x="177792" y="109165"/>
                  <a:pt x="183611" y="114978"/>
                  <a:pt x="183611" y="122099"/>
                </a:cubicBezTo>
                <a:lnTo>
                  <a:pt x="183611" y="167198"/>
                </a:lnTo>
                <a:cubicBezTo>
                  <a:pt x="183611" y="174270"/>
                  <a:pt x="177792" y="180083"/>
                  <a:pt x="170712" y="180083"/>
                </a:cubicBezTo>
                <a:lnTo>
                  <a:pt x="125569" y="180083"/>
                </a:lnTo>
                <a:cubicBezTo>
                  <a:pt x="118441" y="180083"/>
                  <a:pt x="112622" y="174270"/>
                  <a:pt x="112622" y="167198"/>
                </a:cubicBezTo>
                <a:lnTo>
                  <a:pt x="112622" y="122099"/>
                </a:lnTo>
                <a:cubicBezTo>
                  <a:pt x="112622" y="114978"/>
                  <a:pt x="118441" y="109165"/>
                  <a:pt x="125569" y="109165"/>
                </a:cubicBezTo>
                <a:close/>
                <a:moveTo>
                  <a:pt x="12959" y="109165"/>
                </a:moveTo>
                <a:lnTo>
                  <a:pt x="58099" y="109165"/>
                </a:lnTo>
                <a:cubicBezTo>
                  <a:pt x="65234" y="109165"/>
                  <a:pt x="71059" y="114978"/>
                  <a:pt x="71059" y="122099"/>
                </a:cubicBezTo>
                <a:lnTo>
                  <a:pt x="71059" y="167198"/>
                </a:lnTo>
                <a:cubicBezTo>
                  <a:pt x="71059" y="174270"/>
                  <a:pt x="65234" y="180083"/>
                  <a:pt x="58099" y="180083"/>
                </a:cubicBezTo>
                <a:lnTo>
                  <a:pt x="12959" y="180083"/>
                </a:lnTo>
                <a:cubicBezTo>
                  <a:pt x="5824" y="180083"/>
                  <a:pt x="0" y="174270"/>
                  <a:pt x="0" y="167198"/>
                </a:cubicBezTo>
                <a:lnTo>
                  <a:pt x="0" y="122099"/>
                </a:lnTo>
                <a:cubicBezTo>
                  <a:pt x="0" y="114978"/>
                  <a:pt x="5824" y="109165"/>
                  <a:pt x="12959" y="109165"/>
                </a:cubicBezTo>
                <a:close/>
                <a:moveTo>
                  <a:pt x="238156" y="0"/>
                </a:moveTo>
                <a:lnTo>
                  <a:pt x="283345" y="0"/>
                </a:lnTo>
                <a:cubicBezTo>
                  <a:pt x="290480" y="0"/>
                  <a:pt x="296304" y="5811"/>
                  <a:pt x="296304" y="12930"/>
                </a:cubicBezTo>
                <a:lnTo>
                  <a:pt x="296304" y="57918"/>
                </a:lnTo>
                <a:cubicBezTo>
                  <a:pt x="296304" y="65037"/>
                  <a:pt x="290480" y="70848"/>
                  <a:pt x="283345" y="70848"/>
                </a:cubicBezTo>
                <a:lnTo>
                  <a:pt x="238156" y="70848"/>
                </a:lnTo>
                <a:cubicBezTo>
                  <a:pt x="231069" y="70848"/>
                  <a:pt x="225245" y="65085"/>
                  <a:pt x="225245" y="57967"/>
                </a:cubicBezTo>
                <a:lnTo>
                  <a:pt x="225245" y="12930"/>
                </a:lnTo>
                <a:cubicBezTo>
                  <a:pt x="225245" y="5811"/>
                  <a:pt x="231069" y="0"/>
                  <a:pt x="238156" y="0"/>
                </a:cubicBezTo>
                <a:close/>
                <a:moveTo>
                  <a:pt x="125569" y="0"/>
                </a:moveTo>
                <a:lnTo>
                  <a:pt x="170712" y="0"/>
                </a:lnTo>
                <a:cubicBezTo>
                  <a:pt x="177792" y="0"/>
                  <a:pt x="183611" y="5811"/>
                  <a:pt x="183611" y="12930"/>
                </a:cubicBezTo>
                <a:lnTo>
                  <a:pt x="183611" y="57918"/>
                </a:lnTo>
                <a:cubicBezTo>
                  <a:pt x="183611" y="65037"/>
                  <a:pt x="177792" y="70848"/>
                  <a:pt x="170712" y="70848"/>
                </a:cubicBezTo>
                <a:lnTo>
                  <a:pt x="125569" y="70848"/>
                </a:lnTo>
                <a:cubicBezTo>
                  <a:pt x="118441" y="70848"/>
                  <a:pt x="112622" y="65085"/>
                  <a:pt x="112622" y="57967"/>
                </a:cubicBezTo>
                <a:lnTo>
                  <a:pt x="112622" y="12930"/>
                </a:lnTo>
                <a:cubicBezTo>
                  <a:pt x="112622" y="5811"/>
                  <a:pt x="118441" y="0"/>
                  <a:pt x="125569" y="0"/>
                </a:cubicBezTo>
                <a:close/>
                <a:moveTo>
                  <a:pt x="12959" y="0"/>
                </a:moveTo>
                <a:lnTo>
                  <a:pt x="58099" y="0"/>
                </a:lnTo>
                <a:cubicBezTo>
                  <a:pt x="65234" y="0"/>
                  <a:pt x="71059" y="5813"/>
                  <a:pt x="71059" y="12934"/>
                </a:cubicBezTo>
                <a:lnTo>
                  <a:pt x="71059" y="57984"/>
                </a:lnTo>
                <a:cubicBezTo>
                  <a:pt x="71059" y="65105"/>
                  <a:pt x="65234" y="70918"/>
                  <a:pt x="58099" y="70918"/>
                </a:cubicBezTo>
                <a:lnTo>
                  <a:pt x="12959" y="70918"/>
                </a:lnTo>
                <a:cubicBezTo>
                  <a:pt x="5824" y="70918"/>
                  <a:pt x="0" y="65105"/>
                  <a:pt x="0" y="57984"/>
                </a:cubicBezTo>
                <a:lnTo>
                  <a:pt x="0" y="12934"/>
                </a:lnTo>
                <a:cubicBezTo>
                  <a:pt x="0" y="5813"/>
                  <a:pt x="5824" y="0"/>
                  <a:pt x="12959" y="0"/>
                </a:cubicBezTo>
                <a:close/>
              </a:path>
            </a:pathLst>
          </a:cu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a:ea typeface="微软雅黑"/>
              <a:cs typeface="+mn-cs"/>
            </a:endParaRPr>
          </a:p>
        </p:txBody>
      </p:sp>
      <p:sp>
        <p:nvSpPr>
          <p:cNvPr id="75" name="矩形 74"/>
          <p:cNvSpPr/>
          <p:nvPr/>
        </p:nvSpPr>
        <p:spPr>
          <a:xfrm>
            <a:off x="10275512" y="3099868"/>
            <a:ext cx="921203" cy="261610"/>
          </a:xfrm>
          <a:prstGeom prst="rect">
            <a:avLst/>
          </a:prstGeom>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a:t>
            </a:r>
          </a:p>
        </p:txBody>
      </p:sp>
      <p:sp>
        <p:nvSpPr>
          <p:cNvPr id="76" name="entering-password_63570">
            <a:extLst>
              <a:ext uri="{FF2B5EF4-FFF2-40B4-BE49-F238E27FC236}">
                <a16:creationId xmlns:a16="http://schemas.microsoft.com/office/drawing/2014/main" id="{54405246-CCE2-4201-BBB1-D3F3EB6E740D}"/>
              </a:ext>
            </a:extLst>
          </p:cNvPr>
          <p:cNvSpPr/>
          <p:nvPr/>
        </p:nvSpPr>
        <p:spPr>
          <a:xfrm>
            <a:off x="9924277" y="2970947"/>
            <a:ext cx="316733" cy="454759"/>
          </a:xfrm>
          <a:custGeom>
            <a:avLst/>
            <a:gdLst>
              <a:gd name="connsiteX0" fmla="*/ 222317 w 423381"/>
              <a:gd name="connsiteY0" fmla="*/ 538290 h 607880"/>
              <a:gd name="connsiteX1" fmla="*/ 282154 w 423381"/>
              <a:gd name="connsiteY1" fmla="*/ 563196 h 607880"/>
              <a:gd name="connsiteX2" fmla="*/ 302686 w 423381"/>
              <a:gd name="connsiteY2" fmla="*/ 577260 h 607880"/>
              <a:gd name="connsiteX3" fmla="*/ 306499 w 423381"/>
              <a:gd name="connsiteY3" fmla="*/ 595281 h 607880"/>
              <a:gd name="connsiteX4" fmla="*/ 288460 w 423381"/>
              <a:gd name="connsiteY4" fmla="*/ 599090 h 607880"/>
              <a:gd name="connsiteX5" fmla="*/ 267194 w 423381"/>
              <a:gd name="connsiteY5" fmla="*/ 584293 h 607880"/>
              <a:gd name="connsiteX6" fmla="*/ 226716 w 423381"/>
              <a:gd name="connsiteY6" fmla="*/ 563928 h 607880"/>
              <a:gd name="connsiteX7" fmla="*/ 175093 w 423381"/>
              <a:gd name="connsiteY7" fmla="*/ 603924 h 607880"/>
              <a:gd name="connsiteX8" fmla="*/ 165706 w 423381"/>
              <a:gd name="connsiteY8" fmla="*/ 607880 h 607880"/>
              <a:gd name="connsiteX9" fmla="*/ 156613 w 423381"/>
              <a:gd name="connsiteY9" fmla="*/ 604217 h 607880"/>
              <a:gd name="connsiteX10" fmla="*/ 156320 w 423381"/>
              <a:gd name="connsiteY10" fmla="*/ 585904 h 607880"/>
              <a:gd name="connsiteX11" fmla="*/ 222317 w 423381"/>
              <a:gd name="connsiteY11" fmla="*/ 538290 h 607880"/>
              <a:gd name="connsiteX12" fmla="*/ 229948 w 423381"/>
              <a:gd name="connsiteY12" fmla="*/ 456543 h 607880"/>
              <a:gd name="connsiteX13" fmla="*/ 302699 w 423381"/>
              <a:gd name="connsiteY13" fmla="*/ 488337 h 607880"/>
              <a:gd name="connsiteX14" fmla="*/ 346554 w 423381"/>
              <a:gd name="connsiteY14" fmla="*/ 512804 h 607880"/>
              <a:gd name="connsiteX15" fmla="*/ 354474 w 423381"/>
              <a:gd name="connsiteY15" fmla="*/ 529507 h 607880"/>
              <a:gd name="connsiteX16" fmla="*/ 337754 w 423381"/>
              <a:gd name="connsiteY16" fmla="*/ 537272 h 607880"/>
              <a:gd name="connsiteX17" fmla="*/ 289058 w 423381"/>
              <a:gd name="connsiteY17" fmla="*/ 510460 h 607880"/>
              <a:gd name="connsiteX18" fmla="*/ 234202 w 423381"/>
              <a:gd name="connsiteY18" fmla="*/ 482183 h 607880"/>
              <a:gd name="connsiteX19" fmla="*/ 138864 w 423381"/>
              <a:gd name="connsiteY19" fmla="*/ 544598 h 607880"/>
              <a:gd name="connsiteX20" fmla="*/ 121410 w 423381"/>
              <a:gd name="connsiteY20" fmla="*/ 557198 h 607880"/>
              <a:gd name="connsiteX21" fmla="*/ 113930 w 423381"/>
              <a:gd name="connsiteY21" fmla="*/ 559542 h 607880"/>
              <a:gd name="connsiteX22" fmla="*/ 103369 w 423381"/>
              <a:gd name="connsiteY22" fmla="*/ 553974 h 607880"/>
              <a:gd name="connsiteX23" fmla="*/ 106449 w 423381"/>
              <a:gd name="connsiteY23" fmla="*/ 535953 h 607880"/>
              <a:gd name="connsiteX24" fmla="*/ 123464 w 423381"/>
              <a:gd name="connsiteY24" fmla="*/ 523646 h 607880"/>
              <a:gd name="connsiteX25" fmla="*/ 229948 w 423381"/>
              <a:gd name="connsiteY25" fmla="*/ 456543 h 607880"/>
              <a:gd name="connsiteX26" fmla="*/ 238646 w 423381"/>
              <a:gd name="connsiteY26" fmla="*/ 375289 h 607880"/>
              <a:gd name="connsiteX27" fmla="*/ 317842 w 423381"/>
              <a:gd name="connsiteY27" fmla="*/ 412493 h 607880"/>
              <a:gd name="connsiteX28" fmla="*/ 379145 w 423381"/>
              <a:gd name="connsiteY28" fmla="*/ 449258 h 607880"/>
              <a:gd name="connsiteX29" fmla="*/ 387358 w 423381"/>
              <a:gd name="connsiteY29" fmla="*/ 465663 h 607880"/>
              <a:gd name="connsiteX30" fmla="*/ 370932 w 423381"/>
              <a:gd name="connsiteY30" fmla="*/ 473865 h 607880"/>
              <a:gd name="connsiteX31" fmla="*/ 302736 w 423381"/>
              <a:gd name="connsiteY31" fmla="*/ 433585 h 607880"/>
              <a:gd name="connsiteX32" fmla="*/ 243046 w 423381"/>
              <a:gd name="connsiteY32" fmla="*/ 400922 h 607880"/>
              <a:gd name="connsiteX33" fmla="*/ 163117 w 423381"/>
              <a:gd name="connsiteY33" fmla="*/ 447500 h 607880"/>
              <a:gd name="connsiteX34" fmla="*/ 70429 w 423381"/>
              <a:gd name="connsiteY34" fmla="*/ 500817 h 607880"/>
              <a:gd name="connsiteX35" fmla="*/ 67056 w 423381"/>
              <a:gd name="connsiteY35" fmla="*/ 501256 h 607880"/>
              <a:gd name="connsiteX36" fmla="*/ 54444 w 423381"/>
              <a:gd name="connsiteY36" fmla="*/ 491589 h 607880"/>
              <a:gd name="connsiteX37" fmla="*/ 63683 w 423381"/>
              <a:gd name="connsiteY37" fmla="*/ 475770 h 607880"/>
              <a:gd name="connsiteX38" fmla="*/ 148891 w 423381"/>
              <a:gd name="connsiteY38" fmla="*/ 425969 h 607880"/>
              <a:gd name="connsiteX39" fmla="*/ 238646 w 423381"/>
              <a:gd name="connsiteY39" fmla="*/ 375289 h 607880"/>
              <a:gd name="connsiteX40" fmla="*/ 303910 w 423381"/>
              <a:gd name="connsiteY40" fmla="*/ 307346 h 607880"/>
              <a:gd name="connsiteX41" fmla="*/ 319888 w 423381"/>
              <a:gd name="connsiteY41" fmla="*/ 316423 h 607880"/>
              <a:gd name="connsiteX42" fmla="*/ 364304 w 423381"/>
              <a:gd name="connsiteY42" fmla="*/ 364296 h 607880"/>
              <a:gd name="connsiteX43" fmla="*/ 391862 w 423381"/>
              <a:gd name="connsiteY43" fmla="*/ 377180 h 607880"/>
              <a:gd name="connsiteX44" fmla="*/ 384973 w 423381"/>
              <a:gd name="connsiteY44" fmla="*/ 402214 h 607880"/>
              <a:gd name="connsiteX45" fmla="*/ 294822 w 423381"/>
              <a:gd name="connsiteY45" fmla="*/ 323303 h 607880"/>
              <a:gd name="connsiteX46" fmla="*/ 303910 w 423381"/>
              <a:gd name="connsiteY46" fmla="*/ 307346 h 607880"/>
              <a:gd name="connsiteX47" fmla="*/ 354444 w 423381"/>
              <a:gd name="connsiteY47" fmla="*/ 251887 h 607880"/>
              <a:gd name="connsiteX48" fmla="*/ 369023 w 423381"/>
              <a:gd name="connsiteY48" fmla="*/ 260798 h 607880"/>
              <a:gd name="connsiteX49" fmla="*/ 385747 w 423381"/>
              <a:gd name="connsiteY49" fmla="*/ 292564 h 607880"/>
              <a:gd name="connsiteX50" fmla="*/ 417141 w 423381"/>
              <a:gd name="connsiteY50" fmla="*/ 309544 h 607880"/>
              <a:gd name="connsiteX51" fmla="*/ 421689 w 423381"/>
              <a:gd name="connsiteY51" fmla="*/ 327256 h 607880"/>
              <a:gd name="connsiteX52" fmla="*/ 403938 w 423381"/>
              <a:gd name="connsiteY52" fmla="*/ 331941 h 607880"/>
              <a:gd name="connsiteX53" fmla="*/ 343937 w 423381"/>
              <a:gd name="connsiteY53" fmla="*/ 267678 h 607880"/>
              <a:gd name="connsiteX54" fmla="*/ 354444 w 423381"/>
              <a:gd name="connsiteY54" fmla="*/ 251887 h 607880"/>
              <a:gd name="connsiteX55" fmla="*/ 267186 w 423381"/>
              <a:gd name="connsiteY55" fmla="*/ 174537 h 607880"/>
              <a:gd name="connsiteX56" fmla="*/ 276882 w 423381"/>
              <a:gd name="connsiteY56" fmla="*/ 176733 h 607880"/>
              <a:gd name="connsiteX57" fmla="*/ 279962 w 423381"/>
              <a:gd name="connsiteY57" fmla="*/ 194892 h 607880"/>
              <a:gd name="connsiteX58" fmla="*/ 25689 w 423381"/>
              <a:gd name="connsiteY58" fmla="*/ 372089 h 607880"/>
              <a:gd name="connsiteX59" fmla="*/ 25249 w 423381"/>
              <a:gd name="connsiteY59" fmla="*/ 372236 h 607880"/>
              <a:gd name="connsiteX60" fmla="*/ 20850 w 423381"/>
              <a:gd name="connsiteY60" fmla="*/ 372968 h 607880"/>
              <a:gd name="connsiteX61" fmla="*/ 8679 w 423381"/>
              <a:gd name="connsiteY61" fmla="*/ 364621 h 607880"/>
              <a:gd name="connsiteX62" fmla="*/ 16158 w 423381"/>
              <a:gd name="connsiteY62" fmla="*/ 347926 h 607880"/>
              <a:gd name="connsiteX63" fmla="*/ 17184 w 423381"/>
              <a:gd name="connsiteY63" fmla="*/ 347487 h 607880"/>
              <a:gd name="connsiteX64" fmla="*/ 258699 w 423381"/>
              <a:gd name="connsiteY64" fmla="*/ 179809 h 607880"/>
              <a:gd name="connsiteX65" fmla="*/ 267186 w 423381"/>
              <a:gd name="connsiteY65" fmla="*/ 174537 h 607880"/>
              <a:gd name="connsiteX66" fmla="*/ 267087 w 423381"/>
              <a:gd name="connsiteY66" fmla="*/ 112433 h 607880"/>
              <a:gd name="connsiteX67" fmla="*/ 291402 w 423381"/>
              <a:gd name="connsiteY67" fmla="*/ 114621 h 607880"/>
              <a:gd name="connsiteX68" fmla="*/ 336568 w 423381"/>
              <a:gd name="connsiteY68" fmla="*/ 151231 h 607880"/>
              <a:gd name="connsiteX69" fmla="*/ 335982 w 423381"/>
              <a:gd name="connsiteY69" fmla="*/ 220499 h 607880"/>
              <a:gd name="connsiteX70" fmla="*/ 209870 w 423381"/>
              <a:gd name="connsiteY70" fmla="*/ 344975 h 607880"/>
              <a:gd name="connsiteX71" fmla="*/ 42405 w 423381"/>
              <a:gd name="connsiteY71" fmla="*/ 438698 h 607880"/>
              <a:gd name="connsiteX72" fmla="*/ 37273 w 423381"/>
              <a:gd name="connsiteY72" fmla="*/ 439723 h 607880"/>
              <a:gd name="connsiteX73" fmla="*/ 25395 w 423381"/>
              <a:gd name="connsiteY73" fmla="*/ 431962 h 607880"/>
              <a:gd name="connsiteX74" fmla="*/ 32287 w 423381"/>
              <a:gd name="connsiteY74" fmla="*/ 414828 h 607880"/>
              <a:gd name="connsiteX75" fmla="*/ 195792 w 423381"/>
              <a:gd name="connsiteY75" fmla="*/ 323155 h 607880"/>
              <a:gd name="connsiteX76" fmla="*/ 311786 w 423381"/>
              <a:gd name="connsiteY76" fmla="*/ 210980 h 607880"/>
              <a:gd name="connsiteX77" fmla="*/ 313106 w 423381"/>
              <a:gd name="connsiteY77" fmla="*/ 162361 h 607880"/>
              <a:gd name="connsiteX78" fmla="*/ 283777 w 423381"/>
              <a:gd name="connsiteY78" fmla="*/ 139370 h 607880"/>
              <a:gd name="connsiteX79" fmla="*/ 207670 w 423381"/>
              <a:gd name="connsiteY79" fmla="*/ 178909 h 607880"/>
              <a:gd name="connsiteX80" fmla="*/ 100622 w 423381"/>
              <a:gd name="connsiteY80" fmla="*/ 267507 h 607880"/>
              <a:gd name="connsiteX81" fmla="*/ 16450 w 423381"/>
              <a:gd name="connsiteY81" fmla="*/ 303971 h 607880"/>
              <a:gd name="connsiteX82" fmla="*/ 466 w 423381"/>
              <a:gd name="connsiteY82" fmla="*/ 294891 h 607880"/>
              <a:gd name="connsiteX83" fmla="*/ 9558 w 423381"/>
              <a:gd name="connsiteY83" fmla="*/ 278929 h 607880"/>
              <a:gd name="connsiteX84" fmla="*/ 87131 w 423381"/>
              <a:gd name="connsiteY84" fmla="*/ 245394 h 607880"/>
              <a:gd name="connsiteX85" fmla="*/ 188313 w 423381"/>
              <a:gd name="connsiteY85" fmla="*/ 161775 h 607880"/>
              <a:gd name="connsiteX86" fmla="*/ 267087 w 423381"/>
              <a:gd name="connsiteY86" fmla="*/ 112433 h 607880"/>
              <a:gd name="connsiteX87" fmla="*/ 244765 w 423381"/>
              <a:gd name="connsiteY87" fmla="*/ 55450 h 607880"/>
              <a:gd name="connsiteX88" fmla="*/ 257818 w 423381"/>
              <a:gd name="connsiteY88" fmla="*/ 68484 h 607880"/>
              <a:gd name="connsiteX89" fmla="*/ 244765 w 423381"/>
              <a:gd name="connsiteY89" fmla="*/ 81371 h 607880"/>
              <a:gd name="connsiteX90" fmla="*/ 237285 w 423381"/>
              <a:gd name="connsiteY90" fmla="*/ 82543 h 607880"/>
              <a:gd name="connsiteX91" fmla="*/ 206338 w 423381"/>
              <a:gd name="connsiteY91" fmla="*/ 93380 h 607880"/>
              <a:gd name="connsiteX92" fmla="*/ 177592 w 423381"/>
              <a:gd name="connsiteY92" fmla="*/ 111685 h 607880"/>
              <a:gd name="connsiteX93" fmla="*/ 174805 w 423381"/>
              <a:gd name="connsiteY93" fmla="*/ 113882 h 607880"/>
              <a:gd name="connsiteX94" fmla="*/ 171725 w 423381"/>
              <a:gd name="connsiteY94" fmla="*/ 116372 h 607880"/>
              <a:gd name="connsiteX95" fmla="*/ 165712 w 423381"/>
              <a:gd name="connsiteY95" fmla="*/ 121497 h 607880"/>
              <a:gd name="connsiteX96" fmla="*/ 154712 w 423381"/>
              <a:gd name="connsiteY96" fmla="*/ 131895 h 607880"/>
              <a:gd name="connsiteX97" fmla="*/ 136232 w 423381"/>
              <a:gd name="connsiteY97" fmla="*/ 152251 h 607880"/>
              <a:gd name="connsiteX98" fmla="*/ 88126 w 423381"/>
              <a:gd name="connsiteY98" fmla="*/ 199846 h 607880"/>
              <a:gd name="connsiteX99" fmla="*/ 58646 w 423381"/>
              <a:gd name="connsiteY99" fmla="*/ 217712 h 607880"/>
              <a:gd name="connsiteX100" fmla="*/ 21393 w 423381"/>
              <a:gd name="connsiteY100" fmla="*/ 235432 h 607880"/>
              <a:gd name="connsiteX101" fmla="*/ 5406 w 423381"/>
              <a:gd name="connsiteY101" fmla="*/ 226352 h 607880"/>
              <a:gd name="connsiteX102" fmla="*/ 14353 w 423381"/>
              <a:gd name="connsiteY102" fmla="*/ 210390 h 607880"/>
              <a:gd name="connsiteX103" fmla="*/ 26086 w 423381"/>
              <a:gd name="connsiteY103" fmla="*/ 205996 h 607880"/>
              <a:gd name="connsiteX104" fmla="*/ 59526 w 423381"/>
              <a:gd name="connsiteY104" fmla="*/ 187837 h 607880"/>
              <a:gd name="connsiteX105" fmla="*/ 85779 w 423381"/>
              <a:gd name="connsiteY105" fmla="*/ 168360 h 607880"/>
              <a:gd name="connsiteX106" fmla="*/ 109832 w 423381"/>
              <a:gd name="connsiteY106" fmla="*/ 143757 h 607880"/>
              <a:gd name="connsiteX107" fmla="*/ 126699 w 423381"/>
              <a:gd name="connsiteY107" fmla="*/ 123694 h 607880"/>
              <a:gd name="connsiteX108" fmla="*/ 244765 w 423381"/>
              <a:gd name="connsiteY108" fmla="*/ 55450 h 607880"/>
              <a:gd name="connsiteX109" fmla="*/ 231887 w 423381"/>
              <a:gd name="connsiteY109" fmla="*/ 222 h 607880"/>
              <a:gd name="connsiteX110" fmla="*/ 232180 w 423381"/>
              <a:gd name="connsiteY110" fmla="*/ 222 h 607880"/>
              <a:gd name="connsiteX111" fmla="*/ 366245 w 423381"/>
              <a:gd name="connsiteY111" fmla="*/ 82972 h 607880"/>
              <a:gd name="connsiteX112" fmla="*/ 406435 w 423381"/>
              <a:gd name="connsiteY112" fmla="*/ 180222 h 607880"/>
              <a:gd name="connsiteX113" fmla="*/ 407608 w 423381"/>
              <a:gd name="connsiteY113" fmla="*/ 184470 h 607880"/>
              <a:gd name="connsiteX114" fmla="*/ 408195 w 423381"/>
              <a:gd name="connsiteY114" fmla="*/ 186666 h 607880"/>
              <a:gd name="connsiteX115" fmla="*/ 418462 w 423381"/>
              <a:gd name="connsiteY115" fmla="*/ 216252 h 607880"/>
              <a:gd name="connsiteX116" fmla="*/ 420809 w 423381"/>
              <a:gd name="connsiteY116" fmla="*/ 233973 h 607880"/>
              <a:gd name="connsiteX117" fmla="*/ 410248 w 423381"/>
              <a:gd name="connsiteY117" fmla="*/ 239246 h 607880"/>
              <a:gd name="connsiteX118" fmla="*/ 402768 w 423381"/>
              <a:gd name="connsiteY118" fmla="*/ 236903 h 607880"/>
              <a:gd name="connsiteX119" fmla="*/ 383260 w 423381"/>
              <a:gd name="connsiteY119" fmla="*/ 193550 h 607880"/>
              <a:gd name="connsiteX120" fmla="*/ 381206 w 423381"/>
              <a:gd name="connsiteY120" fmla="*/ 186520 h 607880"/>
              <a:gd name="connsiteX121" fmla="*/ 230420 w 423381"/>
              <a:gd name="connsiteY121" fmla="*/ 25999 h 607880"/>
              <a:gd name="connsiteX122" fmla="*/ 53085 w 423381"/>
              <a:gd name="connsiteY122" fmla="*/ 138627 h 607880"/>
              <a:gd name="connsiteX123" fmla="*/ 50005 w 423381"/>
              <a:gd name="connsiteY123" fmla="*/ 142728 h 607880"/>
              <a:gd name="connsiteX124" fmla="*/ 30057 w 423381"/>
              <a:gd name="connsiteY124" fmla="*/ 162647 h 607880"/>
              <a:gd name="connsiteX125" fmla="*/ 10549 w 423381"/>
              <a:gd name="connsiteY125" fmla="*/ 170849 h 607880"/>
              <a:gd name="connsiteX126" fmla="*/ 721 w 423381"/>
              <a:gd name="connsiteY126" fmla="*/ 160889 h 607880"/>
              <a:gd name="connsiteX127" fmla="*/ 5562 w 423381"/>
              <a:gd name="connsiteY127" fmla="*/ 147708 h 607880"/>
              <a:gd name="connsiteX128" fmla="*/ 8789 w 423381"/>
              <a:gd name="connsiteY128" fmla="*/ 145950 h 607880"/>
              <a:gd name="connsiteX129" fmla="*/ 29177 w 423381"/>
              <a:gd name="connsiteY129" fmla="*/ 127057 h 607880"/>
              <a:gd name="connsiteX130" fmla="*/ 32257 w 423381"/>
              <a:gd name="connsiteY130" fmla="*/ 123102 h 607880"/>
              <a:gd name="connsiteX131" fmla="*/ 231887 w 423381"/>
              <a:gd name="connsiteY131" fmla="*/ 222 h 60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23381" h="607880">
                <a:moveTo>
                  <a:pt x="222317" y="538290"/>
                </a:moveTo>
                <a:cubicBezTo>
                  <a:pt x="242556" y="534774"/>
                  <a:pt x="260888" y="547959"/>
                  <a:pt x="282154" y="563196"/>
                </a:cubicBezTo>
                <a:cubicBezTo>
                  <a:pt x="288753" y="567738"/>
                  <a:pt x="295353" y="572572"/>
                  <a:pt x="302686" y="577260"/>
                </a:cubicBezTo>
                <a:cubicBezTo>
                  <a:pt x="308699" y="581216"/>
                  <a:pt x="310459" y="589274"/>
                  <a:pt x="306499" y="595281"/>
                </a:cubicBezTo>
                <a:cubicBezTo>
                  <a:pt x="302540" y="601287"/>
                  <a:pt x="294473" y="602899"/>
                  <a:pt x="288460" y="599090"/>
                </a:cubicBezTo>
                <a:cubicBezTo>
                  <a:pt x="280834" y="593962"/>
                  <a:pt x="273501" y="588834"/>
                  <a:pt x="267194" y="584293"/>
                </a:cubicBezTo>
                <a:cubicBezTo>
                  <a:pt x="250622" y="572426"/>
                  <a:pt x="236249" y="562317"/>
                  <a:pt x="226716" y="563928"/>
                </a:cubicBezTo>
                <a:cubicBezTo>
                  <a:pt x="217184" y="565540"/>
                  <a:pt x="192398" y="585904"/>
                  <a:pt x="175093" y="603924"/>
                </a:cubicBezTo>
                <a:cubicBezTo>
                  <a:pt x="172453" y="606561"/>
                  <a:pt x="169079" y="607880"/>
                  <a:pt x="165706" y="607880"/>
                </a:cubicBezTo>
                <a:cubicBezTo>
                  <a:pt x="162480" y="607880"/>
                  <a:pt x="159253" y="606561"/>
                  <a:pt x="156613" y="604217"/>
                </a:cubicBezTo>
                <a:cubicBezTo>
                  <a:pt x="151480" y="599236"/>
                  <a:pt x="151334" y="591032"/>
                  <a:pt x="156320" y="585904"/>
                </a:cubicBezTo>
                <a:cubicBezTo>
                  <a:pt x="163360" y="578579"/>
                  <a:pt x="199585" y="542246"/>
                  <a:pt x="222317" y="538290"/>
                </a:cubicBezTo>
                <a:close/>
                <a:moveTo>
                  <a:pt x="229948" y="456543"/>
                </a:moveTo>
                <a:cubicBezTo>
                  <a:pt x="245789" y="453906"/>
                  <a:pt x="267937" y="466946"/>
                  <a:pt x="302699" y="488337"/>
                </a:cubicBezTo>
                <a:cubicBezTo>
                  <a:pt x="319126" y="498593"/>
                  <a:pt x="336140" y="508995"/>
                  <a:pt x="346554" y="512804"/>
                </a:cubicBezTo>
                <a:cubicBezTo>
                  <a:pt x="353301" y="515295"/>
                  <a:pt x="356821" y="522621"/>
                  <a:pt x="354474" y="529507"/>
                </a:cubicBezTo>
                <a:cubicBezTo>
                  <a:pt x="351981" y="536246"/>
                  <a:pt x="344501" y="539616"/>
                  <a:pt x="337754" y="537272"/>
                </a:cubicBezTo>
                <a:cubicBezTo>
                  <a:pt x="324846" y="532584"/>
                  <a:pt x="307392" y="521742"/>
                  <a:pt x="289058" y="510460"/>
                </a:cubicBezTo>
                <a:cubicBezTo>
                  <a:pt x="271604" y="499618"/>
                  <a:pt x="242269" y="481744"/>
                  <a:pt x="234202" y="482183"/>
                </a:cubicBezTo>
                <a:cubicBezTo>
                  <a:pt x="221148" y="484527"/>
                  <a:pt x="161305" y="528188"/>
                  <a:pt x="138864" y="544598"/>
                </a:cubicBezTo>
                <a:cubicBezTo>
                  <a:pt x="131824" y="549726"/>
                  <a:pt x="125664" y="554121"/>
                  <a:pt x="121410" y="557198"/>
                </a:cubicBezTo>
                <a:cubicBezTo>
                  <a:pt x="119063" y="558809"/>
                  <a:pt x="116570" y="559542"/>
                  <a:pt x="113930" y="559542"/>
                </a:cubicBezTo>
                <a:cubicBezTo>
                  <a:pt x="109823" y="559542"/>
                  <a:pt x="105863" y="557637"/>
                  <a:pt x="103369" y="553974"/>
                </a:cubicBezTo>
                <a:cubicBezTo>
                  <a:pt x="99116" y="548114"/>
                  <a:pt x="100582" y="540056"/>
                  <a:pt x="106449" y="535953"/>
                </a:cubicBezTo>
                <a:cubicBezTo>
                  <a:pt x="110556" y="533023"/>
                  <a:pt x="116570" y="528628"/>
                  <a:pt x="123464" y="523646"/>
                </a:cubicBezTo>
                <a:cubicBezTo>
                  <a:pt x="180079" y="482330"/>
                  <a:pt x="213814" y="459327"/>
                  <a:pt x="229948" y="456543"/>
                </a:cubicBezTo>
                <a:close/>
                <a:moveTo>
                  <a:pt x="238646" y="375289"/>
                </a:moveTo>
                <a:cubicBezTo>
                  <a:pt x="260351" y="371627"/>
                  <a:pt x="286897" y="390522"/>
                  <a:pt x="317842" y="412493"/>
                </a:cubicBezTo>
                <a:cubicBezTo>
                  <a:pt x="339107" y="427580"/>
                  <a:pt x="361106" y="443253"/>
                  <a:pt x="379145" y="449258"/>
                </a:cubicBezTo>
                <a:cubicBezTo>
                  <a:pt x="386038" y="451602"/>
                  <a:pt x="389704" y="458925"/>
                  <a:pt x="387358" y="465663"/>
                </a:cubicBezTo>
                <a:cubicBezTo>
                  <a:pt x="385158" y="472547"/>
                  <a:pt x="377825" y="476209"/>
                  <a:pt x="370932" y="473865"/>
                </a:cubicBezTo>
                <a:cubicBezTo>
                  <a:pt x="349227" y="466688"/>
                  <a:pt x="325615" y="449844"/>
                  <a:pt x="302736" y="433585"/>
                </a:cubicBezTo>
                <a:cubicBezTo>
                  <a:pt x="281030" y="418206"/>
                  <a:pt x="254045" y="399018"/>
                  <a:pt x="243046" y="400922"/>
                </a:cubicBezTo>
                <a:cubicBezTo>
                  <a:pt x="230873" y="402972"/>
                  <a:pt x="193329" y="427726"/>
                  <a:pt x="163117" y="447500"/>
                </a:cubicBezTo>
                <a:cubicBezTo>
                  <a:pt x="125719" y="472108"/>
                  <a:pt x="90522" y="495397"/>
                  <a:pt x="70429" y="500817"/>
                </a:cubicBezTo>
                <a:cubicBezTo>
                  <a:pt x="69256" y="501110"/>
                  <a:pt x="68083" y="501256"/>
                  <a:pt x="67056" y="501256"/>
                </a:cubicBezTo>
                <a:cubicBezTo>
                  <a:pt x="61337" y="501256"/>
                  <a:pt x="56057" y="497448"/>
                  <a:pt x="54444" y="491589"/>
                </a:cubicBezTo>
                <a:cubicBezTo>
                  <a:pt x="52684" y="484704"/>
                  <a:pt x="56790" y="477674"/>
                  <a:pt x="63683" y="475770"/>
                </a:cubicBezTo>
                <a:cubicBezTo>
                  <a:pt x="79669" y="471522"/>
                  <a:pt x="116333" y="447207"/>
                  <a:pt x="148891" y="425969"/>
                </a:cubicBezTo>
                <a:cubicBezTo>
                  <a:pt x="193769" y="396235"/>
                  <a:pt x="222367" y="378072"/>
                  <a:pt x="238646" y="375289"/>
                </a:cubicBezTo>
                <a:close/>
                <a:moveTo>
                  <a:pt x="303910" y="307346"/>
                </a:moveTo>
                <a:cubicBezTo>
                  <a:pt x="311240" y="305296"/>
                  <a:pt x="317250" y="309834"/>
                  <a:pt x="319888" y="316423"/>
                </a:cubicBezTo>
                <a:cubicBezTo>
                  <a:pt x="328244" y="337065"/>
                  <a:pt x="345394" y="353170"/>
                  <a:pt x="364304" y="364296"/>
                </a:cubicBezTo>
                <a:cubicBezTo>
                  <a:pt x="374712" y="370445"/>
                  <a:pt x="382041" y="374251"/>
                  <a:pt x="391862" y="377180"/>
                </a:cubicBezTo>
                <a:cubicBezTo>
                  <a:pt x="407840" y="382157"/>
                  <a:pt x="400951" y="407192"/>
                  <a:pt x="384973" y="402214"/>
                </a:cubicBezTo>
                <a:cubicBezTo>
                  <a:pt x="345834" y="390209"/>
                  <a:pt x="310213" y="361368"/>
                  <a:pt x="294822" y="323303"/>
                </a:cubicBezTo>
                <a:cubicBezTo>
                  <a:pt x="292183" y="316715"/>
                  <a:pt x="297607" y="309102"/>
                  <a:pt x="303910" y="307346"/>
                </a:cubicBezTo>
                <a:close/>
                <a:moveTo>
                  <a:pt x="354444" y="251887"/>
                </a:moveTo>
                <a:cubicBezTo>
                  <a:pt x="360698" y="250149"/>
                  <a:pt x="367629" y="252528"/>
                  <a:pt x="369023" y="260798"/>
                </a:cubicBezTo>
                <a:cubicBezTo>
                  <a:pt x="371077" y="273387"/>
                  <a:pt x="375771" y="284366"/>
                  <a:pt x="385747" y="292564"/>
                </a:cubicBezTo>
                <a:cubicBezTo>
                  <a:pt x="394989" y="300175"/>
                  <a:pt x="406285" y="305006"/>
                  <a:pt x="417141" y="309544"/>
                </a:cubicBezTo>
                <a:cubicBezTo>
                  <a:pt x="423596" y="312325"/>
                  <a:pt x="424916" y="321840"/>
                  <a:pt x="421689" y="327256"/>
                </a:cubicBezTo>
                <a:cubicBezTo>
                  <a:pt x="417875" y="333990"/>
                  <a:pt x="410539" y="334722"/>
                  <a:pt x="403938" y="331941"/>
                </a:cubicBezTo>
                <a:cubicBezTo>
                  <a:pt x="374304" y="319498"/>
                  <a:pt x="349512" y="301200"/>
                  <a:pt x="343937" y="267678"/>
                </a:cubicBezTo>
                <a:cubicBezTo>
                  <a:pt x="342617" y="259481"/>
                  <a:pt x="348191" y="253625"/>
                  <a:pt x="354444" y="251887"/>
                </a:cubicBezTo>
                <a:close/>
                <a:moveTo>
                  <a:pt x="267186" y="174537"/>
                </a:moveTo>
                <a:cubicBezTo>
                  <a:pt x="270467" y="173988"/>
                  <a:pt x="273950" y="174683"/>
                  <a:pt x="276882" y="176733"/>
                </a:cubicBezTo>
                <a:cubicBezTo>
                  <a:pt x="282748" y="180834"/>
                  <a:pt x="284068" y="189035"/>
                  <a:pt x="279962" y="194892"/>
                </a:cubicBezTo>
                <a:cubicBezTo>
                  <a:pt x="198724" y="308386"/>
                  <a:pt x="53844" y="362424"/>
                  <a:pt x="25689" y="372089"/>
                </a:cubicBezTo>
                <a:lnTo>
                  <a:pt x="25249" y="372236"/>
                </a:lnTo>
                <a:cubicBezTo>
                  <a:pt x="23783" y="372822"/>
                  <a:pt x="22317" y="372968"/>
                  <a:pt x="20850" y="372968"/>
                </a:cubicBezTo>
                <a:cubicBezTo>
                  <a:pt x="15571" y="372968"/>
                  <a:pt x="10586" y="369893"/>
                  <a:pt x="8679" y="364621"/>
                </a:cubicBezTo>
                <a:cubicBezTo>
                  <a:pt x="6040" y="357884"/>
                  <a:pt x="9559" y="350416"/>
                  <a:pt x="16158" y="347926"/>
                </a:cubicBezTo>
                <a:cubicBezTo>
                  <a:pt x="16304" y="347926"/>
                  <a:pt x="16744" y="347780"/>
                  <a:pt x="17184" y="347487"/>
                </a:cubicBezTo>
                <a:cubicBezTo>
                  <a:pt x="44166" y="338261"/>
                  <a:pt x="182300" y="286859"/>
                  <a:pt x="258699" y="179809"/>
                </a:cubicBezTo>
                <a:cubicBezTo>
                  <a:pt x="260825" y="176880"/>
                  <a:pt x="263905" y="175086"/>
                  <a:pt x="267186" y="174537"/>
                </a:cubicBezTo>
                <a:close/>
                <a:moveTo>
                  <a:pt x="267087" y="112433"/>
                </a:moveTo>
                <a:cubicBezTo>
                  <a:pt x="275510" y="111536"/>
                  <a:pt x="283667" y="112241"/>
                  <a:pt x="291402" y="114621"/>
                </a:cubicBezTo>
                <a:cubicBezTo>
                  <a:pt x="312666" y="121064"/>
                  <a:pt x="328210" y="133805"/>
                  <a:pt x="336568" y="151231"/>
                </a:cubicBezTo>
                <a:cubicBezTo>
                  <a:pt x="345953" y="170855"/>
                  <a:pt x="345807" y="196043"/>
                  <a:pt x="335982" y="220499"/>
                </a:cubicBezTo>
                <a:cubicBezTo>
                  <a:pt x="316478" y="269264"/>
                  <a:pt x="256648" y="315100"/>
                  <a:pt x="209870" y="344975"/>
                </a:cubicBezTo>
                <a:cubicBezTo>
                  <a:pt x="178342" y="365184"/>
                  <a:pt x="99156" y="414535"/>
                  <a:pt x="42405" y="438698"/>
                </a:cubicBezTo>
                <a:cubicBezTo>
                  <a:pt x="40792" y="439430"/>
                  <a:pt x="39033" y="439723"/>
                  <a:pt x="37273" y="439723"/>
                </a:cubicBezTo>
                <a:cubicBezTo>
                  <a:pt x="32287" y="439723"/>
                  <a:pt x="27448" y="436794"/>
                  <a:pt x="25395" y="431962"/>
                </a:cubicBezTo>
                <a:cubicBezTo>
                  <a:pt x="22609" y="425372"/>
                  <a:pt x="25688" y="417757"/>
                  <a:pt x="32287" y="414828"/>
                </a:cubicBezTo>
                <a:cubicBezTo>
                  <a:pt x="87131" y="391397"/>
                  <a:pt x="164851" y="342925"/>
                  <a:pt x="195792" y="323155"/>
                </a:cubicBezTo>
                <a:cubicBezTo>
                  <a:pt x="257381" y="283762"/>
                  <a:pt x="298588" y="243929"/>
                  <a:pt x="311786" y="210980"/>
                </a:cubicBezTo>
                <a:cubicBezTo>
                  <a:pt x="318971" y="193114"/>
                  <a:pt x="319411" y="175541"/>
                  <a:pt x="313106" y="162361"/>
                </a:cubicBezTo>
                <a:cubicBezTo>
                  <a:pt x="307973" y="151524"/>
                  <a:pt x="298002" y="143763"/>
                  <a:pt x="283777" y="139370"/>
                </a:cubicBezTo>
                <a:cubicBezTo>
                  <a:pt x="259728" y="132047"/>
                  <a:pt x="228640" y="155039"/>
                  <a:pt x="207670" y="178909"/>
                </a:cubicBezTo>
                <a:cubicBezTo>
                  <a:pt x="207377" y="179495"/>
                  <a:pt x="156639" y="233386"/>
                  <a:pt x="100622" y="267507"/>
                </a:cubicBezTo>
                <a:cubicBezTo>
                  <a:pt x="98862" y="268532"/>
                  <a:pt x="59269" y="292255"/>
                  <a:pt x="16450" y="303971"/>
                </a:cubicBezTo>
                <a:cubicBezTo>
                  <a:pt x="9558" y="305875"/>
                  <a:pt x="2372" y="301774"/>
                  <a:pt x="466" y="294891"/>
                </a:cubicBezTo>
                <a:cubicBezTo>
                  <a:pt x="-1440" y="288009"/>
                  <a:pt x="2666" y="280833"/>
                  <a:pt x="9558" y="278929"/>
                </a:cubicBezTo>
                <a:cubicBezTo>
                  <a:pt x="49004" y="268239"/>
                  <a:pt x="86838" y="245687"/>
                  <a:pt x="87131" y="245394"/>
                </a:cubicBezTo>
                <a:cubicBezTo>
                  <a:pt x="138749" y="213909"/>
                  <a:pt x="187874" y="162361"/>
                  <a:pt x="188313" y="161775"/>
                </a:cubicBezTo>
                <a:cubicBezTo>
                  <a:pt x="214159" y="132230"/>
                  <a:pt x="241819" y="115124"/>
                  <a:pt x="267087" y="112433"/>
                </a:cubicBezTo>
                <a:close/>
                <a:moveTo>
                  <a:pt x="244765" y="55450"/>
                </a:moveTo>
                <a:cubicBezTo>
                  <a:pt x="251951" y="54718"/>
                  <a:pt x="257818" y="61894"/>
                  <a:pt x="257818" y="68484"/>
                </a:cubicBezTo>
                <a:cubicBezTo>
                  <a:pt x="257818" y="76099"/>
                  <a:pt x="251804" y="80639"/>
                  <a:pt x="244765" y="81371"/>
                </a:cubicBezTo>
                <a:cubicBezTo>
                  <a:pt x="241978" y="81664"/>
                  <a:pt x="241098" y="81810"/>
                  <a:pt x="237285" y="82543"/>
                </a:cubicBezTo>
                <a:cubicBezTo>
                  <a:pt x="225551" y="85032"/>
                  <a:pt x="216018" y="88400"/>
                  <a:pt x="206338" y="93380"/>
                </a:cubicBezTo>
                <a:cubicBezTo>
                  <a:pt x="196218" y="98652"/>
                  <a:pt x="186538" y="104802"/>
                  <a:pt x="177592" y="111685"/>
                </a:cubicBezTo>
                <a:cubicBezTo>
                  <a:pt x="177005" y="112125"/>
                  <a:pt x="174952" y="113589"/>
                  <a:pt x="174805" y="113882"/>
                </a:cubicBezTo>
                <a:cubicBezTo>
                  <a:pt x="173778" y="114761"/>
                  <a:pt x="172752" y="115493"/>
                  <a:pt x="171725" y="116372"/>
                </a:cubicBezTo>
                <a:cubicBezTo>
                  <a:pt x="169672" y="118129"/>
                  <a:pt x="167618" y="119740"/>
                  <a:pt x="165712" y="121497"/>
                </a:cubicBezTo>
                <a:cubicBezTo>
                  <a:pt x="162045" y="124865"/>
                  <a:pt x="158379" y="128380"/>
                  <a:pt x="154712" y="131895"/>
                </a:cubicBezTo>
                <a:cubicBezTo>
                  <a:pt x="148259" y="138338"/>
                  <a:pt x="142099" y="145221"/>
                  <a:pt x="136232" y="152251"/>
                </a:cubicBezTo>
                <a:cubicBezTo>
                  <a:pt x="121859" y="169971"/>
                  <a:pt x="106312" y="186080"/>
                  <a:pt x="88126" y="199846"/>
                </a:cubicBezTo>
                <a:cubicBezTo>
                  <a:pt x="78886" y="206875"/>
                  <a:pt x="68766" y="212000"/>
                  <a:pt x="58646" y="217712"/>
                </a:cubicBezTo>
                <a:cubicBezTo>
                  <a:pt x="46619" y="224595"/>
                  <a:pt x="34593" y="231478"/>
                  <a:pt x="21393" y="235432"/>
                </a:cubicBezTo>
                <a:cubicBezTo>
                  <a:pt x="14500" y="237482"/>
                  <a:pt x="7166" y="233089"/>
                  <a:pt x="5406" y="226352"/>
                </a:cubicBezTo>
                <a:cubicBezTo>
                  <a:pt x="3500" y="219323"/>
                  <a:pt x="7606" y="212440"/>
                  <a:pt x="14353" y="210390"/>
                </a:cubicBezTo>
                <a:cubicBezTo>
                  <a:pt x="18753" y="209072"/>
                  <a:pt x="22126" y="207900"/>
                  <a:pt x="26086" y="205996"/>
                </a:cubicBezTo>
                <a:cubicBezTo>
                  <a:pt x="37379" y="200431"/>
                  <a:pt x="48526" y="193988"/>
                  <a:pt x="59526" y="187837"/>
                </a:cubicBezTo>
                <a:cubicBezTo>
                  <a:pt x="69939" y="181833"/>
                  <a:pt x="76979" y="176268"/>
                  <a:pt x="85779" y="168360"/>
                </a:cubicBezTo>
                <a:cubicBezTo>
                  <a:pt x="94286" y="160598"/>
                  <a:pt x="102352" y="152544"/>
                  <a:pt x="109832" y="143757"/>
                </a:cubicBezTo>
                <a:cubicBezTo>
                  <a:pt x="115552" y="137167"/>
                  <a:pt x="120832" y="130137"/>
                  <a:pt x="126699" y="123694"/>
                </a:cubicBezTo>
                <a:cubicBezTo>
                  <a:pt x="157645" y="89718"/>
                  <a:pt x="197832" y="60283"/>
                  <a:pt x="244765" y="55450"/>
                </a:cubicBezTo>
                <a:close/>
                <a:moveTo>
                  <a:pt x="231887" y="222"/>
                </a:moveTo>
                <a:cubicBezTo>
                  <a:pt x="231887" y="222"/>
                  <a:pt x="232033" y="222"/>
                  <a:pt x="232180" y="222"/>
                </a:cubicBezTo>
                <a:cubicBezTo>
                  <a:pt x="288065" y="4176"/>
                  <a:pt x="333242" y="32004"/>
                  <a:pt x="366245" y="82972"/>
                </a:cubicBezTo>
                <a:cubicBezTo>
                  <a:pt x="391914" y="122517"/>
                  <a:pt x="402474" y="164404"/>
                  <a:pt x="406435" y="180222"/>
                </a:cubicBezTo>
                <a:cubicBezTo>
                  <a:pt x="406875" y="181833"/>
                  <a:pt x="407315" y="183737"/>
                  <a:pt x="407608" y="184470"/>
                </a:cubicBezTo>
                <a:cubicBezTo>
                  <a:pt x="407902" y="185202"/>
                  <a:pt x="408048" y="185934"/>
                  <a:pt x="408195" y="186666"/>
                </a:cubicBezTo>
                <a:cubicBezTo>
                  <a:pt x="411128" y="199116"/>
                  <a:pt x="415969" y="212883"/>
                  <a:pt x="418462" y="216252"/>
                </a:cubicBezTo>
                <a:cubicBezTo>
                  <a:pt x="423889" y="220499"/>
                  <a:pt x="424916" y="228261"/>
                  <a:pt x="420809" y="233973"/>
                </a:cubicBezTo>
                <a:cubicBezTo>
                  <a:pt x="418316" y="237488"/>
                  <a:pt x="414355" y="239246"/>
                  <a:pt x="410248" y="239246"/>
                </a:cubicBezTo>
                <a:cubicBezTo>
                  <a:pt x="407608" y="239246"/>
                  <a:pt x="404968" y="238514"/>
                  <a:pt x="402768" y="236903"/>
                </a:cubicBezTo>
                <a:cubicBezTo>
                  <a:pt x="393380" y="230165"/>
                  <a:pt x="387073" y="209807"/>
                  <a:pt x="383260" y="193550"/>
                </a:cubicBezTo>
                <a:cubicBezTo>
                  <a:pt x="382673" y="191939"/>
                  <a:pt x="382086" y="189889"/>
                  <a:pt x="381206" y="186520"/>
                </a:cubicBezTo>
                <a:cubicBezTo>
                  <a:pt x="356124" y="86927"/>
                  <a:pt x="304053" y="31418"/>
                  <a:pt x="230420" y="25999"/>
                </a:cubicBezTo>
                <a:cubicBezTo>
                  <a:pt x="141239" y="21605"/>
                  <a:pt x="79341" y="103623"/>
                  <a:pt x="53085" y="138627"/>
                </a:cubicBezTo>
                <a:lnTo>
                  <a:pt x="50005" y="142728"/>
                </a:lnTo>
                <a:cubicBezTo>
                  <a:pt x="42965" y="152102"/>
                  <a:pt x="35191" y="158692"/>
                  <a:pt x="30057" y="162647"/>
                </a:cubicBezTo>
                <a:cubicBezTo>
                  <a:pt x="18469" y="171581"/>
                  <a:pt x="14656" y="171727"/>
                  <a:pt x="10549" y="170849"/>
                </a:cubicBezTo>
                <a:cubicBezTo>
                  <a:pt x="5708" y="169677"/>
                  <a:pt x="1748" y="165869"/>
                  <a:pt x="721" y="160889"/>
                </a:cubicBezTo>
                <a:cubicBezTo>
                  <a:pt x="-452" y="155910"/>
                  <a:pt x="1601" y="150784"/>
                  <a:pt x="5562" y="147708"/>
                </a:cubicBezTo>
                <a:cubicBezTo>
                  <a:pt x="6588" y="146976"/>
                  <a:pt x="7615" y="146390"/>
                  <a:pt x="8789" y="145950"/>
                </a:cubicBezTo>
                <a:cubicBezTo>
                  <a:pt x="12015" y="144046"/>
                  <a:pt x="21256" y="137602"/>
                  <a:pt x="29177" y="127057"/>
                </a:cubicBezTo>
                <a:lnTo>
                  <a:pt x="32257" y="123102"/>
                </a:lnTo>
                <a:cubicBezTo>
                  <a:pt x="61153" y="84730"/>
                  <a:pt x="128772" y="-5051"/>
                  <a:pt x="231887" y="222"/>
                </a:cubicBezTo>
                <a:close/>
              </a:path>
            </a:pathLst>
          </a:custGeom>
          <a:solidFill>
            <a:schemeClr val="bg1"/>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a:ea typeface="微软雅黑"/>
              <a:cs typeface="+mn-cs"/>
            </a:endParaRPr>
          </a:p>
        </p:txBody>
      </p:sp>
      <p:sp>
        <p:nvSpPr>
          <p:cNvPr id="77" name="矩形 76"/>
          <p:cNvSpPr/>
          <p:nvPr/>
        </p:nvSpPr>
        <p:spPr>
          <a:xfrm>
            <a:off x="11521531" y="3099868"/>
            <a:ext cx="921203" cy="261610"/>
          </a:xfrm>
          <a:prstGeom prst="rect">
            <a:avLst/>
          </a:prstGeom>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a:t>
            </a:r>
          </a:p>
        </p:txBody>
      </p:sp>
      <p:sp>
        <p:nvSpPr>
          <p:cNvPr id="78" name="entering-password_63570">
            <a:extLst>
              <a:ext uri="{FF2B5EF4-FFF2-40B4-BE49-F238E27FC236}">
                <a16:creationId xmlns:a16="http://schemas.microsoft.com/office/drawing/2014/main" id="{54405246-CCE2-4201-BBB1-D3F3EB6E740D}"/>
              </a:ext>
            </a:extLst>
          </p:cNvPr>
          <p:cNvSpPr/>
          <p:nvPr/>
        </p:nvSpPr>
        <p:spPr>
          <a:xfrm>
            <a:off x="11101283" y="2971290"/>
            <a:ext cx="454759" cy="454072"/>
          </a:xfrm>
          <a:custGeom>
            <a:avLst/>
            <a:gdLst>
              <a:gd name="connsiteX0" fmla="*/ 221996 w 607639"/>
              <a:gd name="connsiteY0" fmla="*/ 349864 h 606722"/>
              <a:gd name="connsiteX1" fmla="*/ 231519 w 607639"/>
              <a:gd name="connsiteY1" fmla="*/ 359285 h 606722"/>
              <a:gd name="connsiteX2" fmla="*/ 303785 w 607639"/>
              <a:gd name="connsiteY2" fmla="*/ 431542 h 606722"/>
              <a:gd name="connsiteX3" fmla="*/ 376140 w 607639"/>
              <a:gd name="connsiteY3" fmla="*/ 359285 h 606722"/>
              <a:gd name="connsiteX4" fmla="*/ 385663 w 607639"/>
              <a:gd name="connsiteY4" fmla="*/ 349864 h 606722"/>
              <a:gd name="connsiteX5" fmla="*/ 395096 w 607639"/>
              <a:gd name="connsiteY5" fmla="*/ 359285 h 606722"/>
              <a:gd name="connsiteX6" fmla="*/ 303785 w 607639"/>
              <a:gd name="connsiteY6" fmla="*/ 450561 h 606722"/>
              <a:gd name="connsiteX7" fmla="*/ 212473 w 607639"/>
              <a:gd name="connsiteY7" fmla="*/ 359285 h 606722"/>
              <a:gd name="connsiteX8" fmla="*/ 221996 w 607639"/>
              <a:gd name="connsiteY8" fmla="*/ 349864 h 606722"/>
              <a:gd name="connsiteX9" fmla="*/ 579160 w 607639"/>
              <a:gd name="connsiteY9" fmla="*/ 348398 h 606722"/>
              <a:gd name="connsiteX10" fmla="*/ 569637 w 607639"/>
              <a:gd name="connsiteY10" fmla="*/ 357906 h 606722"/>
              <a:gd name="connsiteX11" fmla="*/ 569637 w 607639"/>
              <a:gd name="connsiteY11" fmla="*/ 559269 h 606722"/>
              <a:gd name="connsiteX12" fmla="*/ 560114 w 607639"/>
              <a:gd name="connsiteY12" fmla="*/ 568778 h 606722"/>
              <a:gd name="connsiteX13" fmla="*/ 358444 w 607639"/>
              <a:gd name="connsiteY13" fmla="*/ 568778 h 606722"/>
              <a:gd name="connsiteX14" fmla="*/ 348921 w 607639"/>
              <a:gd name="connsiteY14" fmla="*/ 578286 h 606722"/>
              <a:gd name="connsiteX15" fmla="*/ 358444 w 607639"/>
              <a:gd name="connsiteY15" fmla="*/ 587706 h 606722"/>
              <a:gd name="connsiteX16" fmla="*/ 579160 w 607639"/>
              <a:gd name="connsiteY16" fmla="*/ 587706 h 606722"/>
              <a:gd name="connsiteX17" fmla="*/ 588594 w 607639"/>
              <a:gd name="connsiteY17" fmla="*/ 578286 h 606722"/>
              <a:gd name="connsiteX18" fmla="*/ 588594 w 607639"/>
              <a:gd name="connsiteY18" fmla="*/ 357906 h 606722"/>
              <a:gd name="connsiteX19" fmla="*/ 579160 w 607639"/>
              <a:gd name="connsiteY19" fmla="*/ 348398 h 606722"/>
              <a:gd name="connsiteX20" fmla="*/ 28479 w 607639"/>
              <a:gd name="connsiteY20" fmla="*/ 348398 h 606722"/>
              <a:gd name="connsiteX21" fmla="*/ 18956 w 607639"/>
              <a:gd name="connsiteY21" fmla="*/ 357906 h 606722"/>
              <a:gd name="connsiteX22" fmla="*/ 18956 w 607639"/>
              <a:gd name="connsiteY22" fmla="*/ 578286 h 606722"/>
              <a:gd name="connsiteX23" fmla="*/ 28479 w 607639"/>
              <a:gd name="connsiteY23" fmla="*/ 587706 h 606722"/>
              <a:gd name="connsiteX24" fmla="*/ 249196 w 607639"/>
              <a:gd name="connsiteY24" fmla="*/ 587706 h 606722"/>
              <a:gd name="connsiteX25" fmla="*/ 258719 w 607639"/>
              <a:gd name="connsiteY25" fmla="*/ 578286 h 606722"/>
              <a:gd name="connsiteX26" fmla="*/ 249196 w 607639"/>
              <a:gd name="connsiteY26" fmla="*/ 568778 h 606722"/>
              <a:gd name="connsiteX27" fmla="*/ 47436 w 607639"/>
              <a:gd name="connsiteY27" fmla="*/ 568778 h 606722"/>
              <a:gd name="connsiteX28" fmla="*/ 38002 w 607639"/>
              <a:gd name="connsiteY28" fmla="*/ 559269 h 606722"/>
              <a:gd name="connsiteX29" fmla="*/ 38002 w 607639"/>
              <a:gd name="connsiteY29" fmla="*/ 357906 h 606722"/>
              <a:gd name="connsiteX30" fmla="*/ 28479 w 607639"/>
              <a:gd name="connsiteY30" fmla="*/ 348398 h 606722"/>
              <a:gd name="connsiteX31" fmla="*/ 579160 w 607639"/>
              <a:gd name="connsiteY31" fmla="*/ 329470 h 606722"/>
              <a:gd name="connsiteX32" fmla="*/ 607639 w 607639"/>
              <a:gd name="connsiteY32" fmla="*/ 357906 h 606722"/>
              <a:gd name="connsiteX33" fmla="*/ 607639 w 607639"/>
              <a:gd name="connsiteY33" fmla="*/ 578286 h 606722"/>
              <a:gd name="connsiteX34" fmla="*/ 579160 w 607639"/>
              <a:gd name="connsiteY34" fmla="*/ 606722 h 606722"/>
              <a:gd name="connsiteX35" fmla="*/ 358444 w 607639"/>
              <a:gd name="connsiteY35" fmla="*/ 606722 h 606722"/>
              <a:gd name="connsiteX36" fmla="*/ 329964 w 607639"/>
              <a:gd name="connsiteY36" fmla="*/ 578286 h 606722"/>
              <a:gd name="connsiteX37" fmla="*/ 358444 w 607639"/>
              <a:gd name="connsiteY37" fmla="*/ 549850 h 606722"/>
              <a:gd name="connsiteX38" fmla="*/ 550680 w 607639"/>
              <a:gd name="connsiteY38" fmla="*/ 549850 h 606722"/>
              <a:gd name="connsiteX39" fmla="*/ 550680 w 607639"/>
              <a:gd name="connsiteY39" fmla="*/ 357906 h 606722"/>
              <a:gd name="connsiteX40" fmla="*/ 579160 w 607639"/>
              <a:gd name="connsiteY40" fmla="*/ 329470 h 606722"/>
              <a:gd name="connsiteX41" fmla="*/ 28479 w 607639"/>
              <a:gd name="connsiteY41" fmla="*/ 329470 h 606722"/>
              <a:gd name="connsiteX42" fmla="*/ 56959 w 607639"/>
              <a:gd name="connsiteY42" fmla="*/ 357906 h 606722"/>
              <a:gd name="connsiteX43" fmla="*/ 56959 w 607639"/>
              <a:gd name="connsiteY43" fmla="*/ 549850 h 606722"/>
              <a:gd name="connsiteX44" fmla="*/ 249196 w 607639"/>
              <a:gd name="connsiteY44" fmla="*/ 549850 h 606722"/>
              <a:gd name="connsiteX45" fmla="*/ 277675 w 607639"/>
              <a:gd name="connsiteY45" fmla="*/ 578286 h 606722"/>
              <a:gd name="connsiteX46" fmla="*/ 249196 w 607639"/>
              <a:gd name="connsiteY46" fmla="*/ 606722 h 606722"/>
              <a:gd name="connsiteX47" fmla="*/ 28479 w 607639"/>
              <a:gd name="connsiteY47" fmla="*/ 606722 h 606722"/>
              <a:gd name="connsiteX48" fmla="*/ 0 w 607639"/>
              <a:gd name="connsiteY48" fmla="*/ 578286 h 606722"/>
              <a:gd name="connsiteX49" fmla="*/ 0 w 607639"/>
              <a:gd name="connsiteY49" fmla="*/ 357906 h 606722"/>
              <a:gd name="connsiteX50" fmla="*/ 28479 w 607639"/>
              <a:gd name="connsiteY50" fmla="*/ 329470 h 606722"/>
              <a:gd name="connsiteX51" fmla="*/ 303784 w 607639"/>
              <a:gd name="connsiteY51" fmla="*/ 282560 h 606722"/>
              <a:gd name="connsiteX52" fmla="*/ 287133 w 607639"/>
              <a:gd name="connsiteY52" fmla="*/ 299267 h 606722"/>
              <a:gd name="connsiteX53" fmla="*/ 287133 w 607639"/>
              <a:gd name="connsiteY53" fmla="*/ 340410 h 606722"/>
              <a:gd name="connsiteX54" fmla="*/ 303784 w 607639"/>
              <a:gd name="connsiteY54" fmla="*/ 357117 h 606722"/>
              <a:gd name="connsiteX55" fmla="*/ 320524 w 607639"/>
              <a:gd name="connsiteY55" fmla="*/ 340410 h 606722"/>
              <a:gd name="connsiteX56" fmla="*/ 320524 w 607639"/>
              <a:gd name="connsiteY56" fmla="*/ 299267 h 606722"/>
              <a:gd name="connsiteX57" fmla="*/ 303784 w 607639"/>
              <a:gd name="connsiteY57" fmla="*/ 282560 h 606722"/>
              <a:gd name="connsiteX58" fmla="*/ 303784 w 607639"/>
              <a:gd name="connsiteY58" fmla="*/ 263633 h 606722"/>
              <a:gd name="connsiteX59" fmla="*/ 339490 w 607639"/>
              <a:gd name="connsiteY59" fmla="*/ 299267 h 606722"/>
              <a:gd name="connsiteX60" fmla="*/ 339490 w 607639"/>
              <a:gd name="connsiteY60" fmla="*/ 340410 h 606722"/>
              <a:gd name="connsiteX61" fmla="*/ 303784 w 607639"/>
              <a:gd name="connsiteY61" fmla="*/ 376044 h 606722"/>
              <a:gd name="connsiteX62" fmla="*/ 268078 w 607639"/>
              <a:gd name="connsiteY62" fmla="*/ 340410 h 606722"/>
              <a:gd name="connsiteX63" fmla="*/ 268078 w 607639"/>
              <a:gd name="connsiteY63" fmla="*/ 299267 h 606722"/>
              <a:gd name="connsiteX64" fmla="*/ 303784 w 607639"/>
              <a:gd name="connsiteY64" fmla="*/ 263633 h 606722"/>
              <a:gd name="connsiteX65" fmla="*/ 404613 w 607639"/>
              <a:gd name="connsiteY65" fmla="*/ 251495 h 606722"/>
              <a:gd name="connsiteX66" fmla="*/ 446891 w 607639"/>
              <a:gd name="connsiteY66" fmla="*/ 293636 h 606722"/>
              <a:gd name="connsiteX67" fmla="*/ 437368 w 607639"/>
              <a:gd name="connsiteY67" fmla="*/ 303149 h 606722"/>
              <a:gd name="connsiteX68" fmla="*/ 427844 w 607639"/>
              <a:gd name="connsiteY68" fmla="*/ 293636 h 606722"/>
              <a:gd name="connsiteX69" fmla="*/ 404613 w 607639"/>
              <a:gd name="connsiteY69" fmla="*/ 270432 h 606722"/>
              <a:gd name="connsiteX70" fmla="*/ 381383 w 607639"/>
              <a:gd name="connsiteY70" fmla="*/ 293636 h 606722"/>
              <a:gd name="connsiteX71" fmla="*/ 371859 w 607639"/>
              <a:gd name="connsiteY71" fmla="*/ 303149 h 606722"/>
              <a:gd name="connsiteX72" fmla="*/ 362424 w 607639"/>
              <a:gd name="connsiteY72" fmla="*/ 293636 h 606722"/>
              <a:gd name="connsiteX73" fmla="*/ 404613 w 607639"/>
              <a:gd name="connsiteY73" fmla="*/ 251495 h 606722"/>
              <a:gd name="connsiteX74" fmla="*/ 203026 w 607639"/>
              <a:gd name="connsiteY74" fmla="*/ 251495 h 606722"/>
              <a:gd name="connsiteX75" fmla="*/ 245215 w 607639"/>
              <a:gd name="connsiteY75" fmla="*/ 293636 h 606722"/>
              <a:gd name="connsiteX76" fmla="*/ 235692 w 607639"/>
              <a:gd name="connsiteY76" fmla="*/ 303149 h 606722"/>
              <a:gd name="connsiteX77" fmla="*/ 226257 w 607639"/>
              <a:gd name="connsiteY77" fmla="*/ 293636 h 606722"/>
              <a:gd name="connsiteX78" fmla="*/ 203026 w 607639"/>
              <a:gd name="connsiteY78" fmla="*/ 270432 h 606722"/>
              <a:gd name="connsiteX79" fmla="*/ 179795 w 607639"/>
              <a:gd name="connsiteY79" fmla="*/ 293636 h 606722"/>
              <a:gd name="connsiteX80" fmla="*/ 170271 w 607639"/>
              <a:gd name="connsiteY80" fmla="*/ 303149 h 606722"/>
              <a:gd name="connsiteX81" fmla="*/ 160748 w 607639"/>
              <a:gd name="connsiteY81" fmla="*/ 293636 h 606722"/>
              <a:gd name="connsiteX82" fmla="*/ 203026 w 607639"/>
              <a:gd name="connsiteY82" fmla="*/ 251495 h 606722"/>
              <a:gd name="connsiteX83" fmla="*/ 367227 w 607639"/>
              <a:gd name="connsiteY83" fmla="*/ 183147 h 606722"/>
              <a:gd name="connsiteX84" fmla="*/ 209265 w 607639"/>
              <a:gd name="connsiteY84" fmla="*/ 237894 h 606722"/>
              <a:gd name="connsiteX85" fmla="*/ 119383 w 607639"/>
              <a:gd name="connsiteY85" fmla="*/ 221630 h 606722"/>
              <a:gd name="connsiteX86" fmla="*/ 101940 w 607639"/>
              <a:gd name="connsiteY86" fmla="*/ 303572 h 606722"/>
              <a:gd name="connsiteX87" fmla="*/ 303775 w 607639"/>
              <a:gd name="connsiteY87" fmla="*/ 505230 h 606722"/>
              <a:gd name="connsiteX88" fmla="*/ 505699 w 607639"/>
              <a:gd name="connsiteY88" fmla="*/ 303572 h 606722"/>
              <a:gd name="connsiteX89" fmla="*/ 480692 w 607639"/>
              <a:gd name="connsiteY89" fmla="*/ 206343 h 606722"/>
              <a:gd name="connsiteX90" fmla="*/ 464406 w 607639"/>
              <a:gd name="connsiteY90" fmla="*/ 207054 h 606722"/>
              <a:gd name="connsiteX91" fmla="*/ 367227 w 607639"/>
              <a:gd name="connsiteY91" fmla="*/ 183147 h 606722"/>
              <a:gd name="connsiteX92" fmla="*/ 303775 w 607639"/>
              <a:gd name="connsiteY92" fmla="*/ 85562 h 606722"/>
              <a:gd name="connsiteX93" fmla="*/ 112530 w 607639"/>
              <a:gd name="connsiteY93" fmla="*/ 198344 h 606722"/>
              <a:gd name="connsiteX94" fmla="*/ 209265 w 607639"/>
              <a:gd name="connsiteY94" fmla="*/ 218963 h 606722"/>
              <a:gd name="connsiteX95" fmla="*/ 360196 w 607639"/>
              <a:gd name="connsiteY95" fmla="*/ 164483 h 606722"/>
              <a:gd name="connsiteX96" fmla="*/ 370875 w 607639"/>
              <a:gd name="connsiteY96" fmla="*/ 163505 h 606722"/>
              <a:gd name="connsiteX97" fmla="*/ 464406 w 607639"/>
              <a:gd name="connsiteY97" fmla="*/ 188035 h 606722"/>
              <a:gd name="connsiteX98" fmla="*/ 486566 w 607639"/>
              <a:gd name="connsiteY98" fmla="*/ 186791 h 606722"/>
              <a:gd name="connsiteX99" fmla="*/ 487277 w 607639"/>
              <a:gd name="connsiteY99" fmla="*/ 186257 h 606722"/>
              <a:gd name="connsiteX100" fmla="*/ 487277 w 607639"/>
              <a:gd name="connsiteY100" fmla="*/ 185280 h 606722"/>
              <a:gd name="connsiteX101" fmla="*/ 303775 w 607639"/>
              <a:gd name="connsiteY101" fmla="*/ 85562 h 606722"/>
              <a:gd name="connsiteX102" fmla="*/ 303775 w 607639"/>
              <a:gd name="connsiteY102" fmla="*/ 66543 h 606722"/>
              <a:gd name="connsiteX103" fmla="*/ 503207 w 607639"/>
              <a:gd name="connsiteY103" fmla="*/ 174970 h 606722"/>
              <a:gd name="connsiteX104" fmla="*/ 504453 w 607639"/>
              <a:gd name="connsiteY104" fmla="*/ 194256 h 606722"/>
              <a:gd name="connsiteX105" fmla="*/ 499291 w 607639"/>
              <a:gd name="connsiteY105" fmla="*/ 201011 h 606722"/>
              <a:gd name="connsiteX106" fmla="*/ 524654 w 607639"/>
              <a:gd name="connsiteY106" fmla="*/ 303572 h 606722"/>
              <a:gd name="connsiteX107" fmla="*/ 303775 w 607639"/>
              <a:gd name="connsiteY107" fmla="*/ 524160 h 606722"/>
              <a:gd name="connsiteX108" fmla="*/ 82985 w 607639"/>
              <a:gd name="connsiteY108" fmla="*/ 303572 h 606722"/>
              <a:gd name="connsiteX109" fmla="*/ 101940 w 607639"/>
              <a:gd name="connsiteY109" fmla="*/ 213986 h 606722"/>
              <a:gd name="connsiteX110" fmla="*/ 94554 w 607639"/>
              <a:gd name="connsiteY110" fmla="*/ 204299 h 606722"/>
              <a:gd name="connsiteX111" fmla="*/ 95889 w 607639"/>
              <a:gd name="connsiteY111" fmla="*/ 189190 h 606722"/>
              <a:gd name="connsiteX112" fmla="*/ 303775 w 607639"/>
              <a:gd name="connsiteY112" fmla="*/ 66543 h 606722"/>
              <a:gd name="connsiteX113" fmla="*/ 358444 w 607639"/>
              <a:gd name="connsiteY113" fmla="*/ 18928 h 606722"/>
              <a:gd name="connsiteX114" fmla="*/ 348921 w 607639"/>
              <a:gd name="connsiteY114" fmla="*/ 28436 h 606722"/>
              <a:gd name="connsiteX115" fmla="*/ 358444 w 607639"/>
              <a:gd name="connsiteY115" fmla="*/ 37944 h 606722"/>
              <a:gd name="connsiteX116" fmla="*/ 560114 w 607639"/>
              <a:gd name="connsiteY116" fmla="*/ 37944 h 606722"/>
              <a:gd name="connsiteX117" fmla="*/ 569637 w 607639"/>
              <a:gd name="connsiteY117" fmla="*/ 47364 h 606722"/>
              <a:gd name="connsiteX118" fmla="*/ 569637 w 607639"/>
              <a:gd name="connsiteY118" fmla="*/ 248816 h 606722"/>
              <a:gd name="connsiteX119" fmla="*/ 579160 w 607639"/>
              <a:gd name="connsiteY119" fmla="*/ 258324 h 606722"/>
              <a:gd name="connsiteX120" fmla="*/ 588594 w 607639"/>
              <a:gd name="connsiteY120" fmla="*/ 248816 h 606722"/>
              <a:gd name="connsiteX121" fmla="*/ 588594 w 607639"/>
              <a:gd name="connsiteY121" fmla="*/ 28436 h 606722"/>
              <a:gd name="connsiteX122" fmla="*/ 579160 w 607639"/>
              <a:gd name="connsiteY122" fmla="*/ 18928 h 606722"/>
              <a:gd name="connsiteX123" fmla="*/ 28479 w 607639"/>
              <a:gd name="connsiteY123" fmla="*/ 18928 h 606722"/>
              <a:gd name="connsiteX124" fmla="*/ 18956 w 607639"/>
              <a:gd name="connsiteY124" fmla="*/ 28436 h 606722"/>
              <a:gd name="connsiteX125" fmla="*/ 18956 w 607639"/>
              <a:gd name="connsiteY125" fmla="*/ 248816 h 606722"/>
              <a:gd name="connsiteX126" fmla="*/ 28479 w 607639"/>
              <a:gd name="connsiteY126" fmla="*/ 258324 h 606722"/>
              <a:gd name="connsiteX127" fmla="*/ 38002 w 607639"/>
              <a:gd name="connsiteY127" fmla="*/ 248816 h 606722"/>
              <a:gd name="connsiteX128" fmla="*/ 38002 w 607639"/>
              <a:gd name="connsiteY128" fmla="*/ 47364 h 606722"/>
              <a:gd name="connsiteX129" fmla="*/ 47436 w 607639"/>
              <a:gd name="connsiteY129" fmla="*/ 37944 h 606722"/>
              <a:gd name="connsiteX130" fmla="*/ 249196 w 607639"/>
              <a:gd name="connsiteY130" fmla="*/ 37944 h 606722"/>
              <a:gd name="connsiteX131" fmla="*/ 258719 w 607639"/>
              <a:gd name="connsiteY131" fmla="*/ 28436 h 606722"/>
              <a:gd name="connsiteX132" fmla="*/ 249196 w 607639"/>
              <a:gd name="connsiteY132" fmla="*/ 18928 h 606722"/>
              <a:gd name="connsiteX133" fmla="*/ 358444 w 607639"/>
              <a:gd name="connsiteY133" fmla="*/ 0 h 606722"/>
              <a:gd name="connsiteX134" fmla="*/ 579160 w 607639"/>
              <a:gd name="connsiteY134" fmla="*/ 0 h 606722"/>
              <a:gd name="connsiteX135" fmla="*/ 607639 w 607639"/>
              <a:gd name="connsiteY135" fmla="*/ 28436 h 606722"/>
              <a:gd name="connsiteX136" fmla="*/ 607639 w 607639"/>
              <a:gd name="connsiteY136" fmla="*/ 248816 h 606722"/>
              <a:gd name="connsiteX137" fmla="*/ 579160 w 607639"/>
              <a:gd name="connsiteY137" fmla="*/ 277252 h 606722"/>
              <a:gd name="connsiteX138" fmla="*/ 550680 w 607639"/>
              <a:gd name="connsiteY138" fmla="*/ 248816 h 606722"/>
              <a:gd name="connsiteX139" fmla="*/ 550680 w 607639"/>
              <a:gd name="connsiteY139" fmla="*/ 56872 h 606722"/>
              <a:gd name="connsiteX140" fmla="*/ 358444 w 607639"/>
              <a:gd name="connsiteY140" fmla="*/ 56872 h 606722"/>
              <a:gd name="connsiteX141" fmla="*/ 329964 w 607639"/>
              <a:gd name="connsiteY141" fmla="*/ 28436 h 606722"/>
              <a:gd name="connsiteX142" fmla="*/ 358444 w 607639"/>
              <a:gd name="connsiteY142" fmla="*/ 0 h 606722"/>
              <a:gd name="connsiteX143" fmla="*/ 28479 w 607639"/>
              <a:gd name="connsiteY143" fmla="*/ 0 h 606722"/>
              <a:gd name="connsiteX144" fmla="*/ 249196 w 607639"/>
              <a:gd name="connsiteY144" fmla="*/ 0 h 606722"/>
              <a:gd name="connsiteX145" fmla="*/ 277675 w 607639"/>
              <a:gd name="connsiteY145" fmla="*/ 28436 h 606722"/>
              <a:gd name="connsiteX146" fmla="*/ 249196 w 607639"/>
              <a:gd name="connsiteY146" fmla="*/ 56872 h 606722"/>
              <a:gd name="connsiteX147" fmla="*/ 56959 w 607639"/>
              <a:gd name="connsiteY147" fmla="*/ 56872 h 606722"/>
              <a:gd name="connsiteX148" fmla="*/ 56959 w 607639"/>
              <a:gd name="connsiteY148" fmla="*/ 248816 h 606722"/>
              <a:gd name="connsiteX149" fmla="*/ 28479 w 607639"/>
              <a:gd name="connsiteY149" fmla="*/ 277252 h 606722"/>
              <a:gd name="connsiteX150" fmla="*/ 0 w 607639"/>
              <a:gd name="connsiteY150" fmla="*/ 248816 h 606722"/>
              <a:gd name="connsiteX151" fmla="*/ 0 w 607639"/>
              <a:gd name="connsiteY151" fmla="*/ 28436 h 606722"/>
              <a:gd name="connsiteX152" fmla="*/ 28479 w 607639"/>
              <a:gd name="connsiteY15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607639" h="606722">
                <a:moveTo>
                  <a:pt x="221996" y="349864"/>
                </a:moveTo>
                <a:cubicBezTo>
                  <a:pt x="227247" y="349864"/>
                  <a:pt x="231519" y="354130"/>
                  <a:pt x="231519" y="359285"/>
                </a:cubicBezTo>
                <a:cubicBezTo>
                  <a:pt x="231519" y="399191"/>
                  <a:pt x="263914" y="431542"/>
                  <a:pt x="303785" y="431542"/>
                </a:cubicBezTo>
                <a:cubicBezTo>
                  <a:pt x="343745" y="431542"/>
                  <a:pt x="376140" y="399191"/>
                  <a:pt x="376140" y="359285"/>
                </a:cubicBezTo>
                <a:cubicBezTo>
                  <a:pt x="376140" y="354130"/>
                  <a:pt x="380412" y="349864"/>
                  <a:pt x="385663" y="349864"/>
                </a:cubicBezTo>
                <a:cubicBezTo>
                  <a:pt x="390913" y="349864"/>
                  <a:pt x="395096" y="354130"/>
                  <a:pt x="395096" y="359285"/>
                </a:cubicBezTo>
                <a:cubicBezTo>
                  <a:pt x="395096" y="409589"/>
                  <a:pt x="354157" y="450561"/>
                  <a:pt x="303785" y="450561"/>
                </a:cubicBezTo>
                <a:cubicBezTo>
                  <a:pt x="253501" y="450561"/>
                  <a:pt x="212473" y="409589"/>
                  <a:pt x="212473" y="359285"/>
                </a:cubicBezTo>
                <a:cubicBezTo>
                  <a:pt x="212473" y="354130"/>
                  <a:pt x="216745" y="349864"/>
                  <a:pt x="221996" y="349864"/>
                </a:cubicBezTo>
                <a:close/>
                <a:moveTo>
                  <a:pt x="579160" y="348398"/>
                </a:moveTo>
                <a:cubicBezTo>
                  <a:pt x="573909" y="348398"/>
                  <a:pt x="569637" y="352663"/>
                  <a:pt x="569637" y="357906"/>
                </a:cubicBezTo>
                <a:lnTo>
                  <a:pt x="569637" y="559269"/>
                </a:lnTo>
                <a:cubicBezTo>
                  <a:pt x="569637" y="564512"/>
                  <a:pt x="565365" y="568778"/>
                  <a:pt x="560114" y="568778"/>
                </a:cubicBezTo>
                <a:lnTo>
                  <a:pt x="358444" y="568778"/>
                </a:lnTo>
                <a:cubicBezTo>
                  <a:pt x="353193" y="568778"/>
                  <a:pt x="348921" y="573043"/>
                  <a:pt x="348921" y="578286"/>
                </a:cubicBezTo>
                <a:cubicBezTo>
                  <a:pt x="348921" y="583440"/>
                  <a:pt x="353193" y="587706"/>
                  <a:pt x="358444" y="587706"/>
                </a:cubicBezTo>
                <a:lnTo>
                  <a:pt x="579160" y="587706"/>
                </a:lnTo>
                <a:cubicBezTo>
                  <a:pt x="584322" y="587706"/>
                  <a:pt x="588594" y="583440"/>
                  <a:pt x="588594" y="578286"/>
                </a:cubicBezTo>
                <a:lnTo>
                  <a:pt x="588594" y="357906"/>
                </a:lnTo>
                <a:cubicBezTo>
                  <a:pt x="588594" y="352663"/>
                  <a:pt x="584322" y="348398"/>
                  <a:pt x="579160" y="348398"/>
                </a:cubicBezTo>
                <a:close/>
                <a:moveTo>
                  <a:pt x="28479" y="348398"/>
                </a:moveTo>
                <a:cubicBezTo>
                  <a:pt x="23228" y="348398"/>
                  <a:pt x="18956" y="352663"/>
                  <a:pt x="18956" y="357906"/>
                </a:cubicBezTo>
                <a:lnTo>
                  <a:pt x="18956" y="578286"/>
                </a:lnTo>
                <a:cubicBezTo>
                  <a:pt x="18956" y="583440"/>
                  <a:pt x="23228" y="587706"/>
                  <a:pt x="28479" y="587706"/>
                </a:cubicBezTo>
                <a:lnTo>
                  <a:pt x="249196" y="587706"/>
                </a:lnTo>
                <a:cubicBezTo>
                  <a:pt x="254447" y="587706"/>
                  <a:pt x="258719" y="583440"/>
                  <a:pt x="258719" y="578286"/>
                </a:cubicBezTo>
                <a:cubicBezTo>
                  <a:pt x="258719" y="573043"/>
                  <a:pt x="254447" y="568778"/>
                  <a:pt x="249196" y="568778"/>
                </a:cubicBezTo>
                <a:lnTo>
                  <a:pt x="47436" y="568778"/>
                </a:lnTo>
                <a:cubicBezTo>
                  <a:pt x="42185" y="568778"/>
                  <a:pt x="38002" y="564512"/>
                  <a:pt x="38002" y="559269"/>
                </a:cubicBezTo>
                <a:lnTo>
                  <a:pt x="38002" y="357906"/>
                </a:lnTo>
                <a:cubicBezTo>
                  <a:pt x="38002" y="352663"/>
                  <a:pt x="33730" y="348398"/>
                  <a:pt x="28479" y="348398"/>
                </a:cubicBezTo>
                <a:close/>
                <a:moveTo>
                  <a:pt x="579160" y="329470"/>
                </a:moveTo>
                <a:cubicBezTo>
                  <a:pt x="594823" y="329470"/>
                  <a:pt x="607639" y="342177"/>
                  <a:pt x="607639" y="357906"/>
                </a:cubicBezTo>
                <a:lnTo>
                  <a:pt x="607639" y="578286"/>
                </a:lnTo>
                <a:cubicBezTo>
                  <a:pt x="607639" y="593926"/>
                  <a:pt x="594823" y="606722"/>
                  <a:pt x="579160" y="606722"/>
                </a:cubicBezTo>
                <a:lnTo>
                  <a:pt x="358444" y="606722"/>
                </a:lnTo>
                <a:cubicBezTo>
                  <a:pt x="342691" y="606722"/>
                  <a:pt x="329964" y="593926"/>
                  <a:pt x="329964" y="578286"/>
                </a:cubicBezTo>
                <a:cubicBezTo>
                  <a:pt x="329964" y="562557"/>
                  <a:pt x="342691" y="549850"/>
                  <a:pt x="358444" y="549850"/>
                </a:cubicBezTo>
                <a:lnTo>
                  <a:pt x="550680" y="549850"/>
                </a:lnTo>
                <a:lnTo>
                  <a:pt x="550680" y="357906"/>
                </a:lnTo>
                <a:cubicBezTo>
                  <a:pt x="550680" y="342177"/>
                  <a:pt x="563407" y="329470"/>
                  <a:pt x="579160" y="329470"/>
                </a:cubicBezTo>
                <a:close/>
                <a:moveTo>
                  <a:pt x="28479" y="329470"/>
                </a:moveTo>
                <a:cubicBezTo>
                  <a:pt x="44143" y="329470"/>
                  <a:pt x="56959" y="342177"/>
                  <a:pt x="56959" y="357906"/>
                </a:cubicBezTo>
                <a:lnTo>
                  <a:pt x="56959" y="549850"/>
                </a:lnTo>
                <a:lnTo>
                  <a:pt x="249196" y="549850"/>
                </a:lnTo>
                <a:cubicBezTo>
                  <a:pt x="264948" y="549850"/>
                  <a:pt x="277675" y="562557"/>
                  <a:pt x="277675" y="578286"/>
                </a:cubicBezTo>
                <a:cubicBezTo>
                  <a:pt x="277675" y="593926"/>
                  <a:pt x="264948" y="606722"/>
                  <a:pt x="249196" y="606722"/>
                </a:cubicBezTo>
                <a:lnTo>
                  <a:pt x="28479" y="606722"/>
                </a:lnTo>
                <a:cubicBezTo>
                  <a:pt x="12816" y="606722"/>
                  <a:pt x="0" y="593926"/>
                  <a:pt x="0" y="578286"/>
                </a:cubicBezTo>
                <a:lnTo>
                  <a:pt x="0" y="357906"/>
                </a:lnTo>
                <a:cubicBezTo>
                  <a:pt x="0" y="342177"/>
                  <a:pt x="12816" y="329470"/>
                  <a:pt x="28479" y="329470"/>
                </a:cubicBezTo>
                <a:close/>
                <a:moveTo>
                  <a:pt x="303784" y="282560"/>
                </a:moveTo>
                <a:cubicBezTo>
                  <a:pt x="294613" y="282560"/>
                  <a:pt x="287133" y="290025"/>
                  <a:pt x="287133" y="299267"/>
                </a:cubicBezTo>
                <a:lnTo>
                  <a:pt x="287133" y="340410"/>
                </a:lnTo>
                <a:cubicBezTo>
                  <a:pt x="287133" y="349652"/>
                  <a:pt x="294613" y="357117"/>
                  <a:pt x="303784" y="357117"/>
                </a:cubicBezTo>
                <a:cubicBezTo>
                  <a:pt x="313045" y="357117"/>
                  <a:pt x="320524" y="349652"/>
                  <a:pt x="320524" y="340410"/>
                </a:cubicBezTo>
                <a:lnTo>
                  <a:pt x="320524" y="299267"/>
                </a:lnTo>
                <a:cubicBezTo>
                  <a:pt x="320524" y="290025"/>
                  <a:pt x="313045" y="282560"/>
                  <a:pt x="303784" y="282560"/>
                </a:cubicBezTo>
                <a:close/>
                <a:moveTo>
                  <a:pt x="303784" y="263633"/>
                </a:moveTo>
                <a:cubicBezTo>
                  <a:pt x="323463" y="263633"/>
                  <a:pt x="339490" y="279628"/>
                  <a:pt x="339490" y="299267"/>
                </a:cubicBezTo>
                <a:lnTo>
                  <a:pt x="339490" y="340410"/>
                </a:lnTo>
                <a:cubicBezTo>
                  <a:pt x="339490" y="360049"/>
                  <a:pt x="323463" y="376044"/>
                  <a:pt x="303784" y="376044"/>
                </a:cubicBezTo>
                <a:cubicBezTo>
                  <a:pt x="284106" y="376044"/>
                  <a:pt x="268078" y="360049"/>
                  <a:pt x="268078" y="340410"/>
                </a:cubicBezTo>
                <a:lnTo>
                  <a:pt x="268078" y="299267"/>
                </a:lnTo>
                <a:cubicBezTo>
                  <a:pt x="268078" y="279628"/>
                  <a:pt x="284106" y="263633"/>
                  <a:pt x="303784" y="263633"/>
                </a:cubicBezTo>
                <a:close/>
                <a:moveTo>
                  <a:pt x="404613" y="251495"/>
                </a:moveTo>
                <a:cubicBezTo>
                  <a:pt x="427933" y="251495"/>
                  <a:pt x="446802" y="270432"/>
                  <a:pt x="446891" y="293636"/>
                </a:cubicBezTo>
                <a:cubicBezTo>
                  <a:pt x="446891" y="298881"/>
                  <a:pt x="442619" y="303149"/>
                  <a:pt x="437368" y="303149"/>
                </a:cubicBezTo>
                <a:cubicBezTo>
                  <a:pt x="432116" y="303149"/>
                  <a:pt x="427844" y="298881"/>
                  <a:pt x="427844" y="293636"/>
                </a:cubicBezTo>
                <a:cubicBezTo>
                  <a:pt x="427844" y="280834"/>
                  <a:pt x="417430" y="270432"/>
                  <a:pt x="404613" y="270432"/>
                </a:cubicBezTo>
                <a:cubicBezTo>
                  <a:pt x="391796" y="270432"/>
                  <a:pt x="381383" y="280834"/>
                  <a:pt x="381383" y="293636"/>
                </a:cubicBezTo>
                <a:cubicBezTo>
                  <a:pt x="381383" y="298881"/>
                  <a:pt x="377110" y="303149"/>
                  <a:pt x="371859" y="303149"/>
                </a:cubicBezTo>
                <a:cubicBezTo>
                  <a:pt x="366608" y="303149"/>
                  <a:pt x="362424" y="298881"/>
                  <a:pt x="362424" y="293636"/>
                </a:cubicBezTo>
                <a:cubicBezTo>
                  <a:pt x="362424" y="270432"/>
                  <a:pt x="381294" y="251495"/>
                  <a:pt x="404613" y="251495"/>
                </a:cubicBezTo>
                <a:close/>
                <a:moveTo>
                  <a:pt x="203026" y="251495"/>
                </a:moveTo>
                <a:cubicBezTo>
                  <a:pt x="226257" y="251495"/>
                  <a:pt x="245215" y="270432"/>
                  <a:pt x="245215" y="293636"/>
                </a:cubicBezTo>
                <a:cubicBezTo>
                  <a:pt x="245215" y="298881"/>
                  <a:pt x="240943" y="303149"/>
                  <a:pt x="235692" y="303149"/>
                </a:cubicBezTo>
                <a:cubicBezTo>
                  <a:pt x="230440" y="303149"/>
                  <a:pt x="226257" y="298881"/>
                  <a:pt x="226257" y="293636"/>
                </a:cubicBezTo>
                <a:cubicBezTo>
                  <a:pt x="226257" y="280834"/>
                  <a:pt x="215843" y="270432"/>
                  <a:pt x="203026" y="270432"/>
                </a:cubicBezTo>
                <a:cubicBezTo>
                  <a:pt x="190209" y="270432"/>
                  <a:pt x="179795" y="280834"/>
                  <a:pt x="179795" y="293636"/>
                </a:cubicBezTo>
                <a:cubicBezTo>
                  <a:pt x="179795" y="298881"/>
                  <a:pt x="175523" y="303149"/>
                  <a:pt x="170271" y="303149"/>
                </a:cubicBezTo>
                <a:cubicBezTo>
                  <a:pt x="165020" y="303149"/>
                  <a:pt x="160748" y="298881"/>
                  <a:pt x="160748" y="293636"/>
                </a:cubicBezTo>
                <a:cubicBezTo>
                  <a:pt x="160748" y="270432"/>
                  <a:pt x="179706" y="251495"/>
                  <a:pt x="203026" y="251495"/>
                </a:cubicBezTo>
                <a:close/>
                <a:moveTo>
                  <a:pt x="367227" y="183147"/>
                </a:moveTo>
                <a:cubicBezTo>
                  <a:pt x="322464" y="218519"/>
                  <a:pt x="266576" y="237894"/>
                  <a:pt x="209265" y="237894"/>
                </a:cubicBezTo>
                <a:cubicBezTo>
                  <a:pt x="178207" y="237894"/>
                  <a:pt x="148038" y="232472"/>
                  <a:pt x="119383" y="221630"/>
                </a:cubicBezTo>
                <a:cubicBezTo>
                  <a:pt x="107814" y="247403"/>
                  <a:pt x="101940" y="274954"/>
                  <a:pt x="101940" y="303572"/>
                </a:cubicBezTo>
                <a:cubicBezTo>
                  <a:pt x="101940" y="414755"/>
                  <a:pt x="192445" y="505230"/>
                  <a:pt x="303775" y="505230"/>
                </a:cubicBezTo>
                <a:cubicBezTo>
                  <a:pt x="415105" y="505230"/>
                  <a:pt x="505699" y="414755"/>
                  <a:pt x="505699" y="303572"/>
                </a:cubicBezTo>
                <a:cubicBezTo>
                  <a:pt x="505699" y="269533"/>
                  <a:pt x="497067" y="236027"/>
                  <a:pt x="480692" y="206343"/>
                </a:cubicBezTo>
                <a:cubicBezTo>
                  <a:pt x="475263" y="206787"/>
                  <a:pt x="469835" y="207054"/>
                  <a:pt x="464406" y="207054"/>
                </a:cubicBezTo>
                <a:cubicBezTo>
                  <a:pt x="430500" y="207054"/>
                  <a:pt x="397039" y="198789"/>
                  <a:pt x="367227" y="183147"/>
                </a:cubicBezTo>
                <a:close/>
                <a:moveTo>
                  <a:pt x="303775" y="85562"/>
                </a:moveTo>
                <a:cubicBezTo>
                  <a:pt x="224305" y="85562"/>
                  <a:pt x="150975" y="128755"/>
                  <a:pt x="112530" y="198344"/>
                </a:cubicBezTo>
                <a:cubicBezTo>
                  <a:pt x="143055" y="212031"/>
                  <a:pt x="175537" y="218963"/>
                  <a:pt x="209265" y="218963"/>
                </a:cubicBezTo>
                <a:cubicBezTo>
                  <a:pt x="264352" y="218963"/>
                  <a:pt x="317925" y="199589"/>
                  <a:pt x="360196" y="164483"/>
                </a:cubicBezTo>
                <a:cubicBezTo>
                  <a:pt x="363222" y="161994"/>
                  <a:pt x="367494" y="161639"/>
                  <a:pt x="370875" y="163505"/>
                </a:cubicBezTo>
                <a:cubicBezTo>
                  <a:pt x="399264" y="179592"/>
                  <a:pt x="431568" y="188035"/>
                  <a:pt x="464406" y="188035"/>
                </a:cubicBezTo>
                <a:cubicBezTo>
                  <a:pt x="471793" y="188035"/>
                  <a:pt x="479179" y="187590"/>
                  <a:pt x="486566" y="186791"/>
                </a:cubicBezTo>
                <a:cubicBezTo>
                  <a:pt x="486655" y="186791"/>
                  <a:pt x="487010" y="186702"/>
                  <a:pt x="487277" y="186257"/>
                </a:cubicBezTo>
                <a:cubicBezTo>
                  <a:pt x="487544" y="185724"/>
                  <a:pt x="487277" y="185369"/>
                  <a:pt x="487277" y="185280"/>
                </a:cubicBezTo>
                <a:cubicBezTo>
                  <a:pt x="446786" y="122801"/>
                  <a:pt x="378173" y="85562"/>
                  <a:pt x="303775" y="85562"/>
                </a:cubicBezTo>
                <a:close/>
                <a:moveTo>
                  <a:pt x="303775" y="66543"/>
                </a:moveTo>
                <a:cubicBezTo>
                  <a:pt x="384669" y="66543"/>
                  <a:pt x="459156" y="107070"/>
                  <a:pt x="503207" y="174970"/>
                </a:cubicBezTo>
                <a:cubicBezTo>
                  <a:pt x="506945" y="180747"/>
                  <a:pt x="507390" y="188035"/>
                  <a:pt x="504453" y="194256"/>
                </a:cubicBezTo>
                <a:cubicBezTo>
                  <a:pt x="503207" y="196922"/>
                  <a:pt x="501427" y="199233"/>
                  <a:pt x="499291" y="201011"/>
                </a:cubicBezTo>
                <a:cubicBezTo>
                  <a:pt x="515933" y="232472"/>
                  <a:pt x="524654" y="267756"/>
                  <a:pt x="524654" y="303572"/>
                </a:cubicBezTo>
                <a:cubicBezTo>
                  <a:pt x="524654" y="425242"/>
                  <a:pt x="425606" y="524160"/>
                  <a:pt x="303775" y="524160"/>
                </a:cubicBezTo>
                <a:cubicBezTo>
                  <a:pt x="182033" y="524160"/>
                  <a:pt x="82985" y="425242"/>
                  <a:pt x="82985" y="303572"/>
                </a:cubicBezTo>
                <a:cubicBezTo>
                  <a:pt x="82985" y="272288"/>
                  <a:pt x="89303" y="242248"/>
                  <a:pt x="101940" y="213986"/>
                </a:cubicBezTo>
                <a:cubicBezTo>
                  <a:pt x="98469" y="211676"/>
                  <a:pt x="95889" y="208298"/>
                  <a:pt x="94554" y="204299"/>
                </a:cubicBezTo>
                <a:cubicBezTo>
                  <a:pt x="92863" y="199322"/>
                  <a:pt x="93397" y="193812"/>
                  <a:pt x="95889" y="189190"/>
                </a:cubicBezTo>
                <a:cubicBezTo>
                  <a:pt x="137715" y="113558"/>
                  <a:pt x="217364" y="66543"/>
                  <a:pt x="303775" y="66543"/>
                </a:cubicBezTo>
                <a:close/>
                <a:moveTo>
                  <a:pt x="358444" y="18928"/>
                </a:moveTo>
                <a:cubicBezTo>
                  <a:pt x="353193" y="18928"/>
                  <a:pt x="348921" y="23193"/>
                  <a:pt x="348921" y="28436"/>
                </a:cubicBezTo>
                <a:cubicBezTo>
                  <a:pt x="348921" y="33679"/>
                  <a:pt x="353193" y="37944"/>
                  <a:pt x="358444" y="37944"/>
                </a:cubicBezTo>
                <a:lnTo>
                  <a:pt x="560114" y="37944"/>
                </a:lnTo>
                <a:cubicBezTo>
                  <a:pt x="565365" y="37944"/>
                  <a:pt x="569637" y="42121"/>
                  <a:pt x="569637" y="47364"/>
                </a:cubicBezTo>
                <a:lnTo>
                  <a:pt x="569637" y="248816"/>
                </a:lnTo>
                <a:cubicBezTo>
                  <a:pt x="569637" y="254059"/>
                  <a:pt x="573909" y="258324"/>
                  <a:pt x="579160" y="258324"/>
                </a:cubicBezTo>
                <a:cubicBezTo>
                  <a:pt x="584322" y="258324"/>
                  <a:pt x="588594" y="254059"/>
                  <a:pt x="588594" y="248816"/>
                </a:cubicBezTo>
                <a:lnTo>
                  <a:pt x="588594" y="28436"/>
                </a:lnTo>
                <a:cubicBezTo>
                  <a:pt x="588594" y="23193"/>
                  <a:pt x="584322" y="18928"/>
                  <a:pt x="579160" y="18928"/>
                </a:cubicBezTo>
                <a:close/>
                <a:moveTo>
                  <a:pt x="28479" y="18928"/>
                </a:moveTo>
                <a:cubicBezTo>
                  <a:pt x="23228" y="18928"/>
                  <a:pt x="18956" y="23193"/>
                  <a:pt x="18956" y="28436"/>
                </a:cubicBezTo>
                <a:lnTo>
                  <a:pt x="18956" y="248816"/>
                </a:lnTo>
                <a:cubicBezTo>
                  <a:pt x="18956" y="254059"/>
                  <a:pt x="23228" y="258324"/>
                  <a:pt x="28479" y="258324"/>
                </a:cubicBezTo>
                <a:cubicBezTo>
                  <a:pt x="33730" y="258324"/>
                  <a:pt x="38002" y="254059"/>
                  <a:pt x="38002" y="248816"/>
                </a:cubicBezTo>
                <a:lnTo>
                  <a:pt x="38002" y="47364"/>
                </a:lnTo>
                <a:cubicBezTo>
                  <a:pt x="38002" y="42121"/>
                  <a:pt x="42185" y="37944"/>
                  <a:pt x="47436" y="37944"/>
                </a:cubicBezTo>
                <a:lnTo>
                  <a:pt x="249196" y="37944"/>
                </a:lnTo>
                <a:cubicBezTo>
                  <a:pt x="254447" y="37944"/>
                  <a:pt x="258719" y="33679"/>
                  <a:pt x="258719" y="28436"/>
                </a:cubicBezTo>
                <a:cubicBezTo>
                  <a:pt x="258719" y="23193"/>
                  <a:pt x="254447" y="18928"/>
                  <a:pt x="249196" y="18928"/>
                </a:cubicBezTo>
                <a:close/>
                <a:moveTo>
                  <a:pt x="358444" y="0"/>
                </a:moveTo>
                <a:lnTo>
                  <a:pt x="579160" y="0"/>
                </a:lnTo>
                <a:cubicBezTo>
                  <a:pt x="594823" y="0"/>
                  <a:pt x="607639" y="12796"/>
                  <a:pt x="607639" y="28436"/>
                </a:cubicBezTo>
                <a:lnTo>
                  <a:pt x="607639" y="248816"/>
                </a:lnTo>
                <a:cubicBezTo>
                  <a:pt x="607639" y="264544"/>
                  <a:pt x="594823" y="277252"/>
                  <a:pt x="579160" y="277252"/>
                </a:cubicBezTo>
                <a:cubicBezTo>
                  <a:pt x="563407" y="277252"/>
                  <a:pt x="550680" y="264544"/>
                  <a:pt x="550680" y="248816"/>
                </a:cubicBezTo>
                <a:lnTo>
                  <a:pt x="550680" y="56872"/>
                </a:lnTo>
                <a:lnTo>
                  <a:pt x="358444" y="56872"/>
                </a:lnTo>
                <a:cubicBezTo>
                  <a:pt x="342691" y="56872"/>
                  <a:pt x="329964" y="44076"/>
                  <a:pt x="329964" y="28436"/>
                </a:cubicBezTo>
                <a:cubicBezTo>
                  <a:pt x="329964" y="12796"/>
                  <a:pt x="342691" y="0"/>
                  <a:pt x="358444" y="0"/>
                </a:cubicBezTo>
                <a:close/>
                <a:moveTo>
                  <a:pt x="28479" y="0"/>
                </a:moveTo>
                <a:lnTo>
                  <a:pt x="249196" y="0"/>
                </a:lnTo>
                <a:cubicBezTo>
                  <a:pt x="264948" y="0"/>
                  <a:pt x="277675" y="12796"/>
                  <a:pt x="277675" y="28436"/>
                </a:cubicBezTo>
                <a:cubicBezTo>
                  <a:pt x="277675" y="44076"/>
                  <a:pt x="264948" y="56872"/>
                  <a:pt x="249196" y="56872"/>
                </a:cubicBezTo>
                <a:lnTo>
                  <a:pt x="56959" y="56872"/>
                </a:lnTo>
                <a:lnTo>
                  <a:pt x="56959" y="248816"/>
                </a:lnTo>
                <a:cubicBezTo>
                  <a:pt x="56959" y="264544"/>
                  <a:pt x="44143" y="277252"/>
                  <a:pt x="28479" y="277252"/>
                </a:cubicBezTo>
                <a:cubicBezTo>
                  <a:pt x="12816" y="277252"/>
                  <a:pt x="0" y="264544"/>
                  <a:pt x="0" y="248816"/>
                </a:cubicBezTo>
                <a:lnTo>
                  <a:pt x="0" y="28436"/>
                </a:lnTo>
                <a:cubicBezTo>
                  <a:pt x="0" y="12796"/>
                  <a:pt x="12816" y="0"/>
                  <a:pt x="28479" y="0"/>
                </a:cubicBezTo>
                <a:close/>
              </a:path>
            </a:pathLst>
          </a:custGeom>
          <a:solidFill>
            <a:schemeClr val="bg1"/>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Calibri"/>
              <a:ea typeface="微软雅黑"/>
              <a:cs typeface="+mn-cs"/>
            </a:endParaRPr>
          </a:p>
        </p:txBody>
      </p:sp>
      <p:sp>
        <p:nvSpPr>
          <p:cNvPr id="123" name="圆角矩形 122"/>
          <p:cNvSpPr/>
          <p:nvPr/>
        </p:nvSpPr>
        <p:spPr>
          <a:xfrm>
            <a:off x="5809790" y="5276785"/>
            <a:ext cx="5767604" cy="1152004"/>
          </a:xfrm>
          <a:prstGeom prst="roundRect">
            <a:avLst>
              <a:gd name="adj" fmla="val 288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4" name="图片 12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126835" y="5303102"/>
            <a:ext cx="745502" cy="539420"/>
          </a:xfrm>
          <a:prstGeom prst="rect">
            <a:avLst/>
          </a:prstGeom>
        </p:spPr>
      </p:pic>
      <p:sp>
        <p:nvSpPr>
          <p:cNvPr id="125" name="矩形 124"/>
          <p:cNvSpPr/>
          <p:nvPr/>
        </p:nvSpPr>
        <p:spPr>
          <a:xfrm>
            <a:off x="506448" y="4048831"/>
            <a:ext cx="3840581" cy="46166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SSH Log on Web</a:t>
            </a:r>
          </a:p>
        </p:txBody>
      </p:sp>
      <p:cxnSp>
        <p:nvCxnSpPr>
          <p:cNvPr id="126" name="直接连接符 125"/>
          <p:cNvCxnSpPr/>
          <p:nvPr/>
        </p:nvCxnSpPr>
        <p:spPr>
          <a:xfrm>
            <a:off x="571763" y="4595501"/>
            <a:ext cx="738052" cy="1306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7" name="矩形 126"/>
          <p:cNvSpPr/>
          <p:nvPr/>
        </p:nvSpPr>
        <p:spPr>
          <a:xfrm>
            <a:off x="506448" y="4693569"/>
            <a:ext cx="4206684" cy="461665"/>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rPr>
              <a:t>Door station support enable SSH for better product maintenance and simpler after-sales maintenance.</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28" name="文本框 127"/>
          <p:cNvSpPr txBox="1"/>
          <p:nvPr/>
        </p:nvSpPr>
        <p:spPr>
          <a:xfrm>
            <a:off x="48850" y="3937812"/>
            <a:ext cx="497252" cy="830997"/>
          </a:xfrm>
          <a:prstGeom prst="rect">
            <a:avLst/>
          </a:prstGeom>
          <a:noFill/>
        </p:spPr>
        <p:txBody>
          <a:bodyPr wrap="none" rtlCol="0">
            <a:spAutoFit/>
          </a:bodyPr>
          <a:lstStyle/>
          <a:p>
            <a:pPr marL="0" marR="0" lvl="0" indent="0" algn="l" defTabSz="498778"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3</a:t>
            </a:r>
            <a:endParaRPr kumimoji="0" lang="zh-CN" altLang="en-US" sz="4800" b="1" i="1"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29" name="矩形 128"/>
          <p:cNvSpPr/>
          <p:nvPr/>
        </p:nvSpPr>
        <p:spPr>
          <a:xfrm>
            <a:off x="5744474" y="4048831"/>
            <a:ext cx="6265389" cy="461665"/>
          </a:xfrm>
          <a:prstGeom prst="rect">
            <a:avLst/>
          </a:prstGeom>
        </p:spPr>
        <p:txBody>
          <a:bodyPr wrap="square">
            <a:spAutoFit/>
          </a:bodyPr>
          <a:lstStyle/>
          <a:p>
            <a:pPr lvl="0" defTabSz="914377">
              <a:defRPr/>
            </a:pPr>
            <a:r>
              <a:rPr lang="en-US" altLang="zh-CN" sz="2400" b="1">
                <a:solidFill>
                  <a:srgbClr val="000000">
                    <a:lumMod val="95000"/>
                    <a:lumOff val="5000"/>
                  </a:srgb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Habilitar o deshabilitar el sonido de desbloqueo</a:t>
            </a:r>
            <a:endParaRPr kumimoji="0" lang="en-US" altLang="zh-CN" sz="2400" b="1" i="0"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cxnSp>
        <p:nvCxnSpPr>
          <p:cNvPr id="130" name="直接连接符 129"/>
          <p:cNvCxnSpPr/>
          <p:nvPr/>
        </p:nvCxnSpPr>
        <p:spPr>
          <a:xfrm>
            <a:off x="5809790" y="4595501"/>
            <a:ext cx="738052" cy="1306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31" name="矩形 130"/>
          <p:cNvSpPr/>
          <p:nvPr/>
        </p:nvSpPr>
        <p:spPr>
          <a:xfrm>
            <a:off x="5744474" y="4693569"/>
            <a:ext cx="6183365" cy="461665"/>
          </a:xfrm>
          <a:prstGeom prst="rect">
            <a:avLst/>
          </a:prstGeom>
        </p:spPr>
        <p:txBody>
          <a:bodyPr wrap="square">
            <a:spAutoFit/>
          </a:bodyPr>
          <a:lstStyle/>
          <a:p>
            <a:pPr marL="171450" lvl="0" indent="-171450">
              <a:buFont typeface="Arial" panose="020B0604020202020204" pitchFamily="34" charset="0"/>
              <a:buChar char="•"/>
              <a:defRPr/>
            </a:pP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El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dispositivo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admite</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habilitar</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o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deshabilitar</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el</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sonido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de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desbloqueo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Tipo de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sonido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de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desbloqueo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sonido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prolongado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sonido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corto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o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sonido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a:t>
            </a:r>
            <a:r>
              <a:rPr lang="en-US" altLang="zh-CN" sz="1200" dirty="0" err="1">
                <a:solidFill>
                  <a:prstClr val="black"/>
                </a:solidFill>
                <a:latin typeface="Calibri" panose="020F0502020204030204" pitchFamily="34" charset="0"/>
                <a:ea typeface="微软雅黑" panose="020B0503020204020204" pitchFamily="34" charset="-122"/>
                <a:cs typeface="Calibri" panose="020F0502020204030204" pitchFamily="34" charset="0"/>
              </a:rPr>
              <a:t>rápido</a:t>
            </a:r>
            <a:r>
              <a:rPr lang="en-US" altLang="zh-CN" sz="1200" dirty="0">
                <a:solidFill>
                  <a:prstClr val="black"/>
                </a:solidFill>
                <a:latin typeface="Calibri" panose="020F0502020204030204" pitchFamily="34" charset="0"/>
                <a:ea typeface="微软雅黑" panose="020B0503020204020204" pitchFamily="34" charset="-122"/>
                <a:cs typeface="Calibri" panose="020F0502020204030204" pitchFamily="34" charset="0"/>
              </a:rPr>
              <a:t> (KV6 y KV8)</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32" name="文本框 131"/>
          <p:cNvSpPr txBox="1"/>
          <p:nvPr/>
        </p:nvSpPr>
        <p:spPr>
          <a:xfrm>
            <a:off x="5286877" y="3937812"/>
            <a:ext cx="497252" cy="830997"/>
          </a:xfrm>
          <a:prstGeom prst="rect">
            <a:avLst/>
          </a:prstGeom>
          <a:noFill/>
        </p:spPr>
        <p:txBody>
          <a:bodyPr wrap="none" rtlCol="0">
            <a:spAutoFit/>
          </a:bodyPr>
          <a:lstStyle/>
          <a:p>
            <a:pPr marL="0" marR="0" lvl="0" indent="0" algn="l" defTabSz="498778"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4</a:t>
            </a:r>
            <a:endParaRPr kumimoji="0" lang="zh-CN" altLang="en-US" sz="4800" b="1" i="1" u="none" strike="noStrike" kern="1200" cap="none" spc="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33" name="文本框 132"/>
          <p:cNvSpPr txBox="1"/>
          <p:nvPr/>
        </p:nvSpPr>
        <p:spPr>
          <a:xfrm>
            <a:off x="5872172" y="5421760"/>
            <a:ext cx="14277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微软雅黑" panose="020B0503020204020204" pitchFamily="34" charset="-122"/>
                <a:cs typeface="Calibri" panose="020F0502020204030204" pitchFamily="34" charset="0"/>
              </a:rPr>
              <a:t>Unlocking Sound</a:t>
            </a:r>
            <a:endParaRPr kumimoji="0" lang="zh-CN" altLang="en-US" sz="1200" b="0" i="0" u="none" strike="noStrike" kern="1200" cap="none" spc="0" normalizeH="0" baseline="0" noProof="0" dirty="0">
              <a:ln>
                <a:noFill/>
              </a:ln>
              <a:solidFill>
                <a:prstClr val="white">
                  <a:lumMod val="50000"/>
                </a:prstClr>
              </a:solidFill>
              <a:effectLst/>
              <a:uLnTx/>
              <a:uFillTx/>
              <a:latin typeface="等线" panose="020F0502020204030204"/>
              <a:ea typeface="等线" panose="02010600030101010101" pitchFamily="2" charset="-122"/>
              <a:cs typeface="+mn-cs"/>
            </a:endParaRPr>
          </a:p>
        </p:txBody>
      </p:sp>
      <p:pic>
        <p:nvPicPr>
          <p:cNvPr id="134" name="图片 133"/>
          <p:cNvPicPr>
            <a:picLocks noChangeAspect="1"/>
          </p:cNvPicPr>
          <p:nvPr/>
        </p:nvPicPr>
        <p:blipFill>
          <a:blip r:embed="rId12"/>
          <a:stretch>
            <a:fillRect/>
          </a:stretch>
        </p:blipFill>
        <p:spPr>
          <a:xfrm>
            <a:off x="5986540" y="5747906"/>
            <a:ext cx="5465665" cy="402965"/>
          </a:xfrm>
          <a:prstGeom prst="rect">
            <a:avLst/>
          </a:prstGeom>
        </p:spPr>
      </p:pic>
      <p:pic>
        <p:nvPicPr>
          <p:cNvPr id="135" name="图片 134"/>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90950" y="5250435"/>
            <a:ext cx="2752329" cy="1297093"/>
          </a:xfrm>
          <a:prstGeom prst="rect">
            <a:avLst/>
          </a:prstGeom>
        </p:spPr>
      </p:pic>
      <p:grpSp>
        <p:nvGrpSpPr>
          <p:cNvPr id="136" name="组合 135"/>
          <p:cNvGrpSpPr>
            <a:grpSpLocks/>
          </p:cNvGrpSpPr>
          <p:nvPr/>
        </p:nvGrpSpPr>
        <p:grpSpPr>
          <a:xfrm rot="804073">
            <a:off x="2225311" y="5491615"/>
            <a:ext cx="948745" cy="1021272"/>
            <a:chOff x="4410963" y="3316433"/>
            <a:chExt cx="1690726" cy="1819973"/>
          </a:xfrm>
        </p:grpSpPr>
        <p:sp>
          <p:nvSpPr>
            <p:cNvPr id="137" name="iṩļíḋè">
              <a:extLst>
                <a:ext uri="{FF2B5EF4-FFF2-40B4-BE49-F238E27FC236}">
                  <a16:creationId xmlns:a16="http://schemas.microsoft.com/office/drawing/2014/main" id="{D595AB8D-8DB8-42E7-9234-79D536BEC268}"/>
                </a:ext>
              </a:extLst>
            </p:cNvPr>
            <p:cNvSpPr/>
            <p:nvPr/>
          </p:nvSpPr>
          <p:spPr bwMode="auto">
            <a:xfrm>
              <a:off x="4894618" y="3404386"/>
              <a:ext cx="1110281" cy="1109210"/>
            </a:xfrm>
            <a:custGeom>
              <a:avLst/>
              <a:gdLst>
                <a:gd name="T0" fmla="*/ 1099 w 1310"/>
                <a:gd name="T1" fmla="*/ 1036 h 1309"/>
                <a:gd name="T2" fmla="*/ 274 w 1310"/>
                <a:gd name="T3" fmla="*/ 1099 h 1309"/>
                <a:gd name="T4" fmla="*/ 211 w 1310"/>
                <a:gd name="T5" fmla="*/ 274 h 1309"/>
                <a:gd name="T6" fmla="*/ 1036 w 1310"/>
                <a:gd name="T7" fmla="*/ 210 h 1309"/>
                <a:gd name="T8" fmla="*/ 1099 w 1310"/>
                <a:gd name="T9" fmla="*/ 1036 h 1309"/>
              </a:gdLst>
              <a:ahLst/>
              <a:cxnLst>
                <a:cxn ang="0">
                  <a:pos x="T0" y="T1"/>
                </a:cxn>
                <a:cxn ang="0">
                  <a:pos x="T2" y="T3"/>
                </a:cxn>
                <a:cxn ang="0">
                  <a:pos x="T4" y="T5"/>
                </a:cxn>
                <a:cxn ang="0">
                  <a:pos x="T6" y="T7"/>
                </a:cxn>
                <a:cxn ang="0">
                  <a:pos x="T8" y="T9"/>
                </a:cxn>
              </a:cxnLst>
              <a:rect l="0" t="0" r="r" b="b"/>
              <a:pathLst>
                <a:path w="1310" h="1309">
                  <a:moveTo>
                    <a:pt x="1099" y="1036"/>
                  </a:moveTo>
                  <a:cubicBezTo>
                    <a:pt x="889" y="1281"/>
                    <a:pt x="520" y="1309"/>
                    <a:pt x="274" y="1099"/>
                  </a:cubicBezTo>
                  <a:cubicBezTo>
                    <a:pt x="29" y="889"/>
                    <a:pt x="0" y="519"/>
                    <a:pt x="211" y="274"/>
                  </a:cubicBezTo>
                  <a:cubicBezTo>
                    <a:pt x="421" y="29"/>
                    <a:pt x="790" y="0"/>
                    <a:pt x="1036" y="210"/>
                  </a:cubicBezTo>
                  <a:cubicBezTo>
                    <a:pt x="1281" y="421"/>
                    <a:pt x="1310" y="790"/>
                    <a:pt x="1099" y="1036"/>
                  </a:cubicBezTo>
                </a:path>
              </a:pathLst>
            </a:custGeom>
            <a:solidFill>
              <a:srgbClr val="D3D3D3">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Now Text" panose="020B0504030202020204" pitchFamily="34" charset="0"/>
                <a:ea typeface="等线" panose="02010600030101010101" pitchFamily="2" charset="-122"/>
                <a:cs typeface="+mn-cs"/>
                <a:sym typeface="Helvetica Now Text" panose="020B0504030202020204" pitchFamily="34" charset="0"/>
              </a:endParaRPr>
            </a:p>
          </p:txBody>
        </p:sp>
        <p:grpSp>
          <p:nvGrpSpPr>
            <p:cNvPr id="138" name="组合 137"/>
            <p:cNvGrpSpPr/>
            <p:nvPr/>
          </p:nvGrpSpPr>
          <p:grpSpPr>
            <a:xfrm>
              <a:off x="4410963" y="3316433"/>
              <a:ext cx="1690726" cy="1819973"/>
              <a:chOff x="4093876" y="3202671"/>
              <a:chExt cx="1690726" cy="1819973"/>
            </a:xfrm>
          </p:grpSpPr>
          <p:sp>
            <p:nvSpPr>
              <p:cNvPr id="139" name="ïṣľïḑé">
                <a:extLst>
                  <a:ext uri="{FF2B5EF4-FFF2-40B4-BE49-F238E27FC236}">
                    <a16:creationId xmlns:a16="http://schemas.microsoft.com/office/drawing/2014/main" id="{C081986A-EFD9-4983-B9DF-071431265D86}"/>
                  </a:ext>
                </a:extLst>
              </p:cNvPr>
              <p:cNvSpPr/>
              <p:nvPr/>
            </p:nvSpPr>
            <p:spPr bwMode="auto">
              <a:xfrm>
                <a:off x="4707007" y="3436504"/>
                <a:ext cx="444205" cy="444206"/>
              </a:xfrm>
              <a:custGeom>
                <a:avLst/>
                <a:gdLst>
                  <a:gd name="T0" fmla="*/ 155 w 1038"/>
                  <a:gd name="T1" fmla="*/ 1033 h 1039"/>
                  <a:gd name="T2" fmla="*/ 71 w 1038"/>
                  <a:gd name="T3" fmla="*/ 975 h 1039"/>
                  <a:gd name="T4" fmla="*/ 222 w 1038"/>
                  <a:gd name="T5" fmla="*/ 371 h 1039"/>
                  <a:gd name="T6" fmla="*/ 967 w 1038"/>
                  <a:gd name="T7" fmla="*/ 38 h 1039"/>
                  <a:gd name="T8" fmla="*/ 1034 w 1038"/>
                  <a:gd name="T9" fmla="*/ 119 h 1039"/>
                  <a:gd name="T10" fmla="*/ 953 w 1038"/>
                  <a:gd name="T11" fmla="*/ 186 h 1039"/>
                  <a:gd name="T12" fmla="*/ 336 w 1038"/>
                  <a:gd name="T13" fmla="*/ 466 h 1039"/>
                  <a:gd name="T14" fmla="*/ 216 w 1038"/>
                  <a:gd name="T15" fmla="*/ 943 h 1039"/>
                  <a:gd name="T16" fmla="*/ 160 w 1038"/>
                  <a:gd name="T17" fmla="*/ 1032 h 1039"/>
                  <a:gd name="T18" fmla="*/ 155 w 1038"/>
                  <a:gd name="T19" fmla="*/ 1033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8" h="1039">
                    <a:moveTo>
                      <a:pt x="155" y="1033"/>
                    </a:moveTo>
                    <a:cubicBezTo>
                      <a:pt x="117" y="1039"/>
                      <a:pt x="79" y="1014"/>
                      <a:pt x="71" y="975"/>
                    </a:cubicBezTo>
                    <a:cubicBezTo>
                      <a:pt x="68" y="961"/>
                      <a:pt x="0" y="638"/>
                      <a:pt x="222" y="371"/>
                    </a:cubicBezTo>
                    <a:cubicBezTo>
                      <a:pt x="529" y="0"/>
                      <a:pt x="949" y="36"/>
                      <a:pt x="967" y="38"/>
                    </a:cubicBezTo>
                    <a:cubicBezTo>
                      <a:pt x="1008" y="42"/>
                      <a:pt x="1038" y="78"/>
                      <a:pt x="1034" y="119"/>
                    </a:cubicBezTo>
                    <a:cubicBezTo>
                      <a:pt x="1030" y="160"/>
                      <a:pt x="994" y="190"/>
                      <a:pt x="953" y="186"/>
                    </a:cubicBezTo>
                    <a:cubicBezTo>
                      <a:pt x="939" y="185"/>
                      <a:pt x="592" y="158"/>
                      <a:pt x="336" y="466"/>
                    </a:cubicBezTo>
                    <a:cubicBezTo>
                      <a:pt x="161" y="677"/>
                      <a:pt x="216" y="941"/>
                      <a:pt x="216" y="943"/>
                    </a:cubicBezTo>
                    <a:cubicBezTo>
                      <a:pt x="225" y="983"/>
                      <a:pt x="200" y="1023"/>
                      <a:pt x="160" y="1032"/>
                    </a:cubicBezTo>
                    <a:cubicBezTo>
                      <a:pt x="158" y="1032"/>
                      <a:pt x="157" y="1032"/>
                      <a:pt x="155" y="10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Now Text" panose="020B0504030202020204" pitchFamily="34" charset="0"/>
                  <a:ea typeface="等线" panose="02010600030101010101" pitchFamily="2" charset="-122"/>
                  <a:cs typeface="+mn-cs"/>
                  <a:sym typeface="Helvetica Now Text" panose="020B0504030202020204" pitchFamily="34" charset="0"/>
                </a:endParaRPr>
              </a:p>
            </p:txBody>
          </p:sp>
          <p:grpSp>
            <p:nvGrpSpPr>
              <p:cNvPr id="140" name="组合 139"/>
              <p:cNvGrpSpPr/>
              <p:nvPr/>
            </p:nvGrpSpPr>
            <p:grpSpPr>
              <a:xfrm>
                <a:off x="4093876" y="3202671"/>
                <a:ext cx="1690726" cy="1780166"/>
                <a:chOff x="4093876" y="3202671"/>
                <a:chExt cx="1690726" cy="1780166"/>
              </a:xfrm>
            </p:grpSpPr>
            <p:sp>
              <p:nvSpPr>
                <p:cNvPr id="142" name="íšḻiḍe">
                  <a:extLst>
                    <a:ext uri="{FF2B5EF4-FFF2-40B4-BE49-F238E27FC236}">
                      <a16:creationId xmlns:a16="http://schemas.microsoft.com/office/drawing/2014/main" id="{8D535299-A11B-4570-A802-DDD789C012FB}"/>
                    </a:ext>
                  </a:extLst>
                </p:cNvPr>
                <p:cNvSpPr/>
                <p:nvPr/>
              </p:nvSpPr>
              <p:spPr bwMode="auto">
                <a:xfrm>
                  <a:off x="4489066" y="3202671"/>
                  <a:ext cx="1295536" cy="1293268"/>
                </a:xfrm>
                <a:custGeom>
                  <a:avLst/>
                  <a:gdLst>
                    <a:gd name="T0" fmla="*/ 2379 w 3030"/>
                    <a:gd name="T1" fmla="*/ 477 h 3030"/>
                    <a:gd name="T2" fmla="*/ 477 w 3030"/>
                    <a:gd name="T3" fmla="*/ 651 h 3030"/>
                    <a:gd name="T4" fmla="*/ 651 w 3030"/>
                    <a:gd name="T5" fmla="*/ 2553 h 3030"/>
                    <a:gd name="T6" fmla="*/ 2553 w 3030"/>
                    <a:gd name="T7" fmla="*/ 2379 h 3030"/>
                    <a:gd name="T8" fmla="*/ 2379 w 3030"/>
                    <a:gd name="T9" fmla="*/ 477 h 3030"/>
                    <a:gd name="T10" fmla="*/ 2375 w 3030"/>
                    <a:gd name="T11" fmla="*/ 2230 h 3030"/>
                    <a:gd name="T12" fmla="*/ 799 w 3030"/>
                    <a:gd name="T13" fmla="*/ 2375 h 3030"/>
                    <a:gd name="T14" fmla="*/ 655 w 3030"/>
                    <a:gd name="T15" fmla="*/ 799 h 3030"/>
                    <a:gd name="T16" fmla="*/ 2231 w 3030"/>
                    <a:gd name="T17" fmla="*/ 655 h 3030"/>
                    <a:gd name="T18" fmla="*/ 2375 w 3030"/>
                    <a:gd name="T19" fmla="*/ 2230 h 3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30" h="3030">
                      <a:moveTo>
                        <a:pt x="2379" y="477"/>
                      </a:moveTo>
                      <a:cubicBezTo>
                        <a:pt x="1806" y="0"/>
                        <a:pt x="954" y="78"/>
                        <a:pt x="477" y="651"/>
                      </a:cubicBezTo>
                      <a:cubicBezTo>
                        <a:pt x="0" y="1224"/>
                        <a:pt x="78" y="2076"/>
                        <a:pt x="651" y="2553"/>
                      </a:cubicBezTo>
                      <a:cubicBezTo>
                        <a:pt x="1224" y="3030"/>
                        <a:pt x="2076" y="2952"/>
                        <a:pt x="2553" y="2379"/>
                      </a:cubicBezTo>
                      <a:cubicBezTo>
                        <a:pt x="3030" y="1806"/>
                        <a:pt x="2952" y="954"/>
                        <a:pt x="2379" y="477"/>
                      </a:cubicBezTo>
                      <a:moveTo>
                        <a:pt x="2375" y="2230"/>
                      </a:moveTo>
                      <a:cubicBezTo>
                        <a:pt x="1980" y="2705"/>
                        <a:pt x="1274" y="2770"/>
                        <a:pt x="799" y="2375"/>
                      </a:cubicBezTo>
                      <a:cubicBezTo>
                        <a:pt x="324" y="1979"/>
                        <a:pt x="260" y="1274"/>
                        <a:pt x="655" y="799"/>
                      </a:cubicBezTo>
                      <a:cubicBezTo>
                        <a:pt x="1050" y="324"/>
                        <a:pt x="1756" y="260"/>
                        <a:pt x="2231" y="655"/>
                      </a:cubicBezTo>
                      <a:cubicBezTo>
                        <a:pt x="2706" y="1050"/>
                        <a:pt x="2770" y="1756"/>
                        <a:pt x="2375" y="2230"/>
                      </a:cubicBezTo>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Now Text" panose="020B0504030202020204" pitchFamily="34" charset="0"/>
                    <a:ea typeface="等线" panose="02010600030101010101" pitchFamily="2" charset="-122"/>
                    <a:cs typeface="+mn-cs"/>
                    <a:sym typeface="Helvetica Now Text" panose="020B0504030202020204" pitchFamily="34" charset="0"/>
                  </a:endParaRPr>
                </a:p>
              </p:txBody>
            </p:sp>
            <p:sp>
              <p:nvSpPr>
                <p:cNvPr id="143" name="îṥḻíďe">
                  <a:extLst>
                    <a:ext uri="{FF2B5EF4-FFF2-40B4-BE49-F238E27FC236}">
                      <a16:creationId xmlns:a16="http://schemas.microsoft.com/office/drawing/2014/main" id="{88FAC85E-F465-4563-A429-0AC659931B6C}"/>
                    </a:ext>
                  </a:extLst>
                </p:cNvPr>
                <p:cNvSpPr/>
                <p:nvPr/>
              </p:nvSpPr>
              <p:spPr bwMode="auto">
                <a:xfrm>
                  <a:off x="4601820" y="3317696"/>
                  <a:ext cx="1061704" cy="1059435"/>
                </a:xfrm>
                <a:custGeom>
                  <a:avLst/>
                  <a:gdLst>
                    <a:gd name="T0" fmla="*/ 1421 w 2483"/>
                    <a:gd name="T1" fmla="*/ 2384 h 2482"/>
                    <a:gd name="T2" fmla="*/ 99 w 2483"/>
                    <a:gd name="T3" fmla="*/ 1420 h 2482"/>
                    <a:gd name="T4" fmla="*/ 1063 w 2483"/>
                    <a:gd name="T5" fmla="*/ 98 h 2482"/>
                    <a:gd name="T6" fmla="*/ 2384 w 2483"/>
                    <a:gd name="T7" fmla="*/ 1062 h 2482"/>
                    <a:gd name="T8" fmla="*/ 1421 w 2483"/>
                    <a:gd name="T9" fmla="*/ 2384 h 2482"/>
                    <a:gd name="T10" fmla="*/ 1071 w 2483"/>
                    <a:gd name="T11" fmla="*/ 152 h 2482"/>
                    <a:gd name="T12" fmla="*/ 152 w 2483"/>
                    <a:gd name="T13" fmla="*/ 1412 h 2482"/>
                    <a:gd name="T14" fmla="*/ 1412 w 2483"/>
                    <a:gd name="T15" fmla="*/ 2330 h 2482"/>
                    <a:gd name="T16" fmla="*/ 2331 w 2483"/>
                    <a:gd name="T17" fmla="*/ 1070 h 2482"/>
                    <a:gd name="T18" fmla="*/ 1071 w 2483"/>
                    <a:gd name="T19" fmla="*/ 152 h 2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3" h="2482">
                      <a:moveTo>
                        <a:pt x="1421" y="2384"/>
                      </a:moveTo>
                      <a:cubicBezTo>
                        <a:pt x="791" y="2482"/>
                        <a:pt x="198" y="2050"/>
                        <a:pt x="99" y="1420"/>
                      </a:cubicBezTo>
                      <a:cubicBezTo>
                        <a:pt x="0" y="790"/>
                        <a:pt x="433" y="197"/>
                        <a:pt x="1063" y="98"/>
                      </a:cubicBezTo>
                      <a:cubicBezTo>
                        <a:pt x="1693" y="0"/>
                        <a:pt x="2286" y="432"/>
                        <a:pt x="2384" y="1062"/>
                      </a:cubicBezTo>
                      <a:cubicBezTo>
                        <a:pt x="2483" y="1692"/>
                        <a:pt x="2051" y="2285"/>
                        <a:pt x="1421" y="2384"/>
                      </a:cubicBezTo>
                      <a:close/>
                      <a:moveTo>
                        <a:pt x="1071" y="152"/>
                      </a:moveTo>
                      <a:cubicBezTo>
                        <a:pt x="470" y="246"/>
                        <a:pt x="58" y="811"/>
                        <a:pt x="152" y="1412"/>
                      </a:cubicBezTo>
                      <a:cubicBezTo>
                        <a:pt x="247" y="2012"/>
                        <a:pt x="812" y="2424"/>
                        <a:pt x="1412" y="2330"/>
                      </a:cubicBezTo>
                      <a:cubicBezTo>
                        <a:pt x="2013" y="2236"/>
                        <a:pt x="2425" y="1671"/>
                        <a:pt x="2331" y="1070"/>
                      </a:cubicBezTo>
                      <a:cubicBezTo>
                        <a:pt x="2237" y="470"/>
                        <a:pt x="1672" y="58"/>
                        <a:pt x="1071" y="152"/>
                      </a:cubicBezTo>
                      <a:close/>
                    </a:path>
                  </a:pathLst>
                </a:custGeom>
                <a:solidFill>
                  <a:srgbClr val="00383D"/>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Now Text" panose="020B0504030202020204" pitchFamily="34" charset="0"/>
                    <a:ea typeface="等线" panose="02010600030101010101" pitchFamily="2" charset="-122"/>
                    <a:cs typeface="+mn-cs"/>
                    <a:sym typeface="Helvetica Now Text" panose="020B0504030202020204" pitchFamily="34" charset="0"/>
                  </a:endParaRPr>
                </a:p>
              </p:txBody>
            </p:sp>
            <p:sp>
              <p:nvSpPr>
                <p:cNvPr id="144" name="iŝlíḑe">
                  <a:extLst>
                    <a:ext uri="{FF2B5EF4-FFF2-40B4-BE49-F238E27FC236}">
                      <a16:creationId xmlns:a16="http://schemas.microsoft.com/office/drawing/2014/main" id="{706D5B30-F5EF-4F5C-91E4-8DBF56EEF1D9}"/>
                    </a:ext>
                  </a:extLst>
                </p:cNvPr>
                <p:cNvSpPr/>
                <p:nvPr/>
              </p:nvSpPr>
              <p:spPr bwMode="auto">
                <a:xfrm>
                  <a:off x="4514038" y="4227297"/>
                  <a:ext cx="342046" cy="373073"/>
                </a:xfrm>
                <a:custGeom>
                  <a:avLst/>
                  <a:gdLst>
                    <a:gd name="T0" fmla="*/ 126 w 452"/>
                    <a:gd name="T1" fmla="*/ 493 h 493"/>
                    <a:gd name="T2" fmla="*/ 0 w 452"/>
                    <a:gd name="T3" fmla="*/ 387 h 493"/>
                    <a:gd name="T4" fmla="*/ 326 w 452"/>
                    <a:gd name="T5" fmla="*/ 0 h 493"/>
                    <a:gd name="T6" fmla="*/ 452 w 452"/>
                    <a:gd name="T7" fmla="*/ 106 h 493"/>
                    <a:gd name="T8" fmla="*/ 126 w 452"/>
                    <a:gd name="T9" fmla="*/ 493 h 493"/>
                  </a:gdLst>
                  <a:ahLst/>
                  <a:cxnLst>
                    <a:cxn ang="0">
                      <a:pos x="T0" y="T1"/>
                    </a:cxn>
                    <a:cxn ang="0">
                      <a:pos x="T2" y="T3"/>
                    </a:cxn>
                    <a:cxn ang="0">
                      <a:pos x="T4" y="T5"/>
                    </a:cxn>
                    <a:cxn ang="0">
                      <a:pos x="T6" y="T7"/>
                    </a:cxn>
                    <a:cxn ang="0">
                      <a:pos x="T8" y="T9"/>
                    </a:cxn>
                  </a:cxnLst>
                  <a:rect l="0" t="0" r="r" b="b"/>
                  <a:pathLst>
                    <a:path w="452" h="493">
                      <a:moveTo>
                        <a:pt x="126" y="493"/>
                      </a:moveTo>
                      <a:lnTo>
                        <a:pt x="0" y="387"/>
                      </a:lnTo>
                      <a:lnTo>
                        <a:pt x="326" y="0"/>
                      </a:lnTo>
                      <a:lnTo>
                        <a:pt x="452" y="106"/>
                      </a:lnTo>
                      <a:lnTo>
                        <a:pt x="126" y="49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Now Text" panose="020B0504030202020204" pitchFamily="34" charset="0"/>
                    <a:ea typeface="等线" panose="02010600030101010101" pitchFamily="2" charset="-122"/>
                    <a:cs typeface="+mn-cs"/>
                    <a:sym typeface="Helvetica Now Text" panose="020B0504030202020204" pitchFamily="34" charset="0"/>
                  </a:endParaRPr>
                </a:p>
              </p:txBody>
            </p:sp>
            <p:sp>
              <p:nvSpPr>
                <p:cNvPr id="145" name="ïṥ1iďê">
                  <a:extLst>
                    <a:ext uri="{FF2B5EF4-FFF2-40B4-BE49-F238E27FC236}">
                      <a16:creationId xmlns:a16="http://schemas.microsoft.com/office/drawing/2014/main" id="{6693D794-D8B0-4CA0-9336-91B3A73D7D55}"/>
                    </a:ext>
                  </a:extLst>
                </p:cNvPr>
                <p:cNvSpPr>
                  <a:spLocks/>
                </p:cNvSpPr>
                <p:nvPr/>
              </p:nvSpPr>
              <p:spPr bwMode="auto">
                <a:xfrm>
                  <a:off x="4093876" y="4401756"/>
                  <a:ext cx="552249" cy="581081"/>
                </a:xfrm>
                <a:custGeom>
                  <a:avLst/>
                  <a:gdLst>
                    <a:gd name="T0" fmla="*/ 1163 w 1638"/>
                    <a:gd name="T1" fmla="*/ 148 h 1857"/>
                    <a:gd name="T2" fmla="*/ 110 w 1638"/>
                    <a:gd name="T3" fmla="*/ 1400 h 1857"/>
                    <a:gd name="T4" fmla="*/ 148 w 1638"/>
                    <a:gd name="T5" fmla="*/ 1857 h 1857"/>
                    <a:gd name="T6" fmla="*/ 1638 w 1638"/>
                    <a:gd name="T7" fmla="*/ 121 h 1857"/>
                    <a:gd name="T8" fmla="*/ 1163 w 1638"/>
                    <a:gd name="T9" fmla="*/ 148 h 1857"/>
                  </a:gdLst>
                  <a:ahLst/>
                  <a:cxnLst>
                    <a:cxn ang="0">
                      <a:pos x="T0" y="T1"/>
                    </a:cxn>
                    <a:cxn ang="0">
                      <a:pos x="T2" y="T3"/>
                    </a:cxn>
                    <a:cxn ang="0">
                      <a:pos x="T4" y="T5"/>
                    </a:cxn>
                    <a:cxn ang="0">
                      <a:pos x="T6" y="T7"/>
                    </a:cxn>
                    <a:cxn ang="0">
                      <a:pos x="T8" y="T9"/>
                    </a:cxn>
                  </a:cxnLst>
                  <a:rect l="0" t="0" r="r" b="b"/>
                  <a:pathLst>
                    <a:path w="1638" h="1857">
                      <a:moveTo>
                        <a:pt x="1163" y="148"/>
                      </a:moveTo>
                      <a:cubicBezTo>
                        <a:pt x="110" y="1400"/>
                        <a:pt x="110" y="1400"/>
                        <a:pt x="110" y="1400"/>
                      </a:cubicBezTo>
                      <a:cubicBezTo>
                        <a:pt x="0" y="1530"/>
                        <a:pt x="19" y="1729"/>
                        <a:pt x="148" y="1857"/>
                      </a:cubicBezTo>
                      <a:cubicBezTo>
                        <a:pt x="1638" y="121"/>
                        <a:pt x="1638" y="121"/>
                        <a:pt x="1638" y="121"/>
                      </a:cubicBezTo>
                      <a:cubicBezTo>
                        <a:pt x="1489" y="0"/>
                        <a:pt x="1278" y="12"/>
                        <a:pt x="1163" y="148"/>
                      </a:cubicBezTo>
                      <a:close/>
                    </a:path>
                  </a:pathLst>
                </a:custGeom>
                <a:solidFill>
                  <a:srgbClr val="F5A620"/>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Now Text" panose="020B0504030202020204" pitchFamily="34" charset="0"/>
                    <a:ea typeface="等线" panose="02010600030101010101" pitchFamily="2" charset="-122"/>
                    <a:cs typeface="+mn-cs"/>
                    <a:sym typeface="Helvetica Now Text" panose="020B0504030202020204" pitchFamily="34" charset="0"/>
                  </a:endParaRPr>
                </a:p>
              </p:txBody>
            </p:sp>
          </p:grpSp>
          <p:sp>
            <p:nvSpPr>
              <p:cNvPr id="141" name="ïṥḻîḓé">
                <a:extLst>
                  <a:ext uri="{FF2B5EF4-FFF2-40B4-BE49-F238E27FC236}">
                    <a16:creationId xmlns:a16="http://schemas.microsoft.com/office/drawing/2014/main" id="{29ECE216-128D-4387-AF74-CA22021BB175}"/>
                  </a:ext>
                </a:extLst>
              </p:cNvPr>
              <p:cNvSpPr>
                <a:spLocks/>
              </p:cNvSpPr>
              <p:nvPr/>
            </p:nvSpPr>
            <p:spPr bwMode="auto">
              <a:xfrm>
                <a:off x="4140542" y="4432054"/>
                <a:ext cx="552249" cy="590590"/>
              </a:xfrm>
              <a:custGeom>
                <a:avLst/>
                <a:gdLst>
                  <a:gd name="T0" fmla="*/ 1496 w 1672"/>
                  <a:gd name="T1" fmla="*/ 5 h 1882"/>
                  <a:gd name="T2" fmla="*/ 1490 w 1672"/>
                  <a:gd name="T3" fmla="*/ 0 h 1882"/>
                  <a:gd name="T4" fmla="*/ 0 w 1672"/>
                  <a:gd name="T5" fmla="*/ 1736 h 1882"/>
                  <a:gd name="T6" fmla="*/ 23 w 1672"/>
                  <a:gd name="T7" fmla="*/ 1756 h 1882"/>
                  <a:gd name="T8" fmla="*/ 503 w 1672"/>
                  <a:gd name="T9" fmla="*/ 1734 h 1882"/>
                  <a:gd name="T10" fmla="*/ 1556 w 1672"/>
                  <a:gd name="T11" fmla="*/ 482 h 1882"/>
                  <a:gd name="T12" fmla="*/ 1496 w 1672"/>
                  <a:gd name="T13" fmla="*/ 5 h 1882"/>
                </a:gdLst>
                <a:ahLst/>
                <a:cxnLst>
                  <a:cxn ang="0">
                    <a:pos x="T0" y="T1"/>
                  </a:cxn>
                  <a:cxn ang="0">
                    <a:pos x="T2" y="T3"/>
                  </a:cxn>
                  <a:cxn ang="0">
                    <a:pos x="T4" y="T5"/>
                  </a:cxn>
                  <a:cxn ang="0">
                    <a:pos x="T6" y="T7"/>
                  </a:cxn>
                  <a:cxn ang="0">
                    <a:pos x="T8" y="T9"/>
                  </a:cxn>
                  <a:cxn ang="0">
                    <a:pos x="T10" y="T11"/>
                  </a:cxn>
                  <a:cxn ang="0">
                    <a:pos x="T12" y="T13"/>
                  </a:cxn>
                </a:cxnLst>
                <a:rect l="0" t="0" r="r" b="b"/>
                <a:pathLst>
                  <a:path w="1672" h="1882">
                    <a:moveTo>
                      <a:pt x="1496" y="5"/>
                    </a:moveTo>
                    <a:cubicBezTo>
                      <a:pt x="1494" y="3"/>
                      <a:pt x="1492" y="1"/>
                      <a:pt x="1490" y="0"/>
                    </a:cubicBezTo>
                    <a:cubicBezTo>
                      <a:pt x="0" y="1736"/>
                      <a:pt x="0" y="1736"/>
                      <a:pt x="0" y="1736"/>
                    </a:cubicBezTo>
                    <a:cubicBezTo>
                      <a:pt x="7" y="1743"/>
                      <a:pt x="15" y="1750"/>
                      <a:pt x="23" y="1756"/>
                    </a:cubicBezTo>
                    <a:cubicBezTo>
                      <a:pt x="172" y="1882"/>
                      <a:pt x="387" y="1872"/>
                      <a:pt x="503" y="1734"/>
                    </a:cubicBezTo>
                    <a:cubicBezTo>
                      <a:pt x="1556" y="482"/>
                      <a:pt x="1556" y="482"/>
                      <a:pt x="1556" y="482"/>
                    </a:cubicBezTo>
                    <a:cubicBezTo>
                      <a:pt x="1672" y="344"/>
                      <a:pt x="1646" y="130"/>
                      <a:pt x="1496" y="5"/>
                    </a:cubicBezTo>
                    <a:close/>
                  </a:path>
                </a:pathLst>
              </a:custGeom>
              <a:solidFill>
                <a:srgbClr val="E38F05"/>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Helvetica Now Text" panose="020B0504030202020204" pitchFamily="34" charset="0"/>
                  <a:ea typeface="等线" panose="02010600030101010101" pitchFamily="2" charset="-122"/>
                  <a:cs typeface="+mn-cs"/>
                  <a:sym typeface="Helvetica Now Text" panose="020B0504030202020204" pitchFamily="34" charset="0"/>
                </a:endParaRPr>
              </a:p>
            </p:txBody>
          </p:sp>
        </p:grpSp>
      </p:grpSp>
      <p:sp>
        <p:nvSpPr>
          <p:cNvPr id="146" name="圆角矩形 145"/>
          <p:cNvSpPr/>
          <p:nvPr/>
        </p:nvSpPr>
        <p:spPr>
          <a:xfrm>
            <a:off x="3533611" y="5659307"/>
            <a:ext cx="1274279" cy="443869"/>
          </a:xfrm>
          <a:prstGeom prst="roundRect">
            <a:avLst>
              <a:gd name="adj" fmla="val 2886"/>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7" name="图片 14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250477" y="5678684"/>
            <a:ext cx="502432" cy="424492"/>
          </a:xfrm>
          <a:prstGeom prst="rect">
            <a:avLst/>
          </a:prstGeom>
        </p:spPr>
      </p:pic>
      <p:sp>
        <p:nvSpPr>
          <p:cNvPr id="148" name="文本框 147"/>
          <p:cNvSpPr txBox="1"/>
          <p:nvPr/>
        </p:nvSpPr>
        <p:spPr>
          <a:xfrm>
            <a:off x="3191264" y="5760459"/>
            <a:ext cx="142776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white">
                    <a:lumMod val="50000"/>
                  </a:prstClr>
                </a:solidFill>
                <a:effectLst/>
                <a:uLnTx/>
                <a:uFillTx/>
                <a:latin typeface="等线" panose="020F0502020204030204"/>
                <a:ea typeface="等线" panose="02010600030101010101" pitchFamily="2" charset="-122"/>
                <a:cs typeface="+mn-cs"/>
              </a:rPr>
              <a:t>Enable SSH</a:t>
            </a:r>
            <a:endParaRPr kumimoji="0" lang="zh-CN" altLang="en-US" sz="1050" b="0" i="0" u="none" strike="noStrike" kern="1200" cap="none" spc="0" normalizeH="0" baseline="0" noProof="0" dirty="0">
              <a:ln>
                <a:noFill/>
              </a:ln>
              <a:solidFill>
                <a:prstClr val="white">
                  <a:lumMod val="50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1330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 name="矩形: 圆角 1">
            <a:extLst>
              <a:ext uri="{FF2B5EF4-FFF2-40B4-BE49-F238E27FC236}">
                <a16:creationId xmlns:a16="http://schemas.microsoft.com/office/drawing/2014/main" id="{8915CF09-0838-49AA-BF50-C0984F986999}"/>
              </a:ext>
            </a:extLst>
          </p:cNvPr>
          <p:cNvSpPr/>
          <p:nvPr/>
        </p:nvSpPr>
        <p:spPr>
          <a:xfrm>
            <a:off x="2253500" y="1351281"/>
            <a:ext cx="7764260" cy="5265168"/>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2" name="矩形: 圆角 44">
            <a:extLst>
              <a:ext uri="{FF2B5EF4-FFF2-40B4-BE49-F238E27FC236}">
                <a16:creationId xmlns:a16="http://schemas.microsoft.com/office/drawing/2014/main" id="{C53055C7-060E-91E9-4B24-FAB5CC11EA9F}"/>
              </a:ext>
            </a:extLst>
          </p:cNvPr>
          <p:cNvSpPr/>
          <p:nvPr/>
        </p:nvSpPr>
        <p:spPr>
          <a:xfrm>
            <a:off x="6377139" y="4248672"/>
            <a:ext cx="3635572" cy="2367777"/>
          </a:xfrm>
          <a:prstGeom prst="roundRect">
            <a:avLst>
              <a:gd name="adj" fmla="val 4230"/>
            </a:avLst>
          </a:prstGeom>
          <a:gradFill flip="none" rotWithShape="1">
            <a:gsLst>
              <a:gs pos="0">
                <a:srgbClr val="FFEBEB"/>
              </a:gs>
              <a:gs pos="100000">
                <a:srgbClr val="FFE5E5">
                  <a:lumMod val="47000"/>
                  <a:lumOff val="53000"/>
                </a:srgb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Helvetica"/>
              <a:ea typeface="思源黑体 CN Regular"/>
              <a:cs typeface="+mn-cs"/>
            </a:endParaRPr>
          </a:p>
        </p:txBody>
      </p:sp>
      <p:sp>
        <p:nvSpPr>
          <p:cNvPr id="85" name="文本框 84"/>
          <p:cNvSpPr txBox="1"/>
          <p:nvPr/>
        </p:nvSpPr>
        <p:spPr>
          <a:xfrm>
            <a:off x="714296" y="683609"/>
            <a:ext cx="1539204" cy="400110"/>
          </a:xfrm>
          <a:prstGeom prst="rect">
            <a:avLst/>
          </a:prstGeom>
          <a:noFill/>
        </p:spPr>
        <p:txBody>
          <a:bodyPr wrap="none" rtlCol="0">
            <a:spAutoFit/>
          </a:bodyPr>
          <a:lstStyle>
            <a:defPPr>
              <a:defRPr lang="zh-CN"/>
            </a:defPPr>
            <a:lvl1pPr marR="0" lvl="0" indent="0" defTabSz="914377" fontAlgn="auto">
              <a:lnSpc>
                <a:spcPct val="100000"/>
              </a:lnSpc>
              <a:spcBef>
                <a:spcPts val="0"/>
              </a:spcBef>
              <a:spcAft>
                <a:spcPts val="0"/>
              </a:spcAft>
              <a:buClrTx/>
              <a:buSzTx/>
              <a:buFontTx/>
              <a:buNone/>
              <a:tabLst/>
              <a:defRPr kumimoji="0" sz="2000" b="0" i="0" u="none" strike="noStrike" cap="none" spc="0" normalizeH="0" baseline="0">
                <a:ln>
                  <a:noFill/>
                </a:ln>
                <a:solidFill>
                  <a:prstClr val="black">
                    <a:lumMod val="75000"/>
                    <a:lumOff val="25000"/>
                  </a:prstClr>
                </a:solidFill>
                <a:effectLst/>
                <a:uLnTx/>
                <a:uFillTx/>
                <a:latin typeface="Helvetica Now Text" panose="020B0504030202020204" pitchFamily="34" charset="0"/>
                <a:ea typeface="等线" panose="02010600030101010101" pitchFamily="2" charset="-122"/>
                <a:cs typeface="+mn-ea"/>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sym typeface="Calibri" panose="020F0502020204030204" pitchFamily="34" charset="0"/>
              </a:rPr>
              <a:t>Kit Upgrade</a:t>
            </a:r>
          </a:p>
        </p:txBody>
      </p:sp>
      <p:sp>
        <p:nvSpPr>
          <p:cNvPr id="86" name="Titolo 1"/>
          <p:cNvSpPr txBox="1">
            <a:spLocks/>
          </p:cNvSpPr>
          <p:nvPr/>
        </p:nvSpPr>
        <p:spPr>
          <a:xfrm>
            <a:off x="714296" y="197741"/>
            <a:ext cx="4816896" cy="58477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New– IP Video Intercom</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163" name="矩形: 圆角 6">
            <a:extLst>
              <a:ext uri="{FF2B5EF4-FFF2-40B4-BE49-F238E27FC236}">
                <a16:creationId xmlns:a16="http://schemas.microsoft.com/office/drawing/2014/main" id="{CF5BCC85-336D-4D39-BBFA-EED81290BC55}"/>
              </a:ext>
            </a:extLst>
          </p:cNvPr>
          <p:cNvSpPr/>
          <p:nvPr/>
        </p:nvSpPr>
        <p:spPr>
          <a:xfrm>
            <a:off x="4966990" y="1101781"/>
            <a:ext cx="2430486" cy="489226"/>
          </a:xfrm>
          <a:prstGeom prst="roundRect">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164" name="íṧḻiḋe"/>
          <p:cNvSpPr txBox="1"/>
          <p:nvPr/>
        </p:nvSpPr>
        <p:spPr>
          <a:xfrm>
            <a:off x="4950391" y="1190066"/>
            <a:ext cx="2463684" cy="2784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1200" tIns="31200" rIns="31200" bIns="3120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sym typeface="Helvetica Now Text" panose="020B0504030202020204" pitchFamily="34" charset="0"/>
              </a:rPr>
              <a:t>Kit Upgrade</a:t>
            </a:r>
          </a:p>
        </p:txBody>
      </p:sp>
      <p:pic>
        <p:nvPicPr>
          <p:cNvPr id="167" name="图片 16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1688" y="1267141"/>
            <a:ext cx="4084244" cy="2483502"/>
          </a:xfrm>
          <a:prstGeom prst="rect">
            <a:avLst/>
          </a:prstGeom>
        </p:spPr>
      </p:pic>
      <p:cxnSp>
        <p:nvCxnSpPr>
          <p:cNvPr id="168" name="肘形连接符 167"/>
          <p:cNvCxnSpPr/>
          <p:nvPr/>
        </p:nvCxnSpPr>
        <p:spPr>
          <a:xfrm>
            <a:off x="8367327" y="2509105"/>
            <a:ext cx="714978" cy="134618"/>
          </a:xfrm>
          <a:prstGeom prst="bentConnector3">
            <a:avLst>
              <a:gd name="adj1" fmla="val 50000"/>
            </a:avLst>
          </a:prstGeom>
          <a:ln w="1905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9" name="肘形连接符 168"/>
          <p:cNvCxnSpPr/>
          <p:nvPr/>
        </p:nvCxnSpPr>
        <p:spPr>
          <a:xfrm>
            <a:off x="7815974" y="2784640"/>
            <a:ext cx="1287414" cy="232588"/>
          </a:xfrm>
          <a:prstGeom prst="bentConnector3">
            <a:avLst>
              <a:gd name="adj1" fmla="val 50000"/>
            </a:avLst>
          </a:prstGeom>
          <a:ln w="19050">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70" name="矩形 169"/>
          <p:cNvSpPr/>
          <p:nvPr/>
        </p:nvSpPr>
        <p:spPr>
          <a:xfrm>
            <a:off x="8572808" y="2749051"/>
            <a:ext cx="1966249"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Features with ICON</a:t>
            </a:r>
            <a:endParaRPr kumimoji="0" lang="zh-CN" altLang="en-US" sz="11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171" name="矩形 170"/>
          <p:cNvSpPr/>
          <p:nvPr/>
        </p:nvSpPr>
        <p:spPr>
          <a:xfrm>
            <a:off x="8720372" y="2325831"/>
            <a:ext cx="124375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P</a:t>
            </a:r>
            <a:r>
              <a:rPr kumimoji="0" lang="zh-CN" altLang="en-US" sz="11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acking list</a:t>
            </a:r>
          </a:p>
        </p:txBody>
      </p:sp>
      <p:sp>
        <p:nvSpPr>
          <p:cNvPr id="172" name="矩形 171"/>
          <p:cNvSpPr/>
          <p:nvPr/>
        </p:nvSpPr>
        <p:spPr>
          <a:xfrm>
            <a:off x="2774797" y="3345232"/>
            <a:ext cx="1719177"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O</a:t>
            </a:r>
            <a:r>
              <a:rPr kumimoji="0" lang="zh-CN" altLang="en-US" sz="14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ld </a:t>
            </a:r>
            <a:r>
              <a:rPr kumimoji="0" lang="en-US" altLang="zh-CN" sz="14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P</a:t>
            </a:r>
            <a:r>
              <a:rPr kumimoji="0" lang="zh-CN" altLang="en-US" sz="14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acka</a:t>
            </a:r>
            <a:r>
              <a:rPr kumimoji="0" lang="en-US" altLang="zh-CN" sz="1400" b="1" i="0" u="none" strike="noStrike" kern="1200" cap="none" spc="0" normalizeH="0" baseline="0" noProof="0" dirty="0" err="1">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ge</a:t>
            </a:r>
            <a:endParaRPr kumimoji="0" lang="zh-CN" altLang="en-US" sz="14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173" name="矩形 172"/>
          <p:cNvSpPr/>
          <p:nvPr/>
        </p:nvSpPr>
        <p:spPr>
          <a:xfrm>
            <a:off x="6590274" y="3345232"/>
            <a:ext cx="173442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New Package</a:t>
            </a:r>
          </a:p>
        </p:txBody>
      </p:sp>
      <p:sp>
        <p:nvSpPr>
          <p:cNvPr id="174" name="右箭头 173"/>
          <p:cNvSpPr/>
          <p:nvPr/>
        </p:nvSpPr>
        <p:spPr>
          <a:xfrm flipV="1">
            <a:off x="5558425" y="2361448"/>
            <a:ext cx="460542" cy="29488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微软雅黑"/>
              <a:cs typeface="Helvetica" panose="020B0604020202020204" pitchFamily="34" charset="0"/>
            </a:endParaRPr>
          </a:p>
        </p:txBody>
      </p:sp>
      <p:pic>
        <p:nvPicPr>
          <p:cNvPr id="166" name="图片 1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7775" y="1349818"/>
            <a:ext cx="3083046" cy="1996785"/>
          </a:xfrm>
          <a:prstGeom prst="rect">
            <a:avLst/>
          </a:prstGeom>
        </p:spPr>
      </p:pic>
      <p:sp>
        <p:nvSpPr>
          <p:cNvPr id="176" name="矩形: 圆角 44">
            <a:extLst>
              <a:ext uri="{FF2B5EF4-FFF2-40B4-BE49-F238E27FC236}">
                <a16:creationId xmlns:a16="http://schemas.microsoft.com/office/drawing/2014/main" id="{C53055C7-060E-91E9-4B24-FAB5CC11EA9F}"/>
              </a:ext>
            </a:extLst>
          </p:cNvPr>
          <p:cNvSpPr/>
          <p:nvPr/>
        </p:nvSpPr>
        <p:spPr>
          <a:xfrm>
            <a:off x="2253500" y="4248672"/>
            <a:ext cx="3635572" cy="2367777"/>
          </a:xfrm>
          <a:prstGeom prst="roundRect">
            <a:avLst>
              <a:gd name="adj" fmla="val 4230"/>
            </a:avLst>
          </a:prstGeom>
          <a:gradFill flip="none" rotWithShape="1">
            <a:gsLst>
              <a:gs pos="0">
                <a:srgbClr val="FFEBEB"/>
              </a:gs>
              <a:gs pos="100000">
                <a:srgbClr val="FFE5E5">
                  <a:lumMod val="47000"/>
                  <a:lumOff val="53000"/>
                </a:srgbClr>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Helvetica"/>
              <a:ea typeface="思源黑体 CN Regular"/>
              <a:cs typeface="+mn-cs"/>
            </a:endParaRPr>
          </a:p>
        </p:txBody>
      </p:sp>
      <p:sp>
        <p:nvSpPr>
          <p:cNvPr id="177" name="矩形: 圆顶角 85">
            <a:extLst>
              <a:ext uri="{FF2B5EF4-FFF2-40B4-BE49-F238E27FC236}">
                <a16:creationId xmlns:a16="http://schemas.microsoft.com/office/drawing/2014/main" id="{95B8E0E2-A076-2C0F-EB7E-84876C5326F3}"/>
              </a:ext>
            </a:extLst>
          </p:cNvPr>
          <p:cNvSpPr/>
          <p:nvPr/>
        </p:nvSpPr>
        <p:spPr>
          <a:xfrm>
            <a:off x="2253500" y="3924184"/>
            <a:ext cx="3635572" cy="424523"/>
          </a:xfrm>
          <a:prstGeom prst="round2SameRect">
            <a:avLst/>
          </a:prstGeom>
          <a:gradFill>
            <a:gsLst>
              <a:gs pos="25000">
                <a:srgbClr val="C5000B"/>
              </a:gs>
              <a:gs pos="0">
                <a:schemeClr val="accent2">
                  <a:lumMod val="40000"/>
                  <a:lumOff val="60000"/>
                </a:schemeClr>
              </a:gs>
              <a:gs pos="69000">
                <a:srgbClr val="C5000B"/>
              </a:gs>
              <a:gs pos="100000">
                <a:schemeClr val="accent2">
                  <a:lumMod val="40000"/>
                  <a:lumOff val="60000"/>
                </a:schemeClr>
              </a:gs>
            </a:gsLst>
            <a:path path="circle">
              <a:fillToRect l="100000" t="100000"/>
            </a:path>
          </a:gradFill>
          <a:ln>
            <a:noFill/>
          </a:ln>
          <a:effectLst>
            <a:outerShdw blurRad="254000" dist="127000" dir="5400000" sx="96000" sy="96000" algn="t" rotWithShape="0">
              <a:srgbClr val="A2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Helvetica"/>
              <a:ea typeface="思源黑体 CN Regular"/>
              <a:cs typeface="+mn-cs"/>
            </a:endParaRPr>
          </a:p>
        </p:txBody>
      </p:sp>
      <p:sp>
        <p:nvSpPr>
          <p:cNvPr id="178" name="矩形: 圆角 57">
            <a:extLst>
              <a:ext uri="{FF2B5EF4-FFF2-40B4-BE49-F238E27FC236}">
                <a16:creationId xmlns:a16="http://schemas.microsoft.com/office/drawing/2014/main" id="{AAB5F71A-B3D6-B739-2EDC-01D2DEF52653}"/>
              </a:ext>
            </a:extLst>
          </p:cNvPr>
          <p:cNvSpPr/>
          <p:nvPr/>
        </p:nvSpPr>
        <p:spPr>
          <a:xfrm>
            <a:off x="2678311" y="4488063"/>
            <a:ext cx="2642510" cy="589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Helvetica85-Heavy" panose="020B0A00000000000000" pitchFamily="34" charset="0"/>
              <a:ea typeface="思源黑体 CN Bold" panose="020B0800000000000000" pitchFamily="34" charset="-122"/>
              <a:cs typeface="+mn-cs"/>
            </a:endParaRPr>
          </a:p>
        </p:txBody>
      </p:sp>
      <p:sp>
        <p:nvSpPr>
          <p:cNvPr id="179" name="文本框 178">
            <a:extLst>
              <a:ext uri="{FF2B5EF4-FFF2-40B4-BE49-F238E27FC236}">
                <a16:creationId xmlns:a16="http://schemas.microsoft.com/office/drawing/2014/main" id="{CEE5E292-6F7F-7FA4-9C3F-6FF26C3130A4}"/>
              </a:ext>
            </a:extLst>
          </p:cNvPr>
          <p:cNvSpPr txBox="1"/>
          <p:nvPr/>
        </p:nvSpPr>
        <p:spPr>
          <a:xfrm>
            <a:off x="2402763" y="3988126"/>
            <a:ext cx="1630318" cy="310919"/>
          </a:xfrm>
          <a:prstGeom prst="rect">
            <a:avLst/>
          </a:prstGeom>
          <a:noFill/>
        </p:spPr>
        <p:txBody>
          <a:bodyPr wrap="non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Helvetica" panose="020B0604020202020204" pitchFamily="34" charset="0"/>
                <a:ea typeface="思源黑体 CN Bold" panose="020B0800000000000000" pitchFamily="34" charset="-122"/>
                <a:cs typeface="Helvetica" panose="020B0604020202020204" pitchFamily="34" charset="0"/>
              </a:rPr>
              <a:t>Add Accessories</a:t>
            </a:r>
          </a:p>
        </p:txBody>
      </p:sp>
      <p:sp>
        <p:nvSpPr>
          <p:cNvPr id="180" name="文本框 179">
            <a:extLst>
              <a:ext uri="{FF2B5EF4-FFF2-40B4-BE49-F238E27FC236}">
                <a16:creationId xmlns:a16="http://schemas.microsoft.com/office/drawing/2014/main" id="{D7BDEA2D-CEC9-50DF-BF6E-3EB70FC121BE}"/>
              </a:ext>
            </a:extLst>
          </p:cNvPr>
          <p:cNvSpPr txBox="1"/>
          <p:nvPr/>
        </p:nvSpPr>
        <p:spPr>
          <a:xfrm>
            <a:off x="3435778" y="4638617"/>
            <a:ext cx="1925527" cy="350865"/>
          </a:xfrm>
          <a:prstGeom prst="rect">
            <a:avLst/>
          </a:prstGeom>
          <a:noFill/>
        </p:spPr>
        <p:txBody>
          <a:bodyPr wrap="non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思源黑体 CN Bold" panose="020B0800000000000000" pitchFamily="34" charset="-122"/>
                <a:cs typeface="Helvetica" panose="020B0604020202020204" pitchFamily="34" charset="0"/>
              </a:rPr>
              <a:t>Administrator card x 1</a:t>
            </a:r>
          </a:p>
        </p:txBody>
      </p:sp>
      <p:sp>
        <p:nvSpPr>
          <p:cNvPr id="181" name="矩形: 圆角 64">
            <a:extLst>
              <a:ext uri="{FF2B5EF4-FFF2-40B4-BE49-F238E27FC236}">
                <a16:creationId xmlns:a16="http://schemas.microsoft.com/office/drawing/2014/main" id="{52DD36D5-5F41-E366-94F3-E1FC8F5A91F5}"/>
              </a:ext>
            </a:extLst>
          </p:cNvPr>
          <p:cNvSpPr/>
          <p:nvPr/>
        </p:nvSpPr>
        <p:spPr>
          <a:xfrm>
            <a:off x="2638565" y="5903482"/>
            <a:ext cx="2722000" cy="589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Helvetica85-Heavy" panose="020B0A00000000000000" pitchFamily="34" charset="0"/>
              <a:ea typeface="思源黑体 CN Bold" panose="020B0800000000000000" pitchFamily="34" charset="-122"/>
              <a:cs typeface="+mn-cs"/>
            </a:endParaRPr>
          </a:p>
        </p:txBody>
      </p:sp>
      <p:sp>
        <p:nvSpPr>
          <p:cNvPr id="182" name="矩形: 圆角 67">
            <a:extLst>
              <a:ext uri="{FF2B5EF4-FFF2-40B4-BE49-F238E27FC236}">
                <a16:creationId xmlns:a16="http://schemas.microsoft.com/office/drawing/2014/main" id="{ED8EBBA7-E547-45DA-01F3-89FF3EA5FBDA}"/>
              </a:ext>
            </a:extLst>
          </p:cNvPr>
          <p:cNvSpPr/>
          <p:nvPr/>
        </p:nvSpPr>
        <p:spPr>
          <a:xfrm>
            <a:off x="2678311" y="5195772"/>
            <a:ext cx="2642510" cy="589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Helvetica85-Heavy" panose="020B0A00000000000000" pitchFamily="34" charset="0"/>
              <a:ea typeface="思源黑体 CN Bold" panose="020B0800000000000000" pitchFamily="34" charset="-122"/>
              <a:cs typeface="+mn-cs"/>
            </a:endParaRPr>
          </a:p>
        </p:txBody>
      </p:sp>
      <p:sp>
        <p:nvSpPr>
          <p:cNvPr id="183" name="文本框 182">
            <a:extLst>
              <a:ext uri="{FF2B5EF4-FFF2-40B4-BE49-F238E27FC236}">
                <a16:creationId xmlns:a16="http://schemas.microsoft.com/office/drawing/2014/main" id="{D7BDEA2D-CEC9-50DF-BF6E-3EB70FC121BE}"/>
              </a:ext>
            </a:extLst>
          </p:cNvPr>
          <p:cNvSpPr txBox="1"/>
          <p:nvPr/>
        </p:nvSpPr>
        <p:spPr>
          <a:xfrm>
            <a:off x="3731678" y="5351107"/>
            <a:ext cx="1080745" cy="350865"/>
          </a:xfrm>
          <a:prstGeom prst="rect">
            <a:avLst/>
          </a:prstGeom>
          <a:noFill/>
        </p:spPr>
        <p:txBody>
          <a:bodyPr wrap="non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思源黑体 CN Bold" panose="020B0800000000000000" pitchFamily="34" charset="-122"/>
                <a:cs typeface="Helvetica" panose="020B0604020202020204" pitchFamily="34" charset="0"/>
              </a:rPr>
              <a:t>Key fob x 5</a:t>
            </a:r>
          </a:p>
        </p:txBody>
      </p:sp>
      <p:sp>
        <p:nvSpPr>
          <p:cNvPr id="184" name="文本框 183">
            <a:extLst>
              <a:ext uri="{FF2B5EF4-FFF2-40B4-BE49-F238E27FC236}">
                <a16:creationId xmlns:a16="http://schemas.microsoft.com/office/drawing/2014/main" id="{D7BDEA2D-CEC9-50DF-BF6E-3EB70FC121BE}"/>
              </a:ext>
            </a:extLst>
          </p:cNvPr>
          <p:cNvSpPr txBox="1"/>
          <p:nvPr/>
        </p:nvSpPr>
        <p:spPr>
          <a:xfrm>
            <a:off x="3600496" y="6046162"/>
            <a:ext cx="1359668" cy="350865"/>
          </a:xfrm>
          <a:prstGeom prst="rect">
            <a:avLst/>
          </a:prstGeom>
          <a:noFill/>
        </p:spPr>
        <p:txBody>
          <a:bodyPr wrap="non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思源黑体 CN Bold" panose="020B0800000000000000" pitchFamily="34" charset="-122"/>
                <a:cs typeface="Helvetica" panose="020B0604020202020204" pitchFamily="34" charset="0"/>
              </a:rPr>
              <a:t>Rain shield x 1</a:t>
            </a:r>
          </a:p>
        </p:txBody>
      </p:sp>
      <p:pic>
        <p:nvPicPr>
          <p:cNvPr id="185" name="图片 18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5369" y="4666998"/>
            <a:ext cx="168672" cy="337386"/>
          </a:xfrm>
          <a:prstGeom prst="rect">
            <a:avLst/>
          </a:prstGeom>
          <a:effectLst>
            <a:outerShdw blurRad="50800" dist="38100" dir="2700000" algn="tl" rotWithShape="0">
              <a:prstClr val="black">
                <a:alpha val="40000"/>
              </a:prstClr>
            </a:outerShdw>
          </a:effectLst>
        </p:spPr>
      </p:pic>
      <p:pic>
        <p:nvPicPr>
          <p:cNvPr id="186" name="图片 18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38316" y="5188923"/>
            <a:ext cx="387149" cy="496399"/>
          </a:xfrm>
          <a:prstGeom prst="rect">
            <a:avLst/>
          </a:prstGeom>
          <a:effectLst>
            <a:outerShdw blurRad="50800" dist="38100" dir="2700000" algn="tl" rotWithShape="0">
              <a:prstClr val="black">
                <a:alpha val="40000"/>
              </a:prstClr>
            </a:outerShdw>
          </a:effectLst>
        </p:spPr>
      </p:pic>
      <p:sp>
        <p:nvSpPr>
          <p:cNvPr id="191" name="矩形 190"/>
          <p:cNvSpPr/>
          <p:nvPr/>
        </p:nvSpPr>
        <p:spPr>
          <a:xfrm>
            <a:off x="6545295" y="4488063"/>
            <a:ext cx="3289056" cy="2031325"/>
          </a:xfrm>
          <a:prstGeom prst="rect">
            <a:avLst/>
          </a:prstGeom>
        </p:spPr>
        <p:txBody>
          <a:bodyPr wrap="square">
            <a:spAutoFit/>
          </a:bodyPr>
          <a:lstStyle/>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DS-KIS602(B)</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DS-KIS603-P(C) </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DS-KIS604-P(C)</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DS-KIS604-S(C) </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DS-KIS605-P(C) </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DS-KIS606-P</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DS-KIS607-S</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DS-KIS608-P</a:t>
            </a:r>
          </a:p>
          <a:p>
            <a:pPr marL="285750" marR="0" lvl="0"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DS-KIS902-S</a:t>
            </a:r>
          </a:p>
        </p:txBody>
      </p:sp>
      <p:pic>
        <p:nvPicPr>
          <p:cNvPr id="193" name="图片 192">
            <a:extLst>
              <a:ext uri="{FF2B5EF4-FFF2-40B4-BE49-F238E27FC236}">
                <a16:creationId xmlns:a16="http://schemas.microsoft.com/office/drawing/2014/main" id="{00000000-0008-0000-0200-00001C0100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75482" y="5983461"/>
            <a:ext cx="261179" cy="488557"/>
          </a:xfrm>
          <a:prstGeom prst="rect">
            <a:avLst/>
          </a:prstGeom>
        </p:spPr>
      </p:pic>
      <p:pic>
        <p:nvPicPr>
          <p:cNvPr id="132" name="图片 1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79144" y="5817160"/>
            <a:ext cx="1188258" cy="734810"/>
          </a:xfrm>
          <a:prstGeom prst="rect">
            <a:avLst/>
          </a:prstGeom>
          <a:effectLst>
            <a:outerShdw blurRad="50800" dist="38100" dir="2700000" algn="tl" rotWithShape="0">
              <a:prstClr val="black">
                <a:alpha val="40000"/>
              </a:prstClr>
            </a:outerShdw>
          </a:effectLst>
        </p:spPr>
      </p:pic>
      <p:sp>
        <p:nvSpPr>
          <p:cNvPr id="43" name="矩形: 圆顶角 85">
            <a:extLst>
              <a:ext uri="{FF2B5EF4-FFF2-40B4-BE49-F238E27FC236}">
                <a16:creationId xmlns:a16="http://schemas.microsoft.com/office/drawing/2014/main" id="{95B8E0E2-A076-2C0F-EB7E-84876C5326F3}"/>
              </a:ext>
            </a:extLst>
          </p:cNvPr>
          <p:cNvSpPr/>
          <p:nvPr/>
        </p:nvSpPr>
        <p:spPr>
          <a:xfrm>
            <a:off x="6377139" y="3924184"/>
            <a:ext cx="3635572" cy="424523"/>
          </a:xfrm>
          <a:prstGeom prst="round2SameRect">
            <a:avLst/>
          </a:prstGeom>
          <a:gradFill>
            <a:gsLst>
              <a:gs pos="25000">
                <a:srgbClr val="C5000B"/>
              </a:gs>
              <a:gs pos="0">
                <a:schemeClr val="accent2">
                  <a:lumMod val="40000"/>
                  <a:lumOff val="60000"/>
                </a:schemeClr>
              </a:gs>
              <a:gs pos="69000">
                <a:srgbClr val="C5000B"/>
              </a:gs>
              <a:gs pos="100000">
                <a:schemeClr val="accent2">
                  <a:lumMod val="40000"/>
                  <a:lumOff val="60000"/>
                </a:schemeClr>
              </a:gs>
            </a:gsLst>
            <a:path path="circle">
              <a:fillToRect l="100000" t="100000"/>
            </a:path>
          </a:gradFill>
          <a:ln>
            <a:noFill/>
          </a:ln>
          <a:effectLst>
            <a:outerShdw blurRad="254000" dist="127000" dir="5400000" sx="96000" sy="96000" algn="t" rotWithShape="0">
              <a:srgbClr val="A2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Helvetica"/>
              <a:ea typeface="思源黑体 CN Regular"/>
              <a:cs typeface="+mn-cs"/>
            </a:endParaRPr>
          </a:p>
        </p:txBody>
      </p:sp>
      <p:sp>
        <p:nvSpPr>
          <p:cNvPr id="44" name="文本框 43">
            <a:extLst>
              <a:ext uri="{FF2B5EF4-FFF2-40B4-BE49-F238E27FC236}">
                <a16:creationId xmlns:a16="http://schemas.microsoft.com/office/drawing/2014/main" id="{CEE5E292-6F7F-7FA4-9C3F-6FF26C3130A4}"/>
              </a:ext>
            </a:extLst>
          </p:cNvPr>
          <p:cNvSpPr txBox="1"/>
          <p:nvPr/>
        </p:nvSpPr>
        <p:spPr>
          <a:xfrm>
            <a:off x="6455443" y="3988126"/>
            <a:ext cx="1630318" cy="310919"/>
          </a:xfrm>
          <a:prstGeom prst="rect">
            <a:avLst/>
          </a:prstGeom>
          <a:noFill/>
        </p:spPr>
        <p:txBody>
          <a:bodyPr wrap="non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Helvetica" panose="020B0604020202020204" pitchFamily="34" charset="0"/>
                <a:ea typeface="思源黑体 CN Bold" panose="020B0800000000000000" pitchFamily="34" charset="-122"/>
                <a:cs typeface="Helvetica" panose="020B0604020202020204" pitchFamily="34" charset="0"/>
              </a:rPr>
              <a:t>Involved Models</a:t>
            </a:r>
          </a:p>
        </p:txBody>
      </p:sp>
    </p:spTree>
    <p:extLst>
      <p:ext uri="{BB962C8B-B14F-4D97-AF65-F5344CB8AC3E}">
        <p14:creationId xmlns:p14="http://schemas.microsoft.com/office/powerpoint/2010/main" val="3767506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202161" cy="6858000"/>
          </a:xfrm>
          <a:prstGeom prst="rect">
            <a:avLst/>
          </a:prstGeom>
        </p:spPr>
      </p:pic>
      <p:sp>
        <p:nvSpPr>
          <p:cNvPr id="4" name="矩形 3"/>
          <p:cNvSpPr/>
          <p:nvPr/>
        </p:nvSpPr>
        <p:spPr>
          <a:xfrm>
            <a:off x="0" y="0"/>
            <a:ext cx="12192000" cy="6858000"/>
          </a:xfrm>
          <a:prstGeom prst="rect">
            <a:avLst/>
          </a:prstGeom>
          <a:gradFill flip="none" rotWithShape="1">
            <a:gsLst>
              <a:gs pos="44000">
                <a:srgbClr val="414141">
                  <a:alpha val="76000"/>
                </a:srgbClr>
              </a:gs>
              <a:gs pos="0">
                <a:schemeClr val="tx1">
                  <a:lumMod val="85000"/>
                  <a:lumOff val="15000"/>
                  <a:alpha val="88000"/>
                </a:schemeClr>
              </a:gs>
              <a:gs pos="76000">
                <a:schemeClr val="tx1">
                  <a:lumMod val="65000"/>
                  <a:lumOff val="35000"/>
                  <a:alpha val="4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文本框 4"/>
          <p:cNvSpPr txBox="1"/>
          <p:nvPr/>
        </p:nvSpPr>
        <p:spPr>
          <a:xfrm>
            <a:off x="754477" y="1423825"/>
            <a:ext cx="5744874" cy="2015936"/>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rPr>
              <a:t>4 Wire Video Intercom </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rPr>
              <a:t>for Villa</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rPr>
              <a:t>Plug &amp; play</a:t>
            </a:r>
            <a:endParaRPr kumimoji="0" lang="zh-CN" altLang="en-US" sz="2800" b="0"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grpSp>
        <p:nvGrpSpPr>
          <p:cNvPr id="17" name="组合 16"/>
          <p:cNvGrpSpPr/>
          <p:nvPr/>
        </p:nvGrpSpPr>
        <p:grpSpPr>
          <a:xfrm>
            <a:off x="3941632" y="4048301"/>
            <a:ext cx="7661884" cy="1630570"/>
            <a:chOff x="1463312" y="2599055"/>
            <a:chExt cx="9279971" cy="1974925"/>
          </a:xfrm>
        </p:grpSpPr>
        <p:grpSp>
          <p:nvGrpSpPr>
            <p:cNvPr id="6" name="组合 5"/>
            <p:cNvGrpSpPr/>
            <p:nvPr/>
          </p:nvGrpSpPr>
          <p:grpSpPr>
            <a:xfrm>
              <a:off x="1463312" y="2599055"/>
              <a:ext cx="9279971" cy="1974925"/>
              <a:chOff x="1463312" y="2599055"/>
              <a:chExt cx="9279971" cy="1974925"/>
            </a:xfrm>
            <a:effectLst/>
          </p:grpSpPr>
          <p:grpSp>
            <p:nvGrpSpPr>
              <p:cNvPr id="7" name="组合 6"/>
              <p:cNvGrpSpPr/>
              <p:nvPr/>
            </p:nvGrpSpPr>
            <p:grpSpPr>
              <a:xfrm>
                <a:off x="1463312" y="2758259"/>
                <a:ext cx="4708855" cy="1656672"/>
                <a:chOff x="920578" y="2655942"/>
                <a:chExt cx="4708855" cy="1656672"/>
              </a:xfrm>
            </p:grpSpPr>
            <p:grpSp>
              <p:nvGrpSpPr>
                <p:cNvPr id="10" name="组合 9"/>
                <p:cNvGrpSpPr/>
                <p:nvPr/>
              </p:nvGrpSpPr>
              <p:grpSpPr>
                <a:xfrm>
                  <a:off x="2448258" y="2655942"/>
                  <a:ext cx="3181175" cy="1544990"/>
                  <a:chOff x="2881029" y="2655942"/>
                  <a:chExt cx="3181175" cy="1544990"/>
                </a:xfrm>
              </p:grpSpPr>
              <p:grpSp>
                <p:nvGrpSpPr>
                  <p:cNvPr id="12" name="组合 11"/>
                  <p:cNvGrpSpPr/>
                  <p:nvPr/>
                </p:nvGrpSpPr>
                <p:grpSpPr>
                  <a:xfrm>
                    <a:off x="4803928" y="2655942"/>
                    <a:ext cx="1258276" cy="1481992"/>
                    <a:chOff x="1100158" y="2533553"/>
                    <a:chExt cx="2306371" cy="2716433"/>
                  </a:xfrm>
                </p:grpSpPr>
                <p:pic>
                  <p:nvPicPr>
                    <p:cNvPr id="14" name="图片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158" y="2649026"/>
                      <a:ext cx="1226172" cy="2600960"/>
                    </a:xfrm>
                    <a:prstGeom prst="rect">
                      <a:avLst/>
                    </a:prstGeom>
                  </p:spPr>
                </p:pic>
                <p:pic>
                  <p:nvPicPr>
                    <p:cNvPr id="15" name="图片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17249" y="2533553"/>
                      <a:ext cx="1189280" cy="2692399"/>
                    </a:xfrm>
                    <a:prstGeom prst="rect">
                      <a:avLst/>
                    </a:prstGeom>
                  </p:spPr>
                </p:pic>
              </p:grpSp>
              <p:pic>
                <p:nvPicPr>
                  <p:cNvPr id="13" name="图片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81029" y="2857183"/>
                    <a:ext cx="1897471" cy="1343749"/>
                  </a:xfrm>
                  <a:prstGeom prst="rect">
                    <a:avLst/>
                  </a:prstGeom>
                </p:spPr>
              </p:pic>
            </p:grpSp>
            <p:pic>
              <p:nvPicPr>
                <p:cNvPr id="11" name="图片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0578" y="2818861"/>
                  <a:ext cx="2142907" cy="1493753"/>
                </a:xfrm>
                <a:prstGeom prst="rect">
                  <a:avLst/>
                </a:prstGeom>
              </p:spPr>
            </p:pic>
          </p:grpSp>
          <p:pic>
            <p:nvPicPr>
              <p:cNvPr id="8" name="图片 7">
                <a:extLst>
                  <a:ext uri="{FF2B5EF4-FFF2-40B4-BE49-F238E27FC236}">
                    <a16:creationId xmlns:a16="http://schemas.microsoft.com/office/drawing/2014/main" id="{807F98A5-F096-ED05-042B-069419A16A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10695" y="2599055"/>
                <a:ext cx="4232588" cy="1974925"/>
              </a:xfrm>
              <a:prstGeom prst="rect">
                <a:avLst/>
              </a:prstGeom>
              <a:noFill/>
              <a:effectLst/>
            </p:spPr>
          </p:pic>
        </p:grpSp>
        <p:pic>
          <p:nvPicPr>
            <p:cNvPr id="16" name="图片 1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46105" y="3070422"/>
              <a:ext cx="1813351" cy="1197561"/>
            </a:xfrm>
            <a:prstGeom prst="rect">
              <a:avLst/>
            </a:prstGeom>
          </p:spPr>
        </p:pic>
      </p:grpSp>
      <p:pic>
        <p:nvPicPr>
          <p:cNvPr id="18" name="图片 17">
            <a:extLst>
              <a:ext uri="{FF2B5EF4-FFF2-40B4-BE49-F238E27FC236}">
                <a16:creationId xmlns:a16="http://schemas.microsoft.com/office/drawing/2014/main" id="{AD880660-1856-00B0-81E4-9A953AE77453}"/>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1571" b="100000" l="9091" r="88430">
                        <a14:foregroundMark x1="46281" y1="78534" x2="46281" y2="78534"/>
                        <a14:foregroundMark x1="56198" y1="70157" x2="56198" y2="70157"/>
                        <a14:foregroundMark x1="56198" y1="81675" x2="56198" y2="81675"/>
                        <a14:foregroundMark x1="49587" y1="75393" x2="49587" y2="75393"/>
                        <a14:foregroundMark x1="40496" y1="70157" x2="40496" y2="70157"/>
                        <a14:foregroundMark x1="38017" y1="71728" x2="55372" y2="87435"/>
                        <a14:foregroundMark x1="59504" y1="89529" x2="25620" y2="71728"/>
                        <a14:foregroundMark x1="52893" y1="64398" x2="38843" y2="89529"/>
                        <a14:foregroundMark x1="34711" y1="94241" x2="28926" y2="68586"/>
                        <a14:foregroundMark x1="51240" y1="46073" x2="38017" y2="13613"/>
                      </a14:backgroundRemoval>
                    </a14:imgEffect>
                  </a14:imgLayer>
                </a14:imgProps>
              </a:ext>
              <a:ext uri="{28A0092B-C50C-407E-A947-70E740481C1C}">
                <a14:useLocalDpi xmlns:a14="http://schemas.microsoft.com/office/drawing/2010/main"/>
              </a:ext>
            </a:extLst>
          </a:blip>
          <a:stretch>
            <a:fillRect/>
          </a:stretch>
        </p:blipFill>
        <p:spPr>
          <a:xfrm>
            <a:off x="11001336" y="4231760"/>
            <a:ext cx="784356" cy="1234945"/>
          </a:xfrm>
          <a:prstGeom prst="rect">
            <a:avLst/>
          </a:prstGeom>
        </p:spPr>
      </p:pic>
      <p:pic>
        <p:nvPicPr>
          <p:cNvPr id="9" name="Imagen 7" descr="Logotipo&#10;&#10;Descripción generada automáticamente">
            <a:extLst>
              <a:ext uri="{FF2B5EF4-FFF2-40B4-BE49-F238E27FC236}">
                <a16:creationId xmlns:a16="http://schemas.microsoft.com/office/drawing/2014/main" id="{844EE05F-81CB-FC5F-77AF-260185AEC4E5}"/>
              </a:ext>
            </a:extLst>
          </p:cNvPr>
          <p:cNvPicPr>
            <a:picLocks noChangeAspect="1"/>
          </p:cNvPicPr>
          <p:nvPr/>
        </p:nvPicPr>
        <p:blipFill rotWithShape="1">
          <a:blip r:embed="rId12">
            <a:biLevel thresh="25000"/>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1577042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884892" y="201397"/>
            <a:ext cx="7677862"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Recognition Terminal Family </a:t>
            </a:r>
          </a:p>
        </p:txBody>
      </p:sp>
      <p:sp>
        <p:nvSpPr>
          <p:cNvPr id="155" name="文本框 154"/>
          <p:cNvSpPr txBox="1"/>
          <p:nvPr/>
        </p:nvSpPr>
        <p:spPr>
          <a:xfrm>
            <a:off x="471556" y="2703117"/>
            <a:ext cx="939680" cy="464871"/>
          </a:xfrm>
          <a:prstGeom prst="rect">
            <a:avLst/>
          </a:prstGeom>
          <a:noFill/>
        </p:spPr>
        <p:txBody>
          <a:bodyPr wrap="none" rtlCol="0">
            <a:spAutoFit/>
          </a:bodyPr>
          <a:lstStyle>
            <a:defPPr>
              <a:defRPr lang="zh-CN"/>
            </a:defPPr>
            <a:lvl1pPr algn="ctr">
              <a:lnSpc>
                <a:spcPct val="150000"/>
              </a:lnSpc>
              <a:defRPr sz="2000" spc="10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0" cap="none" spc="10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Project</a:t>
            </a:r>
            <a:endParaRPr kumimoji="0" lang="zh-CN" altLang="en-US" sz="1800" b="0" i="0" u="none" strike="noStrike" kern="0" cap="none" spc="10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cxnSp>
        <p:nvCxnSpPr>
          <p:cNvPr id="253" name="直接连接符 252"/>
          <p:cNvCxnSpPr/>
          <p:nvPr/>
        </p:nvCxnSpPr>
        <p:spPr>
          <a:xfrm>
            <a:off x="1486740" y="1860505"/>
            <a:ext cx="279221" cy="0"/>
          </a:xfrm>
          <a:prstGeom prst="line">
            <a:avLst/>
          </a:prstGeom>
          <a:noFill/>
          <a:ln w="12700" cap="flat" cmpd="sng" algn="ctr">
            <a:solidFill>
              <a:schemeClr val="bg1">
                <a:lumMod val="95000"/>
              </a:schemeClr>
            </a:solidFill>
            <a:prstDash val="solid"/>
            <a:miter lim="800000"/>
          </a:ln>
          <a:effectLst/>
        </p:spPr>
      </p:cxnSp>
      <p:cxnSp>
        <p:nvCxnSpPr>
          <p:cNvPr id="254" name="直接连接符 253"/>
          <p:cNvCxnSpPr/>
          <p:nvPr/>
        </p:nvCxnSpPr>
        <p:spPr>
          <a:xfrm>
            <a:off x="1508340" y="1860505"/>
            <a:ext cx="0" cy="2388940"/>
          </a:xfrm>
          <a:prstGeom prst="line">
            <a:avLst/>
          </a:prstGeom>
          <a:noFill/>
          <a:ln w="12700" cap="flat" cmpd="sng" algn="ctr">
            <a:solidFill>
              <a:schemeClr val="bg1">
                <a:lumMod val="95000"/>
              </a:schemeClr>
            </a:solidFill>
            <a:prstDash val="solid"/>
            <a:miter lim="800000"/>
          </a:ln>
          <a:effectLst/>
        </p:spPr>
      </p:cxnSp>
      <p:cxnSp>
        <p:nvCxnSpPr>
          <p:cNvPr id="255" name="直接连接符 254"/>
          <p:cNvCxnSpPr/>
          <p:nvPr/>
        </p:nvCxnSpPr>
        <p:spPr>
          <a:xfrm>
            <a:off x="1493939" y="4249443"/>
            <a:ext cx="279221" cy="0"/>
          </a:xfrm>
          <a:prstGeom prst="line">
            <a:avLst/>
          </a:prstGeom>
          <a:noFill/>
          <a:ln w="12700" cap="flat" cmpd="sng" algn="ctr">
            <a:solidFill>
              <a:schemeClr val="bg1">
                <a:lumMod val="95000"/>
              </a:schemeClr>
            </a:solidFill>
            <a:prstDash val="solid"/>
            <a:miter lim="800000"/>
          </a:ln>
          <a:effectLst/>
        </p:spPr>
      </p:cxnSp>
      <p:sp>
        <p:nvSpPr>
          <p:cNvPr id="157" name="文本框 156"/>
          <p:cNvSpPr txBox="1"/>
          <p:nvPr/>
        </p:nvSpPr>
        <p:spPr>
          <a:xfrm>
            <a:off x="312655" y="5493584"/>
            <a:ext cx="1451038" cy="464871"/>
          </a:xfrm>
          <a:prstGeom prst="rect">
            <a:avLst/>
          </a:prstGeom>
          <a:noFill/>
        </p:spPr>
        <p:txBody>
          <a:bodyPr wrap="none" rtlCol="0">
            <a:spAutoFit/>
          </a:bodyPr>
          <a:lstStyle>
            <a:defPPr>
              <a:defRPr lang="zh-CN"/>
            </a:defPPr>
            <a:lvl1pPr algn="ctr">
              <a:lnSpc>
                <a:spcPct val="150000"/>
              </a:lnSpc>
              <a:defRPr sz="2000" spc="10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0" cap="none" spc="10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Distribution</a:t>
            </a:r>
            <a:endParaRPr kumimoji="0" lang="zh-CN" altLang="en-US" sz="1800" b="0" i="0" u="none" strike="noStrike" kern="0" cap="none" spc="100" normalizeH="0" baseline="0" noProof="0" dirty="0">
              <a:ln>
                <a:noFill/>
              </a:ln>
              <a:solidFill>
                <a:srgbClr val="2D4486"/>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237" name="文本框 236"/>
          <p:cNvSpPr txBox="1"/>
          <p:nvPr/>
        </p:nvSpPr>
        <p:spPr>
          <a:xfrm>
            <a:off x="3877360" y="3959267"/>
            <a:ext cx="954107" cy="646331"/>
          </a:xfrm>
          <a:prstGeom prst="rect">
            <a:avLst/>
          </a:prstGeom>
          <a:noFill/>
        </p:spPr>
        <p:txBody>
          <a:bodyPr wrap="none" rtlCol="0">
            <a:spAutoFit/>
          </a:bodyPr>
          <a:lstStyle>
            <a:defPPr>
              <a:defRPr lang="zh-CN"/>
            </a:defPPr>
            <a:lvl1pPr algn="ctr">
              <a:lnSpc>
                <a:spcPct val="150000"/>
              </a:lnSpc>
              <a:defRPr sz="2000" spc="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a:t>
            </a:r>
            <a:r>
              <a:rPr kumimoji="0" lang="en-US" altLang="zh-CN" sz="20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6,000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faces</a:t>
            </a:r>
          </a:p>
        </p:txBody>
      </p:sp>
      <p:sp>
        <p:nvSpPr>
          <p:cNvPr id="165" name="文本框 33"/>
          <p:cNvSpPr txBox="1"/>
          <p:nvPr/>
        </p:nvSpPr>
        <p:spPr>
          <a:xfrm>
            <a:off x="3842269" y="5558755"/>
            <a:ext cx="954107" cy="646331"/>
          </a:xfrm>
          <a:prstGeom prst="rect">
            <a:avLst/>
          </a:prstGeom>
          <a:noFill/>
        </p:spPr>
        <p:txBody>
          <a:bodyPr wrap="none" rtlCol="0">
            <a:spAutoFit/>
          </a:bodyPr>
          <a:lstStyle>
            <a:defPPr>
              <a:defRPr lang="zh-CN"/>
            </a:defPPr>
            <a:lvl1pPr algn="ctr">
              <a:lnSpc>
                <a:spcPct val="150000"/>
              </a:lnSpc>
              <a:defRPr sz="2000" spc="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a:t>
            </a:r>
            <a:r>
              <a:rPr kumimoji="0" lang="en-US" altLang="zh-CN" sz="20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faces</a:t>
            </a:r>
          </a:p>
        </p:txBody>
      </p:sp>
      <p:sp>
        <p:nvSpPr>
          <p:cNvPr id="172" name="文本框 33"/>
          <p:cNvSpPr txBox="1"/>
          <p:nvPr/>
        </p:nvSpPr>
        <p:spPr>
          <a:xfrm>
            <a:off x="3863149" y="1585413"/>
            <a:ext cx="1141659" cy="590931"/>
          </a:xfrm>
          <a:prstGeom prst="rect">
            <a:avLst/>
          </a:prstGeom>
          <a:noFill/>
        </p:spPr>
        <p:txBody>
          <a:bodyPr wrap="none" rtlCol="0">
            <a:spAutoFit/>
          </a:bodyPr>
          <a:lstStyle>
            <a:defPPr>
              <a:defRPr lang="zh-CN"/>
            </a:defPPr>
            <a:lvl1pPr algn="ctr">
              <a:lnSpc>
                <a:spcPct val="150000"/>
              </a:lnSpc>
              <a:defRPr sz="2000" spc="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a:t>
            </a:r>
            <a:r>
              <a:rPr kumimoji="0" lang="en-US" altLang="zh-CN" sz="20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50,000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faces</a:t>
            </a:r>
          </a:p>
        </p:txBody>
      </p:sp>
      <p:sp>
        <p:nvSpPr>
          <p:cNvPr id="196" name="文本框 33"/>
          <p:cNvSpPr txBox="1"/>
          <p:nvPr/>
        </p:nvSpPr>
        <p:spPr>
          <a:xfrm>
            <a:off x="3861945" y="2724543"/>
            <a:ext cx="1141659" cy="646331"/>
          </a:xfrm>
          <a:prstGeom prst="rect">
            <a:avLst/>
          </a:prstGeom>
          <a:noFill/>
        </p:spPr>
        <p:txBody>
          <a:bodyPr wrap="none" rtlCol="0">
            <a:spAutoFit/>
          </a:bodyPr>
          <a:lstStyle>
            <a:defPPr>
              <a:defRPr lang="zh-CN"/>
            </a:defPPr>
            <a:lvl1pPr algn="ctr">
              <a:lnSpc>
                <a:spcPct val="150000"/>
              </a:lnSpc>
              <a:defRPr sz="2000" spc="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a:t>
            </a:r>
            <a:r>
              <a:rPr kumimoji="0" lang="en-US" altLang="zh-CN" sz="20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50,000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faces</a:t>
            </a:r>
          </a:p>
        </p:txBody>
      </p:sp>
      <p:grpSp>
        <p:nvGrpSpPr>
          <p:cNvPr id="256" name="组合 255"/>
          <p:cNvGrpSpPr/>
          <p:nvPr/>
        </p:nvGrpSpPr>
        <p:grpSpPr>
          <a:xfrm>
            <a:off x="1837697" y="1405239"/>
            <a:ext cx="1891996" cy="848295"/>
            <a:chOff x="1730067" y="1486269"/>
            <a:chExt cx="2081899" cy="933439"/>
          </a:xfrm>
        </p:grpSpPr>
        <p:sp>
          <p:nvSpPr>
            <p:cNvPr id="257" name="矩形 256"/>
            <p:cNvSpPr/>
            <p:nvPr/>
          </p:nvSpPr>
          <p:spPr>
            <a:xfrm>
              <a:off x="1730067" y="1498649"/>
              <a:ext cx="2081899" cy="911535"/>
            </a:xfrm>
            <a:prstGeom prst="rect">
              <a:avLst/>
            </a:prstGeom>
            <a:noFill/>
            <a:ln>
              <a:solidFill>
                <a:schemeClr val="accent2">
                  <a:lumMod val="60000"/>
                  <a:lumOff val="4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258" name="组合 257"/>
            <p:cNvGrpSpPr/>
            <p:nvPr/>
          </p:nvGrpSpPr>
          <p:grpSpPr>
            <a:xfrm>
              <a:off x="1730067" y="1486269"/>
              <a:ext cx="181649" cy="181649"/>
              <a:chOff x="5400001" y="5013241"/>
              <a:chExt cx="181649" cy="181649"/>
            </a:xfrm>
          </p:grpSpPr>
          <p:cxnSp>
            <p:nvCxnSpPr>
              <p:cNvPr id="269" name="直接连接符 268"/>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59" name="组合 258"/>
            <p:cNvGrpSpPr/>
            <p:nvPr/>
          </p:nvGrpSpPr>
          <p:grpSpPr>
            <a:xfrm flipH="1">
              <a:off x="3630317" y="1486269"/>
              <a:ext cx="181649" cy="181649"/>
              <a:chOff x="5400001" y="5013241"/>
              <a:chExt cx="181649" cy="181649"/>
            </a:xfrm>
          </p:grpSpPr>
          <p:cxnSp>
            <p:nvCxnSpPr>
              <p:cNvPr id="267" name="直接连接符 266"/>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60" name="组合 259"/>
            <p:cNvGrpSpPr/>
            <p:nvPr/>
          </p:nvGrpSpPr>
          <p:grpSpPr>
            <a:xfrm flipV="1">
              <a:off x="1730067" y="2238059"/>
              <a:ext cx="181649" cy="181649"/>
              <a:chOff x="5400001" y="5013241"/>
              <a:chExt cx="181649" cy="181649"/>
            </a:xfrm>
          </p:grpSpPr>
          <p:cxnSp>
            <p:nvCxnSpPr>
              <p:cNvPr id="265" name="直接连接符 264"/>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61" name="组合 260"/>
            <p:cNvGrpSpPr/>
            <p:nvPr/>
          </p:nvGrpSpPr>
          <p:grpSpPr>
            <a:xfrm flipH="1" flipV="1">
              <a:off x="3628104" y="2238059"/>
              <a:ext cx="181649" cy="181649"/>
              <a:chOff x="5400001" y="5013241"/>
              <a:chExt cx="181649" cy="181649"/>
            </a:xfrm>
          </p:grpSpPr>
          <p:cxnSp>
            <p:nvCxnSpPr>
              <p:cNvPr id="263" name="直接连接符 262"/>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2" name="文本框 261"/>
            <p:cNvSpPr txBox="1"/>
            <p:nvPr/>
          </p:nvSpPr>
          <p:spPr>
            <a:xfrm>
              <a:off x="1739308" y="1587349"/>
              <a:ext cx="2057120" cy="711204"/>
            </a:xfrm>
            <a:prstGeom prst="rect">
              <a:avLst/>
            </a:prstGeom>
            <a:noFill/>
          </p:spPr>
          <p:txBody>
            <a:bodyPr wrap="square" rtlCol="0">
              <a:spAutoFit/>
            </a:bodyPr>
            <a:lstStyle>
              <a:defPPr>
                <a:defRPr lang="zh-CN"/>
              </a:defPPr>
              <a:lvl1pPr algn="ctr">
                <a:lnSpc>
                  <a:spcPct val="150000"/>
                </a:lnSpc>
                <a:defRPr sz="1600" spc="30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100" normalizeH="0" baseline="0" noProof="0" dirty="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Module for Barrier</a:t>
              </a:r>
            </a:p>
          </p:txBody>
        </p:sp>
      </p:grpSp>
      <p:grpSp>
        <p:nvGrpSpPr>
          <p:cNvPr id="271" name="组合 270"/>
          <p:cNvGrpSpPr/>
          <p:nvPr/>
        </p:nvGrpSpPr>
        <p:grpSpPr>
          <a:xfrm>
            <a:off x="1835117" y="2526048"/>
            <a:ext cx="2139246" cy="840639"/>
            <a:chOff x="1730067" y="1486269"/>
            <a:chExt cx="2375403" cy="933439"/>
          </a:xfrm>
        </p:grpSpPr>
        <p:sp>
          <p:nvSpPr>
            <p:cNvPr id="272" name="矩形 271"/>
            <p:cNvSpPr/>
            <p:nvPr/>
          </p:nvSpPr>
          <p:spPr>
            <a:xfrm>
              <a:off x="1730067" y="1498649"/>
              <a:ext cx="2081899" cy="911535"/>
            </a:xfrm>
            <a:prstGeom prst="rect">
              <a:avLst/>
            </a:prstGeom>
            <a:noFill/>
            <a:ln>
              <a:solidFill>
                <a:schemeClr val="accent2">
                  <a:lumMod val="60000"/>
                  <a:lumOff val="40000"/>
                  <a:alpha val="3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273" name="组合 272"/>
            <p:cNvGrpSpPr/>
            <p:nvPr/>
          </p:nvGrpSpPr>
          <p:grpSpPr>
            <a:xfrm>
              <a:off x="1730067" y="1486269"/>
              <a:ext cx="181649" cy="181649"/>
              <a:chOff x="5400001" y="5013241"/>
              <a:chExt cx="181649" cy="181649"/>
            </a:xfrm>
          </p:grpSpPr>
          <p:cxnSp>
            <p:nvCxnSpPr>
              <p:cNvPr id="284" name="直接连接符 283"/>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5" name="直接连接符 284"/>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4" name="组合 273"/>
            <p:cNvGrpSpPr/>
            <p:nvPr/>
          </p:nvGrpSpPr>
          <p:grpSpPr>
            <a:xfrm flipH="1">
              <a:off x="3630317" y="1486269"/>
              <a:ext cx="181649" cy="181649"/>
              <a:chOff x="5400001" y="5013241"/>
              <a:chExt cx="181649" cy="181649"/>
            </a:xfrm>
          </p:grpSpPr>
          <p:cxnSp>
            <p:nvCxnSpPr>
              <p:cNvPr id="282" name="直接连接符 281"/>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3" name="直接连接符 282"/>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5" name="组合 274"/>
            <p:cNvGrpSpPr/>
            <p:nvPr/>
          </p:nvGrpSpPr>
          <p:grpSpPr>
            <a:xfrm flipV="1">
              <a:off x="1730067" y="2238059"/>
              <a:ext cx="181649" cy="181649"/>
              <a:chOff x="5400001" y="5013241"/>
              <a:chExt cx="181649" cy="181649"/>
            </a:xfrm>
          </p:grpSpPr>
          <p:cxnSp>
            <p:nvCxnSpPr>
              <p:cNvPr id="280" name="直接连接符 279"/>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6" name="组合 275"/>
            <p:cNvGrpSpPr/>
            <p:nvPr/>
          </p:nvGrpSpPr>
          <p:grpSpPr>
            <a:xfrm flipH="1" flipV="1">
              <a:off x="3628104" y="2238059"/>
              <a:ext cx="181649" cy="181649"/>
              <a:chOff x="5400001" y="5013241"/>
              <a:chExt cx="181649" cy="181649"/>
            </a:xfrm>
          </p:grpSpPr>
          <p:cxnSp>
            <p:nvCxnSpPr>
              <p:cNvPr id="278" name="直接连接符 277"/>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9" name="直接连接符 278"/>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77" name="文本框 276"/>
            <p:cNvSpPr txBox="1"/>
            <p:nvPr/>
          </p:nvSpPr>
          <p:spPr>
            <a:xfrm>
              <a:off x="1897529" y="1710554"/>
              <a:ext cx="2207941" cy="410103"/>
            </a:xfrm>
            <a:prstGeom prst="rect">
              <a:avLst/>
            </a:prstGeom>
            <a:noFill/>
          </p:spPr>
          <p:txBody>
            <a:bodyPr wrap="square" rtlCol="0">
              <a:spAutoFit/>
            </a:bodyPr>
            <a:lstStyle>
              <a:defPPr>
                <a:defRPr lang="zh-CN"/>
              </a:defPPr>
              <a:lvl1pPr>
                <a:defRPr sz="2000" spc="100">
                  <a:gradFill>
                    <a:gsLst>
                      <a:gs pos="0">
                        <a:srgbClr val="4ADDFE"/>
                      </a:gs>
                      <a:gs pos="100000">
                        <a:srgbClr val="51B3FD"/>
                      </a:gs>
                    </a:gsLst>
                    <a:lin ang="0" scaled="0"/>
                  </a:gradFill>
                  <a:latin typeface="TSTAR PRO Heavy" panose="02000806030000020004" pitchFamily="50" charset="0"/>
                  <a:ea typeface="方正兰亭黑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100" normalizeH="0" baseline="0" noProof="0" dirty="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Ultra Series</a:t>
              </a:r>
            </a:p>
          </p:txBody>
        </p:sp>
      </p:grpSp>
      <p:grpSp>
        <p:nvGrpSpPr>
          <p:cNvPr id="286" name="组合 285"/>
          <p:cNvGrpSpPr/>
          <p:nvPr/>
        </p:nvGrpSpPr>
        <p:grpSpPr>
          <a:xfrm>
            <a:off x="1835117" y="3767991"/>
            <a:ext cx="2165863" cy="819736"/>
            <a:chOff x="1730067" y="1486269"/>
            <a:chExt cx="2466283" cy="933439"/>
          </a:xfrm>
        </p:grpSpPr>
        <p:sp>
          <p:nvSpPr>
            <p:cNvPr id="287" name="矩形 286"/>
            <p:cNvSpPr/>
            <p:nvPr/>
          </p:nvSpPr>
          <p:spPr>
            <a:xfrm>
              <a:off x="1730067" y="1498649"/>
              <a:ext cx="2081899" cy="911535"/>
            </a:xfrm>
            <a:prstGeom prst="rect">
              <a:avLst/>
            </a:prstGeom>
            <a:noFill/>
            <a:ln>
              <a:solidFill>
                <a:schemeClr val="accent2">
                  <a:lumMod val="60000"/>
                  <a:lumOff val="40000"/>
                  <a:alpha val="3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288" name="组合 287"/>
            <p:cNvGrpSpPr/>
            <p:nvPr/>
          </p:nvGrpSpPr>
          <p:grpSpPr>
            <a:xfrm>
              <a:off x="1730067" y="1486269"/>
              <a:ext cx="181649" cy="181649"/>
              <a:chOff x="5400001" y="5013241"/>
              <a:chExt cx="181649" cy="181649"/>
            </a:xfrm>
          </p:grpSpPr>
          <p:cxnSp>
            <p:nvCxnSpPr>
              <p:cNvPr id="299" name="直接连接符 298"/>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0" name="直接连接符 299"/>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89" name="组合 288"/>
            <p:cNvGrpSpPr/>
            <p:nvPr/>
          </p:nvGrpSpPr>
          <p:grpSpPr>
            <a:xfrm flipH="1">
              <a:off x="3630317" y="1486269"/>
              <a:ext cx="181649" cy="181649"/>
              <a:chOff x="5400001" y="5013241"/>
              <a:chExt cx="181649" cy="181649"/>
            </a:xfrm>
          </p:grpSpPr>
          <p:cxnSp>
            <p:nvCxnSpPr>
              <p:cNvPr id="297" name="直接连接符 296"/>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8" name="直接连接符 297"/>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90" name="组合 289"/>
            <p:cNvGrpSpPr/>
            <p:nvPr/>
          </p:nvGrpSpPr>
          <p:grpSpPr>
            <a:xfrm flipV="1">
              <a:off x="1730067" y="2238059"/>
              <a:ext cx="181649" cy="181649"/>
              <a:chOff x="5400001" y="5013241"/>
              <a:chExt cx="181649" cy="181649"/>
            </a:xfrm>
          </p:grpSpPr>
          <p:cxnSp>
            <p:nvCxnSpPr>
              <p:cNvPr id="295" name="直接连接符 294"/>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6" name="直接连接符 295"/>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91" name="组合 290"/>
            <p:cNvGrpSpPr/>
            <p:nvPr/>
          </p:nvGrpSpPr>
          <p:grpSpPr>
            <a:xfrm flipH="1" flipV="1">
              <a:off x="3628104" y="2238059"/>
              <a:ext cx="181649" cy="181649"/>
              <a:chOff x="5400001" y="5013241"/>
              <a:chExt cx="181649" cy="181649"/>
            </a:xfrm>
          </p:grpSpPr>
          <p:cxnSp>
            <p:nvCxnSpPr>
              <p:cNvPr id="293" name="直接连接符 292"/>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4" name="直接连接符 293"/>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92" name="文本框 291"/>
            <p:cNvSpPr txBox="1"/>
            <p:nvPr/>
          </p:nvSpPr>
          <p:spPr>
            <a:xfrm>
              <a:off x="1988409" y="1735328"/>
              <a:ext cx="2207941" cy="420561"/>
            </a:xfrm>
            <a:prstGeom prst="rect">
              <a:avLst/>
            </a:prstGeom>
            <a:noFill/>
          </p:spPr>
          <p:txBody>
            <a:bodyPr wrap="square" rtlCol="0">
              <a:spAutoFit/>
            </a:bodyPr>
            <a:lstStyle>
              <a:defPPr>
                <a:defRPr lang="zh-CN"/>
              </a:defPPr>
              <a:lvl1pPr>
                <a:defRPr sz="2000" spc="100">
                  <a:gradFill>
                    <a:gsLst>
                      <a:gs pos="0">
                        <a:srgbClr val="4ADDFE"/>
                      </a:gs>
                      <a:gs pos="100000">
                        <a:srgbClr val="51B3FD"/>
                      </a:gs>
                    </a:gsLst>
                    <a:lin ang="0" scaled="0"/>
                  </a:gradFill>
                  <a:latin typeface="TSTAR PRO Heavy" panose="02000806030000020004" pitchFamily="50" charset="0"/>
                  <a:ea typeface="方正兰亭黑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100" normalizeH="0" baseline="0" noProof="0" dirty="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 Series</a:t>
              </a:r>
            </a:p>
          </p:txBody>
        </p:sp>
      </p:grpSp>
      <p:grpSp>
        <p:nvGrpSpPr>
          <p:cNvPr id="301" name="组合 300"/>
          <p:cNvGrpSpPr/>
          <p:nvPr/>
        </p:nvGrpSpPr>
        <p:grpSpPr>
          <a:xfrm>
            <a:off x="1835117" y="5419763"/>
            <a:ext cx="2018275" cy="839270"/>
            <a:chOff x="1730067" y="1486269"/>
            <a:chExt cx="2306031" cy="933439"/>
          </a:xfrm>
        </p:grpSpPr>
        <p:sp>
          <p:nvSpPr>
            <p:cNvPr id="302" name="矩形 301"/>
            <p:cNvSpPr/>
            <p:nvPr/>
          </p:nvSpPr>
          <p:spPr>
            <a:xfrm>
              <a:off x="1730067" y="1498649"/>
              <a:ext cx="2081899" cy="911535"/>
            </a:xfrm>
            <a:prstGeom prst="rect">
              <a:avLst/>
            </a:prstGeom>
            <a:noFill/>
            <a:ln>
              <a:solidFill>
                <a:schemeClr val="accent2">
                  <a:lumMod val="60000"/>
                  <a:lumOff val="40000"/>
                  <a:alpha val="3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303" name="组合 302"/>
            <p:cNvGrpSpPr/>
            <p:nvPr/>
          </p:nvGrpSpPr>
          <p:grpSpPr>
            <a:xfrm>
              <a:off x="1730067" y="1486269"/>
              <a:ext cx="181649" cy="181649"/>
              <a:chOff x="5400001" y="5013241"/>
              <a:chExt cx="181649" cy="181649"/>
            </a:xfrm>
          </p:grpSpPr>
          <p:cxnSp>
            <p:nvCxnSpPr>
              <p:cNvPr id="314" name="直接连接符 313"/>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5" name="直接连接符 314"/>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04" name="组合 303"/>
            <p:cNvGrpSpPr/>
            <p:nvPr/>
          </p:nvGrpSpPr>
          <p:grpSpPr>
            <a:xfrm flipH="1">
              <a:off x="3630317" y="1486269"/>
              <a:ext cx="181649" cy="181649"/>
              <a:chOff x="5400001" y="5013241"/>
              <a:chExt cx="181649" cy="181649"/>
            </a:xfrm>
          </p:grpSpPr>
          <p:cxnSp>
            <p:nvCxnSpPr>
              <p:cNvPr id="312" name="直接连接符 311"/>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3" name="直接连接符 312"/>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05" name="组合 304"/>
            <p:cNvGrpSpPr/>
            <p:nvPr/>
          </p:nvGrpSpPr>
          <p:grpSpPr>
            <a:xfrm flipV="1">
              <a:off x="1730067" y="2238059"/>
              <a:ext cx="181649" cy="181649"/>
              <a:chOff x="5400001" y="5013241"/>
              <a:chExt cx="181649" cy="181649"/>
            </a:xfrm>
          </p:grpSpPr>
          <p:cxnSp>
            <p:nvCxnSpPr>
              <p:cNvPr id="310" name="直接连接符 309"/>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1" name="直接连接符 310"/>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06" name="组合 305"/>
            <p:cNvGrpSpPr/>
            <p:nvPr/>
          </p:nvGrpSpPr>
          <p:grpSpPr>
            <a:xfrm flipH="1" flipV="1">
              <a:off x="3628104" y="2238059"/>
              <a:ext cx="181649" cy="181649"/>
              <a:chOff x="5400001" y="5013241"/>
              <a:chExt cx="181649" cy="181649"/>
            </a:xfrm>
          </p:grpSpPr>
          <p:cxnSp>
            <p:nvCxnSpPr>
              <p:cNvPr id="308" name="直接连接符 307"/>
              <p:cNvCxnSpPr/>
              <p:nvPr/>
            </p:nvCxnSpPr>
            <p:spPr>
              <a:xfrm>
                <a:off x="5400001" y="5022765"/>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9" name="直接连接符 308"/>
              <p:cNvCxnSpPr/>
              <p:nvPr/>
            </p:nvCxnSpPr>
            <p:spPr>
              <a:xfrm rot="5400000">
                <a:off x="5313602" y="5104066"/>
                <a:ext cx="18164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07" name="文本框 306"/>
            <p:cNvSpPr txBox="1"/>
            <p:nvPr/>
          </p:nvSpPr>
          <p:spPr>
            <a:xfrm>
              <a:off x="1828157" y="1735328"/>
              <a:ext cx="2207941" cy="410772"/>
            </a:xfrm>
            <a:prstGeom prst="rect">
              <a:avLst/>
            </a:prstGeom>
            <a:noFill/>
          </p:spPr>
          <p:txBody>
            <a:bodyPr wrap="square" rtlCol="0">
              <a:spAutoFit/>
            </a:bodyPr>
            <a:lstStyle>
              <a:defPPr>
                <a:defRPr lang="zh-CN"/>
              </a:defPPr>
              <a:lvl1pPr>
                <a:defRPr sz="2000" spc="100">
                  <a:gradFill>
                    <a:gsLst>
                      <a:gs pos="0">
                        <a:srgbClr val="4ADDFE"/>
                      </a:gs>
                      <a:gs pos="100000">
                        <a:srgbClr val="51B3FD"/>
                      </a:gs>
                    </a:gsLst>
                    <a:lin ang="0" scaled="0"/>
                  </a:gradFill>
                  <a:latin typeface="TSTAR PRO Heavy" panose="02000806030000020004" pitchFamily="50" charset="0"/>
                  <a:ea typeface="方正兰亭黑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100" normalizeH="0" baseline="0" noProof="0" dirty="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Value Series</a:t>
              </a:r>
            </a:p>
          </p:txBody>
        </p:sp>
      </p:grpSp>
      <p:cxnSp>
        <p:nvCxnSpPr>
          <p:cNvPr id="240" name="直接连接符 239"/>
          <p:cNvCxnSpPr/>
          <p:nvPr/>
        </p:nvCxnSpPr>
        <p:spPr>
          <a:xfrm>
            <a:off x="2886560" y="4985345"/>
            <a:ext cx="7117555" cy="0"/>
          </a:xfrm>
          <a:prstGeom prst="line">
            <a:avLst/>
          </a:prstGeom>
          <a:noFill/>
          <a:ln w="12700" cap="flat" cmpd="sng" algn="ctr">
            <a:solidFill>
              <a:schemeClr val="bg1">
                <a:lumMod val="95000"/>
              </a:schemeClr>
            </a:solidFill>
            <a:prstDash val="solid"/>
            <a:miter lim="800000"/>
          </a:ln>
          <a:effectLst/>
        </p:spPr>
      </p:cxnSp>
      <p:pic>
        <p:nvPicPr>
          <p:cNvPr id="182" name="图片 18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0808" y="1134384"/>
            <a:ext cx="409382" cy="867499"/>
          </a:xfrm>
          <a:prstGeom prst="rect">
            <a:avLst/>
          </a:prstGeom>
        </p:spPr>
      </p:pic>
      <p:grpSp>
        <p:nvGrpSpPr>
          <p:cNvPr id="24" name="组合 23"/>
          <p:cNvGrpSpPr/>
          <p:nvPr/>
        </p:nvGrpSpPr>
        <p:grpSpPr>
          <a:xfrm>
            <a:off x="8815124" y="2039611"/>
            <a:ext cx="3529988" cy="1706747"/>
            <a:chOff x="8707834" y="2251182"/>
            <a:chExt cx="3529988" cy="1706747"/>
          </a:xfrm>
        </p:grpSpPr>
        <p:sp>
          <p:nvSpPr>
            <p:cNvPr id="204" name="圆角矩形 203"/>
            <p:cNvSpPr/>
            <p:nvPr/>
          </p:nvSpPr>
          <p:spPr bwMode="auto">
            <a:xfrm>
              <a:off x="8707834" y="3053477"/>
              <a:ext cx="3529988"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DS-K1T680: 100,000 faces</a:t>
              </a:r>
            </a:p>
          </p:txBody>
        </p:sp>
        <p:sp>
          <p:nvSpPr>
            <p:cNvPr id="110" name="圆角矩形 109"/>
            <p:cNvSpPr/>
            <p:nvPr/>
          </p:nvSpPr>
          <p:spPr bwMode="auto">
            <a:xfrm>
              <a:off x="8707834" y="3651462"/>
              <a:ext cx="3496854"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DS-K1T671T: 50,000 faces</a:t>
              </a:r>
            </a:p>
          </p:txBody>
        </p:sp>
        <p:sp>
          <p:nvSpPr>
            <p:cNvPr id="197" name="圆角矩形 196"/>
            <p:cNvSpPr/>
            <p:nvPr/>
          </p:nvSpPr>
          <p:spPr bwMode="auto">
            <a:xfrm>
              <a:off x="8707834" y="3252805"/>
              <a:ext cx="3033366"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DS-K1T672: 50,000 faces</a:t>
              </a:r>
            </a:p>
          </p:txBody>
        </p:sp>
        <p:sp>
          <p:nvSpPr>
            <p:cNvPr id="198" name="圆角矩形 197"/>
            <p:cNvSpPr/>
            <p:nvPr/>
          </p:nvSpPr>
          <p:spPr bwMode="auto">
            <a:xfrm>
              <a:off x="8707834" y="3452133"/>
              <a:ext cx="3219362"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DS-K1T673T: 100,000 faces</a:t>
              </a:r>
            </a:p>
          </p:txBody>
        </p:sp>
        <p:sp>
          <p:nvSpPr>
            <p:cNvPr id="119" name="圆角矩形 118"/>
            <p:cNvSpPr/>
            <p:nvPr/>
          </p:nvSpPr>
          <p:spPr bwMode="auto">
            <a:xfrm>
              <a:off x="8707834" y="2654821"/>
              <a:ext cx="3496854"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DS-K1T690: 100,000 faces</a:t>
              </a:r>
            </a:p>
          </p:txBody>
        </p:sp>
        <p:sp>
          <p:nvSpPr>
            <p:cNvPr id="120" name="圆角矩形 119"/>
            <p:cNvSpPr/>
            <p:nvPr/>
          </p:nvSpPr>
          <p:spPr bwMode="auto">
            <a:xfrm>
              <a:off x="8707834" y="2251182"/>
              <a:ext cx="3496854" cy="510778"/>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DS-K1T981: 10,000 iris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lumMod val="95000"/>
                      <a:lumOff val="5000"/>
                    </a:srgbClr>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100,000 faces</a:t>
              </a:r>
            </a:p>
          </p:txBody>
        </p:sp>
        <p:sp>
          <p:nvSpPr>
            <p:cNvPr id="133" name="圆角矩形 132"/>
            <p:cNvSpPr/>
            <p:nvPr/>
          </p:nvSpPr>
          <p:spPr bwMode="auto">
            <a:xfrm>
              <a:off x="8707834" y="2854149"/>
              <a:ext cx="3529988"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DS-K1T681: 100,000 faces</a:t>
              </a:r>
            </a:p>
          </p:txBody>
        </p:sp>
      </p:grpSp>
      <p:sp>
        <p:nvSpPr>
          <p:cNvPr id="171" name="圆角矩形 170"/>
          <p:cNvSpPr/>
          <p:nvPr/>
        </p:nvSpPr>
        <p:spPr bwMode="auto">
          <a:xfrm>
            <a:off x="8807492" y="1431509"/>
            <a:ext cx="3037315"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2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DS-K5671: </a:t>
            </a:r>
            <a:r>
              <a:rPr kumimoji="0" lang="en-US" altLang="zh-CN" sz="1200" b="0"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50,000 faces</a:t>
            </a:r>
            <a:endParaRPr kumimoji="0" lang="zh-CN" altLang="en-US" sz="1200" b="0"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nvGrpSpPr>
          <p:cNvPr id="17" name="组合 16"/>
          <p:cNvGrpSpPr/>
          <p:nvPr/>
        </p:nvGrpSpPr>
        <p:grpSpPr>
          <a:xfrm>
            <a:off x="5021448" y="2367471"/>
            <a:ext cx="3619503" cy="1186327"/>
            <a:chOff x="5092214" y="2535338"/>
            <a:chExt cx="3619503" cy="1186327"/>
          </a:xfrm>
        </p:grpSpPr>
        <p:pic>
          <p:nvPicPr>
            <p:cNvPr id="200" name="图片 19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92214" y="2800333"/>
              <a:ext cx="439201" cy="734400"/>
            </a:xfrm>
            <a:prstGeom prst="rect">
              <a:avLst/>
            </a:prstGeom>
          </p:spPr>
        </p:pic>
        <p:pic>
          <p:nvPicPr>
            <p:cNvPr id="201" name="图片 20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5920" y="2796769"/>
              <a:ext cx="363362" cy="732039"/>
            </a:xfrm>
            <a:prstGeom prst="rect">
              <a:avLst/>
            </a:prstGeom>
          </p:spPr>
        </p:pic>
        <p:pic>
          <p:nvPicPr>
            <p:cNvPr id="202" name="图片 20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16624" y="2831844"/>
              <a:ext cx="364710" cy="630381"/>
            </a:xfrm>
            <a:prstGeom prst="rect">
              <a:avLst/>
            </a:prstGeom>
          </p:spPr>
        </p:pic>
        <p:pic>
          <p:nvPicPr>
            <p:cNvPr id="114" name="图片 1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94774" y="2630837"/>
              <a:ext cx="417600" cy="988983"/>
            </a:xfrm>
            <a:prstGeom prst="rect">
              <a:avLst/>
            </a:prstGeom>
          </p:spPr>
        </p:pic>
        <p:pic>
          <p:nvPicPr>
            <p:cNvPr id="6" name="图片 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683676" y="2535338"/>
              <a:ext cx="629666" cy="1186327"/>
            </a:xfrm>
            <a:prstGeom prst="rect">
              <a:avLst/>
            </a:prstGeom>
          </p:spPr>
        </p:pic>
        <p:pic>
          <p:nvPicPr>
            <p:cNvPr id="7" name="图片 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320657" y="2779771"/>
              <a:ext cx="391060" cy="808574"/>
            </a:xfrm>
            <a:prstGeom prst="rect">
              <a:avLst/>
            </a:prstGeom>
          </p:spPr>
        </p:pic>
        <p:grpSp>
          <p:nvGrpSpPr>
            <p:cNvPr id="15" name="组合 14"/>
            <p:cNvGrpSpPr/>
            <p:nvPr/>
          </p:nvGrpSpPr>
          <p:grpSpPr>
            <a:xfrm>
              <a:off x="5979716" y="2588676"/>
              <a:ext cx="476546" cy="972248"/>
              <a:chOff x="4991829" y="2602349"/>
              <a:chExt cx="432611" cy="882612"/>
            </a:xfrm>
          </p:grpSpPr>
          <p:pic>
            <p:nvPicPr>
              <p:cNvPr id="111" name="图片 110"/>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991829" y="2823965"/>
                <a:ext cx="335264" cy="660996"/>
              </a:xfrm>
              <a:prstGeom prst="rect">
                <a:avLst/>
              </a:prstGeom>
            </p:spPr>
          </p:pic>
          <p:pic>
            <p:nvPicPr>
              <p:cNvPr id="135" name="图片 13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399284">
                <a:off x="5060520" y="2602349"/>
                <a:ext cx="363920" cy="429193"/>
              </a:xfrm>
              <a:prstGeom prst="rect">
                <a:avLst/>
              </a:prstGeom>
            </p:spPr>
          </p:pic>
        </p:grpSp>
        <p:pic>
          <p:nvPicPr>
            <p:cNvPr id="13" name="图片 1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248676" y="2772887"/>
              <a:ext cx="367658" cy="772081"/>
            </a:xfrm>
            <a:prstGeom prst="rect">
              <a:avLst/>
            </a:prstGeom>
          </p:spPr>
        </p:pic>
      </p:grpSp>
      <p:grpSp>
        <p:nvGrpSpPr>
          <p:cNvPr id="19" name="组合 18"/>
          <p:cNvGrpSpPr/>
          <p:nvPr/>
        </p:nvGrpSpPr>
        <p:grpSpPr>
          <a:xfrm>
            <a:off x="5249567" y="3643125"/>
            <a:ext cx="2823411" cy="1105123"/>
            <a:chOff x="5249567" y="3826005"/>
            <a:chExt cx="2823411" cy="1105123"/>
          </a:xfrm>
        </p:grpSpPr>
        <p:pic>
          <p:nvPicPr>
            <p:cNvPr id="241" name="图片 24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10086" y="3840456"/>
              <a:ext cx="1363054" cy="1090672"/>
            </a:xfrm>
            <a:prstGeom prst="rect">
              <a:avLst/>
            </a:prstGeom>
          </p:spPr>
        </p:pic>
        <p:pic>
          <p:nvPicPr>
            <p:cNvPr id="244" name="图片 243"/>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249567" y="4181002"/>
              <a:ext cx="466114" cy="484984"/>
            </a:xfrm>
            <a:prstGeom prst="rect">
              <a:avLst/>
            </a:prstGeom>
          </p:spPr>
        </p:pic>
        <p:grpSp>
          <p:nvGrpSpPr>
            <p:cNvPr id="5" name="组合 4"/>
            <p:cNvGrpSpPr/>
            <p:nvPr/>
          </p:nvGrpSpPr>
          <p:grpSpPr>
            <a:xfrm>
              <a:off x="7595686" y="3826005"/>
              <a:ext cx="477292" cy="975364"/>
              <a:chOff x="6245656" y="3803808"/>
              <a:chExt cx="477292" cy="975364"/>
            </a:xfrm>
          </p:grpSpPr>
          <p:pic>
            <p:nvPicPr>
              <p:cNvPr id="131" name="图片 130"/>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245656" y="3958789"/>
                <a:ext cx="416107" cy="820383"/>
              </a:xfrm>
              <a:prstGeom prst="rect">
                <a:avLst/>
              </a:prstGeom>
            </p:spPr>
          </p:pic>
          <p:pic>
            <p:nvPicPr>
              <p:cNvPr id="134" name="图片 13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99284">
                <a:off x="6359028" y="3803808"/>
                <a:ext cx="363920" cy="429193"/>
              </a:xfrm>
              <a:prstGeom prst="rect">
                <a:avLst/>
              </a:prstGeom>
            </p:spPr>
          </p:pic>
        </p:grpSp>
        <p:pic>
          <p:nvPicPr>
            <p:cNvPr id="122" name="图片 121"/>
            <p:cNvPicPr>
              <a:picLocks noChangeAspect="1"/>
            </p:cNvPicPr>
            <p:nvPr/>
          </p:nvPicPr>
          <p:blipFill>
            <a:blip r:embed="rId17" cstate="screen">
              <a:extLst>
                <a:ext uri="{BEBA8EAE-BF5A-486C-A8C5-ECC9F3942E4B}">
                  <a14:imgProps xmlns:a14="http://schemas.microsoft.com/office/drawing/2010/main">
                    <a14:imgLayer r:embed="rId18">
                      <a14:imgEffect>
                        <a14:backgroundRemoval t="2194" b="98845" l="9430" r="94518">
                          <a14:foregroundMark x1="16886" y1="6467" x2="85088" y2="3695"/>
                          <a14:foregroundMark x1="85088" y1="3695" x2="87061" y2="3695"/>
                        </a14:backgroundRemoval>
                      </a14:imgEffect>
                    </a14:imgLayer>
                  </a14:imgProps>
                </a:ext>
                <a:ext uri="{28A0092B-C50C-407E-A947-70E740481C1C}">
                  <a14:useLocalDpi xmlns:a14="http://schemas.microsoft.com/office/drawing/2010/main"/>
                </a:ext>
              </a:extLst>
            </a:blip>
            <a:stretch>
              <a:fillRect/>
            </a:stretch>
          </p:blipFill>
          <p:spPr>
            <a:xfrm>
              <a:off x="5841608" y="3938995"/>
              <a:ext cx="497140" cy="874566"/>
            </a:xfrm>
            <a:prstGeom prst="rect">
              <a:avLst/>
            </a:prstGeom>
          </p:spPr>
        </p:pic>
      </p:grpSp>
      <p:grpSp>
        <p:nvGrpSpPr>
          <p:cNvPr id="14" name="组合 13"/>
          <p:cNvGrpSpPr/>
          <p:nvPr/>
        </p:nvGrpSpPr>
        <p:grpSpPr>
          <a:xfrm>
            <a:off x="8807492" y="3927513"/>
            <a:ext cx="3648504" cy="658601"/>
            <a:chOff x="8729218" y="4104186"/>
            <a:chExt cx="3648504" cy="658601"/>
          </a:xfrm>
        </p:grpSpPr>
        <p:sp>
          <p:nvSpPr>
            <p:cNvPr id="238" name="圆角矩形 237"/>
            <p:cNvSpPr/>
            <p:nvPr/>
          </p:nvSpPr>
          <p:spPr bwMode="auto">
            <a:xfrm>
              <a:off x="8731399" y="4104186"/>
              <a:ext cx="3060203"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DS-K1T673: 10,000 faces </a:t>
              </a:r>
              <a:endParaRPr kumimoji="0" lang="en-US" altLang="zh-CN" sz="1200" b="1"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25" name="圆角矩形 124"/>
            <p:cNvSpPr/>
            <p:nvPr/>
          </p:nvSpPr>
          <p:spPr bwMode="auto">
            <a:xfrm>
              <a:off x="8729218" y="4456320"/>
              <a:ext cx="3648504"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DS-K1T670: 6,000 faces</a:t>
              </a:r>
            </a:p>
          </p:txBody>
        </p:sp>
      </p:grpSp>
      <p:pic>
        <p:nvPicPr>
          <p:cNvPr id="16" name="图片 15"/>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867165" y="1105360"/>
            <a:ext cx="461606" cy="671259"/>
          </a:xfrm>
          <a:prstGeom prst="rect">
            <a:avLst/>
          </a:prstGeom>
        </p:spPr>
      </p:pic>
      <p:pic>
        <p:nvPicPr>
          <p:cNvPr id="21" name="图片 20"/>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267443" y="1076378"/>
            <a:ext cx="566054" cy="1253943"/>
          </a:xfrm>
          <a:prstGeom prst="rect">
            <a:avLst/>
          </a:prstGeom>
        </p:spPr>
      </p:pic>
      <p:pic>
        <p:nvPicPr>
          <p:cNvPr id="141" name="图片 140"/>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pic>
        <p:nvPicPr>
          <p:cNvPr id="145" name="图片 14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99284">
            <a:off x="6051763" y="3553271"/>
            <a:ext cx="363920" cy="429193"/>
          </a:xfrm>
          <a:prstGeom prst="rect">
            <a:avLst/>
          </a:prstGeom>
        </p:spPr>
      </p:pic>
      <p:grpSp>
        <p:nvGrpSpPr>
          <p:cNvPr id="22" name="组合 21"/>
          <p:cNvGrpSpPr/>
          <p:nvPr/>
        </p:nvGrpSpPr>
        <p:grpSpPr>
          <a:xfrm>
            <a:off x="5009482" y="5186209"/>
            <a:ext cx="3362528" cy="977131"/>
            <a:chOff x="5009482" y="5186209"/>
            <a:chExt cx="3362528" cy="977131"/>
          </a:xfrm>
        </p:grpSpPr>
        <p:pic>
          <p:nvPicPr>
            <p:cNvPr id="144" name="图片 143"/>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011793" y="5375258"/>
              <a:ext cx="360217" cy="763141"/>
            </a:xfrm>
            <a:prstGeom prst="rect">
              <a:avLst/>
            </a:prstGeom>
          </p:spPr>
        </p:pic>
        <p:pic>
          <p:nvPicPr>
            <p:cNvPr id="117" name="图片 116"/>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644551" y="5608511"/>
              <a:ext cx="388159" cy="507886"/>
            </a:xfrm>
            <a:prstGeom prst="rect">
              <a:avLst/>
            </a:prstGeom>
          </p:spPr>
        </p:pic>
        <p:grpSp>
          <p:nvGrpSpPr>
            <p:cNvPr id="9" name="组合 8"/>
            <p:cNvGrpSpPr/>
            <p:nvPr/>
          </p:nvGrpSpPr>
          <p:grpSpPr>
            <a:xfrm>
              <a:off x="7097801" y="5189378"/>
              <a:ext cx="495926" cy="950049"/>
              <a:chOff x="7393176" y="5135980"/>
              <a:chExt cx="495926" cy="950049"/>
            </a:xfrm>
          </p:grpSpPr>
          <p:pic>
            <p:nvPicPr>
              <p:cNvPr id="4" name="图片 3"/>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393176" y="5373423"/>
                <a:ext cx="384368" cy="712606"/>
              </a:xfrm>
              <a:prstGeom prst="rect">
                <a:avLst/>
              </a:prstGeom>
            </p:spPr>
          </p:pic>
          <p:pic>
            <p:nvPicPr>
              <p:cNvPr id="132" name="图片 13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99284">
                <a:off x="7525182" y="5135980"/>
                <a:ext cx="363920" cy="429193"/>
              </a:xfrm>
              <a:prstGeom prst="rect">
                <a:avLst/>
              </a:prstGeom>
            </p:spPr>
          </p:pic>
        </p:grpSp>
        <p:grpSp>
          <p:nvGrpSpPr>
            <p:cNvPr id="20" name="组合 19"/>
            <p:cNvGrpSpPr/>
            <p:nvPr/>
          </p:nvGrpSpPr>
          <p:grpSpPr>
            <a:xfrm>
              <a:off x="5009482" y="5363862"/>
              <a:ext cx="595401" cy="726707"/>
              <a:chOff x="5249567" y="5306598"/>
              <a:chExt cx="595401" cy="726707"/>
            </a:xfrm>
          </p:grpSpPr>
          <p:pic>
            <p:nvPicPr>
              <p:cNvPr id="3" name="图片 2"/>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5249567" y="5569340"/>
                <a:ext cx="416762" cy="463965"/>
              </a:xfrm>
              <a:prstGeom prst="rect">
                <a:avLst/>
              </a:prstGeom>
            </p:spPr>
          </p:pic>
          <p:pic>
            <p:nvPicPr>
              <p:cNvPr id="142" name="图片 14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99284">
                <a:off x="5481048" y="5306598"/>
                <a:ext cx="363920" cy="429193"/>
              </a:xfrm>
              <a:prstGeom prst="rect">
                <a:avLst/>
              </a:prstGeom>
            </p:spPr>
          </p:pic>
        </p:grpSp>
        <p:grpSp>
          <p:nvGrpSpPr>
            <p:cNvPr id="8" name="组合 7"/>
            <p:cNvGrpSpPr/>
            <p:nvPr/>
          </p:nvGrpSpPr>
          <p:grpSpPr>
            <a:xfrm>
              <a:off x="5592716" y="5186209"/>
              <a:ext cx="469563" cy="961943"/>
              <a:chOff x="5465319" y="5153995"/>
              <a:chExt cx="469563" cy="961943"/>
            </a:xfrm>
          </p:grpSpPr>
          <p:pic>
            <p:nvPicPr>
              <p:cNvPr id="11" name="图片 10"/>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5465319" y="5441171"/>
                <a:ext cx="281008" cy="674767"/>
              </a:xfrm>
              <a:prstGeom prst="rect">
                <a:avLst/>
              </a:prstGeom>
            </p:spPr>
          </p:pic>
          <p:pic>
            <p:nvPicPr>
              <p:cNvPr id="137" name="图片 136"/>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99284">
                <a:off x="5570962" y="5153995"/>
                <a:ext cx="363920" cy="429193"/>
              </a:xfrm>
              <a:prstGeom prst="rect">
                <a:avLst/>
              </a:prstGeom>
            </p:spPr>
          </p:pic>
        </p:grpSp>
        <p:pic>
          <p:nvPicPr>
            <p:cNvPr id="146" name="图片 145"/>
            <p:cNvPicPr>
              <a:picLocks noChangeAspect="1"/>
            </p:cNvPicPr>
            <p:nvPr/>
          </p:nvPicPr>
          <p:blipFill>
            <a:blip r:embed="rId27" cstate="screen">
              <a:extLst>
                <a:ext uri="{BEBA8EAE-BF5A-486C-A8C5-ECC9F3942E4B}">
                  <a14:imgProps xmlns:a14="http://schemas.microsoft.com/office/drawing/2010/main">
                    <a14:imgLayer r:embed="rId28">
                      <a14:imgEffect>
                        <a14:backgroundRemoval t="697" b="100000" l="2074" r="98157">
                          <a14:foregroundMark x1="9217" y1="5052" x2="39862" y2="84321"/>
                          <a14:foregroundMark x1="16820" y1="59233" x2="13134" y2="62718"/>
                          <a14:foregroundMark x1="17972" y1="74913" x2="21429" y2="76829"/>
                          <a14:foregroundMark x1="34793" y1="59756" x2="37327" y2="63066"/>
                          <a14:foregroundMark x1="65438" y1="58885" x2="80876" y2="75261"/>
                          <a14:foregroundMark x1="71429" y1="57143" x2="77880" y2="56969"/>
                          <a14:foregroundMark x1="62673" y1="63937" x2="61290" y2="65854"/>
                        </a14:backgroundRemoval>
                      </a14:imgEffect>
                    </a14:imgLayer>
                  </a14:imgProps>
                </a:ext>
                <a:ext uri="{28A0092B-C50C-407E-A947-70E740481C1C}">
                  <a14:useLocalDpi xmlns:a14="http://schemas.microsoft.com/office/drawing/2010/main"/>
                </a:ext>
              </a:extLst>
            </a:blip>
            <a:stretch>
              <a:fillRect/>
            </a:stretch>
          </p:blipFill>
          <p:spPr>
            <a:xfrm>
              <a:off x="6034598" y="5545637"/>
              <a:ext cx="467044" cy="617703"/>
            </a:xfrm>
            <a:prstGeom prst="rect">
              <a:avLst/>
            </a:prstGeom>
          </p:spPr>
        </p:pic>
        <p:sp>
          <p:nvSpPr>
            <p:cNvPr id="147" name="store-new-badges_71075"/>
            <p:cNvSpPr>
              <a:spLocks noChangeAspect="1"/>
            </p:cNvSpPr>
            <p:nvPr/>
          </p:nvSpPr>
          <p:spPr bwMode="auto">
            <a:xfrm>
              <a:off x="6233996" y="5269396"/>
              <a:ext cx="422736" cy="407977"/>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grpSp>
        <p:nvGrpSpPr>
          <p:cNvPr id="10" name="组合 9"/>
          <p:cNvGrpSpPr/>
          <p:nvPr/>
        </p:nvGrpSpPr>
        <p:grpSpPr>
          <a:xfrm>
            <a:off x="8814709" y="5110937"/>
            <a:ext cx="3529988" cy="1388191"/>
            <a:chOff x="8814709" y="5110937"/>
            <a:chExt cx="3529988" cy="1388191"/>
          </a:xfrm>
        </p:grpSpPr>
        <p:sp>
          <p:nvSpPr>
            <p:cNvPr id="107" name="圆角矩形 106"/>
            <p:cNvSpPr/>
            <p:nvPr/>
          </p:nvSpPr>
          <p:spPr bwMode="auto">
            <a:xfrm>
              <a:off x="8814709" y="5471302"/>
              <a:ext cx="3528173"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DS-K1T342: 1,500 faces</a:t>
              </a:r>
            </a:p>
          </p:txBody>
        </p:sp>
        <p:sp>
          <p:nvSpPr>
            <p:cNvPr id="184" name="圆角矩形 183"/>
            <p:cNvSpPr/>
            <p:nvPr/>
          </p:nvSpPr>
          <p:spPr bwMode="auto">
            <a:xfrm>
              <a:off x="8814709" y="5655625"/>
              <a:ext cx="3060203"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DS-K1T343: 1,500 faces</a:t>
              </a:r>
            </a:p>
          </p:txBody>
        </p:sp>
        <p:sp>
          <p:nvSpPr>
            <p:cNvPr id="139" name="圆角矩形 138"/>
            <p:cNvSpPr/>
            <p:nvPr/>
          </p:nvSpPr>
          <p:spPr bwMode="auto">
            <a:xfrm>
              <a:off x="8814709" y="6006051"/>
              <a:ext cx="3529988"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DS-K1T321: 500 faces</a:t>
              </a:r>
            </a:p>
          </p:txBody>
        </p:sp>
        <p:sp>
          <p:nvSpPr>
            <p:cNvPr id="136" name="圆角矩形 135"/>
            <p:cNvSpPr/>
            <p:nvPr/>
          </p:nvSpPr>
          <p:spPr bwMode="auto">
            <a:xfrm>
              <a:off x="8816524" y="6192661"/>
              <a:ext cx="3528173"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DS-K1T320: 500 faces</a:t>
              </a:r>
            </a:p>
          </p:txBody>
        </p:sp>
        <p:sp>
          <p:nvSpPr>
            <p:cNvPr id="140" name="圆角矩形 139"/>
            <p:cNvSpPr/>
            <p:nvPr/>
          </p:nvSpPr>
          <p:spPr bwMode="auto">
            <a:xfrm>
              <a:off x="8814709" y="5110937"/>
              <a:ext cx="3060203"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i="0" u="none" strike="noStrike" kern="0" cap="none" spc="100" normalizeH="0" baseline="0" noProof="0" dirty="0">
                  <a:ln>
                    <a:noFill/>
                  </a:ln>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DS-K1T344: 3,000 faces</a:t>
              </a:r>
            </a:p>
          </p:txBody>
        </p:sp>
        <p:sp>
          <p:nvSpPr>
            <p:cNvPr id="148" name="圆角矩形 147"/>
            <p:cNvSpPr/>
            <p:nvPr/>
          </p:nvSpPr>
          <p:spPr bwMode="auto">
            <a:xfrm>
              <a:off x="8814709" y="5828804"/>
              <a:ext cx="3528173" cy="306467"/>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10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DS-K1T323: 1,000 faces</a:t>
              </a:r>
            </a:p>
          </p:txBody>
        </p:sp>
      </p:grpSp>
      <p:pic>
        <p:nvPicPr>
          <p:cNvPr id="18" name="图片 17"/>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7552879" y="5276402"/>
            <a:ext cx="409236" cy="920617"/>
          </a:xfrm>
          <a:prstGeom prst="rect">
            <a:avLst/>
          </a:prstGeom>
        </p:spPr>
      </p:pic>
      <p:pic>
        <p:nvPicPr>
          <p:cNvPr id="138" name="图片 13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99284">
            <a:off x="8171985" y="5165441"/>
            <a:ext cx="363920" cy="429193"/>
          </a:xfrm>
          <a:prstGeom prst="rect">
            <a:avLst/>
          </a:prstGeom>
        </p:spPr>
      </p:pic>
    </p:spTree>
    <p:extLst>
      <p:ext uri="{BB962C8B-B14F-4D97-AF65-F5344CB8AC3E}">
        <p14:creationId xmlns:p14="http://schemas.microsoft.com/office/powerpoint/2010/main" val="3508779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 name="ComponentBackground4">
            <a:extLst>
              <a:ext uri="{FF2B5EF4-FFF2-40B4-BE49-F238E27FC236}">
                <a16:creationId xmlns:a16="http://schemas.microsoft.com/office/drawing/2014/main" id="{8E3DB7F4-976C-47A2-B9BF-66F432025FA9}"/>
              </a:ext>
            </a:extLst>
          </p:cNvPr>
          <p:cNvSpPr/>
          <p:nvPr/>
        </p:nvSpPr>
        <p:spPr>
          <a:xfrm>
            <a:off x="6246086" y="1096432"/>
            <a:ext cx="4805962" cy="1953966"/>
          </a:xfrm>
          <a:prstGeom prst="roundRect">
            <a:avLst>
              <a:gd name="adj" fmla="val 6600"/>
            </a:avLst>
          </a:prstGeom>
          <a:solidFill>
            <a:schemeClr val="bg2">
              <a:lumMod val="90000"/>
              <a:alpha val="10000"/>
            </a:schemeClr>
          </a:solidFill>
          <a:ln w="12700" cap="rnd">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ComponentBackground1">
            <a:extLst>
              <a:ext uri="{FF2B5EF4-FFF2-40B4-BE49-F238E27FC236}">
                <a16:creationId xmlns:a16="http://schemas.microsoft.com/office/drawing/2014/main" id="{EDF654E6-AB27-4030-9965-D7F80C1898B3}"/>
              </a:ext>
            </a:extLst>
          </p:cNvPr>
          <p:cNvSpPr/>
          <p:nvPr/>
        </p:nvSpPr>
        <p:spPr>
          <a:xfrm>
            <a:off x="1320287" y="1091698"/>
            <a:ext cx="4601438" cy="1953966"/>
          </a:xfrm>
          <a:prstGeom prst="roundRect">
            <a:avLst>
              <a:gd name="adj" fmla="val 6600"/>
            </a:avLst>
          </a:prstGeom>
          <a:solidFill>
            <a:schemeClr val="bg2">
              <a:lumMod val="90000"/>
              <a:alpha val="10000"/>
            </a:schemeClr>
          </a:solidFill>
          <a:ln w="12700" cap="rnd">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7" name="ComponentBackground3">
            <a:extLst>
              <a:ext uri="{FF2B5EF4-FFF2-40B4-BE49-F238E27FC236}">
                <a16:creationId xmlns:a16="http://schemas.microsoft.com/office/drawing/2014/main" id="{53FBC9FC-662C-46D1-8938-A1AF01408C79}"/>
              </a:ext>
            </a:extLst>
          </p:cNvPr>
          <p:cNvSpPr/>
          <p:nvPr/>
        </p:nvSpPr>
        <p:spPr>
          <a:xfrm>
            <a:off x="1320287" y="3293484"/>
            <a:ext cx="4601438" cy="1953966"/>
          </a:xfrm>
          <a:prstGeom prst="roundRect">
            <a:avLst>
              <a:gd name="adj" fmla="val 6600"/>
            </a:avLst>
          </a:prstGeom>
          <a:solidFill>
            <a:schemeClr val="bg2">
              <a:lumMod val="90000"/>
              <a:alpha val="10000"/>
            </a:schemeClr>
          </a:solidFill>
          <a:ln w="12700" cap="rnd">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 name="ComponentBackground4">
            <a:extLst>
              <a:ext uri="{FF2B5EF4-FFF2-40B4-BE49-F238E27FC236}">
                <a16:creationId xmlns:a16="http://schemas.microsoft.com/office/drawing/2014/main" id="{8E3DB7F4-976C-47A2-B9BF-66F432025FA9}"/>
              </a:ext>
            </a:extLst>
          </p:cNvPr>
          <p:cNvSpPr/>
          <p:nvPr/>
        </p:nvSpPr>
        <p:spPr>
          <a:xfrm>
            <a:off x="6246086" y="3379933"/>
            <a:ext cx="4805962" cy="1953966"/>
          </a:xfrm>
          <a:prstGeom prst="roundRect">
            <a:avLst>
              <a:gd name="adj" fmla="val 6600"/>
            </a:avLst>
          </a:prstGeom>
          <a:solidFill>
            <a:schemeClr val="bg2">
              <a:lumMod val="90000"/>
              <a:alpha val="10000"/>
            </a:schemeClr>
          </a:solidFill>
          <a:ln w="12700" cap="rnd">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等线" panose="020F0502020204030204"/>
              <a:ea typeface="+mn-ea"/>
              <a:cs typeface="+mn-cs"/>
            </a:endParaRPr>
          </a:p>
        </p:txBody>
      </p:sp>
      <p:cxnSp>
        <p:nvCxnSpPr>
          <p:cNvPr id="9" name="直接连接符 8"/>
          <p:cNvCxnSpPr/>
          <p:nvPr/>
        </p:nvCxnSpPr>
        <p:spPr>
          <a:xfrm>
            <a:off x="6069994" y="1091697"/>
            <a:ext cx="0" cy="4267482"/>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6845DE04-D417-CF79-49F1-CADD994539B8}"/>
              </a:ext>
            </a:extLst>
          </p:cNvPr>
          <p:cNvCxnSpPr>
            <a:cxnSpLocks/>
          </p:cNvCxnSpPr>
          <p:nvPr/>
        </p:nvCxnSpPr>
        <p:spPr>
          <a:xfrm>
            <a:off x="1202581" y="3202999"/>
            <a:ext cx="9919644" cy="0"/>
          </a:xfrm>
          <a:prstGeom prst="line">
            <a:avLst/>
          </a:prstGeom>
          <a:ln w="285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0" y="1351131"/>
            <a:ext cx="7373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APP</a:t>
            </a:r>
            <a:endParaRPr kumimoji="0" lang="zh-CN" altLang="en-US" sz="20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12" name="文本框 11"/>
          <p:cNvSpPr txBox="1"/>
          <p:nvPr/>
        </p:nvSpPr>
        <p:spPr>
          <a:xfrm>
            <a:off x="11455318" y="5374401"/>
            <a:ext cx="8637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panose="020B0604020202020204" pitchFamily="34" charset="0"/>
              </a:rPr>
              <a:t>HD</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Helvetica" panose="020B0604020202020204" pitchFamily="34" charset="0"/>
            </a:endParaRPr>
          </a:p>
        </p:txBody>
      </p:sp>
      <p:cxnSp>
        <p:nvCxnSpPr>
          <p:cNvPr id="13" name="直接箭头连接符 12"/>
          <p:cNvCxnSpPr/>
          <p:nvPr/>
        </p:nvCxnSpPr>
        <p:spPr>
          <a:xfrm flipV="1">
            <a:off x="659242" y="1017339"/>
            <a:ext cx="0" cy="4341840"/>
          </a:xfrm>
          <a:prstGeom prst="straightConnector1">
            <a:avLst/>
          </a:prstGeom>
          <a:ln w="19050">
            <a:gradFill>
              <a:gsLst>
                <a:gs pos="100000">
                  <a:srgbClr val="9E000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14" name="矩形: 圆角 267">
            <a:extLst>
              <a:ext uri="{FF2B5EF4-FFF2-40B4-BE49-F238E27FC236}">
                <a16:creationId xmlns:a16="http://schemas.microsoft.com/office/drawing/2014/main" id="{434D854B-0D29-B252-C94D-41946FE44512}"/>
              </a:ext>
            </a:extLst>
          </p:cNvPr>
          <p:cNvSpPr/>
          <p:nvPr/>
        </p:nvSpPr>
        <p:spPr>
          <a:xfrm>
            <a:off x="2853507" y="1156126"/>
            <a:ext cx="1631622" cy="268581"/>
          </a:xfrm>
          <a:prstGeom prst="roundRect">
            <a:avLst>
              <a:gd name="adj" fmla="val 50000"/>
            </a:avLst>
          </a:prstGeom>
          <a:gradFill>
            <a:gsLst>
              <a:gs pos="0">
                <a:srgbClr val="A81B1C"/>
              </a:gs>
              <a:gs pos="100000">
                <a:srgbClr val="D83742"/>
              </a:gs>
            </a:gsLst>
            <a:lin ang="0" scaled="1"/>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15" name="文本框 14"/>
          <p:cNvSpPr txBox="1"/>
          <p:nvPr/>
        </p:nvSpPr>
        <p:spPr>
          <a:xfrm>
            <a:off x="2926169" y="1117039"/>
            <a:ext cx="148630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Helvetica" panose="020B0604020202020204" pitchFamily="34" charset="0"/>
                <a:ea typeface="微软雅黑"/>
                <a:cs typeface="+mn-cs"/>
              </a:rPr>
              <a:t>4-wire Hybrid</a:t>
            </a:r>
          </a:p>
        </p:txBody>
      </p:sp>
      <p:sp>
        <p:nvSpPr>
          <p:cNvPr id="16" name="矩形: 圆角 267">
            <a:extLst>
              <a:ext uri="{FF2B5EF4-FFF2-40B4-BE49-F238E27FC236}">
                <a16:creationId xmlns:a16="http://schemas.microsoft.com/office/drawing/2014/main" id="{434D854B-0D29-B252-C94D-41946FE44512}"/>
              </a:ext>
            </a:extLst>
          </p:cNvPr>
          <p:cNvSpPr/>
          <p:nvPr/>
        </p:nvSpPr>
        <p:spPr>
          <a:xfrm>
            <a:off x="7761038" y="3357911"/>
            <a:ext cx="1631623" cy="268581"/>
          </a:xfrm>
          <a:prstGeom prst="roundRect">
            <a:avLst>
              <a:gd name="adj" fmla="val 50000"/>
            </a:avLst>
          </a:prstGeom>
          <a:gradFill>
            <a:gsLst>
              <a:gs pos="0">
                <a:srgbClr val="A81B1C"/>
              </a:gs>
              <a:gs pos="100000">
                <a:srgbClr val="D83742"/>
              </a:gs>
            </a:gsLst>
            <a:lin ang="0" scaled="1"/>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17" name="文本框 16"/>
          <p:cNvSpPr txBox="1"/>
          <p:nvPr/>
        </p:nvSpPr>
        <p:spPr>
          <a:xfrm>
            <a:off x="8010829" y="3318823"/>
            <a:ext cx="113204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Helvetica" panose="020B0604020202020204" pitchFamily="34" charset="0"/>
                <a:ea typeface="微软雅黑"/>
                <a:cs typeface="+mn-cs"/>
              </a:rPr>
              <a:t>4-wire HD</a:t>
            </a:r>
          </a:p>
        </p:txBody>
      </p:sp>
      <p:grpSp>
        <p:nvGrpSpPr>
          <p:cNvPr id="20" name="组合 19"/>
          <p:cNvGrpSpPr/>
          <p:nvPr/>
        </p:nvGrpSpPr>
        <p:grpSpPr>
          <a:xfrm>
            <a:off x="3038233" y="4882321"/>
            <a:ext cx="1103983" cy="338555"/>
            <a:chOff x="7268799" y="2716485"/>
            <a:chExt cx="881892" cy="270447"/>
          </a:xfrm>
        </p:grpSpPr>
        <p:sp>
          <p:nvSpPr>
            <p:cNvPr id="21" name="矩形: 圆角 267">
              <a:extLst>
                <a:ext uri="{FF2B5EF4-FFF2-40B4-BE49-F238E27FC236}">
                  <a16:creationId xmlns:a16="http://schemas.microsoft.com/office/drawing/2014/main" id="{434D854B-0D29-B252-C94D-41946FE44512}"/>
                </a:ext>
              </a:extLst>
            </p:cNvPr>
            <p:cNvSpPr/>
            <p:nvPr/>
          </p:nvSpPr>
          <p:spPr>
            <a:xfrm>
              <a:off x="7268799" y="2747709"/>
              <a:ext cx="881892" cy="214550"/>
            </a:xfrm>
            <a:prstGeom prst="roundRect">
              <a:avLst>
                <a:gd name="adj" fmla="val 50000"/>
              </a:avLst>
            </a:prstGeom>
            <a:gradFill>
              <a:gsLst>
                <a:gs pos="0">
                  <a:schemeClr val="tx1">
                    <a:lumMod val="65000"/>
                    <a:lumOff val="3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22" name="文本框 21"/>
            <p:cNvSpPr txBox="1"/>
            <p:nvPr/>
          </p:nvSpPr>
          <p:spPr>
            <a:xfrm>
              <a:off x="7508575" y="2716485"/>
              <a:ext cx="402341" cy="27044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Helvetica" panose="020B0604020202020204" pitchFamily="34" charset="0"/>
                  <a:ea typeface="微软雅黑"/>
                  <a:cs typeface="+mn-cs"/>
                </a:rPr>
                <a:t>TVI</a:t>
              </a:r>
            </a:p>
          </p:txBody>
        </p:sp>
      </p:grpSp>
      <p:cxnSp>
        <p:nvCxnSpPr>
          <p:cNvPr id="23" name="直接箭头连接符 22"/>
          <p:cNvCxnSpPr/>
          <p:nvPr/>
        </p:nvCxnSpPr>
        <p:spPr>
          <a:xfrm>
            <a:off x="659242" y="5359179"/>
            <a:ext cx="11008518" cy="0"/>
          </a:xfrm>
          <a:prstGeom prst="straightConnector1">
            <a:avLst/>
          </a:prstGeom>
          <a:ln w="19050">
            <a:gradFill>
              <a:gsLst>
                <a:gs pos="100000">
                  <a:srgbClr val="9E0000"/>
                </a:gs>
                <a:gs pos="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1474246" y="4073009"/>
            <a:ext cx="1331721" cy="1143967"/>
            <a:chOff x="894592" y="2505894"/>
            <a:chExt cx="1063816" cy="913832"/>
          </a:xfrm>
        </p:grpSpPr>
        <p:sp>
          <p:nvSpPr>
            <p:cNvPr id="25"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26" name="任意多边形: 形状 42">
              <a:extLst>
                <a:ext uri="{FF2B5EF4-FFF2-40B4-BE49-F238E27FC236}">
                  <a16:creationId xmlns:a16="http://schemas.microsoft.com/office/drawing/2014/main" id="{D1F00781-4C74-9ABC-867F-BFA715D860A6}"/>
                </a:ext>
              </a:extLst>
            </p:cNvPr>
            <p:cNvSpPr/>
            <p:nvPr/>
          </p:nvSpPr>
          <p:spPr>
            <a:xfrm>
              <a:off x="894592" y="320822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65000"/>
                    <a:lumOff val="35000"/>
                    <a:alpha val="5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27" name="文本框 26">
              <a:extLst>
                <a:ext uri="{FF2B5EF4-FFF2-40B4-BE49-F238E27FC236}">
                  <a16:creationId xmlns:a16="http://schemas.microsoft.com/office/drawing/2014/main" id="{DAEE5438-0662-4562-E2E9-9FCB05757B81}"/>
                </a:ext>
              </a:extLst>
            </p:cNvPr>
            <p:cNvSpPr txBox="1"/>
            <p:nvPr/>
          </p:nvSpPr>
          <p:spPr>
            <a:xfrm>
              <a:off x="964113" y="3212560"/>
              <a:ext cx="924774" cy="20283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DS-KIS202T</a:t>
              </a:r>
            </a:p>
          </p:txBody>
        </p:sp>
        <p:pic>
          <p:nvPicPr>
            <p:cNvPr id="28" name="Picture 2">
              <a:extLst>
                <a:ext uri="{FF2B5EF4-FFF2-40B4-BE49-F238E27FC236}">
                  <a16:creationId xmlns:a16="http://schemas.microsoft.com/office/drawing/2014/main" id="{49D482A5-1EF8-77DF-5886-FB19269BB5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7564" y="2651845"/>
              <a:ext cx="732179" cy="411799"/>
            </a:xfrm>
            <a:prstGeom prst="rect">
              <a:avLst/>
            </a:prstGeom>
            <a:noFill/>
            <a:ln>
              <a:noFill/>
            </a:ln>
          </p:spPr>
        </p:pic>
      </p:grpSp>
      <p:grpSp>
        <p:nvGrpSpPr>
          <p:cNvPr id="29" name="组合 28"/>
          <p:cNvGrpSpPr/>
          <p:nvPr/>
        </p:nvGrpSpPr>
        <p:grpSpPr>
          <a:xfrm>
            <a:off x="2912216" y="4073009"/>
            <a:ext cx="1331721" cy="1143967"/>
            <a:chOff x="894592" y="2505894"/>
            <a:chExt cx="1063816" cy="913832"/>
          </a:xfrm>
        </p:grpSpPr>
        <p:sp>
          <p:nvSpPr>
            <p:cNvPr id="30"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31" name="任意多边形: 形状 42">
              <a:extLst>
                <a:ext uri="{FF2B5EF4-FFF2-40B4-BE49-F238E27FC236}">
                  <a16:creationId xmlns:a16="http://schemas.microsoft.com/office/drawing/2014/main" id="{D1F00781-4C74-9ABC-867F-BFA715D860A6}"/>
                </a:ext>
              </a:extLst>
            </p:cNvPr>
            <p:cNvSpPr/>
            <p:nvPr/>
          </p:nvSpPr>
          <p:spPr>
            <a:xfrm>
              <a:off x="894592" y="320822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65000"/>
                    <a:lumOff val="35000"/>
                    <a:alpha val="5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32" name="文本框 31">
              <a:extLst>
                <a:ext uri="{FF2B5EF4-FFF2-40B4-BE49-F238E27FC236}">
                  <a16:creationId xmlns:a16="http://schemas.microsoft.com/office/drawing/2014/main" id="{DAEE5438-0662-4562-E2E9-9FCB05757B81}"/>
                </a:ext>
              </a:extLst>
            </p:cNvPr>
            <p:cNvSpPr txBox="1"/>
            <p:nvPr/>
          </p:nvSpPr>
          <p:spPr>
            <a:xfrm>
              <a:off x="964113" y="3212560"/>
              <a:ext cx="924774" cy="20283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DS-KIS203T</a:t>
              </a:r>
            </a:p>
          </p:txBody>
        </p:sp>
      </p:grpSp>
      <p:grpSp>
        <p:nvGrpSpPr>
          <p:cNvPr id="33" name="组合 32"/>
          <p:cNvGrpSpPr/>
          <p:nvPr/>
        </p:nvGrpSpPr>
        <p:grpSpPr>
          <a:xfrm>
            <a:off x="4407872" y="4073009"/>
            <a:ext cx="1331721" cy="1143967"/>
            <a:chOff x="894592" y="2505894"/>
            <a:chExt cx="1063816" cy="913832"/>
          </a:xfrm>
        </p:grpSpPr>
        <p:sp>
          <p:nvSpPr>
            <p:cNvPr id="34"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35" name="任意多边形: 形状 42">
              <a:extLst>
                <a:ext uri="{FF2B5EF4-FFF2-40B4-BE49-F238E27FC236}">
                  <a16:creationId xmlns:a16="http://schemas.microsoft.com/office/drawing/2014/main" id="{D1F00781-4C74-9ABC-867F-BFA715D860A6}"/>
                </a:ext>
              </a:extLst>
            </p:cNvPr>
            <p:cNvSpPr/>
            <p:nvPr/>
          </p:nvSpPr>
          <p:spPr>
            <a:xfrm>
              <a:off x="894592" y="320822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65000"/>
                    <a:lumOff val="35000"/>
                    <a:alpha val="5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36" name="文本框 35">
              <a:extLst>
                <a:ext uri="{FF2B5EF4-FFF2-40B4-BE49-F238E27FC236}">
                  <a16:creationId xmlns:a16="http://schemas.microsoft.com/office/drawing/2014/main" id="{DAEE5438-0662-4562-E2E9-9FCB05757B81}"/>
                </a:ext>
              </a:extLst>
            </p:cNvPr>
            <p:cNvSpPr txBox="1"/>
            <p:nvPr/>
          </p:nvSpPr>
          <p:spPr>
            <a:xfrm>
              <a:off x="964113" y="3212560"/>
              <a:ext cx="924774" cy="20283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DS-KIS204T</a:t>
              </a:r>
            </a:p>
          </p:txBody>
        </p:sp>
      </p:grpSp>
      <p:grpSp>
        <p:nvGrpSpPr>
          <p:cNvPr id="37" name="组合 36"/>
          <p:cNvGrpSpPr/>
          <p:nvPr/>
        </p:nvGrpSpPr>
        <p:grpSpPr>
          <a:xfrm>
            <a:off x="2244277" y="1926958"/>
            <a:ext cx="1331721" cy="1143967"/>
            <a:chOff x="894592" y="2505894"/>
            <a:chExt cx="1063816" cy="913832"/>
          </a:xfrm>
        </p:grpSpPr>
        <p:sp>
          <p:nvSpPr>
            <p:cNvPr id="38"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39" name="任意多边形: 形状 42">
              <a:extLst>
                <a:ext uri="{FF2B5EF4-FFF2-40B4-BE49-F238E27FC236}">
                  <a16:creationId xmlns:a16="http://schemas.microsoft.com/office/drawing/2014/main" id="{D1F00781-4C74-9ABC-867F-BFA715D860A6}"/>
                </a:ext>
              </a:extLst>
            </p:cNvPr>
            <p:cNvSpPr/>
            <p:nvPr/>
          </p:nvSpPr>
          <p:spPr>
            <a:xfrm>
              <a:off x="894592" y="320822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65000"/>
                    <a:lumOff val="3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40" name="文本框 39">
              <a:extLst>
                <a:ext uri="{FF2B5EF4-FFF2-40B4-BE49-F238E27FC236}">
                  <a16:creationId xmlns:a16="http://schemas.microsoft.com/office/drawing/2014/main" id="{DAEE5438-0662-4562-E2E9-9FCB05757B81}"/>
                </a:ext>
              </a:extLst>
            </p:cNvPr>
            <p:cNvSpPr txBox="1"/>
            <p:nvPr/>
          </p:nvSpPr>
          <p:spPr>
            <a:xfrm>
              <a:off x="964113" y="3212560"/>
              <a:ext cx="924774" cy="20283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DS-KIS302-P</a:t>
              </a:r>
            </a:p>
          </p:txBody>
        </p:sp>
      </p:grpSp>
      <p:grpSp>
        <p:nvGrpSpPr>
          <p:cNvPr id="41" name="组合 40"/>
          <p:cNvGrpSpPr/>
          <p:nvPr/>
        </p:nvGrpSpPr>
        <p:grpSpPr>
          <a:xfrm>
            <a:off x="3682247" y="1926958"/>
            <a:ext cx="1331721" cy="1143967"/>
            <a:chOff x="894592" y="2505894"/>
            <a:chExt cx="1063816" cy="913832"/>
          </a:xfrm>
        </p:grpSpPr>
        <p:sp>
          <p:nvSpPr>
            <p:cNvPr id="42"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43" name="任意多边形: 形状 42">
              <a:extLst>
                <a:ext uri="{FF2B5EF4-FFF2-40B4-BE49-F238E27FC236}">
                  <a16:creationId xmlns:a16="http://schemas.microsoft.com/office/drawing/2014/main" id="{D1F00781-4C74-9ABC-867F-BFA715D860A6}"/>
                </a:ext>
              </a:extLst>
            </p:cNvPr>
            <p:cNvSpPr/>
            <p:nvPr/>
          </p:nvSpPr>
          <p:spPr>
            <a:xfrm>
              <a:off x="894592" y="320822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65000"/>
                    <a:lumOff val="3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44" name="文本框 43">
              <a:extLst>
                <a:ext uri="{FF2B5EF4-FFF2-40B4-BE49-F238E27FC236}">
                  <a16:creationId xmlns:a16="http://schemas.microsoft.com/office/drawing/2014/main" id="{DAEE5438-0662-4562-E2E9-9FCB05757B81}"/>
                </a:ext>
              </a:extLst>
            </p:cNvPr>
            <p:cNvSpPr txBox="1"/>
            <p:nvPr/>
          </p:nvSpPr>
          <p:spPr>
            <a:xfrm>
              <a:off x="964113" y="3212560"/>
              <a:ext cx="924774" cy="20283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DS-KIS303-P</a:t>
              </a:r>
            </a:p>
          </p:txBody>
        </p:sp>
      </p:grpSp>
      <p:pic>
        <p:nvPicPr>
          <p:cNvPr id="45" name="图片 44" descr="DS-KH6320-(W)TE1  Front view"/>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5416" y="2232367"/>
            <a:ext cx="555402" cy="424309"/>
          </a:xfrm>
          <a:prstGeom prst="rect">
            <a:avLst/>
          </a:prstGeom>
        </p:spPr>
      </p:pic>
      <p:pic>
        <p:nvPicPr>
          <p:cNvPr id="46" name="图片 45">
            <a:extLst>
              <a:ext uri="{FF2B5EF4-FFF2-40B4-BE49-F238E27FC236}">
                <a16:creationId xmlns:a16="http://schemas.microsoft.com/office/drawing/2014/main" id="{A38E1090-C4D9-13FD-7ED0-705B420FB5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86932" y="2164638"/>
            <a:ext cx="277926" cy="492040"/>
          </a:xfrm>
          <a:prstGeom prst="rect">
            <a:avLst/>
          </a:prstGeom>
        </p:spPr>
      </p:pic>
      <p:grpSp>
        <p:nvGrpSpPr>
          <p:cNvPr id="63" name="组合 62"/>
          <p:cNvGrpSpPr/>
          <p:nvPr/>
        </p:nvGrpSpPr>
        <p:grpSpPr>
          <a:xfrm>
            <a:off x="7151177" y="4073009"/>
            <a:ext cx="1331721" cy="1143967"/>
            <a:chOff x="2759175" y="1923678"/>
            <a:chExt cx="1063816" cy="913832"/>
          </a:xfrm>
        </p:grpSpPr>
        <p:grpSp>
          <p:nvGrpSpPr>
            <p:cNvPr id="64" name="组合 63"/>
            <p:cNvGrpSpPr/>
            <p:nvPr/>
          </p:nvGrpSpPr>
          <p:grpSpPr>
            <a:xfrm>
              <a:off x="2759175" y="1923678"/>
              <a:ext cx="1063816" cy="913832"/>
              <a:chOff x="894592" y="2505894"/>
              <a:chExt cx="1063816" cy="913832"/>
            </a:xfrm>
          </p:grpSpPr>
          <p:sp>
            <p:nvSpPr>
              <p:cNvPr id="68"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69" name="任意多边形: 形状 42">
                <a:extLst>
                  <a:ext uri="{FF2B5EF4-FFF2-40B4-BE49-F238E27FC236}">
                    <a16:creationId xmlns:a16="http://schemas.microsoft.com/office/drawing/2014/main" id="{D1F00781-4C74-9ABC-867F-BFA715D860A6}"/>
                  </a:ext>
                </a:extLst>
              </p:cNvPr>
              <p:cNvSpPr/>
              <p:nvPr/>
            </p:nvSpPr>
            <p:spPr>
              <a:xfrm>
                <a:off x="894592" y="320822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65000"/>
                      <a:lumOff val="3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70" name="文本框 69">
                <a:extLst>
                  <a:ext uri="{FF2B5EF4-FFF2-40B4-BE49-F238E27FC236}">
                    <a16:creationId xmlns:a16="http://schemas.microsoft.com/office/drawing/2014/main" id="{DAEE5438-0662-4562-E2E9-9FCB05757B81}"/>
                  </a:ext>
                </a:extLst>
              </p:cNvPr>
              <p:cNvSpPr txBox="1"/>
              <p:nvPr/>
            </p:nvSpPr>
            <p:spPr>
              <a:xfrm>
                <a:off x="964113" y="3212560"/>
                <a:ext cx="924774" cy="20283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DS-KIS212(B)</a:t>
                </a:r>
              </a:p>
            </p:txBody>
          </p:sp>
        </p:grpSp>
        <p:grpSp>
          <p:nvGrpSpPr>
            <p:cNvPr id="65" name="组合 64">
              <a:extLst>
                <a:ext uri="{FF2B5EF4-FFF2-40B4-BE49-F238E27FC236}">
                  <a16:creationId xmlns:a16="http://schemas.microsoft.com/office/drawing/2014/main" id="{74F517AC-0D9D-4DCC-9358-0B4ED04A8CFA}"/>
                </a:ext>
              </a:extLst>
            </p:cNvPr>
            <p:cNvGrpSpPr/>
            <p:nvPr/>
          </p:nvGrpSpPr>
          <p:grpSpPr>
            <a:xfrm>
              <a:off x="2999228" y="2087763"/>
              <a:ext cx="583710" cy="383358"/>
              <a:chOff x="764488" y="2631748"/>
              <a:chExt cx="3363102" cy="2159583"/>
            </a:xfrm>
          </p:grpSpPr>
          <p:pic>
            <p:nvPicPr>
              <p:cNvPr id="66" name="图片 65">
                <a:extLst>
                  <a:ext uri="{FF2B5EF4-FFF2-40B4-BE49-F238E27FC236}">
                    <a16:creationId xmlns:a16="http://schemas.microsoft.com/office/drawing/2014/main" id="{BF0163B9-ABE3-8929-081B-DAC358A8655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6961" t="18203" r="31961" b="13605"/>
              <a:stretch/>
            </p:blipFill>
            <p:spPr>
              <a:xfrm>
                <a:off x="764488" y="2902752"/>
                <a:ext cx="2371922" cy="1837267"/>
              </a:xfrm>
              <a:prstGeom prst="rect">
                <a:avLst/>
              </a:prstGeom>
            </p:spPr>
          </p:pic>
          <p:pic>
            <p:nvPicPr>
              <p:cNvPr id="67" name="图片 66">
                <a:extLst>
                  <a:ext uri="{FF2B5EF4-FFF2-40B4-BE49-F238E27FC236}">
                    <a16:creationId xmlns:a16="http://schemas.microsoft.com/office/drawing/2014/main" id="{6885CBB3-B340-8806-56CB-9F776B18449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43038" y="2631748"/>
                <a:ext cx="784552" cy="2159583"/>
              </a:xfrm>
              <a:prstGeom prst="rect">
                <a:avLst/>
              </a:prstGeom>
            </p:spPr>
          </p:pic>
        </p:grpSp>
      </p:grpSp>
      <p:grpSp>
        <p:nvGrpSpPr>
          <p:cNvPr id="71" name="组合 70"/>
          <p:cNvGrpSpPr/>
          <p:nvPr/>
        </p:nvGrpSpPr>
        <p:grpSpPr>
          <a:xfrm>
            <a:off x="8675885" y="4073009"/>
            <a:ext cx="1331721" cy="1143967"/>
            <a:chOff x="4701876" y="2956344"/>
            <a:chExt cx="1063816" cy="913832"/>
          </a:xfrm>
        </p:grpSpPr>
        <p:grpSp>
          <p:nvGrpSpPr>
            <p:cNvPr id="72" name="组合 71"/>
            <p:cNvGrpSpPr/>
            <p:nvPr/>
          </p:nvGrpSpPr>
          <p:grpSpPr>
            <a:xfrm>
              <a:off x="4701876" y="2956344"/>
              <a:ext cx="1063816" cy="913832"/>
              <a:chOff x="894592" y="2505894"/>
              <a:chExt cx="1063816" cy="913832"/>
            </a:xfrm>
          </p:grpSpPr>
          <p:sp>
            <p:nvSpPr>
              <p:cNvPr id="76"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77" name="任意多边形: 形状 42">
                <a:extLst>
                  <a:ext uri="{FF2B5EF4-FFF2-40B4-BE49-F238E27FC236}">
                    <a16:creationId xmlns:a16="http://schemas.microsoft.com/office/drawing/2014/main" id="{D1F00781-4C74-9ABC-867F-BFA715D860A6}"/>
                  </a:ext>
                </a:extLst>
              </p:cNvPr>
              <p:cNvSpPr/>
              <p:nvPr/>
            </p:nvSpPr>
            <p:spPr>
              <a:xfrm>
                <a:off x="894592" y="320822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65000"/>
                      <a:lumOff val="3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78" name="文本框 77">
                <a:extLst>
                  <a:ext uri="{FF2B5EF4-FFF2-40B4-BE49-F238E27FC236}">
                    <a16:creationId xmlns:a16="http://schemas.microsoft.com/office/drawing/2014/main" id="{DAEE5438-0662-4562-E2E9-9FCB05757B81}"/>
                  </a:ext>
                </a:extLst>
              </p:cNvPr>
              <p:cNvSpPr txBox="1"/>
              <p:nvPr/>
            </p:nvSpPr>
            <p:spPr>
              <a:xfrm>
                <a:off x="964113" y="3212560"/>
                <a:ext cx="924774" cy="20283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DS-KIS213(B)</a:t>
                </a:r>
              </a:p>
            </p:txBody>
          </p:sp>
        </p:grpSp>
        <p:grpSp>
          <p:nvGrpSpPr>
            <p:cNvPr id="73" name="组合 72">
              <a:extLst>
                <a:ext uri="{FF2B5EF4-FFF2-40B4-BE49-F238E27FC236}">
                  <a16:creationId xmlns:a16="http://schemas.microsoft.com/office/drawing/2014/main" id="{D5C22A45-085B-C15B-6176-669812CD0CB6}"/>
                </a:ext>
              </a:extLst>
            </p:cNvPr>
            <p:cNvGrpSpPr/>
            <p:nvPr/>
          </p:nvGrpSpPr>
          <p:grpSpPr>
            <a:xfrm>
              <a:off x="4861446" y="3020043"/>
              <a:ext cx="677525" cy="559746"/>
              <a:chOff x="-509876" y="1076864"/>
              <a:chExt cx="1954589" cy="1614822"/>
            </a:xfrm>
          </p:grpSpPr>
          <p:pic>
            <p:nvPicPr>
              <p:cNvPr id="74" name="图片 73">
                <a:extLst>
                  <a:ext uri="{FF2B5EF4-FFF2-40B4-BE49-F238E27FC236}">
                    <a16:creationId xmlns:a16="http://schemas.microsoft.com/office/drawing/2014/main" id="{C5E43685-3556-F041-69CD-2D1C8C80ECB1}"/>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9876" y="1076864"/>
                <a:ext cx="1494244" cy="1614822"/>
              </a:xfrm>
              <a:prstGeom prst="rect">
                <a:avLst/>
              </a:prstGeom>
            </p:spPr>
          </p:pic>
          <p:pic>
            <p:nvPicPr>
              <p:cNvPr id="75" name="图片 74">
                <a:extLst>
                  <a:ext uri="{FF2B5EF4-FFF2-40B4-BE49-F238E27FC236}">
                    <a16:creationId xmlns:a16="http://schemas.microsoft.com/office/drawing/2014/main" id="{991D19EC-EE6D-7515-E4AD-9DF9E15AAC20}"/>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18898" y="1282813"/>
                <a:ext cx="625815" cy="1164120"/>
              </a:xfrm>
              <a:prstGeom prst="rect">
                <a:avLst/>
              </a:prstGeom>
            </p:spPr>
          </p:pic>
        </p:grpSp>
      </p:grpSp>
      <p:sp>
        <p:nvSpPr>
          <p:cNvPr id="79" name="矩形: 圆角 267">
            <a:extLst>
              <a:ext uri="{FF2B5EF4-FFF2-40B4-BE49-F238E27FC236}">
                <a16:creationId xmlns:a16="http://schemas.microsoft.com/office/drawing/2014/main" id="{434D854B-0D29-B252-C94D-41946FE44512}"/>
              </a:ext>
            </a:extLst>
          </p:cNvPr>
          <p:cNvSpPr/>
          <p:nvPr/>
        </p:nvSpPr>
        <p:spPr>
          <a:xfrm>
            <a:off x="2858595" y="3357911"/>
            <a:ext cx="1631623" cy="268581"/>
          </a:xfrm>
          <a:prstGeom prst="roundRect">
            <a:avLst>
              <a:gd name="adj" fmla="val 50000"/>
            </a:avLst>
          </a:prstGeom>
          <a:gradFill>
            <a:gsLst>
              <a:gs pos="0">
                <a:srgbClr val="A81B1C"/>
              </a:gs>
              <a:gs pos="100000">
                <a:srgbClr val="D83742"/>
              </a:gs>
            </a:gsLst>
            <a:lin ang="0" scaled="1"/>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80" name="文本框 79"/>
          <p:cNvSpPr txBox="1"/>
          <p:nvPr/>
        </p:nvSpPr>
        <p:spPr>
          <a:xfrm>
            <a:off x="2925644" y="3318823"/>
            <a:ext cx="149752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Helvetica" panose="020B0604020202020204" pitchFamily="34" charset="0"/>
                <a:ea typeface="微软雅黑"/>
                <a:cs typeface="+mn-cs"/>
              </a:rPr>
              <a:t>4-wire analog</a:t>
            </a:r>
          </a:p>
        </p:txBody>
      </p:sp>
      <p:pic>
        <p:nvPicPr>
          <p:cNvPr id="85" name="图片 84" descr="DS-KH6320-(W)TE1  Front view"/>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15408" y="2207580"/>
            <a:ext cx="553064" cy="422526"/>
          </a:xfrm>
          <a:prstGeom prst="rect">
            <a:avLst/>
          </a:prstGeom>
        </p:spPr>
      </p:pic>
      <p:pic>
        <p:nvPicPr>
          <p:cNvPr id="86" name="图片 85"/>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593702" y="2161729"/>
            <a:ext cx="188928" cy="473993"/>
          </a:xfrm>
          <a:prstGeom prst="rect">
            <a:avLst/>
          </a:prstGeom>
        </p:spPr>
      </p:pic>
      <p:pic>
        <p:nvPicPr>
          <p:cNvPr id="87" name="图片 8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42784" y="4250857"/>
            <a:ext cx="188928" cy="473993"/>
          </a:xfrm>
          <a:prstGeom prst="rect">
            <a:avLst/>
          </a:prstGeom>
        </p:spPr>
      </p:pic>
      <p:pic>
        <p:nvPicPr>
          <p:cNvPr id="88" name="Picture 2">
            <a:extLst>
              <a:ext uri="{FF2B5EF4-FFF2-40B4-BE49-F238E27FC236}">
                <a16:creationId xmlns:a16="http://schemas.microsoft.com/office/drawing/2014/main" id="{49D482A5-1EF8-77DF-5886-FB19269BB54A}"/>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3011176" y="4219910"/>
            <a:ext cx="715126" cy="515504"/>
          </a:xfrm>
          <a:prstGeom prst="rect">
            <a:avLst/>
          </a:prstGeom>
          <a:noFill/>
          <a:ln>
            <a:noFill/>
          </a:ln>
        </p:spPr>
      </p:pic>
      <p:pic>
        <p:nvPicPr>
          <p:cNvPr id="89" name="Picture 2">
            <a:extLst>
              <a:ext uri="{FF2B5EF4-FFF2-40B4-BE49-F238E27FC236}">
                <a16:creationId xmlns:a16="http://schemas.microsoft.com/office/drawing/2014/main" id="{49D482A5-1EF8-77DF-5886-FB19269BB5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28936" y="4251996"/>
            <a:ext cx="916567" cy="515504"/>
          </a:xfrm>
          <a:prstGeom prst="rect">
            <a:avLst/>
          </a:prstGeom>
          <a:noFill/>
          <a:ln>
            <a:noFill/>
          </a:ln>
        </p:spPr>
      </p:pic>
      <p:grpSp>
        <p:nvGrpSpPr>
          <p:cNvPr id="137" name="Group 50"/>
          <p:cNvGrpSpPr/>
          <p:nvPr/>
        </p:nvGrpSpPr>
        <p:grpSpPr>
          <a:xfrm>
            <a:off x="338138" y="5676916"/>
            <a:ext cx="1843910" cy="914852"/>
            <a:chOff x="6638866" y="1582004"/>
            <a:chExt cx="1415530" cy="702313"/>
          </a:xfrm>
        </p:grpSpPr>
        <p:grpSp>
          <p:nvGrpSpPr>
            <p:cNvPr id="138" name="Group 28"/>
            <p:cNvGrpSpPr/>
            <p:nvPr/>
          </p:nvGrpSpPr>
          <p:grpSpPr>
            <a:xfrm>
              <a:off x="7113087" y="1582004"/>
              <a:ext cx="467089" cy="467089"/>
              <a:chOff x="7709904" y="238161"/>
              <a:chExt cx="504636" cy="504636"/>
            </a:xfrm>
          </p:grpSpPr>
          <p:sp>
            <p:nvSpPr>
              <p:cNvPr id="140" name="矩形: 圆角 83">
                <a:extLst>
                  <a:ext uri="{FF2B5EF4-FFF2-40B4-BE49-F238E27FC236}">
                    <a16:creationId xmlns:a16="http://schemas.microsoft.com/office/drawing/2014/main" id="{747B15FC-5F96-4F0E-A0FA-CC8F9FB87AAD}"/>
                  </a:ext>
                </a:extLst>
              </p:cNvPr>
              <p:cNvSpPr/>
              <p:nvPr/>
            </p:nvSpPr>
            <p:spPr>
              <a:xfrm>
                <a:off x="7709904" y="238161"/>
                <a:ext cx="504636" cy="504636"/>
              </a:xfrm>
              <a:prstGeom prst="roundRect">
                <a:avLst/>
              </a:prstGeom>
              <a:solidFill>
                <a:srgbClr val="DA3844"/>
              </a:solidFill>
              <a:ln w="12700" cap="flat" cmpd="sng" algn="ctr">
                <a:noFill/>
                <a:prstDash val="solid"/>
                <a:miter lim="800000"/>
              </a:ln>
              <a:effectLst>
                <a:outerShdw blurRad="50800" dist="38100" dir="720000" algn="l" rotWithShape="0">
                  <a:schemeClr val="tx1">
                    <a:lumMod val="75000"/>
                    <a:lumOff val="25000"/>
                    <a:alpha val="34000"/>
                  </a:scheme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41" name="Rounded Rectangle 136">
                <a:extLst>
                  <a:ext uri="{FF2B5EF4-FFF2-40B4-BE49-F238E27FC236}">
                    <a16:creationId xmlns:a16="http://schemas.microsoft.com/office/drawing/2014/main" id="{99D8A7F0-D670-081A-958E-7F3803EB1147}"/>
                  </a:ext>
                </a:extLst>
              </p:cNvPr>
              <p:cNvSpPr/>
              <p:nvPr/>
            </p:nvSpPr>
            <p:spPr>
              <a:xfrm>
                <a:off x="7788262" y="316519"/>
                <a:ext cx="347919" cy="347919"/>
              </a:xfrm>
              <a:custGeom>
                <a:avLst/>
                <a:gdLst>
                  <a:gd name="T0" fmla="*/ 9707 w 11201"/>
                  <a:gd name="T1" fmla="*/ 0 h 11201"/>
                  <a:gd name="T2" fmla="*/ 1493 w 11201"/>
                  <a:gd name="T3" fmla="*/ 0 h 11201"/>
                  <a:gd name="T4" fmla="*/ 0 w 11201"/>
                  <a:gd name="T5" fmla="*/ 1493 h 11201"/>
                  <a:gd name="T6" fmla="*/ 0 w 11201"/>
                  <a:gd name="T7" fmla="*/ 9707 h 11201"/>
                  <a:gd name="T8" fmla="*/ 1493 w 11201"/>
                  <a:gd name="T9" fmla="*/ 11201 h 11201"/>
                  <a:gd name="T10" fmla="*/ 9707 w 11201"/>
                  <a:gd name="T11" fmla="*/ 11201 h 11201"/>
                  <a:gd name="T12" fmla="*/ 11201 w 11201"/>
                  <a:gd name="T13" fmla="*/ 9707 h 11201"/>
                  <a:gd name="T14" fmla="*/ 11201 w 11201"/>
                  <a:gd name="T15" fmla="*/ 1493 h 11201"/>
                  <a:gd name="T16" fmla="*/ 9707 w 11201"/>
                  <a:gd name="T17" fmla="*/ 0 h 11201"/>
                  <a:gd name="T18" fmla="*/ 10454 w 11201"/>
                  <a:gd name="T19" fmla="*/ 9707 h 11201"/>
                  <a:gd name="T20" fmla="*/ 9707 w 11201"/>
                  <a:gd name="T21" fmla="*/ 10454 h 11201"/>
                  <a:gd name="T22" fmla="*/ 6891 w 11201"/>
                  <a:gd name="T23" fmla="*/ 7520 h 11201"/>
                  <a:gd name="T24" fmla="*/ 5355 w 11201"/>
                  <a:gd name="T25" fmla="*/ 8854 h 11201"/>
                  <a:gd name="T26" fmla="*/ 3051 w 11201"/>
                  <a:gd name="T27" fmla="*/ 6720 h 11201"/>
                  <a:gd name="T28" fmla="*/ 746 w 11201"/>
                  <a:gd name="T29" fmla="*/ 8854 h 11201"/>
                  <a:gd name="T30" fmla="*/ 746 w 11201"/>
                  <a:gd name="T31" fmla="*/ 1493 h 11201"/>
                  <a:gd name="T32" fmla="*/ 1493 w 11201"/>
                  <a:gd name="T33" fmla="*/ 747 h 11201"/>
                  <a:gd name="T34" fmla="*/ 9707 w 11201"/>
                  <a:gd name="T35" fmla="*/ 747 h 11201"/>
                  <a:gd name="T36" fmla="*/ 10454 w 11201"/>
                  <a:gd name="T37" fmla="*/ 1493 h 11201"/>
                  <a:gd name="T38" fmla="*/ 10454 w 11201"/>
                  <a:gd name="T39" fmla="*/ 9707 h 11201"/>
                  <a:gd name="T40" fmla="*/ 7467 w 11201"/>
                  <a:gd name="T41" fmla="*/ 2981 h 11201"/>
                  <a:gd name="T42" fmla="*/ 5971 w 11201"/>
                  <a:gd name="T43" fmla="*/ 4479 h 11201"/>
                  <a:gd name="T44" fmla="*/ 7467 w 11201"/>
                  <a:gd name="T45" fmla="*/ 5977 h 11201"/>
                  <a:gd name="T46" fmla="*/ 8963 w 11201"/>
                  <a:gd name="T47" fmla="*/ 4479 h 11201"/>
                  <a:gd name="T48" fmla="*/ 7467 w 11201"/>
                  <a:gd name="T49" fmla="*/ 2981 h 1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01" h="11201">
                    <a:moveTo>
                      <a:pt x="9707" y="0"/>
                    </a:moveTo>
                    <a:lnTo>
                      <a:pt x="1493" y="0"/>
                    </a:lnTo>
                    <a:cubicBezTo>
                      <a:pt x="1287" y="0"/>
                      <a:pt x="0" y="0"/>
                      <a:pt x="0" y="1493"/>
                    </a:cubicBezTo>
                    <a:lnTo>
                      <a:pt x="0" y="9707"/>
                    </a:lnTo>
                    <a:cubicBezTo>
                      <a:pt x="0" y="11201"/>
                      <a:pt x="1493" y="11201"/>
                      <a:pt x="1493" y="11201"/>
                    </a:cubicBezTo>
                    <a:lnTo>
                      <a:pt x="9707" y="11201"/>
                    </a:lnTo>
                    <a:cubicBezTo>
                      <a:pt x="11201" y="11201"/>
                      <a:pt x="11201" y="9707"/>
                      <a:pt x="11201" y="9707"/>
                    </a:cubicBezTo>
                    <a:lnTo>
                      <a:pt x="11201" y="1493"/>
                    </a:lnTo>
                    <a:cubicBezTo>
                      <a:pt x="11201" y="0"/>
                      <a:pt x="9914" y="0"/>
                      <a:pt x="9707" y="0"/>
                    </a:cubicBezTo>
                    <a:close/>
                    <a:moveTo>
                      <a:pt x="10454" y="9707"/>
                    </a:moveTo>
                    <a:cubicBezTo>
                      <a:pt x="10454" y="9707"/>
                      <a:pt x="10454" y="10454"/>
                      <a:pt x="9707" y="10454"/>
                    </a:cubicBezTo>
                    <a:lnTo>
                      <a:pt x="6891" y="7520"/>
                    </a:lnTo>
                    <a:lnTo>
                      <a:pt x="5355" y="8854"/>
                    </a:lnTo>
                    <a:lnTo>
                      <a:pt x="3051" y="6720"/>
                    </a:lnTo>
                    <a:lnTo>
                      <a:pt x="746" y="8854"/>
                    </a:lnTo>
                    <a:lnTo>
                      <a:pt x="746" y="1493"/>
                    </a:lnTo>
                    <a:cubicBezTo>
                      <a:pt x="746" y="747"/>
                      <a:pt x="1287" y="747"/>
                      <a:pt x="1493" y="747"/>
                    </a:cubicBezTo>
                    <a:lnTo>
                      <a:pt x="9707" y="747"/>
                    </a:lnTo>
                    <a:cubicBezTo>
                      <a:pt x="9914" y="747"/>
                      <a:pt x="10454" y="747"/>
                      <a:pt x="10454" y="1493"/>
                    </a:cubicBezTo>
                    <a:lnTo>
                      <a:pt x="10454" y="9707"/>
                    </a:lnTo>
                    <a:close/>
                    <a:moveTo>
                      <a:pt x="7467" y="2981"/>
                    </a:moveTo>
                    <a:cubicBezTo>
                      <a:pt x="6641" y="2981"/>
                      <a:pt x="5971" y="3652"/>
                      <a:pt x="5971" y="4479"/>
                    </a:cubicBezTo>
                    <a:cubicBezTo>
                      <a:pt x="5971" y="5306"/>
                      <a:pt x="6641" y="5977"/>
                      <a:pt x="7467" y="5977"/>
                    </a:cubicBezTo>
                    <a:cubicBezTo>
                      <a:pt x="8293" y="5977"/>
                      <a:pt x="8963" y="5306"/>
                      <a:pt x="8963" y="4479"/>
                    </a:cubicBezTo>
                    <a:cubicBezTo>
                      <a:pt x="8963" y="3652"/>
                      <a:pt x="8293" y="2981"/>
                      <a:pt x="7467" y="2981"/>
                    </a:cubicBezTo>
                    <a:close/>
                  </a:path>
                </a:pathLst>
              </a:custGeom>
              <a:solidFill>
                <a:srgbClr val="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grpSp>
        <p:sp>
          <p:nvSpPr>
            <p:cNvPr id="139" name="文本框 127">
              <a:extLst>
                <a:ext uri="{FF2B5EF4-FFF2-40B4-BE49-F238E27FC236}">
                  <a16:creationId xmlns:a16="http://schemas.microsoft.com/office/drawing/2014/main" id="{EE1C3406-DAC7-41BC-8FD6-0F913B5AA29E}"/>
                </a:ext>
              </a:extLst>
            </p:cNvPr>
            <p:cNvSpPr txBox="1"/>
            <p:nvPr/>
          </p:nvSpPr>
          <p:spPr>
            <a:xfrm>
              <a:off x="6638866" y="2000789"/>
              <a:ext cx="1415530" cy="2835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lumMod val="75000"/>
                      <a:lumOff val="25000"/>
                    </a:srgbClr>
                  </a:solidFill>
                  <a:effectLst/>
                  <a:uLnTx/>
                  <a:uFillTx/>
                  <a:latin typeface="Helvetica" panose="020B0604020202020204" pitchFamily="34" charset="0"/>
                  <a:ea typeface="等线" panose="02010600030101010101" pitchFamily="2" charset="-122"/>
                  <a:cs typeface="Helvetica" panose="020B0604020202020204" pitchFamily="34" charset="0"/>
                </a:rPr>
                <a:t>Clear image quality</a:t>
              </a:r>
            </a:p>
          </p:txBody>
        </p:sp>
      </p:grpSp>
      <p:grpSp>
        <p:nvGrpSpPr>
          <p:cNvPr id="177" name="Group 50"/>
          <p:cNvGrpSpPr/>
          <p:nvPr/>
        </p:nvGrpSpPr>
        <p:grpSpPr>
          <a:xfrm>
            <a:off x="2304717" y="5676916"/>
            <a:ext cx="1843910" cy="914852"/>
            <a:chOff x="6638866" y="1582004"/>
            <a:chExt cx="1415530" cy="702313"/>
          </a:xfrm>
        </p:grpSpPr>
        <p:grpSp>
          <p:nvGrpSpPr>
            <p:cNvPr id="178" name="Group 28"/>
            <p:cNvGrpSpPr/>
            <p:nvPr/>
          </p:nvGrpSpPr>
          <p:grpSpPr>
            <a:xfrm>
              <a:off x="7113087" y="1582004"/>
              <a:ext cx="467089" cy="467089"/>
              <a:chOff x="7709904" y="238161"/>
              <a:chExt cx="504636" cy="504636"/>
            </a:xfrm>
          </p:grpSpPr>
          <p:sp>
            <p:nvSpPr>
              <p:cNvPr id="180" name="矩形: 圆角 83">
                <a:extLst>
                  <a:ext uri="{FF2B5EF4-FFF2-40B4-BE49-F238E27FC236}">
                    <a16:creationId xmlns:a16="http://schemas.microsoft.com/office/drawing/2014/main" id="{747B15FC-5F96-4F0E-A0FA-CC8F9FB87AAD}"/>
                  </a:ext>
                </a:extLst>
              </p:cNvPr>
              <p:cNvSpPr/>
              <p:nvPr/>
            </p:nvSpPr>
            <p:spPr>
              <a:xfrm>
                <a:off x="7709904" y="238161"/>
                <a:ext cx="504636" cy="504636"/>
              </a:xfrm>
              <a:prstGeom prst="roundRect">
                <a:avLst/>
              </a:prstGeom>
              <a:solidFill>
                <a:srgbClr val="DA3844"/>
              </a:solidFill>
              <a:ln w="12700" cap="flat" cmpd="sng" algn="ctr">
                <a:noFill/>
                <a:prstDash val="solid"/>
                <a:miter lim="800000"/>
              </a:ln>
              <a:effectLst>
                <a:outerShdw blurRad="50800" dist="38100" dir="720000" algn="l" rotWithShape="0">
                  <a:schemeClr val="tx1">
                    <a:lumMod val="75000"/>
                    <a:lumOff val="25000"/>
                    <a:alpha val="34000"/>
                  </a:scheme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81" name="Rounded Rectangle 136">
                <a:extLst>
                  <a:ext uri="{FF2B5EF4-FFF2-40B4-BE49-F238E27FC236}">
                    <a16:creationId xmlns:a16="http://schemas.microsoft.com/office/drawing/2014/main" id="{99D8A7F0-D670-081A-958E-7F3803EB1147}"/>
                  </a:ext>
                </a:extLst>
              </p:cNvPr>
              <p:cNvSpPr/>
              <p:nvPr/>
            </p:nvSpPr>
            <p:spPr>
              <a:xfrm>
                <a:off x="7836929" y="316519"/>
                <a:ext cx="250583" cy="347919"/>
              </a:xfrm>
              <a:custGeom>
                <a:avLst/>
                <a:gdLst>
                  <a:gd name="T0" fmla="*/ 455839 w 606244"/>
                  <a:gd name="T1" fmla="*/ 455839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90" h="4437">
                    <a:moveTo>
                      <a:pt x="2596" y="977"/>
                    </a:moveTo>
                    <a:lnTo>
                      <a:pt x="2596" y="0"/>
                    </a:lnTo>
                    <a:lnTo>
                      <a:pt x="2093" y="0"/>
                    </a:lnTo>
                    <a:lnTo>
                      <a:pt x="2093" y="977"/>
                    </a:lnTo>
                    <a:lnTo>
                      <a:pt x="1097" y="977"/>
                    </a:lnTo>
                    <a:lnTo>
                      <a:pt x="1097" y="0"/>
                    </a:lnTo>
                    <a:lnTo>
                      <a:pt x="594" y="0"/>
                    </a:lnTo>
                    <a:lnTo>
                      <a:pt x="594" y="977"/>
                    </a:lnTo>
                    <a:lnTo>
                      <a:pt x="0" y="977"/>
                    </a:lnTo>
                    <a:lnTo>
                      <a:pt x="0" y="1434"/>
                    </a:lnTo>
                    <a:lnTo>
                      <a:pt x="310" y="1434"/>
                    </a:lnTo>
                    <a:lnTo>
                      <a:pt x="310" y="3330"/>
                    </a:lnTo>
                    <a:lnTo>
                      <a:pt x="1348" y="3330"/>
                    </a:lnTo>
                    <a:lnTo>
                      <a:pt x="1348" y="4437"/>
                    </a:lnTo>
                    <a:lnTo>
                      <a:pt x="1843" y="4437"/>
                    </a:lnTo>
                    <a:lnTo>
                      <a:pt x="1843" y="3330"/>
                    </a:lnTo>
                    <a:lnTo>
                      <a:pt x="2880" y="3330"/>
                    </a:lnTo>
                    <a:lnTo>
                      <a:pt x="2880" y="1434"/>
                    </a:lnTo>
                    <a:lnTo>
                      <a:pt x="3190" y="1434"/>
                    </a:lnTo>
                    <a:lnTo>
                      <a:pt x="3190" y="977"/>
                    </a:lnTo>
                    <a:lnTo>
                      <a:pt x="2596" y="977"/>
                    </a:lnTo>
                    <a:close/>
                  </a:path>
                </a:pathLst>
              </a:custGeom>
              <a:solidFill>
                <a:srgbClr val="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grpSp>
        <p:sp>
          <p:nvSpPr>
            <p:cNvPr id="179" name="文本框 127">
              <a:extLst>
                <a:ext uri="{FF2B5EF4-FFF2-40B4-BE49-F238E27FC236}">
                  <a16:creationId xmlns:a16="http://schemas.microsoft.com/office/drawing/2014/main" id="{EE1C3406-DAC7-41BC-8FD6-0F913B5AA29E}"/>
                </a:ext>
              </a:extLst>
            </p:cNvPr>
            <p:cNvSpPr txBox="1"/>
            <p:nvPr/>
          </p:nvSpPr>
          <p:spPr>
            <a:xfrm>
              <a:off x="6638866" y="2000789"/>
              <a:ext cx="1415530" cy="2835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lumMod val="75000"/>
                      <a:lumOff val="25000"/>
                    </a:srgbClr>
                  </a:solidFill>
                  <a:effectLst/>
                  <a:uLnTx/>
                  <a:uFillTx/>
                  <a:latin typeface="Helvetica" panose="020B0604020202020204" pitchFamily="34" charset="0"/>
                  <a:ea typeface="等线" panose="02010600030101010101" pitchFamily="2" charset="-122"/>
                  <a:cs typeface="Helvetica" panose="020B0604020202020204" pitchFamily="34" charset="0"/>
                </a:rPr>
                <a:t>Plug &amp; Play</a:t>
              </a:r>
            </a:p>
          </p:txBody>
        </p:sp>
      </p:grpSp>
      <p:grpSp>
        <p:nvGrpSpPr>
          <p:cNvPr id="109" name="Group 50"/>
          <p:cNvGrpSpPr/>
          <p:nvPr/>
        </p:nvGrpSpPr>
        <p:grpSpPr>
          <a:xfrm>
            <a:off x="4271296" y="5676916"/>
            <a:ext cx="1843910" cy="914852"/>
            <a:chOff x="6638866" y="1582004"/>
            <a:chExt cx="1415530" cy="702313"/>
          </a:xfrm>
        </p:grpSpPr>
        <p:grpSp>
          <p:nvGrpSpPr>
            <p:cNvPr id="110" name="Group 28"/>
            <p:cNvGrpSpPr/>
            <p:nvPr/>
          </p:nvGrpSpPr>
          <p:grpSpPr>
            <a:xfrm>
              <a:off x="7113087" y="1582004"/>
              <a:ext cx="467089" cy="467089"/>
              <a:chOff x="7709904" y="238161"/>
              <a:chExt cx="504636" cy="504636"/>
            </a:xfrm>
          </p:grpSpPr>
          <p:sp>
            <p:nvSpPr>
              <p:cNvPr id="112" name="矩形: 圆角 83">
                <a:extLst>
                  <a:ext uri="{FF2B5EF4-FFF2-40B4-BE49-F238E27FC236}">
                    <a16:creationId xmlns:a16="http://schemas.microsoft.com/office/drawing/2014/main" id="{747B15FC-5F96-4F0E-A0FA-CC8F9FB87AAD}"/>
                  </a:ext>
                </a:extLst>
              </p:cNvPr>
              <p:cNvSpPr/>
              <p:nvPr/>
            </p:nvSpPr>
            <p:spPr>
              <a:xfrm>
                <a:off x="7709904" y="238161"/>
                <a:ext cx="504636" cy="504636"/>
              </a:xfrm>
              <a:prstGeom prst="roundRect">
                <a:avLst/>
              </a:prstGeom>
              <a:solidFill>
                <a:srgbClr val="DA3844"/>
              </a:solidFill>
              <a:ln w="12700" cap="flat" cmpd="sng" algn="ctr">
                <a:noFill/>
                <a:prstDash val="solid"/>
                <a:miter lim="800000"/>
              </a:ln>
              <a:effectLst>
                <a:outerShdw blurRad="50800" dist="38100" dir="720000" algn="l" rotWithShape="0">
                  <a:schemeClr val="tx1">
                    <a:lumMod val="75000"/>
                    <a:lumOff val="25000"/>
                    <a:alpha val="34000"/>
                  </a:scheme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13" name="Rounded Rectangle 136">
                <a:extLst>
                  <a:ext uri="{FF2B5EF4-FFF2-40B4-BE49-F238E27FC236}">
                    <a16:creationId xmlns:a16="http://schemas.microsoft.com/office/drawing/2014/main" id="{99D8A7F0-D670-081A-958E-7F3803EB1147}"/>
                  </a:ext>
                </a:extLst>
              </p:cNvPr>
              <p:cNvSpPr/>
              <p:nvPr/>
            </p:nvSpPr>
            <p:spPr>
              <a:xfrm>
                <a:off x="7797635" y="316519"/>
                <a:ext cx="329171" cy="347919"/>
              </a:xfrm>
              <a:custGeom>
                <a:avLst/>
                <a:gdLst>
                  <a:gd name="connsiteX0" fmla="*/ 222425 w 574362"/>
                  <a:gd name="connsiteY0" fmla="*/ 201817 h 607074"/>
                  <a:gd name="connsiteX1" fmla="*/ 242279 w 574362"/>
                  <a:gd name="connsiteY1" fmla="*/ 212202 h 607074"/>
                  <a:gd name="connsiteX2" fmla="*/ 324627 w 574362"/>
                  <a:gd name="connsiteY2" fmla="*/ 331112 h 607074"/>
                  <a:gd name="connsiteX3" fmla="*/ 334460 w 574362"/>
                  <a:gd name="connsiteY3" fmla="*/ 336211 h 607074"/>
                  <a:gd name="connsiteX4" fmla="*/ 337201 w 574362"/>
                  <a:gd name="connsiteY4" fmla="*/ 335880 h 607074"/>
                  <a:gd name="connsiteX5" fmla="*/ 412175 w 574362"/>
                  <a:gd name="connsiteY5" fmla="*/ 318367 h 607074"/>
                  <a:gd name="connsiteX6" fmla="*/ 485258 w 574362"/>
                  <a:gd name="connsiteY6" fmla="*/ 301373 h 607074"/>
                  <a:gd name="connsiteX7" fmla="*/ 490789 w 574362"/>
                  <a:gd name="connsiteY7" fmla="*/ 300759 h 607074"/>
                  <a:gd name="connsiteX8" fmla="*/ 511777 w 574362"/>
                  <a:gd name="connsiteY8" fmla="*/ 313080 h 607074"/>
                  <a:gd name="connsiteX9" fmla="*/ 558529 w 574362"/>
                  <a:gd name="connsiteY9" fmla="*/ 396633 h 607074"/>
                  <a:gd name="connsiteX10" fmla="*/ 559806 w 574362"/>
                  <a:gd name="connsiteY10" fmla="*/ 398899 h 607074"/>
                  <a:gd name="connsiteX11" fmla="*/ 510879 w 574362"/>
                  <a:gd name="connsiteY11" fmla="*/ 563929 h 607074"/>
                  <a:gd name="connsiteX12" fmla="*/ 461527 w 574362"/>
                  <a:gd name="connsiteY12" fmla="*/ 591497 h 607074"/>
                  <a:gd name="connsiteX13" fmla="*/ 401491 w 574362"/>
                  <a:gd name="connsiteY13" fmla="*/ 607074 h 607074"/>
                  <a:gd name="connsiteX14" fmla="*/ 344009 w 574362"/>
                  <a:gd name="connsiteY14" fmla="*/ 592913 h 607074"/>
                  <a:gd name="connsiteX15" fmla="*/ 230366 w 574362"/>
                  <a:gd name="connsiteY15" fmla="*/ 515118 h 607074"/>
                  <a:gd name="connsiteX16" fmla="*/ 227530 w 574362"/>
                  <a:gd name="connsiteY16" fmla="*/ 477071 h 607074"/>
                  <a:gd name="connsiteX17" fmla="*/ 230603 w 574362"/>
                  <a:gd name="connsiteY17" fmla="*/ 473483 h 607074"/>
                  <a:gd name="connsiteX18" fmla="*/ 251261 w 574362"/>
                  <a:gd name="connsiteY18" fmla="*/ 463948 h 607074"/>
                  <a:gd name="connsiteX19" fmla="*/ 263457 w 574362"/>
                  <a:gd name="connsiteY19" fmla="*/ 466875 h 607074"/>
                  <a:gd name="connsiteX20" fmla="*/ 294562 w 574362"/>
                  <a:gd name="connsiteY20" fmla="*/ 474805 h 607074"/>
                  <a:gd name="connsiteX21" fmla="*/ 319616 w 574362"/>
                  <a:gd name="connsiteY21" fmla="*/ 468432 h 607074"/>
                  <a:gd name="connsiteX22" fmla="*/ 320467 w 574362"/>
                  <a:gd name="connsiteY22" fmla="*/ 467866 h 607074"/>
                  <a:gd name="connsiteX23" fmla="*/ 320562 w 574362"/>
                  <a:gd name="connsiteY23" fmla="*/ 467819 h 607074"/>
                  <a:gd name="connsiteX24" fmla="*/ 322263 w 574362"/>
                  <a:gd name="connsiteY24" fmla="*/ 459794 h 607074"/>
                  <a:gd name="connsiteX25" fmla="*/ 198883 w 574362"/>
                  <a:gd name="connsiteY25" fmla="*/ 239204 h 607074"/>
                  <a:gd name="connsiteX26" fmla="*/ 206730 w 574362"/>
                  <a:gd name="connsiteY26" fmla="*/ 207435 h 607074"/>
                  <a:gd name="connsiteX27" fmla="*/ 209236 w 574362"/>
                  <a:gd name="connsiteY27" fmla="*/ 205782 h 607074"/>
                  <a:gd name="connsiteX28" fmla="*/ 222425 w 574362"/>
                  <a:gd name="connsiteY28" fmla="*/ 201817 h 607074"/>
                  <a:gd name="connsiteX29" fmla="*/ 206298 w 574362"/>
                  <a:gd name="connsiteY29" fmla="*/ 135415 h 607074"/>
                  <a:gd name="connsiteX30" fmla="*/ 276828 w 574362"/>
                  <a:gd name="connsiteY30" fmla="*/ 205830 h 607074"/>
                  <a:gd name="connsiteX31" fmla="*/ 275883 w 574362"/>
                  <a:gd name="connsiteY31" fmla="*/ 217535 h 607074"/>
                  <a:gd name="connsiteX32" fmla="*/ 262646 w 574362"/>
                  <a:gd name="connsiteY32" fmla="*/ 198373 h 607074"/>
                  <a:gd name="connsiteX33" fmla="*/ 222560 w 574362"/>
                  <a:gd name="connsiteY33" fmla="*/ 177324 h 607074"/>
                  <a:gd name="connsiteX34" fmla="*/ 195851 w 574362"/>
                  <a:gd name="connsiteY34" fmla="*/ 185347 h 607074"/>
                  <a:gd name="connsiteX35" fmla="*/ 193345 w 574362"/>
                  <a:gd name="connsiteY35" fmla="*/ 186952 h 607074"/>
                  <a:gd name="connsiteX36" fmla="*/ 172829 w 574362"/>
                  <a:gd name="connsiteY36" fmla="*/ 216025 h 607074"/>
                  <a:gd name="connsiteX37" fmla="*/ 177651 w 574362"/>
                  <a:gd name="connsiteY37" fmla="*/ 251279 h 607074"/>
                  <a:gd name="connsiteX38" fmla="*/ 190604 w 574362"/>
                  <a:gd name="connsiteY38" fmla="*/ 274499 h 607074"/>
                  <a:gd name="connsiteX39" fmla="*/ 135768 w 574362"/>
                  <a:gd name="connsiteY39" fmla="*/ 205830 h 607074"/>
                  <a:gd name="connsiteX40" fmla="*/ 206298 w 574362"/>
                  <a:gd name="connsiteY40" fmla="*/ 135415 h 607074"/>
                  <a:gd name="connsiteX41" fmla="*/ 12809 w 574362"/>
                  <a:gd name="connsiteY41" fmla="*/ 0 h 607074"/>
                  <a:gd name="connsiteX42" fmla="*/ 399788 w 574362"/>
                  <a:gd name="connsiteY42" fmla="*/ 0 h 607074"/>
                  <a:gd name="connsiteX43" fmla="*/ 412172 w 574362"/>
                  <a:gd name="connsiteY43" fmla="*/ 12603 h 607074"/>
                  <a:gd name="connsiteX44" fmla="*/ 412172 w 574362"/>
                  <a:gd name="connsiteY44" fmla="*/ 293271 h 607074"/>
                  <a:gd name="connsiteX45" fmla="*/ 339900 w 574362"/>
                  <a:gd name="connsiteY45" fmla="*/ 310170 h 607074"/>
                  <a:gd name="connsiteX46" fmla="*/ 323593 w 574362"/>
                  <a:gd name="connsiteY46" fmla="*/ 286568 h 607074"/>
                  <a:gd name="connsiteX47" fmla="*/ 348739 w 574362"/>
                  <a:gd name="connsiteY47" fmla="*/ 205804 h 607074"/>
                  <a:gd name="connsiteX48" fmla="*/ 206275 w 574362"/>
                  <a:gd name="connsiteY48" fmla="*/ 63487 h 607074"/>
                  <a:gd name="connsiteX49" fmla="*/ 63811 w 574362"/>
                  <a:gd name="connsiteY49" fmla="*/ 205804 h 607074"/>
                  <a:gd name="connsiteX50" fmla="*/ 206275 w 574362"/>
                  <a:gd name="connsiteY50" fmla="*/ 348121 h 607074"/>
                  <a:gd name="connsiteX51" fmla="*/ 230571 w 574362"/>
                  <a:gd name="connsiteY51" fmla="*/ 346044 h 607074"/>
                  <a:gd name="connsiteX52" fmla="*/ 267250 w 574362"/>
                  <a:gd name="connsiteY52" fmla="*/ 411608 h 607074"/>
                  <a:gd name="connsiteX53" fmla="*/ 12809 w 574362"/>
                  <a:gd name="connsiteY53" fmla="*/ 411608 h 607074"/>
                  <a:gd name="connsiteX54" fmla="*/ 0 w 574362"/>
                  <a:gd name="connsiteY54" fmla="*/ 399005 h 607074"/>
                  <a:gd name="connsiteX55" fmla="*/ 0 w 574362"/>
                  <a:gd name="connsiteY55" fmla="*/ 12603 h 607074"/>
                  <a:gd name="connsiteX56" fmla="*/ 12809 w 574362"/>
                  <a:gd name="connsiteY56" fmla="*/ 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4362" h="607074">
                    <a:moveTo>
                      <a:pt x="222425" y="201817"/>
                    </a:moveTo>
                    <a:cubicBezTo>
                      <a:pt x="230083" y="201817"/>
                      <a:pt x="237599" y="205452"/>
                      <a:pt x="242279" y="212202"/>
                    </a:cubicBezTo>
                    <a:cubicBezTo>
                      <a:pt x="248519" y="221124"/>
                      <a:pt x="320798" y="325637"/>
                      <a:pt x="324627" y="331112"/>
                    </a:cubicBezTo>
                    <a:cubicBezTo>
                      <a:pt x="326896" y="334322"/>
                      <a:pt x="330631" y="336211"/>
                      <a:pt x="334460" y="336211"/>
                    </a:cubicBezTo>
                    <a:cubicBezTo>
                      <a:pt x="335405" y="336211"/>
                      <a:pt x="336303" y="336069"/>
                      <a:pt x="337201" y="335880"/>
                    </a:cubicBezTo>
                    <a:cubicBezTo>
                      <a:pt x="337201" y="335880"/>
                      <a:pt x="373743" y="327383"/>
                      <a:pt x="412175" y="318367"/>
                    </a:cubicBezTo>
                    <a:cubicBezTo>
                      <a:pt x="439309" y="312089"/>
                      <a:pt x="467672" y="305480"/>
                      <a:pt x="485258" y="301373"/>
                    </a:cubicBezTo>
                    <a:cubicBezTo>
                      <a:pt x="487054" y="300948"/>
                      <a:pt x="488945" y="300759"/>
                      <a:pt x="490789" y="300759"/>
                    </a:cubicBezTo>
                    <a:cubicBezTo>
                      <a:pt x="499345" y="300759"/>
                      <a:pt x="507428" y="305338"/>
                      <a:pt x="511777" y="313080"/>
                    </a:cubicBezTo>
                    <a:lnTo>
                      <a:pt x="558529" y="396633"/>
                    </a:lnTo>
                    <a:cubicBezTo>
                      <a:pt x="559002" y="397389"/>
                      <a:pt x="559428" y="398144"/>
                      <a:pt x="559806" y="398899"/>
                    </a:cubicBezTo>
                    <a:cubicBezTo>
                      <a:pt x="591620" y="457811"/>
                      <a:pt x="569497" y="531310"/>
                      <a:pt x="510879" y="563929"/>
                    </a:cubicBezTo>
                    <a:lnTo>
                      <a:pt x="461527" y="591497"/>
                    </a:lnTo>
                    <a:cubicBezTo>
                      <a:pt x="442902" y="601882"/>
                      <a:pt x="422197" y="607074"/>
                      <a:pt x="401491" y="607074"/>
                    </a:cubicBezTo>
                    <a:cubicBezTo>
                      <a:pt x="381732" y="607074"/>
                      <a:pt x="362019" y="602354"/>
                      <a:pt x="344009" y="592913"/>
                    </a:cubicBezTo>
                    <a:cubicBezTo>
                      <a:pt x="299809" y="569782"/>
                      <a:pt x="255751" y="537210"/>
                      <a:pt x="230366" y="515118"/>
                    </a:cubicBezTo>
                    <a:cubicBezTo>
                      <a:pt x="219116" y="505300"/>
                      <a:pt x="217887" y="488400"/>
                      <a:pt x="227530" y="477071"/>
                    </a:cubicBezTo>
                    <a:lnTo>
                      <a:pt x="230603" y="473483"/>
                    </a:lnTo>
                    <a:cubicBezTo>
                      <a:pt x="235897" y="467300"/>
                      <a:pt x="243508" y="463948"/>
                      <a:pt x="251261" y="463948"/>
                    </a:cubicBezTo>
                    <a:cubicBezTo>
                      <a:pt x="255373" y="463948"/>
                      <a:pt x="259533" y="464892"/>
                      <a:pt x="263457" y="466875"/>
                    </a:cubicBezTo>
                    <a:cubicBezTo>
                      <a:pt x="263504" y="466875"/>
                      <a:pt x="277166" y="474805"/>
                      <a:pt x="294562" y="474805"/>
                    </a:cubicBezTo>
                    <a:cubicBezTo>
                      <a:pt x="302456" y="474805"/>
                      <a:pt x="311107" y="473153"/>
                      <a:pt x="319616" y="468432"/>
                    </a:cubicBezTo>
                    <a:cubicBezTo>
                      <a:pt x="319900" y="468244"/>
                      <a:pt x="320231" y="468055"/>
                      <a:pt x="320467" y="467866"/>
                    </a:cubicBezTo>
                    <a:lnTo>
                      <a:pt x="320562" y="467819"/>
                    </a:lnTo>
                    <a:cubicBezTo>
                      <a:pt x="323067" y="465931"/>
                      <a:pt x="323776" y="462532"/>
                      <a:pt x="322263" y="459794"/>
                    </a:cubicBezTo>
                    <a:lnTo>
                      <a:pt x="198883" y="239204"/>
                    </a:lnTo>
                    <a:cubicBezTo>
                      <a:pt x="192785" y="228252"/>
                      <a:pt x="196189" y="214327"/>
                      <a:pt x="206730" y="207435"/>
                    </a:cubicBezTo>
                    <a:lnTo>
                      <a:pt x="209236" y="205782"/>
                    </a:lnTo>
                    <a:cubicBezTo>
                      <a:pt x="213254" y="203092"/>
                      <a:pt x="217887" y="201817"/>
                      <a:pt x="222425" y="201817"/>
                    </a:cubicBezTo>
                    <a:close/>
                    <a:moveTo>
                      <a:pt x="206298" y="135415"/>
                    </a:moveTo>
                    <a:cubicBezTo>
                      <a:pt x="245250" y="135415"/>
                      <a:pt x="276828" y="166941"/>
                      <a:pt x="276828" y="205830"/>
                    </a:cubicBezTo>
                    <a:cubicBezTo>
                      <a:pt x="276828" y="209795"/>
                      <a:pt x="276544" y="213712"/>
                      <a:pt x="275883" y="217535"/>
                    </a:cubicBezTo>
                    <a:cubicBezTo>
                      <a:pt x="271108" y="210644"/>
                      <a:pt x="266617" y="204131"/>
                      <a:pt x="262646" y="198373"/>
                    </a:cubicBezTo>
                    <a:cubicBezTo>
                      <a:pt x="253570" y="185206"/>
                      <a:pt x="238585" y="177324"/>
                      <a:pt x="222560" y="177324"/>
                    </a:cubicBezTo>
                    <a:cubicBezTo>
                      <a:pt x="213058" y="177324"/>
                      <a:pt x="203793" y="180109"/>
                      <a:pt x="195851" y="185347"/>
                    </a:cubicBezTo>
                    <a:lnTo>
                      <a:pt x="193345" y="186952"/>
                    </a:lnTo>
                    <a:cubicBezTo>
                      <a:pt x="182993" y="193701"/>
                      <a:pt x="175760" y="204037"/>
                      <a:pt x="172829" y="216025"/>
                    </a:cubicBezTo>
                    <a:cubicBezTo>
                      <a:pt x="169946" y="228012"/>
                      <a:pt x="171648" y="240519"/>
                      <a:pt x="177651" y="251279"/>
                    </a:cubicBezTo>
                    <a:lnTo>
                      <a:pt x="190604" y="274499"/>
                    </a:lnTo>
                    <a:cubicBezTo>
                      <a:pt x="159215" y="267373"/>
                      <a:pt x="135768" y="239339"/>
                      <a:pt x="135768" y="205830"/>
                    </a:cubicBezTo>
                    <a:cubicBezTo>
                      <a:pt x="135768" y="166941"/>
                      <a:pt x="167346" y="135415"/>
                      <a:pt x="206298" y="135415"/>
                    </a:cubicBezTo>
                    <a:close/>
                    <a:moveTo>
                      <a:pt x="12809" y="0"/>
                    </a:moveTo>
                    <a:lnTo>
                      <a:pt x="399788" y="0"/>
                    </a:lnTo>
                    <a:cubicBezTo>
                      <a:pt x="406689" y="0"/>
                      <a:pt x="412172" y="5664"/>
                      <a:pt x="412172" y="12603"/>
                    </a:cubicBezTo>
                    <a:lnTo>
                      <a:pt x="412172" y="293271"/>
                    </a:lnTo>
                    <a:cubicBezTo>
                      <a:pt x="383197" y="300163"/>
                      <a:pt x="353702" y="306960"/>
                      <a:pt x="339900" y="310170"/>
                    </a:cubicBezTo>
                    <a:cubicBezTo>
                      <a:pt x="335551" y="303939"/>
                      <a:pt x="329927" y="295820"/>
                      <a:pt x="323593" y="286568"/>
                    </a:cubicBezTo>
                    <a:cubicBezTo>
                      <a:pt x="339380" y="263628"/>
                      <a:pt x="348739" y="235825"/>
                      <a:pt x="348739" y="205804"/>
                    </a:cubicBezTo>
                    <a:cubicBezTo>
                      <a:pt x="348739" y="127258"/>
                      <a:pt x="285023" y="63487"/>
                      <a:pt x="206275" y="63487"/>
                    </a:cubicBezTo>
                    <a:cubicBezTo>
                      <a:pt x="127575" y="63487"/>
                      <a:pt x="63811" y="127211"/>
                      <a:pt x="63811" y="205804"/>
                    </a:cubicBezTo>
                    <a:cubicBezTo>
                      <a:pt x="63811" y="284397"/>
                      <a:pt x="127622" y="348121"/>
                      <a:pt x="206275" y="348121"/>
                    </a:cubicBezTo>
                    <a:cubicBezTo>
                      <a:pt x="214547" y="348121"/>
                      <a:pt x="222677" y="347412"/>
                      <a:pt x="230571" y="346044"/>
                    </a:cubicBezTo>
                    <a:lnTo>
                      <a:pt x="267250" y="411608"/>
                    </a:lnTo>
                    <a:lnTo>
                      <a:pt x="12809" y="411608"/>
                    </a:lnTo>
                    <a:cubicBezTo>
                      <a:pt x="5814" y="411608"/>
                      <a:pt x="0" y="405944"/>
                      <a:pt x="0" y="399005"/>
                    </a:cubicBezTo>
                    <a:lnTo>
                      <a:pt x="0" y="12603"/>
                    </a:lnTo>
                    <a:cubicBezTo>
                      <a:pt x="0" y="5664"/>
                      <a:pt x="5814" y="0"/>
                      <a:pt x="12809" y="0"/>
                    </a:cubicBezTo>
                    <a:close/>
                  </a:path>
                </a:pathLst>
              </a:custGeom>
              <a:solidFill>
                <a:srgbClr val="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grpSp>
        <p:sp>
          <p:nvSpPr>
            <p:cNvPr id="111" name="文本框 127">
              <a:extLst>
                <a:ext uri="{FF2B5EF4-FFF2-40B4-BE49-F238E27FC236}">
                  <a16:creationId xmlns:a16="http://schemas.microsoft.com/office/drawing/2014/main" id="{EE1C3406-DAC7-41BC-8FD6-0F913B5AA29E}"/>
                </a:ext>
              </a:extLst>
            </p:cNvPr>
            <p:cNvSpPr txBox="1"/>
            <p:nvPr/>
          </p:nvSpPr>
          <p:spPr>
            <a:xfrm>
              <a:off x="6638866" y="2000789"/>
              <a:ext cx="1415530" cy="2835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lumMod val="75000"/>
                      <a:lumOff val="25000"/>
                    </a:srgbClr>
                  </a:solidFill>
                  <a:effectLst/>
                  <a:uLnTx/>
                  <a:uFillTx/>
                  <a:latin typeface="Helvetica" panose="020B0604020202020204" pitchFamily="34" charset="0"/>
                  <a:ea typeface="等线" panose="02010600030101010101" pitchFamily="2" charset="-122"/>
                  <a:cs typeface="Helvetica" panose="020B0604020202020204" pitchFamily="34" charset="0"/>
                </a:rPr>
                <a:t>One touch calling</a:t>
              </a:r>
            </a:p>
          </p:txBody>
        </p:sp>
      </p:grpSp>
      <p:grpSp>
        <p:nvGrpSpPr>
          <p:cNvPr id="119" name="Group 50"/>
          <p:cNvGrpSpPr/>
          <p:nvPr/>
        </p:nvGrpSpPr>
        <p:grpSpPr>
          <a:xfrm>
            <a:off x="6237875" y="5676916"/>
            <a:ext cx="1843910" cy="914852"/>
            <a:chOff x="6638866" y="1582004"/>
            <a:chExt cx="1415530" cy="702313"/>
          </a:xfrm>
        </p:grpSpPr>
        <p:grpSp>
          <p:nvGrpSpPr>
            <p:cNvPr id="120" name="Group 28"/>
            <p:cNvGrpSpPr/>
            <p:nvPr/>
          </p:nvGrpSpPr>
          <p:grpSpPr>
            <a:xfrm>
              <a:off x="7113087" y="1582004"/>
              <a:ext cx="467089" cy="467089"/>
              <a:chOff x="7709904" y="238161"/>
              <a:chExt cx="504636" cy="504636"/>
            </a:xfrm>
          </p:grpSpPr>
          <p:sp>
            <p:nvSpPr>
              <p:cNvPr id="122" name="矩形: 圆角 83">
                <a:extLst>
                  <a:ext uri="{FF2B5EF4-FFF2-40B4-BE49-F238E27FC236}">
                    <a16:creationId xmlns:a16="http://schemas.microsoft.com/office/drawing/2014/main" id="{747B15FC-5F96-4F0E-A0FA-CC8F9FB87AAD}"/>
                  </a:ext>
                </a:extLst>
              </p:cNvPr>
              <p:cNvSpPr/>
              <p:nvPr/>
            </p:nvSpPr>
            <p:spPr>
              <a:xfrm>
                <a:off x="7709904" y="238161"/>
                <a:ext cx="504636" cy="504636"/>
              </a:xfrm>
              <a:prstGeom prst="roundRect">
                <a:avLst/>
              </a:prstGeom>
              <a:solidFill>
                <a:srgbClr val="DA3844"/>
              </a:solidFill>
              <a:ln w="12700" cap="flat" cmpd="sng" algn="ctr">
                <a:noFill/>
                <a:prstDash val="solid"/>
                <a:miter lim="800000"/>
              </a:ln>
              <a:effectLst>
                <a:outerShdw blurRad="50800" dist="38100" dir="720000" algn="l" rotWithShape="0">
                  <a:schemeClr val="tx1">
                    <a:lumMod val="75000"/>
                    <a:lumOff val="25000"/>
                    <a:alpha val="34000"/>
                  </a:scheme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23" name="Rounded Rectangle 136">
                <a:extLst>
                  <a:ext uri="{FF2B5EF4-FFF2-40B4-BE49-F238E27FC236}">
                    <a16:creationId xmlns:a16="http://schemas.microsoft.com/office/drawing/2014/main" id="{99D8A7F0-D670-081A-958E-7F3803EB1147}"/>
                  </a:ext>
                </a:extLst>
              </p:cNvPr>
              <p:cNvSpPr/>
              <p:nvPr/>
            </p:nvSpPr>
            <p:spPr>
              <a:xfrm>
                <a:off x="7810003" y="316519"/>
                <a:ext cx="304436" cy="347919"/>
              </a:xfrm>
              <a:custGeom>
                <a:avLst/>
                <a:gdLst>
                  <a:gd name="T0" fmla="*/ 11200 w 11200"/>
                  <a:gd name="T1" fmla="*/ 10010 h 12800"/>
                  <a:gd name="T2" fmla="*/ 10320 w 11200"/>
                  <a:gd name="T3" fmla="*/ 0 h 12800"/>
                  <a:gd name="T4" fmla="*/ 800 w 11200"/>
                  <a:gd name="T5" fmla="*/ 0 h 12800"/>
                  <a:gd name="T6" fmla="*/ 0 w 11200"/>
                  <a:gd name="T7" fmla="*/ 10090 h 12800"/>
                  <a:gd name="T8" fmla="*/ 0 w 11200"/>
                  <a:gd name="T9" fmla="*/ 12800 h 12800"/>
                  <a:gd name="T10" fmla="*/ 11200 w 11200"/>
                  <a:gd name="T11" fmla="*/ 12800 h 12800"/>
                  <a:gd name="T12" fmla="*/ 11200 w 11200"/>
                  <a:gd name="T13" fmla="*/ 10010 h 12800"/>
                  <a:gd name="T14" fmla="*/ 9520 w 11200"/>
                  <a:gd name="T15" fmla="*/ 800 h 12800"/>
                  <a:gd name="T16" fmla="*/ 10320 w 11200"/>
                  <a:gd name="T17" fmla="*/ 9600 h 12800"/>
                  <a:gd name="T18" fmla="*/ 800 w 11200"/>
                  <a:gd name="T19" fmla="*/ 9600 h 12800"/>
                  <a:gd name="T20" fmla="*/ 1602 w 11200"/>
                  <a:gd name="T21" fmla="*/ 800 h 12800"/>
                  <a:gd name="T22" fmla="*/ 9520 w 11200"/>
                  <a:gd name="T23" fmla="*/ 800 h 12800"/>
                  <a:gd name="T24" fmla="*/ 800 w 11200"/>
                  <a:gd name="T25" fmla="*/ 12000 h 12800"/>
                  <a:gd name="T26" fmla="*/ 800 w 11200"/>
                  <a:gd name="T27" fmla="*/ 10400 h 12800"/>
                  <a:gd name="T28" fmla="*/ 10400 w 11200"/>
                  <a:gd name="T29" fmla="*/ 10400 h 12800"/>
                  <a:gd name="T30" fmla="*/ 10400 w 11200"/>
                  <a:gd name="T31" fmla="*/ 12000 h 12800"/>
                  <a:gd name="T32" fmla="*/ 800 w 11200"/>
                  <a:gd name="T33" fmla="*/ 12000 h 12800"/>
                  <a:gd name="T34" fmla="*/ 8800 w 11200"/>
                  <a:gd name="T35" fmla="*/ 10730 h 12800"/>
                  <a:gd name="T36" fmla="*/ 9600 w 11200"/>
                  <a:gd name="T37" fmla="*/ 10730 h 12800"/>
                  <a:gd name="T38" fmla="*/ 9600 w 11200"/>
                  <a:gd name="T39" fmla="*/ 11530 h 12800"/>
                  <a:gd name="T40" fmla="*/ 8800 w 11200"/>
                  <a:gd name="T41" fmla="*/ 11530 h 12800"/>
                  <a:gd name="T42" fmla="*/ 8800 w 11200"/>
                  <a:gd name="T43" fmla="*/ 10730 h 12800"/>
                  <a:gd name="T44" fmla="*/ 7440 w 11200"/>
                  <a:gd name="T45" fmla="*/ 10730 h 12800"/>
                  <a:gd name="T46" fmla="*/ 8240 w 11200"/>
                  <a:gd name="T47" fmla="*/ 10730 h 12800"/>
                  <a:gd name="T48" fmla="*/ 8240 w 11200"/>
                  <a:gd name="T49" fmla="*/ 11530 h 12800"/>
                  <a:gd name="T50" fmla="*/ 7440 w 11200"/>
                  <a:gd name="T51" fmla="*/ 11530 h 12800"/>
                  <a:gd name="T52" fmla="*/ 7440 w 11200"/>
                  <a:gd name="T53" fmla="*/ 10730 h 12800"/>
                  <a:gd name="T54" fmla="*/ 4761 w 11200"/>
                  <a:gd name="T55" fmla="*/ 4139 h 12800"/>
                  <a:gd name="T56" fmla="*/ 3794 w 11200"/>
                  <a:gd name="T57" fmla="*/ 3173 h 12800"/>
                  <a:gd name="T58" fmla="*/ 2828 w 11200"/>
                  <a:gd name="T59" fmla="*/ 4139 h 12800"/>
                  <a:gd name="T60" fmla="*/ 3098 w 11200"/>
                  <a:gd name="T61" fmla="*/ 4809 h 12800"/>
                  <a:gd name="T62" fmla="*/ 3027 w 11200"/>
                  <a:gd name="T63" fmla="*/ 5402 h 12800"/>
                  <a:gd name="T64" fmla="*/ 4238 w 11200"/>
                  <a:gd name="T65" fmla="*/ 7579 h 12800"/>
                  <a:gd name="T66" fmla="*/ 4238 w 11200"/>
                  <a:gd name="T67" fmla="*/ 7579 h 12800"/>
                  <a:gd name="T68" fmla="*/ 3786 w 11200"/>
                  <a:gd name="T69" fmla="*/ 5402 h 12800"/>
                  <a:gd name="T70" fmla="*/ 3810 w 11200"/>
                  <a:gd name="T71" fmla="*/ 5106 h 12800"/>
                  <a:gd name="T72" fmla="*/ 4761 w 11200"/>
                  <a:gd name="T73" fmla="*/ 4139 h 12800"/>
                  <a:gd name="T74" fmla="*/ 7204 w 11200"/>
                  <a:gd name="T75" fmla="*/ 5013 h 12800"/>
                  <a:gd name="T76" fmla="*/ 8505 w 11200"/>
                  <a:gd name="T77" fmla="*/ 4593 h 12800"/>
                  <a:gd name="T78" fmla="*/ 8085 w 11200"/>
                  <a:gd name="T79" fmla="*/ 3292 h 12800"/>
                  <a:gd name="T80" fmla="*/ 7366 w 11200"/>
                  <a:gd name="T81" fmla="*/ 3226 h 12800"/>
                  <a:gd name="T82" fmla="*/ 6870 w 11200"/>
                  <a:gd name="T83" fmla="*/ 2894 h 12800"/>
                  <a:gd name="T84" fmla="*/ 4380 w 11200"/>
                  <a:gd name="T85" fmla="*/ 2980 h 12800"/>
                  <a:gd name="T86" fmla="*/ 4380 w 11200"/>
                  <a:gd name="T87" fmla="*/ 2980 h 12800"/>
                  <a:gd name="T88" fmla="*/ 6524 w 11200"/>
                  <a:gd name="T89" fmla="*/ 3570 h 12800"/>
                  <a:gd name="T90" fmla="*/ 6777 w 11200"/>
                  <a:gd name="T91" fmla="*/ 3726 h 12800"/>
                  <a:gd name="T92" fmla="*/ 7204 w 11200"/>
                  <a:gd name="T93" fmla="*/ 5013 h 12800"/>
                  <a:gd name="T94" fmla="*/ 8146 w 11200"/>
                  <a:gd name="T95" fmla="*/ 5234 h 12800"/>
                  <a:gd name="T96" fmla="*/ 6432 w 11200"/>
                  <a:gd name="T97" fmla="*/ 6997 h 12800"/>
                  <a:gd name="T98" fmla="*/ 5570 w 11200"/>
                  <a:gd name="T99" fmla="*/ 6470 h 12800"/>
                  <a:gd name="T100" fmla="*/ 4604 w 11200"/>
                  <a:gd name="T101" fmla="*/ 7436 h 12800"/>
                  <a:gd name="T102" fmla="*/ 5570 w 11200"/>
                  <a:gd name="T103" fmla="*/ 8402 h 12800"/>
                  <a:gd name="T104" fmla="*/ 6462 w 11200"/>
                  <a:gd name="T105" fmla="*/ 7811 h 12800"/>
                  <a:gd name="T106" fmla="*/ 8150 w 11200"/>
                  <a:gd name="T107" fmla="*/ 5402 h 12800"/>
                  <a:gd name="T108" fmla="*/ 8146 w 11200"/>
                  <a:gd name="T109" fmla="*/ 5234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00" h="12800">
                    <a:moveTo>
                      <a:pt x="11200" y="10010"/>
                    </a:moveTo>
                    <a:lnTo>
                      <a:pt x="10320" y="0"/>
                    </a:lnTo>
                    <a:lnTo>
                      <a:pt x="800" y="0"/>
                    </a:lnTo>
                    <a:lnTo>
                      <a:pt x="0" y="10090"/>
                    </a:lnTo>
                    <a:lnTo>
                      <a:pt x="0" y="12800"/>
                    </a:lnTo>
                    <a:lnTo>
                      <a:pt x="11200" y="12800"/>
                    </a:lnTo>
                    <a:lnTo>
                      <a:pt x="11200" y="10010"/>
                    </a:lnTo>
                    <a:close/>
                    <a:moveTo>
                      <a:pt x="9520" y="800"/>
                    </a:moveTo>
                    <a:lnTo>
                      <a:pt x="10320" y="9600"/>
                    </a:lnTo>
                    <a:lnTo>
                      <a:pt x="800" y="9600"/>
                    </a:lnTo>
                    <a:lnTo>
                      <a:pt x="1602" y="800"/>
                    </a:lnTo>
                    <a:lnTo>
                      <a:pt x="9520" y="800"/>
                    </a:lnTo>
                    <a:close/>
                    <a:moveTo>
                      <a:pt x="800" y="12000"/>
                    </a:moveTo>
                    <a:lnTo>
                      <a:pt x="800" y="10400"/>
                    </a:lnTo>
                    <a:lnTo>
                      <a:pt x="10400" y="10400"/>
                    </a:lnTo>
                    <a:lnTo>
                      <a:pt x="10400" y="12000"/>
                    </a:lnTo>
                    <a:lnTo>
                      <a:pt x="800" y="12000"/>
                    </a:lnTo>
                    <a:close/>
                    <a:moveTo>
                      <a:pt x="8800" y="10730"/>
                    </a:moveTo>
                    <a:lnTo>
                      <a:pt x="9600" y="10730"/>
                    </a:lnTo>
                    <a:lnTo>
                      <a:pt x="9600" y="11530"/>
                    </a:lnTo>
                    <a:lnTo>
                      <a:pt x="8800" y="11530"/>
                    </a:lnTo>
                    <a:lnTo>
                      <a:pt x="8800" y="10730"/>
                    </a:lnTo>
                    <a:close/>
                    <a:moveTo>
                      <a:pt x="7440" y="10730"/>
                    </a:moveTo>
                    <a:lnTo>
                      <a:pt x="8240" y="10730"/>
                    </a:lnTo>
                    <a:lnTo>
                      <a:pt x="8240" y="11530"/>
                    </a:lnTo>
                    <a:lnTo>
                      <a:pt x="7440" y="11530"/>
                    </a:lnTo>
                    <a:lnTo>
                      <a:pt x="7440" y="10730"/>
                    </a:lnTo>
                    <a:close/>
                    <a:moveTo>
                      <a:pt x="4761" y="4139"/>
                    </a:moveTo>
                    <a:cubicBezTo>
                      <a:pt x="4761" y="3606"/>
                      <a:pt x="4328" y="3173"/>
                      <a:pt x="3794" y="3173"/>
                    </a:cubicBezTo>
                    <a:cubicBezTo>
                      <a:pt x="3261" y="3173"/>
                      <a:pt x="2828" y="3606"/>
                      <a:pt x="2828" y="4139"/>
                    </a:cubicBezTo>
                    <a:cubicBezTo>
                      <a:pt x="2828" y="4399"/>
                      <a:pt x="2930" y="4635"/>
                      <a:pt x="3098" y="4809"/>
                    </a:cubicBezTo>
                    <a:cubicBezTo>
                      <a:pt x="3051" y="4999"/>
                      <a:pt x="3027" y="5198"/>
                      <a:pt x="3027" y="5402"/>
                    </a:cubicBezTo>
                    <a:cubicBezTo>
                      <a:pt x="3027" y="6322"/>
                      <a:pt x="3511" y="7127"/>
                      <a:pt x="4238" y="7579"/>
                    </a:cubicBezTo>
                    <a:lnTo>
                      <a:pt x="4238" y="7579"/>
                    </a:lnTo>
                    <a:cubicBezTo>
                      <a:pt x="3844" y="7249"/>
                      <a:pt x="3786" y="5958"/>
                      <a:pt x="3786" y="5402"/>
                    </a:cubicBezTo>
                    <a:cubicBezTo>
                      <a:pt x="3786" y="5302"/>
                      <a:pt x="3794" y="5202"/>
                      <a:pt x="3810" y="5106"/>
                    </a:cubicBezTo>
                    <a:cubicBezTo>
                      <a:pt x="4337" y="5097"/>
                      <a:pt x="4761" y="4668"/>
                      <a:pt x="4761" y="4139"/>
                    </a:cubicBezTo>
                    <a:close/>
                    <a:moveTo>
                      <a:pt x="7204" y="5013"/>
                    </a:moveTo>
                    <a:cubicBezTo>
                      <a:pt x="7679" y="5256"/>
                      <a:pt x="8262" y="5068"/>
                      <a:pt x="8505" y="4593"/>
                    </a:cubicBezTo>
                    <a:cubicBezTo>
                      <a:pt x="8748" y="4118"/>
                      <a:pt x="8560" y="3535"/>
                      <a:pt x="8085" y="3292"/>
                    </a:cubicBezTo>
                    <a:cubicBezTo>
                      <a:pt x="7854" y="3174"/>
                      <a:pt x="7597" y="3158"/>
                      <a:pt x="7366" y="3226"/>
                    </a:cubicBezTo>
                    <a:cubicBezTo>
                      <a:pt x="7218" y="3099"/>
                      <a:pt x="7051" y="2987"/>
                      <a:pt x="6870" y="2894"/>
                    </a:cubicBezTo>
                    <a:cubicBezTo>
                      <a:pt x="6052" y="2475"/>
                      <a:pt x="5114" y="2539"/>
                      <a:pt x="4380" y="2980"/>
                    </a:cubicBezTo>
                    <a:lnTo>
                      <a:pt x="4380" y="2980"/>
                    </a:lnTo>
                    <a:cubicBezTo>
                      <a:pt x="4854" y="2779"/>
                      <a:pt x="6030" y="3316"/>
                      <a:pt x="6524" y="3570"/>
                    </a:cubicBezTo>
                    <a:cubicBezTo>
                      <a:pt x="6614" y="3616"/>
                      <a:pt x="6698" y="3668"/>
                      <a:pt x="6777" y="3726"/>
                    </a:cubicBezTo>
                    <a:cubicBezTo>
                      <a:pt x="6545" y="4198"/>
                      <a:pt x="6734" y="4772"/>
                      <a:pt x="7204" y="5013"/>
                    </a:cubicBezTo>
                    <a:close/>
                    <a:moveTo>
                      <a:pt x="8146" y="5234"/>
                    </a:moveTo>
                    <a:cubicBezTo>
                      <a:pt x="8117" y="5890"/>
                      <a:pt x="6981" y="6706"/>
                      <a:pt x="6432" y="6997"/>
                    </a:cubicBezTo>
                    <a:cubicBezTo>
                      <a:pt x="6272" y="6684"/>
                      <a:pt x="5946" y="6470"/>
                      <a:pt x="5570" y="6470"/>
                    </a:cubicBezTo>
                    <a:cubicBezTo>
                      <a:pt x="5037" y="6470"/>
                      <a:pt x="4604" y="6902"/>
                      <a:pt x="4604" y="7436"/>
                    </a:cubicBezTo>
                    <a:cubicBezTo>
                      <a:pt x="4604" y="7970"/>
                      <a:pt x="5037" y="8402"/>
                      <a:pt x="5570" y="8402"/>
                    </a:cubicBezTo>
                    <a:cubicBezTo>
                      <a:pt x="5971" y="8402"/>
                      <a:pt x="6315" y="8158"/>
                      <a:pt x="6462" y="7811"/>
                    </a:cubicBezTo>
                    <a:cubicBezTo>
                      <a:pt x="7446" y="7454"/>
                      <a:pt x="8150" y="6510"/>
                      <a:pt x="8150" y="5402"/>
                    </a:cubicBezTo>
                    <a:cubicBezTo>
                      <a:pt x="8151" y="5346"/>
                      <a:pt x="8149" y="5290"/>
                      <a:pt x="8146" y="5234"/>
                    </a:cubicBezTo>
                    <a:close/>
                  </a:path>
                </a:pathLst>
              </a:custGeom>
              <a:solidFill>
                <a:srgbClr val="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grpSp>
        <p:sp>
          <p:nvSpPr>
            <p:cNvPr id="121" name="文本框 127">
              <a:extLst>
                <a:ext uri="{FF2B5EF4-FFF2-40B4-BE49-F238E27FC236}">
                  <a16:creationId xmlns:a16="http://schemas.microsoft.com/office/drawing/2014/main" id="{EE1C3406-DAC7-41BC-8FD6-0F913B5AA29E}"/>
                </a:ext>
              </a:extLst>
            </p:cNvPr>
            <p:cNvSpPr txBox="1"/>
            <p:nvPr/>
          </p:nvSpPr>
          <p:spPr>
            <a:xfrm>
              <a:off x="6638866" y="2000789"/>
              <a:ext cx="1415530" cy="2835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lumMod val="75000"/>
                      <a:lumOff val="25000"/>
                    </a:srgbClr>
                  </a:solidFill>
                  <a:effectLst/>
                  <a:uLnTx/>
                  <a:uFillTx/>
                  <a:latin typeface="Helvetica" panose="020B0604020202020204" pitchFamily="34" charset="0"/>
                  <a:ea typeface="等线" panose="02010600030101010101" pitchFamily="2" charset="-122"/>
                  <a:cs typeface="Helvetica" panose="020B0604020202020204" pitchFamily="34" charset="0"/>
                </a:rPr>
                <a:t>Cost-effectiveness</a:t>
              </a:r>
            </a:p>
          </p:txBody>
        </p:sp>
      </p:grpSp>
      <p:grpSp>
        <p:nvGrpSpPr>
          <p:cNvPr id="114" name="Group 50"/>
          <p:cNvGrpSpPr/>
          <p:nvPr/>
        </p:nvGrpSpPr>
        <p:grpSpPr>
          <a:xfrm>
            <a:off x="8204454" y="5676917"/>
            <a:ext cx="1843910" cy="1191852"/>
            <a:chOff x="6638866" y="1582004"/>
            <a:chExt cx="1415530" cy="914960"/>
          </a:xfrm>
        </p:grpSpPr>
        <p:grpSp>
          <p:nvGrpSpPr>
            <p:cNvPr id="115" name="Group 28"/>
            <p:cNvGrpSpPr/>
            <p:nvPr/>
          </p:nvGrpSpPr>
          <p:grpSpPr>
            <a:xfrm>
              <a:off x="7113087" y="1582004"/>
              <a:ext cx="467089" cy="467089"/>
              <a:chOff x="7709904" y="238161"/>
              <a:chExt cx="504636" cy="504636"/>
            </a:xfrm>
          </p:grpSpPr>
          <p:sp>
            <p:nvSpPr>
              <p:cNvPr id="117" name="矩形: 圆角 83">
                <a:extLst>
                  <a:ext uri="{FF2B5EF4-FFF2-40B4-BE49-F238E27FC236}">
                    <a16:creationId xmlns:a16="http://schemas.microsoft.com/office/drawing/2014/main" id="{747B15FC-5F96-4F0E-A0FA-CC8F9FB87AAD}"/>
                  </a:ext>
                </a:extLst>
              </p:cNvPr>
              <p:cNvSpPr/>
              <p:nvPr/>
            </p:nvSpPr>
            <p:spPr>
              <a:xfrm>
                <a:off x="7709904" y="238161"/>
                <a:ext cx="504636" cy="504636"/>
              </a:xfrm>
              <a:prstGeom prst="roundRect">
                <a:avLst/>
              </a:prstGeom>
              <a:solidFill>
                <a:srgbClr val="DA3844"/>
              </a:solidFill>
              <a:ln w="12700" cap="flat" cmpd="sng" algn="ctr">
                <a:noFill/>
                <a:prstDash val="solid"/>
                <a:miter lim="800000"/>
              </a:ln>
              <a:effectLst>
                <a:outerShdw blurRad="50800" dist="38100" dir="720000" algn="l" rotWithShape="0">
                  <a:schemeClr val="tx1">
                    <a:lumMod val="75000"/>
                    <a:lumOff val="25000"/>
                    <a:alpha val="34000"/>
                  </a:scheme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18" name="Rounded Rectangle 136">
                <a:extLst>
                  <a:ext uri="{FF2B5EF4-FFF2-40B4-BE49-F238E27FC236}">
                    <a16:creationId xmlns:a16="http://schemas.microsoft.com/office/drawing/2014/main" id="{99D8A7F0-D670-081A-958E-7F3803EB1147}"/>
                  </a:ext>
                </a:extLst>
              </p:cNvPr>
              <p:cNvSpPr/>
              <p:nvPr/>
            </p:nvSpPr>
            <p:spPr>
              <a:xfrm>
                <a:off x="7788262" y="316780"/>
                <a:ext cx="347919" cy="347395"/>
              </a:xfrm>
              <a:custGeom>
                <a:avLst/>
                <a:gdLst>
                  <a:gd name="T0" fmla="*/ 6798 w 6798"/>
                  <a:gd name="T1" fmla="*/ 3399 h 6798"/>
                  <a:gd name="T2" fmla="*/ 3399 w 6798"/>
                  <a:gd name="T3" fmla="*/ 6798 h 6798"/>
                  <a:gd name="T4" fmla="*/ 0 w 6798"/>
                  <a:gd name="T5" fmla="*/ 3399 h 6798"/>
                  <a:gd name="T6" fmla="*/ 600 w 6798"/>
                  <a:gd name="T7" fmla="*/ 3399 h 6798"/>
                  <a:gd name="T8" fmla="*/ 3399 w 6798"/>
                  <a:gd name="T9" fmla="*/ 6198 h 6798"/>
                  <a:gd name="T10" fmla="*/ 6198 w 6798"/>
                  <a:gd name="T11" fmla="*/ 3399 h 6798"/>
                  <a:gd name="T12" fmla="*/ 3399 w 6798"/>
                  <a:gd name="T13" fmla="*/ 600 h 6798"/>
                  <a:gd name="T14" fmla="*/ 1563 w 6798"/>
                  <a:gd name="T15" fmla="*/ 1287 h 6798"/>
                  <a:gd name="T16" fmla="*/ 2175 w 6798"/>
                  <a:gd name="T17" fmla="*/ 1899 h 6798"/>
                  <a:gd name="T18" fmla="*/ 273 w 6798"/>
                  <a:gd name="T19" fmla="*/ 2203 h 6798"/>
                  <a:gd name="T20" fmla="*/ 577 w 6798"/>
                  <a:gd name="T21" fmla="*/ 302 h 6798"/>
                  <a:gd name="T22" fmla="*/ 1138 w 6798"/>
                  <a:gd name="T23" fmla="*/ 862 h 6798"/>
                  <a:gd name="T24" fmla="*/ 3399 w 6798"/>
                  <a:gd name="T25" fmla="*/ 0 h 6798"/>
                  <a:gd name="T26" fmla="*/ 6798 w 6798"/>
                  <a:gd name="T27" fmla="*/ 3399 h 6798"/>
                  <a:gd name="T28" fmla="*/ 5462 w 6798"/>
                  <a:gd name="T29" fmla="*/ 3349 h 6798"/>
                  <a:gd name="T30" fmla="*/ 3400 w 6798"/>
                  <a:gd name="T31" fmla="*/ 1287 h 6798"/>
                  <a:gd name="T32" fmla="*/ 1338 w 6798"/>
                  <a:gd name="T33" fmla="*/ 3349 h 6798"/>
                  <a:gd name="T34" fmla="*/ 3400 w 6798"/>
                  <a:gd name="T35" fmla="*/ 5411 h 6798"/>
                  <a:gd name="T36" fmla="*/ 5462 w 6798"/>
                  <a:gd name="T37" fmla="*/ 3349 h 6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98" h="6798">
                    <a:moveTo>
                      <a:pt x="6798" y="3399"/>
                    </a:moveTo>
                    <a:cubicBezTo>
                      <a:pt x="6798" y="5273"/>
                      <a:pt x="5273" y="6798"/>
                      <a:pt x="3399" y="6798"/>
                    </a:cubicBezTo>
                    <a:cubicBezTo>
                      <a:pt x="1525" y="6798"/>
                      <a:pt x="0" y="5273"/>
                      <a:pt x="0" y="3399"/>
                    </a:cubicBezTo>
                    <a:lnTo>
                      <a:pt x="600" y="3399"/>
                    </a:lnTo>
                    <a:cubicBezTo>
                      <a:pt x="600" y="4942"/>
                      <a:pt x="1855" y="6198"/>
                      <a:pt x="3399" y="6198"/>
                    </a:cubicBezTo>
                    <a:cubicBezTo>
                      <a:pt x="4942" y="6198"/>
                      <a:pt x="6198" y="4942"/>
                      <a:pt x="6198" y="3399"/>
                    </a:cubicBezTo>
                    <a:cubicBezTo>
                      <a:pt x="6198" y="1855"/>
                      <a:pt x="4942" y="600"/>
                      <a:pt x="3399" y="600"/>
                    </a:cubicBezTo>
                    <a:cubicBezTo>
                      <a:pt x="2720" y="600"/>
                      <a:pt x="2072" y="843"/>
                      <a:pt x="1563" y="1287"/>
                    </a:cubicBezTo>
                    <a:lnTo>
                      <a:pt x="2175" y="1899"/>
                    </a:lnTo>
                    <a:lnTo>
                      <a:pt x="273" y="2203"/>
                    </a:lnTo>
                    <a:lnTo>
                      <a:pt x="577" y="302"/>
                    </a:lnTo>
                    <a:lnTo>
                      <a:pt x="1138" y="862"/>
                    </a:lnTo>
                    <a:cubicBezTo>
                      <a:pt x="1761" y="306"/>
                      <a:pt x="2561" y="0"/>
                      <a:pt x="3399" y="0"/>
                    </a:cubicBezTo>
                    <a:cubicBezTo>
                      <a:pt x="5273" y="0"/>
                      <a:pt x="6798" y="1525"/>
                      <a:pt x="6798" y="3399"/>
                    </a:cubicBezTo>
                    <a:close/>
                    <a:moveTo>
                      <a:pt x="5462" y="3349"/>
                    </a:moveTo>
                    <a:lnTo>
                      <a:pt x="3400" y="1287"/>
                    </a:lnTo>
                    <a:lnTo>
                      <a:pt x="1338" y="3349"/>
                    </a:lnTo>
                    <a:lnTo>
                      <a:pt x="3400" y="5411"/>
                    </a:lnTo>
                    <a:lnTo>
                      <a:pt x="5462" y="3349"/>
                    </a:lnTo>
                    <a:close/>
                  </a:path>
                </a:pathLst>
              </a:custGeom>
              <a:solidFill>
                <a:srgbClr val="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grpSp>
        <p:sp>
          <p:nvSpPr>
            <p:cNvPr id="116" name="文本框 127">
              <a:extLst>
                <a:ext uri="{FF2B5EF4-FFF2-40B4-BE49-F238E27FC236}">
                  <a16:creationId xmlns:a16="http://schemas.microsoft.com/office/drawing/2014/main" id="{EE1C3406-DAC7-41BC-8FD6-0F913B5AA29E}"/>
                </a:ext>
              </a:extLst>
            </p:cNvPr>
            <p:cNvSpPr txBox="1"/>
            <p:nvPr/>
          </p:nvSpPr>
          <p:spPr>
            <a:xfrm>
              <a:off x="6638866" y="2000789"/>
              <a:ext cx="1415530" cy="4961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lumMod val="75000"/>
                      <a:lumOff val="25000"/>
                    </a:srgbClr>
                  </a:solidFill>
                  <a:effectLst/>
                  <a:uLnTx/>
                  <a:uFillTx/>
                  <a:latin typeface="Helvetica" panose="020B0604020202020204" pitchFamily="34" charset="0"/>
                  <a:ea typeface="等线" panose="02010600030101010101" pitchFamily="2" charset="-122"/>
                  <a:cs typeface="Helvetica" panose="020B0604020202020204" pitchFamily="34" charset="0"/>
                </a:rPr>
                <a:t>Convenient installation </a:t>
              </a:r>
            </a:p>
          </p:txBody>
        </p:sp>
      </p:grpSp>
      <p:grpSp>
        <p:nvGrpSpPr>
          <p:cNvPr id="172" name="Group 50"/>
          <p:cNvGrpSpPr/>
          <p:nvPr/>
        </p:nvGrpSpPr>
        <p:grpSpPr>
          <a:xfrm>
            <a:off x="10171033" y="5676916"/>
            <a:ext cx="1843910" cy="914852"/>
            <a:chOff x="6638866" y="1582004"/>
            <a:chExt cx="1415530" cy="702313"/>
          </a:xfrm>
        </p:grpSpPr>
        <p:grpSp>
          <p:nvGrpSpPr>
            <p:cNvPr id="173" name="Group 28"/>
            <p:cNvGrpSpPr/>
            <p:nvPr/>
          </p:nvGrpSpPr>
          <p:grpSpPr>
            <a:xfrm>
              <a:off x="7113087" y="1582004"/>
              <a:ext cx="467089" cy="467089"/>
              <a:chOff x="7709904" y="238161"/>
              <a:chExt cx="504636" cy="504636"/>
            </a:xfrm>
          </p:grpSpPr>
          <p:sp>
            <p:nvSpPr>
              <p:cNvPr id="175" name="矩形: 圆角 83">
                <a:extLst>
                  <a:ext uri="{FF2B5EF4-FFF2-40B4-BE49-F238E27FC236}">
                    <a16:creationId xmlns:a16="http://schemas.microsoft.com/office/drawing/2014/main" id="{747B15FC-5F96-4F0E-A0FA-CC8F9FB87AAD}"/>
                  </a:ext>
                </a:extLst>
              </p:cNvPr>
              <p:cNvSpPr/>
              <p:nvPr/>
            </p:nvSpPr>
            <p:spPr>
              <a:xfrm>
                <a:off x="7709904" y="238161"/>
                <a:ext cx="504636" cy="504636"/>
              </a:xfrm>
              <a:prstGeom prst="roundRect">
                <a:avLst/>
              </a:prstGeom>
              <a:solidFill>
                <a:srgbClr val="DA3844"/>
              </a:solidFill>
              <a:ln w="12700" cap="flat" cmpd="sng" algn="ctr">
                <a:noFill/>
                <a:prstDash val="solid"/>
                <a:miter lim="800000"/>
              </a:ln>
              <a:effectLst>
                <a:outerShdw blurRad="50800" dist="38100" dir="720000" algn="l" rotWithShape="0">
                  <a:schemeClr val="tx1">
                    <a:lumMod val="75000"/>
                    <a:lumOff val="25000"/>
                    <a:alpha val="34000"/>
                  </a:scheme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76" name="Rounded Rectangle 136">
                <a:extLst>
                  <a:ext uri="{FF2B5EF4-FFF2-40B4-BE49-F238E27FC236}">
                    <a16:creationId xmlns:a16="http://schemas.microsoft.com/office/drawing/2014/main" id="{99D8A7F0-D670-081A-958E-7F3803EB1147}"/>
                  </a:ext>
                </a:extLst>
              </p:cNvPr>
              <p:cNvSpPr/>
              <p:nvPr/>
            </p:nvSpPr>
            <p:spPr>
              <a:xfrm>
                <a:off x="7816193" y="316519"/>
                <a:ext cx="292056" cy="347919"/>
              </a:xfrm>
              <a:custGeom>
                <a:avLst/>
                <a:gdLst>
                  <a:gd name="connsiteX0" fmla="*/ 317082 w 488548"/>
                  <a:gd name="connsiteY0" fmla="*/ 349013 h 581993"/>
                  <a:gd name="connsiteX1" fmla="*/ 255084 w 488548"/>
                  <a:gd name="connsiteY1" fmla="*/ 410912 h 581993"/>
                  <a:gd name="connsiteX2" fmla="*/ 317082 w 488548"/>
                  <a:gd name="connsiteY2" fmla="*/ 472810 h 581993"/>
                  <a:gd name="connsiteX3" fmla="*/ 379941 w 488548"/>
                  <a:gd name="connsiteY3" fmla="*/ 410912 h 581993"/>
                  <a:gd name="connsiteX4" fmla="*/ 317082 w 488548"/>
                  <a:gd name="connsiteY4" fmla="*/ 349013 h 581993"/>
                  <a:gd name="connsiteX5" fmla="*/ 157835 w 488548"/>
                  <a:gd name="connsiteY5" fmla="*/ 160814 h 581993"/>
                  <a:gd name="connsiteX6" fmla="*/ 169010 w 488548"/>
                  <a:gd name="connsiteY6" fmla="*/ 171991 h 581993"/>
                  <a:gd name="connsiteX7" fmla="*/ 169010 w 488548"/>
                  <a:gd name="connsiteY7" fmla="*/ 276020 h 581993"/>
                  <a:gd name="connsiteX8" fmla="*/ 157835 w 488548"/>
                  <a:gd name="connsiteY8" fmla="*/ 288056 h 581993"/>
                  <a:gd name="connsiteX9" fmla="*/ 145800 w 488548"/>
                  <a:gd name="connsiteY9" fmla="*/ 276020 h 581993"/>
                  <a:gd name="connsiteX10" fmla="*/ 145800 w 488548"/>
                  <a:gd name="connsiteY10" fmla="*/ 171991 h 581993"/>
                  <a:gd name="connsiteX11" fmla="*/ 157835 w 488548"/>
                  <a:gd name="connsiteY11" fmla="*/ 160814 h 581993"/>
                  <a:gd name="connsiteX12" fmla="*/ 200405 w 488548"/>
                  <a:gd name="connsiteY12" fmla="*/ 160522 h 581993"/>
                  <a:gd name="connsiteX13" fmla="*/ 208586 w 488548"/>
                  <a:gd name="connsiteY13" fmla="*/ 163317 h 581993"/>
                  <a:gd name="connsiteX14" fmla="*/ 293833 w 488548"/>
                  <a:gd name="connsiteY14" fmla="*/ 243269 h 581993"/>
                  <a:gd name="connsiteX15" fmla="*/ 294694 w 488548"/>
                  <a:gd name="connsiteY15" fmla="*/ 259604 h 581993"/>
                  <a:gd name="connsiteX16" fmla="*/ 293833 w 488548"/>
                  <a:gd name="connsiteY16" fmla="*/ 259604 h 581993"/>
                  <a:gd name="connsiteX17" fmla="*/ 295555 w 488548"/>
                  <a:gd name="connsiteY17" fmla="*/ 263042 h 581993"/>
                  <a:gd name="connsiteX18" fmla="*/ 334304 w 488548"/>
                  <a:gd name="connsiteY18" fmla="*/ 262183 h 581993"/>
                  <a:gd name="connsiteX19" fmla="*/ 336887 w 488548"/>
                  <a:gd name="connsiteY19" fmla="*/ 256165 h 581993"/>
                  <a:gd name="connsiteX20" fmla="*/ 370469 w 488548"/>
                  <a:gd name="connsiteY20" fmla="*/ 241550 h 581993"/>
                  <a:gd name="connsiteX21" fmla="*/ 394580 w 488548"/>
                  <a:gd name="connsiteY21" fmla="*/ 251007 h 581993"/>
                  <a:gd name="connsiteX22" fmla="*/ 409218 w 488548"/>
                  <a:gd name="connsiteY22" fmla="*/ 284535 h 581993"/>
                  <a:gd name="connsiteX23" fmla="*/ 406635 w 488548"/>
                  <a:gd name="connsiteY23" fmla="*/ 291413 h 581993"/>
                  <a:gd name="connsiteX24" fmla="*/ 435051 w 488548"/>
                  <a:gd name="connsiteY24" fmla="*/ 318064 h 581993"/>
                  <a:gd name="connsiteX25" fmla="*/ 441078 w 488548"/>
                  <a:gd name="connsiteY25" fmla="*/ 315484 h 581993"/>
                  <a:gd name="connsiteX26" fmla="*/ 474661 w 488548"/>
                  <a:gd name="connsiteY26" fmla="*/ 329240 h 581993"/>
                  <a:gd name="connsiteX27" fmla="*/ 484994 w 488548"/>
                  <a:gd name="connsiteY27" fmla="*/ 352452 h 581993"/>
                  <a:gd name="connsiteX28" fmla="*/ 484994 w 488548"/>
                  <a:gd name="connsiteY28" fmla="*/ 372225 h 581993"/>
                  <a:gd name="connsiteX29" fmla="*/ 471216 w 488548"/>
                  <a:gd name="connsiteY29" fmla="*/ 386840 h 581993"/>
                  <a:gd name="connsiteX30" fmla="*/ 465189 w 488548"/>
                  <a:gd name="connsiteY30" fmla="*/ 389419 h 581993"/>
                  <a:gd name="connsiteX31" fmla="*/ 466050 w 488548"/>
                  <a:gd name="connsiteY31" fmla="*/ 428106 h 581993"/>
                  <a:gd name="connsiteX32" fmla="*/ 472077 w 488548"/>
                  <a:gd name="connsiteY32" fmla="*/ 430685 h 581993"/>
                  <a:gd name="connsiteX33" fmla="*/ 486716 w 488548"/>
                  <a:gd name="connsiteY33" fmla="*/ 464213 h 581993"/>
                  <a:gd name="connsiteX34" fmla="*/ 477244 w 488548"/>
                  <a:gd name="connsiteY34" fmla="*/ 488285 h 581993"/>
                  <a:gd name="connsiteX35" fmla="*/ 453133 w 488548"/>
                  <a:gd name="connsiteY35" fmla="*/ 504619 h 581993"/>
                  <a:gd name="connsiteX36" fmla="*/ 443662 w 488548"/>
                  <a:gd name="connsiteY36" fmla="*/ 502900 h 581993"/>
                  <a:gd name="connsiteX37" fmla="*/ 437634 w 488548"/>
                  <a:gd name="connsiteY37" fmla="*/ 500321 h 581993"/>
                  <a:gd name="connsiteX38" fmla="*/ 410079 w 488548"/>
                  <a:gd name="connsiteY38" fmla="*/ 527831 h 581993"/>
                  <a:gd name="connsiteX39" fmla="*/ 412662 w 488548"/>
                  <a:gd name="connsiteY39" fmla="*/ 533849 h 581993"/>
                  <a:gd name="connsiteX40" fmla="*/ 413524 w 488548"/>
                  <a:gd name="connsiteY40" fmla="*/ 553623 h 581993"/>
                  <a:gd name="connsiteX41" fmla="*/ 399746 w 488548"/>
                  <a:gd name="connsiteY41" fmla="*/ 568238 h 581993"/>
                  <a:gd name="connsiteX42" fmla="*/ 375636 w 488548"/>
                  <a:gd name="connsiteY42" fmla="*/ 578554 h 581993"/>
                  <a:gd name="connsiteX43" fmla="*/ 342054 w 488548"/>
                  <a:gd name="connsiteY43" fmla="*/ 564799 h 581993"/>
                  <a:gd name="connsiteX44" fmla="*/ 338609 w 488548"/>
                  <a:gd name="connsiteY44" fmla="*/ 558781 h 581993"/>
                  <a:gd name="connsiteX45" fmla="*/ 299860 w 488548"/>
                  <a:gd name="connsiteY45" fmla="*/ 559641 h 581993"/>
                  <a:gd name="connsiteX46" fmla="*/ 298138 w 488548"/>
                  <a:gd name="connsiteY46" fmla="*/ 565658 h 581993"/>
                  <a:gd name="connsiteX47" fmla="*/ 274028 w 488548"/>
                  <a:gd name="connsiteY47" fmla="*/ 581993 h 581993"/>
                  <a:gd name="connsiteX48" fmla="*/ 263695 w 488548"/>
                  <a:gd name="connsiteY48" fmla="*/ 580273 h 581993"/>
                  <a:gd name="connsiteX49" fmla="*/ 239585 w 488548"/>
                  <a:gd name="connsiteY49" fmla="*/ 570817 h 581993"/>
                  <a:gd name="connsiteX50" fmla="*/ 225807 w 488548"/>
                  <a:gd name="connsiteY50" fmla="*/ 557061 h 581993"/>
                  <a:gd name="connsiteX51" fmla="*/ 225807 w 488548"/>
                  <a:gd name="connsiteY51" fmla="*/ 537288 h 581993"/>
                  <a:gd name="connsiteX52" fmla="*/ 227529 w 488548"/>
                  <a:gd name="connsiteY52" fmla="*/ 531270 h 581993"/>
                  <a:gd name="connsiteX53" fmla="*/ 199975 w 488548"/>
                  <a:gd name="connsiteY53" fmla="*/ 503760 h 581993"/>
                  <a:gd name="connsiteX54" fmla="*/ 193947 w 488548"/>
                  <a:gd name="connsiteY54" fmla="*/ 506339 h 581993"/>
                  <a:gd name="connsiteX55" fmla="*/ 183614 w 488548"/>
                  <a:gd name="connsiteY55" fmla="*/ 508918 h 581993"/>
                  <a:gd name="connsiteX56" fmla="*/ 159504 w 488548"/>
                  <a:gd name="connsiteY56" fmla="*/ 492584 h 581993"/>
                  <a:gd name="connsiteX57" fmla="*/ 150032 w 488548"/>
                  <a:gd name="connsiteY57" fmla="*/ 469372 h 581993"/>
                  <a:gd name="connsiteX58" fmla="*/ 162948 w 488548"/>
                  <a:gd name="connsiteY58" fmla="*/ 434983 h 581993"/>
                  <a:gd name="connsiteX59" fmla="*/ 168976 w 488548"/>
                  <a:gd name="connsiteY59" fmla="*/ 432404 h 581993"/>
                  <a:gd name="connsiteX60" fmla="*/ 168976 w 488548"/>
                  <a:gd name="connsiteY60" fmla="*/ 393718 h 581993"/>
                  <a:gd name="connsiteX61" fmla="*/ 162087 w 488548"/>
                  <a:gd name="connsiteY61" fmla="*/ 391138 h 581993"/>
                  <a:gd name="connsiteX62" fmla="*/ 148310 w 488548"/>
                  <a:gd name="connsiteY62" fmla="*/ 377383 h 581993"/>
                  <a:gd name="connsiteX63" fmla="*/ 148310 w 488548"/>
                  <a:gd name="connsiteY63" fmla="*/ 357610 h 581993"/>
                  <a:gd name="connsiteX64" fmla="*/ 157782 w 488548"/>
                  <a:gd name="connsiteY64" fmla="*/ 333538 h 581993"/>
                  <a:gd name="connsiteX65" fmla="*/ 191364 w 488548"/>
                  <a:gd name="connsiteY65" fmla="*/ 318923 h 581993"/>
                  <a:gd name="connsiteX66" fmla="*/ 197391 w 488548"/>
                  <a:gd name="connsiteY66" fmla="*/ 321502 h 581993"/>
                  <a:gd name="connsiteX67" fmla="*/ 224085 w 488548"/>
                  <a:gd name="connsiteY67" fmla="*/ 293992 h 581993"/>
                  <a:gd name="connsiteX68" fmla="*/ 221502 w 488548"/>
                  <a:gd name="connsiteY68" fmla="*/ 287974 h 581993"/>
                  <a:gd name="connsiteX69" fmla="*/ 235279 w 488548"/>
                  <a:gd name="connsiteY69" fmla="*/ 253586 h 581993"/>
                  <a:gd name="connsiteX70" fmla="*/ 259390 w 488548"/>
                  <a:gd name="connsiteY70" fmla="*/ 243269 h 581993"/>
                  <a:gd name="connsiteX71" fmla="*/ 260251 w 488548"/>
                  <a:gd name="connsiteY71" fmla="*/ 243269 h 581993"/>
                  <a:gd name="connsiteX72" fmla="*/ 193086 w 488548"/>
                  <a:gd name="connsiteY72" fmla="*/ 180511 h 581993"/>
                  <a:gd name="connsiteX73" fmla="*/ 192225 w 488548"/>
                  <a:gd name="connsiteY73" fmla="*/ 164176 h 581993"/>
                  <a:gd name="connsiteX74" fmla="*/ 200405 w 488548"/>
                  <a:gd name="connsiteY74" fmla="*/ 160522 h 581993"/>
                  <a:gd name="connsiteX75" fmla="*/ 97117 w 488548"/>
                  <a:gd name="connsiteY75" fmla="*/ 160522 h 581993"/>
                  <a:gd name="connsiteX76" fmla="*/ 105297 w 488548"/>
                  <a:gd name="connsiteY76" fmla="*/ 164177 h 581993"/>
                  <a:gd name="connsiteX77" fmla="*/ 104436 w 488548"/>
                  <a:gd name="connsiteY77" fmla="*/ 180513 h 581993"/>
                  <a:gd name="connsiteX78" fmla="*/ 26940 w 488548"/>
                  <a:gd name="connsiteY78" fmla="*/ 252733 h 581993"/>
                  <a:gd name="connsiteX79" fmla="*/ 88076 w 488548"/>
                  <a:gd name="connsiteY79" fmla="*/ 330113 h 581993"/>
                  <a:gd name="connsiteX80" fmla="*/ 90659 w 488548"/>
                  <a:gd name="connsiteY80" fmla="*/ 336991 h 581993"/>
                  <a:gd name="connsiteX81" fmla="*/ 92381 w 488548"/>
                  <a:gd name="connsiteY81" fmla="*/ 547635 h 581993"/>
                  <a:gd name="connsiteX82" fmla="*/ 81187 w 488548"/>
                  <a:gd name="connsiteY82" fmla="*/ 559672 h 581993"/>
                  <a:gd name="connsiteX83" fmla="*/ 69994 w 488548"/>
                  <a:gd name="connsiteY83" fmla="*/ 547635 h 581993"/>
                  <a:gd name="connsiteX84" fmla="*/ 67410 w 488548"/>
                  <a:gd name="connsiteY84" fmla="*/ 341290 h 581993"/>
                  <a:gd name="connsiteX85" fmla="*/ 2830 w 488548"/>
                  <a:gd name="connsiteY85" fmla="*/ 258752 h 581993"/>
                  <a:gd name="connsiteX86" fmla="*/ 3691 w 488548"/>
                  <a:gd name="connsiteY86" fmla="*/ 243276 h 581993"/>
                  <a:gd name="connsiteX87" fmla="*/ 88937 w 488548"/>
                  <a:gd name="connsiteY87" fmla="*/ 163317 h 581993"/>
                  <a:gd name="connsiteX88" fmla="*/ 97117 w 488548"/>
                  <a:gd name="connsiteY88" fmla="*/ 160522 h 581993"/>
                  <a:gd name="connsiteX89" fmla="*/ 157820 w 488548"/>
                  <a:gd name="connsiteY89" fmla="*/ 23203 h 581993"/>
                  <a:gd name="connsiteX90" fmla="*/ 107929 w 488548"/>
                  <a:gd name="connsiteY90" fmla="*/ 72187 h 581993"/>
                  <a:gd name="connsiteX91" fmla="*/ 157820 w 488548"/>
                  <a:gd name="connsiteY91" fmla="*/ 121171 h 581993"/>
                  <a:gd name="connsiteX92" fmla="*/ 206851 w 488548"/>
                  <a:gd name="connsiteY92" fmla="*/ 72187 h 581993"/>
                  <a:gd name="connsiteX93" fmla="*/ 157820 w 488548"/>
                  <a:gd name="connsiteY93" fmla="*/ 23203 h 581993"/>
                  <a:gd name="connsiteX94" fmla="*/ 157820 w 488548"/>
                  <a:gd name="connsiteY94" fmla="*/ 0 h 581993"/>
                  <a:gd name="connsiteX95" fmla="*/ 230076 w 488548"/>
                  <a:gd name="connsiteY95" fmla="*/ 72187 h 581993"/>
                  <a:gd name="connsiteX96" fmla="*/ 157820 w 488548"/>
                  <a:gd name="connsiteY96" fmla="*/ 144374 h 581993"/>
                  <a:gd name="connsiteX97" fmla="*/ 85564 w 488548"/>
                  <a:gd name="connsiteY97" fmla="*/ 72187 h 581993"/>
                  <a:gd name="connsiteX98" fmla="*/ 157820 w 488548"/>
                  <a:gd name="connsiteY98" fmla="*/ 0 h 58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488548" h="581993">
                    <a:moveTo>
                      <a:pt x="317082" y="349013"/>
                    </a:moveTo>
                    <a:cubicBezTo>
                      <a:pt x="282639" y="349013"/>
                      <a:pt x="255084" y="376523"/>
                      <a:pt x="255084" y="410912"/>
                    </a:cubicBezTo>
                    <a:cubicBezTo>
                      <a:pt x="255084" y="445300"/>
                      <a:pt x="282639" y="472810"/>
                      <a:pt x="317082" y="472810"/>
                    </a:cubicBezTo>
                    <a:cubicBezTo>
                      <a:pt x="351526" y="472810"/>
                      <a:pt x="379941" y="445300"/>
                      <a:pt x="379941" y="410912"/>
                    </a:cubicBezTo>
                    <a:cubicBezTo>
                      <a:pt x="379941" y="376523"/>
                      <a:pt x="351526" y="349013"/>
                      <a:pt x="317082" y="349013"/>
                    </a:cubicBezTo>
                    <a:close/>
                    <a:moveTo>
                      <a:pt x="157835" y="160814"/>
                    </a:moveTo>
                    <a:cubicBezTo>
                      <a:pt x="163852" y="160814"/>
                      <a:pt x="169010" y="165973"/>
                      <a:pt x="169010" y="171991"/>
                    </a:cubicBezTo>
                    <a:lnTo>
                      <a:pt x="169010" y="276020"/>
                    </a:lnTo>
                    <a:cubicBezTo>
                      <a:pt x="169010" y="282898"/>
                      <a:pt x="163852" y="288056"/>
                      <a:pt x="157835" y="288056"/>
                    </a:cubicBezTo>
                    <a:cubicBezTo>
                      <a:pt x="150958" y="288056"/>
                      <a:pt x="145800" y="282898"/>
                      <a:pt x="145800" y="276020"/>
                    </a:cubicBezTo>
                    <a:lnTo>
                      <a:pt x="145800" y="171991"/>
                    </a:lnTo>
                    <a:cubicBezTo>
                      <a:pt x="145800" y="165973"/>
                      <a:pt x="150958" y="160814"/>
                      <a:pt x="157835" y="160814"/>
                    </a:cubicBezTo>
                    <a:close/>
                    <a:moveTo>
                      <a:pt x="200405" y="160522"/>
                    </a:moveTo>
                    <a:cubicBezTo>
                      <a:pt x="203419" y="160307"/>
                      <a:pt x="206433" y="161168"/>
                      <a:pt x="208586" y="163317"/>
                    </a:cubicBezTo>
                    <a:lnTo>
                      <a:pt x="293833" y="243269"/>
                    </a:lnTo>
                    <a:cubicBezTo>
                      <a:pt x="298999" y="247568"/>
                      <a:pt x="298999" y="254445"/>
                      <a:pt x="294694" y="259604"/>
                    </a:cubicBezTo>
                    <a:cubicBezTo>
                      <a:pt x="294694" y="259604"/>
                      <a:pt x="294694" y="259604"/>
                      <a:pt x="293833" y="259604"/>
                    </a:cubicBezTo>
                    <a:lnTo>
                      <a:pt x="295555" y="263042"/>
                    </a:lnTo>
                    <a:cubicBezTo>
                      <a:pt x="308471" y="261323"/>
                      <a:pt x="321388" y="261323"/>
                      <a:pt x="334304" y="262183"/>
                    </a:cubicBezTo>
                    <a:lnTo>
                      <a:pt x="336887" y="256165"/>
                    </a:lnTo>
                    <a:cubicBezTo>
                      <a:pt x="342054" y="243269"/>
                      <a:pt x="357553" y="236392"/>
                      <a:pt x="370469" y="241550"/>
                    </a:cubicBezTo>
                    <a:lnTo>
                      <a:pt x="394580" y="251007"/>
                    </a:lnTo>
                    <a:cubicBezTo>
                      <a:pt x="408357" y="256165"/>
                      <a:pt x="414385" y="271640"/>
                      <a:pt x="409218" y="284535"/>
                    </a:cubicBezTo>
                    <a:lnTo>
                      <a:pt x="406635" y="291413"/>
                    </a:lnTo>
                    <a:cubicBezTo>
                      <a:pt x="416968" y="299150"/>
                      <a:pt x="426440" y="307747"/>
                      <a:pt x="435051" y="318064"/>
                    </a:cubicBezTo>
                    <a:lnTo>
                      <a:pt x="441078" y="315484"/>
                    </a:lnTo>
                    <a:cubicBezTo>
                      <a:pt x="453133" y="310326"/>
                      <a:pt x="469494" y="316344"/>
                      <a:pt x="474661" y="329240"/>
                    </a:cubicBezTo>
                    <a:lnTo>
                      <a:pt x="484994" y="352452"/>
                    </a:lnTo>
                    <a:cubicBezTo>
                      <a:pt x="487577" y="359329"/>
                      <a:pt x="487577" y="366207"/>
                      <a:pt x="484994" y="372225"/>
                    </a:cubicBezTo>
                    <a:cubicBezTo>
                      <a:pt x="482410" y="379103"/>
                      <a:pt x="478105" y="384261"/>
                      <a:pt x="471216" y="386840"/>
                    </a:cubicBezTo>
                    <a:lnTo>
                      <a:pt x="465189" y="389419"/>
                    </a:lnTo>
                    <a:cubicBezTo>
                      <a:pt x="467772" y="402315"/>
                      <a:pt x="467772" y="415210"/>
                      <a:pt x="466050" y="428106"/>
                    </a:cubicBezTo>
                    <a:lnTo>
                      <a:pt x="472077" y="430685"/>
                    </a:lnTo>
                    <a:cubicBezTo>
                      <a:pt x="485855" y="435843"/>
                      <a:pt x="491882" y="450458"/>
                      <a:pt x="486716" y="464213"/>
                    </a:cubicBezTo>
                    <a:lnTo>
                      <a:pt x="477244" y="488285"/>
                    </a:lnTo>
                    <a:cubicBezTo>
                      <a:pt x="472938" y="497742"/>
                      <a:pt x="463466" y="504619"/>
                      <a:pt x="453133" y="504619"/>
                    </a:cubicBezTo>
                    <a:cubicBezTo>
                      <a:pt x="449689" y="504619"/>
                      <a:pt x="446245" y="503760"/>
                      <a:pt x="443662" y="502900"/>
                    </a:cubicBezTo>
                    <a:lnTo>
                      <a:pt x="437634" y="500321"/>
                    </a:lnTo>
                    <a:cubicBezTo>
                      <a:pt x="429884" y="510637"/>
                      <a:pt x="420412" y="520094"/>
                      <a:pt x="410079" y="527831"/>
                    </a:cubicBezTo>
                    <a:lnTo>
                      <a:pt x="412662" y="533849"/>
                    </a:lnTo>
                    <a:cubicBezTo>
                      <a:pt x="416107" y="540727"/>
                      <a:pt x="416107" y="547605"/>
                      <a:pt x="413524" y="553623"/>
                    </a:cubicBezTo>
                    <a:cubicBezTo>
                      <a:pt x="410940" y="560500"/>
                      <a:pt x="405774" y="565658"/>
                      <a:pt x="399746" y="568238"/>
                    </a:cubicBezTo>
                    <a:lnTo>
                      <a:pt x="375636" y="578554"/>
                    </a:lnTo>
                    <a:cubicBezTo>
                      <a:pt x="362720" y="583712"/>
                      <a:pt x="347220" y="577694"/>
                      <a:pt x="342054" y="564799"/>
                    </a:cubicBezTo>
                    <a:lnTo>
                      <a:pt x="338609" y="558781"/>
                    </a:lnTo>
                    <a:cubicBezTo>
                      <a:pt x="326554" y="560500"/>
                      <a:pt x="312777" y="560500"/>
                      <a:pt x="299860" y="559641"/>
                    </a:cubicBezTo>
                    <a:lnTo>
                      <a:pt x="298138" y="565658"/>
                    </a:lnTo>
                    <a:cubicBezTo>
                      <a:pt x="293833" y="575115"/>
                      <a:pt x="284361" y="581993"/>
                      <a:pt x="274028" y="581993"/>
                    </a:cubicBezTo>
                    <a:cubicBezTo>
                      <a:pt x="270584" y="581993"/>
                      <a:pt x="267139" y="581133"/>
                      <a:pt x="263695" y="580273"/>
                    </a:cubicBezTo>
                    <a:lnTo>
                      <a:pt x="239585" y="570817"/>
                    </a:lnTo>
                    <a:cubicBezTo>
                      <a:pt x="233557" y="568238"/>
                      <a:pt x="228390" y="563079"/>
                      <a:pt x="225807" y="557061"/>
                    </a:cubicBezTo>
                    <a:cubicBezTo>
                      <a:pt x="223224" y="550184"/>
                      <a:pt x="223224" y="543306"/>
                      <a:pt x="225807" y="537288"/>
                    </a:cubicBezTo>
                    <a:lnTo>
                      <a:pt x="227529" y="531270"/>
                    </a:lnTo>
                    <a:cubicBezTo>
                      <a:pt x="217196" y="523533"/>
                      <a:pt x="207724" y="514076"/>
                      <a:pt x="199975" y="503760"/>
                    </a:cubicBezTo>
                    <a:lnTo>
                      <a:pt x="193947" y="506339"/>
                    </a:lnTo>
                    <a:cubicBezTo>
                      <a:pt x="190503" y="508058"/>
                      <a:pt x="187058" y="508918"/>
                      <a:pt x="183614" y="508918"/>
                    </a:cubicBezTo>
                    <a:cubicBezTo>
                      <a:pt x="173281" y="508918"/>
                      <a:pt x="163809" y="502040"/>
                      <a:pt x="159504" y="492584"/>
                    </a:cubicBezTo>
                    <a:lnTo>
                      <a:pt x="150032" y="469372"/>
                    </a:lnTo>
                    <a:cubicBezTo>
                      <a:pt x="144004" y="456476"/>
                      <a:pt x="150032" y="441001"/>
                      <a:pt x="162948" y="434983"/>
                    </a:cubicBezTo>
                    <a:lnTo>
                      <a:pt x="168976" y="432404"/>
                    </a:lnTo>
                    <a:cubicBezTo>
                      <a:pt x="167254" y="419509"/>
                      <a:pt x="167254" y="406613"/>
                      <a:pt x="168976" y="393718"/>
                    </a:cubicBezTo>
                    <a:lnTo>
                      <a:pt x="162087" y="391138"/>
                    </a:lnTo>
                    <a:cubicBezTo>
                      <a:pt x="156059" y="388559"/>
                      <a:pt x="150893" y="384261"/>
                      <a:pt x="148310" y="377383"/>
                    </a:cubicBezTo>
                    <a:cubicBezTo>
                      <a:pt x="145726" y="371365"/>
                      <a:pt x="145726" y="364488"/>
                      <a:pt x="148310" y="357610"/>
                    </a:cubicBezTo>
                    <a:lnTo>
                      <a:pt x="157782" y="333538"/>
                    </a:lnTo>
                    <a:cubicBezTo>
                      <a:pt x="162948" y="320643"/>
                      <a:pt x="178448" y="313765"/>
                      <a:pt x="191364" y="318923"/>
                    </a:cubicBezTo>
                    <a:lnTo>
                      <a:pt x="197391" y="321502"/>
                    </a:lnTo>
                    <a:cubicBezTo>
                      <a:pt x="205141" y="311186"/>
                      <a:pt x="214613" y="301729"/>
                      <a:pt x="224085" y="293992"/>
                    </a:cubicBezTo>
                    <a:lnTo>
                      <a:pt x="221502" y="287974"/>
                    </a:lnTo>
                    <a:cubicBezTo>
                      <a:pt x="216335" y="274219"/>
                      <a:pt x="222363" y="259604"/>
                      <a:pt x="235279" y="253586"/>
                    </a:cubicBezTo>
                    <a:lnTo>
                      <a:pt x="259390" y="243269"/>
                    </a:lnTo>
                    <a:cubicBezTo>
                      <a:pt x="259390" y="243269"/>
                      <a:pt x="260251" y="243269"/>
                      <a:pt x="260251" y="243269"/>
                    </a:cubicBezTo>
                    <a:lnTo>
                      <a:pt x="193086" y="180511"/>
                    </a:lnTo>
                    <a:cubicBezTo>
                      <a:pt x="188781" y="176212"/>
                      <a:pt x="187920" y="169335"/>
                      <a:pt x="192225" y="164176"/>
                    </a:cubicBezTo>
                    <a:cubicBezTo>
                      <a:pt x="194378" y="162027"/>
                      <a:pt x="197391" y="160737"/>
                      <a:pt x="200405" y="160522"/>
                    </a:cubicBezTo>
                    <a:close/>
                    <a:moveTo>
                      <a:pt x="97117" y="160522"/>
                    </a:moveTo>
                    <a:cubicBezTo>
                      <a:pt x="100131" y="160737"/>
                      <a:pt x="103145" y="162028"/>
                      <a:pt x="105297" y="164177"/>
                    </a:cubicBezTo>
                    <a:cubicBezTo>
                      <a:pt x="109603" y="169336"/>
                      <a:pt x="109603" y="176214"/>
                      <a:pt x="104436" y="180513"/>
                    </a:cubicBezTo>
                    <a:lnTo>
                      <a:pt x="26940" y="252733"/>
                    </a:lnTo>
                    <a:lnTo>
                      <a:pt x="88076" y="330113"/>
                    </a:lnTo>
                    <a:cubicBezTo>
                      <a:pt x="89798" y="331833"/>
                      <a:pt x="90659" y="334412"/>
                      <a:pt x="90659" y="336991"/>
                    </a:cubicBezTo>
                    <a:lnTo>
                      <a:pt x="92381" y="547635"/>
                    </a:lnTo>
                    <a:cubicBezTo>
                      <a:pt x="92381" y="553654"/>
                      <a:pt x="87215" y="558812"/>
                      <a:pt x="81187" y="559672"/>
                    </a:cubicBezTo>
                    <a:cubicBezTo>
                      <a:pt x="75160" y="559672"/>
                      <a:pt x="69994" y="554514"/>
                      <a:pt x="69994" y="547635"/>
                    </a:cubicBezTo>
                    <a:lnTo>
                      <a:pt x="67410" y="341290"/>
                    </a:lnTo>
                    <a:lnTo>
                      <a:pt x="2830" y="258752"/>
                    </a:lnTo>
                    <a:cubicBezTo>
                      <a:pt x="-1475" y="253593"/>
                      <a:pt x="-614" y="246715"/>
                      <a:pt x="3691" y="243276"/>
                    </a:cubicBezTo>
                    <a:lnTo>
                      <a:pt x="88937" y="163317"/>
                    </a:lnTo>
                    <a:cubicBezTo>
                      <a:pt x="91090" y="161168"/>
                      <a:pt x="94104" y="160308"/>
                      <a:pt x="97117" y="160522"/>
                    </a:cubicBezTo>
                    <a:close/>
                    <a:moveTo>
                      <a:pt x="157820" y="23203"/>
                    </a:moveTo>
                    <a:cubicBezTo>
                      <a:pt x="130294" y="23203"/>
                      <a:pt x="107929" y="44687"/>
                      <a:pt x="107929" y="72187"/>
                    </a:cubicBezTo>
                    <a:cubicBezTo>
                      <a:pt x="107929" y="99687"/>
                      <a:pt x="130294" y="121171"/>
                      <a:pt x="157820" y="121171"/>
                    </a:cubicBezTo>
                    <a:cubicBezTo>
                      <a:pt x="184486" y="121171"/>
                      <a:pt x="206851" y="99687"/>
                      <a:pt x="206851" y="72187"/>
                    </a:cubicBezTo>
                    <a:cubicBezTo>
                      <a:pt x="206851" y="44687"/>
                      <a:pt x="184486" y="23203"/>
                      <a:pt x="157820" y="23203"/>
                    </a:cubicBezTo>
                    <a:close/>
                    <a:moveTo>
                      <a:pt x="157820" y="0"/>
                    </a:moveTo>
                    <a:cubicBezTo>
                      <a:pt x="197389" y="0"/>
                      <a:pt x="230076" y="32656"/>
                      <a:pt x="230076" y="72187"/>
                    </a:cubicBezTo>
                    <a:cubicBezTo>
                      <a:pt x="230076" y="111718"/>
                      <a:pt x="197389" y="144374"/>
                      <a:pt x="157820" y="144374"/>
                    </a:cubicBezTo>
                    <a:cubicBezTo>
                      <a:pt x="117391" y="144374"/>
                      <a:pt x="85564" y="111718"/>
                      <a:pt x="85564" y="72187"/>
                    </a:cubicBezTo>
                    <a:cubicBezTo>
                      <a:pt x="85564" y="32656"/>
                      <a:pt x="117391" y="0"/>
                      <a:pt x="157820" y="0"/>
                    </a:cubicBezTo>
                    <a:close/>
                  </a:path>
                </a:pathLst>
              </a:custGeom>
              <a:solidFill>
                <a:srgbClr val="FFFFFF"/>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grpSp>
        <p:sp>
          <p:nvSpPr>
            <p:cNvPr id="174" name="文本框 127">
              <a:extLst>
                <a:ext uri="{FF2B5EF4-FFF2-40B4-BE49-F238E27FC236}">
                  <a16:creationId xmlns:a16="http://schemas.microsoft.com/office/drawing/2014/main" id="{EE1C3406-DAC7-41BC-8FD6-0F913B5AA29E}"/>
                </a:ext>
              </a:extLst>
            </p:cNvPr>
            <p:cNvSpPr txBox="1"/>
            <p:nvPr/>
          </p:nvSpPr>
          <p:spPr>
            <a:xfrm>
              <a:off x="6638866" y="2000789"/>
              <a:ext cx="1415530" cy="2835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lumMod val="75000"/>
                      <a:lumOff val="25000"/>
                    </a:srgbClr>
                  </a:solidFill>
                  <a:effectLst/>
                  <a:uLnTx/>
                  <a:uFillTx/>
                  <a:latin typeface="Helvetica" panose="020B0604020202020204" pitchFamily="34" charset="0"/>
                  <a:ea typeface="等线" panose="02010600030101010101" pitchFamily="2" charset="-122"/>
                  <a:cs typeface="Helvetica" panose="020B0604020202020204" pitchFamily="34" charset="0"/>
                </a:rPr>
                <a:t>easy operation</a:t>
              </a:r>
            </a:p>
          </p:txBody>
        </p:sp>
      </p:grpSp>
      <p:sp>
        <p:nvSpPr>
          <p:cNvPr id="148" name="矩形: 圆角 267">
            <a:extLst>
              <a:ext uri="{FF2B5EF4-FFF2-40B4-BE49-F238E27FC236}">
                <a16:creationId xmlns:a16="http://schemas.microsoft.com/office/drawing/2014/main" id="{434D854B-0D29-B252-C94D-41946FE44512}"/>
              </a:ext>
            </a:extLst>
          </p:cNvPr>
          <p:cNvSpPr/>
          <p:nvPr/>
        </p:nvSpPr>
        <p:spPr>
          <a:xfrm>
            <a:off x="7753796" y="1136583"/>
            <a:ext cx="1687626" cy="277800"/>
          </a:xfrm>
          <a:prstGeom prst="roundRect">
            <a:avLst>
              <a:gd name="adj" fmla="val 50000"/>
            </a:avLst>
          </a:prstGeom>
          <a:gradFill>
            <a:gsLst>
              <a:gs pos="0">
                <a:srgbClr val="A81B1C"/>
              </a:gs>
              <a:gs pos="100000">
                <a:srgbClr val="D83742"/>
              </a:gs>
            </a:gsLst>
            <a:lin ang="0" scaled="1"/>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149" name="文本框 148"/>
          <p:cNvSpPr txBox="1"/>
          <p:nvPr/>
        </p:nvSpPr>
        <p:spPr>
          <a:xfrm>
            <a:off x="7678133" y="1096154"/>
            <a:ext cx="1838965" cy="338554"/>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Helvetica" panose="020B0604020202020204" pitchFamily="34" charset="0"/>
                <a:ea typeface="微软雅黑"/>
                <a:cs typeface="+mn-cs"/>
              </a:rPr>
              <a:t>4-wire Hybrid HD</a:t>
            </a:r>
          </a:p>
        </p:txBody>
      </p:sp>
      <p:grpSp>
        <p:nvGrpSpPr>
          <p:cNvPr id="156" name="组合 155">
            <a:extLst>
              <a:ext uri="{FF2B5EF4-FFF2-40B4-BE49-F238E27FC236}">
                <a16:creationId xmlns:a16="http://schemas.microsoft.com/office/drawing/2014/main" id="{532F38CD-A995-69EF-9E69-C378CB31A8C8}"/>
              </a:ext>
            </a:extLst>
          </p:cNvPr>
          <p:cNvGrpSpPr/>
          <p:nvPr/>
        </p:nvGrpSpPr>
        <p:grpSpPr>
          <a:xfrm>
            <a:off x="7105468" y="1917362"/>
            <a:ext cx="1377430" cy="1184804"/>
            <a:chOff x="6398132" y="1505272"/>
            <a:chExt cx="1063816" cy="915047"/>
          </a:xfrm>
        </p:grpSpPr>
        <p:grpSp>
          <p:nvGrpSpPr>
            <p:cNvPr id="157" name="组合 156">
              <a:extLst>
                <a:ext uri="{FF2B5EF4-FFF2-40B4-BE49-F238E27FC236}">
                  <a16:creationId xmlns:a16="http://schemas.microsoft.com/office/drawing/2014/main" id="{4DE9D754-6FBE-D1B4-B066-A5ED56FE418D}"/>
                </a:ext>
              </a:extLst>
            </p:cNvPr>
            <p:cNvGrpSpPr/>
            <p:nvPr/>
          </p:nvGrpSpPr>
          <p:grpSpPr>
            <a:xfrm>
              <a:off x="6398132" y="1505272"/>
              <a:ext cx="1063816" cy="915047"/>
              <a:chOff x="894592" y="2505894"/>
              <a:chExt cx="1063816" cy="915047"/>
            </a:xfrm>
          </p:grpSpPr>
          <p:sp>
            <p:nvSpPr>
              <p:cNvPr id="159" name="任意多边形: 形状 44">
                <a:extLst>
                  <a:ext uri="{FF2B5EF4-FFF2-40B4-BE49-F238E27FC236}">
                    <a16:creationId xmlns:a16="http://schemas.microsoft.com/office/drawing/2014/main" id="{98E39987-3494-D563-78DE-ECF42E405014}"/>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160" name="任意多边形: 形状 42">
                <a:extLst>
                  <a:ext uri="{FF2B5EF4-FFF2-40B4-BE49-F238E27FC236}">
                    <a16:creationId xmlns:a16="http://schemas.microsoft.com/office/drawing/2014/main" id="{1EA03D61-F117-2699-C9BF-4A314B95C403}"/>
                  </a:ext>
                </a:extLst>
              </p:cNvPr>
              <p:cNvSpPr/>
              <p:nvPr/>
            </p:nvSpPr>
            <p:spPr>
              <a:xfrm>
                <a:off x="894592" y="320822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85000"/>
                      <a:lumOff val="15000"/>
                    </a:schemeClr>
                  </a:gs>
                  <a:gs pos="59000">
                    <a:schemeClr val="tx1">
                      <a:lumMod val="65000"/>
                      <a:lumOff val="35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161" name="文本框 160">
                <a:extLst>
                  <a:ext uri="{FF2B5EF4-FFF2-40B4-BE49-F238E27FC236}">
                    <a16:creationId xmlns:a16="http://schemas.microsoft.com/office/drawing/2014/main" id="{5B74BE6C-F75B-2D8F-CFAC-8FC1265C1EDE}"/>
                  </a:ext>
                </a:extLst>
              </p:cNvPr>
              <p:cNvSpPr txBox="1"/>
              <p:nvPr/>
            </p:nvSpPr>
            <p:spPr>
              <a:xfrm>
                <a:off x="964113" y="3207009"/>
                <a:ext cx="924774" cy="213932"/>
              </a:xfrm>
              <a:prstGeom prst="rect">
                <a:avLst/>
              </a:prstGeom>
              <a:noFill/>
            </p:spPr>
            <p:txBody>
              <a:bodyPr wrap="square"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DS-KIS312(B)</a:t>
                </a:r>
              </a:p>
            </p:txBody>
          </p:sp>
        </p:grpSp>
        <p:pic>
          <p:nvPicPr>
            <p:cNvPr id="158" name="图片 157">
              <a:extLst>
                <a:ext uri="{FF2B5EF4-FFF2-40B4-BE49-F238E27FC236}">
                  <a16:creationId xmlns:a16="http://schemas.microsoft.com/office/drawing/2014/main" id="{595873D0-0962-4C31-1112-85DF4122AA1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085683" y="1707654"/>
              <a:ext cx="132389" cy="364414"/>
            </a:xfrm>
            <a:prstGeom prst="rect">
              <a:avLst/>
            </a:prstGeom>
          </p:spPr>
        </p:pic>
      </p:grpSp>
      <p:grpSp>
        <p:nvGrpSpPr>
          <p:cNvPr id="150" name="组合 149"/>
          <p:cNvGrpSpPr/>
          <p:nvPr/>
        </p:nvGrpSpPr>
        <p:grpSpPr>
          <a:xfrm>
            <a:off x="8665031" y="1917362"/>
            <a:ext cx="1377430" cy="1184804"/>
            <a:chOff x="6398132" y="1505272"/>
            <a:chExt cx="1063816" cy="915047"/>
          </a:xfrm>
        </p:grpSpPr>
        <p:grpSp>
          <p:nvGrpSpPr>
            <p:cNvPr id="151" name="组合 150"/>
            <p:cNvGrpSpPr/>
            <p:nvPr/>
          </p:nvGrpSpPr>
          <p:grpSpPr>
            <a:xfrm>
              <a:off x="6398132" y="1505272"/>
              <a:ext cx="1063816" cy="915047"/>
              <a:chOff x="894592" y="2505894"/>
              <a:chExt cx="1063816" cy="915047"/>
            </a:xfrm>
          </p:grpSpPr>
          <p:sp>
            <p:nvSpPr>
              <p:cNvPr id="153"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154" name="任意多边形: 形状 42">
                <a:extLst>
                  <a:ext uri="{FF2B5EF4-FFF2-40B4-BE49-F238E27FC236}">
                    <a16:creationId xmlns:a16="http://schemas.microsoft.com/office/drawing/2014/main" id="{D1F00781-4C74-9ABC-867F-BFA715D860A6}"/>
                  </a:ext>
                </a:extLst>
              </p:cNvPr>
              <p:cNvSpPr/>
              <p:nvPr/>
            </p:nvSpPr>
            <p:spPr>
              <a:xfrm>
                <a:off x="894592" y="320822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85000"/>
                      <a:lumOff val="15000"/>
                    </a:schemeClr>
                  </a:gs>
                  <a:gs pos="59000">
                    <a:schemeClr val="tx1">
                      <a:lumMod val="65000"/>
                      <a:lumOff val="35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155" name="文本框 154">
                <a:extLst>
                  <a:ext uri="{FF2B5EF4-FFF2-40B4-BE49-F238E27FC236}">
                    <a16:creationId xmlns:a16="http://schemas.microsoft.com/office/drawing/2014/main" id="{DAEE5438-0662-4562-E2E9-9FCB05757B81}"/>
                  </a:ext>
                </a:extLst>
              </p:cNvPr>
              <p:cNvSpPr txBox="1"/>
              <p:nvPr/>
            </p:nvSpPr>
            <p:spPr>
              <a:xfrm>
                <a:off x="964113" y="3207009"/>
                <a:ext cx="924774" cy="213932"/>
              </a:xfrm>
              <a:prstGeom prst="rect">
                <a:avLst/>
              </a:prstGeom>
              <a:noFill/>
            </p:spPr>
            <p:txBody>
              <a:bodyPr wrap="square"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DS-KIS313(B)</a:t>
                </a:r>
              </a:p>
            </p:txBody>
          </p:sp>
        </p:grpSp>
        <p:pic>
          <p:nvPicPr>
            <p:cNvPr id="152" name="图片 151">
              <a:extLst>
                <a:ext uri="{FF2B5EF4-FFF2-40B4-BE49-F238E27FC236}">
                  <a16:creationId xmlns:a16="http://schemas.microsoft.com/office/drawing/2014/main" id="{AD880660-1856-00B0-81E4-9A953AE7745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84068" y="1665334"/>
              <a:ext cx="248519" cy="391284"/>
            </a:xfrm>
            <a:prstGeom prst="rect">
              <a:avLst/>
            </a:prstGeom>
          </p:spPr>
        </p:pic>
      </p:grpSp>
      <p:grpSp>
        <p:nvGrpSpPr>
          <p:cNvPr id="205" name="组合 204"/>
          <p:cNvGrpSpPr/>
          <p:nvPr/>
        </p:nvGrpSpPr>
        <p:grpSpPr>
          <a:xfrm>
            <a:off x="8017787" y="1404826"/>
            <a:ext cx="1153357" cy="524697"/>
            <a:chOff x="7417997" y="1404826"/>
            <a:chExt cx="1153357" cy="524697"/>
          </a:xfrm>
        </p:grpSpPr>
        <p:sp>
          <p:nvSpPr>
            <p:cNvPr id="206" name="文本框 205"/>
            <p:cNvSpPr txBox="1"/>
            <p:nvPr/>
          </p:nvSpPr>
          <p:spPr>
            <a:xfrm>
              <a:off x="7630766" y="1404826"/>
              <a:ext cx="940588"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Helvetica" panose="020B0604020202020204" pitchFamily="34" charset="0"/>
                  <a:ea typeface="等线"/>
                  <a:cs typeface="Helvetica" panose="020B0604020202020204" pitchFamily="34" charset="0"/>
                </a:rPr>
                <a:t>+</a:t>
              </a:r>
              <a:endParaRPr kumimoji="0" lang="zh-CN" altLang="en-US" sz="2000" b="1" i="0" u="none" strike="noStrike" kern="1200" cap="none" spc="0" normalizeH="0" baseline="0" noProof="0" dirty="0">
                <a:ln>
                  <a:noFill/>
                </a:ln>
                <a:solidFill>
                  <a:prstClr val="black"/>
                </a:solidFill>
                <a:effectLst/>
                <a:uLnTx/>
                <a:uFillTx/>
                <a:latin typeface="Helvetica" panose="020B0604020202020204" pitchFamily="34" charset="0"/>
                <a:ea typeface="等线"/>
                <a:cs typeface="Helvetica" panose="020B0604020202020204" pitchFamily="34" charset="0"/>
              </a:endParaRPr>
            </a:p>
          </p:txBody>
        </p:sp>
        <p:grpSp>
          <p:nvGrpSpPr>
            <p:cNvPr id="207" name="组合 206"/>
            <p:cNvGrpSpPr/>
            <p:nvPr/>
          </p:nvGrpSpPr>
          <p:grpSpPr>
            <a:xfrm>
              <a:off x="7417997" y="1481134"/>
              <a:ext cx="798188" cy="448389"/>
              <a:chOff x="1603657" y="1463061"/>
              <a:chExt cx="1395703" cy="784046"/>
            </a:xfrm>
          </p:grpSpPr>
          <p:sp>
            <p:nvSpPr>
              <p:cNvPr id="213" name="文本框 212"/>
              <p:cNvSpPr txBox="1"/>
              <p:nvPr/>
            </p:nvSpPr>
            <p:spPr>
              <a:xfrm>
                <a:off x="1603657" y="1870385"/>
                <a:ext cx="1395703" cy="376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err="1">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Hik</a:t>
                </a:r>
                <a:r>
                  <a:rPr kumimoji="0" lang="en-US" altLang="zh-CN" sz="8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-Connect</a:t>
                </a:r>
                <a:endParaRPr kumimoji="0" lang="zh-CN" altLang="en-US" sz="8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pic>
            <p:nvPicPr>
              <p:cNvPr id="214" name="图片 21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75168" y="1463061"/>
                <a:ext cx="452678" cy="452678"/>
              </a:xfrm>
              <a:prstGeom prst="rect">
                <a:avLst/>
              </a:prstGeom>
            </p:spPr>
          </p:pic>
        </p:grpSp>
        <p:pic>
          <p:nvPicPr>
            <p:cNvPr id="208" name="图片 20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241453" y="1441230"/>
              <a:ext cx="304633" cy="380457"/>
            </a:xfrm>
            <a:prstGeom prst="rect">
              <a:avLst/>
            </a:prstGeom>
          </p:spPr>
        </p:pic>
      </p:grpSp>
      <p:grpSp>
        <p:nvGrpSpPr>
          <p:cNvPr id="216" name="组合 215"/>
          <p:cNvGrpSpPr/>
          <p:nvPr/>
        </p:nvGrpSpPr>
        <p:grpSpPr>
          <a:xfrm>
            <a:off x="3241124" y="1481134"/>
            <a:ext cx="811634" cy="448389"/>
            <a:chOff x="1591901" y="1463061"/>
            <a:chExt cx="1419214" cy="784046"/>
          </a:xfrm>
        </p:grpSpPr>
        <p:sp>
          <p:nvSpPr>
            <p:cNvPr id="221" name="文本框 220"/>
            <p:cNvSpPr txBox="1"/>
            <p:nvPr/>
          </p:nvSpPr>
          <p:spPr>
            <a:xfrm>
              <a:off x="1591901" y="1870385"/>
              <a:ext cx="1419214" cy="376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dirty="0" err="1">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Hik</a:t>
              </a:r>
              <a:r>
                <a:rPr kumimoji="0" lang="en-US" altLang="zh-CN" sz="8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rPr>
                <a:t>-Connect</a:t>
              </a:r>
              <a:endParaRPr kumimoji="0" lang="zh-CN" altLang="en-US" sz="800" b="1" i="0" u="none" strike="noStrike" kern="1200" cap="none" spc="0" normalizeH="0" baseline="0" noProof="0" dirty="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pic>
          <p:nvPicPr>
            <p:cNvPr id="222" name="图片 22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075168" y="1463061"/>
              <a:ext cx="452678" cy="452678"/>
            </a:xfrm>
            <a:prstGeom prst="rect">
              <a:avLst/>
            </a:prstGeom>
          </p:spPr>
        </p:pic>
      </p:grpSp>
      <p:pic>
        <p:nvPicPr>
          <p:cNvPr id="224" name="图片 22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411928" y="3684091"/>
            <a:ext cx="304633" cy="380457"/>
          </a:xfrm>
          <a:prstGeom prst="rect">
            <a:avLst/>
          </a:prstGeom>
        </p:spPr>
      </p:pic>
      <p:pic>
        <p:nvPicPr>
          <p:cNvPr id="187" name="图片 186"/>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905473" y="1944084"/>
            <a:ext cx="1054534" cy="910638"/>
          </a:xfrm>
          <a:prstGeom prst="rect">
            <a:avLst/>
          </a:prstGeom>
        </p:spPr>
      </p:pic>
      <p:pic>
        <p:nvPicPr>
          <p:cNvPr id="188" name="图片 18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8410183" y="1918458"/>
            <a:ext cx="1054534" cy="910638"/>
          </a:xfrm>
          <a:prstGeom prst="rect">
            <a:avLst/>
          </a:prstGeom>
        </p:spPr>
      </p:pic>
      <p:sp>
        <p:nvSpPr>
          <p:cNvPr id="146" name="矩形 145"/>
          <p:cNvSpPr/>
          <p:nvPr/>
        </p:nvSpPr>
        <p:spPr>
          <a:xfrm>
            <a:off x="714296" y="656897"/>
            <a:ext cx="4475905" cy="4001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Relationship between 4 wire Products</a:t>
            </a:r>
          </a:p>
        </p:txBody>
      </p:sp>
      <p:sp>
        <p:nvSpPr>
          <p:cNvPr id="147" name="Titolo 1"/>
          <p:cNvSpPr txBox="1">
            <a:spLocks/>
          </p:cNvSpPr>
          <p:nvPr/>
        </p:nvSpPr>
        <p:spPr>
          <a:xfrm>
            <a:off x="714296" y="197741"/>
            <a:ext cx="5428887"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4-wire Video Intercom</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Tree>
    <p:extLst>
      <p:ext uri="{BB962C8B-B14F-4D97-AF65-F5344CB8AC3E}">
        <p14:creationId xmlns:p14="http://schemas.microsoft.com/office/powerpoint/2010/main" val="4053567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 name="矩形: 圆角 1">
            <a:extLst>
              <a:ext uri="{FF2B5EF4-FFF2-40B4-BE49-F238E27FC236}">
                <a16:creationId xmlns:a16="http://schemas.microsoft.com/office/drawing/2014/main" id="{8915CF09-0838-49AA-BF50-C0984F986999}"/>
              </a:ext>
            </a:extLst>
          </p:cNvPr>
          <p:cNvSpPr/>
          <p:nvPr/>
        </p:nvSpPr>
        <p:spPr>
          <a:xfrm>
            <a:off x="106768" y="1231214"/>
            <a:ext cx="11976998" cy="5542966"/>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63" name="矩形: 圆角 6">
            <a:extLst>
              <a:ext uri="{FF2B5EF4-FFF2-40B4-BE49-F238E27FC236}">
                <a16:creationId xmlns:a16="http://schemas.microsoft.com/office/drawing/2014/main" id="{CF5BCC85-336D-4D39-BBFA-EED81290BC55}"/>
              </a:ext>
            </a:extLst>
          </p:cNvPr>
          <p:cNvSpPr/>
          <p:nvPr/>
        </p:nvSpPr>
        <p:spPr>
          <a:xfrm>
            <a:off x="2955096" y="1037551"/>
            <a:ext cx="6280343" cy="489226"/>
          </a:xfrm>
          <a:prstGeom prst="roundRect">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164" name="矩形 163"/>
          <p:cNvSpPr/>
          <p:nvPr/>
        </p:nvSpPr>
        <p:spPr>
          <a:xfrm>
            <a:off x="3002172" y="1546824"/>
            <a:ext cx="6096000" cy="523220"/>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Additional audio holes for indoor </a:t>
            </a: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station</a:t>
            </a:r>
            <a:r>
              <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and door </a:t>
            </a: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stations</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Louder and clearer sound</a:t>
            </a:r>
          </a:p>
        </p:txBody>
      </p:sp>
      <p:sp>
        <p:nvSpPr>
          <p:cNvPr id="165" name="矩形 164"/>
          <p:cNvSpPr/>
          <p:nvPr/>
        </p:nvSpPr>
        <p:spPr>
          <a:xfrm>
            <a:off x="3285181" y="1037551"/>
            <a:ext cx="5801860" cy="461665"/>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Improved Audio Quality for 4-wire Kit</a:t>
            </a:r>
          </a:p>
        </p:txBody>
      </p:sp>
      <p:sp>
        <p:nvSpPr>
          <p:cNvPr id="132" name="矩形: 圆角 1">
            <a:extLst>
              <a:ext uri="{FF2B5EF4-FFF2-40B4-BE49-F238E27FC236}">
                <a16:creationId xmlns:a16="http://schemas.microsoft.com/office/drawing/2014/main" id="{8915CF09-0838-49AA-BF50-C0984F986999}"/>
              </a:ext>
            </a:extLst>
          </p:cNvPr>
          <p:cNvSpPr/>
          <p:nvPr/>
        </p:nvSpPr>
        <p:spPr>
          <a:xfrm>
            <a:off x="3468277" y="3700605"/>
            <a:ext cx="4674482" cy="1554072"/>
          </a:xfrm>
          <a:prstGeom prst="roundRect">
            <a:avLst>
              <a:gd name="adj" fmla="val 1853"/>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131" name="矩形: 圆角 1">
            <a:extLst>
              <a:ext uri="{FF2B5EF4-FFF2-40B4-BE49-F238E27FC236}">
                <a16:creationId xmlns:a16="http://schemas.microsoft.com/office/drawing/2014/main" id="{8915CF09-0838-49AA-BF50-C0984F986999}"/>
              </a:ext>
            </a:extLst>
          </p:cNvPr>
          <p:cNvSpPr/>
          <p:nvPr/>
        </p:nvSpPr>
        <p:spPr>
          <a:xfrm>
            <a:off x="3468277" y="2070044"/>
            <a:ext cx="4674482" cy="1554072"/>
          </a:xfrm>
          <a:prstGeom prst="roundRect">
            <a:avLst>
              <a:gd name="adj" fmla="val 1853"/>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grpSp>
        <p:nvGrpSpPr>
          <p:cNvPr id="79" name="组合 78"/>
          <p:cNvGrpSpPr/>
          <p:nvPr/>
        </p:nvGrpSpPr>
        <p:grpSpPr>
          <a:xfrm>
            <a:off x="933276" y="3700606"/>
            <a:ext cx="2030299" cy="1552115"/>
            <a:chOff x="7292175" y="1750536"/>
            <a:chExt cx="1632278" cy="1247837"/>
          </a:xfrm>
        </p:grpSpPr>
        <p:grpSp>
          <p:nvGrpSpPr>
            <p:cNvPr id="26" name="组合 25"/>
            <p:cNvGrpSpPr/>
            <p:nvPr/>
          </p:nvGrpSpPr>
          <p:grpSpPr>
            <a:xfrm>
              <a:off x="7547023" y="1750536"/>
              <a:ext cx="1377430" cy="1247837"/>
              <a:chOff x="6398132" y="1505272"/>
              <a:chExt cx="1063816" cy="963728"/>
            </a:xfrm>
          </p:grpSpPr>
          <p:grpSp>
            <p:nvGrpSpPr>
              <p:cNvPr id="27" name="组合 26"/>
              <p:cNvGrpSpPr/>
              <p:nvPr/>
            </p:nvGrpSpPr>
            <p:grpSpPr>
              <a:xfrm>
                <a:off x="6398132" y="1505272"/>
                <a:ext cx="1063816" cy="963728"/>
                <a:chOff x="894592" y="2505894"/>
                <a:chExt cx="1063816" cy="963728"/>
              </a:xfrm>
            </p:grpSpPr>
            <p:sp>
              <p:nvSpPr>
                <p:cNvPr id="29"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30" name="任意多边形: 形状 42">
                  <a:extLst>
                    <a:ext uri="{FF2B5EF4-FFF2-40B4-BE49-F238E27FC236}">
                      <a16:creationId xmlns:a16="http://schemas.microsoft.com/office/drawing/2014/main" id="{D1F00781-4C74-9ABC-867F-BFA715D860A6}"/>
                    </a:ext>
                  </a:extLst>
                </p:cNvPr>
                <p:cNvSpPr/>
                <p:nvPr/>
              </p:nvSpPr>
              <p:spPr>
                <a:xfrm>
                  <a:off x="894592" y="3258116"/>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65000"/>
                        <a:lumOff val="3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31" name="文本框 30">
                  <a:extLst>
                    <a:ext uri="{FF2B5EF4-FFF2-40B4-BE49-F238E27FC236}">
                      <a16:creationId xmlns:a16="http://schemas.microsoft.com/office/drawing/2014/main" id="{DAEE5438-0662-4562-E2E9-9FCB05757B81}"/>
                    </a:ext>
                  </a:extLst>
                </p:cNvPr>
                <p:cNvSpPr txBox="1"/>
                <p:nvPr/>
              </p:nvSpPr>
              <p:spPr>
                <a:xfrm>
                  <a:off x="964113" y="3277875"/>
                  <a:ext cx="924774" cy="171992"/>
                </a:xfrm>
                <a:prstGeom prst="rect">
                  <a:avLst/>
                </a:prstGeom>
                <a:noFill/>
              </p:spPr>
              <p:txBody>
                <a:bodyPr wrap="square"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DS-KIS313-P</a:t>
                  </a:r>
                </a:p>
              </p:txBody>
            </p:sp>
          </p:grpSp>
          <p:pic>
            <p:nvPicPr>
              <p:cNvPr id="28" name="图片 27">
                <a:extLst>
                  <a:ext uri="{FF2B5EF4-FFF2-40B4-BE49-F238E27FC236}">
                    <a16:creationId xmlns:a16="http://schemas.microsoft.com/office/drawing/2014/main" id="{AD880660-1856-00B0-81E4-9A953AE774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4068" y="1665334"/>
                <a:ext cx="248519" cy="391284"/>
              </a:xfrm>
              <a:prstGeom prst="rect">
                <a:avLst/>
              </a:prstGeom>
            </p:spPr>
          </p:pic>
        </p:grpSp>
        <p:pic>
          <p:nvPicPr>
            <p:cNvPr id="34" name="图片 3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92175" y="1751630"/>
              <a:ext cx="1054534" cy="910638"/>
            </a:xfrm>
            <a:prstGeom prst="rect">
              <a:avLst/>
            </a:prstGeom>
          </p:spPr>
        </p:pic>
      </p:grpSp>
      <p:grpSp>
        <p:nvGrpSpPr>
          <p:cNvPr id="78" name="组合 77"/>
          <p:cNvGrpSpPr/>
          <p:nvPr/>
        </p:nvGrpSpPr>
        <p:grpSpPr>
          <a:xfrm>
            <a:off x="1250268" y="2070046"/>
            <a:ext cx="1713307" cy="1554280"/>
            <a:chOff x="2885328" y="1750535"/>
            <a:chExt cx="1377429" cy="1249577"/>
          </a:xfrm>
        </p:grpSpPr>
        <p:grpSp>
          <p:nvGrpSpPr>
            <p:cNvPr id="4" name="组合 3"/>
            <p:cNvGrpSpPr/>
            <p:nvPr/>
          </p:nvGrpSpPr>
          <p:grpSpPr>
            <a:xfrm>
              <a:off x="2885328" y="1750535"/>
              <a:ext cx="1377429" cy="1249577"/>
              <a:chOff x="2759175" y="1923678"/>
              <a:chExt cx="1063816" cy="965072"/>
            </a:xfrm>
          </p:grpSpPr>
          <p:grpSp>
            <p:nvGrpSpPr>
              <p:cNvPr id="5" name="组合 4"/>
              <p:cNvGrpSpPr/>
              <p:nvPr/>
            </p:nvGrpSpPr>
            <p:grpSpPr>
              <a:xfrm>
                <a:off x="2759175" y="1923678"/>
                <a:ext cx="1063816" cy="965072"/>
                <a:chOff x="894592" y="2505894"/>
                <a:chExt cx="1063816" cy="965072"/>
              </a:xfrm>
            </p:grpSpPr>
            <p:sp>
              <p:nvSpPr>
                <p:cNvPr id="9"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10" name="任意多边形: 形状 42">
                  <a:extLst>
                    <a:ext uri="{FF2B5EF4-FFF2-40B4-BE49-F238E27FC236}">
                      <a16:creationId xmlns:a16="http://schemas.microsoft.com/office/drawing/2014/main" id="{D1F00781-4C74-9ABC-867F-BFA715D860A6}"/>
                    </a:ext>
                  </a:extLst>
                </p:cNvPr>
                <p:cNvSpPr/>
                <p:nvPr/>
              </p:nvSpPr>
              <p:spPr>
                <a:xfrm>
                  <a:off x="894592" y="325946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65000"/>
                        <a:lumOff val="35000"/>
                      </a:schemeClr>
                    </a:gs>
                    <a:gs pos="100000">
                      <a:schemeClr val="tx1">
                        <a:lumMod val="50000"/>
                        <a:lumOff val="50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11" name="文本框 10">
                  <a:extLst>
                    <a:ext uri="{FF2B5EF4-FFF2-40B4-BE49-F238E27FC236}">
                      <a16:creationId xmlns:a16="http://schemas.microsoft.com/office/drawing/2014/main" id="{DAEE5438-0662-4562-E2E9-9FCB05757B81}"/>
                    </a:ext>
                  </a:extLst>
                </p:cNvPr>
                <p:cNvSpPr txBox="1"/>
                <p:nvPr/>
              </p:nvSpPr>
              <p:spPr>
                <a:xfrm>
                  <a:off x="964113" y="3248195"/>
                  <a:ext cx="924774" cy="2139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DS-KIS212</a:t>
                  </a:r>
                </a:p>
              </p:txBody>
            </p:sp>
          </p:grpSp>
          <p:pic>
            <p:nvPicPr>
              <p:cNvPr id="8" name="图片 7">
                <a:extLst>
                  <a:ext uri="{FF2B5EF4-FFF2-40B4-BE49-F238E27FC236}">
                    <a16:creationId xmlns:a16="http://schemas.microsoft.com/office/drawing/2014/main" id="{6885CBB3-B340-8806-56CB-9F776B1844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46768" y="2087763"/>
                <a:ext cx="136169" cy="383358"/>
              </a:xfrm>
              <a:prstGeom prst="rect">
                <a:avLst/>
              </a:prstGeom>
            </p:spPr>
          </p:pic>
        </p:grpSp>
        <p:pic>
          <p:nvPicPr>
            <p:cNvPr id="77" name="图片 76">
              <a:extLst>
                <a:ext uri="{FF2B5EF4-FFF2-40B4-BE49-F238E27FC236}">
                  <a16:creationId xmlns:a16="http://schemas.microsoft.com/office/drawing/2014/main" id="{C5E43685-3556-F041-69CD-2D1C8C80ECB1}"/>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24440" y="1855319"/>
              <a:ext cx="670647" cy="724760"/>
            </a:xfrm>
            <a:prstGeom prst="rect">
              <a:avLst/>
            </a:prstGeom>
          </p:spPr>
        </p:pic>
      </p:grpSp>
      <p:grpSp>
        <p:nvGrpSpPr>
          <p:cNvPr id="80" name="组合 79"/>
          <p:cNvGrpSpPr/>
          <p:nvPr/>
        </p:nvGrpSpPr>
        <p:grpSpPr>
          <a:xfrm>
            <a:off x="5861607" y="2148598"/>
            <a:ext cx="2102748" cy="1503726"/>
            <a:chOff x="2302547" y="2992034"/>
            <a:chExt cx="3233544" cy="2312385"/>
          </a:xfrm>
        </p:grpSpPr>
        <p:pic>
          <p:nvPicPr>
            <p:cNvPr id="81" name="图片 8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0294" y="2992034"/>
              <a:ext cx="1398206" cy="1398205"/>
            </a:xfrm>
            <a:prstGeom prst="rect">
              <a:avLst/>
            </a:prstGeom>
          </p:spPr>
        </p:pic>
        <p:grpSp>
          <p:nvGrpSpPr>
            <p:cNvPr id="82" name="组合 81"/>
            <p:cNvGrpSpPr/>
            <p:nvPr/>
          </p:nvGrpSpPr>
          <p:grpSpPr>
            <a:xfrm>
              <a:off x="4235079" y="3544878"/>
              <a:ext cx="1072501" cy="870334"/>
              <a:chOff x="1733367" y="3533823"/>
              <a:chExt cx="1487209" cy="1206870"/>
            </a:xfrm>
          </p:grpSpPr>
          <p:sp>
            <p:nvSpPr>
              <p:cNvPr id="90" name="等腰三角形 136"/>
              <p:cNvSpPr/>
              <p:nvPr/>
            </p:nvSpPr>
            <p:spPr>
              <a:xfrm rot="17888303" flipH="1">
                <a:off x="1965526" y="3301664"/>
                <a:ext cx="422047" cy="886366"/>
              </a:xfrm>
              <a:custGeom>
                <a:avLst/>
                <a:gdLst>
                  <a:gd name="connsiteX0" fmla="*/ 0 w 647700"/>
                  <a:gd name="connsiteY0" fmla="*/ 762609 h 762609"/>
                  <a:gd name="connsiteX1" fmla="*/ 323850 w 647700"/>
                  <a:gd name="connsiteY1" fmla="*/ 0 h 762609"/>
                  <a:gd name="connsiteX2" fmla="*/ 647700 w 647700"/>
                  <a:gd name="connsiteY2" fmla="*/ 762609 h 762609"/>
                  <a:gd name="connsiteX3" fmla="*/ 0 w 647700"/>
                  <a:gd name="connsiteY3" fmla="*/ 762609 h 762609"/>
                  <a:gd name="connsiteX0" fmla="*/ 0 w 435188"/>
                  <a:gd name="connsiteY0" fmla="*/ 762609 h 804498"/>
                  <a:gd name="connsiteX1" fmla="*/ 323850 w 435188"/>
                  <a:gd name="connsiteY1" fmla="*/ 0 h 804498"/>
                  <a:gd name="connsiteX2" fmla="*/ 435188 w 435188"/>
                  <a:gd name="connsiteY2" fmla="*/ 804498 h 804498"/>
                  <a:gd name="connsiteX3" fmla="*/ 0 w 435188"/>
                  <a:gd name="connsiteY3" fmla="*/ 762609 h 804498"/>
                  <a:gd name="connsiteX0" fmla="*/ 0 w 397678"/>
                  <a:gd name="connsiteY0" fmla="*/ 886366 h 886366"/>
                  <a:gd name="connsiteX1" fmla="*/ 286340 w 397678"/>
                  <a:gd name="connsiteY1" fmla="*/ 0 h 886366"/>
                  <a:gd name="connsiteX2" fmla="*/ 397678 w 397678"/>
                  <a:gd name="connsiteY2" fmla="*/ 804498 h 886366"/>
                  <a:gd name="connsiteX3" fmla="*/ 0 w 397678"/>
                  <a:gd name="connsiteY3" fmla="*/ 886366 h 886366"/>
                  <a:gd name="connsiteX0" fmla="*/ 0 w 422047"/>
                  <a:gd name="connsiteY0" fmla="*/ 886366 h 886366"/>
                  <a:gd name="connsiteX1" fmla="*/ 286340 w 422047"/>
                  <a:gd name="connsiteY1" fmla="*/ 0 h 886366"/>
                  <a:gd name="connsiteX2" fmla="*/ 422047 w 422047"/>
                  <a:gd name="connsiteY2" fmla="*/ 661987 h 886366"/>
                  <a:gd name="connsiteX3" fmla="*/ 0 w 422047"/>
                  <a:gd name="connsiteY3" fmla="*/ 886366 h 886366"/>
                </a:gdLst>
                <a:ahLst/>
                <a:cxnLst>
                  <a:cxn ang="0">
                    <a:pos x="connsiteX0" y="connsiteY0"/>
                  </a:cxn>
                  <a:cxn ang="0">
                    <a:pos x="connsiteX1" y="connsiteY1"/>
                  </a:cxn>
                  <a:cxn ang="0">
                    <a:pos x="connsiteX2" y="connsiteY2"/>
                  </a:cxn>
                  <a:cxn ang="0">
                    <a:pos x="connsiteX3" y="connsiteY3"/>
                  </a:cxn>
                </a:cxnLst>
                <a:rect l="l" t="t" r="r" b="b"/>
                <a:pathLst>
                  <a:path w="422047" h="886366">
                    <a:moveTo>
                      <a:pt x="0" y="886366"/>
                    </a:moveTo>
                    <a:lnTo>
                      <a:pt x="286340" y="0"/>
                    </a:lnTo>
                    <a:lnTo>
                      <a:pt x="422047" y="661987"/>
                    </a:lnTo>
                    <a:lnTo>
                      <a:pt x="0" y="88636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1" name="椭圆 90"/>
              <p:cNvSpPr/>
              <p:nvPr/>
            </p:nvSpPr>
            <p:spPr>
              <a:xfrm>
                <a:off x="2263137" y="3783255"/>
                <a:ext cx="957439" cy="957438"/>
              </a:xfrm>
              <a:prstGeom prst="ellipse">
                <a:avLst/>
              </a:prstGeom>
              <a:blipFill>
                <a:blip r:embed="rId8" cstate="screen">
                  <a:extLst>
                    <a:ext uri="{28A0092B-C50C-407E-A947-70E740481C1C}">
                      <a14:useLocalDpi xmlns:a14="http://schemas.microsoft.com/office/drawing/2010/main"/>
                    </a:ext>
                  </a:extLst>
                </a:blip>
                <a:stretch>
                  <a:fillRect/>
                </a:stretch>
              </a:bli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pic>
          <p:nvPicPr>
            <p:cNvPr id="83" name="图片 82"/>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9885" r="89994"/>
                      </a14:imgEffect>
                    </a14:imgLayer>
                  </a14:imgProps>
                </a:ext>
                <a:ext uri="{28A0092B-C50C-407E-A947-70E740481C1C}">
                  <a14:useLocalDpi xmlns:a14="http://schemas.microsoft.com/office/drawing/2010/main"/>
                </a:ext>
              </a:extLst>
            </a:blip>
            <a:stretch>
              <a:fillRect/>
            </a:stretch>
          </p:blipFill>
          <p:spPr>
            <a:xfrm>
              <a:off x="2745673" y="3011777"/>
              <a:ext cx="1356204" cy="1356206"/>
            </a:xfrm>
            <a:prstGeom prst="rect">
              <a:avLst/>
            </a:prstGeom>
          </p:spPr>
        </p:pic>
        <p:sp>
          <p:nvSpPr>
            <p:cNvPr id="84" name="矩形 83"/>
            <p:cNvSpPr/>
            <p:nvPr/>
          </p:nvSpPr>
          <p:spPr>
            <a:xfrm>
              <a:off x="2934233" y="4368360"/>
              <a:ext cx="826582" cy="3786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Before</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5" name="矩形 84"/>
            <p:cNvSpPr/>
            <p:nvPr/>
          </p:nvSpPr>
          <p:spPr>
            <a:xfrm>
              <a:off x="4006403" y="4368360"/>
              <a:ext cx="710170" cy="3786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Now</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6" name="矩形 85"/>
            <p:cNvSpPr/>
            <p:nvPr/>
          </p:nvSpPr>
          <p:spPr>
            <a:xfrm>
              <a:off x="2302547" y="4657056"/>
              <a:ext cx="1799332" cy="3786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DS-KB2412T-IM</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7" name="右箭头 86"/>
            <p:cNvSpPr/>
            <p:nvPr/>
          </p:nvSpPr>
          <p:spPr>
            <a:xfrm>
              <a:off x="3668810" y="3451197"/>
              <a:ext cx="347781" cy="288164"/>
            </a:xfrm>
            <a:prstGeom prst="rightArrow">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88" name="矩形 87"/>
            <p:cNvSpPr/>
            <p:nvPr/>
          </p:nvSpPr>
          <p:spPr>
            <a:xfrm>
              <a:off x="3745210" y="4657055"/>
              <a:ext cx="1790881" cy="3786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 DS-KB2412T-IM</a:t>
              </a:r>
              <a:r>
                <a:rPr kumimoji="0" lang="en-US" altLang="zh-CN" sz="1000" b="0"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(B)</a:t>
              </a:r>
            </a:p>
          </p:txBody>
        </p:sp>
        <p:sp>
          <p:nvSpPr>
            <p:cNvPr id="89" name="矩形 88"/>
            <p:cNvSpPr/>
            <p:nvPr/>
          </p:nvSpPr>
          <p:spPr>
            <a:xfrm>
              <a:off x="3264378" y="4944582"/>
              <a:ext cx="1265789" cy="35983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Door Station</a:t>
              </a:r>
              <a:endParaRPr kumimoji="0" lang="zh-CN" altLang="en-US" sz="105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92" name="组合 91"/>
          <p:cNvGrpSpPr/>
          <p:nvPr/>
        </p:nvGrpSpPr>
        <p:grpSpPr>
          <a:xfrm>
            <a:off x="3696175" y="2231561"/>
            <a:ext cx="2250898" cy="1411522"/>
            <a:chOff x="8502901" y="2906079"/>
            <a:chExt cx="3542977" cy="2221775"/>
          </a:xfrm>
        </p:grpSpPr>
        <p:pic>
          <p:nvPicPr>
            <p:cNvPr id="93" name="图片 9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56106" y="2911192"/>
              <a:ext cx="1240205" cy="1240205"/>
            </a:xfrm>
            <a:prstGeom prst="rect">
              <a:avLst/>
            </a:prstGeom>
          </p:spPr>
        </p:pic>
        <p:grpSp>
          <p:nvGrpSpPr>
            <p:cNvPr id="94" name="组合 93"/>
            <p:cNvGrpSpPr/>
            <p:nvPr/>
          </p:nvGrpSpPr>
          <p:grpSpPr>
            <a:xfrm>
              <a:off x="11050546" y="3581907"/>
              <a:ext cx="995332" cy="752773"/>
              <a:chOff x="1733367" y="3533823"/>
              <a:chExt cx="1380201" cy="1043851"/>
            </a:xfrm>
          </p:grpSpPr>
          <p:sp>
            <p:nvSpPr>
              <p:cNvPr id="102" name="等腰三角形 136"/>
              <p:cNvSpPr/>
              <p:nvPr/>
            </p:nvSpPr>
            <p:spPr>
              <a:xfrm rot="17888303" flipH="1">
                <a:off x="1965526" y="3301664"/>
                <a:ext cx="422047" cy="886366"/>
              </a:xfrm>
              <a:custGeom>
                <a:avLst/>
                <a:gdLst>
                  <a:gd name="connsiteX0" fmla="*/ 0 w 647700"/>
                  <a:gd name="connsiteY0" fmla="*/ 762609 h 762609"/>
                  <a:gd name="connsiteX1" fmla="*/ 323850 w 647700"/>
                  <a:gd name="connsiteY1" fmla="*/ 0 h 762609"/>
                  <a:gd name="connsiteX2" fmla="*/ 647700 w 647700"/>
                  <a:gd name="connsiteY2" fmla="*/ 762609 h 762609"/>
                  <a:gd name="connsiteX3" fmla="*/ 0 w 647700"/>
                  <a:gd name="connsiteY3" fmla="*/ 762609 h 762609"/>
                  <a:gd name="connsiteX0" fmla="*/ 0 w 435188"/>
                  <a:gd name="connsiteY0" fmla="*/ 762609 h 804498"/>
                  <a:gd name="connsiteX1" fmla="*/ 323850 w 435188"/>
                  <a:gd name="connsiteY1" fmla="*/ 0 h 804498"/>
                  <a:gd name="connsiteX2" fmla="*/ 435188 w 435188"/>
                  <a:gd name="connsiteY2" fmla="*/ 804498 h 804498"/>
                  <a:gd name="connsiteX3" fmla="*/ 0 w 435188"/>
                  <a:gd name="connsiteY3" fmla="*/ 762609 h 804498"/>
                  <a:gd name="connsiteX0" fmla="*/ 0 w 397678"/>
                  <a:gd name="connsiteY0" fmla="*/ 886366 h 886366"/>
                  <a:gd name="connsiteX1" fmla="*/ 286340 w 397678"/>
                  <a:gd name="connsiteY1" fmla="*/ 0 h 886366"/>
                  <a:gd name="connsiteX2" fmla="*/ 397678 w 397678"/>
                  <a:gd name="connsiteY2" fmla="*/ 804498 h 886366"/>
                  <a:gd name="connsiteX3" fmla="*/ 0 w 397678"/>
                  <a:gd name="connsiteY3" fmla="*/ 886366 h 886366"/>
                  <a:gd name="connsiteX0" fmla="*/ 0 w 422047"/>
                  <a:gd name="connsiteY0" fmla="*/ 886366 h 886366"/>
                  <a:gd name="connsiteX1" fmla="*/ 286340 w 422047"/>
                  <a:gd name="connsiteY1" fmla="*/ 0 h 886366"/>
                  <a:gd name="connsiteX2" fmla="*/ 422047 w 422047"/>
                  <a:gd name="connsiteY2" fmla="*/ 661987 h 886366"/>
                  <a:gd name="connsiteX3" fmla="*/ 0 w 422047"/>
                  <a:gd name="connsiteY3" fmla="*/ 886366 h 886366"/>
                </a:gdLst>
                <a:ahLst/>
                <a:cxnLst>
                  <a:cxn ang="0">
                    <a:pos x="connsiteX0" y="connsiteY0"/>
                  </a:cxn>
                  <a:cxn ang="0">
                    <a:pos x="connsiteX1" y="connsiteY1"/>
                  </a:cxn>
                  <a:cxn ang="0">
                    <a:pos x="connsiteX2" y="connsiteY2"/>
                  </a:cxn>
                  <a:cxn ang="0">
                    <a:pos x="connsiteX3" y="connsiteY3"/>
                  </a:cxn>
                </a:cxnLst>
                <a:rect l="l" t="t" r="r" b="b"/>
                <a:pathLst>
                  <a:path w="422047" h="886366">
                    <a:moveTo>
                      <a:pt x="0" y="886366"/>
                    </a:moveTo>
                    <a:lnTo>
                      <a:pt x="286340" y="0"/>
                    </a:lnTo>
                    <a:lnTo>
                      <a:pt x="422047" y="661987"/>
                    </a:lnTo>
                    <a:lnTo>
                      <a:pt x="0" y="88636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3" name="椭圆 102"/>
              <p:cNvSpPr/>
              <p:nvPr/>
            </p:nvSpPr>
            <p:spPr>
              <a:xfrm>
                <a:off x="2156130" y="3620236"/>
                <a:ext cx="957438" cy="957438"/>
              </a:xfrm>
              <a:prstGeom prst="ellipse">
                <a:avLst/>
              </a:prstGeom>
              <a:blipFill>
                <a:blip r:embed="rId8" cstate="screen">
                  <a:extLst>
                    <a:ext uri="{28A0092B-C50C-407E-A947-70E740481C1C}">
                      <a14:useLocalDpi xmlns:a14="http://schemas.microsoft.com/office/drawing/2010/main"/>
                    </a:ext>
                  </a:extLst>
                </a:blip>
                <a:stretch>
                  <a:fillRect/>
                </a:stretch>
              </a:bli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95" name="矩形 94"/>
            <p:cNvSpPr/>
            <p:nvPr/>
          </p:nvSpPr>
          <p:spPr>
            <a:xfrm>
              <a:off x="8966961" y="4195726"/>
              <a:ext cx="1157178" cy="38755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Before</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6" name="矩形 95"/>
            <p:cNvSpPr/>
            <p:nvPr/>
          </p:nvSpPr>
          <p:spPr>
            <a:xfrm>
              <a:off x="10162259" y="4195726"/>
              <a:ext cx="994210" cy="38755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Now</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97" name="图片 96"/>
            <p:cNvPicPr>
              <a:picLocks noChangeAspect="1"/>
            </p:cNvPicPr>
            <p:nvPr/>
          </p:nvPicPr>
          <p:blipFill>
            <a:blip r:embed="rId12" cstate="screen">
              <a:extLst>
                <a:ext uri="{BEBA8EAE-BF5A-486C-A8C5-ECC9F3942E4B}">
                  <a14:imgProps xmlns:a14="http://schemas.microsoft.com/office/drawing/2010/main">
                    <a14:imgLayer r:embed="rId13">
                      <a14:imgEffect>
                        <a14:backgroundRemoval t="9885" b="89994" l="0" r="100000"/>
                      </a14:imgEffect>
                    </a14:imgLayer>
                  </a14:imgProps>
                </a:ext>
                <a:ext uri="{28A0092B-C50C-407E-A947-70E740481C1C}">
                  <a14:useLocalDpi xmlns:a14="http://schemas.microsoft.com/office/drawing/2010/main"/>
                </a:ext>
              </a:extLst>
            </a:blip>
            <a:stretch>
              <a:fillRect/>
            </a:stretch>
          </p:blipFill>
          <p:spPr>
            <a:xfrm>
              <a:off x="8605581" y="2906079"/>
              <a:ext cx="1250529" cy="1250529"/>
            </a:xfrm>
            <a:prstGeom prst="rect">
              <a:avLst/>
            </a:prstGeom>
          </p:spPr>
        </p:pic>
        <p:sp>
          <p:nvSpPr>
            <p:cNvPr id="98" name="矩形 97"/>
            <p:cNvSpPr/>
            <p:nvPr/>
          </p:nvSpPr>
          <p:spPr>
            <a:xfrm>
              <a:off x="8502901" y="4484424"/>
              <a:ext cx="1506946" cy="38755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DS-KH2230T</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9" name="右箭头 98"/>
            <p:cNvSpPr/>
            <p:nvPr/>
          </p:nvSpPr>
          <p:spPr>
            <a:xfrm>
              <a:off x="9826212" y="3413493"/>
              <a:ext cx="347781" cy="288164"/>
            </a:xfrm>
            <a:prstGeom prst="rightArrow">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100" name="矩形 99"/>
            <p:cNvSpPr/>
            <p:nvPr/>
          </p:nvSpPr>
          <p:spPr>
            <a:xfrm>
              <a:off x="9898620" y="4484424"/>
              <a:ext cx="1541950" cy="38755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DS-KH2230</a:t>
              </a:r>
              <a:r>
                <a:rPr kumimoji="0" lang="en-US" altLang="zh-CN" sz="1000" b="0"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(B)</a:t>
              </a:r>
            </a:p>
          </p:txBody>
        </p:sp>
        <p:sp>
          <p:nvSpPr>
            <p:cNvPr id="101" name="矩形 100"/>
            <p:cNvSpPr/>
            <p:nvPr/>
          </p:nvSpPr>
          <p:spPr>
            <a:xfrm>
              <a:off x="9344632" y="4771949"/>
              <a:ext cx="1396143" cy="35590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Indoor Station</a:t>
              </a:r>
              <a:endParaRPr kumimoji="0" lang="zh-CN" altLang="en-US" sz="105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105" name="组合 104"/>
          <p:cNvGrpSpPr/>
          <p:nvPr/>
        </p:nvGrpSpPr>
        <p:grpSpPr>
          <a:xfrm>
            <a:off x="3449589" y="3764087"/>
            <a:ext cx="2638807" cy="1516957"/>
            <a:chOff x="9024070" y="4140824"/>
            <a:chExt cx="3021597" cy="1737009"/>
          </a:xfrm>
        </p:grpSpPr>
        <p:pic>
          <p:nvPicPr>
            <p:cNvPr id="106" name="图片 10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478484" y="4140824"/>
              <a:ext cx="1040359" cy="1040359"/>
            </a:xfrm>
            <a:prstGeom prst="rect">
              <a:avLst/>
            </a:prstGeom>
          </p:spPr>
        </p:pic>
        <p:sp>
          <p:nvSpPr>
            <p:cNvPr id="107" name="矩形 106"/>
            <p:cNvSpPr/>
            <p:nvPr/>
          </p:nvSpPr>
          <p:spPr>
            <a:xfrm>
              <a:off x="9452823" y="5153658"/>
              <a:ext cx="656455" cy="2819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Before</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8" name="矩形 107"/>
            <p:cNvSpPr/>
            <p:nvPr/>
          </p:nvSpPr>
          <p:spPr>
            <a:xfrm>
              <a:off x="10758557" y="5160056"/>
              <a:ext cx="564004" cy="2819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Now</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09" name="图片 108"/>
            <p:cNvPicPr>
              <a:picLocks noChangeAspect="1"/>
            </p:cNvPicPr>
            <p:nvPr/>
          </p:nvPicPr>
          <p:blipFill>
            <a:blip r:embed="rId15" cstate="screen">
              <a:extLst>
                <a:ext uri="{BEBA8EAE-BF5A-486C-A8C5-ECC9F3942E4B}">
                  <a14:imgProps xmlns:a14="http://schemas.microsoft.com/office/drawing/2010/main">
                    <a14:imgLayer r:embed="rId16">
                      <a14:imgEffect>
                        <a14:backgroundRemoval t="9885" b="89994" l="243" r="100000"/>
                      </a14:imgEffect>
                    </a14:imgLayer>
                  </a14:imgProps>
                </a:ext>
                <a:ext uri="{28A0092B-C50C-407E-A947-70E740481C1C}">
                  <a14:useLocalDpi xmlns:a14="http://schemas.microsoft.com/office/drawing/2010/main"/>
                </a:ext>
              </a:extLst>
            </a:blip>
            <a:stretch>
              <a:fillRect/>
            </a:stretch>
          </p:blipFill>
          <p:spPr>
            <a:xfrm>
              <a:off x="9258670" y="4145594"/>
              <a:ext cx="1035589" cy="1035589"/>
            </a:xfrm>
            <a:prstGeom prst="rect">
              <a:avLst/>
            </a:prstGeom>
          </p:spPr>
        </p:pic>
        <p:sp>
          <p:nvSpPr>
            <p:cNvPr id="110" name="矩形 109"/>
            <p:cNvSpPr/>
            <p:nvPr/>
          </p:nvSpPr>
          <p:spPr>
            <a:xfrm>
              <a:off x="10430105" y="5376537"/>
              <a:ext cx="1558182" cy="2819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DS-KH6352-WTDE6</a:t>
              </a:r>
              <a:r>
                <a:rPr kumimoji="0" lang="en-US" altLang="zh-CN" sz="1000" b="0"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(B)</a:t>
              </a:r>
            </a:p>
          </p:txBody>
        </p:sp>
        <p:sp>
          <p:nvSpPr>
            <p:cNvPr id="111" name="右箭头 110"/>
            <p:cNvSpPr/>
            <p:nvPr/>
          </p:nvSpPr>
          <p:spPr>
            <a:xfrm>
              <a:off x="10267041" y="4549771"/>
              <a:ext cx="268489" cy="222464"/>
            </a:xfrm>
            <a:prstGeom prst="rightArrow">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112" name="矩形 111"/>
            <p:cNvSpPr/>
            <p:nvPr/>
          </p:nvSpPr>
          <p:spPr>
            <a:xfrm>
              <a:off x="9024070" y="5376537"/>
              <a:ext cx="1611089" cy="2819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DS-KH6352-WTDE6</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13" name="矩形 112"/>
            <p:cNvSpPr/>
            <p:nvPr/>
          </p:nvSpPr>
          <p:spPr>
            <a:xfrm>
              <a:off x="9987662" y="5598507"/>
              <a:ext cx="1095735" cy="2793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Indoor Station</a:t>
              </a:r>
              <a:endParaRPr kumimoji="0" lang="zh-CN" altLang="en-US" sz="105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14" name="组合 113"/>
            <p:cNvGrpSpPr/>
            <p:nvPr/>
          </p:nvGrpSpPr>
          <p:grpSpPr>
            <a:xfrm>
              <a:off x="11277265" y="4631678"/>
              <a:ext cx="768402" cy="581145"/>
              <a:chOff x="1733367" y="3533823"/>
              <a:chExt cx="1380201" cy="1043851"/>
            </a:xfrm>
          </p:grpSpPr>
          <p:sp>
            <p:nvSpPr>
              <p:cNvPr id="115" name="等腰三角形 136"/>
              <p:cNvSpPr/>
              <p:nvPr/>
            </p:nvSpPr>
            <p:spPr>
              <a:xfrm rot="17888303" flipH="1">
                <a:off x="1965526" y="3301664"/>
                <a:ext cx="422047" cy="886366"/>
              </a:xfrm>
              <a:custGeom>
                <a:avLst/>
                <a:gdLst>
                  <a:gd name="connsiteX0" fmla="*/ 0 w 647700"/>
                  <a:gd name="connsiteY0" fmla="*/ 762609 h 762609"/>
                  <a:gd name="connsiteX1" fmla="*/ 323850 w 647700"/>
                  <a:gd name="connsiteY1" fmla="*/ 0 h 762609"/>
                  <a:gd name="connsiteX2" fmla="*/ 647700 w 647700"/>
                  <a:gd name="connsiteY2" fmla="*/ 762609 h 762609"/>
                  <a:gd name="connsiteX3" fmla="*/ 0 w 647700"/>
                  <a:gd name="connsiteY3" fmla="*/ 762609 h 762609"/>
                  <a:gd name="connsiteX0" fmla="*/ 0 w 435188"/>
                  <a:gd name="connsiteY0" fmla="*/ 762609 h 804498"/>
                  <a:gd name="connsiteX1" fmla="*/ 323850 w 435188"/>
                  <a:gd name="connsiteY1" fmla="*/ 0 h 804498"/>
                  <a:gd name="connsiteX2" fmla="*/ 435188 w 435188"/>
                  <a:gd name="connsiteY2" fmla="*/ 804498 h 804498"/>
                  <a:gd name="connsiteX3" fmla="*/ 0 w 435188"/>
                  <a:gd name="connsiteY3" fmla="*/ 762609 h 804498"/>
                  <a:gd name="connsiteX0" fmla="*/ 0 w 397678"/>
                  <a:gd name="connsiteY0" fmla="*/ 886366 h 886366"/>
                  <a:gd name="connsiteX1" fmla="*/ 286340 w 397678"/>
                  <a:gd name="connsiteY1" fmla="*/ 0 h 886366"/>
                  <a:gd name="connsiteX2" fmla="*/ 397678 w 397678"/>
                  <a:gd name="connsiteY2" fmla="*/ 804498 h 886366"/>
                  <a:gd name="connsiteX3" fmla="*/ 0 w 397678"/>
                  <a:gd name="connsiteY3" fmla="*/ 886366 h 886366"/>
                  <a:gd name="connsiteX0" fmla="*/ 0 w 422047"/>
                  <a:gd name="connsiteY0" fmla="*/ 886366 h 886366"/>
                  <a:gd name="connsiteX1" fmla="*/ 286340 w 422047"/>
                  <a:gd name="connsiteY1" fmla="*/ 0 h 886366"/>
                  <a:gd name="connsiteX2" fmla="*/ 422047 w 422047"/>
                  <a:gd name="connsiteY2" fmla="*/ 661987 h 886366"/>
                  <a:gd name="connsiteX3" fmla="*/ 0 w 422047"/>
                  <a:gd name="connsiteY3" fmla="*/ 886366 h 886366"/>
                </a:gdLst>
                <a:ahLst/>
                <a:cxnLst>
                  <a:cxn ang="0">
                    <a:pos x="connsiteX0" y="connsiteY0"/>
                  </a:cxn>
                  <a:cxn ang="0">
                    <a:pos x="connsiteX1" y="connsiteY1"/>
                  </a:cxn>
                  <a:cxn ang="0">
                    <a:pos x="connsiteX2" y="connsiteY2"/>
                  </a:cxn>
                  <a:cxn ang="0">
                    <a:pos x="connsiteX3" y="connsiteY3"/>
                  </a:cxn>
                </a:cxnLst>
                <a:rect l="l" t="t" r="r" b="b"/>
                <a:pathLst>
                  <a:path w="422047" h="886366">
                    <a:moveTo>
                      <a:pt x="0" y="886366"/>
                    </a:moveTo>
                    <a:lnTo>
                      <a:pt x="286340" y="0"/>
                    </a:lnTo>
                    <a:lnTo>
                      <a:pt x="422047" y="661987"/>
                    </a:lnTo>
                    <a:lnTo>
                      <a:pt x="0" y="88636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16" name="椭圆 115"/>
              <p:cNvSpPr/>
              <p:nvPr/>
            </p:nvSpPr>
            <p:spPr>
              <a:xfrm>
                <a:off x="2156130" y="3620236"/>
                <a:ext cx="957438" cy="957438"/>
              </a:xfrm>
              <a:prstGeom prst="ellipse">
                <a:avLst/>
              </a:prstGeom>
              <a:blipFill>
                <a:blip r:embed="rId8" cstate="screen">
                  <a:extLst>
                    <a:ext uri="{28A0092B-C50C-407E-A947-70E740481C1C}">
                      <a14:useLocalDpi xmlns:a14="http://schemas.microsoft.com/office/drawing/2010/main"/>
                    </a:ext>
                  </a:extLst>
                </a:blip>
                <a:stretch>
                  <a:fillRect/>
                </a:stretch>
              </a:bli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nvGrpSpPr>
          <p:cNvPr id="117" name="组合 116"/>
          <p:cNvGrpSpPr/>
          <p:nvPr/>
        </p:nvGrpSpPr>
        <p:grpSpPr>
          <a:xfrm>
            <a:off x="5978031" y="3639579"/>
            <a:ext cx="2041530" cy="1621499"/>
            <a:chOff x="5168627" y="3857551"/>
            <a:chExt cx="2543614" cy="2020282"/>
          </a:xfrm>
        </p:grpSpPr>
        <p:pic>
          <p:nvPicPr>
            <p:cNvPr id="118" name="图片 117"/>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603071" y="3857553"/>
              <a:ext cx="547257" cy="1333403"/>
            </a:xfrm>
            <a:prstGeom prst="rect">
              <a:avLst/>
            </a:prstGeom>
          </p:spPr>
        </p:pic>
        <p:pic>
          <p:nvPicPr>
            <p:cNvPr id="119" name="图片 118"/>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352670" y="3857551"/>
              <a:ext cx="534529" cy="1345605"/>
            </a:xfrm>
            <a:prstGeom prst="rect">
              <a:avLst/>
            </a:prstGeom>
          </p:spPr>
        </p:pic>
        <p:grpSp>
          <p:nvGrpSpPr>
            <p:cNvPr id="120" name="组合 119"/>
            <p:cNvGrpSpPr/>
            <p:nvPr/>
          </p:nvGrpSpPr>
          <p:grpSpPr>
            <a:xfrm>
              <a:off x="6614913" y="4553123"/>
              <a:ext cx="823384" cy="581145"/>
              <a:chOff x="1733367" y="3533823"/>
              <a:chExt cx="1478960" cy="1043851"/>
            </a:xfrm>
          </p:grpSpPr>
          <p:sp>
            <p:nvSpPr>
              <p:cNvPr id="127" name="等腰三角形 136"/>
              <p:cNvSpPr/>
              <p:nvPr/>
            </p:nvSpPr>
            <p:spPr>
              <a:xfrm rot="17888303" flipH="1">
                <a:off x="1965526" y="3301664"/>
                <a:ext cx="422047" cy="886366"/>
              </a:xfrm>
              <a:custGeom>
                <a:avLst/>
                <a:gdLst>
                  <a:gd name="connsiteX0" fmla="*/ 0 w 647700"/>
                  <a:gd name="connsiteY0" fmla="*/ 762609 h 762609"/>
                  <a:gd name="connsiteX1" fmla="*/ 323850 w 647700"/>
                  <a:gd name="connsiteY1" fmla="*/ 0 h 762609"/>
                  <a:gd name="connsiteX2" fmla="*/ 647700 w 647700"/>
                  <a:gd name="connsiteY2" fmla="*/ 762609 h 762609"/>
                  <a:gd name="connsiteX3" fmla="*/ 0 w 647700"/>
                  <a:gd name="connsiteY3" fmla="*/ 762609 h 762609"/>
                  <a:gd name="connsiteX0" fmla="*/ 0 w 435188"/>
                  <a:gd name="connsiteY0" fmla="*/ 762609 h 804498"/>
                  <a:gd name="connsiteX1" fmla="*/ 323850 w 435188"/>
                  <a:gd name="connsiteY1" fmla="*/ 0 h 804498"/>
                  <a:gd name="connsiteX2" fmla="*/ 435188 w 435188"/>
                  <a:gd name="connsiteY2" fmla="*/ 804498 h 804498"/>
                  <a:gd name="connsiteX3" fmla="*/ 0 w 435188"/>
                  <a:gd name="connsiteY3" fmla="*/ 762609 h 804498"/>
                  <a:gd name="connsiteX0" fmla="*/ 0 w 397678"/>
                  <a:gd name="connsiteY0" fmla="*/ 886366 h 886366"/>
                  <a:gd name="connsiteX1" fmla="*/ 286340 w 397678"/>
                  <a:gd name="connsiteY1" fmla="*/ 0 h 886366"/>
                  <a:gd name="connsiteX2" fmla="*/ 397678 w 397678"/>
                  <a:gd name="connsiteY2" fmla="*/ 804498 h 886366"/>
                  <a:gd name="connsiteX3" fmla="*/ 0 w 397678"/>
                  <a:gd name="connsiteY3" fmla="*/ 886366 h 886366"/>
                  <a:gd name="connsiteX0" fmla="*/ 0 w 422047"/>
                  <a:gd name="connsiteY0" fmla="*/ 886366 h 886366"/>
                  <a:gd name="connsiteX1" fmla="*/ 286340 w 422047"/>
                  <a:gd name="connsiteY1" fmla="*/ 0 h 886366"/>
                  <a:gd name="connsiteX2" fmla="*/ 422047 w 422047"/>
                  <a:gd name="connsiteY2" fmla="*/ 661987 h 886366"/>
                  <a:gd name="connsiteX3" fmla="*/ 0 w 422047"/>
                  <a:gd name="connsiteY3" fmla="*/ 886366 h 886366"/>
                </a:gdLst>
                <a:ahLst/>
                <a:cxnLst>
                  <a:cxn ang="0">
                    <a:pos x="connsiteX0" y="connsiteY0"/>
                  </a:cxn>
                  <a:cxn ang="0">
                    <a:pos x="connsiteX1" y="connsiteY1"/>
                  </a:cxn>
                  <a:cxn ang="0">
                    <a:pos x="connsiteX2" y="connsiteY2"/>
                  </a:cxn>
                  <a:cxn ang="0">
                    <a:pos x="connsiteX3" y="connsiteY3"/>
                  </a:cxn>
                </a:cxnLst>
                <a:rect l="l" t="t" r="r" b="b"/>
                <a:pathLst>
                  <a:path w="422047" h="886366">
                    <a:moveTo>
                      <a:pt x="0" y="886366"/>
                    </a:moveTo>
                    <a:lnTo>
                      <a:pt x="286340" y="0"/>
                    </a:lnTo>
                    <a:lnTo>
                      <a:pt x="422047" y="661987"/>
                    </a:lnTo>
                    <a:lnTo>
                      <a:pt x="0" y="88636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8" name="椭圆 127"/>
              <p:cNvSpPr/>
              <p:nvPr/>
            </p:nvSpPr>
            <p:spPr>
              <a:xfrm>
                <a:off x="2254889" y="3620237"/>
                <a:ext cx="957438" cy="957437"/>
              </a:xfrm>
              <a:prstGeom prst="ellipse">
                <a:avLst/>
              </a:prstGeom>
              <a:blipFill>
                <a:blip r:embed="rId19" cstate="screen">
                  <a:extLst>
                    <a:ext uri="{28A0092B-C50C-407E-A947-70E740481C1C}">
                      <a14:useLocalDpi xmlns:a14="http://schemas.microsoft.com/office/drawing/2010/main"/>
                    </a:ext>
                  </a:extLst>
                </a:blip>
                <a:stretch>
                  <a:fillRect/>
                </a:stretch>
              </a:blip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121" name="矩形 120"/>
            <p:cNvSpPr/>
            <p:nvPr/>
          </p:nvSpPr>
          <p:spPr>
            <a:xfrm>
              <a:off x="5451333" y="5153658"/>
              <a:ext cx="867876" cy="306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Before</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2" name="矩形 121"/>
            <p:cNvSpPr/>
            <p:nvPr/>
          </p:nvSpPr>
          <p:spPr>
            <a:xfrm>
              <a:off x="6371992" y="5153658"/>
              <a:ext cx="566886" cy="306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Now</a:t>
              </a:r>
              <a:endPar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3" name="矩形 122"/>
            <p:cNvSpPr/>
            <p:nvPr/>
          </p:nvSpPr>
          <p:spPr>
            <a:xfrm>
              <a:off x="5168627" y="5376536"/>
              <a:ext cx="1362566" cy="306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DS-KB2422T-IM</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4" name="右箭头 123"/>
            <p:cNvSpPr/>
            <p:nvPr/>
          </p:nvSpPr>
          <p:spPr>
            <a:xfrm>
              <a:off x="6131243" y="4354847"/>
              <a:ext cx="268489" cy="222464"/>
            </a:xfrm>
            <a:prstGeom prst="rightArrow">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125" name="矩形 124"/>
            <p:cNvSpPr/>
            <p:nvPr/>
          </p:nvSpPr>
          <p:spPr>
            <a:xfrm>
              <a:off x="6248605" y="5376536"/>
              <a:ext cx="1463636" cy="306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DS-KB2422T-IM</a:t>
              </a:r>
              <a:r>
                <a:rPr kumimoji="0" lang="en-US" altLang="zh-CN" sz="1000" b="0"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rPr>
                <a:t>(B)</a:t>
              </a:r>
            </a:p>
          </p:txBody>
        </p:sp>
        <p:sp>
          <p:nvSpPr>
            <p:cNvPr id="126" name="矩形 125"/>
            <p:cNvSpPr/>
            <p:nvPr/>
          </p:nvSpPr>
          <p:spPr>
            <a:xfrm>
              <a:off x="5885271" y="5598507"/>
              <a:ext cx="989621" cy="2793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Door Station</a:t>
              </a:r>
              <a:endParaRPr kumimoji="0" lang="zh-CN" altLang="en-US" sz="105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104" name="右箭头 103"/>
          <p:cNvSpPr/>
          <p:nvPr/>
        </p:nvSpPr>
        <p:spPr>
          <a:xfrm>
            <a:off x="2999583" y="2454785"/>
            <a:ext cx="450637" cy="373388"/>
          </a:xfrm>
          <a:prstGeom prst="rightArrow">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129" name="右箭头 128"/>
          <p:cNvSpPr/>
          <p:nvPr/>
        </p:nvSpPr>
        <p:spPr>
          <a:xfrm>
            <a:off x="2999583" y="4129745"/>
            <a:ext cx="450637" cy="373388"/>
          </a:xfrm>
          <a:prstGeom prst="rightArrow">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grpSp>
        <p:nvGrpSpPr>
          <p:cNvPr id="133" name="组合 132"/>
          <p:cNvGrpSpPr/>
          <p:nvPr/>
        </p:nvGrpSpPr>
        <p:grpSpPr>
          <a:xfrm>
            <a:off x="8627561" y="2070046"/>
            <a:ext cx="1713307" cy="1554280"/>
            <a:chOff x="2885328" y="1750535"/>
            <a:chExt cx="1377429" cy="1249577"/>
          </a:xfrm>
        </p:grpSpPr>
        <p:grpSp>
          <p:nvGrpSpPr>
            <p:cNvPr id="134" name="组合 133"/>
            <p:cNvGrpSpPr/>
            <p:nvPr/>
          </p:nvGrpSpPr>
          <p:grpSpPr>
            <a:xfrm>
              <a:off x="2885328" y="1750535"/>
              <a:ext cx="1377429" cy="1249577"/>
              <a:chOff x="2759175" y="1923678"/>
              <a:chExt cx="1063816" cy="965072"/>
            </a:xfrm>
          </p:grpSpPr>
          <p:grpSp>
            <p:nvGrpSpPr>
              <p:cNvPr id="136" name="组合 135"/>
              <p:cNvGrpSpPr/>
              <p:nvPr/>
            </p:nvGrpSpPr>
            <p:grpSpPr>
              <a:xfrm>
                <a:off x="2759175" y="1923678"/>
                <a:ext cx="1063816" cy="965072"/>
                <a:chOff x="894592" y="2505894"/>
                <a:chExt cx="1063816" cy="965072"/>
              </a:xfrm>
            </p:grpSpPr>
            <p:sp>
              <p:nvSpPr>
                <p:cNvPr id="138"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139" name="任意多边形: 形状 42">
                  <a:extLst>
                    <a:ext uri="{FF2B5EF4-FFF2-40B4-BE49-F238E27FC236}">
                      <a16:creationId xmlns:a16="http://schemas.microsoft.com/office/drawing/2014/main" id="{D1F00781-4C74-9ABC-867F-BFA715D860A6}"/>
                    </a:ext>
                  </a:extLst>
                </p:cNvPr>
                <p:cNvSpPr/>
                <p:nvPr/>
              </p:nvSpPr>
              <p:spPr>
                <a:xfrm>
                  <a:off x="894592" y="3259460"/>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85000"/>
                        <a:lumOff val="15000"/>
                      </a:schemeClr>
                    </a:gs>
                    <a:gs pos="59000">
                      <a:schemeClr val="tx1">
                        <a:lumMod val="65000"/>
                        <a:lumOff val="35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140" name="文本框 139">
                  <a:extLst>
                    <a:ext uri="{FF2B5EF4-FFF2-40B4-BE49-F238E27FC236}">
                      <a16:creationId xmlns:a16="http://schemas.microsoft.com/office/drawing/2014/main" id="{DAEE5438-0662-4562-E2E9-9FCB05757B81}"/>
                    </a:ext>
                  </a:extLst>
                </p:cNvPr>
                <p:cNvSpPr txBox="1"/>
                <p:nvPr/>
              </p:nvSpPr>
              <p:spPr>
                <a:xfrm>
                  <a:off x="964113" y="3269164"/>
                  <a:ext cx="924774" cy="17199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DS-KIS212(B)</a:t>
                  </a:r>
                </a:p>
              </p:txBody>
            </p:sp>
          </p:grpSp>
          <p:pic>
            <p:nvPicPr>
              <p:cNvPr id="137" name="图片 136">
                <a:extLst>
                  <a:ext uri="{FF2B5EF4-FFF2-40B4-BE49-F238E27FC236}">
                    <a16:creationId xmlns:a16="http://schemas.microsoft.com/office/drawing/2014/main" id="{6885CBB3-B340-8806-56CB-9F776B1844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46768" y="2087763"/>
                <a:ext cx="136169" cy="383358"/>
              </a:xfrm>
              <a:prstGeom prst="rect">
                <a:avLst/>
              </a:prstGeom>
            </p:spPr>
          </p:pic>
        </p:grpSp>
        <p:pic>
          <p:nvPicPr>
            <p:cNvPr id="135" name="图片 134">
              <a:extLst>
                <a:ext uri="{FF2B5EF4-FFF2-40B4-BE49-F238E27FC236}">
                  <a16:creationId xmlns:a16="http://schemas.microsoft.com/office/drawing/2014/main" id="{C5E43685-3556-F041-69CD-2D1C8C80ECB1}"/>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24440" y="1855319"/>
              <a:ext cx="670647" cy="724760"/>
            </a:xfrm>
            <a:prstGeom prst="rect">
              <a:avLst/>
            </a:prstGeom>
          </p:spPr>
        </p:pic>
      </p:grpSp>
      <p:sp>
        <p:nvSpPr>
          <p:cNvPr id="151" name="右箭头 150"/>
          <p:cNvSpPr/>
          <p:nvPr/>
        </p:nvSpPr>
        <p:spPr>
          <a:xfrm>
            <a:off x="8166977" y="2454785"/>
            <a:ext cx="450637" cy="373388"/>
          </a:xfrm>
          <a:prstGeom prst="rightArrow">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sp>
        <p:nvSpPr>
          <p:cNvPr id="152" name="右箭头 151"/>
          <p:cNvSpPr/>
          <p:nvPr/>
        </p:nvSpPr>
        <p:spPr>
          <a:xfrm>
            <a:off x="8166977" y="4129745"/>
            <a:ext cx="450637" cy="373388"/>
          </a:xfrm>
          <a:prstGeom prst="rightArrow">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Helvetica Now Text" panose="020B0504030202020204" pitchFamily="34" charset="0"/>
            </a:endParaRPr>
          </a:p>
        </p:txBody>
      </p:sp>
      <p:grpSp>
        <p:nvGrpSpPr>
          <p:cNvPr id="153" name="组合 152"/>
          <p:cNvGrpSpPr/>
          <p:nvPr/>
        </p:nvGrpSpPr>
        <p:grpSpPr>
          <a:xfrm>
            <a:off x="8315366" y="3700606"/>
            <a:ext cx="2030299" cy="1552115"/>
            <a:chOff x="7292175" y="1750536"/>
            <a:chExt cx="1632278" cy="1247837"/>
          </a:xfrm>
        </p:grpSpPr>
        <p:grpSp>
          <p:nvGrpSpPr>
            <p:cNvPr id="156" name="组合 155"/>
            <p:cNvGrpSpPr/>
            <p:nvPr/>
          </p:nvGrpSpPr>
          <p:grpSpPr>
            <a:xfrm>
              <a:off x="7547023" y="1750536"/>
              <a:ext cx="1377430" cy="1247837"/>
              <a:chOff x="894592" y="2505894"/>
              <a:chExt cx="1063816" cy="963728"/>
            </a:xfrm>
          </p:grpSpPr>
          <p:sp>
            <p:nvSpPr>
              <p:cNvPr id="158" name="任意多边形: 形状 44">
                <a:extLst>
                  <a:ext uri="{FF2B5EF4-FFF2-40B4-BE49-F238E27FC236}">
                    <a16:creationId xmlns:a16="http://schemas.microsoft.com/office/drawing/2014/main" id="{8F5BB3FB-84E0-2363-DB7D-AD413C5BF061}"/>
                  </a:ext>
                </a:extLst>
              </p:cNvPr>
              <p:cNvSpPr/>
              <p:nvPr/>
            </p:nvSpPr>
            <p:spPr>
              <a:xfrm>
                <a:off x="894592" y="2505894"/>
                <a:ext cx="1063816" cy="900404"/>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159" name="任意多边形: 形状 42">
                <a:extLst>
                  <a:ext uri="{FF2B5EF4-FFF2-40B4-BE49-F238E27FC236}">
                    <a16:creationId xmlns:a16="http://schemas.microsoft.com/office/drawing/2014/main" id="{D1F00781-4C74-9ABC-867F-BFA715D860A6}"/>
                  </a:ext>
                </a:extLst>
              </p:cNvPr>
              <p:cNvSpPr/>
              <p:nvPr/>
            </p:nvSpPr>
            <p:spPr>
              <a:xfrm>
                <a:off x="894592" y="3258116"/>
                <a:ext cx="1063816" cy="211506"/>
              </a:xfrm>
              <a:custGeom>
                <a:avLst/>
                <a:gdLst>
                  <a:gd name="connsiteX0" fmla="*/ 0 w 1417760"/>
                  <a:gd name="connsiteY0" fmla="*/ 0 h 4384675"/>
                  <a:gd name="connsiteX1" fmla="*/ 1417760 w 1417760"/>
                  <a:gd name="connsiteY1" fmla="*/ 0 h 4384675"/>
                  <a:gd name="connsiteX2" fmla="*/ 1417760 w 1417760"/>
                  <a:gd name="connsiteY2" fmla="*/ 4384675 h 4384675"/>
                  <a:gd name="connsiteX3" fmla="*/ 0 w 1417760"/>
                  <a:gd name="connsiteY3" fmla="*/ 4384675 h 4384675"/>
                </a:gdLst>
                <a:ahLst/>
                <a:cxnLst>
                  <a:cxn ang="0">
                    <a:pos x="connsiteX0" y="connsiteY0"/>
                  </a:cxn>
                  <a:cxn ang="0">
                    <a:pos x="connsiteX1" y="connsiteY1"/>
                  </a:cxn>
                  <a:cxn ang="0">
                    <a:pos x="connsiteX2" y="connsiteY2"/>
                  </a:cxn>
                  <a:cxn ang="0">
                    <a:pos x="connsiteX3" y="connsiteY3"/>
                  </a:cxn>
                </a:cxnLst>
                <a:rect l="l" t="t" r="r" b="b"/>
                <a:pathLst>
                  <a:path w="1417760" h="4384675">
                    <a:moveTo>
                      <a:pt x="0" y="0"/>
                    </a:moveTo>
                    <a:lnTo>
                      <a:pt x="1417760" y="0"/>
                    </a:lnTo>
                    <a:lnTo>
                      <a:pt x="1417760" y="4384675"/>
                    </a:lnTo>
                    <a:lnTo>
                      <a:pt x="0" y="4384675"/>
                    </a:lnTo>
                    <a:close/>
                  </a:path>
                </a:pathLst>
              </a:custGeom>
              <a:gradFill>
                <a:gsLst>
                  <a:gs pos="0">
                    <a:schemeClr val="tx1">
                      <a:lumMod val="85000"/>
                      <a:lumOff val="15000"/>
                    </a:schemeClr>
                  </a:gs>
                  <a:gs pos="59000">
                    <a:schemeClr val="tx1">
                      <a:lumMod val="65000"/>
                      <a:lumOff val="35000"/>
                    </a:scheme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mn-cs"/>
                </a:endParaRPr>
              </a:p>
            </p:txBody>
          </p:sp>
          <p:sp>
            <p:nvSpPr>
              <p:cNvPr id="160" name="文本框 159">
                <a:extLst>
                  <a:ext uri="{FF2B5EF4-FFF2-40B4-BE49-F238E27FC236}">
                    <a16:creationId xmlns:a16="http://schemas.microsoft.com/office/drawing/2014/main" id="{DAEE5438-0662-4562-E2E9-9FCB05757B81}"/>
                  </a:ext>
                </a:extLst>
              </p:cNvPr>
              <p:cNvSpPr txBox="1"/>
              <p:nvPr/>
            </p:nvSpPr>
            <p:spPr>
              <a:xfrm>
                <a:off x="964113" y="3277875"/>
                <a:ext cx="924774" cy="171992"/>
              </a:xfrm>
              <a:prstGeom prst="rect">
                <a:avLst/>
              </a:prstGeom>
              <a:noFill/>
            </p:spPr>
            <p:txBody>
              <a:bodyPr wrap="square"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DS-KIS313-P(B)</a:t>
                </a:r>
              </a:p>
            </p:txBody>
          </p:sp>
        </p:grpSp>
        <p:pic>
          <p:nvPicPr>
            <p:cNvPr id="155" name="图片 15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92175" y="1751630"/>
              <a:ext cx="1054534" cy="910638"/>
            </a:xfrm>
            <a:prstGeom prst="rect">
              <a:avLst/>
            </a:prstGeom>
          </p:spPr>
        </p:pic>
      </p:grpSp>
      <p:pic>
        <p:nvPicPr>
          <p:cNvPr id="161" name="图片 16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387411" y="3953959"/>
            <a:ext cx="1021700" cy="717067"/>
          </a:xfrm>
          <a:prstGeom prst="rect">
            <a:avLst/>
          </a:prstGeom>
        </p:spPr>
      </p:pic>
      <p:graphicFrame>
        <p:nvGraphicFramePr>
          <p:cNvPr id="168" name="表格 167"/>
          <p:cNvGraphicFramePr>
            <a:graphicFrameLocks noGrp="1"/>
          </p:cNvGraphicFramePr>
          <p:nvPr/>
        </p:nvGraphicFramePr>
        <p:xfrm>
          <a:off x="1250267" y="5344399"/>
          <a:ext cx="9090600" cy="1379908"/>
        </p:xfrm>
        <a:graphic>
          <a:graphicData uri="http://schemas.openxmlformats.org/drawingml/2006/table">
            <a:tbl>
              <a:tblPr firstRow="1" bandRow="1">
                <a:tableStyleId>{5C22544A-7EE6-4342-B048-85BDC9FD1C3A}</a:tableStyleId>
              </a:tblPr>
              <a:tblGrid>
                <a:gridCol w="845233">
                  <a:extLst>
                    <a:ext uri="{9D8B030D-6E8A-4147-A177-3AD203B41FA5}">
                      <a16:colId xmlns:a16="http://schemas.microsoft.com/office/drawing/2014/main" val="1387158385"/>
                    </a:ext>
                  </a:extLst>
                </a:gridCol>
                <a:gridCol w="2791007">
                  <a:extLst>
                    <a:ext uri="{9D8B030D-6E8A-4147-A177-3AD203B41FA5}">
                      <a16:colId xmlns:a16="http://schemas.microsoft.com/office/drawing/2014/main" val="3575489155"/>
                    </a:ext>
                  </a:extLst>
                </a:gridCol>
                <a:gridCol w="1818120">
                  <a:extLst>
                    <a:ext uri="{9D8B030D-6E8A-4147-A177-3AD203B41FA5}">
                      <a16:colId xmlns:a16="http://schemas.microsoft.com/office/drawing/2014/main" val="300169225"/>
                    </a:ext>
                  </a:extLst>
                </a:gridCol>
                <a:gridCol w="1818120">
                  <a:extLst>
                    <a:ext uri="{9D8B030D-6E8A-4147-A177-3AD203B41FA5}">
                      <a16:colId xmlns:a16="http://schemas.microsoft.com/office/drawing/2014/main" val="428137517"/>
                    </a:ext>
                  </a:extLst>
                </a:gridCol>
                <a:gridCol w="1818120">
                  <a:extLst>
                    <a:ext uri="{9D8B030D-6E8A-4147-A177-3AD203B41FA5}">
                      <a16:colId xmlns:a16="http://schemas.microsoft.com/office/drawing/2014/main" val="4199289611"/>
                    </a:ext>
                  </a:extLst>
                </a:gridCol>
              </a:tblGrid>
              <a:tr h="301613">
                <a:tc gridSpan="5">
                  <a:txBody>
                    <a:bodyPr/>
                    <a:lstStyle/>
                    <a:p>
                      <a:pPr marL="0" algn="ctr" defTabSz="914400" rtl="0" eaLnBrk="1" latinLnBrk="0" hangingPunct="1"/>
                      <a:r>
                        <a:rPr lang="en-US" altLang="zh-CN" sz="1600" b="1" i="0" u="none" strike="noStrike" kern="1200" baseline="0" dirty="0">
                          <a:solidFill>
                            <a:schemeClr val="bg1"/>
                          </a:solidFill>
                          <a:latin typeface="Calibri" panose="020F0502020204030204" pitchFamily="34" charset="0"/>
                          <a:ea typeface="+mn-ea"/>
                          <a:cs typeface="Calibri" panose="020F0502020204030204" pitchFamily="34" charset="0"/>
                        </a:rPr>
                        <a:t>Involved Kit Models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algn="ctr" defTabSz="914400" rtl="0" eaLnBrk="1" latinLnBrk="0" hangingPunct="1"/>
                      <a:endParaRPr lang="zh-CN" altLang="en-US" sz="7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algn="ctr" defTabSz="914400" rtl="0" eaLnBrk="1" latinLnBrk="0" hangingPunct="1"/>
                      <a:endParaRPr lang="zh-CN" altLang="en-US" sz="7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algn="ctr" defTabSz="914400" rtl="0" eaLnBrk="1" latinLnBrk="0" hangingPunct="1"/>
                      <a:endParaRPr lang="zh-CN" altLang="en-US" sz="7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algn="ctr" defTabSz="914400" rtl="0" eaLnBrk="1" latinLnBrk="0" hangingPunct="1"/>
                      <a:endParaRPr lang="zh-CN" altLang="en-US" sz="7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4236742273"/>
                  </a:ext>
                </a:extLst>
              </a:tr>
              <a:tr h="495988">
                <a:tc>
                  <a:txBody>
                    <a:bodyPr/>
                    <a:lstStyle/>
                    <a:p>
                      <a:pPr marL="0" algn="ctr" defTabSz="914400" rtl="0" eaLnBrk="1" latinLnBrk="0" hangingPunct="1"/>
                      <a:r>
                        <a:rPr lang="en-US" altLang="zh-CN" sz="1200" b="0" i="0" u="none" strike="noStrike" kern="1200" baseline="0" dirty="0">
                          <a:solidFill>
                            <a:schemeClr val="dk1"/>
                          </a:solidFill>
                          <a:latin typeface="Helvetica" panose="020B0604020202020204" pitchFamily="34" charset="0"/>
                          <a:ea typeface="+mn-ea"/>
                          <a:cs typeface="Helvetica" panose="020B0604020202020204" pitchFamily="34" charset="0"/>
                        </a:rPr>
                        <a:t>Image</a:t>
                      </a:r>
                      <a:endParaRPr lang="zh-CN" altLang="en-US" sz="12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zh-CN" altLang="en-US" sz="12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zh-CN" altLang="en-US" sz="12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zh-CN" altLang="en-US" sz="12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200" dirty="0">
                        <a:latin typeface="Calibri" panose="020F0502020204030204" pitchFamily="34" charset="0"/>
                        <a:ea typeface="思源黑体 CN Bold" panose="020B0800000000000000" pitchFamily="34" charset="-122"/>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99339"/>
                  </a:ext>
                </a:extLst>
              </a:tr>
              <a:tr h="2467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Calibri" panose="020F0502020204030204" pitchFamily="34" charset="0"/>
                          <a:ea typeface="思源黑体 CN Bold" panose="020B0800000000000000" pitchFamily="34" charset="-122"/>
                          <a:cs typeface="Calibri" panose="020F0502020204030204" pitchFamily="34" charset="0"/>
                        </a:rPr>
                        <a:t>Before</a:t>
                      </a:r>
                      <a:endParaRPr lang="zh-CN" altLang="en-US" sz="1200" kern="1200" dirty="0">
                        <a:solidFill>
                          <a:schemeClr val="dk1"/>
                        </a:solidFill>
                        <a:latin typeface="Calibri" panose="020F0502020204030204" pitchFamily="34" charset="0"/>
                        <a:ea typeface="思源黑体 CN Bold" panose="020B0800000000000000" pitchFamily="34" charset="-122"/>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Calibri" panose="020F0502020204030204" pitchFamily="34" charset="0"/>
                          <a:ea typeface="思源黑体 CN Bold" panose="020B0800000000000000" pitchFamily="34" charset="-122"/>
                          <a:cs typeface="Calibri" panose="020F0502020204030204" pitchFamily="34" charset="0"/>
                        </a:rPr>
                        <a:t>DS-KIS212</a:t>
                      </a:r>
                      <a:endParaRPr lang="zh-CN" altLang="en-US" sz="1200" kern="1200" dirty="0">
                        <a:solidFill>
                          <a:schemeClr val="dk1"/>
                        </a:solidFill>
                        <a:latin typeface="Calibri" panose="020F0502020204030204" pitchFamily="34" charset="0"/>
                        <a:ea typeface="思源黑体 CN Bold" panose="020B0800000000000000" pitchFamily="34" charset="-122"/>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Calibri" panose="020F0502020204030204" pitchFamily="34" charset="0"/>
                          <a:ea typeface="思源黑体 CN Bold" panose="020B0800000000000000" pitchFamily="34" charset="-122"/>
                          <a:cs typeface="Calibri" panose="020F0502020204030204" pitchFamily="34" charset="0"/>
                        </a:rPr>
                        <a:t>DS-KIS213</a:t>
                      </a:r>
                      <a:endParaRPr lang="zh-CN" altLang="en-US" sz="1200" kern="1200" dirty="0">
                        <a:solidFill>
                          <a:schemeClr val="dk1"/>
                        </a:solidFill>
                        <a:latin typeface="Calibri" panose="020F0502020204030204" pitchFamily="34" charset="0"/>
                        <a:ea typeface="思源黑体 CN Bold" panose="020B0800000000000000" pitchFamily="34" charset="-122"/>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Calibri" panose="020F0502020204030204" pitchFamily="34" charset="0"/>
                          <a:ea typeface="思源黑体 CN Bold" panose="020B0800000000000000" pitchFamily="34" charset="-122"/>
                          <a:cs typeface="Calibri" panose="020F0502020204030204" pitchFamily="34" charset="0"/>
                        </a:rPr>
                        <a:t>DS-KIS312-P</a:t>
                      </a:r>
                      <a:endParaRPr lang="zh-CN" altLang="en-US" sz="1200" kern="1200" dirty="0">
                        <a:solidFill>
                          <a:schemeClr val="dk1"/>
                        </a:solidFill>
                        <a:latin typeface="Calibri" panose="020F0502020204030204" pitchFamily="34" charset="0"/>
                        <a:ea typeface="思源黑体 CN Bold" panose="020B0800000000000000" pitchFamily="34" charset="-122"/>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Calibri" panose="020F0502020204030204" pitchFamily="34" charset="0"/>
                          <a:ea typeface="思源黑体 CN Bold" panose="020B0800000000000000" pitchFamily="34" charset="-122"/>
                          <a:cs typeface="Calibri" panose="020F0502020204030204" pitchFamily="34" charset="0"/>
                        </a:rPr>
                        <a:t>DS-KIS313-P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60454426"/>
                  </a:ext>
                </a:extLst>
              </a:tr>
              <a:tr h="2467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Calibri" panose="020F0502020204030204" pitchFamily="34" charset="0"/>
                          <a:cs typeface="Calibri" panose="020F0502020204030204" pitchFamily="34" charset="0"/>
                        </a:rPr>
                        <a:t>Now</a:t>
                      </a:r>
                      <a:endParaRPr lang="zh-CN" altLang="en-US" sz="1200" dirty="0">
                        <a:latin typeface="Calibri" panose="020F0502020204030204" pitchFamily="34" charset="0"/>
                        <a:cs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r>
                        <a:rPr lang="en-US" altLang="zh-CN" sz="1200" dirty="0">
                          <a:latin typeface="Calibri" panose="020F0502020204030204" pitchFamily="34" charset="0"/>
                          <a:ea typeface="思源黑体 CN Bold" panose="020B0800000000000000" pitchFamily="34" charset="-122"/>
                          <a:cs typeface="Calibri" panose="020F0502020204030204" pitchFamily="34" charset="0"/>
                        </a:rPr>
                        <a:t>DS-KIS212(B)</a:t>
                      </a:r>
                      <a:endParaRPr lang="zh-CN" altLang="en-US" sz="12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Calibri" panose="020F0502020204030204" pitchFamily="34" charset="0"/>
                          <a:ea typeface="思源黑体 CN Bold" panose="020B0800000000000000" pitchFamily="34" charset="-122"/>
                          <a:cs typeface="Calibri" panose="020F0502020204030204" pitchFamily="34" charset="0"/>
                        </a:rPr>
                        <a:t>DS-KIS213(B)</a:t>
                      </a:r>
                      <a:endParaRPr lang="zh-CN" altLang="en-US" sz="12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Calibri" panose="020F0502020204030204" pitchFamily="34" charset="0"/>
                          <a:ea typeface="思源黑体 CN Bold" panose="020B0800000000000000" pitchFamily="34" charset="-122"/>
                          <a:cs typeface="Calibri" panose="020F0502020204030204" pitchFamily="34" charset="0"/>
                        </a:rPr>
                        <a:t>DS-KIS312-P(B)</a:t>
                      </a:r>
                      <a:endParaRPr lang="zh-CN" altLang="en-US" sz="12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latin typeface="Calibri" panose="020F0502020204030204" pitchFamily="34" charset="0"/>
                          <a:ea typeface="思源黑体 CN Bold" panose="020B0800000000000000" pitchFamily="34" charset="-122"/>
                          <a:cs typeface="Calibri" panose="020F0502020204030204" pitchFamily="34" charset="0"/>
                        </a:rPr>
                        <a:t>DS-KIS313-P(B)</a:t>
                      </a:r>
                      <a:endParaRPr lang="zh-CN" altLang="en-US" sz="1200" b="0" i="0" u="none" strike="noStrike" kern="1200" baseline="0" dirty="0">
                        <a:solidFill>
                          <a:schemeClr val="dk1"/>
                        </a:solidFill>
                        <a:latin typeface="Helvetica" panose="020B0604020202020204" pitchFamily="34" charset="0"/>
                        <a:ea typeface="+mn-ea"/>
                        <a:cs typeface="Helvetica"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89503289"/>
                  </a:ext>
                </a:extLst>
              </a:tr>
            </a:tbl>
          </a:graphicData>
        </a:graphic>
      </p:graphicFrame>
      <p:sp>
        <p:nvSpPr>
          <p:cNvPr id="169" name="文本框 168"/>
          <p:cNvSpPr txBox="1"/>
          <p:nvPr/>
        </p:nvSpPr>
        <p:spPr>
          <a:xfrm>
            <a:off x="714296" y="683609"/>
            <a:ext cx="1896673" cy="400110"/>
          </a:xfrm>
          <a:prstGeom prst="rect">
            <a:avLst/>
          </a:prstGeom>
          <a:noFill/>
        </p:spPr>
        <p:txBody>
          <a:bodyPr wrap="none" rtlCol="0">
            <a:spAutoFit/>
          </a:bodyPr>
          <a:lstStyle>
            <a:defPPr>
              <a:defRPr lang="zh-CN"/>
            </a:defPPr>
            <a:lvl1pPr marR="0" lvl="0" indent="0" defTabSz="914377" fontAlgn="auto">
              <a:lnSpc>
                <a:spcPct val="100000"/>
              </a:lnSpc>
              <a:spcBef>
                <a:spcPts val="0"/>
              </a:spcBef>
              <a:spcAft>
                <a:spcPts val="0"/>
              </a:spcAft>
              <a:buClrTx/>
              <a:buSzTx/>
              <a:buFontTx/>
              <a:buNone/>
              <a:tabLst/>
              <a:defRPr kumimoji="0" sz="2000" b="0" i="0" u="none" strike="noStrike" cap="none" spc="0" normalizeH="0" baseline="0">
                <a:ln>
                  <a:noFill/>
                </a:ln>
                <a:solidFill>
                  <a:prstClr val="black">
                    <a:lumMod val="75000"/>
                    <a:lumOff val="25000"/>
                  </a:prstClr>
                </a:solidFill>
                <a:effectLst/>
                <a:uLnTx/>
                <a:uFillTx/>
                <a:latin typeface="Helvetica Now Text" panose="020B0504030202020204" pitchFamily="34" charset="0"/>
                <a:ea typeface="等线" panose="02010600030101010101" pitchFamily="2" charset="-122"/>
                <a:cs typeface="+mn-ea"/>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sym typeface="Calibri" panose="020F0502020204030204" pitchFamily="34" charset="0"/>
              </a:rPr>
              <a:t>Audio Upgrade</a:t>
            </a:r>
          </a:p>
        </p:txBody>
      </p:sp>
      <p:sp>
        <p:nvSpPr>
          <p:cNvPr id="170" name="Titolo 1"/>
          <p:cNvSpPr txBox="1">
            <a:spLocks/>
          </p:cNvSpPr>
          <p:nvPr/>
        </p:nvSpPr>
        <p:spPr>
          <a:xfrm>
            <a:off x="714296" y="197741"/>
            <a:ext cx="5621026" cy="584775"/>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New– 4-wire Video Intercom</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pic>
        <p:nvPicPr>
          <p:cNvPr id="171" name="图片 170">
            <a:extLst>
              <a:ext uri="{FF2B5EF4-FFF2-40B4-BE49-F238E27FC236}">
                <a16:creationId xmlns:a16="http://schemas.microsoft.com/office/drawing/2014/main" id="{6885CBB3-B340-8806-56CB-9F776B18449B}"/>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654469" y="5683789"/>
            <a:ext cx="162167" cy="456553"/>
          </a:xfrm>
          <a:prstGeom prst="rect">
            <a:avLst/>
          </a:prstGeom>
        </p:spPr>
      </p:pic>
      <p:pic>
        <p:nvPicPr>
          <p:cNvPr id="172" name="图片 171">
            <a:extLst>
              <a:ext uri="{FF2B5EF4-FFF2-40B4-BE49-F238E27FC236}">
                <a16:creationId xmlns:a16="http://schemas.microsoft.com/office/drawing/2014/main" id="{C5E43685-3556-F041-69CD-2D1C8C80ECB1}"/>
              </a:ext>
            </a:extLst>
          </p:cNvPr>
          <p:cNvPicPr>
            <a:picLocks noChangeAspect="1"/>
          </p:cNvPicPr>
          <p:nvPr/>
        </p:nvPicPr>
        <p:blipFill rotWithShape="1">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000485" y="5565506"/>
            <a:ext cx="616845" cy="666618"/>
          </a:xfrm>
          <a:prstGeom prst="rect">
            <a:avLst/>
          </a:prstGeom>
        </p:spPr>
      </p:pic>
      <p:pic>
        <p:nvPicPr>
          <p:cNvPr id="173" name="图片 172"/>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8450387" y="5434834"/>
            <a:ext cx="1049938" cy="906669"/>
          </a:xfrm>
          <a:prstGeom prst="rect">
            <a:avLst/>
          </a:prstGeom>
        </p:spPr>
      </p:pic>
      <p:pic>
        <p:nvPicPr>
          <p:cNvPr id="174" name="图片 173"/>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204483" y="5644408"/>
            <a:ext cx="846297" cy="593963"/>
          </a:xfrm>
          <a:prstGeom prst="rect">
            <a:avLst/>
          </a:prstGeom>
        </p:spPr>
      </p:pic>
      <p:pic>
        <p:nvPicPr>
          <p:cNvPr id="175" name="图片 174"/>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753398" y="5434834"/>
            <a:ext cx="1049938" cy="906669"/>
          </a:xfrm>
          <a:prstGeom prst="rect">
            <a:avLst/>
          </a:prstGeom>
        </p:spPr>
      </p:pic>
      <p:pic>
        <p:nvPicPr>
          <p:cNvPr id="176" name="图片 17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627023" y="5644408"/>
            <a:ext cx="846297" cy="593963"/>
          </a:xfrm>
          <a:prstGeom prst="rect">
            <a:avLst/>
          </a:prstGeom>
        </p:spPr>
      </p:pic>
      <p:pic>
        <p:nvPicPr>
          <p:cNvPr id="177" name="图片 176">
            <a:extLst>
              <a:ext uri="{FF2B5EF4-FFF2-40B4-BE49-F238E27FC236}">
                <a16:creationId xmlns:a16="http://schemas.microsoft.com/office/drawing/2014/main" id="{C5E43685-3556-F041-69CD-2D1C8C80ECB1}"/>
              </a:ext>
            </a:extLst>
          </p:cNvPr>
          <p:cNvPicPr>
            <a:picLocks noChangeAspect="1"/>
          </p:cNvPicPr>
          <p:nvPr/>
        </p:nvPicPr>
        <p:blipFill rotWithShape="1">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11330" y="5565506"/>
            <a:ext cx="616845" cy="666618"/>
          </a:xfrm>
          <a:prstGeom prst="rect">
            <a:avLst/>
          </a:prstGeom>
        </p:spPr>
      </p:pic>
      <p:pic>
        <p:nvPicPr>
          <p:cNvPr id="178" name="图片 177">
            <a:extLst>
              <a:ext uri="{FF2B5EF4-FFF2-40B4-BE49-F238E27FC236}">
                <a16:creationId xmlns:a16="http://schemas.microsoft.com/office/drawing/2014/main" id="{6885CBB3-B340-8806-56CB-9F776B18449B}"/>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964355" y="5683789"/>
            <a:ext cx="162167" cy="456553"/>
          </a:xfrm>
          <a:prstGeom prst="rect">
            <a:avLst/>
          </a:prstGeom>
        </p:spPr>
      </p:pic>
    </p:spTree>
    <p:extLst>
      <p:ext uri="{BB962C8B-B14F-4D97-AF65-F5344CB8AC3E}">
        <p14:creationId xmlns:p14="http://schemas.microsoft.com/office/powerpoint/2010/main" val="1881282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 name="Titolo 1"/>
          <p:cNvSpPr txBox="1">
            <a:spLocks/>
          </p:cNvSpPr>
          <p:nvPr/>
        </p:nvSpPr>
        <p:spPr>
          <a:xfrm>
            <a:off x="714296" y="197741"/>
            <a:ext cx="11152584"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Relationship between 4 wire HD &amp; 4 wire Hybrid &amp; IP Kit</a:t>
            </a:r>
          </a:p>
        </p:txBody>
      </p:sp>
      <p:pic>
        <p:nvPicPr>
          <p:cNvPr id="143" name="image 102"/>
          <p:cNvPicPr>
            <a:picLocks noChangeAspect="1"/>
          </p:cNvPicPr>
          <p:nvPr/>
        </p:nvPicPr>
        <p:blipFill>
          <a:blip r:embed="rId3">
            <a:duotone>
              <a:schemeClr val="accent3">
                <a:shade val="45000"/>
                <a:satMod val="135000"/>
              </a:schemeClr>
              <a:prstClr val="white"/>
            </a:duotone>
          </a:blip>
          <a:srcRect/>
          <a:stretch>
            <a:fillRect/>
          </a:stretch>
        </p:blipFill>
        <p:spPr>
          <a:xfrm>
            <a:off x="903387" y="3793463"/>
            <a:ext cx="10957472" cy="1731790"/>
          </a:xfrm>
          <a:prstGeom prst="rect">
            <a:avLst/>
          </a:prstGeom>
          <a:solidFill>
            <a:srgbClr val="FFFFFF"/>
          </a:solidFill>
        </p:spPr>
      </p:pic>
      <p:sp>
        <p:nvSpPr>
          <p:cNvPr id="144" name="Object 103"/>
          <p:cNvSpPr txBox="1"/>
          <p:nvPr/>
        </p:nvSpPr>
        <p:spPr>
          <a:xfrm>
            <a:off x="584411" y="6424844"/>
            <a:ext cx="1733550" cy="374718"/>
          </a:xfrm>
          <a:prstGeom prst="rect">
            <a:avLst/>
          </a:prstGeom>
        </p:spPr>
        <p:txBody>
          <a:bodyPr vert="horz" wrap="square" lIns="0" tIns="0" rIns="0" bIns="0" rtlCol="0" anchor="t" anchorCtr="0">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ECECE"/>
                </a:solidFill>
                <a:effectLst/>
                <a:uLnTx/>
                <a:uFillTx/>
                <a:latin typeface="Helvetica" panose="020B0604020202020204" pitchFamily="34" charset="0"/>
                <a:ea typeface="OPPOSans-H"/>
                <a:cs typeface="Helvetica" panose="020B0604020202020204" pitchFamily="34" charset="0"/>
              </a:rPr>
              <a:t>4-wire HD</a:t>
            </a:r>
            <a:endParaRPr kumimoji="0" lang="zh-CN" altLang="en-US" sz="2400" b="1" i="0" u="none" strike="noStrike" kern="1200" cap="none" spc="0" normalizeH="0" baseline="0" noProof="0" dirty="0">
              <a:ln>
                <a:noFill/>
              </a:ln>
              <a:solidFill>
                <a:srgbClr val="CECECE"/>
              </a:solidFill>
              <a:effectLst/>
              <a:uLnTx/>
              <a:uFillTx/>
              <a:latin typeface="Helvetica" panose="020B0604020202020204" pitchFamily="34" charset="0"/>
              <a:ea typeface="DengXian" panose="02010600030101010101" pitchFamily="2" charset="-122"/>
              <a:cs typeface="Helvetica" panose="020B0604020202020204" pitchFamily="34" charset="0"/>
            </a:endParaRPr>
          </a:p>
        </p:txBody>
      </p:sp>
      <p:sp>
        <p:nvSpPr>
          <p:cNvPr id="145" name="Object 1018"/>
          <p:cNvSpPr txBox="1"/>
          <p:nvPr/>
        </p:nvSpPr>
        <p:spPr>
          <a:xfrm>
            <a:off x="3483997" y="6309268"/>
            <a:ext cx="2677946" cy="374718"/>
          </a:xfrm>
          <a:prstGeom prst="rect">
            <a:avLst/>
          </a:prstGeom>
        </p:spPr>
        <p:txBody>
          <a:bodyPr vert="horz" wrap="square" lIns="0" tIns="0" rIns="0" bIns="0" rtlCol="0" anchor="t" anchorCtr="0">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929292"/>
                </a:solidFill>
                <a:effectLst/>
                <a:uLnTx/>
                <a:uFillTx/>
                <a:latin typeface="Helvetica" panose="020B0604020202020204" pitchFamily="34" charset="0"/>
                <a:ea typeface="OPPOSans-H"/>
                <a:cs typeface="Helvetica" panose="020B0604020202020204" pitchFamily="34" charset="0"/>
              </a:rPr>
              <a:t>4-wire Hybrid HD</a:t>
            </a:r>
          </a:p>
        </p:txBody>
      </p:sp>
      <p:sp>
        <p:nvSpPr>
          <p:cNvPr id="165" name="Object 1024"/>
          <p:cNvSpPr txBox="1"/>
          <p:nvPr/>
        </p:nvSpPr>
        <p:spPr>
          <a:xfrm>
            <a:off x="7834040" y="5964953"/>
            <a:ext cx="1733550" cy="374718"/>
          </a:xfrm>
          <a:prstGeom prst="rect">
            <a:avLst/>
          </a:prstGeom>
        </p:spPr>
        <p:txBody>
          <a:bodyPr vert="horz" wrap="square" lIns="0" tIns="0" rIns="0" bIns="0" rtlCol="0" anchor="t" anchorCtr="0">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55585F"/>
                </a:solidFill>
                <a:effectLst/>
                <a:uLnTx/>
                <a:uFillTx/>
                <a:latin typeface="Helvetica" panose="020B0604020202020204" pitchFamily="34" charset="0"/>
                <a:ea typeface="OPPOSans-H"/>
                <a:cs typeface="Helvetica" panose="020B0604020202020204" pitchFamily="34" charset="0"/>
              </a:rPr>
              <a:t>IP Kit</a:t>
            </a:r>
            <a:endParaRPr kumimoji="0" lang="zh-CN" altLang="en-US" sz="2400" b="1" i="0" u="none" strike="noStrike" kern="1200" cap="none" spc="0" normalizeH="0" baseline="0" noProof="0" dirty="0">
              <a:ln>
                <a:noFill/>
              </a:ln>
              <a:solidFill>
                <a:srgbClr val="55585F"/>
              </a:solidFill>
              <a:effectLst/>
              <a:uLnTx/>
              <a:uFillTx/>
              <a:latin typeface="Helvetica" panose="020B0604020202020204" pitchFamily="34" charset="0"/>
              <a:ea typeface="DengXian" panose="02010600030101010101" pitchFamily="2" charset="-122"/>
              <a:cs typeface="Helvetica" panose="020B0604020202020204" pitchFamily="34" charset="0"/>
            </a:endParaRPr>
          </a:p>
        </p:txBody>
      </p:sp>
      <p:pic>
        <p:nvPicPr>
          <p:cNvPr id="170" name="图片 169" descr="http://spec.hikvision.com/fastdfs/group1/M00/1F/41/CgFBImM0NZyAQaDmACRiqmhda9Q883.png?imageView2/2/w/1000/h/500">
            <a:extLst>
              <a:ext uri="{FF2B5EF4-FFF2-40B4-BE49-F238E27FC236}">
                <a16:creationId xmlns:a16="http://schemas.microsoft.com/office/drawing/2014/main" id="{7315717A-4BE0-2966-066F-92DE648CB25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95446" y="4620173"/>
            <a:ext cx="2042329" cy="1246064"/>
          </a:xfrm>
          <a:prstGeom prst="rect">
            <a:avLst/>
          </a:prstGeom>
          <a:noFill/>
          <a:extLst>
            <a:ext uri="{909E8E84-426E-40DD-AFC4-6F175D3DCCD1}">
              <a14:hiddenFill xmlns:a14="http://schemas.microsoft.com/office/drawing/2010/main">
                <a:solidFill>
                  <a:srgbClr val="FFFFFF"/>
                </a:solidFill>
              </a14:hiddenFill>
            </a:ext>
          </a:extLst>
        </p:spPr>
      </p:pic>
      <p:pic>
        <p:nvPicPr>
          <p:cNvPr id="171" name="图片 17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00815" y="5018507"/>
            <a:ext cx="737651" cy="737652"/>
          </a:xfrm>
          <a:prstGeom prst="rect">
            <a:avLst/>
          </a:prstGeom>
        </p:spPr>
      </p:pic>
      <p:pic>
        <p:nvPicPr>
          <p:cNvPr id="182" name="图片 18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36233" y="5099920"/>
            <a:ext cx="1383602" cy="778095"/>
          </a:xfrm>
          <a:prstGeom prst="rect">
            <a:avLst/>
          </a:prstGeom>
        </p:spPr>
      </p:pic>
      <p:pic>
        <p:nvPicPr>
          <p:cNvPr id="185" name="图片 184">
            <a:extLst>
              <a:ext uri="{FF2B5EF4-FFF2-40B4-BE49-F238E27FC236}">
                <a16:creationId xmlns:a16="http://schemas.microsoft.com/office/drawing/2014/main" id="{CACAD949-1718-236F-A175-273C364141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14644" y="5177356"/>
            <a:ext cx="927398" cy="622084"/>
          </a:xfrm>
          <a:prstGeom prst="rect">
            <a:avLst/>
          </a:prstGeom>
        </p:spPr>
      </p:pic>
      <p:sp>
        <p:nvSpPr>
          <p:cNvPr id="186" name="Object 1024"/>
          <p:cNvSpPr txBox="1"/>
          <p:nvPr/>
        </p:nvSpPr>
        <p:spPr>
          <a:xfrm>
            <a:off x="10340740" y="3375497"/>
            <a:ext cx="1733550" cy="385939"/>
          </a:xfrm>
          <a:prstGeom prst="rect">
            <a:avLst/>
          </a:prstGeom>
        </p:spPr>
        <p:txBody>
          <a:bodyPr vert="horz" wrap="square" lIns="0" tIns="0" rIns="0" bIns="0" rtlCol="0" anchor="t" anchorCtr="0">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604020202020204" pitchFamily="34" charset="0"/>
                <a:ea typeface="OPPOSans-H"/>
                <a:cs typeface="Helvetica" panose="020B0604020202020204" pitchFamily="34" charset="0"/>
              </a:rPr>
              <a:t>Price</a:t>
            </a:r>
            <a:endParaRPr kumimoji="0" lang="zh-CN"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Helvetica" panose="020B0604020202020204" pitchFamily="34" charset="0"/>
              <a:ea typeface="DengXian" panose="02010600030101010101" pitchFamily="2" charset="-122"/>
              <a:cs typeface="Helvetica" panose="020B0604020202020204" pitchFamily="34" charset="0"/>
            </a:endParaRPr>
          </a:p>
        </p:txBody>
      </p:sp>
      <p:grpSp>
        <p:nvGrpSpPr>
          <p:cNvPr id="189" name="组合 1012"/>
          <p:cNvGrpSpPr/>
          <p:nvPr/>
        </p:nvGrpSpPr>
        <p:grpSpPr>
          <a:xfrm>
            <a:off x="1071935" y="4688485"/>
            <a:ext cx="389486" cy="580026"/>
            <a:chOff x="7883143" y="8853189"/>
            <a:chExt cx="1765300" cy="2628900"/>
          </a:xfrm>
        </p:grpSpPr>
        <p:pic>
          <p:nvPicPr>
            <p:cNvPr id="190" name="image 1013"/>
            <p:cNvPicPr>
              <a:picLocks noChangeAspect="1"/>
            </p:cNvPicPr>
            <p:nvPr/>
          </p:nvPicPr>
          <p:blipFill>
            <a:blip r:embed="rId8"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a:xfrm>
              <a:off x="7883143" y="8853189"/>
              <a:ext cx="1765300" cy="2628900"/>
            </a:xfrm>
            <a:prstGeom prst="rect">
              <a:avLst/>
            </a:prstGeom>
          </p:spPr>
        </p:pic>
        <p:pic>
          <p:nvPicPr>
            <p:cNvPr id="191" name="image 1014"/>
            <p:cNvPicPr>
              <a:picLocks noChangeAspect="1"/>
            </p:cNvPicPr>
            <p:nvPr/>
          </p:nvPicPr>
          <p:blipFill>
            <a:blip r:embed="rId9" cstate="screen">
              <a:alphaModFix amt="94901"/>
              <a:extLst>
                <a:ext uri="{28A0092B-C50C-407E-A947-70E740481C1C}">
                  <a14:useLocalDpi xmlns:a14="http://schemas.microsoft.com/office/drawing/2010/main"/>
                </a:ext>
              </a:extLst>
            </a:blip>
            <a:srcRect/>
            <a:stretch>
              <a:fillRect/>
            </a:stretch>
          </p:blipFill>
          <p:spPr>
            <a:xfrm>
              <a:off x="8311768" y="9259589"/>
              <a:ext cx="908050" cy="908050"/>
            </a:xfrm>
            <a:prstGeom prst="rect">
              <a:avLst/>
            </a:prstGeom>
          </p:spPr>
        </p:pic>
      </p:grpSp>
      <p:grpSp>
        <p:nvGrpSpPr>
          <p:cNvPr id="192" name="Group 82"/>
          <p:cNvGrpSpPr/>
          <p:nvPr/>
        </p:nvGrpSpPr>
        <p:grpSpPr>
          <a:xfrm>
            <a:off x="4384303" y="3469933"/>
            <a:ext cx="4050703" cy="344158"/>
            <a:chOff x="2214947" y="1819044"/>
            <a:chExt cx="4050703" cy="344158"/>
          </a:xfrm>
        </p:grpSpPr>
        <p:grpSp>
          <p:nvGrpSpPr>
            <p:cNvPr id="193" name="组合 192"/>
            <p:cNvGrpSpPr/>
            <p:nvPr/>
          </p:nvGrpSpPr>
          <p:grpSpPr>
            <a:xfrm>
              <a:off x="2214947" y="1819044"/>
              <a:ext cx="344158" cy="344158"/>
              <a:chOff x="1819922" y="1666935"/>
              <a:chExt cx="674703" cy="674703"/>
            </a:xfrm>
          </p:grpSpPr>
          <p:sp>
            <p:nvSpPr>
              <p:cNvPr id="195" name="椭圆 194"/>
              <p:cNvSpPr/>
              <p:nvPr/>
            </p:nvSpPr>
            <p:spPr>
              <a:xfrm>
                <a:off x="1819922" y="1666935"/>
                <a:ext cx="674703" cy="674703"/>
              </a:xfrm>
              <a:prstGeom prst="ellipse">
                <a:avLst/>
              </a:prstGeom>
              <a:solidFill>
                <a:srgbClr val="9EA5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90909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196" name="hd-logo_875">
                <a:extLst>
                  <a:ext uri="{FF2B5EF4-FFF2-40B4-BE49-F238E27FC236}">
                    <a16:creationId xmlns:a16="http://schemas.microsoft.com/office/drawing/2014/main" id="{54405246-CCE2-4201-BBB1-D3F3EB6E740D}"/>
                  </a:ext>
                </a:extLst>
              </p:cNvPr>
              <p:cNvSpPr/>
              <p:nvPr/>
            </p:nvSpPr>
            <p:spPr>
              <a:xfrm>
                <a:off x="1928209" y="1849547"/>
                <a:ext cx="458129" cy="309474"/>
              </a:xfrm>
              <a:custGeom>
                <a:avLst/>
                <a:gdLst>
                  <a:gd name="connsiteX0" fmla="*/ 298271 w 603682"/>
                  <a:gd name="connsiteY0" fmla="*/ 288048 h 407798"/>
                  <a:gd name="connsiteX1" fmla="*/ 385598 w 603682"/>
                  <a:gd name="connsiteY1" fmla="*/ 317756 h 407798"/>
                  <a:gd name="connsiteX2" fmla="*/ 392974 w 603682"/>
                  <a:gd name="connsiteY2" fmla="*/ 323671 h 407798"/>
                  <a:gd name="connsiteX3" fmla="*/ 298798 w 603682"/>
                  <a:gd name="connsiteY3" fmla="*/ 407798 h 407798"/>
                  <a:gd name="connsiteX4" fmla="*/ 207387 w 603682"/>
                  <a:gd name="connsiteY4" fmla="*/ 322356 h 407798"/>
                  <a:gd name="connsiteX5" fmla="*/ 215158 w 603682"/>
                  <a:gd name="connsiteY5" fmla="*/ 316573 h 407798"/>
                  <a:gd name="connsiteX6" fmla="*/ 298271 w 603682"/>
                  <a:gd name="connsiteY6" fmla="*/ 288048 h 407798"/>
                  <a:gd name="connsiteX7" fmla="*/ 299470 w 603682"/>
                  <a:gd name="connsiteY7" fmla="*/ 138661 h 407798"/>
                  <a:gd name="connsiteX8" fmla="*/ 498320 w 603682"/>
                  <a:gd name="connsiteY8" fmla="*/ 219660 h 407798"/>
                  <a:gd name="connsiteX9" fmla="*/ 500427 w 603682"/>
                  <a:gd name="connsiteY9" fmla="*/ 221370 h 407798"/>
                  <a:gd name="connsiteX10" fmla="*/ 500427 w 603682"/>
                  <a:gd name="connsiteY10" fmla="*/ 241883 h 407798"/>
                  <a:gd name="connsiteX11" fmla="*/ 444328 w 603682"/>
                  <a:gd name="connsiteY11" fmla="*/ 297768 h 407798"/>
                  <a:gd name="connsiteX12" fmla="*/ 434056 w 603682"/>
                  <a:gd name="connsiteY12" fmla="*/ 301975 h 407798"/>
                  <a:gd name="connsiteX13" fmla="*/ 423916 w 603682"/>
                  <a:gd name="connsiteY13" fmla="*/ 297768 h 407798"/>
                  <a:gd name="connsiteX14" fmla="*/ 299602 w 603682"/>
                  <a:gd name="connsiteY14" fmla="*/ 246485 h 407798"/>
                  <a:gd name="connsiteX15" fmla="*/ 175288 w 603682"/>
                  <a:gd name="connsiteY15" fmla="*/ 297768 h 407798"/>
                  <a:gd name="connsiteX16" fmla="*/ 154744 w 603682"/>
                  <a:gd name="connsiteY16" fmla="*/ 297768 h 407798"/>
                  <a:gd name="connsiteX17" fmla="*/ 98908 w 603682"/>
                  <a:gd name="connsiteY17" fmla="*/ 242014 h 407798"/>
                  <a:gd name="connsiteX18" fmla="*/ 94694 w 603682"/>
                  <a:gd name="connsiteY18" fmla="*/ 231758 h 407798"/>
                  <a:gd name="connsiteX19" fmla="*/ 98908 w 603682"/>
                  <a:gd name="connsiteY19" fmla="*/ 221501 h 407798"/>
                  <a:gd name="connsiteX20" fmla="*/ 299470 w 603682"/>
                  <a:gd name="connsiteY20" fmla="*/ 138661 h 407798"/>
                  <a:gd name="connsiteX21" fmla="*/ 301726 w 603682"/>
                  <a:gd name="connsiteY21" fmla="*/ 0 h 407798"/>
                  <a:gd name="connsiteX22" fmla="*/ 597229 w 603682"/>
                  <a:gd name="connsiteY22" fmla="*/ 120807 h 407798"/>
                  <a:gd name="connsiteX23" fmla="*/ 599468 w 603682"/>
                  <a:gd name="connsiteY23" fmla="*/ 122516 h 407798"/>
                  <a:gd name="connsiteX24" fmla="*/ 603682 w 603682"/>
                  <a:gd name="connsiteY24" fmla="*/ 132770 h 407798"/>
                  <a:gd name="connsiteX25" fmla="*/ 599336 w 603682"/>
                  <a:gd name="connsiteY25" fmla="*/ 143023 h 407798"/>
                  <a:gd name="connsiteX26" fmla="*/ 541658 w 603682"/>
                  <a:gd name="connsiteY26" fmla="*/ 200601 h 407798"/>
                  <a:gd name="connsiteX27" fmla="*/ 531386 w 603682"/>
                  <a:gd name="connsiteY27" fmla="*/ 204807 h 407798"/>
                  <a:gd name="connsiteX28" fmla="*/ 521246 w 603682"/>
                  <a:gd name="connsiteY28" fmla="*/ 200601 h 407798"/>
                  <a:gd name="connsiteX29" fmla="*/ 301726 w 603682"/>
                  <a:gd name="connsiteY29" fmla="*/ 110028 h 407798"/>
                  <a:gd name="connsiteX30" fmla="*/ 82205 w 603682"/>
                  <a:gd name="connsiteY30" fmla="*/ 200601 h 407798"/>
                  <a:gd name="connsiteX31" fmla="*/ 61662 w 603682"/>
                  <a:gd name="connsiteY31" fmla="*/ 200601 h 407798"/>
                  <a:gd name="connsiteX32" fmla="*/ 4247 w 603682"/>
                  <a:gd name="connsiteY32" fmla="*/ 143286 h 407798"/>
                  <a:gd name="connsiteX33" fmla="*/ 4247 w 603682"/>
                  <a:gd name="connsiteY33" fmla="*/ 122779 h 407798"/>
                  <a:gd name="connsiteX34" fmla="*/ 301726 w 603682"/>
                  <a:gd name="connsiteY34" fmla="*/ 0 h 40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3682" h="407798">
                    <a:moveTo>
                      <a:pt x="298271" y="288048"/>
                    </a:moveTo>
                    <a:cubicBezTo>
                      <a:pt x="348454" y="288048"/>
                      <a:pt x="384149" y="316573"/>
                      <a:pt x="385598" y="317756"/>
                    </a:cubicBezTo>
                    <a:lnTo>
                      <a:pt x="392974" y="323671"/>
                    </a:lnTo>
                    <a:lnTo>
                      <a:pt x="298798" y="407798"/>
                    </a:lnTo>
                    <a:lnTo>
                      <a:pt x="207387" y="322356"/>
                    </a:lnTo>
                    <a:lnTo>
                      <a:pt x="215158" y="316573"/>
                    </a:lnTo>
                    <a:cubicBezTo>
                      <a:pt x="241106" y="297644"/>
                      <a:pt x="269162" y="288048"/>
                      <a:pt x="298271" y="288048"/>
                    </a:cubicBezTo>
                    <a:close/>
                    <a:moveTo>
                      <a:pt x="299470" y="138661"/>
                    </a:moveTo>
                    <a:cubicBezTo>
                      <a:pt x="374401" y="138661"/>
                      <a:pt x="444986" y="167458"/>
                      <a:pt x="498320" y="219660"/>
                    </a:cubicBezTo>
                    <a:lnTo>
                      <a:pt x="500427" y="221370"/>
                    </a:lnTo>
                    <a:cubicBezTo>
                      <a:pt x="506090" y="227024"/>
                      <a:pt x="506090" y="236228"/>
                      <a:pt x="500427" y="241883"/>
                    </a:cubicBezTo>
                    <a:lnTo>
                      <a:pt x="444328" y="297768"/>
                    </a:lnTo>
                    <a:cubicBezTo>
                      <a:pt x="441694" y="300529"/>
                      <a:pt x="438007" y="301975"/>
                      <a:pt x="434056" y="301975"/>
                    </a:cubicBezTo>
                    <a:cubicBezTo>
                      <a:pt x="430237" y="301975"/>
                      <a:pt x="426550" y="300529"/>
                      <a:pt x="423916" y="297768"/>
                    </a:cubicBezTo>
                    <a:cubicBezTo>
                      <a:pt x="390731" y="264631"/>
                      <a:pt x="346615" y="246485"/>
                      <a:pt x="299602" y="246485"/>
                    </a:cubicBezTo>
                    <a:cubicBezTo>
                      <a:pt x="252589" y="246485"/>
                      <a:pt x="208341" y="264631"/>
                      <a:pt x="175288" y="297768"/>
                    </a:cubicBezTo>
                    <a:cubicBezTo>
                      <a:pt x="169757" y="303290"/>
                      <a:pt x="160275" y="303290"/>
                      <a:pt x="154744" y="297768"/>
                    </a:cubicBezTo>
                    <a:lnTo>
                      <a:pt x="98908" y="242014"/>
                    </a:lnTo>
                    <a:cubicBezTo>
                      <a:pt x="96143" y="239384"/>
                      <a:pt x="94694" y="235702"/>
                      <a:pt x="94694" y="231758"/>
                    </a:cubicBezTo>
                    <a:cubicBezTo>
                      <a:pt x="94694" y="227944"/>
                      <a:pt x="96143" y="224263"/>
                      <a:pt x="98908" y="221501"/>
                    </a:cubicBezTo>
                    <a:cubicBezTo>
                      <a:pt x="152374" y="168115"/>
                      <a:pt x="223617" y="138661"/>
                      <a:pt x="299470" y="138661"/>
                    </a:cubicBezTo>
                    <a:close/>
                    <a:moveTo>
                      <a:pt x="301726" y="0"/>
                    </a:moveTo>
                    <a:cubicBezTo>
                      <a:pt x="413264" y="0"/>
                      <a:pt x="518086" y="42854"/>
                      <a:pt x="597229" y="120807"/>
                    </a:cubicBezTo>
                    <a:lnTo>
                      <a:pt x="599468" y="122516"/>
                    </a:lnTo>
                    <a:cubicBezTo>
                      <a:pt x="602102" y="125277"/>
                      <a:pt x="603682" y="128826"/>
                      <a:pt x="603682" y="132770"/>
                    </a:cubicBezTo>
                    <a:cubicBezTo>
                      <a:pt x="603682" y="136582"/>
                      <a:pt x="602102" y="140263"/>
                      <a:pt x="599336" y="143023"/>
                    </a:cubicBezTo>
                    <a:lnTo>
                      <a:pt x="541658" y="200601"/>
                    </a:lnTo>
                    <a:cubicBezTo>
                      <a:pt x="539024" y="203361"/>
                      <a:pt x="535337" y="204807"/>
                      <a:pt x="531386" y="204807"/>
                    </a:cubicBezTo>
                    <a:cubicBezTo>
                      <a:pt x="527567" y="204807"/>
                      <a:pt x="523880" y="203361"/>
                      <a:pt x="521246" y="200601"/>
                    </a:cubicBezTo>
                    <a:cubicBezTo>
                      <a:pt x="462646" y="142234"/>
                      <a:pt x="384688" y="110028"/>
                      <a:pt x="301726" y="110028"/>
                    </a:cubicBezTo>
                    <a:cubicBezTo>
                      <a:pt x="218632" y="110028"/>
                      <a:pt x="140805" y="142103"/>
                      <a:pt x="82205" y="200601"/>
                    </a:cubicBezTo>
                    <a:cubicBezTo>
                      <a:pt x="76806" y="206122"/>
                      <a:pt x="67193" y="206122"/>
                      <a:pt x="61662" y="200601"/>
                    </a:cubicBezTo>
                    <a:lnTo>
                      <a:pt x="4247" y="143286"/>
                    </a:lnTo>
                    <a:cubicBezTo>
                      <a:pt x="-1416" y="137634"/>
                      <a:pt x="-1416" y="128432"/>
                      <a:pt x="4247" y="122779"/>
                    </a:cubicBezTo>
                    <a:cubicBezTo>
                      <a:pt x="83522" y="43511"/>
                      <a:pt x="189266" y="0"/>
                      <a:pt x="30172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09090"/>
                  </a:solidFill>
                  <a:effectLst/>
                  <a:uLnTx/>
                  <a:uFillTx/>
                  <a:latin typeface="Helvetica" panose="020B0604020202020204" pitchFamily="34" charset="0"/>
                  <a:ea typeface="+mn-ea"/>
                  <a:cs typeface="Helvetica" panose="020B0604020202020204" pitchFamily="34" charset="0"/>
                </a:endParaRPr>
              </a:p>
            </p:txBody>
          </p:sp>
        </p:grpSp>
        <p:sp>
          <p:nvSpPr>
            <p:cNvPr id="194" name="Object 108"/>
            <p:cNvSpPr txBox="1"/>
            <p:nvPr/>
          </p:nvSpPr>
          <p:spPr>
            <a:xfrm>
              <a:off x="2614341" y="1851148"/>
              <a:ext cx="3651309" cy="215444"/>
            </a:xfrm>
            <a:prstGeom prst="rect">
              <a:avLst/>
            </a:prstGeom>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909090"/>
                  </a:solidFill>
                  <a:effectLst/>
                  <a:uLnTx/>
                  <a:uFillTx/>
                  <a:latin typeface="Helvetica" panose="020B0604020202020204" pitchFamily="34" charset="0"/>
                  <a:ea typeface="等线" panose="02010600030101010101" pitchFamily="2" charset="-122"/>
                  <a:cs typeface="Helvetica" panose="020B0604020202020204" pitchFamily="34" charset="0"/>
                </a:rPr>
                <a:t>Wi-Fi</a:t>
              </a:r>
            </a:p>
          </p:txBody>
        </p:sp>
      </p:grpSp>
      <p:grpSp>
        <p:nvGrpSpPr>
          <p:cNvPr id="197" name="组合 196"/>
          <p:cNvGrpSpPr/>
          <p:nvPr/>
        </p:nvGrpSpPr>
        <p:grpSpPr>
          <a:xfrm>
            <a:off x="4384303" y="3970858"/>
            <a:ext cx="4050703" cy="344158"/>
            <a:chOff x="2214947" y="2836868"/>
            <a:chExt cx="4050703" cy="344158"/>
          </a:xfrm>
        </p:grpSpPr>
        <p:grpSp>
          <p:nvGrpSpPr>
            <p:cNvPr id="198" name="组合 197"/>
            <p:cNvGrpSpPr/>
            <p:nvPr/>
          </p:nvGrpSpPr>
          <p:grpSpPr>
            <a:xfrm>
              <a:off x="2214947" y="2836868"/>
              <a:ext cx="4050703" cy="344158"/>
              <a:chOff x="2214947" y="1819044"/>
              <a:chExt cx="4050703" cy="344158"/>
            </a:xfrm>
          </p:grpSpPr>
          <p:sp>
            <p:nvSpPr>
              <p:cNvPr id="200" name="椭圆 199"/>
              <p:cNvSpPr/>
              <p:nvPr/>
            </p:nvSpPr>
            <p:spPr>
              <a:xfrm>
                <a:off x="2214947" y="1819044"/>
                <a:ext cx="344158" cy="344158"/>
              </a:xfrm>
              <a:prstGeom prst="ellipse">
                <a:avLst/>
              </a:prstGeom>
              <a:solidFill>
                <a:srgbClr val="9EA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90909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201" name="Object 108"/>
              <p:cNvSpPr txBox="1"/>
              <p:nvPr/>
            </p:nvSpPr>
            <p:spPr>
              <a:xfrm>
                <a:off x="2614341" y="1851148"/>
                <a:ext cx="3651309" cy="215444"/>
              </a:xfrm>
              <a:prstGeom prst="rect">
                <a:avLst/>
              </a:prstGeom>
            </p:spPr>
            <p:txBody>
              <a:bodyPr vert="horz"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err="1">
                    <a:ln>
                      <a:noFill/>
                    </a:ln>
                    <a:solidFill>
                      <a:srgbClr val="909090"/>
                    </a:solidFill>
                    <a:effectLst/>
                    <a:uLnTx/>
                    <a:uFillTx/>
                    <a:latin typeface="Helvetica" panose="020B0604020202020204" pitchFamily="34" charset="0"/>
                    <a:ea typeface="等线" panose="02010600030101010101" pitchFamily="2" charset="-122"/>
                    <a:cs typeface="Helvetica" panose="020B0604020202020204" pitchFamily="34" charset="0"/>
                  </a:rPr>
                  <a:t>Hik</a:t>
                </a:r>
                <a:r>
                  <a:rPr kumimoji="0" lang="en-US" altLang="zh-CN" sz="1400" b="1" i="0" u="none" strike="noStrike" kern="1200" cap="none" spc="0" normalizeH="0" baseline="0" noProof="0" dirty="0">
                    <a:ln>
                      <a:noFill/>
                    </a:ln>
                    <a:solidFill>
                      <a:srgbClr val="909090"/>
                    </a:solidFill>
                    <a:effectLst/>
                    <a:uLnTx/>
                    <a:uFillTx/>
                    <a:latin typeface="Helvetica" panose="020B0604020202020204" pitchFamily="34" charset="0"/>
                    <a:ea typeface="等线" panose="02010600030101010101" pitchFamily="2" charset="-122"/>
                    <a:cs typeface="Helvetica" panose="020B0604020202020204" pitchFamily="34" charset="0"/>
                  </a:rPr>
                  <a:t>-Connect App</a:t>
                </a:r>
              </a:p>
            </p:txBody>
          </p:sp>
        </p:grpSp>
        <p:pic>
          <p:nvPicPr>
            <p:cNvPr id="199" name="图片 19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01017" y="2917975"/>
              <a:ext cx="172018" cy="172019"/>
            </a:xfrm>
            <a:prstGeom prst="rect">
              <a:avLst/>
            </a:prstGeom>
          </p:spPr>
        </p:pic>
      </p:grpSp>
      <p:sp>
        <p:nvSpPr>
          <p:cNvPr id="202" name="左大括号 201"/>
          <p:cNvSpPr/>
          <p:nvPr/>
        </p:nvSpPr>
        <p:spPr>
          <a:xfrm>
            <a:off x="3844658" y="3001112"/>
            <a:ext cx="359514" cy="1312248"/>
          </a:xfrm>
          <a:prstGeom prst="leftBrace">
            <a:avLst>
              <a:gd name="adj1" fmla="val 48731"/>
              <a:gd name="adj2" fmla="val 49437"/>
            </a:avLst>
          </a:prstGeom>
          <a:ln w="28575">
            <a:solidFill>
              <a:srgbClr val="9EA5B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203" name="plus-symbol-button_32563">
            <a:extLst>
              <a:ext uri="{FF2B5EF4-FFF2-40B4-BE49-F238E27FC236}">
                <a16:creationId xmlns:a16="http://schemas.microsoft.com/office/drawing/2014/main" id="{54405246-CCE2-4201-BBB1-D3F3EB6E740D}"/>
              </a:ext>
            </a:extLst>
          </p:cNvPr>
          <p:cNvSpPr/>
          <p:nvPr/>
        </p:nvSpPr>
        <p:spPr>
          <a:xfrm>
            <a:off x="3437323" y="3511093"/>
            <a:ext cx="297862" cy="297411"/>
          </a:xfrm>
          <a:custGeom>
            <a:avLst/>
            <a:gdLst>
              <a:gd name="T0" fmla="*/ 4654 w 4654"/>
              <a:gd name="T1" fmla="*/ 1883 h 4654"/>
              <a:gd name="T2" fmla="*/ 4654 w 4654"/>
              <a:gd name="T3" fmla="*/ 2771 h 4654"/>
              <a:gd name="T4" fmla="*/ 4533 w 4654"/>
              <a:gd name="T5" fmla="*/ 2892 h 4654"/>
              <a:gd name="T6" fmla="*/ 2892 w 4654"/>
              <a:gd name="T7" fmla="*/ 2892 h 4654"/>
              <a:gd name="T8" fmla="*/ 2892 w 4654"/>
              <a:gd name="T9" fmla="*/ 4533 h 4654"/>
              <a:gd name="T10" fmla="*/ 2771 w 4654"/>
              <a:gd name="T11" fmla="*/ 4654 h 4654"/>
              <a:gd name="T12" fmla="*/ 1883 w 4654"/>
              <a:gd name="T13" fmla="*/ 4654 h 4654"/>
              <a:gd name="T14" fmla="*/ 1762 w 4654"/>
              <a:gd name="T15" fmla="*/ 4533 h 4654"/>
              <a:gd name="T16" fmla="*/ 1762 w 4654"/>
              <a:gd name="T17" fmla="*/ 2892 h 4654"/>
              <a:gd name="T18" fmla="*/ 121 w 4654"/>
              <a:gd name="T19" fmla="*/ 2892 h 4654"/>
              <a:gd name="T20" fmla="*/ 0 w 4654"/>
              <a:gd name="T21" fmla="*/ 2771 h 4654"/>
              <a:gd name="T22" fmla="*/ 0 w 4654"/>
              <a:gd name="T23" fmla="*/ 1883 h 4654"/>
              <a:gd name="T24" fmla="*/ 121 w 4654"/>
              <a:gd name="T25" fmla="*/ 1762 h 4654"/>
              <a:gd name="T26" fmla="*/ 1762 w 4654"/>
              <a:gd name="T27" fmla="*/ 1762 h 4654"/>
              <a:gd name="T28" fmla="*/ 1762 w 4654"/>
              <a:gd name="T29" fmla="*/ 121 h 4654"/>
              <a:gd name="T30" fmla="*/ 1883 w 4654"/>
              <a:gd name="T31" fmla="*/ 0 h 4654"/>
              <a:gd name="T32" fmla="*/ 2771 w 4654"/>
              <a:gd name="T33" fmla="*/ 0 h 4654"/>
              <a:gd name="T34" fmla="*/ 2892 w 4654"/>
              <a:gd name="T35" fmla="*/ 121 h 4654"/>
              <a:gd name="T36" fmla="*/ 2892 w 4654"/>
              <a:gd name="T37" fmla="*/ 1762 h 4654"/>
              <a:gd name="T38" fmla="*/ 4533 w 4654"/>
              <a:gd name="T39" fmla="*/ 1762 h 4654"/>
              <a:gd name="T40" fmla="*/ 4654 w 4654"/>
              <a:gd name="T41" fmla="*/ 1883 h 4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54" h="4654">
                <a:moveTo>
                  <a:pt x="4654" y="1883"/>
                </a:moveTo>
                <a:lnTo>
                  <a:pt x="4654" y="2771"/>
                </a:lnTo>
                <a:cubicBezTo>
                  <a:pt x="4654" y="2838"/>
                  <a:pt x="4600" y="2892"/>
                  <a:pt x="4533" y="2892"/>
                </a:cubicBezTo>
                <a:lnTo>
                  <a:pt x="2892" y="2892"/>
                </a:lnTo>
                <a:lnTo>
                  <a:pt x="2892" y="4533"/>
                </a:lnTo>
                <a:cubicBezTo>
                  <a:pt x="2892" y="4600"/>
                  <a:pt x="2838" y="4654"/>
                  <a:pt x="2771" y="4654"/>
                </a:cubicBezTo>
                <a:lnTo>
                  <a:pt x="1883" y="4654"/>
                </a:lnTo>
                <a:cubicBezTo>
                  <a:pt x="1816" y="4654"/>
                  <a:pt x="1762" y="4600"/>
                  <a:pt x="1762" y="4533"/>
                </a:cubicBezTo>
                <a:lnTo>
                  <a:pt x="1762" y="2892"/>
                </a:lnTo>
                <a:lnTo>
                  <a:pt x="121" y="2892"/>
                </a:lnTo>
                <a:cubicBezTo>
                  <a:pt x="54" y="2892"/>
                  <a:pt x="0" y="2838"/>
                  <a:pt x="0" y="2771"/>
                </a:cubicBezTo>
                <a:lnTo>
                  <a:pt x="0" y="1883"/>
                </a:lnTo>
                <a:cubicBezTo>
                  <a:pt x="0" y="1816"/>
                  <a:pt x="54" y="1762"/>
                  <a:pt x="121" y="1762"/>
                </a:cubicBezTo>
                <a:lnTo>
                  <a:pt x="1762" y="1762"/>
                </a:lnTo>
                <a:lnTo>
                  <a:pt x="1762" y="121"/>
                </a:lnTo>
                <a:cubicBezTo>
                  <a:pt x="1762" y="54"/>
                  <a:pt x="1816" y="0"/>
                  <a:pt x="1883" y="0"/>
                </a:cubicBezTo>
                <a:lnTo>
                  <a:pt x="2771" y="0"/>
                </a:lnTo>
                <a:cubicBezTo>
                  <a:pt x="2838" y="0"/>
                  <a:pt x="2892" y="54"/>
                  <a:pt x="2892" y="121"/>
                </a:cubicBezTo>
                <a:lnTo>
                  <a:pt x="2892" y="1762"/>
                </a:lnTo>
                <a:lnTo>
                  <a:pt x="4533" y="1762"/>
                </a:lnTo>
                <a:cubicBezTo>
                  <a:pt x="4600" y="1762"/>
                  <a:pt x="4654" y="1816"/>
                  <a:pt x="4654" y="1883"/>
                </a:cubicBezTo>
                <a:close/>
              </a:path>
            </a:pathLst>
          </a:custGeom>
          <a:solidFill>
            <a:srgbClr val="9EA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39393"/>
              </a:solidFill>
              <a:effectLst/>
              <a:uLnTx/>
              <a:uFillTx/>
              <a:latin typeface="Helvetica" panose="020B0604020202020204" pitchFamily="34" charset="0"/>
              <a:ea typeface="+mn-ea"/>
              <a:cs typeface="Helvetica" panose="020B0604020202020204" pitchFamily="34" charset="0"/>
            </a:endParaRPr>
          </a:p>
        </p:txBody>
      </p:sp>
      <p:grpSp>
        <p:nvGrpSpPr>
          <p:cNvPr id="204" name="Group 115"/>
          <p:cNvGrpSpPr/>
          <p:nvPr/>
        </p:nvGrpSpPr>
        <p:grpSpPr>
          <a:xfrm>
            <a:off x="7351021" y="1270506"/>
            <a:ext cx="4050703" cy="719449"/>
            <a:chOff x="2214947" y="1819044"/>
            <a:chExt cx="4050703" cy="719449"/>
          </a:xfrm>
        </p:grpSpPr>
        <p:grpSp>
          <p:nvGrpSpPr>
            <p:cNvPr id="209" name="组合 208"/>
            <p:cNvGrpSpPr/>
            <p:nvPr/>
          </p:nvGrpSpPr>
          <p:grpSpPr>
            <a:xfrm>
              <a:off x="2214947" y="1819044"/>
              <a:ext cx="344158" cy="344158"/>
              <a:chOff x="1819922" y="1666935"/>
              <a:chExt cx="674703" cy="674703"/>
            </a:xfrm>
          </p:grpSpPr>
          <p:sp>
            <p:nvSpPr>
              <p:cNvPr id="212" name="椭圆 211"/>
              <p:cNvSpPr/>
              <p:nvPr/>
            </p:nvSpPr>
            <p:spPr>
              <a:xfrm>
                <a:off x="1819922" y="1666935"/>
                <a:ext cx="674703" cy="674703"/>
              </a:xfrm>
              <a:prstGeom prst="ellipse">
                <a:avLst/>
              </a:prstGeom>
              <a:solidFill>
                <a:srgbClr val="5558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215" name="hd-logo_875">
                <a:extLst>
                  <a:ext uri="{FF2B5EF4-FFF2-40B4-BE49-F238E27FC236}">
                    <a16:creationId xmlns:a16="http://schemas.microsoft.com/office/drawing/2014/main" id="{54405246-CCE2-4201-BBB1-D3F3EB6E740D}"/>
                  </a:ext>
                </a:extLst>
              </p:cNvPr>
              <p:cNvSpPr/>
              <p:nvPr/>
            </p:nvSpPr>
            <p:spPr>
              <a:xfrm>
                <a:off x="1928209" y="1775221"/>
                <a:ext cx="458129" cy="458129"/>
              </a:xfrm>
              <a:custGeom>
                <a:avLst/>
                <a:gdLst>
                  <a:gd name="T0" fmla="*/ 5600 w 11200"/>
                  <a:gd name="T1" fmla="*/ 0 h 11200"/>
                  <a:gd name="T2" fmla="*/ 0 w 11200"/>
                  <a:gd name="T3" fmla="*/ 5600 h 11200"/>
                  <a:gd name="T4" fmla="*/ 5600 w 11200"/>
                  <a:gd name="T5" fmla="*/ 11200 h 11200"/>
                  <a:gd name="T6" fmla="*/ 11200 w 11200"/>
                  <a:gd name="T7" fmla="*/ 5600 h 11200"/>
                  <a:gd name="T8" fmla="*/ 5600 w 11200"/>
                  <a:gd name="T9" fmla="*/ 0 h 11200"/>
                  <a:gd name="T10" fmla="*/ 7546 w 11200"/>
                  <a:gd name="T11" fmla="*/ 993 h 11200"/>
                  <a:gd name="T12" fmla="*/ 8143 w 11200"/>
                  <a:gd name="T13" fmla="*/ 1294 h 11200"/>
                  <a:gd name="T14" fmla="*/ 5888 w 11200"/>
                  <a:gd name="T15" fmla="*/ 3508 h 11200"/>
                  <a:gd name="T16" fmla="*/ 5888 w 11200"/>
                  <a:gd name="T17" fmla="*/ 2354 h 11200"/>
                  <a:gd name="T18" fmla="*/ 7360 w 11200"/>
                  <a:gd name="T19" fmla="*/ 918 h 11200"/>
                  <a:gd name="T20" fmla="*/ 7546 w 11200"/>
                  <a:gd name="T21" fmla="*/ 993 h 11200"/>
                  <a:gd name="T22" fmla="*/ 5888 w 11200"/>
                  <a:gd name="T23" fmla="*/ 8576 h 11200"/>
                  <a:gd name="T24" fmla="*/ 10381 w 11200"/>
                  <a:gd name="T25" fmla="*/ 4130 h 11200"/>
                  <a:gd name="T26" fmla="*/ 10571 w 11200"/>
                  <a:gd name="T27" fmla="*/ 5055 h 11200"/>
                  <a:gd name="T28" fmla="*/ 5888 w 11200"/>
                  <a:gd name="T29" fmla="*/ 9691 h 11200"/>
                  <a:gd name="T30" fmla="*/ 5888 w 11200"/>
                  <a:gd name="T31" fmla="*/ 8576 h 11200"/>
                  <a:gd name="T32" fmla="*/ 5888 w 11200"/>
                  <a:gd name="T33" fmla="*/ 3928 h 11200"/>
                  <a:gd name="T34" fmla="*/ 8403 w 11200"/>
                  <a:gd name="T35" fmla="*/ 1458 h 11200"/>
                  <a:gd name="T36" fmla="*/ 9021 w 11200"/>
                  <a:gd name="T37" fmla="*/ 1953 h 11200"/>
                  <a:gd name="T38" fmla="*/ 5888 w 11200"/>
                  <a:gd name="T39" fmla="*/ 5043 h 11200"/>
                  <a:gd name="T40" fmla="*/ 5888 w 11200"/>
                  <a:gd name="T41" fmla="*/ 3928 h 11200"/>
                  <a:gd name="T42" fmla="*/ 5888 w 11200"/>
                  <a:gd name="T43" fmla="*/ 1935 h 11200"/>
                  <a:gd name="T44" fmla="*/ 5888 w 11200"/>
                  <a:gd name="T45" fmla="*/ 609 h 11200"/>
                  <a:gd name="T46" fmla="*/ 7041 w 11200"/>
                  <a:gd name="T47" fmla="*/ 811 h 11200"/>
                  <a:gd name="T48" fmla="*/ 5888 w 11200"/>
                  <a:gd name="T49" fmla="*/ 1935 h 11200"/>
                  <a:gd name="T50" fmla="*/ 5888 w 11200"/>
                  <a:gd name="T51" fmla="*/ 10114 h 11200"/>
                  <a:gd name="T52" fmla="*/ 10598 w 11200"/>
                  <a:gd name="T53" fmla="*/ 5450 h 11200"/>
                  <a:gd name="T54" fmla="*/ 10600 w 11200"/>
                  <a:gd name="T55" fmla="*/ 5600 h 11200"/>
                  <a:gd name="T56" fmla="*/ 10474 w 11200"/>
                  <a:gd name="T57" fmla="*/ 6724 h 11200"/>
                  <a:gd name="T58" fmla="*/ 6666 w 11200"/>
                  <a:gd name="T59" fmla="*/ 10486 h 11200"/>
                  <a:gd name="T60" fmla="*/ 5888 w 11200"/>
                  <a:gd name="T61" fmla="*/ 10591 h 11200"/>
                  <a:gd name="T62" fmla="*/ 5888 w 11200"/>
                  <a:gd name="T63" fmla="*/ 10114 h 11200"/>
                  <a:gd name="T64" fmla="*/ 10273 w 11200"/>
                  <a:gd name="T65" fmla="*/ 3815 h 11200"/>
                  <a:gd name="T66" fmla="*/ 5888 w 11200"/>
                  <a:gd name="T67" fmla="*/ 8155 h 11200"/>
                  <a:gd name="T68" fmla="*/ 5888 w 11200"/>
                  <a:gd name="T69" fmla="*/ 7038 h 11200"/>
                  <a:gd name="T70" fmla="*/ 9910 w 11200"/>
                  <a:gd name="T71" fmla="*/ 3063 h 11200"/>
                  <a:gd name="T72" fmla="*/ 10207 w 11200"/>
                  <a:gd name="T73" fmla="*/ 3654 h 11200"/>
                  <a:gd name="T74" fmla="*/ 10273 w 11200"/>
                  <a:gd name="T75" fmla="*/ 3815 h 11200"/>
                  <a:gd name="T76" fmla="*/ 9746 w 11200"/>
                  <a:gd name="T77" fmla="*/ 2803 h 11200"/>
                  <a:gd name="T78" fmla="*/ 5888 w 11200"/>
                  <a:gd name="T79" fmla="*/ 6616 h 11200"/>
                  <a:gd name="T80" fmla="*/ 5888 w 11200"/>
                  <a:gd name="T81" fmla="*/ 5464 h 11200"/>
                  <a:gd name="T82" fmla="*/ 9234 w 11200"/>
                  <a:gd name="T83" fmla="*/ 2165 h 11200"/>
                  <a:gd name="T84" fmla="*/ 9746 w 11200"/>
                  <a:gd name="T85" fmla="*/ 2803 h 11200"/>
                  <a:gd name="T86" fmla="*/ 2065 w 11200"/>
                  <a:gd name="T87" fmla="*/ 9135 h 11200"/>
                  <a:gd name="T88" fmla="*/ 994 w 11200"/>
                  <a:gd name="T89" fmla="*/ 7545 h 11200"/>
                  <a:gd name="T90" fmla="*/ 600 w 11200"/>
                  <a:gd name="T91" fmla="*/ 5600 h 11200"/>
                  <a:gd name="T92" fmla="*/ 993 w 11200"/>
                  <a:gd name="T93" fmla="*/ 3654 h 11200"/>
                  <a:gd name="T94" fmla="*/ 2064 w 11200"/>
                  <a:gd name="T95" fmla="*/ 2064 h 11200"/>
                  <a:gd name="T96" fmla="*/ 3654 w 11200"/>
                  <a:gd name="T97" fmla="*/ 993 h 11200"/>
                  <a:gd name="T98" fmla="*/ 5288 w 11200"/>
                  <a:gd name="T99" fmla="*/ 609 h 11200"/>
                  <a:gd name="T100" fmla="*/ 5288 w 11200"/>
                  <a:gd name="T101" fmla="*/ 10590 h 11200"/>
                  <a:gd name="T102" fmla="*/ 3654 w 11200"/>
                  <a:gd name="T103" fmla="*/ 10206 h 11200"/>
                  <a:gd name="T104" fmla="*/ 2065 w 11200"/>
                  <a:gd name="T105" fmla="*/ 9135 h 11200"/>
                  <a:gd name="T106" fmla="*/ 9135 w 11200"/>
                  <a:gd name="T107" fmla="*/ 9135 h 11200"/>
                  <a:gd name="T108" fmla="*/ 7545 w 11200"/>
                  <a:gd name="T109" fmla="*/ 10206 h 11200"/>
                  <a:gd name="T110" fmla="*/ 7264 w 11200"/>
                  <a:gd name="T111" fmla="*/ 10315 h 11200"/>
                  <a:gd name="T112" fmla="*/ 10295 w 11200"/>
                  <a:gd name="T113" fmla="*/ 7320 h 11200"/>
                  <a:gd name="T114" fmla="*/ 10206 w 11200"/>
                  <a:gd name="T115" fmla="*/ 7545 h 11200"/>
                  <a:gd name="T116" fmla="*/ 9135 w 11200"/>
                  <a:gd name="T117" fmla="*/ 9135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00" h="11200">
                    <a:moveTo>
                      <a:pt x="5600" y="0"/>
                    </a:moveTo>
                    <a:cubicBezTo>
                      <a:pt x="2508" y="0"/>
                      <a:pt x="0" y="2508"/>
                      <a:pt x="0" y="5600"/>
                    </a:cubicBezTo>
                    <a:cubicBezTo>
                      <a:pt x="0" y="8693"/>
                      <a:pt x="2508" y="11200"/>
                      <a:pt x="5600" y="11200"/>
                    </a:cubicBezTo>
                    <a:cubicBezTo>
                      <a:pt x="8693" y="11200"/>
                      <a:pt x="11200" y="8693"/>
                      <a:pt x="11200" y="5600"/>
                    </a:cubicBezTo>
                    <a:cubicBezTo>
                      <a:pt x="11200" y="2508"/>
                      <a:pt x="8693" y="0"/>
                      <a:pt x="5600" y="0"/>
                    </a:cubicBezTo>
                    <a:close/>
                    <a:moveTo>
                      <a:pt x="7546" y="993"/>
                    </a:moveTo>
                    <a:cubicBezTo>
                      <a:pt x="7753" y="1080"/>
                      <a:pt x="7951" y="1180"/>
                      <a:pt x="8143" y="1294"/>
                    </a:cubicBezTo>
                    <a:lnTo>
                      <a:pt x="5888" y="3508"/>
                    </a:lnTo>
                    <a:lnTo>
                      <a:pt x="5888" y="2354"/>
                    </a:lnTo>
                    <a:lnTo>
                      <a:pt x="7360" y="918"/>
                    </a:lnTo>
                    <a:cubicBezTo>
                      <a:pt x="7423" y="943"/>
                      <a:pt x="7485" y="966"/>
                      <a:pt x="7546" y="993"/>
                    </a:cubicBezTo>
                    <a:close/>
                    <a:moveTo>
                      <a:pt x="5888" y="8576"/>
                    </a:moveTo>
                    <a:lnTo>
                      <a:pt x="10381" y="4130"/>
                    </a:lnTo>
                    <a:cubicBezTo>
                      <a:pt x="10474" y="4431"/>
                      <a:pt x="10538" y="4740"/>
                      <a:pt x="10571" y="5055"/>
                    </a:cubicBezTo>
                    <a:lnTo>
                      <a:pt x="5888" y="9691"/>
                    </a:lnTo>
                    <a:lnTo>
                      <a:pt x="5888" y="8576"/>
                    </a:lnTo>
                    <a:close/>
                    <a:moveTo>
                      <a:pt x="5888" y="3928"/>
                    </a:moveTo>
                    <a:lnTo>
                      <a:pt x="8403" y="1458"/>
                    </a:lnTo>
                    <a:cubicBezTo>
                      <a:pt x="8620" y="1605"/>
                      <a:pt x="8828" y="1771"/>
                      <a:pt x="9021" y="1953"/>
                    </a:cubicBezTo>
                    <a:lnTo>
                      <a:pt x="5888" y="5043"/>
                    </a:lnTo>
                    <a:lnTo>
                      <a:pt x="5888" y="3928"/>
                    </a:lnTo>
                    <a:close/>
                    <a:moveTo>
                      <a:pt x="5888" y="1935"/>
                    </a:moveTo>
                    <a:lnTo>
                      <a:pt x="5888" y="609"/>
                    </a:lnTo>
                    <a:cubicBezTo>
                      <a:pt x="6281" y="631"/>
                      <a:pt x="6668" y="699"/>
                      <a:pt x="7041" y="811"/>
                    </a:cubicBezTo>
                    <a:lnTo>
                      <a:pt x="5888" y="1935"/>
                    </a:lnTo>
                    <a:close/>
                    <a:moveTo>
                      <a:pt x="5888" y="10114"/>
                    </a:moveTo>
                    <a:lnTo>
                      <a:pt x="10598" y="5450"/>
                    </a:lnTo>
                    <a:cubicBezTo>
                      <a:pt x="10599" y="5500"/>
                      <a:pt x="10600" y="5550"/>
                      <a:pt x="10600" y="5600"/>
                    </a:cubicBezTo>
                    <a:cubicBezTo>
                      <a:pt x="10600" y="5983"/>
                      <a:pt x="10558" y="6358"/>
                      <a:pt x="10474" y="6724"/>
                    </a:cubicBezTo>
                    <a:lnTo>
                      <a:pt x="6666" y="10486"/>
                    </a:lnTo>
                    <a:cubicBezTo>
                      <a:pt x="6411" y="10541"/>
                      <a:pt x="6151" y="10576"/>
                      <a:pt x="5888" y="10591"/>
                    </a:cubicBezTo>
                    <a:lnTo>
                      <a:pt x="5888" y="10114"/>
                    </a:lnTo>
                    <a:close/>
                    <a:moveTo>
                      <a:pt x="10273" y="3815"/>
                    </a:moveTo>
                    <a:lnTo>
                      <a:pt x="5888" y="8155"/>
                    </a:lnTo>
                    <a:lnTo>
                      <a:pt x="5888" y="7038"/>
                    </a:lnTo>
                    <a:lnTo>
                      <a:pt x="9910" y="3063"/>
                    </a:lnTo>
                    <a:cubicBezTo>
                      <a:pt x="10021" y="3253"/>
                      <a:pt x="10121" y="3449"/>
                      <a:pt x="10207" y="3654"/>
                    </a:cubicBezTo>
                    <a:cubicBezTo>
                      <a:pt x="10230" y="3708"/>
                      <a:pt x="10251" y="3761"/>
                      <a:pt x="10273" y="3815"/>
                    </a:cubicBezTo>
                    <a:close/>
                    <a:moveTo>
                      <a:pt x="9746" y="2803"/>
                    </a:moveTo>
                    <a:lnTo>
                      <a:pt x="5888" y="6616"/>
                    </a:lnTo>
                    <a:lnTo>
                      <a:pt x="5888" y="5464"/>
                    </a:lnTo>
                    <a:lnTo>
                      <a:pt x="9234" y="2165"/>
                    </a:lnTo>
                    <a:cubicBezTo>
                      <a:pt x="9423" y="2365"/>
                      <a:pt x="9594" y="2578"/>
                      <a:pt x="9746" y="2803"/>
                    </a:cubicBezTo>
                    <a:close/>
                    <a:moveTo>
                      <a:pt x="2065" y="9135"/>
                    </a:moveTo>
                    <a:cubicBezTo>
                      <a:pt x="1605" y="8675"/>
                      <a:pt x="1245" y="8141"/>
                      <a:pt x="994" y="7545"/>
                    </a:cubicBezTo>
                    <a:cubicBezTo>
                      <a:pt x="733" y="6930"/>
                      <a:pt x="600" y="6275"/>
                      <a:pt x="600" y="5600"/>
                    </a:cubicBezTo>
                    <a:cubicBezTo>
                      <a:pt x="600" y="4925"/>
                      <a:pt x="733" y="4270"/>
                      <a:pt x="993" y="3654"/>
                    </a:cubicBezTo>
                    <a:cubicBezTo>
                      <a:pt x="1244" y="3059"/>
                      <a:pt x="1605" y="2524"/>
                      <a:pt x="2064" y="2064"/>
                    </a:cubicBezTo>
                    <a:cubicBezTo>
                      <a:pt x="2524" y="1604"/>
                      <a:pt x="3058" y="1244"/>
                      <a:pt x="3654" y="993"/>
                    </a:cubicBezTo>
                    <a:cubicBezTo>
                      <a:pt x="4174" y="773"/>
                      <a:pt x="4723" y="644"/>
                      <a:pt x="5288" y="609"/>
                    </a:cubicBezTo>
                    <a:lnTo>
                      <a:pt x="5288" y="10590"/>
                    </a:lnTo>
                    <a:cubicBezTo>
                      <a:pt x="4723" y="10555"/>
                      <a:pt x="4175" y="10428"/>
                      <a:pt x="3654" y="10206"/>
                    </a:cubicBezTo>
                    <a:cubicBezTo>
                      <a:pt x="3059" y="9955"/>
                      <a:pt x="2524" y="9595"/>
                      <a:pt x="2065" y="9135"/>
                    </a:cubicBezTo>
                    <a:close/>
                    <a:moveTo>
                      <a:pt x="9135" y="9135"/>
                    </a:moveTo>
                    <a:cubicBezTo>
                      <a:pt x="8675" y="9595"/>
                      <a:pt x="8141" y="9955"/>
                      <a:pt x="7545" y="10206"/>
                    </a:cubicBezTo>
                    <a:cubicBezTo>
                      <a:pt x="7453" y="10245"/>
                      <a:pt x="7359" y="10281"/>
                      <a:pt x="7264" y="10315"/>
                    </a:cubicBezTo>
                    <a:lnTo>
                      <a:pt x="10295" y="7320"/>
                    </a:lnTo>
                    <a:cubicBezTo>
                      <a:pt x="10267" y="7395"/>
                      <a:pt x="10237" y="7471"/>
                      <a:pt x="10206" y="7545"/>
                    </a:cubicBezTo>
                    <a:cubicBezTo>
                      <a:pt x="9955" y="8141"/>
                      <a:pt x="9595" y="8676"/>
                      <a:pt x="9135" y="91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endParaRPr>
              </a:p>
            </p:txBody>
          </p:sp>
        </p:grpSp>
        <p:sp>
          <p:nvSpPr>
            <p:cNvPr id="210" name="Object 108"/>
            <p:cNvSpPr txBox="1"/>
            <p:nvPr/>
          </p:nvSpPr>
          <p:spPr>
            <a:xfrm>
              <a:off x="2614341" y="1851148"/>
              <a:ext cx="3651309" cy="215444"/>
            </a:xfrm>
            <a:prstGeom prst="rect">
              <a:avLst/>
            </a:prstGeom>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Video</a:t>
              </a:r>
            </a:p>
          </p:txBody>
        </p:sp>
        <p:sp>
          <p:nvSpPr>
            <p:cNvPr id="211" name="Object 108"/>
            <p:cNvSpPr txBox="1"/>
            <p:nvPr/>
          </p:nvSpPr>
          <p:spPr>
            <a:xfrm>
              <a:off x="2614341" y="2169161"/>
              <a:ext cx="3651309" cy="369332"/>
            </a:xfrm>
            <a:prstGeom prst="rect">
              <a:avLst/>
            </a:prstGeom>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WDR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Up to 1920 x 1080 resolution</a:t>
              </a:r>
            </a:p>
          </p:txBody>
        </p:sp>
      </p:grpSp>
      <p:grpSp>
        <p:nvGrpSpPr>
          <p:cNvPr id="217" name="Group 125"/>
          <p:cNvGrpSpPr/>
          <p:nvPr/>
        </p:nvGrpSpPr>
        <p:grpSpPr>
          <a:xfrm>
            <a:off x="7339268" y="2160221"/>
            <a:ext cx="4050703" cy="709119"/>
            <a:chOff x="2214947" y="1819044"/>
            <a:chExt cx="4050703" cy="709119"/>
          </a:xfrm>
        </p:grpSpPr>
        <p:grpSp>
          <p:nvGrpSpPr>
            <p:cNvPr id="218" name="组合 217"/>
            <p:cNvGrpSpPr/>
            <p:nvPr/>
          </p:nvGrpSpPr>
          <p:grpSpPr>
            <a:xfrm>
              <a:off x="2214947" y="1819044"/>
              <a:ext cx="344158" cy="344158"/>
              <a:chOff x="1819922" y="1666935"/>
              <a:chExt cx="674703" cy="674703"/>
            </a:xfrm>
          </p:grpSpPr>
          <p:sp>
            <p:nvSpPr>
              <p:cNvPr id="223" name="椭圆 222"/>
              <p:cNvSpPr/>
              <p:nvPr/>
            </p:nvSpPr>
            <p:spPr>
              <a:xfrm>
                <a:off x="1819922" y="1666935"/>
                <a:ext cx="674703" cy="674703"/>
              </a:xfrm>
              <a:prstGeom prst="ellipse">
                <a:avLst/>
              </a:prstGeom>
              <a:solidFill>
                <a:srgbClr val="5558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225" name="hd-logo_875">
                <a:extLst>
                  <a:ext uri="{FF2B5EF4-FFF2-40B4-BE49-F238E27FC236}">
                    <a16:creationId xmlns:a16="http://schemas.microsoft.com/office/drawing/2014/main" id="{54405246-CCE2-4201-BBB1-D3F3EB6E740D}"/>
                  </a:ext>
                </a:extLst>
              </p:cNvPr>
              <p:cNvSpPr/>
              <p:nvPr/>
            </p:nvSpPr>
            <p:spPr>
              <a:xfrm>
                <a:off x="1973124" y="1775221"/>
                <a:ext cx="368296" cy="458129"/>
              </a:xfrm>
              <a:custGeom>
                <a:avLst/>
                <a:gdLst>
                  <a:gd name="T0" fmla="*/ 4024 w 4263"/>
                  <a:gd name="T1" fmla="*/ 2764 h 5311"/>
                  <a:gd name="T2" fmla="*/ 3784 w 4263"/>
                  <a:gd name="T3" fmla="*/ 2764 h 5311"/>
                  <a:gd name="T4" fmla="*/ 3242 w 4263"/>
                  <a:gd name="T5" fmla="*/ 2764 h 5311"/>
                  <a:gd name="T6" fmla="*/ 1020 w 4263"/>
                  <a:gd name="T7" fmla="*/ 2764 h 5311"/>
                  <a:gd name="T8" fmla="*/ 1020 w 4263"/>
                  <a:gd name="T9" fmla="*/ 1553 h 5311"/>
                  <a:gd name="T10" fmla="*/ 2131 w 4263"/>
                  <a:gd name="T11" fmla="*/ 542 h 5311"/>
                  <a:gd name="T12" fmla="*/ 3186 w 4263"/>
                  <a:gd name="T13" fmla="*/ 1235 h 5311"/>
                  <a:gd name="T14" fmla="*/ 3513 w 4263"/>
                  <a:gd name="T15" fmla="*/ 1553 h 5311"/>
                  <a:gd name="T16" fmla="*/ 3748 w 4263"/>
                  <a:gd name="T17" fmla="*/ 1231 h 5311"/>
                  <a:gd name="T18" fmla="*/ 2131 w 4263"/>
                  <a:gd name="T19" fmla="*/ 0 h 5311"/>
                  <a:gd name="T20" fmla="*/ 478 w 4263"/>
                  <a:gd name="T21" fmla="*/ 1553 h 5311"/>
                  <a:gd name="T22" fmla="*/ 478 w 4263"/>
                  <a:gd name="T23" fmla="*/ 2764 h 5311"/>
                  <a:gd name="T24" fmla="*/ 239 w 4263"/>
                  <a:gd name="T25" fmla="*/ 2764 h 5311"/>
                  <a:gd name="T26" fmla="*/ 0 w 4263"/>
                  <a:gd name="T27" fmla="*/ 3089 h 5311"/>
                  <a:gd name="T28" fmla="*/ 0 w 4263"/>
                  <a:gd name="T29" fmla="*/ 4986 h 5311"/>
                  <a:gd name="T30" fmla="*/ 325 w 4263"/>
                  <a:gd name="T31" fmla="*/ 5311 h 5311"/>
                  <a:gd name="T32" fmla="*/ 3938 w 4263"/>
                  <a:gd name="T33" fmla="*/ 5311 h 5311"/>
                  <a:gd name="T34" fmla="*/ 4263 w 4263"/>
                  <a:gd name="T35" fmla="*/ 4986 h 5311"/>
                  <a:gd name="T36" fmla="*/ 4263 w 4263"/>
                  <a:gd name="T37" fmla="*/ 3089 h 5311"/>
                  <a:gd name="T38" fmla="*/ 4024 w 4263"/>
                  <a:gd name="T39" fmla="*/ 2764 h 5311"/>
                  <a:gd name="T40" fmla="*/ 2131 w 4263"/>
                  <a:gd name="T41" fmla="*/ 4218 h 5311"/>
                  <a:gd name="T42" fmla="*/ 1887 w 4263"/>
                  <a:gd name="T43" fmla="*/ 3974 h 5311"/>
                  <a:gd name="T44" fmla="*/ 2131 w 4263"/>
                  <a:gd name="T45" fmla="*/ 3730 h 5311"/>
                  <a:gd name="T46" fmla="*/ 2375 w 4263"/>
                  <a:gd name="T47" fmla="*/ 3974 h 5311"/>
                  <a:gd name="T48" fmla="*/ 2131 w 4263"/>
                  <a:gd name="T49" fmla="*/ 4218 h 5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63" h="5311">
                    <a:moveTo>
                      <a:pt x="4024" y="2764"/>
                    </a:moveTo>
                    <a:lnTo>
                      <a:pt x="3784" y="2764"/>
                    </a:lnTo>
                    <a:lnTo>
                      <a:pt x="3242" y="2764"/>
                    </a:lnTo>
                    <a:lnTo>
                      <a:pt x="1020" y="2764"/>
                    </a:lnTo>
                    <a:lnTo>
                      <a:pt x="1020" y="1553"/>
                    </a:lnTo>
                    <a:cubicBezTo>
                      <a:pt x="1020" y="996"/>
                      <a:pt x="1519" y="542"/>
                      <a:pt x="2131" y="542"/>
                    </a:cubicBezTo>
                    <a:cubicBezTo>
                      <a:pt x="2622" y="542"/>
                      <a:pt x="3039" y="833"/>
                      <a:pt x="3186" y="1235"/>
                    </a:cubicBezTo>
                    <a:cubicBezTo>
                      <a:pt x="3247" y="1404"/>
                      <a:pt x="3364" y="1553"/>
                      <a:pt x="3513" y="1553"/>
                    </a:cubicBezTo>
                    <a:cubicBezTo>
                      <a:pt x="3663" y="1553"/>
                      <a:pt x="3788" y="1406"/>
                      <a:pt x="3748" y="1231"/>
                    </a:cubicBezTo>
                    <a:cubicBezTo>
                      <a:pt x="3590" y="529"/>
                      <a:pt x="2925" y="0"/>
                      <a:pt x="2131" y="0"/>
                    </a:cubicBezTo>
                    <a:cubicBezTo>
                      <a:pt x="1220" y="0"/>
                      <a:pt x="478" y="697"/>
                      <a:pt x="478" y="1553"/>
                    </a:cubicBezTo>
                    <a:lnTo>
                      <a:pt x="478" y="2764"/>
                    </a:lnTo>
                    <a:lnTo>
                      <a:pt x="239" y="2764"/>
                    </a:lnTo>
                    <a:cubicBezTo>
                      <a:pt x="107" y="2764"/>
                      <a:pt x="0" y="2909"/>
                      <a:pt x="0" y="3089"/>
                    </a:cubicBezTo>
                    <a:lnTo>
                      <a:pt x="0" y="4986"/>
                    </a:lnTo>
                    <a:cubicBezTo>
                      <a:pt x="0" y="5165"/>
                      <a:pt x="145" y="5311"/>
                      <a:pt x="325" y="5311"/>
                    </a:cubicBezTo>
                    <a:lnTo>
                      <a:pt x="3938" y="5311"/>
                    </a:lnTo>
                    <a:cubicBezTo>
                      <a:pt x="4117" y="5311"/>
                      <a:pt x="4263" y="5165"/>
                      <a:pt x="4263" y="4986"/>
                    </a:cubicBezTo>
                    <a:lnTo>
                      <a:pt x="4263" y="3089"/>
                    </a:lnTo>
                    <a:cubicBezTo>
                      <a:pt x="4263" y="2909"/>
                      <a:pt x="4156" y="2764"/>
                      <a:pt x="4024" y="2764"/>
                    </a:cubicBezTo>
                    <a:close/>
                    <a:moveTo>
                      <a:pt x="2131" y="4218"/>
                    </a:moveTo>
                    <a:cubicBezTo>
                      <a:pt x="1997" y="4218"/>
                      <a:pt x="1887" y="4109"/>
                      <a:pt x="1887" y="3974"/>
                    </a:cubicBezTo>
                    <a:cubicBezTo>
                      <a:pt x="1887" y="3839"/>
                      <a:pt x="1997" y="3730"/>
                      <a:pt x="2131" y="3730"/>
                    </a:cubicBezTo>
                    <a:cubicBezTo>
                      <a:pt x="2266" y="3730"/>
                      <a:pt x="2375" y="3839"/>
                      <a:pt x="2375" y="3974"/>
                    </a:cubicBezTo>
                    <a:cubicBezTo>
                      <a:pt x="2375" y="4109"/>
                      <a:pt x="2266" y="4218"/>
                      <a:pt x="2131" y="421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endParaRPr>
              </a:p>
            </p:txBody>
          </p:sp>
        </p:grpSp>
        <p:sp>
          <p:nvSpPr>
            <p:cNvPr id="219" name="Object 108"/>
            <p:cNvSpPr txBox="1"/>
            <p:nvPr/>
          </p:nvSpPr>
          <p:spPr>
            <a:xfrm>
              <a:off x="2614341" y="1851148"/>
              <a:ext cx="3651309" cy="215444"/>
            </a:xfrm>
            <a:prstGeom prst="rect">
              <a:avLst/>
            </a:prstGeom>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Access Control</a:t>
              </a:r>
            </a:p>
          </p:txBody>
        </p:sp>
        <p:sp>
          <p:nvSpPr>
            <p:cNvPr id="220" name="Object 108"/>
            <p:cNvSpPr txBox="1"/>
            <p:nvPr/>
          </p:nvSpPr>
          <p:spPr>
            <a:xfrm>
              <a:off x="2614341" y="2158831"/>
              <a:ext cx="3651309" cy="369332"/>
            </a:xfrm>
            <a:prstGeom prst="rect">
              <a:avLst/>
            </a:prstGeom>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Card reader, face recognition (option)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Lock control: 2</a:t>
              </a:r>
            </a:p>
          </p:txBody>
        </p:sp>
      </p:grpSp>
      <p:grpSp>
        <p:nvGrpSpPr>
          <p:cNvPr id="226" name="Group 130"/>
          <p:cNvGrpSpPr/>
          <p:nvPr/>
        </p:nvGrpSpPr>
        <p:grpSpPr>
          <a:xfrm>
            <a:off x="7339268" y="3039605"/>
            <a:ext cx="4050703" cy="832418"/>
            <a:chOff x="2214947" y="1819044"/>
            <a:chExt cx="4050703" cy="832418"/>
          </a:xfrm>
        </p:grpSpPr>
        <p:grpSp>
          <p:nvGrpSpPr>
            <p:cNvPr id="227" name="组合 226"/>
            <p:cNvGrpSpPr/>
            <p:nvPr/>
          </p:nvGrpSpPr>
          <p:grpSpPr>
            <a:xfrm>
              <a:off x="2214947" y="1819044"/>
              <a:ext cx="344158" cy="344158"/>
              <a:chOff x="1819922" y="1666935"/>
              <a:chExt cx="674703" cy="674703"/>
            </a:xfrm>
          </p:grpSpPr>
          <p:sp>
            <p:nvSpPr>
              <p:cNvPr id="230" name="椭圆 229"/>
              <p:cNvSpPr/>
              <p:nvPr/>
            </p:nvSpPr>
            <p:spPr>
              <a:xfrm>
                <a:off x="1819922" y="1666935"/>
                <a:ext cx="674703" cy="674703"/>
              </a:xfrm>
              <a:prstGeom prst="ellipse">
                <a:avLst/>
              </a:prstGeom>
              <a:solidFill>
                <a:srgbClr val="5558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231" name="hd-logo_875">
                <a:extLst>
                  <a:ext uri="{FF2B5EF4-FFF2-40B4-BE49-F238E27FC236}">
                    <a16:creationId xmlns:a16="http://schemas.microsoft.com/office/drawing/2014/main" id="{54405246-CCE2-4201-BBB1-D3F3EB6E740D}"/>
                  </a:ext>
                </a:extLst>
              </p:cNvPr>
              <p:cNvSpPr/>
              <p:nvPr/>
            </p:nvSpPr>
            <p:spPr>
              <a:xfrm>
                <a:off x="1928209" y="1812346"/>
                <a:ext cx="458129" cy="383878"/>
              </a:xfrm>
              <a:custGeom>
                <a:avLst/>
                <a:gdLst>
                  <a:gd name="T0" fmla="*/ 472622 w 604011"/>
                  <a:gd name="T1" fmla="*/ 472622 w 604011"/>
                  <a:gd name="T2" fmla="*/ 472622 w 604011"/>
                  <a:gd name="T3" fmla="*/ 472622 w 604011"/>
                  <a:gd name="T4" fmla="*/ 472622 w 604011"/>
                  <a:gd name="T5" fmla="*/ 472622 w 604011"/>
                  <a:gd name="T6" fmla="*/ 472622 w 604011"/>
                  <a:gd name="T7" fmla="*/ 472622 w 604011"/>
                  <a:gd name="T8" fmla="*/ 472622 w 604011"/>
                  <a:gd name="T9" fmla="*/ 472622 w 604011"/>
                  <a:gd name="T10" fmla="*/ 472622 w 604011"/>
                  <a:gd name="T11" fmla="*/ 472622 w 604011"/>
                  <a:gd name="T12" fmla="*/ 472622 w 604011"/>
                  <a:gd name="T13" fmla="*/ 472622 w 604011"/>
                  <a:gd name="T14" fmla="*/ 472622 w 604011"/>
                  <a:gd name="T15" fmla="*/ 472622 w 604011"/>
                  <a:gd name="T16" fmla="*/ 472622 w 604011"/>
                  <a:gd name="T17" fmla="*/ 472622 w 604011"/>
                  <a:gd name="T18" fmla="*/ 472622 w 604011"/>
                  <a:gd name="T19" fmla="*/ 472622 w 604011"/>
                  <a:gd name="T20" fmla="*/ 472622 w 604011"/>
                  <a:gd name="T21" fmla="*/ 472622 w 604011"/>
                  <a:gd name="T22" fmla="*/ 472622 w 604011"/>
                  <a:gd name="T23" fmla="*/ 472622 w 604011"/>
                  <a:gd name="T24" fmla="*/ 472622 w 604011"/>
                  <a:gd name="T25" fmla="*/ 472622 w 604011"/>
                  <a:gd name="T26" fmla="*/ 472622 w 604011"/>
                  <a:gd name="T27" fmla="*/ 472622 w 604011"/>
                  <a:gd name="T28" fmla="*/ 472622 w 604011"/>
                  <a:gd name="T29" fmla="*/ 472622 w 604011"/>
                  <a:gd name="T30" fmla="*/ 472622 w 604011"/>
                  <a:gd name="T31" fmla="*/ 472622 w 604011"/>
                  <a:gd name="T32" fmla="*/ 472622 w 604011"/>
                  <a:gd name="T33" fmla="*/ 472622 w 604011"/>
                  <a:gd name="T34" fmla="*/ 472622 w 604011"/>
                  <a:gd name="T35" fmla="*/ 472622 w 604011"/>
                  <a:gd name="T36" fmla="*/ 472622 w 604011"/>
                  <a:gd name="T37" fmla="*/ 472622 w 604011"/>
                  <a:gd name="T38" fmla="*/ 472622 w 604011"/>
                  <a:gd name="T39" fmla="*/ 472622 w 604011"/>
                  <a:gd name="T40" fmla="*/ 472622 w 604011"/>
                  <a:gd name="T41" fmla="*/ 472622 w 604011"/>
                  <a:gd name="T42" fmla="*/ 472622 w 604011"/>
                  <a:gd name="T43" fmla="*/ 472622 w 604011"/>
                  <a:gd name="T44" fmla="*/ 472622 w 604011"/>
                  <a:gd name="T45" fmla="*/ 472622 w 604011"/>
                  <a:gd name="T46" fmla="*/ 472622 w 604011"/>
                  <a:gd name="T47" fmla="*/ 472622 w 604011"/>
                  <a:gd name="T48" fmla="*/ 472622 w 604011"/>
                  <a:gd name="T49" fmla="*/ 472622 w 604011"/>
                  <a:gd name="T50" fmla="*/ 472622 w 604011"/>
                  <a:gd name="T51" fmla="*/ 472622 w 604011"/>
                  <a:gd name="T52" fmla="*/ 472622 w 604011"/>
                  <a:gd name="T53" fmla="*/ 472622 w 604011"/>
                  <a:gd name="T54" fmla="*/ 472622 w 604011"/>
                  <a:gd name="T55" fmla="*/ 472622 w 604011"/>
                  <a:gd name="T56" fmla="*/ 472622 w 604011"/>
                  <a:gd name="T57" fmla="*/ 472622 w 604011"/>
                  <a:gd name="T58" fmla="*/ 472622 w 604011"/>
                  <a:gd name="T59" fmla="*/ 472622 w 604011"/>
                  <a:gd name="T60" fmla="*/ 472622 w 604011"/>
                  <a:gd name="T61" fmla="*/ 472622 w 604011"/>
                  <a:gd name="T62" fmla="*/ 472622 w 604011"/>
                  <a:gd name="T63" fmla="*/ 472622 w 604011"/>
                  <a:gd name="T64" fmla="*/ 472622 w 604011"/>
                  <a:gd name="T65" fmla="*/ 472622 w 604011"/>
                  <a:gd name="T66" fmla="*/ 472622 w 604011"/>
                  <a:gd name="T67" fmla="*/ 472622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2" h="606">
                    <a:moveTo>
                      <a:pt x="40" y="606"/>
                    </a:moveTo>
                    <a:lnTo>
                      <a:pt x="218" y="606"/>
                    </a:lnTo>
                    <a:cubicBezTo>
                      <a:pt x="240" y="606"/>
                      <a:pt x="258" y="588"/>
                      <a:pt x="258" y="566"/>
                    </a:cubicBezTo>
                    <a:lnTo>
                      <a:pt x="258" y="387"/>
                    </a:lnTo>
                    <a:cubicBezTo>
                      <a:pt x="258" y="365"/>
                      <a:pt x="240" y="347"/>
                      <a:pt x="218" y="347"/>
                    </a:cubicBezTo>
                    <a:lnTo>
                      <a:pt x="143" y="347"/>
                    </a:lnTo>
                    <a:lnTo>
                      <a:pt x="143" y="156"/>
                    </a:lnTo>
                    <a:cubicBezTo>
                      <a:pt x="143" y="148"/>
                      <a:pt x="148" y="142"/>
                      <a:pt x="156" y="142"/>
                    </a:cubicBezTo>
                    <a:lnTo>
                      <a:pt x="232" y="142"/>
                    </a:lnTo>
                    <a:lnTo>
                      <a:pt x="232" y="218"/>
                    </a:lnTo>
                    <a:cubicBezTo>
                      <a:pt x="232" y="240"/>
                      <a:pt x="250" y="258"/>
                      <a:pt x="272" y="258"/>
                    </a:cubicBezTo>
                    <a:lnTo>
                      <a:pt x="450" y="258"/>
                    </a:lnTo>
                    <a:cubicBezTo>
                      <a:pt x="472" y="258"/>
                      <a:pt x="490" y="240"/>
                      <a:pt x="490" y="218"/>
                    </a:cubicBezTo>
                    <a:lnTo>
                      <a:pt x="490" y="142"/>
                    </a:lnTo>
                    <a:lnTo>
                      <a:pt x="566" y="142"/>
                    </a:lnTo>
                    <a:cubicBezTo>
                      <a:pt x="573" y="142"/>
                      <a:pt x="579" y="148"/>
                      <a:pt x="579" y="156"/>
                    </a:cubicBezTo>
                    <a:lnTo>
                      <a:pt x="579" y="347"/>
                    </a:lnTo>
                    <a:lnTo>
                      <a:pt x="503" y="347"/>
                    </a:lnTo>
                    <a:cubicBezTo>
                      <a:pt x="481" y="347"/>
                      <a:pt x="463" y="365"/>
                      <a:pt x="463" y="387"/>
                    </a:cubicBezTo>
                    <a:lnTo>
                      <a:pt x="463" y="566"/>
                    </a:lnTo>
                    <a:cubicBezTo>
                      <a:pt x="463" y="588"/>
                      <a:pt x="481" y="606"/>
                      <a:pt x="503" y="606"/>
                    </a:cubicBezTo>
                    <a:lnTo>
                      <a:pt x="682" y="606"/>
                    </a:lnTo>
                    <a:cubicBezTo>
                      <a:pt x="704" y="606"/>
                      <a:pt x="722" y="588"/>
                      <a:pt x="722" y="566"/>
                    </a:cubicBezTo>
                    <a:lnTo>
                      <a:pt x="722" y="387"/>
                    </a:lnTo>
                    <a:cubicBezTo>
                      <a:pt x="722" y="365"/>
                      <a:pt x="704" y="347"/>
                      <a:pt x="682" y="347"/>
                    </a:cubicBezTo>
                    <a:lnTo>
                      <a:pt x="606" y="347"/>
                    </a:lnTo>
                    <a:lnTo>
                      <a:pt x="606" y="156"/>
                    </a:lnTo>
                    <a:cubicBezTo>
                      <a:pt x="606" y="134"/>
                      <a:pt x="588" y="116"/>
                      <a:pt x="566" y="116"/>
                    </a:cubicBezTo>
                    <a:lnTo>
                      <a:pt x="490" y="116"/>
                    </a:lnTo>
                    <a:lnTo>
                      <a:pt x="490" y="40"/>
                    </a:lnTo>
                    <a:cubicBezTo>
                      <a:pt x="490" y="18"/>
                      <a:pt x="472" y="0"/>
                      <a:pt x="450" y="0"/>
                    </a:cubicBezTo>
                    <a:lnTo>
                      <a:pt x="272" y="0"/>
                    </a:lnTo>
                    <a:cubicBezTo>
                      <a:pt x="250" y="0"/>
                      <a:pt x="232" y="18"/>
                      <a:pt x="232" y="40"/>
                    </a:cubicBezTo>
                    <a:lnTo>
                      <a:pt x="232" y="116"/>
                    </a:lnTo>
                    <a:lnTo>
                      <a:pt x="156" y="116"/>
                    </a:lnTo>
                    <a:cubicBezTo>
                      <a:pt x="134" y="116"/>
                      <a:pt x="116" y="134"/>
                      <a:pt x="116" y="156"/>
                    </a:cubicBezTo>
                    <a:lnTo>
                      <a:pt x="116" y="347"/>
                    </a:lnTo>
                    <a:lnTo>
                      <a:pt x="40" y="347"/>
                    </a:lnTo>
                    <a:cubicBezTo>
                      <a:pt x="18" y="347"/>
                      <a:pt x="0" y="365"/>
                      <a:pt x="0" y="387"/>
                    </a:cubicBezTo>
                    <a:lnTo>
                      <a:pt x="0" y="566"/>
                    </a:lnTo>
                    <a:cubicBezTo>
                      <a:pt x="0" y="588"/>
                      <a:pt x="18" y="606"/>
                      <a:pt x="40" y="606"/>
                    </a:cubicBezTo>
                    <a:close/>
                    <a:moveTo>
                      <a:pt x="695" y="387"/>
                    </a:moveTo>
                    <a:lnTo>
                      <a:pt x="695" y="566"/>
                    </a:lnTo>
                    <a:cubicBezTo>
                      <a:pt x="695" y="573"/>
                      <a:pt x="689" y="579"/>
                      <a:pt x="682" y="579"/>
                    </a:cubicBezTo>
                    <a:lnTo>
                      <a:pt x="503" y="579"/>
                    </a:lnTo>
                    <a:cubicBezTo>
                      <a:pt x="496" y="579"/>
                      <a:pt x="490" y="573"/>
                      <a:pt x="490" y="566"/>
                    </a:cubicBezTo>
                    <a:lnTo>
                      <a:pt x="490" y="387"/>
                    </a:lnTo>
                    <a:cubicBezTo>
                      <a:pt x="490" y="380"/>
                      <a:pt x="496" y="374"/>
                      <a:pt x="503" y="374"/>
                    </a:cubicBezTo>
                    <a:lnTo>
                      <a:pt x="682" y="374"/>
                    </a:lnTo>
                    <a:cubicBezTo>
                      <a:pt x="689" y="374"/>
                      <a:pt x="695" y="380"/>
                      <a:pt x="695" y="387"/>
                    </a:cubicBezTo>
                    <a:close/>
                    <a:moveTo>
                      <a:pt x="258" y="40"/>
                    </a:moveTo>
                    <a:cubicBezTo>
                      <a:pt x="258" y="33"/>
                      <a:pt x="264" y="27"/>
                      <a:pt x="272" y="27"/>
                    </a:cubicBezTo>
                    <a:lnTo>
                      <a:pt x="450" y="27"/>
                    </a:lnTo>
                    <a:cubicBezTo>
                      <a:pt x="457" y="27"/>
                      <a:pt x="463" y="33"/>
                      <a:pt x="463" y="40"/>
                    </a:cubicBezTo>
                    <a:lnTo>
                      <a:pt x="463" y="218"/>
                    </a:lnTo>
                    <a:cubicBezTo>
                      <a:pt x="463" y="226"/>
                      <a:pt x="457" y="232"/>
                      <a:pt x="450" y="232"/>
                    </a:cubicBezTo>
                    <a:lnTo>
                      <a:pt x="272" y="232"/>
                    </a:lnTo>
                    <a:cubicBezTo>
                      <a:pt x="264" y="232"/>
                      <a:pt x="258" y="226"/>
                      <a:pt x="258" y="218"/>
                    </a:cubicBezTo>
                    <a:lnTo>
                      <a:pt x="258" y="40"/>
                    </a:lnTo>
                    <a:close/>
                    <a:moveTo>
                      <a:pt x="27" y="387"/>
                    </a:moveTo>
                    <a:cubicBezTo>
                      <a:pt x="27" y="380"/>
                      <a:pt x="33" y="374"/>
                      <a:pt x="40" y="374"/>
                    </a:cubicBezTo>
                    <a:lnTo>
                      <a:pt x="218" y="374"/>
                    </a:lnTo>
                    <a:cubicBezTo>
                      <a:pt x="226" y="374"/>
                      <a:pt x="232" y="380"/>
                      <a:pt x="232" y="387"/>
                    </a:cubicBezTo>
                    <a:lnTo>
                      <a:pt x="232" y="566"/>
                    </a:lnTo>
                    <a:cubicBezTo>
                      <a:pt x="232" y="573"/>
                      <a:pt x="226" y="579"/>
                      <a:pt x="218" y="579"/>
                    </a:cubicBezTo>
                    <a:lnTo>
                      <a:pt x="40" y="579"/>
                    </a:lnTo>
                    <a:cubicBezTo>
                      <a:pt x="33" y="579"/>
                      <a:pt x="27" y="573"/>
                      <a:pt x="27" y="566"/>
                    </a:cubicBezTo>
                    <a:lnTo>
                      <a:pt x="27" y="38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75000"/>
                      <a:lumOff val="25000"/>
                    </a:prstClr>
                  </a:solidFill>
                  <a:effectLst/>
                  <a:uLnTx/>
                  <a:uFillTx/>
                  <a:latin typeface="Helvetica" panose="020B0604020202020204" pitchFamily="34" charset="0"/>
                  <a:ea typeface="+mn-ea"/>
                  <a:cs typeface="Helvetica" panose="020B0604020202020204" pitchFamily="34" charset="0"/>
                </a:endParaRPr>
              </a:p>
            </p:txBody>
          </p:sp>
        </p:grpSp>
        <p:sp>
          <p:nvSpPr>
            <p:cNvPr id="228" name="Object 108"/>
            <p:cNvSpPr txBox="1"/>
            <p:nvPr/>
          </p:nvSpPr>
          <p:spPr>
            <a:xfrm>
              <a:off x="2614341" y="1851148"/>
              <a:ext cx="3651309" cy="215444"/>
            </a:xfrm>
            <a:prstGeom prst="rect">
              <a:avLst/>
            </a:prstGeom>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Video intercom Capacity</a:t>
              </a:r>
            </a:p>
          </p:txBody>
        </p:sp>
        <p:sp>
          <p:nvSpPr>
            <p:cNvPr id="229" name="Object 108"/>
            <p:cNvSpPr txBox="1"/>
            <p:nvPr/>
          </p:nvSpPr>
          <p:spPr>
            <a:xfrm>
              <a:off x="2614341" y="2166714"/>
              <a:ext cx="3651309" cy="484748"/>
            </a:xfrm>
            <a:prstGeom prst="rect">
              <a:avLst/>
            </a:prstGeom>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05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Support standard SIP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05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Indoor station: 1 + 16 (max.),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05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等线" panose="02010600030101010101" pitchFamily="2" charset="-122"/>
                  <a:cs typeface="Helvetica" panose="020B0604020202020204" pitchFamily="34" charset="0"/>
                </a:rPr>
                <a:t>Door station: 1 + 16 (max.)</a:t>
              </a:r>
            </a:p>
          </p:txBody>
        </p:sp>
      </p:grpSp>
      <p:sp>
        <p:nvSpPr>
          <p:cNvPr id="232" name="左大括号 231"/>
          <p:cNvSpPr/>
          <p:nvPr/>
        </p:nvSpPr>
        <p:spPr>
          <a:xfrm>
            <a:off x="6882034" y="1327105"/>
            <a:ext cx="359514" cy="2011330"/>
          </a:xfrm>
          <a:prstGeom prst="leftBrace">
            <a:avLst>
              <a:gd name="adj1" fmla="val 48731"/>
              <a:gd name="adj2" fmla="val 49437"/>
            </a:avLst>
          </a:prstGeom>
          <a:ln w="28575">
            <a:solidFill>
              <a:srgbClr val="55585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233" name="plus-symbol-button_32563">
            <a:extLst>
              <a:ext uri="{FF2B5EF4-FFF2-40B4-BE49-F238E27FC236}">
                <a16:creationId xmlns:a16="http://schemas.microsoft.com/office/drawing/2014/main" id="{54405246-CCE2-4201-BBB1-D3F3EB6E740D}"/>
              </a:ext>
            </a:extLst>
          </p:cNvPr>
          <p:cNvSpPr/>
          <p:nvPr/>
        </p:nvSpPr>
        <p:spPr>
          <a:xfrm>
            <a:off x="6474699" y="2186627"/>
            <a:ext cx="297862" cy="297411"/>
          </a:xfrm>
          <a:custGeom>
            <a:avLst/>
            <a:gdLst>
              <a:gd name="T0" fmla="*/ 4654 w 4654"/>
              <a:gd name="T1" fmla="*/ 1883 h 4654"/>
              <a:gd name="T2" fmla="*/ 4654 w 4654"/>
              <a:gd name="T3" fmla="*/ 2771 h 4654"/>
              <a:gd name="T4" fmla="*/ 4533 w 4654"/>
              <a:gd name="T5" fmla="*/ 2892 h 4654"/>
              <a:gd name="T6" fmla="*/ 2892 w 4654"/>
              <a:gd name="T7" fmla="*/ 2892 h 4654"/>
              <a:gd name="T8" fmla="*/ 2892 w 4654"/>
              <a:gd name="T9" fmla="*/ 4533 h 4654"/>
              <a:gd name="T10" fmla="*/ 2771 w 4654"/>
              <a:gd name="T11" fmla="*/ 4654 h 4654"/>
              <a:gd name="T12" fmla="*/ 1883 w 4654"/>
              <a:gd name="T13" fmla="*/ 4654 h 4654"/>
              <a:gd name="T14" fmla="*/ 1762 w 4654"/>
              <a:gd name="T15" fmla="*/ 4533 h 4654"/>
              <a:gd name="T16" fmla="*/ 1762 w 4654"/>
              <a:gd name="T17" fmla="*/ 2892 h 4654"/>
              <a:gd name="T18" fmla="*/ 121 w 4654"/>
              <a:gd name="T19" fmla="*/ 2892 h 4654"/>
              <a:gd name="T20" fmla="*/ 0 w 4654"/>
              <a:gd name="T21" fmla="*/ 2771 h 4654"/>
              <a:gd name="T22" fmla="*/ 0 w 4654"/>
              <a:gd name="T23" fmla="*/ 1883 h 4654"/>
              <a:gd name="T24" fmla="*/ 121 w 4654"/>
              <a:gd name="T25" fmla="*/ 1762 h 4654"/>
              <a:gd name="T26" fmla="*/ 1762 w 4654"/>
              <a:gd name="T27" fmla="*/ 1762 h 4654"/>
              <a:gd name="T28" fmla="*/ 1762 w 4654"/>
              <a:gd name="T29" fmla="*/ 121 h 4654"/>
              <a:gd name="T30" fmla="*/ 1883 w 4654"/>
              <a:gd name="T31" fmla="*/ 0 h 4654"/>
              <a:gd name="T32" fmla="*/ 2771 w 4654"/>
              <a:gd name="T33" fmla="*/ 0 h 4654"/>
              <a:gd name="T34" fmla="*/ 2892 w 4654"/>
              <a:gd name="T35" fmla="*/ 121 h 4654"/>
              <a:gd name="T36" fmla="*/ 2892 w 4654"/>
              <a:gd name="T37" fmla="*/ 1762 h 4654"/>
              <a:gd name="T38" fmla="*/ 4533 w 4654"/>
              <a:gd name="T39" fmla="*/ 1762 h 4654"/>
              <a:gd name="T40" fmla="*/ 4654 w 4654"/>
              <a:gd name="T41" fmla="*/ 1883 h 4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54" h="4654">
                <a:moveTo>
                  <a:pt x="4654" y="1883"/>
                </a:moveTo>
                <a:lnTo>
                  <a:pt x="4654" y="2771"/>
                </a:lnTo>
                <a:cubicBezTo>
                  <a:pt x="4654" y="2838"/>
                  <a:pt x="4600" y="2892"/>
                  <a:pt x="4533" y="2892"/>
                </a:cubicBezTo>
                <a:lnTo>
                  <a:pt x="2892" y="2892"/>
                </a:lnTo>
                <a:lnTo>
                  <a:pt x="2892" y="4533"/>
                </a:lnTo>
                <a:cubicBezTo>
                  <a:pt x="2892" y="4600"/>
                  <a:pt x="2838" y="4654"/>
                  <a:pt x="2771" y="4654"/>
                </a:cubicBezTo>
                <a:lnTo>
                  <a:pt x="1883" y="4654"/>
                </a:lnTo>
                <a:cubicBezTo>
                  <a:pt x="1816" y="4654"/>
                  <a:pt x="1762" y="4600"/>
                  <a:pt x="1762" y="4533"/>
                </a:cubicBezTo>
                <a:lnTo>
                  <a:pt x="1762" y="2892"/>
                </a:lnTo>
                <a:lnTo>
                  <a:pt x="121" y="2892"/>
                </a:lnTo>
                <a:cubicBezTo>
                  <a:pt x="54" y="2892"/>
                  <a:pt x="0" y="2838"/>
                  <a:pt x="0" y="2771"/>
                </a:cubicBezTo>
                <a:lnTo>
                  <a:pt x="0" y="1883"/>
                </a:lnTo>
                <a:cubicBezTo>
                  <a:pt x="0" y="1816"/>
                  <a:pt x="54" y="1762"/>
                  <a:pt x="121" y="1762"/>
                </a:cubicBezTo>
                <a:lnTo>
                  <a:pt x="1762" y="1762"/>
                </a:lnTo>
                <a:lnTo>
                  <a:pt x="1762" y="121"/>
                </a:lnTo>
                <a:cubicBezTo>
                  <a:pt x="1762" y="54"/>
                  <a:pt x="1816" y="0"/>
                  <a:pt x="1883" y="0"/>
                </a:cubicBezTo>
                <a:lnTo>
                  <a:pt x="2771" y="0"/>
                </a:lnTo>
                <a:cubicBezTo>
                  <a:pt x="2838" y="0"/>
                  <a:pt x="2892" y="54"/>
                  <a:pt x="2892" y="121"/>
                </a:cubicBezTo>
                <a:lnTo>
                  <a:pt x="2892" y="1762"/>
                </a:lnTo>
                <a:lnTo>
                  <a:pt x="4533" y="1762"/>
                </a:lnTo>
                <a:cubicBezTo>
                  <a:pt x="4600" y="1762"/>
                  <a:pt x="4654" y="1816"/>
                  <a:pt x="4654" y="1883"/>
                </a:cubicBezTo>
                <a:close/>
              </a:path>
            </a:pathLst>
          </a:custGeom>
          <a:solidFill>
            <a:srgbClr val="555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nvGrpSpPr>
          <p:cNvPr id="234" name="Group 82"/>
          <p:cNvGrpSpPr/>
          <p:nvPr/>
        </p:nvGrpSpPr>
        <p:grpSpPr>
          <a:xfrm>
            <a:off x="4384303" y="2969007"/>
            <a:ext cx="4050703" cy="344158"/>
            <a:chOff x="2214947" y="1819044"/>
            <a:chExt cx="4050703" cy="344158"/>
          </a:xfrm>
        </p:grpSpPr>
        <p:grpSp>
          <p:nvGrpSpPr>
            <p:cNvPr id="235" name="组合 234"/>
            <p:cNvGrpSpPr/>
            <p:nvPr/>
          </p:nvGrpSpPr>
          <p:grpSpPr>
            <a:xfrm>
              <a:off x="2214947" y="1819044"/>
              <a:ext cx="344158" cy="344158"/>
              <a:chOff x="1819922" y="1666935"/>
              <a:chExt cx="674703" cy="674703"/>
            </a:xfrm>
          </p:grpSpPr>
          <p:sp>
            <p:nvSpPr>
              <p:cNvPr id="237" name="椭圆 236"/>
              <p:cNvSpPr/>
              <p:nvPr/>
            </p:nvSpPr>
            <p:spPr>
              <a:xfrm>
                <a:off x="1819922" y="1666935"/>
                <a:ext cx="674703" cy="674703"/>
              </a:xfrm>
              <a:prstGeom prst="ellipse">
                <a:avLst/>
              </a:prstGeom>
              <a:solidFill>
                <a:srgbClr val="9EA5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90909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238" name="hd-logo_875">
                <a:extLst>
                  <a:ext uri="{FF2B5EF4-FFF2-40B4-BE49-F238E27FC236}">
                    <a16:creationId xmlns:a16="http://schemas.microsoft.com/office/drawing/2014/main" id="{54405246-CCE2-4201-BBB1-D3F3EB6E740D}"/>
                  </a:ext>
                </a:extLst>
              </p:cNvPr>
              <p:cNvSpPr/>
              <p:nvPr/>
            </p:nvSpPr>
            <p:spPr>
              <a:xfrm>
                <a:off x="1928209" y="1776673"/>
                <a:ext cx="458129" cy="455224"/>
              </a:xfrm>
              <a:custGeom>
                <a:avLst/>
                <a:gdLst>
                  <a:gd name="T0" fmla="*/ 262 w 379"/>
                  <a:gd name="T1" fmla="*/ 357 h 377"/>
                  <a:gd name="T2" fmla="*/ 262 w 379"/>
                  <a:gd name="T3" fmla="*/ 346 h 377"/>
                  <a:gd name="T4" fmla="*/ 262 w 379"/>
                  <a:gd name="T5" fmla="*/ 317 h 377"/>
                  <a:gd name="T6" fmla="*/ 270 w 379"/>
                  <a:gd name="T7" fmla="*/ 309 h 377"/>
                  <a:gd name="T8" fmla="*/ 359 w 379"/>
                  <a:gd name="T9" fmla="*/ 309 h 377"/>
                  <a:gd name="T10" fmla="*/ 379 w 379"/>
                  <a:gd name="T11" fmla="*/ 289 h 377"/>
                  <a:gd name="T12" fmla="*/ 379 w 379"/>
                  <a:gd name="T13" fmla="*/ 20 h 377"/>
                  <a:gd name="T14" fmla="*/ 359 w 379"/>
                  <a:gd name="T15" fmla="*/ 0 h 377"/>
                  <a:gd name="T16" fmla="*/ 20 w 379"/>
                  <a:gd name="T17" fmla="*/ 0 h 377"/>
                  <a:gd name="T18" fmla="*/ 0 w 379"/>
                  <a:gd name="T19" fmla="*/ 20 h 377"/>
                  <a:gd name="T20" fmla="*/ 0 w 379"/>
                  <a:gd name="T21" fmla="*/ 289 h 377"/>
                  <a:gd name="T22" fmla="*/ 20 w 379"/>
                  <a:gd name="T23" fmla="*/ 309 h 377"/>
                  <a:gd name="T24" fmla="*/ 124 w 379"/>
                  <a:gd name="T25" fmla="*/ 309 h 377"/>
                  <a:gd name="T26" fmla="*/ 132 w 379"/>
                  <a:gd name="T27" fmla="*/ 319 h 377"/>
                  <a:gd name="T28" fmla="*/ 132 w 379"/>
                  <a:gd name="T29" fmla="*/ 346 h 377"/>
                  <a:gd name="T30" fmla="*/ 132 w 379"/>
                  <a:gd name="T31" fmla="*/ 357 h 377"/>
                  <a:gd name="T32" fmla="*/ 152 w 379"/>
                  <a:gd name="T33" fmla="*/ 377 h 377"/>
                  <a:gd name="T34" fmla="*/ 242 w 379"/>
                  <a:gd name="T35" fmla="*/ 377 h 377"/>
                  <a:gd name="T36" fmla="*/ 262 w 379"/>
                  <a:gd name="T37" fmla="*/ 357 h 377"/>
                  <a:gd name="T38" fmla="*/ 40 w 379"/>
                  <a:gd name="T39" fmla="*/ 40 h 377"/>
                  <a:gd name="T40" fmla="*/ 339 w 379"/>
                  <a:gd name="T41" fmla="*/ 40 h 377"/>
                  <a:gd name="T42" fmla="*/ 339 w 379"/>
                  <a:gd name="T43" fmla="*/ 269 h 377"/>
                  <a:gd name="T44" fmla="*/ 281 w 379"/>
                  <a:gd name="T45" fmla="*/ 269 h 377"/>
                  <a:gd name="T46" fmla="*/ 281 w 379"/>
                  <a:gd name="T47" fmla="*/ 187 h 377"/>
                  <a:gd name="T48" fmla="*/ 261 w 379"/>
                  <a:gd name="T49" fmla="*/ 167 h 377"/>
                  <a:gd name="T50" fmla="*/ 253 w 379"/>
                  <a:gd name="T51" fmla="*/ 169 h 377"/>
                  <a:gd name="T52" fmla="*/ 253 w 379"/>
                  <a:gd name="T53" fmla="*/ 165 h 377"/>
                  <a:gd name="T54" fmla="*/ 233 w 379"/>
                  <a:gd name="T55" fmla="*/ 145 h 377"/>
                  <a:gd name="T56" fmla="*/ 213 w 379"/>
                  <a:gd name="T57" fmla="*/ 161 h 377"/>
                  <a:gd name="T58" fmla="*/ 213 w 379"/>
                  <a:gd name="T59" fmla="*/ 152 h 377"/>
                  <a:gd name="T60" fmla="*/ 193 w 379"/>
                  <a:gd name="T61" fmla="*/ 132 h 377"/>
                  <a:gd name="T62" fmla="*/ 175 w 379"/>
                  <a:gd name="T63" fmla="*/ 143 h 377"/>
                  <a:gd name="T64" fmla="*/ 175 w 379"/>
                  <a:gd name="T65" fmla="*/ 101 h 377"/>
                  <a:gd name="T66" fmla="*/ 155 w 379"/>
                  <a:gd name="T67" fmla="*/ 81 h 377"/>
                  <a:gd name="T68" fmla="*/ 135 w 379"/>
                  <a:gd name="T69" fmla="*/ 101 h 377"/>
                  <a:gd name="T70" fmla="*/ 135 w 379"/>
                  <a:gd name="T71" fmla="*/ 187 h 377"/>
                  <a:gd name="T72" fmla="*/ 129 w 379"/>
                  <a:gd name="T73" fmla="*/ 189 h 377"/>
                  <a:gd name="T74" fmla="*/ 129 w 379"/>
                  <a:gd name="T75" fmla="*/ 187 h 377"/>
                  <a:gd name="T76" fmla="*/ 109 w 379"/>
                  <a:gd name="T77" fmla="*/ 167 h 377"/>
                  <a:gd name="T78" fmla="*/ 89 w 379"/>
                  <a:gd name="T79" fmla="*/ 187 h 377"/>
                  <a:gd name="T80" fmla="*/ 89 w 379"/>
                  <a:gd name="T81" fmla="*/ 217 h 377"/>
                  <a:gd name="T82" fmla="*/ 89 w 379"/>
                  <a:gd name="T83" fmla="*/ 258 h 377"/>
                  <a:gd name="T84" fmla="*/ 90 w 379"/>
                  <a:gd name="T85" fmla="*/ 264 h 377"/>
                  <a:gd name="T86" fmla="*/ 90 w 379"/>
                  <a:gd name="T87" fmla="*/ 265 h 377"/>
                  <a:gd name="T88" fmla="*/ 92 w 379"/>
                  <a:gd name="T89" fmla="*/ 269 h 377"/>
                  <a:gd name="T90" fmla="*/ 40 w 379"/>
                  <a:gd name="T91" fmla="*/ 269 h 377"/>
                  <a:gd name="T92" fmla="*/ 40 w 379"/>
                  <a:gd name="T93" fmla="*/ 40 h 377"/>
                  <a:gd name="T94" fmla="*/ 40 w 379"/>
                  <a:gd name="T95" fmla="*/ 4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9" h="377">
                    <a:moveTo>
                      <a:pt x="262" y="357"/>
                    </a:moveTo>
                    <a:lnTo>
                      <a:pt x="262" y="346"/>
                    </a:lnTo>
                    <a:lnTo>
                      <a:pt x="262" y="317"/>
                    </a:lnTo>
                    <a:lnTo>
                      <a:pt x="270" y="309"/>
                    </a:lnTo>
                    <a:lnTo>
                      <a:pt x="359" y="309"/>
                    </a:lnTo>
                    <a:cubicBezTo>
                      <a:pt x="370" y="309"/>
                      <a:pt x="379" y="300"/>
                      <a:pt x="379" y="289"/>
                    </a:cubicBezTo>
                    <a:lnTo>
                      <a:pt x="379" y="20"/>
                    </a:lnTo>
                    <a:cubicBezTo>
                      <a:pt x="379" y="9"/>
                      <a:pt x="370" y="0"/>
                      <a:pt x="359" y="0"/>
                    </a:cubicBezTo>
                    <a:lnTo>
                      <a:pt x="20" y="0"/>
                    </a:lnTo>
                    <a:cubicBezTo>
                      <a:pt x="9" y="0"/>
                      <a:pt x="0" y="9"/>
                      <a:pt x="0" y="20"/>
                    </a:cubicBezTo>
                    <a:lnTo>
                      <a:pt x="0" y="289"/>
                    </a:lnTo>
                    <a:cubicBezTo>
                      <a:pt x="0" y="300"/>
                      <a:pt x="9" y="309"/>
                      <a:pt x="20" y="309"/>
                    </a:cubicBezTo>
                    <a:lnTo>
                      <a:pt x="124" y="309"/>
                    </a:lnTo>
                    <a:lnTo>
                      <a:pt x="132" y="319"/>
                    </a:lnTo>
                    <a:lnTo>
                      <a:pt x="132" y="346"/>
                    </a:lnTo>
                    <a:lnTo>
                      <a:pt x="132" y="357"/>
                    </a:lnTo>
                    <a:cubicBezTo>
                      <a:pt x="132" y="368"/>
                      <a:pt x="141" y="377"/>
                      <a:pt x="152" y="377"/>
                    </a:cubicBezTo>
                    <a:lnTo>
                      <a:pt x="242" y="377"/>
                    </a:lnTo>
                    <a:cubicBezTo>
                      <a:pt x="253" y="377"/>
                      <a:pt x="262" y="368"/>
                      <a:pt x="262" y="357"/>
                    </a:cubicBezTo>
                    <a:close/>
                    <a:moveTo>
                      <a:pt x="40" y="40"/>
                    </a:moveTo>
                    <a:lnTo>
                      <a:pt x="339" y="40"/>
                    </a:lnTo>
                    <a:lnTo>
                      <a:pt x="339" y="269"/>
                    </a:lnTo>
                    <a:lnTo>
                      <a:pt x="281" y="269"/>
                    </a:lnTo>
                    <a:lnTo>
                      <a:pt x="281" y="187"/>
                    </a:lnTo>
                    <a:cubicBezTo>
                      <a:pt x="281" y="176"/>
                      <a:pt x="272" y="167"/>
                      <a:pt x="261" y="167"/>
                    </a:cubicBezTo>
                    <a:cubicBezTo>
                      <a:pt x="258" y="167"/>
                      <a:pt x="255" y="168"/>
                      <a:pt x="253" y="169"/>
                    </a:cubicBezTo>
                    <a:lnTo>
                      <a:pt x="253" y="165"/>
                    </a:lnTo>
                    <a:cubicBezTo>
                      <a:pt x="253" y="154"/>
                      <a:pt x="244" y="145"/>
                      <a:pt x="233" y="145"/>
                    </a:cubicBezTo>
                    <a:cubicBezTo>
                      <a:pt x="223" y="145"/>
                      <a:pt x="215" y="152"/>
                      <a:pt x="213" y="161"/>
                    </a:cubicBezTo>
                    <a:lnTo>
                      <a:pt x="213" y="152"/>
                    </a:lnTo>
                    <a:cubicBezTo>
                      <a:pt x="213" y="141"/>
                      <a:pt x="204" y="132"/>
                      <a:pt x="193" y="132"/>
                    </a:cubicBezTo>
                    <a:cubicBezTo>
                      <a:pt x="185" y="132"/>
                      <a:pt x="179" y="136"/>
                      <a:pt x="175" y="143"/>
                    </a:cubicBezTo>
                    <a:lnTo>
                      <a:pt x="175" y="101"/>
                    </a:lnTo>
                    <a:cubicBezTo>
                      <a:pt x="175" y="90"/>
                      <a:pt x="166" y="81"/>
                      <a:pt x="155" y="81"/>
                    </a:cubicBezTo>
                    <a:cubicBezTo>
                      <a:pt x="144" y="81"/>
                      <a:pt x="135" y="90"/>
                      <a:pt x="135" y="101"/>
                    </a:cubicBezTo>
                    <a:lnTo>
                      <a:pt x="135" y="187"/>
                    </a:lnTo>
                    <a:lnTo>
                      <a:pt x="129" y="189"/>
                    </a:lnTo>
                    <a:lnTo>
                      <a:pt x="129" y="187"/>
                    </a:lnTo>
                    <a:cubicBezTo>
                      <a:pt x="129" y="176"/>
                      <a:pt x="120" y="167"/>
                      <a:pt x="109" y="167"/>
                    </a:cubicBezTo>
                    <a:cubicBezTo>
                      <a:pt x="98" y="167"/>
                      <a:pt x="89" y="176"/>
                      <a:pt x="89" y="187"/>
                    </a:cubicBezTo>
                    <a:lnTo>
                      <a:pt x="89" y="217"/>
                    </a:lnTo>
                    <a:lnTo>
                      <a:pt x="89" y="258"/>
                    </a:lnTo>
                    <a:cubicBezTo>
                      <a:pt x="89" y="260"/>
                      <a:pt x="89" y="262"/>
                      <a:pt x="90" y="264"/>
                    </a:cubicBezTo>
                    <a:cubicBezTo>
                      <a:pt x="90" y="264"/>
                      <a:pt x="90" y="265"/>
                      <a:pt x="90" y="265"/>
                    </a:cubicBezTo>
                    <a:cubicBezTo>
                      <a:pt x="91" y="267"/>
                      <a:pt x="91" y="268"/>
                      <a:pt x="92" y="269"/>
                    </a:cubicBezTo>
                    <a:lnTo>
                      <a:pt x="40" y="269"/>
                    </a:lnTo>
                    <a:lnTo>
                      <a:pt x="40" y="40"/>
                    </a:lnTo>
                    <a:lnTo>
                      <a:pt x="40" y="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909090"/>
                  </a:solidFill>
                  <a:effectLst/>
                  <a:uLnTx/>
                  <a:uFillTx/>
                  <a:latin typeface="Helvetica" panose="020B0604020202020204" pitchFamily="34" charset="0"/>
                  <a:ea typeface="+mn-ea"/>
                  <a:cs typeface="Helvetica" panose="020B0604020202020204" pitchFamily="34" charset="0"/>
                </a:endParaRPr>
              </a:p>
            </p:txBody>
          </p:sp>
        </p:grpSp>
        <p:sp>
          <p:nvSpPr>
            <p:cNvPr id="236" name="Object 108"/>
            <p:cNvSpPr txBox="1"/>
            <p:nvPr/>
          </p:nvSpPr>
          <p:spPr>
            <a:xfrm>
              <a:off x="2614341" y="1851148"/>
              <a:ext cx="3651309" cy="215444"/>
            </a:xfrm>
            <a:prstGeom prst="rect">
              <a:avLst/>
            </a:prstGeom>
          </p:spPr>
          <p:txBody>
            <a:bodyPr vert="horz" wrap="square" lIns="0" tIns="0" rIns="0" bIns="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909090"/>
                  </a:solidFill>
                  <a:effectLst/>
                  <a:uLnTx/>
                  <a:uFillTx/>
                  <a:latin typeface="Helvetica" panose="020B0604020202020204" pitchFamily="34" charset="0"/>
                  <a:ea typeface="等线" panose="02010600030101010101" pitchFamily="2" charset="-122"/>
                  <a:cs typeface="Helvetica" panose="020B0604020202020204" pitchFamily="34" charset="0"/>
                </a:rPr>
                <a:t>Touch screen</a:t>
              </a:r>
            </a:p>
          </p:txBody>
        </p:sp>
      </p:grpSp>
      <p:pic>
        <p:nvPicPr>
          <p:cNvPr id="239" name="图片 23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79698" y="5076069"/>
            <a:ext cx="2266305" cy="1359783"/>
          </a:xfrm>
          <a:prstGeom prst="rect">
            <a:avLst/>
          </a:prstGeom>
        </p:spPr>
      </p:pic>
      <p:pic>
        <p:nvPicPr>
          <p:cNvPr id="240" name="图片 23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16304" y="5397702"/>
            <a:ext cx="355608" cy="793565"/>
          </a:xfrm>
          <a:prstGeom prst="rect">
            <a:avLst/>
          </a:prstGeom>
        </p:spPr>
      </p:pic>
      <p:pic>
        <p:nvPicPr>
          <p:cNvPr id="241" name="图片 24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3296" y="5354879"/>
            <a:ext cx="2271587" cy="1059923"/>
          </a:xfrm>
          <a:prstGeom prst="rect">
            <a:avLst/>
          </a:prstGeom>
        </p:spPr>
      </p:pic>
      <p:pic>
        <p:nvPicPr>
          <p:cNvPr id="242" name="图片 24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106245" y="5498385"/>
            <a:ext cx="355608" cy="793565"/>
          </a:xfrm>
          <a:prstGeom prst="rect">
            <a:avLst/>
          </a:prstGeom>
        </p:spPr>
      </p:pic>
      <p:grpSp>
        <p:nvGrpSpPr>
          <p:cNvPr id="68" name="组合 1012"/>
          <p:cNvGrpSpPr/>
          <p:nvPr/>
        </p:nvGrpSpPr>
        <p:grpSpPr>
          <a:xfrm>
            <a:off x="4451957" y="4540609"/>
            <a:ext cx="389486" cy="580026"/>
            <a:chOff x="7883143" y="8853189"/>
            <a:chExt cx="1765300" cy="2628900"/>
          </a:xfrm>
        </p:grpSpPr>
        <p:pic>
          <p:nvPicPr>
            <p:cNvPr id="69" name="image 1013"/>
            <p:cNvPicPr>
              <a:picLocks noChangeAspect="1"/>
            </p:cNvPicPr>
            <p:nvPr/>
          </p:nvPicPr>
          <p:blipFill>
            <a:blip r:embed="rId14" cstate="screen">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a:xfrm>
              <a:off x="7883143" y="8853189"/>
              <a:ext cx="1765300" cy="2628900"/>
            </a:xfrm>
            <a:prstGeom prst="rect">
              <a:avLst/>
            </a:prstGeom>
          </p:spPr>
        </p:pic>
        <p:pic>
          <p:nvPicPr>
            <p:cNvPr id="70" name="image 1014"/>
            <p:cNvPicPr>
              <a:picLocks noChangeAspect="1"/>
            </p:cNvPicPr>
            <p:nvPr/>
          </p:nvPicPr>
          <p:blipFill>
            <a:blip r:embed="rId9" cstate="screen">
              <a:alphaModFix amt="94901"/>
              <a:extLst>
                <a:ext uri="{28A0092B-C50C-407E-A947-70E740481C1C}">
                  <a14:useLocalDpi xmlns:a14="http://schemas.microsoft.com/office/drawing/2010/main"/>
                </a:ext>
              </a:extLst>
            </a:blip>
            <a:srcRect/>
            <a:stretch>
              <a:fillRect/>
            </a:stretch>
          </p:blipFill>
          <p:spPr>
            <a:xfrm>
              <a:off x="8311768" y="9259589"/>
              <a:ext cx="908050" cy="908050"/>
            </a:xfrm>
            <a:prstGeom prst="rect">
              <a:avLst/>
            </a:prstGeom>
          </p:spPr>
        </p:pic>
      </p:grpSp>
      <p:grpSp>
        <p:nvGrpSpPr>
          <p:cNvPr id="75" name="组合 1012"/>
          <p:cNvGrpSpPr/>
          <p:nvPr/>
        </p:nvGrpSpPr>
        <p:grpSpPr>
          <a:xfrm>
            <a:off x="8042042" y="3899308"/>
            <a:ext cx="389486" cy="580026"/>
            <a:chOff x="7883143" y="8853189"/>
            <a:chExt cx="1765300" cy="2628900"/>
          </a:xfrm>
        </p:grpSpPr>
        <p:pic>
          <p:nvPicPr>
            <p:cNvPr id="76" name="image 1013"/>
            <p:cNvPicPr>
              <a:picLocks noChangeAspect="1"/>
            </p:cNvPicPr>
            <p:nvPr/>
          </p:nvPicPr>
          <p:blipFill>
            <a:blip r:embed="rId15" cstate="screen">
              <a:duotone>
                <a:prstClr val="black"/>
                <a:schemeClr val="tx2">
                  <a:tint val="45000"/>
                  <a:satMod val="400000"/>
                </a:schemeClr>
              </a:duotone>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a:stretch>
              <a:fillRect/>
            </a:stretch>
          </p:blipFill>
          <p:spPr>
            <a:xfrm>
              <a:off x="7883143" y="8853189"/>
              <a:ext cx="1765300" cy="2628900"/>
            </a:xfrm>
            <a:prstGeom prst="rect">
              <a:avLst/>
            </a:prstGeom>
          </p:spPr>
        </p:pic>
        <p:pic>
          <p:nvPicPr>
            <p:cNvPr id="77" name="image 1014"/>
            <p:cNvPicPr>
              <a:picLocks noChangeAspect="1"/>
            </p:cNvPicPr>
            <p:nvPr/>
          </p:nvPicPr>
          <p:blipFill>
            <a:blip r:embed="rId9" cstate="screen">
              <a:alphaModFix amt="94901"/>
              <a:extLst>
                <a:ext uri="{28A0092B-C50C-407E-A947-70E740481C1C}">
                  <a14:useLocalDpi xmlns:a14="http://schemas.microsoft.com/office/drawing/2010/main"/>
                </a:ext>
              </a:extLst>
            </a:blip>
            <a:srcRect/>
            <a:stretch>
              <a:fillRect/>
            </a:stretch>
          </p:blipFill>
          <p:spPr>
            <a:xfrm>
              <a:off x="8311768" y="9259589"/>
              <a:ext cx="908050" cy="908050"/>
            </a:xfrm>
            <a:prstGeom prst="rect">
              <a:avLst/>
            </a:prstGeom>
          </p:spPr>
        </p:pic>
      </p:grpSp>
    </p:spTree>
    <p:extLst>
      <p:ext uri="{BB962C8B-B14F-4D97-AF65-F5344CB8AC3E}">
        <p14:creationId xmlns:p14="http://schemas.microsoft.com/office/powerpoint/2010/main" val="1646981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39F7D-CF01-0C42-EA56-546DAF72E5AA}"/>
            </a:ext>
          </a:extLst>
        </p:cNvPr>
        <p:cNvGrpSpPr/>
        <p:nvPr/>
      </p:nvGrpSpPr>
      <p:grpSpPr>
        <a:xfrm>
          <a:off x="0" y="0"/>
          <a:ext cx="0" cy="0"/>
          <a:chOff x="0" y="0"/>
          <a:chExt cx="0" cy="0"/>
        </a:xfrm>
      </p:grpSpPr>
      <p:sp>
        <p:nvSpPr>
          <p:cNvPr id="8" name="文本框 7">
            <a:extLst>
              <a:ext uri="{FF2B5EF4-FFF2-40B4-BE49-F238E27FC236}">
                <a16:creationId xmlns:a16="http://schemas.microsoft.com/office/drawing/2014/main" id="{DCD74E54-46D2-AE35-ABE4-2A4B9075E91F}"/>
              </a:ext>
            </a:extLst>
          </p:cNvPr>
          <p:cNvSpPr txBox="1"/>
          <p:nvPr/>
        </p:nvSpPr>
        <p:spPr>
          <a:xfrm>
            <a:off x="2160246" y="1613118"/>
            <a:ext cx="4086225"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000" b="1" i="0" u="none" strike="noStrike" kern="1200" cap="none" spc="0" normalizeH="0" baseline="0" noProof="0" dirty="0">
                <a:ln>
                  <a:noFill/>
                </a:ln>
                <a:solidFill>
                  <a:srgbClr val="D1000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03</a:t>
            </a:r>
            <a:endParaRPr kumimoji="0" lang="zh-CN" altLang="en-US" sz="23000" b="1" i="0" u="none" strike="noStrike" kern="1200" cap="none" spc="0" normalizeH="0" baseline="0" noProof="0" dirty="0">
              <a:ln>
                <a:noFill/>
              </a:ln>
              <a:solidFill>
                <a:srgbClr val="D1000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 name="矩形 3">
            <a:extLst>
              <a:ext uri="{FF2B5EF4-FFF2-40B4-BE49-F238E27FC236}">
                <a16:creationId xmlns:a16="http://schemas.microsoft.com/office/drawing/2014/main" id="{DBCDAF10-1F38-A6DA-6472-CD58B7CCCE48}"/>
              </a:ext>
            </a:extLst>
          </p:cNvPr>
          <p:cNvSpPr/>
          <p:nvPr/>
        </p:nvSpPr>
        <p:spPr>
          <a:xfrm>
            <a:off x="2178051" y="3505289"/>
            <a:ext cx="4068420"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7" name="矩形 6">
            <a:extLst>
              <a:ext uri="{FF2B5EF4-FFF2-40B4-BE49-F238E27FC236}">
                <a16:creationId xmlns:a16="http://schemas.microsoft.com/office/drawing/2014/main" id="{D6E78A6C-DFBC-9F9E-625D-6ED1BA163348}"/>
              </a:ext>
            </a:extLst>
          </p:cNvPr>
          <p:cNvSpPr/>
          <p:nvPr/>
        </p:nvSpPr>
        <p:spPr>
          <a:xfrm>
            <a:off x="1926648" y="3155545"/>
            <a:ext cx="3411035" cy="6994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C11119"/>
              </a:buClr>
              <a:buSzPct val="125000"/>
              <a:buFontTx/>
              <a:buNone/>
              <a:tabLst/>
              <a:defRPr/>
            </a:pPr>
            <a:r>
              <a:rPr kumimoji="0" lang="en-US" altLang="zh-CN" sz="4400" b="1" i="0" u="none" strike="noStrike" kern="1200" cap="none" spc="0" normalizeH="0" baseline="-2500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Software</a:t>
            </a:r>
          </a:p>
        </p:txBody>
      </p:sp>
      <p:sp>
        <p:nvSpPr>
          <p:cNvPr id="2" name="弧形 1">
            <a:extLst>
              <a:ext uri="{FF2B5EF4-FFF2-40B4-BE49-F238E27FC236}">
                <a16:creationId xmlns:a16="http://schemas.microsoft.com/office/drawing/2014/main" id="{A547305F-D200-A6C9-978D-B6580ABB0D48}"/>
              </a:ext>
            </a:extLst>
          </p:cNvPr>
          <p:cNvSpPr/>
          <p:nvPr/>
        </p:nvSpPr>
        <p:spPr>
          <a:xfrm rot="2610152">
            <a:off x="-3373964" y="-1430190"/>
            <a:ext cx="9893118" cy="9870779"/>
          </a:xfrm>
          <a:prstGeom prst="arc">
            <a:avLst/>
          </a:prstGeom>
          <a:ln w="152400">
            <a:solidFill>
              <a:srgbClr val="F6C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5" name="组合 1">
            <a:extLst>
              <a:ext uri="{FF2B5EF4-FFF2-40B4-BE49-F238E27FC236}">
                <a16:creationId xmlns:a16="http://schemas.microsoft.com/office/drawing/2014/main" id="{22522C09-A789-C8FE-B518-F80E5DBC98E7}"/>
              </a:ext>
            </a:extLst>
          </p:cNvPr>
          <p:cNvGrpSpPr/>
          <p:nvPr/>
        </p:nvGrpSpPr>
        <p:grpSpPr>
          <a:xfrm>
            <a:off x="7015480" y="2568345"/>
            <a:ext cx="2593347" cy="725714"/>
            <a:chOff x="5645889" y="5785831"/>
            <a:chExt cx="2593347" cy="725714"/>
          </a:xfrm>
        </p:grpSpPr>
        <p:grpSp>
          <p:nvGrpSpPr>
            <p:cNvPr id="9" name="组合 20">
              <a:extLst>
                <a:ext uri="{FF2B5EF4-FFF2-40B4-BE49-F238E27FC236}">
                  <a16:creationId xmlns:a16="http://schemas.microsoft.com/office/drawing/2014/main" id="{4B309BCD-F248-0FAE-A20D-E3DB1B1588AA}"/>
                </a:ext>
              </a:extLst>
            </p:cNvPr>
            <p:cNvGrpSpPr/>
            <p:nvPr/>
          </p:nvGrpSpPr>
          <p:grpSpPr>
            <a:xfrm>
              <a:off x="5645889" y="5785831"/>
              <a:ext cx="2593347" cy="725714"/>
              <a:chOff x="6709516" y="1857828"/>
              <a:chExt cx="2593347" cy="725714"/>
            </a:xfrm>
          </p:grpSpPr>
          <p:sp>
            <p:nvSpPr>
              <p:cNvPr id="24" name="椭圆 21">
                <a:extLst>
                  <a:ext uri="{FF2B5EF4-FFF2-40B4-BE49-F238E27FC236}">
                    <a16:creationId xmlns:a16="http://schemas.microsoft.com/office/drawing/2014/main" id="{676D56BE-A36E-DC81-4B07-593157DFF880}"/>
                  </a:ext>
                </a:extLst>
              </p:cNvPr>
              <p:cNvSpPr/>
              <p:nvPr/>
            </p:nvSpPr>
            <p:spPr>
              <a:xfrm>
                <a:off x="6709516" y="1857828"/>
                <a:ext cx="725714" cy="725714"/>
              </a:xfrm>
              <a:prstGeom prst="ellipse">
                <a:avLst/>
              </a:prstGeom>
              <a:noFill/>
              <a:ln w="25400">
                <a:solidFill>
                  <a:srgbClr val="293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5" name="文本框 22">
                <a:extLst>
                  <a:ext uri="{FF2B5EF4-FFF2-40B4-BE49-F238E27FC236}">
                    <a16:creationId xmlns:a16="http://schemas.microsoft.com/office/drawing/2014/main" id="{7C6044E5-9928-B397-D8B2-4BD0A772BA83}"/>
                  </a:ext>
                </a:extLst>
              </p:cNvPr>
              <p:cNvSpPr txBox="1"/>
              <p:nvPr/>
            </p:nvSpPr>
            <p:spPr>
              <a:xfrm>
                <a:off x="7622980" y="1928297"/>
                <a:ext cx="16798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9323B"/>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Software</a:t>
                </a:r>
              </a:p>
            </p:txBody>
          </p:sp>
        </p:grpSp>
        <p:grpSp>
          <p:nvGrpSpPr>
            <p:cNvPr id="10" name="组合 23">
              <a:extLst>
                <a:ext uri="{FF2B5EF4-FFF2-40B4-BE49-F238E27FC236}">
                  <a16:creationId xmlns:a16="http://schemas.microsoft.com/office/drawing/2014/main" id="{54A326F6-5DC9-C0E8-68AE-06D1BF4BF680}"/>
                </a:ext>
              </a:extLst>
            </p:cNvPr>
            <p:cNvGrpSpPr/>
            <p:nvPr/>
          </p:nvGrpSpPr>
          <p:grpSpPr>
            <a:xfrm>
              <a:off x="5847512" y="5981206"/>
              <a:ext cx="337899" cy="341623"/>
              <a:chOff x="1387475" y="274638"/>
              <a:chExt cx="576263" cy="582613"/>
            </a:xfrm>
          </p:grpSpPr>
          <p:sp>
            <p:nvSpPr>
              <p:cNvPr id="15" name="Line 8">
                <a:extLst>
                  <a:ext uri="{FF2B5EF4-FFF2-40B4-BE49-F238E27FC236}">
                    <a16:creationId xmlns:a16="http://schemas.microsoft.com/office/drawing/2014/main" id="{8DBC64DB-4D41-894A-8262-23B07EAA247C}"/>
                  </a:ext>
                </a:extLst>
              </p:cNvPr>
              <p:cNvSpPr>
                <a:spLocks noChangeShapeType="1"/>
              </p:cNvSpPr>
              <p:nvPr/>
            </p:nvSpPr>
            <p:spPr bwMode="auto">
              <a:xfrm>
                <a:off x="1647825" y="381001"/>
                <a:ext cx="315913" cy="0"/>
              </a:xfrm>
              <a:prstGeom prst="line">
                <a:avLst/>
              </a:prstGeom>
              <a:noFill/>
              <a:ln w="23813" cap="flat">
                <a:solidFill>
                  <a:srgbClr val="2A333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6" name="Freeform 9">
                <a:extLst>
                  <a:ext uri="{FF2B5EF4-FFF2-40B4-BE49-F238E27FC236}">
                    <a16:creationId xmlns:a16="http://schemas.microsoft.com/office/drawing/2014/main" id="{1D51FFC2-D35F-230E-2936-0AF5909D25D7}"/>
                  </a:ext>
                </a:extLst>
              </p:cNvPr>
              <p:cNvSpPr>
                <a:spLocks/>
              </p:cNvSpPr>
              <p:nvPr/>
            </p:nvSpPr>
            <p:spPr bwMode="auto">
              <a:xfrm>
                <a:off x="1860550" y="276226"/>
                <a:ext cx="103188" cy="207963"/>
              </a:xfrm>
              <a:custGeom>
                <a:avLst/>
                <a:gdLst>
                  <a:gd name="T0" fmla="*/ 0 w 65"/>
                  <a:gd name="T1" fmla="*/ 0 h 131"/>
                  <a:gd name="T2" fmla="*/ 65 w 65"/>
                  <a:gd name="T3" fmla="*/ 66 h 131"/>
                  <a:gd name="T4" fmla="*/ 0 w 65"/>
                  <a:gd name="T5" fmla="*/ 131 h 131"/>
                </a:gdLst>
                <a:ahLst/>
                <a:cxnLst>
                  <a:cxn ang="0">
                    <a:pos x="T0" y="T1"/>
                  </a:cxn>
                  <a:cxn ang="0">
                    <a:pos x="T2" y="T3"/>
                  </a:cxn>
                  <a:cxn ang="0">
                    <a:pos x="T4" y="T5"/>
                  </a:cxn>
                </a:cxnLst>
                <a:rect l="0" t="0" r="r" b="b"/>
                <a:pathLst>
                  <a:path w="65" h="131">
                    <a:moveTo>
                      <a:pt x="0" y="0"/>
                    </a:moveTo>
                    <a:lnTo>
                      <a:pt x="65" y="66"/>
                    </a:lnTo>
                    <a:lnTo>
                      <a:pt x="0" y="131"/>
                    </a:lnTo>
                  </a:path>
                </a:pathLst>
              </a:custGeom>
              <a:noFill/>
              <a:ln w="23813" cap="flat">
                <a:solidFill>
                  <a:srgbClr val="2A33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0" name="Rectangle 10">
                <a:extLst>
                  <a:ext uri="{FF2B5EF4-FFF2-40B4-BE49-F238E27FC236}">
                    <a16:creationId xmlns:a16="http://schemas.microsoft.com/office/drawing/2014/main" id="{F673682E-3E2E-92D5-4769-D4341CD1938E}"/>
                  </a:ext>
                </a:extLst>
              </p:cNvPr>
              <p:cNvSpPr>
                <a:spLocks noChangeArrowheads="1"/>
              </p:cNvSpPr>
              <p:nvPr/>
            </p:nvSpPr>
            <p:spPr bwMode="auto">
              <a:xfrm>
                <a:off x="1387475" y="274638"/>
                <a:ext cx="206375" cy="209550"/>
              </a:xfrm>
              <a:prstGeom prst="rect">
                <a:avLst/>
              </a:prstGeom>
              <a:noFill/>
              <a:ln w="23813" cap="flat">
                <a:solidFill>
                  <a:srgbClr val="2A33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1" name="Line 11">
                <a:extLst>
                  <a:ext uri="{FF2B5EF4-FFF2-40B4-BE49-F238E27FC236}">
                    <a16:creationId xmlns:a16="http://schemas.microsoft.com/office/drawing/2014/main" id="{B699BD0A-C9EB-BE52-E086-5B5BBAC3E4FD}"/>
                  </a:ext>
                </a:extLst>
              </p:cNvPr>
              <p:cNvSpPr>
                <a:spLocks noChangeShapeType="1"/>
              </p:cNvSpPr>
              <p:nvPr/>
            </p:nvSpPr>
            <p:spPr bwMode="auto">
              <a:xfrm flipH="1">
                <a:off x="1387475" y="754063"/>
                <a:ext cx="315913" cy="0"/>
              </a:xfrm>
              <a:prstGeom prst="line">
                <a:avLst/>
              </a:prstGeom>
              <a:noFill/>
              <a:ln w="23813" cap="flat">
                <a:solidFill>
                  <a:srgbClr val="2A333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2" name="Freeform 12">
                <a:extLst>
                  <a:ext uri="{FF2B5EF4-FFF2-40B4-BE49-F238E27FC236}">
                    <a16:creationId xmlns:a16="http://schemas.microsoft.com/office/drawing/2014/main" id="{6F4D51EC-8807-82EA-D2E0-778CEE299FB2}"/>
                  </a:ext>
                </a:extLst>
              </p:cNvPr>
              <p:cNvSpPr>
                <a:spLocks/>
              </p:cNvSpPr>
              <p:nvPr/>
            </p:nvSpPr>
            <p:spPr bwMode="auto">
              <a:xfrm>
                <a:off x="1387475" y="650876"/>
                <a:ext cx="103188" cy="206375"/>
              </a:xfrm>
              <a:custGeom>
                <a:avLst/>
                <a:gdLst>
                  <a:gd name="T0" fmla="*/ 65 w 65"/>
                  <a:gd name="T1" fmla="*/ 130 h 130"/>
                  <a:gd name="T2" fmla="*/ 0 w 65"/>
                  <a:gd name="T3" fmla="*/ 65 h 130"/>
                  <a:gd name="T4" fmla="*/ 65 w 65"/>
                  <a:gd name="T5" fmla="*/ 0 h 130"/>
                </a:gdLst>
                <a:ahLst/>
                <a:cxnLst>
                  <a:cxn ang="0">
                    <a:pos x="T0" y="T1"/>
                  </a:cxn>
                  <a:cxn ang="0">
                    <a:pos x="T2" y="T3"/>
                  </a:cxn>
                  <a:cxn ang="0">
                    <a:pos x="T4" y="T5"/>
                  </a:cxn>
                </a:cxnLst>
                <a:rect l="0" t="0" r="r" b="b"/>
                <a:pathLst>
                  <a:path w="65" h="130">
                    <a:moveTo>
                      <a:pt x="65" y="130"/>
                    </a:moveTo>
                    <a:lnTo>
                      <a:pt x="0" y="65"/>
                    </a:lnTo>
                    <a:lnTo>
                      <a:pt x="65" y="0"/>
                    </a:lnTo>
                  </a:path>
                </a:pathLst>
              </a:custGeom>
              <a:noFill/>
              <a:ln w="23813" cap="flat">
                <a:solidFill>
                  <a:srgbClr val="2A33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 name="Rectangle 13">
                <a:extLst>
                  <a:ext uri="{FF2B5EF4-FFF2-40B4-BE49-F238E27FC236}">
                    <a16:creationId xmlns:a16="http://schemas.microsoft.com/office/drawing/2014/main" id="{E70ED2B9-3BA5-FA36-36A0-16DAA8F59B1E}"/>
                  </a:ext>
                </a:extLst>
              </p:cNvPr>
              <p:cNvSpPr>
                <a:spLocks noChangeArrowheads="1"/>
              </p:cNvSpPr>
              <p:nvPr/>
            </p:nvSpPr>
            <p:spPr bwMode="auto">
              <a:xfrm>
                <a:off x="1757363" y="650876"/>
                <a:ext cx="206375" cy="206375"/>
              </a:xfrm>
              <a:prstGeom prst="rect">
                <a:avLst/>
              </a:prstGeom>
              <a:noFill/>
              <a:ln w="23813" cap="flat">
                <a:solidFill>
                  <a:srgbClr val="2A333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sp>
        <p:nvSpPr>
          <p:cNvPr id="26" name="文本框 30">
            <a:extLst>
              <a:ext uri="{FF2B5EF4-FFF2-40B4-BE49-F238E27FC236}">
                <a16:creationId xmlns:a16="http://schemas.microsoft.com/office/drawing/2014/main" id="{36BAE41E-9777-64FC-3BE0-08374373BE5A}"/>
              </a:ext>
            </a:extLst>
          </p:cNvPr>
          <p:cNvSpPr txBox="1"/>
          <p:nvPr/>
        </p:nvSpPr>
        <p:spPr>
          <a:xfrm>
            <a:off x="8056563" y="3223589"/>
            <a:ext cx="3822011" cy="1218026"/>
          </a:xfrm>
          <a:prstGeom prst="rect">
            <a:avLst/>
          </a:prstGeom>
          <a:noFill/>
        </p:spPr>
        <p:txBody>
          <a:bodyPr wrap="square" rtlCol="0">
            <a:spAutoFit/>
          </a:bodyPr>
          <a:lstStyle/>
          <a:p>
            <a:pPr marL="285750" marR="0" lvl="0" indent="-285750" algn="l" defTabSz="914400" rtl="0" eaLnBrk="1" fontAlgn="auto" latinLnBrk="0" hangingPunct="1">
              <a:lnSpc>
                <a:spcPts val="3000"/>
              </a:lnSpc>
              <a:spcBef>
                <a:spcPts val="0"/>
              </a:spcBef>
              <a:spcAft>
                <a:spcPts val="0"/>
              </a:spcAft>
              <a:buClrTx/>
              <a:buSzPct val="60000"/>
              <a:buFont typeface="Wingdings" panose="05000000000000000000" pitchFamily="2" charset="2"/>
              <a:buChar char="u"/>
              <a:tabLst/>
              <a:defRPr/>
            </a:pPr>
            <a:r>
              <a:rPr kumimoji="0" lang="en-US" altLang="zh-CN" sz="2000" b="0"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HikCentral Access Control</a:t>
            </a:r>
          </a:p>
          <a:p>
            <a:pPr marL="285750" marR="0" lvl="0" indent="-285750" algn="l" defTabSz="914400" rtl="0" eaLnBrk="1" fontAlgn="auto" latinLnBrk="0" hangingPunct="1">
              <a:lnSpc>
                <a:spcPts val="3000"/>
              </a:lnSpc>
              <a:spcBef>
                <a:spcPts val="0"/>
              </a:spcBef>
              <a:spcAft>
                <a:spcPts val="0"/>
              </a:spcAft>
              <a:buClrTx/>
              <a:buSzPct val="60000"/>
              <a:buFont typeface="Wingdings" panose="05000000000000000000" pitchFamily="2" charset="2"/>
              <a:buChar char="u"/>
              <a:tabLst/>
              <a:defRPr/>
            </a:pPr>
            <a:r>
              <a:rPr lang="en-US" altLang="zh-CN" sz="2000" dirty="0">
                <a:solidFill>
                  <a:srgbClr val="38455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Hik Partner Pro</a:t>
            </a:r>
            <a:endParaRPr kumimoji="0" lang="en-US" altLang="zh-CN" sz="2000" b="0"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285750" marR="0" lvl="0" indent="-285750" algn="l" defTabSz="914400" rtl="0" eaLnBrk="1" fontAlgn="auto" latinLnBrk="0" hangingPunct="1">
              <a:lnSpc>
                <a:spcPts val="3000"/>
              </a:lnSpc>
              <a:spcBef>
                <a:spcPts val="0"/>
              </a:spcBef>
              <a:spcAft>
                <a:spcPts val="0"/>
              </a:spcAft>
              <a:buClrTx/>
              <a:buSzPct val="60000"/>
              <a:buFont typeface="Wingdings" panose="05000000000000000000" pitchFamily="2" charset="2"/>
              <a:buChar char="u"/>
              <a:tabLst/>
              <a:defRPr/>
            </a:pPr>
            <a:r>
              <a:rPr kumimoji="0" lang="en-US" altLang="zh-CN" sz="2000" b="0"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Hik-Connect P/T</a:t>
            </a:r>
          </a:p>
        </p:txBody>
      </p:sp>
      <p:pic>
        <p:nvPicPr>
          <p:cNvPr id="3" name="Imagen 7" descr="Logotipo&#10;&#10;Descripción generada automáticamente">
            <a:extLst>
              <a:ext uri="{FF2B5EF4-FFF2-40B4-BE49-F238E27FC236}">
                <a16:creationId xmlns:a16="http://schemas.microsoft.com/office/drawing/2014/main" id="{3BBC4907-6DA6-22CC-95D9-66ABBDBC08F6}"/>
              </a:ext>
            </a:extLst>
          </p:cNvPr>
          <p:cNvPicPr>
            <a:picLocks noChangeAspect="1"/>
          </p:cNvPicPr>
          <p:nvPr/>
        </p:nvPicPr>
        <p:blipFill rotWithShape="1">
          <a:blip r:embed="rId3">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714751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623393" y="210252"/>
            <a:ext cx="9435577"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On-Premise Software- HikCentral Access Control</a:t>
            </a:r>
          </a:p>
        </p:txBody>
      </p:sp>
      <p:cxnSp>
        <p:nvCxnSpPr>
          <p:cNvPr id="35" name="直接箭头连接符 34"/>
          <p:cNvCxnSpPr/>
          <p:nvPr>
            <p:custDataLst>
              <p:tags r:id="rId2"/>
            </p:custDataLst>
          </p:nvPr>
        </p:nvCxnSpPr>
        <p:spPr>
          <a:xfrm>
            <a:off x="3923389" y="3836009"/>
            <a:ext cx="0" cy="3175000"/>
          </a:xfrm>
          <a:prstGeom prst="straightConnector1">
            <a:avLst/>
          </a:prstGeom>
          <a:noFill/>
          <a:ln w="6350" cap="flat" cmpd="sng" algn="ctr">
            <a:solidFill>
              <a:srgbClr val="56CA95"/>
            </a:solidFill>
            <a:prstDash val="solid"/>
            <a:miter lim="800000"/>
            <a:headEnd type="arrow" w="med" len="med"/>
            <a:tailEnd type="arrow" w="med" len="med"/>
          </a:ln>
          <a:effectLst/>
        </p:spPr>
      </p:cxnSp>
      <p:cxnSp>
        <p:nvCxnSpPr>
          <p:cNvPr id="36" name="直接箭头连接符 35"/>
          <p:cNvCxnSpPr/>
          <p:nvPr/>
        </p:nvCxnSpPr>
        <p:spPr>
          <a:xfrm>
            <a:off x="3925083" y="722817"/>
            <a:ext cx="0" cy="3113193"/>
          </a:xfrm>
          <a:prstGeom prst="straightConnector1">
            <a:avLst/>
          </a:prstGeom>
          <a:noFill/>
          <a:ln w="6350" cap="flat" cmpd="sng" algn="ctr">
            <a:solidFill>
              <a:srgbClr val="58B6E5"/>
            </a:solidFill>
            <a:prstDash val="solid"/>
            <a:miter lim="800000"/>
            <a:headEnd type="arrow" w="med" len="med"/>
            <a:tailEnd type="arrow" w="med" len="med"/>
          </a:ln>
          <a:effectLst/>
        </p:spPr>
      </p:cxnSp>
      <p:grpSp>
        <p:nvGrpSpPr>
          <p:cNvPr id="37" name="组合 36"/>
          <p:cNvGrpSpPr/>
          <p:nvPr/>
        </p:nvGrpSpPr>
        <p:grpSpPr>
          <a:xfrm>
            <a:off x="3024505" y="4912826"/>
            <a:ext cx="2759011" cy="934847"/>
            <a:chOff x="8144122" y="1064633"/>
            <a:chExt cx="2069258" cy="701135"/>
          </a:xfrm>
        </p:grpSpPr>
        <p:pic>
          <p:nvPicPr>
            <p:cNvPr id="38" name="图片 3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993728" y="1064633"/>
              <a:ext cx="369594" cy="425732"/>
            </a:xfrm>
            <a:prstGeom prst="rect">
              <a:avLst/>
            </a:prstGeom>
          </p:spPr>
        </p:pic>
        <p:sp>
          <p:nvSpPr>
            <p:cNvPr id="39" name="矩形 38"/>
            <p:cNvSpPr/>
            <p:nvPr/>
          </p:nvSpPr>
          <p:spPr>
            <a:xfrm>
              <a:off x="8144122" y="1542678"/>
              <a:ext cx="2069258" cy="223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33" b="1"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等距更纱黑体 SC" panose="02000509000000000000" pitchFamily="49" charset="-122"/>
                  <a:sym typeface="Calibri" panose="020F0502020204030204" pitchFamily="34" charset="0"/>
                </a:rPr>
                <a:t>HikCentral Access Control</a:t>
              </a:r>
              <a:endParaRPr kumimoji="0" lang="en-US" altLang="zh-CN" sz="1333" b="1" i="1"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等距更纱黑体 SC" panose="02000509000000000000" pitchFamily="49" charset="-122"/>
                <a:sym typeface="Calibri" panose="020F0502020204030204" pitchFamily="34" charset="0"/>
              </a:endParaRPr>
            </a:p>
          </p:txBody>
        </p:sp>
      </p:grpSp>
      <p:graphicFrame>
        <p:nvGraphicFramePr>
          <p:cNvPr id="40" name="图示 39"/>
          <p:cNvGraphicFramePr/>
          <p:nvPr>
            <p:custDataLst>
              <p:tags r:id="rId3"/>
            </p:custDataLst>
          </p:nvPr>
        </p:nvGraphicFramePr>
        <p:xfrm>
          <a:off x="277994" y="456704"/>
          <a:ext cx="2290233" cy="63584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41" name="直接连接符 40"/>
          <p:cNvCxnSpPr/>
          <p:nvPr>
            <p:custDataLst>
              <p:tags r:id="rId4"/>
            </p:custDataLst>
          </p:nvPr>
        </p:nvCxnSpPr>
        <p:spPr>
          <a:xfrm>
            <a:off x="2801557" y="3836009"/>
            <a:ext cx="2659380" cy="0"/>
          </a:xfrm>
          <a:prstGeom prst="line">
            <a:avLst/>
          </a:prstGeom>
          <a:noFill/>
          <a:ln w="6350" cap="flat" cmpd="sng" algn="ctr">
            <a:solidFill>
              <a:sysClr val="window" lastClr="FFFFFF">
                <a:lumMod val="65000"/>
              </a:sysClr>
            </a:solidFill>
            <a:prstDash val="dash"/>
            <a:miter lim="800000"/>
          </a:ln>
          <a:effectLst/>
        </p:spPr>
      </p:cxnSp>
      <p:sp>
        <p:nvSpPr>
          <p:cNvPr id="42" name="文本框 41"/>
          <p:cNvSpPr txBox="1"/>
          <p:nvPr>
            <p:custDataLst>
              <p:tags r:id="rId5"/>
            </p:custDataLst>
          </p:nvPr>
        </p:nvSpPr>
        <p:spPr>
          <a:xfrm>
            <a:off x="3666849" y="5961703"/>
            <a:ext cx="1794087" cy="584775"/>
          </a:xfrm>
          <a:prstGeom prst="rect">
            <a:avLst/>
          </a:prstGeom>
          <a:noFill/>
          <a:extLst>
            <a:ext uri="{909E8E84-426E-40DD-AFC4-6F175D3DCCD1}">
              <a14:hiddenFill xmlns:a14="http://schemas.microsoft.com/office/drawing/2010/main">
                <a:gradFill>
                  <a:gsLst>
                    <a:gs pos="0">
                      <a:srgbClr val="007BD3"/>
                    </a:gs>
                    <a:gs pos="100000">
                      <a:srgbClr val="034373"/>
                    </a:gs>
                  </a:gsLst>
                  <a:lin scaled="0"/>
                </a:gradFill>
              </a14:hiddenFill>
            </a:ext>
          </a:extLst>
        </p:spPr>
        <p:txBody>
          <a:bodyPr wrap="square" rtlCol="0" anchor="ctr" anchorCtr="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rPr>
              <a:t>16</a:t>
            </a:r>
            <a:r>
              <a:rPr kumimoji="0" lang="zh-CN" altLang="en-US"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rPr>
              <a:t> </a:t>
            </a:r>
            <a:r>
              <a:rPr kumimoji="0" lang="en-US" altLang="zh-CN"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rPr>
              <a:t>doors</a:t>
            </a:r>
            <a:endParaRPr kumimoji="0" lang="zh-CN" altLang="en-US"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rPr>
              <a:t>3000 persons</a:t>
            </a:r>
            <a:endParaRPr kumimoji="0" lang="zh-CN" altLang="en-US"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endParaRPr>
          </a:p>
        </p:txBody>
      </p:sp>
      <p:sp>
        <p:nvSpPr>
          <p:cNvPr id="43" name="文本框 42"/>
          <p:cNvSpPr txBox="1"/>
          <p:nvPr>
            <p:custDataLst>
              <p:tags r:id="rId6"/>
            </p:custDataLst>
          </p:nvPr>
        </p:nvSpPr>
        <p:spPr>
          <a:xfrm>
            <a:off x="3736882" y="2643265"/>
            <a:ext cx="1824201" cy="584775"/>
          </a:xfrm>
          <a:prstGeom prst="rect">
            <a:avLst/>
          </a:prstGeom>
          <a:noFill/>
          <a:extLst>
            <a:ext uri="{909E8E84-426E-40DD-AFC4-6F175D3DCCD1}">
              <a14:hiddenFill xmlns:a14="http://schemas.microsoft.com/office/drawing/2010/main">
                <a:gradFill>
                  <a:gsLst>
                    <a:gs pos="0">
                      <a:srgbClr val="007BD3"/>
                    </a:gs>
                    <a:gs pos="100000">
                      <a:srgbClr val="034373"/>
                    </a:gs>
                  </a:gsLst>
                  <a:lin scaled="0"/>
                </a:gradFill>
              </a14:hiddenFill>
            </a:ext>
          </a:extLst>
        </p:spPr>
        <p:txBody>
          <a:bodyPr wrap="square" rtlCol="0" anchor="ctr" anchorCtr="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rPr>
              <a:t>5,000</a:t>
            </a:r>
            <a:r>
              <a:rPr kumimoji="0" lang="zh-CN" altLang="en-US"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rPr>
              <a:t> </a:t>
            </a:r>
            <a:r>
              <a:rPr kumimoji="0" lang="en-US" altLang="zh-CN"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rPr>
              <a:t>doors</a:t>
            </a:r>
            <a:endParaRPr kumimoji="0" lang="zh-CN" altLang="en-US"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rPr>
              <a:t>100,000 persons</a:t>
            </a:r>
            <a:endParaRPr kumimoji="0" lang="zh-CN" altLang="en-US" sz="16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libri" panose="020F0502020204030204" pitchFamily="34" charset="0"/>
              <a:ea typeface="微软雅黑" panose="020B0503020204020204" pitchFamily="34" charset="-122"/>
              <a:cs typeface="微软雅黑" panose="020B0503020204020204" charset="-122"/>
              <a:sym typeface="Calibri" panose="020F0502020204030204" pitchFamily="34" charset="0"/>
            </a:endParaRPr>
          </a:p>
        </p:txBody>
      </p:sp>
      <p:grpSp>
        <p:nvGrpSpPr>
          <p:cNvPr id="44" name="组合 43"/>
          <p:cNvGrpSpPr/>
          <p:nvPr/>
        </p:nvGrpSpPr>
        <p:grpSpPr>
          <a:xfrm>
            <a:off x="3023659" y="1598973"/>
            <a:ext cx="2759011" cy="934847"/>
            <a:chOff x="8144122" y="1064633"/>
            <a:chExt cx="2069258" cy="701135"/>
          </a:xfrm>
        </p:grpSpPr>
        <p:pic>
          <p:nvPicPr>
            <p:cNvPr id="45" name="图片 44"/>
            <p:cNvPicPr>
              <a:picLocks noChangeAspect="1"/>
            </p:cNvPicPr>
            <p:nvPr>
              <p:custDataLst>
                <p:tags r:id="rId8"/>
              </p:custDataLst>
            </p:nvPr>
          </p:nvPicPr>
          <p:blipFill>
            <a:blip r:embed="rId12" cstate="screen">
              <a:extLst>
                <a:ext uri="{28A0092B-C50C-407E-A947-70E740481C1C}">
                  <a14:useLocalDpi xmlns:a14="http://schemas.microsoft.com/office/drawing/2010/main"/>
                </a:ext>
              </a:extLst>
            </a:blip>
            <a:stretch>
              <a:fillRect/>
            </a:stretch>
          </p:blipFill>
          <p:spPr>
            <a:xfrm>
              <a:off x="8993728" y="1064633"/>
              <a:ext cx="369594" cy="425732"/>
            </a:xfrm>
            <a:prstGeom prst="rect">
              <a:avLst/>
            </a:prstGeom>
          </p:spPr>
        </p:pic>
        <p:sp>
          <p:nvSpPr>
            <p:cNvPr id="46" name="矩形 45"/>
            <p:cNvSpPr/>
            <p:nvPr>
              <p:custDataLst>
                <p:tags r:id="rId9"/>
              </p:custDataLst>
            </p:nvPr>
          </p:nvSpPr>
          <p:spPr>
            <a:xfrm>
              <a:off x="8144122" y="1542678"/>
              <a:ext cx="2069258" cy="223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33" b="1"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等距更纱黑体 SC" panose="02000509000000000000" pitchFamily="49" charset="-122"/>
                  <a:sym typeface="Calibri" panose="020F0502020204030204" pitchFamily="34" charset="0"/>
                </a:rPr>
                <a:t>HikCentral Professional</a:t>
              </a:r>
              <a:endParaRPr kumimoji="0" lang="en-US" altLang="zh-CN" sz="1333" b="1" i="1"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等距更纱黑体 SC" panose="02000509000000000000" pitchFamily="49" charset="-122"/>
                <a:sym typeface="Calibri" panose="020F0502020204030204" pitchFamily="34" charset="0"/>
              </a:endParaRPr>
            </a:p>
          </p:txBody>
        </p:sp>
      </p:grpSp>
      <p:cxnSp>
        <p:nvCxnSpPr>
          <p:cNvPr id="47" name="曲线连接符 46"/>
          <p:cNvCxnSpPr/>
          <p:nvPr/>
        </p:nvCxnSpPr>
        <p:spPr>
          <a:xfrm flipH="1" flipV="1">
            <a:off x="4648984" y="1882750"/>
            <a:ext cx="4233" cy="3313853"/>
          </a:xfrm>
          <a:prstGeom prst="curvedConnector3">
            <a:avLst>
              <a:gd name="adj1" fmla="val -17740000"/>
            </a:avLst>
          </a:prstGeom>
          <a:noFill/>
          <a:ln w="6350" cap="flat" cmpd="sng" algn="ctr">
            <a:solidFill>
              <a:srgbClr val="C00000"/>
            </a:solidFill>
            <a:prstDash val="dash"/>
            <a:miter lim="800000"/>
            <a:tailEnd type="arrow" w="med" len="med"/>
          </a:ln>
          <a:effectLst/>
        </p:spPr>
      </p:cxnSp>
      <p:sp>
        <p:nvSpPr>
          <p:cNvPr id="48" name="矩形 47"/>
          <p:cNvSpPr/>
          <p:nvPr>
            <p:custDataLst>
              <p:tags r:id="rId7"/>
            </p:custDataLst>
          </p:nvPr>
        </p:nvSpPr>
        <p:spPr>
          <a:xfrm>
            <a:off x="4894516" y="3317850"/>
            <a:ext cx="1105473" cy="318100"/>
          </a:xfrm>
          <a:prstGeom prst="rect">
            <a:avLst/>
          </a:prstGeom>
          <a:solidFill>
            <a:srgbClr val="EC5F74"/>
          </a:solidFill>
          <a:ln w="19050" cap="flat" cmpd="sng" algn="ctr">
            <a:solidFill>
              <a:sysClr val="window" lastClr="FFFFFF"/>
            </a:solidFill>
            <a:prstDash val="solid"/>
            <a:miter lim="800000"/>
          </a:ln>
          <a:effec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467" b="1" i="0" u="none" strike="noStrike" kern="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Upgrade</a:t>
            </a:r>
            <a:endParaRPr kumimoji="0" lang="zh-CN" altLang="en-US" sz="1467" b="1" i="0" u="none" strike="noStrike" kern="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aphicFrame>
        <p:nvGraphicFramePr>
          <p:cNvPr id="4" name="图示 3"/>
          <p:cNvGraphicFramePr/>
          <p:nvPr/>
        </p:nvGraphicFramePr>
        <p:xfrm>
          <a:off x="-752907" y="1112508"/>
          <a:ext cx="4352032" cy="541866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5" name="文本框 4"/>
          <p:cNvSpPr txBox="1"/>
          <p:nvPr/>
        </p:nvSpPr>
        <p:spPr>
          <a:xfrm>
            <a:off x="858151" y="2999814"/>
            <a:ext cx="12481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Charge</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0" name="文本框 49"/>
          <p:cNvSpPr txBox="1"/>
          <p:nvPr/>
        </p:nvSpPr>
        <p:spPr>
          <a:xfrm>
            <a:off x="984138" y="5630812"/>
            <a:ext cx="994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Free</a:t>
            </a:r>
            <a:endParaRPr kumimoji="0" lang="zh-CN" altLang="en-US" sz="24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51" name="图片 50"/>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461997" y="1473741"/>
            <a:ext cx="4083899" cy="3130628"/>
          </a:xfrm>
          <a:prstGeom prst="rect">
            <a:avLst/>
          </a:prstGeom>
        </p:spPr>
      </p:pic>
      <p:cxnSp>
        <p:nvCxnSpPr>
          <p:cNvPr id="53" name="îśḻiḓê">
            <a:extLst>
              <a:ext uri="{FF2B5EF4-FFF2-40B4-BE49-F238E27FC236}">
                <a16:creationId xmlns:a16="http://schemas.microsoft.com/office/drawing/2014/main" id="{FC5FA927-57C0-DD8F-339E-2999DA60ECA4}"/>
              </a:ext>
            </a:extLst>
          </p:cNvPr>
          <p:cNvCxnSpPr>
            <a:cxnSpLocks/>
          </p:cNvCxnSpPr>
          <p:nvPr/>
        </p:nvCxnSpPr>
        <p:spPr>
          <a:xfrm>
            <a:off x="8843507" y="4700370"/>
            <a:ext cx="0" cy="1841856"/>
          </a:xfrm>
          <a:prstGeom prst="line">
            <a:avLst/>
          </a:prstGeom>
        </p:spPr>
        <p:style>
          <a:lnRef idx="1">
            <a:schemeClr val="accent1"/>
          </a:lnRef>
          <a:fillRef idx="0">
            <a:schemeClr val="accent1"/>
          </a:fillRef>
          <a:effectRef idx="0">
            <a:schemeClr val="accent1"/>
          </a:effectRef>
          <a:fontRef idx="minor">
            <a:schemeClr val="tx1"/>
          </a:fontRef>
        </p:style>
      </p:cxnSp>
      <p:sp>
        <p:nvSpPr>
          <p:cNvPr id="54" name="iṡľîḓe">
            <a:extLst>
              <a:ext uri="{FF2B5EF4-FFF2-40B4-BE49-F238E27FC236}">
                <a16:creationId xmlns:a16="http://schemas.microsoft.com/office/drawing/2014/main" id="{AC1789A0-8088-59E4-CD1C-C143CB6D07E7}"/>
              </a:ext>
            </a:extLst>
          </p:cNvPr>
          <p:cNvSpPr/>
          <p:nvPr/>
        </p:nvSpPr>
        <p:spPr>
          <a:xfrm>
            <a:off x="6415953" y="4451565"/>
            <a:ext cx="1954591" cy="6612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867" b="1"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HCP</a:t>
            </a:r>
          </a:p>
        </p:txBody>
      </p:sp>
      <p:sp>
        <p:nvSpPr>
          <p:cNvPr id="55" name="ïsľiďè">
            <a:extLst>
              <a:ext uri="{FF2B5EF4-FFF2-40B4-BE49-F238E27FC236}">
                <a16:creationId xmlns:a16="http://schemas.microsoft.com/office/drawing/2014/main" id="{FC46294B-7AF6-ABF3-A9D7-D865F16B551B}"/>
              </a:ext>
            </a:extLst>
          </p:cNvPr>
          <p:cNvSpPr/>
          <p:nvPr/>
        </p:nvSpPr>
        <p:spPr>
          <a:xfrm>
            <a:off x="5717476" y="5112861"/>
            <a:ext cx="3276889" cy="2157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28594" marR="0" lvl="0" indent="-228594"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Charge</a:t>
            </a:r>
          </a:p>
          <a:p>
            <a:pPr marL="228594" marR="0" lvl="0" indent="-228594"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5,000 doors, 100,000 persons</a:t>
            </a:r>
          </a:p>
          <a:p>
            <a:pPr marL="228594" marR="0" lvl="0" indent="-228594"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Access Control &amp; Video Intercom</a:t>
            </a:r>
          </a:p>
          <a:p>
            <a:pPr marL="228594" marR="0" lvl="0" indent="-228594"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CCTV &amp; Elevator &amp; Parking Lot</a:t>
            </a:r>
          </a:p>
          <a:p>
            <a:pPr marL="228594" marR="0" lvl="0" indent="-228594"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Etc.</a:t>
            </a:r>
          </a:p>
          <a:p>
            <a:pPr marL="228594" marR="0" lvl="0" indent="-228594" algn="ctr"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6" name="íṥḷiḋè">
            <a:extLst>
              <a:ext uri="{FF2B5EF4-FFF2-40B4-BE49-F238E27FC236}">
                <a16:creationId xmlns:a16="http://schemas.microsoft.com/office/drawing/2014/main" id="{64437433-C414-E5C3-0BAA-550A86CD9C6F}"/>
              </a:ext>
            </a:extLst>
          </p:cNvPr>
          <p:cNvSpPr/>
          <p:nvPr/>
        </p:nvSpPr>
        <p:spPr>
          <a:xfrm>
            <a:off x="9472225" y="4455900"/>
            <a:ext cx="1954591" cy="661296"/>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867" b="1"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HCAC</a:t>
            </a:r>
          </a:p>
        </p:txBody>
      </p:sp>
      <p:sp>
        <p:nvSpPr>
          <p:cNvPr id="58" name="ïsľiďè">
            <a:extLst>
              <a:ext uri="{FF2B5EF4-FFF2-40B4-BE49-F238E27FC236}">
                <a16:creationId xmlns:a16="http://schemas.microsoft.com/office/drawing/2014/main" id="{FC46294B-7AF6-ABF3-A9D7-D865F16B551B}"/>
              </a:ext>
            </a:extLst>
          </p:cNvPr>
          <p:cNvSpPr/>
          <p:nvPr/>
        </p:nvSpPr>
        <p:spPr>
          <a:xfrm>
            <a:off x="8783077" y="5208235"/>
            <a:ext cx="3441740" cy="1517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28594" marR="0" lvl="0" indent="-228594"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Free</a:t>
            </a:r>
          </a:p>
          <a:p>
            <a:pPr marL="228594" marR="0" lvl="0" indent="-228594"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16 doors, 3000 persons</a:t>
            </a:r>
          </a:p>
          <a:p>
            <a:pPr marL="228594" marR="0" lvl="0" indent="-228594"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Access Control &amp; Time Attendance</a:t>
            </a:r>
          </a:p>
          <a:p>
            <a:pPr marL="228594" marR="0" lvl="0" indent="-228594" algn="ctr"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7" name="free-commercial-label_57462">
            <a:extLst>
              <a:ext uri="{FF2B5EF4-FFF2-40B4-BE49-F238E27FC236}">
                <a16:creationId xmlns:a16="http://schemas.microsoft.com/office/drawing/2014/main" id="{54405246-CCE2-4201-BBB1-D3F3EB6E740D}"/>
              </a:ext>
            </a:extLst>
          </p:cNvPr>
          <p:cNvSpPr/>
          <p:nvPr/>
        </p:nvSpPr>
        <p:spPr>
          <a:xfrm>
            <a:off x="10782870" y="498211"/>
            <a:ext cx="1528146" cy="1478154"/>
          </a:xfrm>
          <a:custGeom>
            <a:avLst/>
            <a:gdLst>
              <a:gd name="connsiteX0" fmla="*/ 240323 w 594749"/>
              <a:gd name="connsiteY0" fmla="*/ 264903 h 607780"/>
              <a:gd name="connsiteX1" fmla="*/ 257117 w 594749"/>
              <a:gd name="connsiteY1" fmla="*/ 278273 h 607780"/>
              <a:gd name="connsiteX2" fmla="*/ 238616 w 594749"/>
              <a:gd name="connsiteY2" fmla="*/ 292212 h 607780"/>
              <a:gd name="connsiteX3" fmla="*/ 231784 w 594749"/>
              <a:gd name="connsiteY3" fmla="*/ 292212 h 607780"/>
              <a:gd name="connsiteX4" fmla="*/ 231784 w 594749"/>
              <a:gd name="connsiteY4" fmla="*/ 265282 h 607780"/>
              <a:gd name="connsiteX5" fmla="*/ 240323 w 594749"/>
              <a:gd name="connsiteY5" fmla="*/ 264903 h 607780"/>
              <a:gd name="connsiteX6" fmla="*/ 415704 w 594749"/>
              <a:gd name="connsiteY6" fmla="*/ 234432 h 607780"/>
              <a:gd name="connsiteX7" fmla="*/ 410865 w 594749"/>
              <a:gd name="connsiteY7" fmla="*/ 239265 h 607780"/>
              <a:gd name="connsiteX8" fmla="*/ 410865 w 594749"/>
              <a:gd name="connsiteY8" fmla="*/ 369463 h 607780"/>
              <a:gd name="connsiteX9" fmla="*/ 415704 w 594749"/>
              <a:gd name="connsiteY9" fmla="*/ 374295 h 607780"/>
              <a:gd name="connsiteX10" fmla="*/ 498829 w 594749"/>
              <a:gd name="connsiteY10" fmla="*/ 374295 h 607780"/>
              <a:gd name="connsiteX11" fmla="*/ 503668 w 594749"/>
              <a:gd name="connsiteY11" fmla="*/ 369463 h 607780"/>
              <a:gd name="connsiteX12" fmla="*/ 503668 w 594749"/>
              <a:gd name="connsiteY12" fmla="*/ 345299 h 607780"/>
              <a:gd name="connsiteX13" fmla="*/ 498829 w 594749"/>
              <a:gd name="connsiteY13" fmla="*/ 340467 h 607780"/>
              <a:gd name="connsiteX14" fmla="*/ 450150 w 594749"/>
              <a:gd name="connsiteY14" fmla="*/ 340467 h 607780"/>
              <a:gd name="connsiteX15" fmla="*/ 450150 w 594749"/>
              <a:gd name="connsiteY15" fmla="*/ 319241 h 607780"/>
              <a:gd name="connsiteX16" fmla="*/ 493230 w 594749"/>
              <a:gd name="connsiteY16" fmla="*/ 319241 h 607780"/>
              <a:gd name="connsiteX17" fmla="*/ 498070 w 594749"/>
              <a:gd name="connsiteY17" fmla="*/ 314408 h 607780"/>
              <a:gd name="connsiteX18" fmla="*/ 498070 w 594749"/>
              <a:gd name="connsiteY18" fmla="*/ 290434 h 607780"/>
              <a:gd name="connsiteX19" fmla="*/ 493230 w 594749"/>
              <a:gd name="connsiteY19" fmla="*/ 285602 h 607780"/>
              <a:gd name="connsiteX20" fmla="*/ 450150 w 594749"/>
              <a:gd name="connsiteY20" fmla="*/ 285602 h 607780"/>
              <a:gd name="connsiteX21" fmla="*/ 450150 w 594749"/>
              <a:gd name="connsiteY21" fmla="*/ 268261 h 607780"/>
              <a:gd name="connsiteX22" fmla="*/ 496172 w 594749"/>
              <a:gd name="connsiteY22" fmla="*/ 268261 h 607780"/>
              <a:gd name="connsiteX23" fmla="*/ 500916 w 594749"/>
              <a:gd name="connsiteY23" fmla="*/ 263428 h 607780"/>
              <a:gd name="connsiteX24" fmla="*/ 500916 w 594749"/>
              <a:gd name="connsiteY24" fmla="*/ 239265 h 607780"/>
              <a:gd name="connsiteX25" fmla="*/ 496172 w 594749"/>
              <a:gd name="connsiteY25" fmla="*/ 234432 h 607780"/>
              <a:gd name="connsiteX26" fmla="*/ 312463 w 594749"/>
              <a:gd name="connsiteY26" fmla="*/ 234432 h 607780"/>
              <a:gd name="connsiteX27" fmla="*/ 307623 w 594749"/>
              <a:gd name="connsiteY27" fmla="*/ 239265 h 607780"/>
              <a:gd name="connsiteX28" fmla="*/ 307623 w 594749"/>
              <a:gd name="connsiteY28" fmla="*/ 369463 h 607780"/>
              <a:gd name="connsiteX29" fmla="*/ 312463 w 594749"/>
              <a:gd name="connsiteY29" fmla="*/ 374295 h 607780"/>
              <a:gd name="connsiteX30" fmla="*/ 395587 w 594749"/>
              <a:gd name="connsiteY30" fmla="*/ 374295 h 607780"/>
              <a:gd name="connsiteX31" fmla="*/ 400427 w 594749"/>
              <a:gd name="connsiteY31" fmla="*/ 369463 h 607780"/>
              <a:gd name="connsiteX32" fmla="*/ 400427 w 594749"/>
              <a:gd name="connsiteY32" fmla="*/ 345299 h 607780"/>
              <a:gd name="connsiteX33" fmla="*/ 395587 w 594749"/>
              <a:gd name="connsiteY33" fmla="*/ 340467 h 607780"/>
              <a:gd name="connsiteX34" fmla="*/ 346908 w 594749"/>
              <a:gd name="connsiteY34" fmla="*/ 340467 h 607780"/>
              <a:gd name="connsiteX35" fmla="*/ 346908 w 594749"/>
              <a:gd name="connsiteY35" fmla="*/ 319241 h 607780"/>
              <a:gd name="connsiteX36" fmla="*/ 389989 w 594749"/>
              <a:gd name="connsiteY36" fmla="*/ 319241 h 607780"/>
              <a:gd name="connsiteX37" fmla="*/ 394828 w 594749"/>
              <a:gd name="connsiteY37" fmla="*/ 314408 h 607780"/>
              <a:gd name="connsiteX38" fmla="*/ 394828 w 594749"/>
              <a:gd name="connsiteY38" fmla="*/ 290434 h 607780"/>
              <a:gd name="connsiteX39" fmla="*/ 389989 w 594749"/>
              <a:gd name="connsiteY39" fmla="*/ 285602 h 607780"/>
              <a:gd name="connsiteX40" fmla="*/ 346908 w 594749"/>
              <a:gd name="connsiteY40" fmla="*/ 285602 h 607780"/>
              <a:gd name="connsiteX41" fmla="*/ 346908 w 594749"/>
              <a:gd name="connsiteY41" fmla="*/ 268261 h 607780"/>
              <a:gd name="connsiteX42" fmla="*/ 392836 w 594749"/>
              <a:gd name="connsiteY42" fmla="*/ 268261 h 607780"/>
              <a:gd name="connsiteX43" fmla="*/ 397675 w 594749"/>
              <a:gd name="connsiteY43" fmla="*/ 263428 h 607780"/>
              <a:gd name="connsiteX44" fmla="*/ 397675 w 594749"/>
              <a:gd name="connsiteY44" fmla="*/ 239265 h 607780"/>
              <a:gd name="connsiteX45" fmla="*/ 392836 w 594749"/>
              <a:gd name="connsiteY45" fmla="*/ 234432 h 607780"/>
              <a:gd name="connsiteX46" fmla="*/ 95921 w 594749"/>
              <a:gd name="connsiteY46" fmla="*/ 234432 h 607780"/>
              <a:gd name="connsiteX47" fmla="*/ 91082 w 594749"/>
              <a:gd name="connsiteY47" fmla="*/ 239265 h 607780"/>
              <a:gd name="connsiteX48" fmla="*/ 91082 w 594749"/>
              <a:gd name="connsiteY48" fmla="*/ 369463 h 607780"/>
              <a:gd name="connsiteX49" fmla="*/ 95921 w 594749"/>
              <a:gd name="connsiteY49" fmla="*/ 374295 h 607780"/>
              <a:gd name="connsiteX50" fmla="*/ 125527 w 594749"/>
              <a:gd name="connsiteY50" fmla="*/ 374295 h 607780"/>
              <a:gd name="connsiteX51" fmla="*/ 130367 w 594749"/>
              <a:gd name="connsiteY51" fmla="*/ 369463 h 607780"/>
              <a:gd name="connsiteX52" fmla="*/ 130367 w 594749"/>
              <a:gd name="connsiteY52" fmla="*/ 321894 h 607780"/>
              <a:gd name="connsiteX53" fmla="*/ 172308 w 594749"/>
              <a:gd name="connsiteY53" fmla="*/ 321894 h 607780"/>
              <a:gd name="connsiteX54" fmla="*/ 177148 w 594749"/>
              <a:gd name="connsiteY54" fmla="*/ 317156 h 607780"/>
              <a:gd name="connsiteX55" fmla="*/ 177148 w 594749"/>
              <a:gd name="connsiteY55" fmla="*/ 293182 h 607780"/>
              <a:gd name="connsiteX56" fmla="*/ 172308 w 594749"/>
              <a:gd name="connsiteY56" fmla="*/ 288350 h 607780"/>
              <a:gd name="connsiteX57" fmla="*/ 130367 w 594749"/>
              <a:gd name="connsiteY57" fmla="*/ 288350 h 607780"/>
              <a:gd name="connsiteX58" fmla="*/ 130367 w 594749"/>
              <a:gd name="connsiteY58" fmla="*/ 268261 h 607780"/>
              <a:gd name="connsiteX59" fmla="*/ 175535 w 594749"/>
              <a:gd name="connsiteY59" fmla="*/ 268261 h 607780"/>
              <a:gd name="connsiteX60" fmla="*/ 180374 w 594749"/>
              <a:gd name="connsiteY60" fmla="*/ 263428 h 607780"/>
              <a:gd name="connsiteX61" fmla="*/ 180374 w 594749"/>
              <a:gd name="connsiteY61" fmla="*/ 239265 h 607780"/>
              <a:gd name="connsiteX62" fmla="*/ 175535 w 594749"/>
              <a:gd name="connsiteY62" fmla="*/ 234432 h 607780"/>
              <a:gd name="connsiteX63" fmla="*/ 237025 w 594749"/>
              <a:gd name="connsiteY63" fmla="*/ 233485 h 607780"/>
              <a:gd name="connsiteX64" fmla="*/ 196980 w 594749"/>
              <a:gd name="connsiteY64" fmla="*/ 236233 h 607780"/>
              <a:gd name="connsiteX65" fmla="*/ 192995 w 594749"/>
              <a:gd name="connsiteY65" fmla="*/ 241065 h 607780"/>
              <a:gd name="connsiteX66" fmla="*/ 192995 w 594749"/>
              <a:gd name="connsiteY66" fmla="*/ 369463 h 607780"/>
              <a:gd name="connsiteX67" fmla="*/ 197834 w 594749"/>
              <a:gd name="connsiteY67" fmla="*/ 374295 h 607780"/>
              <a:gd name="connsiteX68" fmla="*/ 226966 w 594749"/>
              <a:gd name="connsiteY68" fmla="*/ 374295 h 607780"/>
              <a:gd name="connsiteX69" fmla="*/ 231806 w 594749"/>
              <a:gd name="connsiteY69" fmla="*/ 369463 h 607780"/>
              <a:gd name="connsiteX70" fmla="*/ 231806 w 594749"/>
              <a:gd name="connsiteY70" fmla="*/ 323126 h 607780"/>
              <a:gd name="connsiteX71" fmla="*/ 235791 w 594749"/>
              <a:gd name="connsiteY71" fmla="*/ 323126 h 607780"/>
              <a:gd name="connsiteX72" fmla="*/ 252207 w 594749"/>
              <a:gd name="connsiteY72" fmla="*/ 340182 h 607780"/>
              <a:gd name="connsiteX73" fmla="*/ 252302 w 594749"/>
              <a:gd name="connsiteY73" fmla="*/ 340277 h 607780"/>
              <a:gd name="connsiteX74" fmla="*/ 261886 w 594749"/>
              <a:gd name="connsiteY74" fmla="*/ 371832 h 607780"/>
              <a:gd name="connsiteX75" fmla="*/ 266061 w 594749"/>
              <a:gd name="connsiteY75" fmla="*/ 374295 h 607780"/>
              <a:gd name="connsiteX76" fmla="*/ 296237 w 594749"/>
              <a:gd name="connsiteY76" fmla="*/ 374295 h 607780"/>
              <a:gd name="connsiteX77" fmla="*/ 300317 w 594749"/>
              <a:gd name="connsiteY77" fmla="*/ 372021 h 607780"/>
              <a:gd name="connsiteX78" fmla="*/ 300507 w 594749"/>
              <a:gd name="connsiteY78" fmla="*/ 367283 h 607780"/>
              <a:gd name="connsiteX79" fmla="*/ 293580 w 594749"/>
              <a:gd name="connsiteY79" fmla="*/ 343783 h 607780"/>
              <a:gd name="connsiteX80" fmla="*/ 290258 w 594749"/>
              <a:gd name="connsiteY80" fmla="*/ 331465 h 607780"/>
              <a:gd name="connsiteX81" fmla="*/ 277543 w 594749"/>
              <a:gd name="connsiteY81" fmla="*/ 308533 h 607780"/>
              <a:gd name="connsiteX82" fmla="*/ 296047 w 594749"/>
              <a:gd name="connsiteY82" fmla="*/ 275842 h 607780"/>
              <a:gd name="connsiteX83" fmla="*/ 282193 w 594749"/>
              <a:gd name="connsiteY83" fmla="*/ 244761 h 607780"/>
              <a:gd name="connsiteX84" fmla="*/ 237025 w 594749"/>
              <a:gd name="connsiteY84" fmla="*/ 233485 h 607780"/>
              <a:gd name="connsiteX85" fmla="*/ 297280 w 594749"/>
              <a:gd name="connsiteY85" fmla="*/ 0 h 607780"/>
              <a:gd name="connsiteX86" fmla="*/ 317113 w 594749"/>
              <a:gd name="connsiteY86" fmla="*/ 10708 h 607780"/>
              <a:gd name="connsiteX87" fmla="*/ 352317 w 594749"/>
              <a:gd name="connsiteY87" fmla="*/ 64909 h 607780"/>
              <a:gd name="connsiteX88" fmla="*/ 407733 w 594749"/>
              <a:gd name="connsiteY88" fmla="*/ 31555 h 607780"/>
              <a:gd name="connsiteX89" fmla="*/ 430223 w 594749"/>
              <a:gd name="connsiteY89" fmla="*/ 30512 h 607780"/>
              <a:gd name="connsiteX90" fmla="*/ 443318 w 594749"/>
              <a:gd name="connsiteY90" fmla="*/ 48801 h 607780"/>
              <a:gd name="connsiteX91" fmla="*/ 451288 w 594749"/>
              <a:gd name="connsiteY91" fmla="*/ 112383 h 607780"/>
              <a:gd name="connsiteX92" fmla="*/ 515150 w 594749"/>
              <a:gd name="connsiteY92" fmla="*/ 106319 h 607780"/>
              <a:gd name="connsiteX93" fmla="*/ 535836 w 594749"/>
              <a:gd name="connsiteY93" fmla="*/ 115131 h 607780"/>
              <a:gd name="connsiteX94" fmla="*/ 539632 w 594749"/>
              <a:gd name="connsiteY94" fmla="*/ 137210 h 607780"/>
              <a:gd name="connsiteX95" fmla="*/ 519230 w 594749"/>
              <a:gd name="connsiteY95" fmla="*/ 197950 h 607780"/>
              <a:gd name="connsiteX96" fmla="*/ 579391 w 594749"/>
              <a:gd name="connsiteY96" fmla="*/ 220218 h 607780"/>
              <a:gd name="connsiteX97" fmla="*/ 594194 w 594749"/>
              <a:gd name="connsiteY97" fmla="*/ 237085 h 607780"/>
              <a:gd name="connsiteX98" fmla="*/ 588026 w 594749"/>
              <a:gd name="connsiteY98" fmla="*/ 258690 h 607780"/>
              <a:gd name="connsiteX99" fmla="*/ 543238 w 594749"/>
              <a:gd name="connsiteY99" fmla="*/ 304553 h 607780"/>
              <a:gd name="connsiteX100" fmla="*/ 587836 w 594749"/>
              <a:gd name="connsiteY100" fmla="*/ 350606 h 607780"/>
              <a:gd name="connsiteX101" fmla="*/ 593815 w 594749"/>
              <a:gd name="connsiteY101" fmla="*/ 372211 h 607780"/>
              <a:gd name="connsiteX102" fmla="*/ 578917 w 594749"/>
              <a:gd name="connsiteY102" fmla="*/ 389078 h 607780"/>
              <a:gd name="connsiteX103" fmla="*/ 518661 w 594749"/>
              <a:gd name="connsiteY103" fmla="*/ 410967 h 607780"/>
              <a:gd name="connsiteX104" fmla="*/ 538778 w 594749"/>
              <a:gd name="connsiteY104" fmla="*/ 471802 h 607780"/>
              <a:gd name="connsiteX105" fmla="*/ 534792 w 594749"/>
              <a:gd name="connsiteY105" fmla="*/ 493880 h 607780"/>
              <a:gd name="connsiteX106" fmla="*/ 514106 w 594749"/>
              <a:gd name="connsiteY106" fmla="*/ 502598 h 607780"/>
              <a:gd name="connsiteX107" fmla="*/ 450245 w 594749"/>
              <a:gd name="connsiteY107" fmla="*/ 496249 h 607780"/>
              <a:gd name="connsiteX108" fmla="*/ 441989 w 594749"/>
              <a:gd name="connsiteY108" fmla="*/ 559738 h 607780"/>
              <a:gd name="connsiteX109" fmla="*/ 428799 w 594749"/>
              <a:gd name="connsiteY109" fmla="*/ 577931 h 607780"/>
              <a:gd name="connsiteX110" fmla="*/ 406310 w 594749"/>
              <a:gd name="connsiteY110" fmla="*/ 576794 h 607780"/>
              <a:gd name="connsiteX111" fmla="*/ 351558 w 594749"/>
              <a:gd name="connsiteY111" fmla="*/ 543439 h 607780"/>
              <a:gd name="connsiteX112" fmla="*/ 316543 w 594749"/>
              <a:gd name="connsiteY112" fmla="*/ 597072 h 607780"/>
              <a:gd name="connsiteX113" fmla="*/ 296806 w 594749"/>
              <a:gd name="connsiteY113" fmla="*/ 607780 h 607780"/>
              <a:gd name="connsiteX114" fmla="*/ 277069 w 594749"/>
              <a:gd name="connsiteY114" fmla="*/ 597072 h 607780"/>
              <a:gd name="connsiteX115" fmla="*/ 242149 w 594749"/>
              <a:gd name="connsiteY115" fmla="*/ 543250 h 607780"/>
              <a:gd name="connsiteX116" fmla="*/ 187301 w 594749"/>
              <a:gd name="connsiteY116" fmla="*/ 576415 h 607780"/>
              <a:gd name="connsiteX117" fmla="*/ 164907 w 594749"/>
              <a:gd name="connsiteY117" fmla="*/ 577457 h 607780"/>
              <a:gd name="connsiteX118" fmla="*/ 151717 w 594749"/>
              <a:gd name="connsiteY118" fmla="*/ 559264 h 607780"/>
              <a:gd name="connsiteX119" fmla="*/ 143746 w 594749"/>
              <a:gd name="connsiteY119" fmla="*/ 495681 h 607780"/>
              <a:gd name="connsiteX120" fmla="*/ 79885 w 594749"/>
              <a:gd name="connsiteY120" fmla="*/ 501840 h 607780"/>
              <a:gd name="connsiteX121" fmla="*/ 59198 w 594749"/>
              <a:gd name="connsiteY121" fmla="*/ 493028 h 607780"/>
              <a:gd name="connsiteX122" fmla="*/ 55213 w 594749"/>
              <a:gd name="connsiteY122" fmla="*/ 470949 h 607780"/>
              <a:gd name="connsiteX123" fmla="*/ 75615 w 594749"/>
              <a:gd name="connsiteY123" fmla="*/ 410209 h 607780"/>
              <a:gd name="connsiteX124" fmla="*/ 15359 w 594749"/>
              <a:gd name="connsiteY124" fmla="*/ 388035 h 607780"/>
              <a:gd name="connsiteX125" fmla="*/ 556 w 594749"/>
              <a:gd name="connsiteY125" fmla="*/ 371168 h 607780"/>
              <a:gd name="connsiteX126" fmla="*/ 6629 w 594749"/>
              <a:gd name="connsiteY126" fmla="*/ 349564 h 607780"/>
              <a:gd name="connsiteX127" fmla="*/ 51322 w 594749"/>
              <a:gd name="connsiteY127" fmla="*/ 303700 h 607780"/>
              <a:gd name="connsiteX128" fmla="*/ 6724 w 594749"/>
              <a:gd name="connsiteY128" fmla="*/ 257648 h 607780"/>
              <a:gd name="connsiteX129" fmla="*/ 651 w 594749"/>
              <a:gd name="connsiteY129" fmla="*/ 236043 h 607780"/>
              <a:gd name="connsiteX130" fmla="*/ 15549 w 594749"/>
              <a:gd name="connsiteY130" fmla="*/ 219176 h 607780"/>
              <a:gd name="connsiteX131" fmla="*/ 75804 w 594749"/>
              <a:gd name="connsiteY131" fmla="*/ 197192 h 607780"/>
              <a:gd name="connsiteX132" fmla="*/ 55593 w 594749"/>
              <a:gd name="connsiteY132" fmla="*/ 136357 h 607780"/>
              <a:gd name="connsiteX133" fmla="*/ 59483 w 594749"/>
              <a:gd name="connsiteY133" fmla="*/ 114279 h 607780"/>
              <a:gd name="connsiteX134" fmla="*/ 80169 w 594749"/>
              <a:gd name="connsiteY134" fmla="*/ 105561 h 607780"/>
              <a:gd name="connsiteX135" fmla="*/ 144031 w 594749"/>
              <a:gd name="connsiteY135" fmla="*/ 111815 h 607780"/>
              <a:gd name="connsiteX136" fmla="*/ 152192 w 594749"/>
              <a:gd name="connsiteY136" fmla="*/ 48232 h 607780"/>
              <a:gd name="connsiteX137" fmla="*/ 165381 w 594749"/>
              <a:gd name="connsiteY137" fmla="*/ 30038 h 607780"/>
              <a:gd name="connsiteX138" fmla="*/ 187776 w 594749"/>
              <a:gd name="connsiteY138" fmla="*/ 31176 h 607780"/>
              <a:gd name="connsiteX139" fmla="*/ 242623 w 594749"/>
              <a:gd name="connsiteY139" fmla="*/ 64436 h 607780"/>
              <a:gd name="connsiteX140" fmla="*/ 277543 w 594749"/>
              <a:gd name="connsiteY140" fmla="*/ 10708 h 607780"/>
              <a:gd name="connsiteX141" fmla="*/ 297280 w 594749"/>
              <a:gd name="connsiteY141" fmla="*/ 0 h 60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94749" h="607780">
                <a:moveTo>
                  <a:pt x="240323" y="264903"/>
                </a:moveTo>
                <a:cubicBezTo>
                  <a:pt x="257117" y="265187"/>
                  <a:pt x="257117" y="275049"/>
                  <a:pt x="257117" y="278273"/>
                </a:cubicBezTo>
                <a:cubicBezTo>
                  <a:pt x="257117" y="290790"/>
                  <a:pt x="244119" y="292212"/>
                  <a:pt x="238616" y="292212"/>
                </a:cubicBezTo>
                <a:lnTo>
                  <a:pt x="231784" y="292212"/>
                </a:lnTo>
                <a:lnTo>
                  <a:pt x="231784" y="265282"/>
                </a:lnTo>
                <a:cubicBezTo>
                  <a:pt x="234251" y="265093"/>
                  <a:pt x="237098" y="264903"/>
                  <a:pt x="240323" y="264903"/>
                </a:cubicBezTo>
                <a:close/>
                <a:moveTo>
                  <a:pt x="415704" y="234432"/>
                </a:moveTo>
                <a:cubicBezTo>
                  <a:pt x="413047" y="234432"/>
                  <a:pt x="410865" y="236612"/>
                  <a:pt x="410865" y="239265"/>
                </a:cubicBezTo>
                <a:lnTo>
                  <a:pt x="410865" y="369463"/>
                </a:lnTo>
                <a:cubicBezTo>
                  <a:pt x="410865" y="372116"/>
                  <a:pt x="413047" y="374295"/>
                  <a:pt x="415704" y="374295"/>
                </a:cubicBezTo>
                <a:lnTo>
                  <a:pt x="498829" y="374295"/>
                </a:lnTo>
                <a:cubicBezTo>
                  <a:pt x="501486" y="374295"/>
                  <a:pt x="503668" y="372116"/>
                  <a:pt x="503668" y="369463"/>
                </a:cubicBezTo>
                <a:lnTo>
                  <a:pt x="503668" y="345299"/>
                </a:lnTo>
                <a:cubicBezTo>
                  <a:pt x="503668" y="342646"/>
                  <a:pt x="501486" y="340467"/>
                  <a:pt x="498829" y="340467"/>
                </a:cubicBezTo>
                <a:lnTo>
                  <a:pt x="450150" y="340467"/>
                </a:lnTo>
                <a:lnTo>
                  <a:pt x="450150" y="319241"/>
                </a:lnTo>
                <a:lnTo>
                  <a:pt x="493230" y="319241"/>
                </a:lnTo>
                <a:cubicBezTo>
                  <a:pt x="495887" y="319241"/>
                  <a:pt x="498070" y="317061"/>
                  <a:pt x="498070" y="314408"/>
                </a:cubicBezTo>
                <a:lnTo>
                  <a:pt x="498070" y="290434"/>
                </a:lnTo>
                <a:cubicBezTo>
                  <a:pt x="498070" y="287781"/>
                  <a:pt x="495887" y="285602"/>
                  <a:pt x="493230" y="285602"/>
                </a:cubicBezTo>
                <a:lnTo>
                  <a:pt x="450150" y="285602"/>
                </a:lnTo>
                <a:lnTo>
                  <a:pt x="450150" y="268261"/>
                </a:lnTo>
                <a:lnTo>
                  <a:pt x="496172" y="268261"/>
                </a:lnTo>
                <a:cubicBezTo>
                  <a:pt x="498829" y="268261"/>
                  <a:pt x="500916" y="266081"/>
                  <a:pt x="500916" y="263428"/>
                </a:cubicBezTo>
                <a:lnTo>
                  <a:pt x="500916" y="239265"/>
                </a:lnTo>
                <a:cubicBezTo>
                  <a:pt x="500916" y="236612"/>
                  <a:pt x="498829" y="234432"/>
                  <a:pt x="496172" y="234432"/>
                </a:cubicBezTo>
                <a:close/>
                <a:moveTo>
                  <a:pt x="312463" y="234432"/>
                </a:moveTo>
                <a:cubicBezTo>
                  <a:pt x="309806" y="234432"/>
                  <a:pt x="307623" y="236612"/>
                  <a:pt x="307623" y="239265"/>
                </a:cubicBezTo>
                <a:lnTo>
                  <a:pt x="307623" y="369463"/>
                </a:lnTo>
                <a:cubicBezTo>
                  <a:pt x="307623" y="372116"/>
                  <a:pt x="309806" y="374295"/>
                  <a:pt x="312463" y="374295"/>
                </a:cubicBezTo>
                <a:lnTo>
                  <a:pt x="395587" y="374295"/>
                </a:lnTo>
                <a:cubicBezTo>
                  <a:pt x="398244" y="374295"/>
                  <a:pt x="400427" y="372116"/>
                  <a:pt x="400427" y="369463"/>
                </a:cubicBezTo>
                <a:lnTo>
                  <a:pt x="400427" y="345299"/>
                </a:lnTo>
                <a:cubicBezTo>
                  <a:pt x="400427" y="342646"/>
                  <a:pt x="398244" y="340467"/>
                  <a:pt x="395587" y="340467"/>
                </a:cubicBezTo>
                <a:lnTo>
                  <a:pt x="346908" y="340467"/>
                </a:lnTo>
                <a:lnTo>
                  <a:pt x="346908" y="319241"/>
                </a:lnTo>
                <a:lnTo>
                  <a:pt x="389989" y="319241"/>
                </a:lnTo>
                <a:cubicBezTo>
                  <a:pt x="392646" y="319241"/>
                  <a:pt x="394828" y="317061"/>
                  <a:pt x="394828" y="314408"/>
                </a:cubicBezTo>
                <a:lnTo>
                  <a:pt x="394828" y="290434"/>
                </a:lnTo>
                <a:cubicBezTo>
                  <a:pt x="394828" y="287781"/>
                  <a:pt x="392646" y="285602"/>
                  <a:pt x="389989" y="285602"/>
                </a:cubicBezTo>
                <a:lnTo>
                  <a:pt x="346908" y="285602"/>
                </a:lnTo>
                <a:lnTo>
                  <a:pt x="346908" y="268261"/>
                </a:lnTo>
                <a:lnTo>
                  <a:pt x="392836" y="268261"/>
                </a:lnTo>
                <a:cubicBezTo>
                  <a:pt x="395587" y="268261"/>
                  <a:pt x="397675" y="266081"/>
                  <a:pt x="397675" y="263428"/>
                </a:cubicBezTo>
                <a:lnTo>
                  <a:pt x="397675" y="239265"/>
                </a:lnTo>
                <a:cubicBezTo>
                  <a:pt x="397675" y="236612"/>
                  <a:pt x="395587" y="234432"/>
                  <a:pt x="392836" y="234432"/>
                </a:cubicBezTo>
                <a:close/>
                <a:moveTo>
                  <a:pt x="95921" y="234432"/>
                </a:moveTo>
                <a:cubicBezTo>
                  <a:pt x="93264" y="234432"/>
                  <a:pt x="91082" y="236612"/>
                  <a:pt x="91082" y="239265"/>
                </a:cubicBezTo>
                <a:lnTo>
                  <a:pt x="91082" y="369463"/>
                </a:lnTo>
                <a:cubicBezTo>
                  <a:pt x="91082" y="372116"/>
                  <a:pt x="93264" y="374295"/>
                  <a:pt x="95921" y="374295"/>
                </a:cubicBezTo>
                <a:lnTo>
                  <a:pt x="125527" y="374295"/>
                </a:lnTo>
                <a:cubicBezTo>
                  <a:pt x="128184" y="374295"/>
                  <a:pt x="130367" y="372116"/>
                  <a:pt x="130367" y="369463"/>
                </a:cubicBezTo>
                <a:lnTo>
                  <a:pt x="130367" y="321894"/>
                </a:lnTo>
                <a:lnTo>
                  <a:pt x="172308" y="321894"/>
                </a:lnTo>
                <a:cubicBezTo>
                  <a:pt x="174965" y="321894"/>
                  <a:pt x="177148" y="319809"/>
                  <a:pt x="177148" y="317156"/>
                </a:cubicBezTo>
                <a:lnTo>
                  <a:pt x="177148" y="293182"/>
                </a:lnTo>
                <a:cubicBezTo>
                  <a:pt x="177148" y="290529"/>
                  <a:pt x="174965" y="288350"/>
                  <a:pt x="172308" y="288350"/>
                </a:cubicBezTo>
                <a:lnTo>
                  <a:pt x="130367" y="288350"/>
                </a:lnTo>
                <a:lnTo>
                  <a:pt x="130367" y="268261"/>
                </a:lnTo>
                <a:lnTo>
                  <a:pt x="175535" y="268261"/>
                </a:lnTo>
                <a:cubicBezTo>
                  <a:pt x="178192" y="268261"/>
                  <a:pt x="180374" y="266081"/>
                  <a:pt x="180374" y="263428"/>
                </a:cubicBezTo>
                <a:lnTo>
                  <a:pt x="180374" y="239265"/>
                </a:lnTo>
                <a:cubicBezTo>
                  <a:pt x="180374" y="236612"/>
                  <a:pt x="178192" y="234432"/>
                  <a:pt x="175535" y="234432"/>
                </a:cubicBezTo>
                <a:close/>
                <a:moveTo>
                  <a:pt x="237025" y="233485"/>
                </a:moveTo>
                <a:cubicBezTo>
                  <a:pt x="222411" y="233485"/>
                  <a:pt x="207798" y="234527"/>
                  <a:pt x="196980" y="236233"/>
                </a:cubicBezTo>
                <a:cubicBezTo>
                  <a:pt x="194703" y="236706"/>
                  <a:pt x="192995" y="238696"/>
                  <a:pt x="192995" y="241065"/>
                </a:cubicBezTo>
                <a:lnTo>
                  <a:pt x="192995" y="369463"/>
                </a:lnTo>
                <a:cubicBezTo>
                  <a:pt x="192995" y="372116"/>
                  <a:pt x="195082" y="374295"/>
                  <a:pt x="197834" y="374295"/>
                </a:cubicBezTo>
                <a:lnTo>
                  <a:pt x="226966" y="374295"/>
                </a:lnTo>
                <a:cubicBezTo>
                  <a:pt x="229623" y="374295"/>
                  <a:pt x="231806" y="372116"/>
                  <a:pt x="231806" y="369463"/>
                </a:cubicBezTo>
                <a:lnTo>
                  <a:pt x="231806" y="323126"/>
                </a:lnTo>
                <a:lnTo>
                  <a:pt x="235791" y="323126"/>
                </a:lnTo>
                <a:cubicBezTo>
                  <a:pt x="244521" y="323221"/>
                  <a:pt x="248981" y="324926"/>
                  <a:pt x="252207" y="340182"/>
                </a:cubicBezTo>
                <a:cubicBezTo>
                  <a:pt x="252207" y="340182"/>
                  <a:pt x="252207" y="340182"/>
                  <a:pt x="252302" y="340277"/>
                </a:cubicBezTo>
                <a:cubicBezTo>
                  <a:pt x="257806" y="363303"/>
                  <a:pt x="260368" y="369368"/>
                  <a:pt x="261886" y="371832"/>
                </a:cubicBezTo>
                <a:cubicBezTo>
                  <a:pt x="262740" y="373348"/>
                  <a:pt x="264353" y="374295"/>
                  <a:pt x="266061" y="374295"/>
                </a:cubicBezTo>
                <a:lnTo>
                  <a:pt x="296237" y="374295"/>
                </a:lnTo>
                <a:cubicBezTo>
                  <a:pt x="297850" y="374295"/>
                  <a:pt x="299463" y="373443"/>
                  <a:pt x="300317" y="372021"/>
                </a:cubicBezTo>
                <a:cubicBezTo>
                  <a:pt x="301171" y="370505"/>
                  <a:pt x="301266" y="368799"/>
                  <a:pt x="300507" y="367283"/>
                </a:cubicBezTo>
                <a:cubicBezTo>
                  <a:pt x="298893" y="364062"/>
                  <a:pt x="296237" y="353733"/>
                  <a:pt x="293580" y="343783"/>
                </a:cubicBezTo>
                <a:cubicBezTo>
                  <a:pt x="292441" y="339709"/>
                  <a:pt x="291397" y="335539"/>
                  <a:pt x="290258" y="331465"/>
                </a:cubicBezTo>
                <a:cubicBezTo>
                  <a:pt x="288266" y="324263"/>
                  <a:pt x="284850" y="314882"/>
                  <a:pt x="277543" y="308533"/>
                </a:cubicBezTo>
                <a:cubicBezTo>
                  <a:pt x="287601" y="302184"/>
                  <a:pt x="296047" y="290813"/>
                  <a:pt x="296047" y="275842"/>
                </a:cubicBezTo>
                <a:cubicBezTo>
                  <a:pt x="296047" y="262765"/>
                  <a:pt x="291207" y="252057"/>
                  <a:pt x="282193" y="244761"/>
                </a:cubicBezTo>
                <a:cubicBezTo>
                  <a:pt x="272324" y="236991"/>
                  <a:pt x="258375" y="233485"/>
                  <a:pt x="237025" y="233485"/>
                </a:cubicBezTo>
                <a:close/>
                <a:moveTo>
                  <a:pt x="297280" y="0"/>
                </a:moveTo>
                <a:cubicBezTo>
                  <a:pt x="305251" y="0"/>
                  <a:pt x="312748" y="4075"/>
                  <a:pt x="317113" y="10708"/>
                </a:cubicBezTo>
                <a:lnTo>
                  <a:pt x="352317" y="64909"/>
                </a:lnTo>
                <a:lnTo>
                  <a:pt x="407733" y="31555"/>
                </a:lnTo>
                <a:cubicBezTo>
                  <a:pt x="414566" y="27385"/>
                  <a:pt x="423106" y="27006"/>
                  <a:pt x="430223" y="30512"/>
                </a:cubicBezTo>
                <a:cubicBezTo>
                  <a:pt x="437434" y="34018"/>
                  <a:pt x="442369" y="40841"/>
                  <a:pt x="443318" y="48801"/>
                </a:cubicBezTo>
                <a:lnTo>
                  <a:pt x="451288" y="112383"/>
                </a:lnTo>
                <a:lnTo>
                  <a:pt x="515150" y="106319"/>
                </a:lnTo>
                <a:cubicBezTo>
                  <a:pt x="523026" y="105561"/>
                  <a:pt x="530807" y="108877"/>
                  <a:pt x="535836" y="115131"/>
                </a:cubicBezTo>
                <a:cubicBezTo>
                  <a:pt x="540771" y="121385"/>
                  <a:pt x="542194" y="129724"/>
                  <a:pt x="539632" y="137210"/>
                </a:cubicBezTo>
                <a:lnTo>
                  <a:pt x="519230" y="197950"/>
                </a:lnTo>
                <a:lnTo>
                  <a:pt x="579391" y="220218"/>
                </a:lnTo>
                <a:cubicBezTo>
                  <a:pt x="586888" y="222966"/>
                  <a:pt x="592391" y="229315"/>
                  <a:pt x="594194" y="237085"/>
                </a:cubicBezTo>
                <a:cubicBezTo>
                  <a:pt x="595902" y="244856"/>
                  <a:pt x="593625" y="253005"/>
                  <a:pt x="588026" y="258690"/>
                </a:cubicBezTo>
                <a:lnTo>
                  <a:pt x="543238" y="304553"/>
                </a:lnTo>
                <a:lnTo>
                  <a:pt x="587836" y="350606"/>
                </a:lnTo>
                <a:cubicBezTo>
                  <a:pt x="593340" y="356386"/>
                  <a:pt x="595618" y="364441"/>
                  <a:pt x="593815" y="372211"/>
                </a:cubicBezTo>
                <a:cubicBezTo>
                  <a:pt x="592012" y="379981"/>
                  <a:pt x="586413" y="386330"/>
                  <a:pt x="578917" y="389078"/>
                </a:cubicBezTo>
                <a:lnTo>
                  <a:pt x="518661" y="410967"/>
                </a:lnTo>
                <a:lnTo>
                  <a:pt x="538778" y="471802"/>
                </a:lnTo>
                <a:cubicBezTo>
                  <a:pt x="541340" y="479382"/>
                  <a:pt x="539822" y="487626"/>
                  <a:pt x="534792" y="493880"/>
                </a:cubicBezTo>
                <a:cubicBezTo>
                  <a:pt x="529858" y="500135"/>
                  <a:pt x="522077" y="503356"/>
                  <a:pt x="514106" y="502598"/>
                </a:cubicBezTo>
                <a:lnTo>
                  <a:pt x="450245" y="496249"/>
                </a:lnTo>
                <a:lnTo>
                  <a:pt x="441989" y="559738"/>
                </a:lnTo>
                <a:cubicBezTo>
                  <a:pt x="440945" y="567697"/>
                  <a:pt x="436011" y="574520"/>
                  <a:pt x="428799" y="577931"/>
                </a:cubicBezTo>
                <a:cubicBezTo>
                  <a:pt x="421588" y="581342"/>
                  <a:pt x="413142" y="580963"/>
                  <a:pt x="406310" y="576794"/>
                </a:cubicBezTo>
                <a:lnTo>
                  <a:pt x="351558" y="543439"/>
                </a:lnTo>
                <a:lnTo>
                  <a:pt x="316543" y="597072"/>
                </a:lnTo>
                <a:cubicBezTo>
                  <a:pt x="312178" y="603800"/>
                  <a:pt x="304777" y="607780"/>
                  <a:pt x="296806" y="607780"/>
                </a:cubicBezTo>
                <a:cubicBezTo>
                  <a:pt x="288835" y="607780"/>
                  <a:pt x="281339" y="603705"/>
                  <a:pt x="277069" y="597072"/>
                </a:cubicBezTo>
                <a:lnTo>
                  <a:pt x="242149" y="543250"/>
                </a:lnTo>
                <a:lnTo>
                  <a:pt x="187301" y="576415"/>
                </a:lnTo>
                <a:cubicBezTo>
                  <a:pt x="180469" y="580584"/>
                  <a:pt x="172024" y="580963"/>
                  <a:pt x="164907" y="577457"/>
                </a:cubicBezTo>
                <a:cubicBezTo>
                  <a:pt x="157695" y="574046"/>
                  <a:pt x="152761" y="567129"/>
                  <a:pt x="151717" y="559264"/>
                </a:cubicBezTo>
                <a:lnTo>
                  <a:pt x="143746" y="495681"/>
                </a:lnTo>
                <a:lnTo>
                  <a:pt x="79885" y="501840"/>
                </a:lnTo>
                <a:cubicBezTo>
                  <a:pt x="71914" y="502598"/>
                  <a:pt x="64133" y="499282"/>
                  <a:pt x="59198" y="493028"/>
                </a:cubicBezTo>
                <a:cubicBezTo>
                  <a:pt x="54169" y="486868"/>
                  <a:pt x="52746" y="478530"/>
                  <a:pt x="55213" y="470949"/>
                </a:cubicBezTo>
                <a:lnTo>
                  <a:pt x="75615" y="410209"/>
                </a:lnTo>
                <a:lnTo>
                  <a:pt x="15359" y="388035"/>
                </a:lnTo>
                <a:cubicBezTo>
                  <a:pt x="7957" y="385287"/>
                  <a:pt x="2359" y="378939"/>
                  <a:pt x="556" y="371168"/>
                </a:cubicBezTo>
                <a:cubicBezTo>
                  <a:pt x="-1152" y="363493"/>
                  <a:pt x="1125" y="355344"/>
                  <a:pt x="6629" y="349564"/>
                </a:cubicBezTo>
                <a:lnTo>
                  <a:pt x="51322" y="303700"/>
                </a:lnTo>
                <a:lnTo>
                  <a:pt x="6724" y="257648"/>
                </a:lnTo>
                <a:cubicBezTo>
                  <a:pt x="1220" y="251962"/>
                  <a:pt x="-1057" y="243813"/>
                  <a:pt x="651" y="236043"/>
                </a:cubicBezTo>
                <a:cubicBezTo>
                  <a:pt x="2454" y="228273"/>
                  <a:pt x="8052" y="221924"/>
                  <a:pt x="15549" y="219176"/>
                </a:cubicBezTo>
                <a:lnTo>
                  <a:pt x="75804" y="197192"/>
                </a:lnTo>
                <a:lnTo>
                  <a:pt x="55593" y="136357"/>
                </a:lnTo>
                <a:cubicBezTo>
                  <a:pt x="53030" y="128871"/>
                  <a:pt x="54549" y="120533"/>
                  <a:pt x="59483" y="114279"/>
                </a:cubicBezTo>
                <a:cubicBezTo>
                  <a:pt x="64512" y="108119"/>
                  <a:pt x="72293" y="104803"/>
                  <a:pt x="80169" y="105561"/>
                </a:cubicBezTo>
                <a:lnTo>
                  <a:pt x="144031" y="111815"/>
                </a:lnTo>
                <a:lnTo>
                  <a:pt x="152192" y="48232"/>
                </a:lnTo>
                <a:cubicBezTo>
                  <a:pt x="153235" y="40367"/>
                  <a:pt x="158170" y="33544"/>
                  <a:pt x="165381" y="30038"/>
                </a:cubicBezTo>
                <a:cubicBezTo>
                  <a:pt x="172498" y="26627"/>
                  <a:pt x="180944" y="27006"/>
                  <a:pt x="187776" y="31176"/>
                </a:cubicBezTo>
                <a:lnTo>
                  <a:pt x="242623" y="64436"/>
                </a:lnTo>
                <a:lnTo>
                  <a:pt x="277543" y="10708"/>
                </a:lnTo>
                <a:cubicBezTo>
                  <a:pt x="281908" y="4075"/>
                  <a:pt x="289310" y="0"/>
                  <a:pt x="297280" y="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微软雅黑" panose="020B0503020204020204" pitchFamily="34" charset="-122"/>
              <a:cs typeface="+mn-cs"/>
              <a:sym typeface="Calibri" panose="020F0502020204030204" pitchFamily="34" charset="0"/>
            </a:endParaRPr>
          </a:p>
        </p:txBody>
      </p:sp>
      <p:pic>
        <p:nvPicPr>
          <p:cNvPr id="28" name="图片 27"/>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6677441" y="2723536"/>
            <a:ext cx="1217527" cy="1217527"/>
          </a:xfrm>
          <a:prstGeom prst="rect">
            <a:avLst/>
          </a:prstGeom>
        </p:spPr>
      </p:pic>
      <p:sp>
        <p:nvSpPr>
          <p:cNvPr id="29" name="文本框 28"/>
          <p:cNvSpPr txBox="1"/>
          <p:nvPr/>
        </p:nvSpPr>
        <p:spPr>
          <a:xfrm>
            <a:off x="5897966" y="1887623"/>
            <a:ext cx="2849560" cy="7617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Website link: </a:t>
            </a:r>
            <a:r>
              <a:rPr kumimoji="0" lang="en-US" altLang="zh-CN" sz="10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hlinkClick r:id="rId25"/>
              </a:rPr>
              <a:t>https://www.hikvision.com/en/products/software/HikCentral-Professional-series/hikcentral-access-control/</a:t>
            </a:r>
            <a:r>
              <a:rPr kumimoji="0" lang="en-US" altLang="zh-CN" sz="10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 </a:t>
            </a:r>
            <a:endParaRPr kumimoji="0" lang="zh-CN" altLang="en-US" sz="105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0" name="圆角矩形 29"/>
          <p:cNvSpPr/>
          <p:nvPr/>
        </p:nvSpPr>
        <p:spPr>
          <a:xfrm>
            <a:off x="6135476" y="1681607"/>
            <a:ext cx="2357642" cy="306467"/>
          </a:xfrm>
          <a:prstGeom prst="roundRect">
            <a:avLst/>
          </a:prstGeom>
          <a:gradFill>
            <a:gsLst>
              <a:gs pos="0">
                <a:srgbClr val="626262">
                  <a:lumMod val="60000"/>
                  <a:lumOff val="40000"/>
                </a:srgbClr>
              </a:gs>
              <a:gs pos="60000">
                <a:srgbClr val="626262"/>
              </a:gs>
            </a:gsLst>
            <a:lin ang="2700000" scaled="0"/>
          </a:gradFill>
          <a:ln w="57150" cap="rnd" cmpd="sng" algn="ctr">
            <a:noFill/>
            <a:prstDash val="solid"/>
            <a:round/>
          </a:ln>
          <a:effectLst>
            <a:outerShdw blurRad="50800" dist="50800" dir="5400000" algn="ctr" rotWithShape="0">
              <a:srgbClr val="626262">
                <a:alpha val="20000"/>
              </a:srgbClr>
            </a:outerShdw>
          </a:effectLst>
        </p:spPr>
        <p:txBody>
          <a:bodyPr rot="0" spcFirstLastPara="0" vert="horz" wrap="square" lIns="91440" tIns="45720" rIns="91440" bIns="45720" numCol="1" spcCol="0" rtlCol="0" fromWordArt="0" anchor="ctr" anchorCtr="0" forceAA="0" compatLnSpc="1">
            <a:normAutofit fontScale="92500" lnSpcReduction="10000"/>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latin typeface="等线" panose="020F0502020204030204"/>
                <a:ea typeface="等线" panose="02010600030101010101" pitchFamily="2" charset="-122"/>
                <a:cs typeface="+mn-cs"/>
              </a:rPr>
              <a:t>Landing-page</a:t>
            </a:r>
          </a:p>
        </p:txBody>
      </p:sp>
    </p:spTree>
    <p:custDataLst>
      <p:tags r:id="rId1"/>
    </p:custDataLst>
    <p:extLst>
      <p:ext uri="{BB962C8B-B14F-4D97-AF65-F5344CB8AC3E}">
        <p14:creationId xmlns:p14="http://schemas.microsoft.com/office/powerpoint/2010/main" val="2445427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6" name="圆角矩形"/>
          <p:cNvSpPr/>
          <p:nvPr/>
        </p:nvSpPr>
        <p:spPr>
          <a:xfrm>
            <a:off x="6193025" y="1245875"/>
            <a:ext cx="5538662" cy="2741528"/>
          </a:xfrm>
          <a:prstGeom prst="roundRect">
            <a:avLst>
              <a:gd name="adj" fmla="val 2565"/>
            </a:avLst>
          </a:prstGeom>
          <a:solidFill>
            <a:schemeClr val="accent3">
              <a:alpha val="15000"/>
            </a:schemeClr>
          </a:solidFill>
          <a:ln w="6350" cap="flat">
            <a:solidFill>
              <a:schemeClr val="tx2"/>
            </a:solidFill>
            <a:prstDash val="solid"/>
            <a:miter/>
          </a:ln>
        </p:spPr>
        <p:txBody>
          <a:bodyPr lIns="91440" tIns="45720" rIns="91440" bIns="45720" rtlCol="0" anchor="ctr">
            <a:noAutofit/>
          </a:bodyPr>
          <a:lstStyle/>
          <a:p>
            <a:pPr marL="0" marR="0" lvl="0" indent="0" algn="l" defTabSz="914400" rtl="0" eaLnBrk="1" fontAlgn="auto" latinLnBrk="0" hangingPunct="0">
              <a:lnSpc>
                <a:spcPct val="130000"/>
              </a:lnSpc>
              <a:spcBef>
                <a:spcPts val="0"/>
              </a:spcBef>
              <a:spcAft>
                <a:spcPts val="0"/>
              </a:spcAft>
              <a:buClrTx/>
              <a:buSzTx/>
              <a:buFontTx/>
              <a:buNone/>
              <a:tabLst/>
              <a:defRPr/>
            </a:pPr>
            <a:endParaRPr kumimoji="1" sz="9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62" name="文本框 14"/>
          <p:cNvSpPr txBox="1"/>
          <p:nvPr/>
        </p:nvSpPr>
        <p:spPr>
          <a:xfrm>
            <a:off x="418465" y="418465"/>
            <a:ext cx="8205470" cy="460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rPr>
              <a:t>Overview</a:t>
            </a:r>
            <a:endParaRPr kumimoji="0" lang="en-US" altLang="zh-CN" sz="2400" b="1" i="0" u="none" strike="noStrike" kern="1200" cap="all"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endParaRPr>
          </a:p>
        </p:txBody>
      </p:sp>
      <p:sp>
        <p:nvSpPr>
          <p:cNvPr id="305" name="文本框 304"/>
          <p:cNvSpPr txBox="1"/>
          <p:nvPr/>
        </p:nvSpPr>
        <p:spPr>
          <a:xfrm>
            <a:off x="418465" y="878840"/>
            <a:ext cx="5574030" cy="307777"/>
          </a:xfrm>
          <a:prstGeom prst="rect">
            <a:avLst/>
          </a:prstGeom>
          <a:noFill/>
        </p:spPr>
        <p:txBody>
          <a:bodyPr wrap="square" rtlCol="0" anchor="t">
            <a:spAutoFit/>
          </a:bodyPr>
          <a:lstStyle>
            <a:defPPr>
              <a:defRPr lang="zh-CN"/>
            </a:defPPr>
            <a:lvl1pPr lvl="0">
              <a:defRPr sz="2400" b="1" cap="all">
                <a:solidFill>
                  <a:srgbClr val="D8D8D8"/>
                </a:solidFill>
                <a:uFillTx/>
                <a:latin typeface="Helvetica Now Text" panose="020B0304030202090204" charset="0"/>
                <a:cs typeface="Helvetica 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Manage Access &amp; Attendance – Free &amp; Easy</a:t>
            </a:r>
          </a:p>
        </p:txBody>
      </p:sp>
      <p:sp>
        <p:nvSpPr>
          <p:cNvPr id="306" name="文本框 305"/>
          <p:cNvSpPr txBox="1"/>
          <p:nvPr/>
        </p:nvSpPr>
        <p:spPr>
          <a:xfrm>
            <a:off x="418465" y="2319569"/>
            <a:ext cx="2428511" cy="581826"/>
          </a:xfrm>
          <a:prstGeom prst="rect">
            <a:avLst/>
          </a:prstGeom>
          <a:noFill/>
        </p:spPr>
        <p:txBody>
          <a:bodyPr wrap="square" rtlCol="0" anchor="t">
            <a:spAutoFit/>
          </a:bodyPr>
          <a:lstStyle>
            <a:defPPr>
              <a:defRPr lang="zh-CN"/>
            </a:defPPr>
            <a:lvl1pPr lvl="0" indent="0" fontAlgn="auto">
              <a:lnSpc>
                <a:spcPts val="1800"/>
              </a:lnSpc>
              <a:buFont typeface="Arial" panose="020B0604020202090204" pitchFamily="34" charset="0"/>
              <a:buNone/>
              <a:defRPr sz="1200" b="0">
                <a:solidFill>
                  <a:srgbClr val="D8D8D8"/>
                </a:solidFill>
                <a:latin typeface="Helvetica Now Text" panose="020B0304030202090204" charset="0"/>
                <a:ea typeface="Microsoft JhengHei UI Light" panose="020B0304030504040204" pitchFamily="34" charset="-120"/>
                <a:cs typeface="Helvetica Bold" charset="0"/>
              </a:defRPr>
            </a:lvl1pPr>
          </a:lstStyle>
          <a:p>
            <a:pPr marL="171450" marR="0" lvl="0" indent="-171450" algn="l" defTabSz="914400" rtl="0" eaLnBrk="1" fontAlgn="auto" latinLnBrk="0" hangingPunct="1">
              <a:lnSpc>
                <a:spcPts val="2000"/>
              </a:lnSpc>
              <a:spcBef>
                <a:spcPts val="0"/>
              </a:spcBef>
              <a:spcAft>
                <a:spcPts val="0"/>
              </a:spcAft>
              <a:buClrTx/>
              <a:buSzTx/>
              <a:buFont typeface="Arial" panose="020B0604020202090204" pitchFamily="34" charset="0"/>
              <a:buChar char="•"/>
              <a:tabLst/>
              <a:defRPr/>
            </a:pPr>
            <a:r>
              <a:rPr kumimoji="0" lang="en-US" altLang="zh-CN" sz="12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Access Control Reseller</a:t>
            </a:r>
          </a:p>
          <a:p>
            <a:pPr marL="171450" marR="0" lvl="0" indent="-171450" algn="l" defTabSz="914400" rtl="0" eaLnBrk="1" fontAlgn="auto" latinLnBrk="0" hangingPunct="1">
              <a:lnSpc>
                <a:spcPts val="2000"/>
              </a:lnSpc>
              <a:spcBef>
                <a:spcPts val="0"/>
              </a:spcBef>
              <a:spcAft>
                <a:spcPts val="0"/>
              </a:spcAft>
              <a:buClrTx/>
              <a:buSzTx/>
              <a:buFont typeface="Arial" panose="020B0604020202090204" pitchFamily="34" charset="0"/>
              <a:buChar char="•"/>
              <a:tabLst/>
              <a:defRPr/>
            </a:pPr>
            <a:r>
              <a:rPr kumimoji="0" lang="en-US" altLang="zh-CN" sz="12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Access Control SI / Installer</a:t>
            </a:r>
          </a:p>
        </p:txBody>
      </p:sp>
      <p:sp>
        <p:nvSpPr>
          <p:cNvPr id="307" name="矩形 306"/>
          <p:cNvSpPr/>
          <p:nvPr/>
        </p:nvSpPr>
        <p:spPr>
          <a:xfrm>
            <a:off x="490855" y="2227494"/>
            <a:ext cx="2518353" cy="92710"/>
          </a:xfrm>
          <a:prstGeom prst="rect">
            <a:avLst/>
          </a:prstGeom>
          <a:gradFill>
            <a:gsLst>
              <a:gs pos="0">
                <a:srgbClr val="D22C33">
                  <a:alpha val="30000"/>
                </a:srgbClr>
              </a:gs>
              <a:gs pos="100000">
                <a:srgbClr val="D22C3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08" name="îŝļïḑe"/>
          <p:cNvSpPr txBox="1"/>
          <p:nvPr/>
        </p:nvSpPr>
        <p:spPr>
          <a:xfrm>
            <a:off x="418522" y="2013711"/>
            <a:ext cx="2518353" cy="306705"/>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rPr>
              <a:t>Target Client</a:t>
            </a:r>
          </a:p>
        </p:txBody>
      </p:sp>
      <p:sp>
        <p:nvSpPr>
          <p:cNvPr id="309" name="文本框 308"/>
          <p:cNvSpPr txBox="1"/>
          <p:nvPr/>
        </p:nvSpPr>
        <p:spPr>
          <a:xfrm>
            <a:off x="3119288" y="2318036"/>
            <a:ext cx="2880296" cy="325345"/>
          </a:xfrm>
          <a:prstGeom prst="rect">
            <a:avLst/>
          </a:prstGeom>
          <a:noFill/>
        </p:spPr>
        <p:txBody>
          <a:bodyPr wrap="square" rtlCol="0" anchor="t">
            <a:spAutoFit/>
          </a:bodyPr>
          <a:lstStyle>
            <a:defPPr>
              <a:defRPr lang="zh-CN"/>
            </a:defPPr>
            <a:lvl1pPr lvl="0" indent="0" fontAlgn="auto">
              <a:lnSpc>
                <a:spcPts val="1800"/>
              </a:lnSpc>
              <a:buFont typeface="Arial" panose="020B0604020202090204" pitchFamily="34" charset="0"/>
              <a:buNone/>
              <a:defRPr sz="1200" b="0">
                <a:solidFill>
                  <a:srgbClr val="D8D8D8"/>
                </a:solidFill>
                <a:latin typeface="Helvetica Now Text" panose="020B0304030202090204" charset="0"/>
                <a:ea typeface="Microsoft JhengHei UI Light" panose="020B0304030504040204" pitchFamily="34" charset="-120"/>
                <a:cs typeface="Helvetica Bold" charset="0"/>
              </a:defRPr>
            </a:lvl1pPr>
          </a:lstStyle>
          <a:p>
            <a:pPr lvl="0">
              <a:lnSpc>
                <a:spcPts val="2000"/>
              </a:lnSpc>
              <a:defRPr/>
            </a:pPr>
            <a:r>
              <a:rPr lang="en-US" altLang="zh-CN">
                <a:solidFill>
                  <a:schemeClr val="tx1"/>
                </a:solidFill>
                <a:latin typeface="Calibri" panose="020F0502020204030204" pitchFamily="34" charset="0"/>
                <a:ea typeface="微软雅黑" panose="020B0503020204020204" pitchFamily="34" charset="-122"/>
                <a:sym typeface="Calibri" panose="020F0502020204030204" pitchFamily="34" charset="0"/>
              </a:rPr>
              <a:t>Pequeñas y medianas empresas</a:t>
            </a:r>
            <a:endParaRPr kumimoji="0" lang="en-US" altLang="zh-CN" sz="12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endParaRPr>
          </a:p>
        </p:txBody>
      </p:sp>
      <p:sp>
        <p:nvSpPr>
          <p:cNvPr id="310" name="矩形 309"/>
          <p:cNvSpPr/>
          <p:nvPr/>
        </p:nvSpPr>
        <p:spPr>
          <a:xfrm>
            <a:off x="3119288" y="2225326"/>
            <a:ext cx="2518353" cy="92710"/>
          </a:xfrm>
          <a:prstGeom prst="rect">
            <a:avLst/>
          </a:prstGeom>
          <a:gradFill>
            <a:gsLst>
              <a:gs pos="0">
                <a:srgbClr val="D22C33">
                  <a:alpha val="30000"/>
                </a:srgbClr>
              </a:gs>
              <a:gs pos="100000">
                <a:srgbClr val="D22C33">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11" name="îŝļïḑe"/>
          <p:cNvSpPr txBox="1"/>
          <p:nvPr/>
        </p:nvSpPr>
        <p:spPr>
          <a:xfrm>
            <a:off x="3046899" y="2004981"/>
            <a:ext cx="2518353" cy="306705"/>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rPr>
              <a:t>Typical Application</a:t>
            </a:r>
          </a:p>
        </p:txBody>
      </p:sp>
      <p:sp>
        <p:nvSpPr>
          <p:cNvPr id="312" name="圆角矩形 311"/>
          <p:cNvSpPr/>
          <p:nvPr/>
        </p:nvSpPr>
        <p:spPr>
          <a:xfrm>
            <a:off x="6193026" y="4224989"/>
            <a:ext cx="5538661" cy="433070"/>
          </a:xfrm>
          <a:prstGeom prst="roundRect">
            <a:avLst>
              <a:gd name="adj" fmla="val 8088"/>
            </a:avLst>
          </a:prstGeom>
          <a:gradFill>
            <a:gsLst>
              <a:gs pos="0">
                <a:srgbClr val="0C0E1D">
                  <a:alpha val="14000"/>
                </a:srgbClr>
              </a:gs>
              <a:gs pos="100000">
                <a:srgbClr val="D8D8D8">
                  <a:alpha val="10000"/>
                </a:srgbClr>
              </a:gs>
            </a:gsLst>
            <a:path path="circle">
              <a:fillToRect l="50000" t="50000" r="50000" b="50000"/>
            </a:path>
            <a:tileRect/>
          </a:gradFill>
          <a:ln>
            <a:solidFill>
              <a:schemeClr val="bg1">
                <a:lumMod val="75000"/>
                <a:alpha val="6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13" name="文本框 312"/>
          <p:cNvSpPr txBox="1"/>
          <p:nvPr/>
        </p:nvSpPr>
        <p:spPr>
          <a:xfrm>
            <a:off x="7203724" y="4287636"/>
            <a:ext cx="3517265" cy="307777"/>
          </a:xfrm>
          <a:prstGeom prst="rect">
            <a:avLst/>
          </a:prstGeom>
          <a:noFill/>
        </p:spPr>
        <p:txBody>
          <a:bodyPr wrap="square" lIns="91440" tIns="45720" rIns="91440" bIns="45720"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Key Features and Benefits</a:t>
            </a:r>
          </a:p>
        </p:txBody>
      </p:sp>
      <p:sp>
        <p:nvSpPr>
          <p:cNvPr id="314" name="圆角矩形 313"/>
          <p:cNvSpPr/>
          <p:nvPr/>
        </p:nvSpPr>
        <p:spPr>
          <a:xfrm>
            <a:off x="6193027" y="4658059"/>
            <a:ext cx="5536844" cy="2074866"/>
          </a:xfrm>
          <a:prstGeom prst="roundRect">
            <a:avLst>
              <a:gd name="adj" fmla="val 1478"/>
            </a:avLst>
          </a:prstGeom>
          <a:noFill/>
          <a:ln w="6350">
            <a:solidFill>
              <a:schemeClr val="bg1">
                <a:lumMod val="7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15" name="文本框 314"/>
          <p:cNvSpPr txBox="1"/>
          <p:nvPr/>
        </p:nvSpPr>
        <p:spPr>
          <a:xfrm>
            <a:off x="418465" y="1245875"/>
            <a:ext cx="5574030" cy="646331"/>
          </a:xfrm>
          <a:prstGeom prst="rect">
            <a:avLst/>
          </a:prstGeom>
          <a:noFill/>
        </p:spPr>
        <p:txBody>
          <a:bodyPr wrap="square" rtlCol="0" anchor="t">
            <a:spAutoFit/>
          </a:bodyPr>
          <a:lstStyle>
            <a:defPPr>
              <a:defRPr lang="zh-CN"/>
            </a:defPPr>
            <a:lvl1pPr lvl="0">
              <a:defRPr sz="2400" b="1" cap="all">
                <a:solidFill>
                  <a:srgbClr val="D8D8D8"/>
                </a:solidFill>
                <a:uFillTx/>
                <a:latin typeface="Helvetica Now Text" panose="020B0304030202090204" charset="0"/>
                <a:cs typeface="Helvetica Bold" charset="0"/>
              </a:defRPr>
            </a:lvl1pPr>
          </a:lstStyle>
          <a:p>
            <a:pPr lvl="0">
              <a:defRPr/>
            </a:pPr>
            <a:r>
              <a:rPr lang="es-ES" altLang="zh-CN" sz="1200" b="0" cap="none" dirty="0" err="1">
                <a:solidFill>
                  <a:schemeClr val="tx1"/>
                </a:solidFill>
                <a:latin typeface="Calibri" panose="020F0502020204030204" pitchFamily="34" charset="0"/>
                <a:ea typeface="微软雅黑" panose="020B0503020204020204" pitchFamily="34" charset="-122"/>
                <a:sym typeface="Calibri" panose="020F0502020204030204" pitchFamily="34" charset="0"/>
              </a:rPr>
              <a:t>HikCentral</a:t>
            </a:r>
            <a:r>
              <a:rPr lang="es-ES" altLang="zh-CN" sz="1200" b="0" cap="none" dirty="0">
                <a:solidFill>
                  <a:schemeClr val="tx1"/>
                </a:solidFill>
                <a:latin typeface="Calibri" panose="020F0502020204030204" pitchFamily="34" charset="0"/>
                <a:ea typeface="微软雅黑" panose="020B0503020204020204" pitchFamily="34" charset="-122"/>
                <a:sym typeface="Calibri" panose="020F0502020204030204" pitchFamily="34" charset="0"/>
              </a:rPr>
              <a:t> Access Control es un software liviano basado en web para control de acceso profesional, control de asistencia e intercomunicación, que hace que la gestión y operación diarias sean más simples y eficientes.</a:t>
            </a:r>
            <a:endParaRPr kumimoji="0" lang="en-US" altLang="zh-CN" sz="12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endParaRPr>
          </a:p>
        </p:txBody>
      </p:sp>
      <p:sp>
        <p:nvSpPr>
          <p:cNvPr id="317" name="矩形 1"/>
          <p:cNvSpPr txBox="1"/>
          <p:nvPr/>
        </p:nvSpPr>
        <p:spPr>
          <a:xfrm>
            <a:off x="647202" y="3727543"/>
            <a:ext cx="1043940" cy="246221"/>
          </a:xfrm>
          <a:prstGeom prst="rect">
            <a:avLst/>
          </a:prstGeom>
          <a:noFill/>
        </p:spPr>
        <p:txBody>
          <a:bodyPr wrap="square" lIns="91440" tIns="45720" rIns="91440" bIns="45720" numCol="1"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panose="020B0304030202090204" charset="0"/>
                <a:sym typeface="Calibri" panose="020F0502020204030204" pitchFamily="34" charset="0"/>
              </a:rPr>
              <a:t>Office</a:t>
            </a:r>
          </a:p>
        </p:txBody>
      </p:sp>
      <p:sp>
        <p:nvSpPr>
          <p:cNvPr id="318" name="矩形 1"/>
          <p:cNvSpPr txBox="1"/>
          <p:nvPr/>
        </p:nvSpPr>
        <p:spPr>
          <a:xfrm>
            <a:off x="2049795" y="3727543"/>
            <a:ext cx="795655" cy="246221"/>
          </a:xfrm>
          <a:prstGeom prst="rect">
            <a:avLst/>
          </a:prstGeom>
          <a:noFill/>
        </p:spPr>
        <p:txBody>
          <a:bodyPr wrap="square" lIns="91440" tIns="45720" rIns="91440" bIns="45720" numCol="1"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panose="020B0304030202090204" charset="0"/>
                <a:sym typeface="Calibri" panose="020F0502020204030204" pitchFamily="34" charset="0"/>
              </a:rPr>
              <a:t>Shop</a:t>
            </a:r>
          </a:p>
        </p:txBody>
      </p:sp>
      <p:sp>
        <p:nvSpPr>
          <p:cNvPr id="319" name="矩形 1"/>
          <p:cNvSpPr txBox="1"/>
          <p:nvPr/>
        </p:nvSpPr>
        <p:spPr>
          <a:xfrm>
            <a:off x="3292173" y="3727543"/>
            <a:ext cx="865505" cy="246221"/>
          </a:xfrm>
          <a:prstGeom prst="rect">
            <a:avLst/>
          </a:prstGeom>
          <a:noFill/>
        </p:spPr>
        <p:txBody>
          <a:bodyPr wrap="square" lIns="91440" tIns="45720" rIns="91440" bIns="45720" numCol="1"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panose="020B0304030202090204" charset="0"/>
                <a:sym typeface="Calibri" panose="020F0502020204030204" pitchFamily="34" charset="0"/>
              </a:rPr>
              <a:t>Factory</a:t>
            </a:r>
          </a:p>
        </p:txBody>
      </p:sp>
      <p:sp>
        <p:nvSpPr>
          <p:cNvPr id="320" name="矩形 1"/>
          <p:cNvSpPr/>
          <p:nvPr/>
        </p:nvSpPr>
        <p:spPr>
          <a:xfrm>
            <a:off x="5555309" y="3380027"/>
            <a:ext cx="403860" cy="184785"/>
          </a:xfrm>
          <a:prstGeom prst="rect">
            <a:avLst/>
          </a:prstGeom>
        </p:spPr>
        <p:txBody>
          <a:bodyPr wrap="square" lIns="0" tIns="0" rIns="0" bIns="0" numCol="1">
            <a:spAutoFit/>
          </a:bodyPr>
          <a:lstStyle/>
          <a:p>
            <a:pPr marL="0" marR="0" lvl="0" indent="0" algn="ctr" defTabSz="1218565" rtl="0" eaLnBrk="1" fontAlgn="auto" latinLnBrk="0" hangingPunct="1">
              <a:lnSpc>
                <a:spcPct val="100000"/>
              </a:lnSpc>
              <a:spcBef>
                <a:spcPts val="0"/>
              </a:spcBef>
              <a:spcAft>
                <a:spcPts val="0"/>
              </a:spcAft>
              <a:buClr>
                <a:srgbClr val="C00000"/>
              </a:buClr>
              <a:buSzTx/>
              <a:buFontTx/>
              <a:buNone/>
              <a:tabLst/>
              <a:defRPr/>
            </a:pPr>
            <a:r>
              <a:rPr kumimoji="0" lang="en-US" altLang="zh-CN"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Calibri" charset="0"/>
                <a:sym typeface="Calibri" panose="020F0502020204030204" pitchFamily="34" charset="0"/>
              </a:rPr>
              <a:t>…</a:t>
            </a:r>
          </a:p>
        </p:txBody>
      </p:sp>
      <p:sp>
        <p:nvSpPr>
          <p:cNvPr id="321" name="圆角矩形 320"/>
          <p:cNvSpPr/>
          <p:nvPr/>
        </p:nvSpPr>
        <p:spPr>
          <a:xfrm>
            <a:off x="453215" y="2957434"/>
            <a:ext cx="5546369" cy="1029970"/>
          </a:xfrm>
          <a:prstGeom prst="roundRect">
            <a:avLst>
              <a:gd name="adj" fmla="val 1478"/>
            </a:avLst>
          </a:prstGeom>
          <a:noFill/>
          <a:ln w="6350">
            <a:solidFill>
              <a:schemeClr val="bg1">
                <a:lumMod val="7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22" name="矩形 321"/>
          <p:cNvSpPr>
            <a:spLocks/>
          </p:cNvSpPr>
          <p:nvPr/>
        </p:nvSpPr>
        <p:spPr>
          <a:xfrm>
            <a:off x="622300" y="3064074"/>
            <a:ext cx="1104120" cy="656656"/>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23" name="矩形 322"/>
          <p:cNvSpPr>
            <a:spLocks/>
          </p:cNvSpPr>
          <p:nvPr/>
        </p:nvSpPr>
        <p:spPr>
          <a:xfrm>
            <a:off x="1892300" y="3064074"/>
            <a:ext cx="1104120" cy="656656"/>
          </a:xfrm>
          <a:prstGeom prst="rect">
            <a:avLst/>
          </a:prstGeom>
          <a:blipFill>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24" name="矩形 323"/>
          <p:cNvSpPr>
            <a:spLocks/>
          </p:cNvSpPr>
          <p:nvPr/>
        </p:nvSpPr>
        <p:spPr>
          <a:xfrm>
            <a:off x="3172865" y="3070229"/>
            <a:ext cx="1104120" cy="656656"/>
          </a:xfrm>
          <a:prstGeom prst="rect">
            <a:avLst/>
          </a:prstGeom>
          <a:blipFill>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25" name="矩形 1"/>
          <p:cNvSpPr txBox="1"/>
          <p:nvPr/>
        </p:nvSpPr>
        <p:spPr>
          <a:xfrm>
            <a:off x="4540639" y="3727543"/>
            <a:ext cx="865505" cy="246221"/>
          </a:xfrm>
          <a:prstGeom prst="rect">
            <a:avLst/>
          </a:prstGeom>
          <a:noFill/>
        </p:spPr>
        <p:txBody>
          <a:bodyPr wrap="square" lIns="91440" tIns="45720" rIns="91440" bIns="45720" numCol="1" rtlCol="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panose="020B0304030202090204" charset="0"/>
                <a:sym typeface="Calibri" panose="020F0502020204030204" pitchFamily="34" charset="0"/>
              </a:rPr>
              <a:t>Apartment</a:t>
            </a:r>
          </a:p>
        </p:txBody>
      </p:sp>
      <p:sp>
        <p:nvSpPr>
          <p:cNvPr id="326" name="矩形 325"/>
          <p:cNvSpPr>
            <a:spLocks/>
          </p:cNvSpPr>
          <p:nvPr/>
        </p:nvSpPr>
        <p:spPr>
          <a:xfrm>
            <a:off x="4421331" y="3070229"/>
            <a:ext cx="1104120" cy="656656"/>
          </a:xfrm>
          <a:prstGeom prst="rect">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27" name="文本框 326"/>
          <p:cNvSpPr txBox="1"/>
          <p:nvPr/>
        </p:nvSpPr>
        <p:spPr>
          <a:xfrm>
            <a:off x="6394791" y="3528364"/>
            <a:ext cx="7254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err="1">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MinMoe</a:t>
            </a:r>
            <a:endPar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Terminal</a:t>
            </a:r>
            <a:endParaRPr kumimoji="0" lang="zh-CN" altLang="en-US"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328" name="组合 327"/>
          <p:cNvGrpSpPr/>
          <p:nvPr/>
        </p:nvGrpSpPr>
        <p:grpSpPr>
          <a:xfrm>
            <a:off x="9891724" y="3231346"/>
            <a:ext cx="471082" cy="316942"/>
            <a:chOff x="7093769" y="3929801"/>
            <a:chExt cx="1438259" cy="967654"/>
          </a:xfrm>
        </p:grpSpPr>
        <p:grpSp>
          <p:nvGrpSpPr>
            <p:cNvPr id="329" name="组合 328"/>
            <p:cNvGrpSpPr/>
            <p:nvPr/>
          </p:nvGrpSpPr>
          <p:grpSpPr>
            <a:xfrm>
              <a:off x="7874317" y="4047349"/>
              <a:ext cx="657711" cy="850106"/>
              <a:chOff x="3388883" y="3158593"/>
              <a:chExt cx="1761361" cy="2276598"/>
            </a:xfrm>
          </p:grpSpPr>
          <p:pic>
            <p:nvPicPr>
              <p:cNvPr id="335" name="图片 33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49428" y="3158593"/>
                <a:ext cx="1000816" cy="2022408"/>
              </a:xfrm>
              <a:prstGeom prst="rect">
                <a:avLst/>
              </a:prstGeom>
            </p:spPr>
          </p:pic>
          <p:pic>
            <p:nvPicPr>
              <p:cNvPr id="336" name="图片 33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88883" y="3409252"/>
                <a:ext cx="1000809" cy="2025939"/>
              </a:xfrm>
              <a:prstGeom prst="rect">
                <a:avLst/>
              </a:prstGeom>
            </p:spPr>
          </p:pic>
        </p:grpSp>
        <p:grpSp>
          <p:nvGrpSpPr>
            <p:cNvPr id="330" name="组合 329"/>
            <p:cNvGrpSpPr/>
            <p:nvPr/>
          </p:nvGrpSpPr>
          <p:grpSpPr>
            <a:xfrm>
              <a:off x="7093769" y="3929801"/>
              <a:ext cx="896401" cy="962048"/>
              <a:chOff x="7562442" y="1075355"/>
              <a:chExt cx="1166017" cy="1251408"/>
            </a:xfrm>
          </p:grpSpPr>
          <p:grpSp>
            <p:nvGrpSpPr>
              <p:cNvPr id="331" name="组合 330"/>
              <p:cNvGrpSpPr/>
              <p:nvPr/>
            </p:nvGrpSpPr>
            <p:grpSpPr>
              <a:xfrm>
                <a:off x="7861403" y="1075355"/>
                <a:ext cx="867056" cy="1191430"/>
                <a:chOff x="2011281" y="2905136"/>
                <a:chExt cx="1622687" cy="2229748"/>
              </a:xfrm>
            </p:grpSpPr>
            <p:pic>
              <p:nvPicPr>
                <p:cNvPr id="333" name="图片 33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78641" y="2905136"/>
                  <a:ext cx="1055327" cy="2202567"/>
                </a:xfrm>
                <a:prstGeom prst="rect">
                  <a:avLst/>
                </a:prstGeom>
              </p:spPr>
            </p:pic>
            <p:pic>
              <p:nvPicPr>
                <p:cNvPr id="334" name="图片 33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011281" y="3573392"/>
                  <a:ext cx="969851" cy="1561492"/>
                </a:xfrm>
                <a:prstGeom prst="rect">
                  <a:avLst/>
                </a:prstGeom>
              </p:spPr>
            </p:pic>
          </p:grpSp>
          <p:pic>
            <p:nvPicPr>
              <p:cNvPr id="332" name="图片 33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62442" y="1496906"/>
                <a:ext cx="482476" cy="829857"/>
              </a:xfrm>
              <a:prstGeom prst="rect">
                <a:avLst/>
              </a:prstGeom>
            </p:spPr>
          </p:pic>
        </p:grpSp>
      </p:grpSp>
      <p:pic>
        <p:nvPicPr>
          <p:cNvPr id="337" name="图片 336"/>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539415" y="3300504"/>
            <a:ext cx="353258" cy="259632"/>
          </a:xfrm>
          <a:prstGeom prst="rect">
            <a:avLst/>
          </a:prstGeom>
        </p:spPr>
      </p:pic>
      <p:sp>
        <p:nvSpPr>
          <p:cNvPr id="338" name="文本框 337"/>
          <p:cNvSpPr txBox="1"/>
          <p:nvPr/>
        </p:nvSpPr>
        <p:spPr>
          <a:xfrm>
            <a:off x="7209524" y="2814737"/>
            <a:ext cx="15678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Access Control</a:t>
            </a:r>
            <a:endParaRPr kumimoji="0" lang="zh-CN" altLang="en-US"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339" name="图片 338"/>
          <p:cNvPicPr>
            <a:picLocks noChangeAspect="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r="-1"/>
          <a:stretch/>
        </p:blipFill>
        <p:spPr>
          <a:xfrm>
            <a:off x="11061413" y="3317339"/>
            <a:ext cx="486821" cy="196130"/>
          </a:xfrm>
          <a:prstGeom prst="rect">
            <a:avLst/>
          </a:prstGeom>
        </p:spPr>
      </p:pic>
      <p:sp>
        <p:nvSpPr>
          <p:cNvPr id="340" name="文本框 339"/>
          <p:cNvSpPr txBox="1"/>
          <p:nvPr/>
        </p:nvSpPr>
        <p:spPr>
          <a:xfrm>
            <a:off x="8838987" y="3528364"/>
            <a:ext cx="7254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Controller</a:t>
            </a:r>
            <a:endParaRPr kumimoji="0" lang="zh-CN" altLang="en-US"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41" name="文本框 340"/>
          <p:cNvSpPr txBox="1"/>
          <p:nvPr/>
        </p:nvSpPr>
        <p:spPr>
          <a:xfrm>
            <a:off x="7209523" y="3528364"/>
            <a:ext cx="7254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Terminal</a:t>
            </a:r>
            <a:endParaRPr kumimoji="0" lang="zh-CN" altLang="en-US"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342" name="组合 341"/>
          <p:cNvGrpSpPr/>
          <p:nvPr/>
        </p:nvGrpSpPr>
        <p:grpSpPr>
          <a:xfrm>
            <a:off x="6506968" y="3106965"/>
            <a:ext cx="501116" cy="402583"/>
            <a:chOff x="680043" y="5644997"/>
            <a:chExt cx="501116" cy="402583"/>
          </a:xfrm>
        </p:grpSpPr>
        <p:grpSp>
          <p:nvGrpSpPr>
            <p:cNvPr id="343" name="组合 342"/>
            <p:cNvGrpSpPr/>
            <p:nvPr/>
          </p:nvGrpSpPr>
          <p:grpSpPr>
            <a:xfrm>
              <a:off x="830022" y="5644997"/>
              <a:ext cx="351137" cy="402583"/>
              <a:chOff x="7121534" y="2749988"/>
              <a:chExt cx="705247" cy="808574"/>
            </a:xfrm>
          </p:grpSpPr>
          <p:pic>
            <p:nvPicPr>
              <p:cNvPr id="345" name="图片 344"/>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121534" y="2780758"/>
                <a:ext cx="439202" cy="734399"/>
              </a:xfrm>
              <a:prstGeom prst="rect">
                <a:avLst/>
              </a:prstGeom>
            </p:spPr>
          </p:pic>
          <p:pic>
            <p:nvPicPr>
              <p:cNvPr id="346" name="图片 345"/>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435720" y="2749988"/>
                <a:ext cx="391061" cy="808574"/>
              </a:xfrm>
              <a:prstGeom prst="rect">
                <a:avLst/>
              </a:prstGeom>
            </p:spPr>
          </p:pic>
        </p:grpSp>
        <p:pic>
          <p:nvPicPr>
            <p:cNvPr id="344" name="图片 343"/>
            <p:cNvPicPr>
              <a:picLocks/>
            </p:cNvPicPr>
            <p:nvPr/>
          </p:nvPicPr>
          <p:blipFill rotWithShape="1">
            <a:blip r:embed="rId16" cstate="screen">
              <a:extLst>
                <a:ext uri="{28A0092B-C50C-407E-A947-70E740481C1C}">
                  <a14:useLocalDpi xmlns:a14="http://schemas.microsoft.com/office/drawing/2010/main"/>
                </a:ext>
              </a:extLst>
            </a:blip>
            <a:srcRect/>
            <a:stretch/>
          </p:blipFill>
          <p:spPr>
            <a:xfrm>
              <a:off x="680043" y="5755619"/>
              <a:ext cx="242910" cy="271708"/>
            </a:xfrm>
            <a:prstGeom prst="rect">
              <a:avLst/>
            </a:prstGeom>
          </p:spPr>
        </p:pic>
      </p:grpSp>
      <p:sp>
        <p:nvSpPr>
          <p:cNvPr id="347" name="文本框 346"/>
          <p:cNvSpPr txBox="1"/>
          <p:nvPr/>
        </p:nvSpPr>
        <p:spPr>
          <a:xfrm>
            <a:off x="8024255" y="3528364"/>
            <a:ext cx="7254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Fingerprint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Terminal</a:t>
            </a:r>
            <a:endParaRPr kumimoji="0" lang="zh-CN" altLang="en-US"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348" name="组合 347"/>
          <p:cNvGrpSpPr/>
          <p:nvPr/>
        </p:nvGrpSpPr>
        <p:grpSpPr>
          <a:xfrm>
            <a:off x="7384936" y="3122285"/>
            <a:ext cx="374644" cy="410339"/>
            <a:chOff x="1660161" y="5660317"/>
            <a:chExt cx="374644" cy="410339"/>
          </a:xfrm>
        </p:grpSpPr>
        <p:pic>
          <p:nvPicPr>
            <p:cNvPr id="349" name="图片 34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660161" y="5660317"/>
              <a:ext cx="196130" cy="402583"/>
            </a:xfrm>
            <a:prstGeom prst="rect">
              <a:avLst/>
            </a:prstGeom>
          </p:spPr>
        </p:pic>
        <p:pic>
          <p:nvPicPr>
            <p:cNvPr id="350" name="图片 349"/>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877567" y="5668073"/>
              <a:ext cx="157238" cy="402583"/>
            </a:xfrm>
            <a:prstGeom prst="rect">
              <a:avLst/>
            </a:prstGeom>
          </p:spPr>
        </p:pic>
      </p:grpSp>
      <p:grpSp>
        <p:nvGrpSpPr>
          <p:cNvPr id="351" name="组合 350"/>
          <p:cNvGrpSpPr/>
          <p:nvPr/>
        </p:nvGrpSpPr>
        <p:grpSpPr>
          <a:xfrm>
            <a:off x="8874033" y="3041766"/>
            <a:ext cx="661592" cy="474527"/>
            <a:chOff x="3289978" y="5579798"/>
            <a:chExt cx="661592" cy="474527"/>
          </a:xfrm>
        </p:grpSpPr>
        <p:pic>
          <p:nvPicPr>
            <p:cNvPr id="352" name="图片 351"/>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519716" y="5579798"/>
              <a:ext cx="431854" cy="474527"/>
            </a:xfrm>
            <a:prstGeom prst="rect">
              <a:avLst/>
            </a:prstGeom>
          </p:spPr>
        </p:pic>
        <p:grpSp>
          <p:nvGrpSpPr>
            <p:cNvPr id="353" name="组合 352"/>
            <p:cNvGrpSpPr/>
            <p:nvPr/>
          </p:nvGrpSpPr>
          <p:grpSpPr>
            <a:xfrm>
              <a:off x="3289978" y="5590970"/>
              <a:ext cx="444354" cy="457969"/>
              <a:chOff x="1544879" y="5562206"/>
              <a:chExt cx="444354" cy="457969"/>
            </a:xfrm>
          </p:grpSpPr>
          <p:pic>
            <p:nvPicPr>
              <p:cNvPr id="354" name="图片 35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544879" y="5562206"/>
                <a:ext cx="410303" cy="457969"/>
              </a:xfrm>
              <a:prstGeom prst="rect">
                <a:avLst/>
              </a:prstGeom>
            </p:spPr>
          </p:pic>
          <p:pic>
            <p:nvPicPr>
              <p:cNvPr id="355" name="图片 354"/>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842946" y="5790626"/>
                <a:ext cx="146287" cy="224284"/>
              </a:xfrm>
              <a:prstGeom prst="rect">
                <a:avLst/>
              </a:prstGeom>
            </p:spPr>
          </p:pic>
        </p:grpSp>
      </p:grpSp>
      <p:grpSp>
        <p:nvGrpSpPr>
          <p:cNvPr id="356" name="组合 355"/>
          <p:cNvGrpSpPr/>
          <p:nvPr/>
        </p:nvGrpSpPr>
        <p:grpSpPr>
          <a:xfrm>
            <a:off x="8112222" y="3160820"/>
            <a:ext cx="549536" cy="436774"/>
            <a:chOff x="5956547" y="2972684"/>
            <a:chExt cx="1368151" cy="1087414"/>
          </a:xfrm>
        </p:grpSpPr>
        <p:pic>
          <p:nvPicPr>
            <p:cNvPr id="357" name="图片 356"/>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956547" y="2972684"/>
              <a:ext cx="1006549" cy="1087414"/>
            </a:xfrm>
            <a:prstGeom prst="rect">
              <a:avLst/>
            </a:prstGeom>
          </p:spPr>
        </p:pic>
        <p:pic>
          <p:nvPicPr>
            <p:cNvPr id="358" name="图片 357"/>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914900" y="3005509"/>
              <a:ext cx="409798" cy="900481"/>
            </a:xfrm>
            <a:prstGeom prst="rect">
              <a:avLst/>
            </a:prstGeom>
            <a:scene3d>
              <a:camera prst="orthographicFront">
                <a:rot lat="0" lon="19799985" rev="0"/>
              </a:camera>
              <a:lightRig rig="threePt" dir="t"/>
            </a:scene3d>
          </p:spPr>
        </p:pic>
      </p:grpSp>
      <p:sp>
        <p:nvSpPr>
          <p:cNvPr id="359" name="î$líḓé">
            <a:extLst>
              <a:ext uri="{FF2B5EF4-FFF2-40B4-BE49-F238E27FC236}">
                <a16:creationId xmlns:a16="http://schemas.microsoft.com/office/drawing/2014/main" id="{8D138A04-02C9-4E21-93B6-57F967D09F4E}"/>
              </a:ext>
            </a:extLst>
          </p:cNvPr>
          <p:cNvSpPr/>
          <p:nvPr/>
        </p:nvSpPr>
        <p:spPr>
          <a:xfrm>
            <a:off x="6319342" y="2797126"/>
            <a:ext cx="3348192" cy="1125004"/>
          </a:xfrm>
          <a:prstGeom prst="rect">
            <a:avLst/>
          </a:prstGeom>
          <a:noFill/>
          <a:ln w="12700" cap="rnd">
            <a:gradFill>
              <a:gsLst>
                <a:gs pos="0">
                  <a:schemeClr val="accent1"/>
                </a:gs>
                <a:gs pos="100000">
                  <a:schemeClr val="accent1">
                    <a:alpha val="0"/>
                  </a:schemeClr>
                </a:gs>
              </a:gsLst>
              <a:lin ang="2700000" scaled="0"/>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60" name="iṩlïḑè">
            <a:extLst>
              <a:ext uri="{FF2B5EF4-FFF2-40B4-BE49-F238E27FC236}">
                <a16:creationId xmlns:a16="http://schemas.microsoft.com/office/drawing/2014/main" id="{16AD15B8-5DE2-41A8-8D6D-367E5CBDA064}"/>
              </a:ext>
            </a:extLst>
          </p:cNvPr>
          <p:cNvSpPr>
            <a:spLocks/>
          </p:cNvSpPr>
          <p:nvPr/>
        </p:nvSpPr>
        <p:spPr>
          <a:xfrm>
            <a:off x="9807165" y="2797126"/>
            <a:ext cx="1817758" cy="1117616"/>
          </a:xfrm>
          <a:prstGeom prst="rect">
            <a:avLst/>
          </a:prstGeom>
          <a:noFill/>
          <a:ln w="12700" cap="rnd">
            <a:gradFill>
              <a:gsLst>
                <a:gs pos="0">
                  <a:schemeClr val="accent2"/>
                </a:gs>
                <a:gs pos="100000">
                  <a:schemeClr val="accent2">
                    <a:alpha val="0"/>
                  </a:schemeClr>
                </a:gs>
              </a:gsLst>
              <a:lin ang="2700000" scaled="0"/>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61" name="文本框 360"/>
          <p:cNvSpPr txBox="1"/>
          <p:nvPr/>
        </p:nvSpPr>
        <p:spPr>
          <a:xfrm>
            <a:off x="9932129" y="2814737"/>
            <a:ext cx="15678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Video Intercom</a:t>
            </a:r>
            <a:endParaRPr kumimoji="0" lang="zh-CN" altLang="en-US"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62" name="文本框 361"/>
          <p:cNvSpPr txBox="1"/>
          <p:nvPr/>
        </p:nvSpPr>
        <p:spPr>
          <a:xfrm>
            <a:off x="9858586" y="3528364"/>
            <a:ext cx="5373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Door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Station</a:t>
            </a:r>
            <a:endParaRPr kumimoji="0" lang="zh-CN" altLang="en-US"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63" name="文本框 362"/>
          <p:cNvSpPr txBox="1"/>
          <p:nvPr/>
        </p:nvSpPr>
        <p:spPr>
          <a:xfrm>
            <a:off x="10447365" y="3528364"/>
            <a:ext cx="5373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Indoor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Station</a:t>
            </a:r>
            <a:endParaRPr kumimoji="0" lang="zh-CN" altLang="en-US"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64" name="文本框 363"/>
          <p:cNvSpPr txBox="1"/>
          <p:nvPr/>
        </p:nvSpPr>
        <p:spPr>
          <a:xfrm>
            <a:off x="11036144" y="3528364"/>
            <a:ext cx="5373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Station</a:t>
            </a:r>
            <a:endParaRPr kumimoji="0" lang="zh-CN" altLang="en-US" sz="8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cxnSp>
        <p:nvCxnSpPr>
          <p:cNvPr id="365" name="肘形连接符 364"/>
          <p:cNvCxnSpPr>
            <a:stCxn id="359" idx="0"/>
            <a:endCxn id="414" idx="2"/>
          </p:cNvCxnSpPr>
          <p:nvPr/>
        </p:nvCxnSpPr>
        <p:spPr>
          <a:xfrm rot="5400000" flipH="1" flipV="1">
            <a:off x="8524878" y="1602870"/>
            <a:ext cx="662817" cy="1725697"/>
          </a:xfrm>
          <a:prstGeom prst="bentConnector3">
            <a:avLst>
              <a:gd name="adj1" fmla="val 50000"/>
            </a:avLst>
          </a:prstGeom>
          <a:ln w="9525">
            <a:solidFill>
              <a:srgbClr val="707070"/>
            </a:solidFill>
          </a:ln>
        </p:spPr>
        <p:style>
          <a:lnRef idx="1">
            <a:schemeClr val="accent1"/>
          </a:lnRef>
          <a:fillRef idx="0">
            <a:schemeClr val="accent1"/>
          </a:fillRef>
          <a:effectRef idx="0">
            <a:schemeClr val="accent1"/>
          </a:effectRef>
          <a:fontRef idx="minor">
            <a:schemeClr val="tx1"/>
          </a:fontRef>
        </p:style>
      </p:cxnSp>
      <p:cxnSp>
        <p:nvCxnSpPr>
          <p:cNvPr id="366" name="肘形连接符 365"/>
          <p:cNvCxnSpPr>
            <a:stCxn id="360" idx="0"/>
            <a:endCxn id="414" idx="2"/>
          </p:cNvCxnSpPr>
          <p:nvPr/>
        </p:nvCxnSpPr>
        <p:spPr>
          <a:xfrm rot="16200000" flipV="1">
            <a:off x="9886182" y="1967263"/>
            <a:ext cx="662817" cy="996909"/>
          </a:xfrm>
          <a:prstGeom prst="bentConnector3">
            <a:avLst>
              <a:gd name="adj1" fmla="val 50000"/>
            </a:avLst>
          </a:prstGeom>
          <a:ln w="9525">
            <a:solidFill>
              <a:srgbClr val="707070"/>
            </a:solidFill>
          </a:ln>
        </p:spPr>
        <p:style>
          <a:lnRef idx="1">
            <a:schemeClr val="accent1"/>
          </a:lnRef>
          <a:fillRef idx="0">
            <a:schemeClr val="accent1"/>
          </a:fillRef>
          <a:effectRef idx="0">
            <a:schemeClr val="accent1"/>
          </a:effectRef>
          <a:fontRef idx="minor">
            <a:schemeClr val="tx1"/>
          </a:fontRef>
        </p:style>
      </p:cxnSp>
      <p:cxnSp>
        <p:nvCxnSpPr>
          <p:cNvPr id="367" name="直接连接符 366"/>
          <p:cNvCxnSpPr>
            <a:stCxn id="414" idx="3"/>
          </p:cNvCxnSpPr>
          <p:nvPr/>
        </p:nvCxnSpPr>
        <p:spPr>
          <a:xfrm>
            <a:off x="9952468" y="1978624"/>
            <a:ext cx="194914" cy="0"/>
          </a:xfrm>
          <a:prstGeom prst="line">
            <a:avLst/>
          </a:prstGeom>
          <a:ln w="9525">
            <a:solidFill>
              <a:srgbClr val="707070"/>
            </a:solidFill>
          </a:ln>
        </p:spPr>
        <p:style>
          <a:lnRef idx="1">
            <a:schemeClr val="accent1"/>
          </a:lnRef>
          <a:fillRef idx="0">
            <a:schemeClr val="accent1"/>
          </a:fillRef>
          <a:effectRef idx="0">
            <a:schemeClr val="accent1"/>
          </a:effectRef>
          <a:fontRef idx="minor">
            <a:schemeClr val="tx1"/>
          </a:fontRef>
        </p:style>
      </p:cxnSp>
      <p:sp>
        <p:nvSpPr>
          <p:cNvPr id="368" name="文本框 367">
            <a:extLst>
              <a:ext uri="{FF2B5EF4-FFF2-40B4-BE49-F238E27FC236}">
                <a16:creationId xmlns:a16="http://schemas.microsoft.com/office/drawing/2014/main" id="{67F5F3FE-ABF4-94CC-8E24-90EF030135B2}"/>
              </a:ext>
            </a:extLst>
          </p:cNvPr>
          <p:cNvSpPr txBox="1">
            <a:spLocks/>
          </p:cNvSpPr>
          <p:nvPr/>
        </p:nvSpPr>
        <p:spPr>
          <a:xfrm>
            <a:off x="10302612" y="1426632"/>
            <a:ext cx="1242556" cy="257703"/>
          </a:xfrm>
          <a:prstGeom prst="roundRect">
            <a:avLst>
              <a:gd name="adj" fmla="val 16000"/>
            </a:avLst>
          </a:prstGeom>
          <a:solidFill>
            <a:schemeClr val="tx2">
              <a:alpha val="15000"/>
            </a:schemeClr>
          </a:solidFill>
        </p:spPr>
        <p:txBody>
          <a:bodyPr wrap="none"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On-premise Center</a:t>
            </a:r>
            <a:endParaRPr kumimoji="1" lang="zh-CN" altLang="en-US" sz="10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69" name="矩形 368"/>
          <p:cNvSpPr/>
          <p:nvPr/>
        </p:nvSpPr>
        <p:spPr>
          <a:xfrm>
            <a:off x="6319342" y="1328805"/>
            <a:ext cx="2928325" cy="1052802"/>
          </a:xfrm>
          <a:prstGeom prst="rect">
            <a:avLst/>
          </a:prstGeom>
          <a:no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370" name="组合 369"/>
          <p:cNvGrpSpPr/>
          <p:nvPr/>
        </p:nvGrpSpPr>
        <p:grpSpPr>
          <a:xfrm>
            <a:off x="6761791" y="1777708"/>
            <a:ext cx="137477" cy="288004"/>
            <a:chOff x="2761228" y="2052501"/>
            <a:chExt cx="797802" cy="1671327"/>
          </a:xfrm>
        </p:grpSpPr>
        <p:pic>
          <p:nvPicPr>
            <p:cNvPr id="371" name="图片 370"/>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803833" y="2093279"/>
              <a:ext cx="737630" cy="1601239"/>
            </a:xfrm>
            <a:prstGeom prst="roundRect">
              <a:avLst>
                <a:gd name="adj" fmla="val 5167"/>
              </a:avLst>
            </a:prstGeom>
          </p:spPr>
        </p:pic>
        <p:pic>
          <p:nvPicPr>
            <p:cNvPr id="372" name="图片 371"/>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761228" y="2052501"/>
              <a:ext cx="797802" cy="1671327"/>
            </a:xfrm>
            <a:prstGeom prst="rect">
              <a:avLst/>
            </a:prstGeom>
          </p:spPr>
        </p:pic>
      </p:grpSp>
      <p:grpSp>
        <p:nvGrpSpPr>
          <p:cNvPr id="373" name="组合 372"/>
          <p:cNvGrpSpPr/>
          <p:nvPr/>
        </p:nvGrpSpPr>
        <p:grpSpPr>
          <a:xfrm>
            <a:off x="7461290" y="1777708"/>
            <a:ext cx="493362" cy="255103"/>
            <a:chOff x="11976763" y="5003834"/>
            <a:chExt cx="2408585" cy="1245408"/>
          </a:xfrm>
        </p:grpSpPr>
        <p:grpSp>
          <p:nvGrpSpPr>
            <p:cNvPr id="374" name="Group 98"/>
            <p:cNvGrpSpPr/>
            <p:nvPr/>
          </p:nvGrpSpPr>
          <p:grpSpPr>
            <a:xfrm>
              <a:off x="11976763" y="5003834"/>
              <a:ext cx="2408585" cy="1245408"/>
              <a:chOff x="5898415" y="1976415"/>
              <a:chExt cx="5654530" cy="3255020"/>
            </a:xfrm>
          </p:grpSpPr>
          <p:sp>
            <p:nvSpPr>
              <p:cNvPr id="378" name="Freeform 45"/>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79" name="Freeform 46"/>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0" name="Freeform 47"/>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1" name="Freeform 48"/>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2"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3" name="Freeform 51"/>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4"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5"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6"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7"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8"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89" name="Freeform 58"/>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375" name="组合 374"/>
            <p:cNvGrpSpPr/>
            <p:nvPr/>
          </p:nvGrpSpPr>
          <p:grpSpPr>
            <a:xfrm>
              <a:off x="12285556" y="5057954"/>
              <a:ext cx="1810213" cy="1054417"/>
              <a:chOff x="1300955" y="1616304"/>
              <a:chExt cx="8568044" cy="4737021"/>
            </a:xfrm>
          </p:grpSpPr>
          <p:pic>
            <p:nvPicPr>
              <p:cNvPr id="376" name="图片 375"/>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300955" y="1616304"/>
                <a:ext cx="8568044" cy="4737021"/>
              </a:xfrm>
              <a:prstGeom prst="rect">
                <a:avLst/>
              </a:prstGeom>
            </p:spPr>
          </p:pic>
          <p:pic>
            <p:nvPicPr>
              <p:cNvPr id="377" name="图片 376"/>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620241" y="1879767"/>
                <a:ext cx="8220038" cy="4432276"/>
              </a:xfrm>
              <a:prstGeom prst="rect">
                <a:avLst/>
              </a:prstGeom>
            </p:spPr>
          </p:pic>
        </p:grpSp>
      </p:grpSp>
      <p:grpSp>
        <p:nvGrpSpPr>
          <p:cNvPr id="390" name="组合 389"/>
          <p:cNvGrpSpPr/>
          <p:nvPr/>
        </p:nvGrpSpPr>
        <p:grpSpPr>
          <a:xfrm>
            <a:off x="8541931" y="1777708"/>
            <a:ext cx="482127" cy="249294"/>
            <a:chOff x="659554" y="869571"/>
            <a:chExt cx="5034506" cy="2603194"/>
          </a:xfrm>
        </p:grpSpPr>
        <p:grpSp>
          <p:nvGrpSpPr>
            <p:cNvPr id="391" name="组合 390"/>
            <p:cNvGrpSpPr/>
            <p:nvPr/>
          </p:nvGrpSpPr>
          <p:grpSpPr>
            <a:xfrm>
              <a:off x="659554" y="869571"/>
              <a:ext cx="5034506" cy="2603194"/>
              <a:chOff x="9061704" y="1596925"/>
              <a:chExt cx="3010398" cy="1556588"/>
            </a:xfrm>
          </p:grpSpPr>
          <p:grpSp>
            <p:nvGrpSpPr>
              <p:cNvPr id="394" name="Group 98"/>
              <p:cNvGrpSpPr/>
              <p:nvPr/>
            </p:nvGrpSpPr>
            <p:grpSpPr>
              <a:xfrm>
                <a:off x="9061704" y="1596925"/>
                <a:ext cx="3010398" cy="1556588"/>
                <a:chOff x="5898415" y="1976415"/>
                <a:chExt cx="5654530" cy="3255020"/>
              </a:xfrm>
            </p:grpSpPr>
            <p:sp>
              <p:nvSpPr>
                <p:cNvPr id="396" name="Freeform 45"/>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97" name="Freeform 46"/>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98" name="Freeform 47"/>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99" name="Freeform 48"/>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00"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01" name="Freeform 51"/>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02"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03"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04"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05"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06"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07" name="Freeform 58"/>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45720" tIns="22860" rIns="45720" bIns="228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pic>
            <p:nvPicPr>
              <p:cNvPr id="395" name="图片 394"/>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447651" y="1698642"/>
                <a:ext cx="2293499" cy="1290093"/>
              </a:xfrm>
              <a:prstGeom prst="rect">
                <a:avLst/>
              </a:prstGeom>
            </p:spPr>
          </p:pic>
        </p:grpSp>
        <p:pic>
          <p:nvPicPr>
            <p:cNvPr id="392" name="图片 391"/>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315510" y="1479597"/>
              <a:ext cx="2821428" cy="1480581"/>
            </a:xfrm>
            <a:prstGeom prst="rect">
              <a:avLst/>
            </a:prstGeom>
          </p:spPr>
        </p:pic>
        <p:pic>
          <p:nvPicPr>
            <p:cNvPr id="393" name="图片 392"/>
            <p:cNvPicPr>
              <a:picLocks noChangeAspect="1"/>
            </p:cNvPicPr>
            <p:nvPr/>
          </p:nvPicPr>
          <p:blipFill rotWithShape="1">
            <a:blip r:embed="rId30" cstate="screen">
              <a:extLst>
                <a:ext uri="{28A0092B-C50C-407E-A947-70E740481C1C}">
                  <a14:useLocalDpi xmlns:a14="http://schemas.microsoft.com/office/drawing/2010/main"/>
                </a:ext>
              </a:extLst>
            </a:blip>
            <a:srcRect l="-1" t="6091" r="4948" b="5071"/>
            <a:stretch/>
          </p:blipFill>
          <p:spPr>
            <a:xfrm>
              <a:off x="4135199" y="2112583"/>
              <a:ext cx="978660" cy="973956"/>
            </a:xfrm>
            <a:prstGeom prst="rect">
              <a:avLst/>
            </a:prstGeom>
          </p:spPr>
        </p:pic>
      </p:grpSp>
      <p:sp>
        <p:nvSpPr>
          <p:cNvPr id="408" name="Rectangle 16"/>
          <p:cNvSpPr>
            <a:spLocks noChangeArrowheads="1"/>
          </p:cNvSpPr>
          <p:nvPr/>
        </p:nvSpPr>
        <p:spPr bwMode="auto">
          <a:xfrm>
            <a:off x="6382043" y="2128698"/>
            <a:ext cx="6914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rPr>
              <a:t>Employee </a:t>
            </a:r>
            <a:endParaRPr kumimoji="0" lang="zh-CN" altLang="zh-CN" sz="32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409" name="Rectangle 16"/>
          <p:cNvSpPr>
            <a:spLocks noChangeArrowheads="1"/>
          </p:cNvSpPr>
          <p:nvPr/>
        </p:nvSpPr>
        <p:spPr bwMode="auto">
          <a:xfrm>
            <a:off x="7308034" y="2127688"/>
            <a:ext cx="76944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rPr>
              <a:t>Security Guard</a:t>
            </a:r>
            <a:endParaRPr kumimoji="0" lang="zh-CN" altLang="zh-CN" sz="32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410" name="Rectangle 16"/>
          <p:cNvSpPr>
            <a:spLocks noChangeArrowheads="1"/>
          </p:cNvSpPr>
          <p:nvPr/>
        </p:nvSpPr>
        <p:spPr bwMode="auto">
          <a:xfrm>
            <a:off x="8375374" y="2128698"/>
            <a:ext cx="76302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rPr>
              <a:t>HR &amp; Manager</a:t>
            </a:r>
            <a:endParaRPr kumimoji="0" lang="zh-CN" altLang="zh-CN" sz="32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411" name="矩形 410"/>
          <p:cNvSpPr/>
          <p:nvPr/>
        </p:nvSpPr>
        <p:spPr>
          <a:xfrm>
            <a:off x="10152998" y="1328805"/>
            <a:ext cx="1471925" cy="1052802"/>
          </a:xfrm>
          <a:prstGeom prst="rect">
            <a:avLst/>
          </a:prstGeom>
          <a:noFill/>
          <a:ln w="63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12" name="文本框 411">
            <a:extLst>
              <a:ext uri="{FF2B5EF4-FFF2-40B4-BE49-F238E27FC236}">
                <a16:creationId xmlns:a16="http://schemas.microsoft.com/office/drawing/2014/main" id="{67F5F3FE-ABF4-94CC-8E24-90EF030135B2}"/>
              </a:ext>
            </a:extLst>
          </p:cNvPr>
          <p:cNvSpPr txBox="1">
            <a:spLocks/>
          </p:cNvSpPr>
          <p:nvPr/>
        </p:nvSpPr>
        <p:spPr>
          <a:xfrm>
            <a:off x="6813835" y="1426632"/>
            <a:ext cx="1939338" cy="257703"/>
          </a:xfrm>
          <a:prstGeom prst="roundRect">
            <a:avLst>
              <a:gd name="adj" fmla="val 16000"/>
            </a:avLst>
          </a:prstGeom>
          <a:solidFill>
            <a:schemeClr val="tx2">
              <a:alpha val="15000"/>
            </a:schemeClr>
          </a:solidFill>
        </p:spPr>
        <p:txBody>
          <a:bodyPr wrap="none"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Multi Clients (Web &amp; APP)</a:t>
            </a:r>
            <a:endParaRPr kumimoji="1" lang="zh-CN" altLang="en-US" sz="10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cxnSp>
        <p:nvCxnSpPr>
          <p:cNvPr id="413" name="直接连接符 412"/>
          <p:cNvCxnSpPr/>
          <p:nvPr/>
        </p:nvCxnSpPr>
        <p:spPr>
          <a:xfrm>
            <a:off x="9255400" y="1978624"/>
            <a:ext cx="230402" cy="0"/>
          </a:xfrm>
          <a:prstGeom prst="line">
            <a:avLst/>
          </a:prstGeom>
          <a:ln w="9525">
            <a:solidFill>
              <a:srgbClr val="707070"/>
            </a:solidFill>
          </a:ln>
        </p:spPr>
        <p:style>
          <a:lnRef idx="1">
            <a:schemeClr val="accent1"/>
          </a:lnRef>
          <a:fillRef idx="0">
            <a:schemeClr val="accent1"/>
          </a:fillRef>
          <a:effectRef idx="0">
            <a:schemeClr val="accent1"/>
          </a:effectRef>
          <a:fontRef idx="minor">
            <a:schemeClr val="tx1"/>
          </a:fontRef>
        </p:style>
      </p:cxnSp>
      <p:pic>
        <p:nvPicPr>
          <p:cNvPr id="414" name="图片 413"/>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9485802" y="1822939"/>
            <a:ext cx="466666" cy="311370"/>
          </a:xfrm>
          <a:prstGeom prst="rect">
            <a:avLst/>
          </a:prstGeom>
        </p:spPr>
      </p:pic>
      <p:grpSp>
        <p:nvGrpSpPr>
          <p:cNvPr id="429" name="组合 428"/>
          <p:cNvGrpSpPr/>
          <p:nvPr/>
        </p:nvGrpSpPr>
        <p:grpSpPr>
          <a:xfrm>
            <a:off x="6813378" y="6108997"/>
            <a:ext cx="3885830" cy="523220"/>
            <a:chOff x="7437301" y="5812342"/>
            <a:chExt cx="3885830" cy="523220"/>
          </a:xfrm>
        </p:grpSpPr>
        <p:sp>
          <p:nvSpPr>
            <p:cNvPr id="430" name="文本框 429"/>
            <p:cNvSpPr txBox="1"/>
            <p:nvPr/>
          </p:nvSpPr>
          <p:spPr>
            <a:xfrm>
              <a:off x="7437301" y="5812342"/>
              <a:ext cx="3885830" cy="276999"/>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rPr>
                <a:t>Eficiente e intuitivo para personal de RR.HH. y gestión.</a:t>
              </a:r>
              <a:endParaRPr kumimoji="0" lang="en-US" altLang="zh-CN"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endParaRPr>
            </a:p>
          </p:txBody>
        </p:sp>
        <p:sp>
          <p:nvSpPr>
            <p:cNvPr id="431" name="文本框 430"/>
            <p:cNvSpPr txBox="1"/>
            <p:nvPr/>
          </p:nvSpPr>
          <p:spPr>
            <a:xfrm>
              <a:off x="7437301" y="6089341"/>
              <a:ext cx="362471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Con interfaces fáciles de usar y asistentes de configuración rápida.</a:t>
              </a:r>
              <a:endParaRPr kumimoji="0" lang="zh-CN" altLang="en-US"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432" name="组合 431"/>
          <p:cNvGrpSpPr/>
          <p:nvPr/>
        </p:nvGrpSpPr>
        <p:grpSpPr>
          <a:xfrm>
            <a:off x="6813378" y="5451751"/>
            <a:ext cx="3565400" cy="530404"/>
            <a:chOff x="7437301" y="5055132"/>
            <a:chExt cx="3565400" cy="530404"/>
          </a:xfrm>
        </p:grpSpPr>
        <p:sp>
          <p:nvSpPr>
            <p:cNvPr id="433" name="文本框 432"/>
            <p:cNvSpPr txBox="1"/>
            <p:nvPr/>
          </p:nvSpPr>
          <p:spPr>
            <a:xfrm>
              <a:off x="7437301" y="5055132"/>
              <a:ext cx="3557384" cy="276999"/>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rPr>
                <a:t>Profesional y flexible para gerentes de seguridad.</a:t>
              </a:r>
              <a:endParaRPr kumimoji="0" lang="en-US" altLang="zh-CN"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endParaRPr>
            </a:p>
          </p:txBody>
        </p:sp>
        <p:sp>
          <p:nvSpPr>
            <p:cNvPr id="434" name="文本框 433"/>
            <p:cNvSpPr txBox="1"/>
            <p:nvPr/>
          </p:nvSpPr>
          <p:spPr>
            <a:xfrm>
              <a:off x="7437301" y="5339315"/>
              <a:ext cx="356540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Con gama completa de módulos de gestión de control de acceso.</a:t>
              </a:r>
              <a:endParaRPr kumimoji="0" lang="zh-CN" altLang="en-US"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435" name="组合 434"/>
          <p:cNvGrpSpPr/>
          <p:nvPr/>
        </p:nvGrpSpPr>
        <p:grpSpPr>
          <a:xfrm>
            <a:off x="6813378" y="4800008"/>
            <a:ext cx="3557385" cy="524902"/>
            <a:chOff x="7437301" y="4476499"/>
            <a:chExt cx="3557385" cy="524902"/>
          </a:xfrm>
        </p:grpSpPr>
        <p:sp>
          <p:nvSpPr>
            <p:cNvPr id="436" name="文本框 435"/>
            <p:cNvSpPr txBox="1"/>
            <p:nvPr/>
          </p:nvSpPr>
          <p:spPr>
            <a:xfrm>
              <a:off x="7437302" y="4476499"/>
              <a:ext cx="3557384" cy="276999"/>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zh-CN"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rPr>
                <a:t>Fácil y conveniente para los empleados</a:t>
              </a:r>
              <a:endParaRPr kumimoji="0" lang="en-US" altLang="zh-CN" sz="12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endParaRPr>
            </a:p>
          </p:txBody>
        </p:sp>
        <p:sp>
          <p:nvSpPr>
            <p:cNvPr id="437" name="文本框 436"/>
            <p:cNvSpPr txBox="1"/>
            <p:nvPr/>
          </p:nvSpPr>
          <p:spPr>
            <a:xfrm>
              <a:off x="7437301" y="4755180"/>
              <a:ext cx="209223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000" dirty="0" err="1">
                  <a:latin typeface="Calibri" panose="020F0502020204030204" pitchFamily="34" charset="0"/>
                  <a:ea typeface="微软雅黑" panose="020B0503020204020204" pitchFamily="34" charset="-122"/>
                  <a:sym typeface="Calibri" panose="020F0502020204030204" pitchFamily="34" charset="0"/>
                </a:rPr>
                <a:t>Múltiples</a:t>
              </a:r>
              <a:r>
                <a:rPr lang="en-US" altLang="zh-CN" sz="1000" dirty="0">
                  <a:latin typeface="Calibri" panose="020F0502020204030204" pitchFamily="34" charset="0"/>
                  <a:ea typeface="微软雅黑" panose="020B0503020204020204" pitchFamily="34" charset="-122"/>
                  <a:sym typeface="Calibri" panose="020F0502020204030204" pitchFamily="34" charset="0"/>
                </a:rPr>
                <a:t> </a:t>
              </a:r>
              <a:r>
                <a:rPr lang="en-US" altLang="zh-CN" sz="1000" dirty="0" err="1">
                  <a:latin typeface="Calibri" panose="020F0502020204030204" pitchFamily="34" charset="0"/>
                  <a:ea typeface="微软雅黑" panose="020B0503020204020204" pitchFamily="34" charset="-122"/>
                  <a:sym typeface="Calibri" panose="020F0502020204030204" pitchFamily="34" charset="0"/>
                </a:rPr>
                <a:t>métodos</a:t>
              </a:r>
              <a:r>
                <a:rPr lang="en-US" altLang="zh-CN" sz="1000" dirty="0">
                  <a:latin typeface="Calibri" panose="020F0502020204030204" pitchFamily="34" charset="0"/>
                  <a:ea typeface="微软雅黑" panose="020B0503020204020204" pitchFamily="34" charset="-122"/>
                  <a:sym typeface="Calibri" panose="020F0502020204030204" pitchFamily="34" charset="0"/>
                </a:rPr>
                <a:t> de </a:t>
              </a:r>
              <a:r>
                <a:rPr lang="en-US" altLang="zh-CN" sz="1000" dirty="0" err="1">
                  <a:latin typeface="Calibri" panose="020F0502020204030204" pitchFamily="34" charset="0"/>
                  <a:ea typeface="微软雅黑" panose="020B0503020204020204" pitchFamily="34" charset="-122"/>
                  <a:sym typeface="Calibri" panose="020F0502020204030204" pitchFamily="34" charset="0"/>
                </a:rPr>
                <a:t>autenticación</a:t>
              </a:r>
              <a:r>
                <a:rPr kumimoji="0" lang="en-US" altLang="zh-CN"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rPr>
                <a:t>.</a:t>
              </a:r>
              <a:endParaRPr kumimoji="0" lang="zh-CN" altLang="en-US"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438" name="组合 437"/>
          <p:cNvGrpSpPr/>
          <p:nvPr/>
        </p:nvGrpSpPr>
        <p:grpSpPr>
          <a:xfrm>
            <a:off x="6315097" y="4823964"/>
            <a:ext cx="406045" cy="476990"/>
            <a:chOff x="1240998" y="8442352"/>
            <a:chExt cx="2115716" cy="2485376"/>
          </a:xfrm>
        </p:grpSpPr>
        <p:sp>
          <p:nvSpPr>
            <p:cNvPr id="439" name="íş1îḍé">
              <a:extLst>
                <a:ext uri="{FF2B5EF4-FFF2-40B4-BE49-F238E27FC236}">
                  <a16:creationId xmlns:a16="http://schemas.microsoft.com/office/drawing/2014/main" id="{B9537D1E-A1FB-4022-B9FE-409739E8B64E}"/>
                </a:ext>
              </a:extLst>
            </p:cNvPr>
            <p:cNvSpPr/>
            <p:nvPr/>
          </p:nvSpPr>
          <p:spPr bwMode="auto">
            <a:xfrm>
              <a:off x="1240998" y="9970806"/>
              <a:ext cx="2115716" cy="956922"/>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0" name="ïṡľîḑe">
              <a:extLst>
                <a:ext uri="{FF2B5EF4-FFF2-40B4-BE49-F238E27FC236}">
                  <a16:creationId xmlns:a16="http://schemas.microsoft.com/office/drawing/2014/main" id="{9EC6C0F9-0FF7-48DD-8282-1704BFCF50DE}"/>
                </a:ext>
              </a:extLst>
            </p:cNvPr>
            <p:cNvSpPr/>
            <p:nvPr/>
          </p:nvSpPr>
          <p:spPr bwMode="auto">
            <a:xfrm>
              <a:off x="1240998" y="9970806"/>
              <a:ext cx="2115716" cy="956922"/>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1" name="ï$ḻïḋê">
              <a:extLst>
                <a:ext uri="{FF2B5EF4-FFF2-40B4-BE49-F238E27FC236}">
                  <a16:creationId xmlns:a16="http://schemas.microsoft.com/office/drawing/2014/main" id="{1F246574-C209-4EE5-9F62-479001A5F030}"/>
                </a:ext>
              </a:extLst>
            </p:cNvPr>
            <p:cNvSpPr/>
            <p:nvPr/>
          </p:nvSpPr>
          <p:spPr bwMode="auto">
            <a:xfrm>
              <a:off x="2070767" y="9282608"/>
              <a:ext cx="454866" cy="949057"/>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2" name="isḻídê">
              <a:extLst>
                <a:ext uri="{FF2B5EF4-FFF2-40B4-BE49-F238E27FC236}">
                  <a16:creationId xmlns:a16="http://schemas.microsoft.com/office/drawing/2014/main" id="{ADDF8796-9D98-4E96-8AF8-28DC9DD753C3}"/>
                </a:ext>
              </a:extLst>
            </p:cNvPr>
            <p:cNvSpPr/>
            <p:nvPr/>
          </p:nvSpPr>
          <p:spPr bwMode="auto">
            <a:xfrm>
              <a:off x="1771893" y="9222309"/>
              <a:ext cx="190074" cy="277901"/>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3" name="iṩļîḍe">
              <a:extLst>
                <a:ext uri="{FF2B5EF4-FFF2-40B4-BE49-F238E27FC236}">
                  <a16:creationId xmlns:a16="http://schemas.microsoft.com/office/drawing/2014/main" id="{AA3397A7-7C1D-473C-A72C-F1D6237E24FC}"/>
                </a:ext>
              </a:extLst>
            </p:cNvPr>
            <p:cNvSpPr/>
            <p:nvPr/>
          </p:nvSpPr>
          <p:spPr bwMode="auto">
            <a:xfrm>
              <a:off x="2631812" y="9222309"/>
              <a:ext cx="191384" cy="277901"/>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4" name="ïśľiḓe">
              <a:extLst>
                <a:ext uri="{FF2B5EF4-FFF2-40B4-BE49-F238E27FC236}">
                  <a16:creationId xmlns:a16="http://schemas.microsoft.com/office/drawing/2014/main" id="{60C8918A-B453-4468-A300-497CD4840808}"/>
                </a:ext>
              </a:extLst>
            </p:cNvPr>
            <p:cNvSpPr/>
            <p:nvPr/>
          </p:nvSpPr>
          <p:spPr bwMode="auto">
            <a:xfrm>
              <a:off x="2052415" y="9907885"/>
              <a:ext cx="247751" cy="478461"/>
            </a:xfrm>
            <a:custGeom>
              <a:avLst/>
              <a:gdLst>
                <a:gd name="T0" fmla="*/ 14 w 189"/>
                <a:gd name="T1" fmla="*/ 0 h 365"/>
                <a:gd name="T2" fmla="*/ 0 w 189"/>
                <a:gd name="T3" fmla="*/ 58 h 365"/>
                <a:gd name="T4" fmla="*/ 41 w 189"/>
                <a:gd name="T5" fmla="*/ 365 h 365"/>
                <a:gd name="T6" fmla="*/ 189 w 189"/>
                <a:gd name="T7" fmla="*/ 216 h 365"/>
                <a:gd name="T8" fmla="*/ 14 w 189"/>
                <a:gd name="T9" fmla="*/ 0 h 365"/>
              </a:gdLst>
              <a:ahLst/>
              <a:cxnLst>
                <a:cxn ang="0">
                  <a:pos x="T0" y="T1"/>
                </a:cxn>
                <a:cxn ang="0">
                  <a:pos x="T2" y="T3"/>
                </a:cxn>
                <a:cxn ang="0">
                  <a:pos x="T4" y="T5"/>
                </a:cxn>
                <a:cxn ang="0">
                  <a:pos x="T6" y="T7"/>
                </a:cxn>
                <a:cxn ang="0">
                  <a:pos x="T8" y="T9"/>
                </a:cxn>
              </a:cxnLst>
              <a:rect l="0" t="0" r="r" b="b"/>
              <a:pathLst>
                <a:path w="189" h="365">
                  <a:moveTo>
                    <a:pt x="14" y="0"/>
                  </a:moveTo>
                  <a:lnTo>
                    <a:pt x="0" y="58"/>
                  </a:lnTo>
                  <a:lnTo>
                    <a:pt x="41" y="365"/>
                  </a:lnTo>
                  <a:lnTo>
                    <a:pt x="189" y="216"/>
                  </a:lnTo>
                  <a:lnTo>
                    <a:pt x="1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5" name="îSḷiḍê">
              <a:extLst>
                <a:ext uri="{FF2B5EF4-FFF2-40B4-BE49-F238E27FC236}">
                  <a16:creationId xmlns:a16="http://schemas.microsoft.com/office/drawing/2014/main" id="{0DA715CC-D3D7-45BD-B302-835F61E699EC}"/>
                </a:ext>
              </a:extLst>
            </p:cNvPr>
            <p:cNvSpPr/>
            <p:nvPr/>
          </p:nvSpPr>
          <p:spPr bwMode="auto">
            <a:xfrm>
              <a:off x="2052415" y="9907885"/>
              <a:ext cx="247751" cy="478461"/>
            </a:xfrm>
            <a:custGeom>
              <a:avLst/>
              <a:gdLst>
                <a:gd name="T0" fmla="*/ 14 w 189"/>
                <a:gd name="T1" fmla="*/ 0 h 365"/>
                <a:gd name="T2" fmla="*/ 0 w 189"/>
                <a:gd name="T3" fmla="*/ 58 h 365"/>
                <a:gd name="T4" fmla="*/ 41 w 189"/>
                <a:gd name="T5" fmla="*/ 365 h 365"/>
                <a:gd name="T6" fmla="*/ 189 w 189"/>
                <a:gd name="T7" fmla="*/ 216 h 365"/>
                <a:gd name="T8" fmla="*/ 14 w 189"/>
                <a:gd name="T9" fmla="*/ 0 h 365"/>
              </a:gdLst>
              <a:ahLst/>
              <a:cxnLst>
                <a:cxn ang="0">
                  <a:pos x="T0" y="T1"/>
                </a:cxn>
                <a:cxn ang="0">
                  <a:pos x="T2" y="T3"/>
                </a:cxn>
                <a:cxn ang="0">
                  <a:pos x="T4" y="T5"/>
                </a:cxn>
                <a:cxn ang="0">
                  <a:pos x="T6" y="T7"/>
                </a:cxn>
                <a:cxn ang="0">
                  <a:pos x="T8" y="T9"/>
                </a:cxn>
              </a:cxnLst>
              <a:rect l="0" t="0" r="r" b="b"/>
              <a:pathLst>
                <a:path w="189" h="365">
                  <a:moveTo>
                    <a:pt x="14" y="0"/>
                  </a:moveTo>
                  <a:lnTo>
                    <a:pt x="0" y="58"/>
                  </a:lnTo>
                  <a:lnTo>
                    <a:pt x="41" y="365"/>
                  </a:lnTo>
                  <a:lnTo>
                    <a:pt x="189" y="216"/>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6" name="i$1íḋê">
              <a:extLst>
                <a:ext uri="{FF2B5EF4-FFF2-40B4-BE49-F238E27FC236}">
                  <a16:creationId xmlns:a16="http://schemas.microsoft.com/office/drawing/2014/main" id="{1F9A96A1-6117-4094-A80A-0779D906DC1F}"/>
                </a:ext>
              </a:extLst>
            </p:cNvPr>
            <p:cNvSpPr/>
            <p:nvPr/>
          </p:nvSpPr>
          <p:spPr bwMode="auto">
            <a:xfrm>
              <a:off x="2070767" y="9813504"/>
              <a:ext cx="454866" cy="157302"/>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7" name="ïśľïḋè">
              <a:extLst>
                <a:ext uri="{FF2B5EF4-FFF2-40B4-BE49-F238E27FC236}">
                  <a16:creationId xmlns:a16="http://schemas.microsoft.com/office/drawing/2014/main" id="{FE9C25F6-5E6D-4C45-A09C-7144E8EADF81}"/>
                </a:ext>
              </a:extLst>
            </p:cNvPr>
            <p:cNvSpPr/>
            <p:nvPr/>
          </p:nvSpPr>
          <p:spPr bwMode="auto">
            <a:xfrm>
              <a:off x="1600171" y="8632426"/>
              <a:ext cx="1397369" cy="1287257"/>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8" name="í$ļïḓê">
              <a:extLst>
                <a:ext uri="{FF2B5EF4-FFF2-40B4-BE49-F238E27FC236}">
                  <a16:creationId xmlns:a16="http://schemas.microsoft.com/office/drawing/2014/main" id="{AF2916FB-2B4D-4FE6-A8D7-77F5D7A4CF9C}"/>
                </a:ext>
              </a:extLst>
            </p:cNvPr>
            <p:cNvSpPr/>
            <p:nvPr/>
          </p:nvSpPr>
          <p:spPr bwMode="auto">
            <a:xfrm>
              <a:off x="1799421" y="8442352"/>
              <a:ext cx="1072277" cy="1014600"/>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49" name="ï$1iḓê">
              <a:extLst>
                <a:ext uri="{FF2B5EF4-FFF2-40B4-BE49-F238E27FC236}">
                  <a16:creationId xmlns:a16="http://schemas.microsoft.com/office/drawing/2014/main" id="{F10DADB5-0C0E-44F5-B221-093DBF818A70}"/>
                </a:ext>
              </a:extLst>
            </p:cNvPr>
            <p:cNvSpPr/>
            <p:nvPr/>
          </p:nvSpPr>
          <p:spPr bwMode="auto">
            <a:xfrm>
              <a:off x="2300166" y="9907885"/>
              <a:ext cx="239886" cy="481083"/>
            </a:xfrm>
            <a:custGeom>
              <a:avLst/>
              <a:gdLst>
                <a:gd name="T0" fmla="*/ 172 w 183"/>
                <a:gd name="T1" fmla="*/ 0 h 367"/>
                <a:gd name="T2" fmla="*/ 183 w 183"/>
                <a:gd name="T3" fmla="*/ 58 h 367"/>
                <a:gd name="T4" fmla="*/ 143 w 183"/>
                <a:gd name="T5" fmla="*/ 367 h 367"/>
                <a:gd name="T6" fmla="*/ 0 w 183"/>
                <a:gd name="T7" fmla="*/ 216 h 367"/>
                <a:gd name="T8" fmla="*/ 172 w 183"/>
                <a:gd name="T9" fmla="*/ 0 h 367"/>
              </a:gdLst>
              <a:ahLst/>
              <a:cxnLst>
                <a:cxn ang="0">
                  <a:pos x="T0" y="T1"/>
                </a:cxn>
                <a:cxn ang="0">
                  <a:pos x="T2" y="T3"/>
                </a:cxn>
                <a:cxn ang="0">
                  <a:pos x="T4" y="T5"/>
                </a:cxn>
                <a:cxn ang="0">
                  <a:pos x="T6" y="T7"/>
                </a:cxn>
                <a:cxn ang="0">
                  <a:pos x="T8" y="T9"/>
                </a:cxn>
              </a:cxnLst>
              <a:rect l="0" t="0" r="r" b="b"/>
              <a:pathLst>
                <a:path w="183" h="367">
                  <a:moveTo>
                    <a:pt x="172" y="0"/>
                  </a:moveTo>
                  <a:lnTo>
                    <a:pt x="183" y="58"/>
                  </a:lnTo>
                  <a:lnTo>
                    <a:pt x="143" y="367"/>
                  </a:lnTo>
                  <a:lnTo>
                    <a:pt x="0" y="216"/>
                  </a:lnTo>
                  <a:lnTo>
                    <a:pt x="17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50" name="iŝľîḑè">
              <a:extLst>
                <a:ext uri="{FF2B5EF4-FFF2-40B4-BE49-F238E27FC236}">
                  <a16:creationId xmlns:a16="http://schemas.microsoft.com/office/drawing/2014/main" id="{C73DFA9A-CEB0-4051-99CA-A33A0D073D95}"/>
                </a:ext>
              </a:extLst>
            </p:cNvPr>
            <p:cNvSpPr/>
            <p:nvPr/>
          </p:nvSpPr>
          <p:spPr bwMode="auto">
            <a:xfrm>
              <a:off x="2300166" y="9907885"/>
              <a:ext cx="239886" cy="481083"/>
            </a:xfrm>
            <a:custGeom>
              <a:avLst/>
              <a:gdLst>
                <a:gd name="T0" fmla="*/ 172 w 183"/>
                <a:gd name="T1" fmla="*/ 0 h 367"/>
                <a:gd name="T2" fmla="*/ 183 w 183"/>
                <a:gd name="T3" fmla="*/ 58 h 367"/>
                <a:gd name="T4" fmla="*/ 143 w 183"/>
                <a:gd name="T5" fmla="*/ 367 h 367"/>
                <a:gd name="T6" fmla="*/ 0 w 183"/>
                <a:gd name="T7" fmla="*/ 216 h 367"/>
                <a:gd name="T8" fmla="*/ 172 w 183"/>
                <a:gd name="T9" fmla="*/ 0 h 367"/>
              </a:gdLst>
              <a:ahLst/>
              <a:cxnLst>
                <a:cxn ang="0">
                  <a:pos x="T0" y="T1"/>
                </a:cxn>
                <a:cxn ang="0">
                  <a:pos x="T2" y="T3"/>
                </a:cxn>
                <a:cxn ang="0">
                  <a:pos x="T4" y="T5"/>
                </a:cxn>
                <a:cxn ang="0">
                  <a:pos x="T6" y="T7"/>
                </a:cxn>
                <a:cxn ang="0">
                  <a:pos x="T8" y="T9"/>
                </a:cxn>
              </a:cxnLst>
              <a:rect l="0" t="0" r="r" b="b"/>
              <a:pathLst>
                <a:path w="183" h="367">
                  <a:moveTo>
                    <a:pt x="172" y="0"/>
                  </a:moveTo>
                  <a:lnTo>
                    <a:pt x="183" y="58"/>
                  </a:lnTo>
                  <a:lnTo>
                    <a:pt x="143" y="367"/>
                  </a:lnTo>
                  <a:lnTo>
                    <a:pt x="0" y="216"/>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51" name="iṩ1íḍè">
              <a:extLst>
                <a:ext uri="{FF2B5EF4-FFF2-40B4-BE49-F238E27FC236}">
                  <a16:creationId xmlns:a16="http://schemas.microsoft.com/office/drawing/2014/main" id="{08CC9154-5A15-4F89-92B6-8044E5DDBC33}"/>
                </a:ext>
              </a:extLst>
            </p:cNvPr>
            <p:cNvSpPr/>
            <p:nvPr/>
          </p:nvSpPr>
          <p:spPr bwMode="auto">
            <a:xfrm>
              <a:off x="2070767" y="9900020"/>
              <a:ext cx="454866" cy="291009"/>
            </a:xfrm>
            <a:custGeom>
              <a:avLst/>
              <a:gdLst>
                <a:gd name="T0" fmla="*/ 347 w 347"/>
                <a:gd name="T1" fmla="*/ 0 h 222"/>
                <a:gd name="T2" fmla="*/ 175 w 347"/>
                <a:gd name="T3" fmla="*/ 216 h 222"/>
                <a:gd name="T4" fmla="*/ 0 w 347"/>
                <a:gd name="T5" fmla="*/ 0 h 222"/>
                <a:gd name="T6" fmla="*/ 0 w 347"/>
                <a:gd name="T7" fmla="*/ 6 h 222"/>
                <a:gd name="T8" fmla="*/ 175 w 347"/>
                <a:gd name="T9" fmla="*/ 222 h 222"/>
                <a:gd name="T10" fmla="*/ 347 w 347"/>
                <a:gd name="T11" fmla="*/ 6 h 222"/>
                <a:gd name="T12" fmla="*/ 347 w 34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0"/>
                  </a:moveTo>
                  <a:lnTo>
                    <a:pt x="175" y="216"/>
                  </a:lnTo>
                  <a:lnTo>
                    <a:pt x="0" y="0"/>
                  </a:lnTo>
                  <a:lnTo>
                    <a:pt x="0" y="6"/>
                  </a:lnTo>
                  <a:lnTo>
                    <a:pt x="175" y="222"/>
                  </a:lnTo>
                  <a:lnTo>
                    <a:pt x="347" y="6"/>
                  </a:lnTo>
                  <a:lnTo>
                    <a:pt x="347" y="0"/>
                  </a:lnTo>
                  <a:close/>
                </a:path>
              </a:pathLst>
            </a:custGeom>
            <a:solidFill>
              <a:srgbClr val="E9CE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52" name="ïS1ïḓè">
              <a:extLst>
                <a:ext uri="{FF2B5EF4-FFF2-40B4-BE49-F238E27FC236}">
                  <a16:creationId xmlns:a16="http://schemas.microsoft.com/office/drawing/2014/main" id="{E6DFDD17-BE96-42B1-AE31-529F093E93A6}"/>
                </a:ext>
              </a:extLst>
            </p:cNvPr>
            <p:cNvSpPr/>
            <p:nvPr/>
          </p:nvSpPr>
          <p:spPr bwMode="auto">
            <a:xfrm>
              <a:off x="2070767" y="9900020"/>
              <a:ext cx="454866" cy="291009"/>
            </a:xfrm>
            <a:custGeom>
              <a:avLst/>
              <a:gdLst>
                <a:gd name="T0" fmla="*/ 347 w 347"/>
                <a:gd name="T1" fmla="*/ 0 h 222"/>
                <a:gd name="T2" fmla="*/ 175 w 347"/>
                <a:gd name="T3" fmla="*/ 216 h 222"/>
                <a:gd name="T4" fmla="*/ 0 w 347"/>
                <a:gd name="T5" fmla="*/ 0 h 222"/>
                <a:gd name="T6" fmla="*/ 0 w 347"/>
                <a:gd name="T7" fmla="*/ 6 h 222"/>
                <a:gd name="T8" fmla="*/ 175 w 347"/>
                <a:gd name="T9" fmla="*/ 222 h 222"/>
                <a:gd name="T10" fmla="*/ 347 w 347"/>
                <a:gd name="T11" fmla="*/ 6 h 222"/>
                <a:gd name="T12" fmla="*/ 347 w 34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0"/>
                  </a:moveTo>
                  <a:lnTo>
                    <a:pt x="175" y="216"/>
                  </a:lnTo>
                  <a:lnTo>
                    <a:pt x="0" y="0"/>
                  </a:lnTo>
                  <a:lnTo>
                    <a:pt x="0" y="6"/>
                  </a:lnTo>
                  <a:lnTo>
                    <a:pt x="175" y="222"/>
                  </a:lnTo>
                  <a:lnTo>
                    <a:pt x="347" y="6"/>
                  </a:lnTo>
                  <a:lnTo>
                    <a:pt x="3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453" name="组合 452"/>
          <p:cNvGrpSpPr>
            <a:grpSpLocks/>
          </p:cNvGrpSpPr>
          <p:nvPr/>
        </p:nvGrpSpPr>
        <p:grpSpPr>
          <a:xfrm>
            <a:off x="6304011" y="6134528"/>
            <a:ext cx="428217" cy="472159"/>
            <a:chOff x="13411460" y="9913128"/>
            <a:chExt cx="2005604" cy="2211409"/>
          </a:xfrm>
        </p:grpSpPr>
        <p:sp>
          <p:nvSpPr>
            <p:cNvPr id="454" name="îśļíḍé">
              <a:extLst>
                <a:ext uri="{FF2B5EF4-FFF2-40B4-BE49-F238E27FC236}">
                  <a16:creationId xmlns:a16="http://schemas.microsoft.com/office/drawing/2014/main" id="{23A6F9C5-5C2D-4422-8513-90F48C31275D}"/>
                </a:ext>
              </a:extLst>
            </p:cNvPr>
            <p:cNvSpPr/>
            <p:nvPr/>
          </p:nvSpPr>
          <p:spPr bwMode="auto">
            <a:xfrm>
              <a:off x="13743105" y="9913128"/>
              <a:ext cx="1350178" cy="1768340"/>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55" name="işļîḑê">
              <a:extLst>
                <a:ext uri="{FF2B5EF4-FFF2-40B4-BE49-F238E27FC236}">
                  <a16:creationId xmlns:a16="http://schemas.microsoft.com/office/drawing/2014/main" id="{21E8C67B-F44E-4B9C-AAD0-7DC992B0F7E0}"/>
                </a:ext>
              </a:extLst>
            </p:cNvPr>
            <p:cNvSpPr/>
            <p:nvPr/>
          </p:nvSpPr>
          <p:spPr bwMode="auto">
            <a:xfrm>
              <a:off x="13411460" y="11330160"/>
              <a:ext cx="2005604" cy="794377"/>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56" name="í$ľïḑé">
              <a:extLst>
                <a:ext uri="{FF2B5EF4-FFF2-40B4-BE49-F238E27FC236}">
                  <a16:creationId xmlns:a16="http://schemas.microsoft.com/office/drawing/2014/main" id="{F1CE9D58-CCB8-4A38-8F12-9C230D756724}"/>
                </a:ext>
              </a:extLst>
            </p:cNvPr>
            <p:cNvSpPr/>
            <p:nvPr/>
          </p:nvSpPr>
          <p:spPr bwMode="auto">
            <a:xfrm>
              <a:off x="14213701" y="10699640"/>
              <a:ext cx="403743" cy="968720"/>
            </a:xfrm>
            <a:custGeom>
              <a:avLst/>
              <a:gdLst>
                <a:gd name="T0" fmla="*/ 0 w 148"/>
                <a:gd name="T1" fmla="*/ 98 h 356"/>
                <a:gd name="T2" fmla="*/ 0 w 148"/>
                <a:gd name="T3" fmla="*/ 219 h 356"/>
                <a:gd name="T4" fmla="*/ 0 w 148"/>
                <a:gd name="T5" fmla="*/ 278 h 356"/>
                <a:gd name="T6" fmla="*/ 148 w 148"/>
                <a:gd name="T7" fmla="*/ 278 h 356"/>
                <a:gd name="T8" fmla="*/ 148 w 148"/>
                <a:gd name="T9" fmla="*/ 219 h 356"/>
                <a:gd name="T10" fmla="*/ 148 w 148"/>
                <a:gd name="T11" fmla="*/ 98 h 356"/>
                <a:gd name="T12" fmla="*/ 0 w 148"/>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8" h="356">
                  <a:moveTo>
                    <a:pt x="0" y="98"/>
                  </a:moveTo>
                  <a:cubicBezTo>
                    <a:pt x="0" y="219"/>
                    <a:pt x="0" y="219"/>
                    <a:pt x="0" y="219"/>
                  </a:cubicBezTo>
                  <a:cubicBezTo>
                    <a:pt x="0" y="278"/>
                    <a:pt x="0" y="278"/>
                    <a:pt x="0" y="278"/>
                  </a:cubicBezTo>
                  <a:cubicBezTo>
                    <a:pt x="37" y="354"/>
                    <a:pt x="103" y="356"/>
                    <a:pt x="148" y="278"/>
                  </a:cubicBezTo>
                  <a:cubicBezTo>
                    <a:pt x="148" y="219"/>
                    <a:pt x="148" y="219"/>
                    <a:pt x="148" y="219"/>
                  </a:cubicBezTo>
                  <a:cubicBezTo>
                    <a:pt x="148" y="98"/>
                    <a:pt x="148" y="98"/>
                    <a:pt x="148" y="98"/>
                  </a:cubicBezTo>
                  <a:cubicBezTo>
                    <a:pt x="148" y="0"/>
                    <a:pt x="0" y="0"/>
                    <a:pt x="0" y="98"/>
                  </a:cubicBezTo>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57" name="î$1iḓé">
              <a:extLst>
                <a:ext uri="{FF2B5EF4-FFF2-40B4-BE49-F238E27FC236}">
                  <a16:creationId xmlns:a16="http://schemas.microsoft.com/office/drawing/2014/main" id="{C11A8D7A-FA14-4766-93CC-0824642EDF83}"/>
                </a:ext>
              </a:extLst>
            </p:cNvPr>
            <p:cNvSpPr/>
            <p:nvPr/>
          </p:nvSpPr>
          <p:spPr bwMode="auto">
            <a:xfrm>
              <a:off x="14789166" y="10715370"/>
              <a:ext cx="203182" cy="302807"/>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58" name="ï$lîďe">
              <a:extLst>
                <a:ext uri="{FF2B5EF4-FFF2-40B4-BE49-F238E27FC236}">
                  <a16:creationId xmlns:a16="http://schemas.microsoft.com/office/drawing/2014/main" id="{4D4B5540-BA6B-40CE-966D-69BCA19B13EF}"/>
                </a:ext>
              </a:extLst>
            </p:cNvPr>
            <p:cNvSpPr/>
            <p:nvPr/>
          </p:nvSpPr>
          <p:spPr bwMode="auto">
            <a:xfrm>
              <a:off x="13836176" y="10715370"/>
              <a:ext cx="205804" cy="302807"/>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59" name="ïśḻiḋê">
              <a:extLst>
                <a:ext uri="{FF2B5EF4-FFF2-40B4-BE49-F238E27FC236}">
                  <a16:creationId xmlns:a16="http://schemas.microsoft.com/office/drawing/2014/main" id="{0470C8B6-427E-4CFA-A12F-BF0BD745B6F1}"/>
                </a:ext>
              </a:extLst>
            </p:cNvPr>
            <p:cNvSpPr/>
            <p:nvPr/>
          </p:nvSpPr>
          <p:spPr bwMode="auto">
            <a:xfrm>
              <a:off x="14213701" y="11210873"/>
              <a:ext cx="403743" cy="138950"/>
            </a:xfrm>
            <a:custGeom>
              <a:avLst/>
              <a:gdLst>
                <a:gd name="T0" fmla="*/ 148 w 148"/>
                <a:gd name="T1" fmla="*/ 0 h 51"/>
                <a:gd name="T2" fmla="*/ 0 w 148"/>
                <a:gd name="T3" fmla="*/ 0 h 51"/>
                <a:gd name="T4" fmla="*/ 0 w 148"/>
                <a:gd name="T5" fmla="*/ 5 h 51"/>
                <a:gd name="T6" fmla="*/ 73 w 148"/>
                <a:gd name="T7" fmla="*/ 51 h 51"/>
                <a:gd name="T8" fmla="*/ 148 w 148"/>
                <a:gd name="T9" fmla="*/ 4 h 51"/>
                <a:gd name="T10" fmla="*/ 148 w 148"/>
                <a:gd name="T11" fmla="*/ 0 h 51"/>
              </a:gdLst>
              <a:ahLst/>
              <a:cxnLst>
                <a:cxn ang="0">
                  <a:pos x="T0" y="T1"/>
                </a:cxn>
                <a:cxn ang="0">
                  <a:pos x="T2" y="T3"/>
                </a:cxn>
                <a:cxn ang="0">
                  <a:pos x="T4" y="T5"/>
                </a:cxn>
                <a:cxn ang="0">
                  <a:pos x="T6" y="T7"/>
                </a:cxn>
                <a:cxn ang="0">
                  <a:pos x="T8" y="T9"/>
                </a:cxn>
                <a:cxn ang="0">
                  <a:pos x="T10" y="T11"/>
                </a:cxn>
              </a:cxnLst>
              <a:rect l="0" t="0" r="r" b="b"/>
              <a:pathLst>
                <a:path w="148" h="51">
                  <a:moveTo>
                    <a:pt x="148" y="0"/>
                  </a:moveTo>
                  <a:cubicBezTo>
                    <a:pt x="0" y="0"/>
                    <a:pt x="0" y="0"/>
                    <a:pt x="0" y="0"/>
                  </a:cubicBezTo>
                  <a:cubicBezTo>
                    <a:pt x="0" y="5"/>
                    <a:pt x="0" y="5"/>
                    <a:pt x="0" y="5"/>
                  </a:cubicBezTo>
                  <a:cubicBezTo>
                    <a:pt x="0" y="5"/>
                    <a:pt x="46" y="51"/>
                    <a:pt x="73" y="51"/>
                  </a:cubicBezTo>
                  <a:cubicBezTo>
                    <a:pt x="100" y="51"/>
                    <a:pt x="148" y="4"/>
                    <a:pt x="148" y="4"/>
                  </a:cubicBezTo>
                  <a:cubicBezTo>
                    <a:pt x="148" y="0"/>
                    <a:pt x="148" y="0"/>
                    <a:pt x="148" y="0"/>
                  </a:cubicBezTo>
                </a:path>
              </a:pathLst>
            </a:custGeom>
            <a:solidFill>
              <a:srgbClr val="C4AA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0" name="ïṣľiḓè">
              <a:extLst>
                <a:ext uri="{FF2B5EF4-FFF2-40B4-BE49-F238E27FC236}">
                  <a16:creationId xmlns:a16="http://schemas.microsoft.com/office/drawing/2014/main" id="{DBE8331A-C30E-471D-9519-C63009327B7C}"/>
                </a:ext>
              </a:extLst>
            </p:cNvPr>
            <p:cNvSpPr/>
            <p:nvPr/>
          </p:nvSpPr>
          <p:spPr bwMode="auto">
            <a:xfrm>
              <a:off x="13862393" y="10082228"/>
              <a:ext cx="1106359" cy="1224336"/>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1" name="ís1îdé">
              <a:extLst>
                <a:ext uri="{FF2B5EF4-FFF2-40B4-BE49-F238E27FC236}">
                  <a16:creationId xmlns:a16="http://schemas.microsoft.com/office/drawing/2014/main" id="{74476FDE-83CB-4840-AFBA-5D79BDB76527}"/>
                </a:ext>
              </a:extLst>
            </p:cNvPr>
            <p:cNvSpPr/>
            <p:nvPr/>
          </p:nvSpPr>
          <p:spPr bwMode="auto">
            <a:xfrm>
              <a:off x="13857150" y="10046835"/>
              <a:ext cx="1170591" cy="84287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2" name="i$1ïḑé">
              <a:extLst>
                <a:ext uri="{FF2B5EF4-FFF2-40B4-BE49-F238E27FC236}">
                  <a16:creationId xmlns:a16="http://schemas.microsoft.com/office/drawing/2014/main" id="{C40BD058-BFDA-4DF6-A87B-5DE2713EB3C6}"/>
                </a:ext>
              </a:extLst>
            </p:cNvPr>
            <p:cNvSpPr/>
            <p:nvPr/>
          </p:nvSpPr>
          <p:spPr bwMode="auto">
            <a:xfrm>
              <a:off x="14388045" y="11615926"/>
              <a:ext cx="40636" cy="5086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3" name="iṣļïḑe">
              <a:extLst>
                <a:ext uri="{FF2B5EF4-FFF2-40B4-BE49-F238E27FC236}">
                  <a16:creationId xmlns:a16="http://schemas.microsoft.com/office/drawing/2014/main" id="{B13750D8-1C3D-4E6D-BC7F-8AD7232BCD0F}"/>
                </a:ext>
              </a:extLst>
            </p:cNvPr>
            <p:cNvSpPr/>
            <p:nvPr/>
          </p:nvSpPr>
          <p:spPr bwMode="auto">
            <a:xfrm>
              <a:off x="14069508" y="11349823"/>
              <a:ext cx="340822" cy="412919"/>
            </a:xfrm>
            <a:custGeom>
              <a:avLst/>
              <a:gdLst>
                <a:gd name="T0" fmla="*/ 110 w 260"/>
                <a:gd name="T1" fmla="*/ 0 h 315"/>
                <a:gd name="T2" fmla="*/ 0 w 260"/>
                <a:gd name="T3" fmla="*/ 99 h 315"/>
                <a:gd name="T4" fmla="*/ 139 w 260"/>
                <a:gd name="T5" fmla="*/ 315 h 315"/>
                <a:gd name="T6" fmla="*/ 260 w 260"/>
                <a:gd name="T7" fmla="*/ 201 h 315"/>
                <a:gd name="T8" fmla="*/ 110 w 260"/>
                <a:gd name="T9" fmla="*/ 0 h 315"/>
              </a:gdLst>
              <a:ahLst/>
              <a:cxnLst>
                <a:cxn ang="0">
                  <a:pos x="T0" y="T1"/>
                </a:cxn>
                <a:cxn ang="0">
                  <a:pos x="T2" y="T3"/>
                </a:cxn>
                <a:cxn ang="0">
                  <a:pos x="T4" y="T5"/>
                </a:cxn>
                <a:cxn ang="0">
                  <a:pos x="T6" y="T7"/>
                </a:cxn>
                <a:cxn ang="0">
                  <a:pos x="T8" y="T9"/>
                </a:cxn>
              </a:cxnLst>
              <a:rect l="0" t="0" r="r" b="b"/>
              <a:pathLst>
                <a:path w="260" h="315">
                  <a:moveTo>
                    <a:pt x="110" y="0"/>
                  </a:moveTo>
                  <a:lnTo>
                    <a:pt x="0" y="99"/>
                  </a:lnTo>
                  <a:lnTo>
                    <a:pt x="139" y="315"/>
                  </a:lnTo>
                  <a:lnTo>
                    <a:pt x="260" y="201"/>
                  </a:lnTo>
                  <a:lnTo>
                    <a:pt x="1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4" name="íṥ1îḓè">
              <a:extLst>
                <a:ext uri="{FF2B5EF4-FFF2-40B4-BE49-F238E27FC236}">
                  <a16:creationId xmlns:a16="http://schemas.microsoft.com/office/drawing/2014/main" id="{6EA6510E-9934-4746-89CF-AE1B83895788}"/>
                </a:ext>
              </a:extLst>
            </p:cNvPr>
            <p:cNvSpPr/>
            <p:nvPr/>
          </p:nvSpPr>
          <p:spPr bwMode="auto">
            <a:xfrm>
              <a:off x="14069508" y="11349823"/>
              <a:ext cx="340822" cy="412919"/>
            </a:xfrm>
            <a:custGeom>
              <a:avLst/>
              <a:gdLst>
                <a:gd name="T0" fmla="*/ 110 w 260"/>
                <a:gd name="T1" fmla="*/ 0 h 315"/>
                <a:gd name="T2" fmla="*/ 0 w 260"/>
                <a:gd name="T3" fmla="*/ 99 h 315"/>
                <a:gd name="T4" fmla="*/ 139 w 260"/>
                <a:gd name="T5" fmla="*/ 315 h 315"/>
                <a:gd name="T6" fmla="*/ 260 w 260"/>
                <a:gd name="T7" fmla="*/ 201 h 315"/>
                <a:gd name="T8" fmla="*/ 110 w 260"/>
                <a:gd name="T9" fmla="*/ 0 h 315"/>
              </a:gdLst>
              <a:ahLst/>
              <a:cxnLst>
                <a:cxn ang="0">
                  <a:pos x="T0" y="T1"/>
                </a:cxn>
                <a:cxn ang="0">
                  <a:pos x="T2" y="T3"/>
                </a:cxn>
                <a:cxn ang="0">
                  <a:pos x="T4" y="T5"/>
                </a:cxn>
                <a:cxn ang="0">
                  <a:pos x="T6" y="T7"/>
                </a:cxn>
                <a:cxn ang="0">
                  <a:pos x="T8" y="T9"/>
                </a:cxn>
              </a:cxnLst>
              <a:rect l="0" t="0" r="r" b="b"/>
              <a:pathLst>
                <a:path w="260" h="315">
                  <a:moveTo>
                    <a:pt x="110" y="0"/>
                  </a:moveTo>
                  <a:lnTo>
                    <a:pt x="0" y="99"/>
                  </a:lnTo>
                  <a:lnTo>
                    <a:pt x="139" y="315"/>
                  </a:lnTo>
                  <a:lnTo>
                    <a:pt x="260" y="201"/>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5" name="ïṡḻíďê">
              <a:extLst>
                <a:ext uri="{FF2B5EF4-FFF2-40B4-BE49-F238E27FC236}">
                  <a16:creationId xmlns:a16="http://schemas.microsoft.com/office/drawing/2014/main" id="{9BEB54CA-5707-49E5-877E-D92053AA1D7C}"/>
                </a:ext>
              </a:extLst>
            </p:cNvPr>
            <p:cNvSpPr/>
            <p:nvPr/>
          </p:nvSpPr>
          <p:spPr bwMode="auto">
            <a:xfrm>
              <a:off x="14410329" y="11347201"/>
              <a:ext cx="348687" cy="415540"/>
            </a:xfrm>
            <a:custGeom>
              <a:avLst/>
              <a:gdLst>
                <a:gd name="T0" fmla="*/ 158 w 266"/>
                <a:gd name="T1" fmla="*/ 0 h 317"/>
                <a:gd name="T2" fmla="*/ 266 w 266"/>
                <a:gd name="T3" fmla="*/ 106 h 317"/>
                <a:gd name="T4" fmla="*/ 120 w 266"/>
                <a:gd name="T5" fmla="*/ 317 h 317"/>
                <a:gd name="T6" fmla="*/ 0 w 266"/>
                <a:gd name="T7" fmla="*/ 203 h 317"/>
                <a:gd name="T8" fmla="*/ 158 w 266"/>
                <a:gd name="T9" fmla="*/ 0 h 317"/>
              </a:gdLst>
              <a:ahLst/>
              <a:cxnLst>
                <a:cxn ang="0">
                  <a:pos x="T0" y="T1"/>
                </a:cxn>
                <a:cxn ang="0">
                  <a:pos x="T2" y="T3"/>
                </a:cxn>
                <a:cxn ang="0">
                  <a:pos x="T4" y="T5"/>
                </a:cxn>
                <a:cxn ang="0">
                  <a:pos x="T6" y="T7"/>
                </a:cxn>
                <a:cxn ang="0">
                  <a:pos x="T8" y="T9"/>
                </a:cxn>
              </a:cxnLst>
              <a:rect l="0" t="0" r="r" b="b"/>
              <a:pathLst>
                <a:path w="266" h="317">
                  <a:moveTo>
                    <a:pt x="158" y="0"/>
                  </a:moveTo>
                  <a:lnTo>
                    <a:pt x="266" y="106"/>
                  </a:lnTo>
                  <a:lnTo>
                    <a:pt x="120" y="317"/>
                  </a:lnTo>
                  <a:lnTo>
                    <a:pt x="0" y="203"/>
                  </a:lnTo>
                  <a:lnTo>
                    <a:pt x="1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6" name="íṥľîḑé">
              <a:extLst>
                <a:ext uri="{FF2B5EF4-FFF2-40B4-BE49-F238E27FC236}">
                  <a16:creationId xmlns:a16="http://schemas.microsoft.com/office/drawing/2014/main" id="{FFC8E926-C640-4803-9CAD-30ACF287CEA9}"/>
                </a:ext>
              </a:extLst>
            </p:cNvPr>
            <p:cNvSpPr/>
            <p:nvPr/>
          </p:nvSpPr>
          <p:spPr bwMode="auto">
            <a:xfrm>
              <a:off x="14410329" y="11347201"/>
              <a:ext cx="348687" cy="415540"/>
            </a:xfrm>
            <a:custGeom>
              <a:avLst/>
              <a:gdLst>
                <a:gd name="T0" fmla="*/ 158 w 266"/>
                <a:gd name="T1" fmla="*/ 0 h 317"/>
                <a:gd name="T2" fmla="*/ 266 w 266"/>
                <a:gd name="T3" fmla="*/ 106 h 317"/>
                <a:gd name="T4" fmla="*/ 120 w 266"/>
                <a:gd name="T5" fmla="*/ 317 h 317"/>
                <a:gd name="T6" fmla="*/ 0 w 266"/>
                <a:gd name="T7" fmla="*/ 203 h 317"/>
                <a:gd name="T8" fmla="*/ 158 w 266"/>
                <a:gd name="T9" fmla="*/ 0 h 317"/>
              </a:gdLst>
              <a:ahLst/>
              <a:cxnLst>
                <a:cxn ang="0">
                  <a:pos x="T0" y="T1"/>
                </a:cxn>
                <a:cxn ang="0">
                  <a:pos x="T2" y="T3"/>
                </a:cxn>
                <a:cxn ang="0">
                  <a:pos x="T4" y="T5"/>
                </a:cxn>
                <a:cxn ang="0">
                  <a:pos x="T6" y="T7"/>
                </a:cxn>
                <a:cxn ang="0">
                  <a:pos x="T8" y="T9"/>
                </a:cxn>
              </a:cxnLst>
              <a:rect l="0" t="0" r="r" b="b"/>
              <a:pathLst>
                <a:path w="266" h="317">
                  <a:moveTo>
                    <a:pt x="158" y="0"/>
                  </a:moveTo>
                  <a:lnTo>
                    <a:pt x="266" y="106"/>
                  </a:lnTo>
                  <a:lnTo>
                    <a:pt x="120" y="317"/>
                  </a:lnTo>
                  <a:lnTo>
                    <a:pt x="0" y="203"/>
                  </a:lnTo>
                  <a:lnTo>
                    <a:pt x="1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7" name="îś1îḍé">
              <a:extLst>
                <a:ext uri="{FF2B5EF4-FFF2-40B4-BE49-F238E27FC236}">
                  <a16:creationId xmlns:a16="http://schemas.microsoft.com/office/drawing/2014/main" id="{5F1AE9E6-A62C-42E8-8A99-2875A0F46286}"/>
                </a:ext>
              </a:extLst>
            </p:cNvPr>
            <p:cNvSpPr/>
            <p:nvPr/>
          </p:nvSpPr>
          <p:spPr bwMode="auto">
            <a:xfrm>
              <a:off x="13990857" y="10648517"/>
              <a:ext cx="859919" cy="311983"/>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8" name="ïšļíḓé">
              <a:extLst>
                <a:ext uri="{FF2B5EF4-FFF2-40B4-BE49-F238E27FC236}">
                  <a16:creationId xmlns:a16="http://schemas.microsoft.com/office/drawing/2014/main" id="{AAC01599-DA50-4439-A6D6-6B0844290F84}"/>
                </a:ext>
              </a:extLst>
            </p:cNvPr>
            <p:cNvSpPr/>
            <p:nvPr/>
          </p:nvSpPr>
          <p:spPr bwMode="auto">
            <a:xfrm>
              <a:off x="14410329" y="1161330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69" name="íSḻiḓe">
              <a:extLst>
                <a:ext uri="{FF2B5EF4-FFF2-40B4-BE49-F238E27FC236}">
                  <a16:creationId xmlns:a16="http://schemas.microsoft.com/office/drawing/2014/main" id="{3CD5879A-7FE5-4CE5-AC17-A6CBA3111159}"/>
                </a:ext>
              </a:extLst>
            </p:cNvPr>
            <p:cNvSpPr/>
            <p:nvPr/>
          </p:nvSpPr>
          <p:spPr bwMode="auto">
            <a:xfrm>
              <a:off x="14213701" y="11341958"/>
              <a:ext cx="403743" cy="271346"/>
            </a:xfrm>
            <a:custGeom>
              <a:avLst/>
              <a:gdLst>
                <a:gd name="T0" fmla="*/ 147 w 148"/>
                <a:gd name="T1" fmla="*/ 0 h 100"/>
                <a:gd name="T2" fmla="*/ 72 w 148"/>
                <a:gd name="T3" fmla="*/ 97 h 100"/>
                <a:gd name="T4" fmla="*/ 0 w 148"/>
                <a:gd name="T5" fmla="*/ 0 h 100"/>
                <a:gd name="T6" fmla="*/ 0 w 148"/>
                <a:gd name="T7" fmla="*/ 3 h 100"/>
                <a:gd name="T8" fmla="*/ 72 w 148"/>
                <a:gd name="T9" fmla="*/ 100 h 100"/>
                <a:gd name="T10" fmla="*/ 72 w 148"/>
                <a:gd name="T11" fmla="*/ 100 h 100"/>
                <a:gd name="T12" fmla="*/ 148 w 148"/>
                <a:gd name="T13" fmla="*/ 2 h 100"/>
                <a:gd name="T14" fmla="*/ 147 w 148"/>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8" y="2"/>
                    <a:pt x="148" y="2"/>
                    <a:pt x="148" y="2"/>
                  </a:cubicBezTo>
                  <a:cubicBezTo>
                    <a:pt x="147" y="0"/>
                    <a:pt x="147" y="0"/>
                    <a:pt x="147" y="0"/>
                  </a:cubicBezTo>
                </a:path>
              </a:pathLst>
            </a:custGeom>
            <a:solidFill>
              <a:srgbClr val="E9CA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pic>
        <p:nvPicPr>
          <p:cNvPr id="470" name="图片 469"/>
          <p:cNvPicPr>
            <a:picLocks noChangeAspect="1"/>
          </p:cNvPicPr>
          <p:nvPr/>
        </p:nvPicPr>
        <p:blipFill>
          <a:blip r:embed="rId32" cstate="screen">
            <a:extLst>
              <a:ext uri="{28A0092B-C50C-407E-A947-70E740481C1C}">
                <a14:useLocalDpi xmlns:a14="http://schemas.microsoft.com/office/drawing/2010/main"/>
              </a:ext>
            </a:extLst>
          </a:blip>
          <a:srcRect/>
          <a:stretch>
            <a:fillRect/>
          </a:stretch>
        </p:blipFill>
        <p:spPr>
          <a:xfrm>
            <a:off x="6304011" y="5480874"/>
            <a:ext cx="428217" cy="472159"/>
          </a:xfrm>
          <a:custGeom>
            <a:avLst/>
            <a:gdLst>
              <a:gd name="connsiteX0" fmla="*/ 0 w 428217"/>
              <a:gd name="connsiteY0" fmla="*/ 0 h 472159"/>
              <a:gd name="connsiteX1" fmla="*/ 428217 w 428217"/>
              <a:gd name="connsiteY1" fmla="*/ 0 h 472159"/>
              <a:gd name="connsiteX2" fmla="*/ 428217 w 428217"/>
              <a:gd name="connsiteY2" fmla="*/ 472159 h 472159"/>
              <a:gd name="connsiteX3" fmla="*/ 0 w 428217"/>
              <a:gd name="connsiteY3" fmla="*/ 472159 h 472159"/>
            </a:gdLst>
            <a:ahLst/>
            <a:cxnLst>
              <a:cxn ang="0">
                <a:pos x="connsiteX0" y="connsiteY0"/>
              </a:cxn>
              <a:cxn ang="0">
                <a:pos x="connsiteX1" y="connsiteY1"/>
              </a:cxn>
              <a:cxn ang="0">
                <a:pos x="connsiteX2" y="connsiteY2"/>
              </a:cxn>
              <a:cxn ang="0">
                <a:pos x="connsiteX3" y="connsiteY3"/>
              </a:cxn>
            </a:cxnLst>
            <a:rect l="l" t="t" r="r" b="b"/>
            <a:pathLst>
              <a:path w="428217" h="472159">
                <a:moveTo>
                  <a:pt x="0" y="0"/>
                </a:moveTo>
                <a:lnTo>
                  <a:pt x="428217" y="0"/>
                </a:lnTo>
                <a:lnTo>
                  <a:pt x="428217" y="472159"/>
                </a:lnTo>
                <a:lnTo>
                  <a:pt x="0" y="472159"/>
                </a:lnTo>
                <a:close/>
              </a:path>
            </a:pathLst>
          </a:custGeom>
        </p:spPr>
      </p:pic>
      <p:pic>
        <p:nvPicPr>
          <p:cNvPr id="472" name="图片 47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0699208" y="1642636"/>
            <a:ext cx="402015" cy="431194"/>
          </a:xfrm>
          <a:prstGeom prst="rect">
            <a:avLst/>
          </a:prstGeom>
        </p:spPr>
      </p:pic>
      <p:sp>
        <p:nvSpPr>
          <p:cNvPr id="473" name="Rectangle 16"/>
          <p:cNvSpPr>
            <a:spLocks noChangeArrowheads="1"/>
          </p:cNvSpPr>
          <p:nvPr/>
        </p:nvSpPr>
        <p:spPr bwMode="auto">
          <a:xfrm>
            <a:off x="10438906" y="2077426"/>
            <a:ext cx="9699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rPr>
              <a:t>HikCentral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rPr>
              <a:t>Access Control</a:t>
            </a:r>
            <a:endParaRPr kumimoji="0" lang="zh-CN" altLang="zh-CN" sz="3200" b="0"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grpSp>
        <p:nvGrpSpPr>
          <p:cNvPr id="474" name="组合 473"/>
          <p:cNvGrpSpPr/>
          <p:nvPr/>
        </p:nvGrpSpPr>
        <p:grpSpPr>
          <a:xfrm>
            <a:off x="6594835" y="1865766"/>
            <a:ext cx="190099" cy="223313"/>
            <a:chOff x="1240998" y="8442352"/>
            <a:chExt cx="2115716" cy="2485376"/>
          </a:xfrm>
        </p:grpSpPr>
        <p:sp>
          <p:nvSpPr>
            <p:cNvPr id="475" name="íş1îḍé">
              <a:extLst>
                <a:ext uri="{FF2B5EF4-FFF2-40B4-BE49-F238E27FC236}">
                  <a16:creationId xmlns:a16="http://schemas.microsoft.com/office/drawing/2014/main" id="{B9537D1E-A1FB-4022-B9FE-409739E8B64E}"/>
                </a:ext>
              </a:extLst>
            </p:cNvPr>
            <p:cNvSpPr/>
            <p:nvPr/>
          </p:nvSpPr>
          <p:spPr bwMode="auto">
            <a:xfrm>
              <a:off x="1240998" y="9970806"/>
              <a:ext cx="2115716" cy="956922"/>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FFDE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76" name="ïṡľîḑe">
              <a:extLst>
                <a:ext uri="{FF2B5EF4-FFF2-40B4-BE49-F238E27FC236}">
                  <a16:creationId xmlns:a16="http://schemas.microsoft.com/office/drawing/2014/main" id="{9EC6C0F9-0FF7-48DD-8282-1704BFCF50DE}"/>
                </a:ext>
              </a:extLst>
            </p:cNvPr>
            <p:cNvSpPr/>
            <p:nvPr/>
          </p:nvSpPr>
          <p:spPr bwMode="auto">
            <a:xfrm>
              <a:off x="1240998" y="9970806"/>
              <a:ext cx="2115716" cy="956922"/>
            </a:xfrm>
            <a:custGeom>
              <a:avLst/>
              <a:gdLst>
                <a:gd name="T0" fmla="*/ 311 w 777"/>
                <a:gd name="T1" fmla="*/ 0 h 352"/>
                <a:gd name="T2" fmla="*/ 67 w 777"/>
                <a:gd name="T3" fmla="*/ 133 h 352"/>
                <a:gd name="T4" fmla="*/ 0 w 777"/>
                <a:gd name="T5" fmla="*/ 352 h 352"/>
                <a:gd name="T6" fmla="*/ 388 w 777"/>
                <a:gd name="T7" fmla="*/ 352 h 352"/>
                <a:gd name="T8" fmla="*/ 777 w 777"/>
                <a:gd name="T9" fmla="*/ 352 h 352"/>
                <a:gd name="T10" fmla="*/ 710 w 777"/>
                <a:gd name="T11" fmla="*/ 133 h 352"/>
                <a:gd name="T12" fmla="*/ 468 w 777"/>
                <a:gd name="T13" fmla="*/ 1 h 352"/>
                <a:gd name="T14" fmla="*/ 311 w 777"/>
                <a:gd name="T15" fmla="*/ 0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7" h="352">
                  <a:moveTo>
                    <a:pt x="311" y="0"/>
                  </a:moveTo>
                  <a:cubicBezTo>
                    <a:pt x="139" y="75"/>
                    <a:pt x="87" y="115"/>
                    <a:pt x="67" y="133"/>
                  </a:cubicBezTo>
                  <a:cubicBezTo>
                    <a:pt x="36" y="161"/>
                    <a:pt x="18" y="264"/>
                    <a:pt x="0" y="352"/>
                  </a:cubicBezTo>
                  <a:cubicBezTo>
                    <a:pt x="388" y="352"/>
                    <a:pt x="388" y="352"/>
                    <a:pt x="388" y="352"/>
                  </a:cubicBezTo>
                  <a:cubicBezTo>
                    <a:pt x="777" y="352"/>
                    <a:pt x="777" y="352"/>
                    <a:pt x="777" y="352"/>
                  </a:cubicBezTo>
                  <a:cubicBezTo>
                    <a:pt x="758" y="264"/>
                    <a:pt x="741" y="161"/>
                    <a:pt x="710" y="133"/>
                  </a:cubicBezTo>
                  <a:cubicBezTo>
                    <a:pt x="689" y="115"/>
                    <a:pt x="640" y="76"/>
                    <a:pt x="468" y="1"/>
                  </a:cubicBezTo>
                  <a:cubicBezTo>
                    <a:pt x="311" y="0"/>
                    <a:pt x="311" y="0"/>
                    <a:pt x="311" y="0"/>
                  </a:cubicBezTo>
                </a:path>
              </a:pathLst>
            </a:custGeom>
            <a:solidFill>
              <a:srgbClr val="7491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77" name="ï$ḻïḋê">
              <a:extLst>
                <a:ext uri="{FF2B5EF4-FFF2-40B4-BE49-F238E27FC236}">
                  <a16:creationId xmlns:a16="http://schemas.microsoft.com/office/drawing/2014/main" id="{1F246574-C209-4EE5-9F62-479001A5F030}"/>
                </a:ext>
              </a:extLst>
            </p:cNvPr>
            <p:cNvSpPr/>
            <p:nvPr/>
          </p:nvSpPr>
          <p:spPr bwMode="auto">
            <a:xfrm>
              <a:off x="2070767" y="9282608"/>
              <a:ext cx="454866" cy="949057"/>
            </a:xfrm>
            <a:custGeom>
              <a:avLst/>
              <a:gdLst>
                <a:gd name="T0" fmla="*/ 0 w 167"/>
                <a:gd name="T1" fmla="*/ 102 h 349"/>
                <a:gd name="T2" fmla="*/ 0 w 167"/>
                <a:gd name="T3" fmla="*/ 230 h 349"/>
                <a:gd name="T4" fmla="*/ 0 w 167"/>
                <a:gd name="T5" fmla="*/ 293 h 349"/>
                <a:gd name="T6" fmla="*/ 167 w 167"/>
                <a:gd name="T7" fmla="*/ 293 h 349"/>
                <a:gd name="T8" fmla="*/ 167 w 167"/>
                <a:gd name="T9" fmla="*/ 230 h 349"/>
                <a:gd name="T10" fmla="*/ 167 w 167"/>
                <a:gd name="T11" fmla="*/ 102 h 349"/>
                <a:gd name="T12" fmla="*/ 0 w 167"/>
                <a:gd name="T13" fmla="*/ 102 h 349"/>
              </a:gdLst>
              <a:ahLst/>
              <a:cxnLst>
                <a:cxn ang="0">
                  <a:pos x="T0" y="T1"/>
                </a:cxn>
                <a:cxn ang="0">
                  <a:pos x="T2" y="T3"/>
                </a:cxn>
                <a:cxn ang="0">
                  <a:pos x="T4" y="T5"/>
                </a:cxn>
                <a:cxn ang="0">
                  <a:pos x="T6" y="T7"/>
                </a:cxn>
                <a:cxn ang="0">
                  <a:pos x="T8" y="T9"/>
                </a:cxn>
                <a:cxn ang="0">
                  <a:pos x="T10" y="T11"/>
                </a:cxn>
                <a:cxn ang="0">
                  <a:pos x="T12" y="T13"/>
                </a:cxn>
              </a:cxnLst>
              <a:rect l="0" t="0" r="r" b="b"/>
              <a:pathLst>
                <a:path w="167" h="349">
                  <a:moveTo>
                    <a:pt x="0" y="102"/>
                  </a:moveTo>
                  <a:cubicBezTo>
                    <a:pt x="0" y="230"/>
                    <a:pt x="0" y="230"/>
                    <a:pt x="0" y="230"/>
                  </a:cubicBezTo>
                  <a:cubicBezTo>
                    <a:pt x="0" y="293"/>
                    <a:pt x="0" y="293"/>
                    <a:pt x="0" y="293"/>
                  </a:cubicBezTo>
                  <a:cubicBezTo>
                    <a:pt x="46" y="347"/>
                    <a:pt x="121" y="349"/>
                    <a:pt x="167" y="293"/>
                  </a:cubicBezTo>
                  <a:cubicBezTo>
                    <a:pt x="167" y="230"/>
                    <a:pt x="167" y="230"/>
                    <a:pt x="167" y="230"/>
                  </a:cubicBezTo>
                  <a:cubicBezTo>
                    <a:pt x="167" y="102"/>
                    <a:pt x="167" y="102"/>
                    <a:pt x="167" y="102"/>
                  </a:cubicBezTo>
                  <a:cubicBezTo>
                    <a:pt x="167" y="0"/>
                    <a:pt x="0" y="0"/>
                    <a:pt x="0" y="102"/>
                  </a:cubicBezTo>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78" name="isḻídê">
              <a:extLst>
                <a:ext uri="{FF2B5EF4-FFF2-40B4-BE49-F238E27FC236}">
                  <a16:creationId xmlns:a16="http://schemas.microsoft.com/office/drawing/2014/main" id="{ADDF8796-9D98-4E96-8AF8-28DC9DD753C3}"/>
                </a:ext>
              </a:extLst>
            </p:cNvPr>
            <p:cNvSpPr/>
            <p:nvPr/>
          </p:nvSpPr>
          <p:spPr bwMode="auto">
            <a:xfrm>
              <a:off x="1771893" y="9222309"/>
              <a:ext cx="190074" cy="277901"/>
            </a:xfrm>
            <a:custGeom>
              <a:avLst/>
              <a:gdLst>
                <a:gd name="T0" fmla="*/ 19 w 70"/>
                <a:gd name="T1" fmla="*/ 5 h 102"/>
                <a:gd name="T2" fmla="*/ 61 w 70"/>
                <a:gd name="T3" fmla="*/ 42 h 102"/>
                <a:gd name="T4" fmla="*/ 50 w 70"/>
                <a:gd name="T5" fmla="*/ 97 h 102"/>
                <a:gd name="T6" fmla="*/ 8 w 70"/>
                <a:gd name="T7" fmla="*/ 60 h 102"/>
                <a:gd name="T8" fmla="*/ 19 w 70"/>
                <a:gd name="T9" fmla="*/ 5 h 102"/>
              </a:gdLst>
              <a:ahLst/>
              <a:cxnLst>
                <a:cxn ang="0">
                  <a:pos x="T0" y="T1"/>
                </a:cxn>
                <a:cxn ang="0">
                  <a:pos x="T2" y="T3"/>
                </a:cxn>
                <a:cxn ang="0">
                  <a:pos x="T4" y="T5"/>
                </a:cxn>
                <a:cxn ang="0">
                  <a:pos x="T6" y="T7"/>
                </a:cxn>
                <a:cxn ang="0">
                  <a:pos x="T8" y="T9"/>
                </a:cxn>
              </a:cxnLst>
              <a:rect l="0" t="0" r="r" b="b"/>
              <a:pathLst>
                <a:path w="70" h="102">
                  <a:moveTo>
                    <a:pt x="19" y="5"/>
                  </a:moveTo>
                  <a:cubicBezTo>
                    <a:pt x="34" y="0"/>
                    <a:pt x="53" y="17"/>
                    <a:pt x="61" y="42"/>
                  </a:cubicBezTo>
                  <a:cubicBezTo>
                    <a:pt x="70" y="67"/>
                    <a:pt x="64" y="92"/>
                    <a:pt x="50" y="97"/>
                  </a:cubicBezTo>
                  <a:cubicBezTo>
                    <a:pt x="35" y="102"/>
                    <a:pt x="16" y="85"/>
                    <a:pt x="8" y="60"/>
                  </a:cubicBezTo>
                  <a:cubicBezTo>
                    <a:pt x="0" y="34"/>
                    <a:pt x="5" y="10"/>
                    <a:pt x="19"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79" name="iṩļîḍe">
              <a:extLst>
                <a:ext uri="{FF2B5EF4-FFF2-40B4-BE49-F238E27FC236}">
                  <a16:creationId xmlns:a16="http://schemas.microsoft.com/office/drawing/2014/main" id="{AA3397A7-7C1D-473C-A72C-F1D6237E24FC}"/>
                </a:ext>
              </a:extLst>
            </p:cNvPr>
            <p:cNvSpPr/>
            <p:nvPr/>
          </p:nvSpPr>
          <p:spPr bwMode="auto">
            <a:xfrm>
              <a:off x="2631812" y="9222309"/>
              <a:ext cx="191384" cy="277901"/>
            </a:xfrm>
            <a:custGeom>
              <a:avLst/>
              <a:gdLst>
                <a:gd name="T0" fmla="*/ 50 w 70"/>
                <a:gd name="T1" fmla="*/ 5 h 102"/>
                <a:gd name="T2" fmla="*/ 9 w 70"/>
                <a:gd name="T3" fmla="*/ 42 h 102"/>
                <a:gd name="T4" fmla="*/ 20 w 70"/>
                <a:gd name="T5" fmla="*/ 97 h 102"/>
                <a:gd name="T6" fmla="*/ 62 w 70"/>
                <a:gd name="T7" fmla="*/ 60 h 102"/>
                <a:gd name="T8" fmla="*/ 50 w 70"/>
                <a:gd name="T9" fmla="*/ 5 h 102"/>
              </a:gdLst>
              <a:ahLst/>
              <a:cxnLst>
                <a:cxn ang="0">
                  <a:pos x="T0" y="T1"/>
                </a:cxn>
                <a:cxn ang="0">
                  <a:pos x="T2" y="T3"/>
                </a:cxn>
                <a:cxn ang="0">
                  <a:pos x="T4" y="T5"/>
                </a:cxn>
                <a:cxn ang="0">
                  <a:pos x="T6" y="T7"/>
                </a:cxn>
                <a:cxn ang="0">
                  <a:pos x="T8" y="T9"/>
                </a:cxn>
              </a:cxnLst>
              <a:rect l="0" t="0" r="r" b="b"/>
              <a:pathLst>
                <a:path w="70" h="102">
                  <a:moveTo>
                    <a:pt x="50" y="5"/>
                  </a:moveTo>
                  <a:cubicBezTo>
                    <a:pt x="36" y="0"/>
                    <a:pt x="17" y="17"/>
                    <a:pt x="9" y="42"/>
                  </a:cubicBezTo>
                  <a:cubicBezTo>
                    <a:pt x="0" y="67"/>
                    <a:pt x="5" y="92"/>
                    <a:pt x="20" y="97"/>
                  </a:cubicBezTo>
                  <a:cubicBezTo>
                    <a:pt x="35" y="102"/>
                    <a:pt x="54" y="85"/>
                    <a:pt x="62" y="60"/>
                  </a:cubicBezTo>
                  <a:cubicBezTo>
                    <a:pt x="70" y="34"/>
                    <a:pt x="65" y="10"/>
                    <a:pt x="50" y="5"/>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80" name="ïśľiḓe">
              <a:extLst>
                <a:ext uri="{FF2B5EF4-FFF2-40B4-BE49-F238E27FC236}">
                  <a16:creationId xmlns:a16="http://schemas.microsoft.com/office/drawing/2014/main" id="{60C8918A-B453-4468-A300-497CD4840808}"/>
                </a:ext>
              </a:extLst>
            </p:cNvPr>
            <p:cNvSpPr/>
            <p:nvPr/>
          </p:nvSpPr>
          <p:spPr bwMode="auto">
            <a:xfrm>
              <a:off x="2052415" y="9907885"/>
              <a:ext cx="247751" cy="478461"/>
            </a:xfrm>
            <a:custGeom>
              <a:avLst/>
              <a:gdLst>
                <a:gd name="T0" fmla="*/ 14 w 189"/>
                <a:gd name="T1" fmla="*/ 0 h 365"/>
                <a:gd name="T2" fmla="*/ 0 w 189"/>
                <a:gd name="T3" fmla="*/ 58 h 365"/>
                <a:gd name="T4" fmla="*/ 41 w 189"/>
                <a:gd name="T5" fmla="*/ 365 h 365"/>
                <a:gd name="T6" fmla="*/ 189 w 189"/>
                <a:gd name="T7" fmla="*/ 216 h 365"/>
                <a:gd name="T8" fmla="*/ 14 w 189"/>
                <a:gd name="T9" fmla="*/ 0 h 365"/>
              </a:gdLst>
              <a:ahLst/>
              <a:cxnLst>
                <a:cxn ang="0">
                  <a:pos x="T0" y="T1"/>
                </a:cxn>
                <a:cxn ang="0">
                  <a:pos x="T2" y="T3"/>
                </a:cxn>
                <a:cxn ang="0">
                  <a:pos x="T4" y="T5"/>
                </a:cxn>
                <a:cxn ang="0">
                  <a:pos x="T6" y="T7"/>
                </a:cxn>
                <a:cxn ang="0">
                  <a:pos x="T8" y="T9"/>
                </a:cxn>
              </a:cxnLst>
              <a:rect l="0" t="0" r="r" b="b"/>
              <a:pathLst>
                <a:path w="189" h="365">
                  <a:moveTo>
                    <a:pt x="14" y="0"/>
                  </a:moveTo>
                  <a:lnTo>
                    <a:pt x="0" y="58"/>
                  </a:lnTo>
                  <a:lnTo>
                    <a:pt x="41" y="365"/>
                  </a:lnTo>
                  <a:lnTo>
                    <a:pt x="189" y="216"/>
                  </a:lnTo>
                  <a:lnTo>
                    <a:pt x="14"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81" name="îSḷiḍê">
              <a:extLst>
                <a:ext uri="{FF2B5EF4-FFF2-40B4-BE49-F238E27FC236}">
                  <a16:creationId xmlns:a16="http://schemas.microsoft.com/office/drawing/2014/main" id="{0DA715CC-D3D7-45BD-B302-835F61E699EC}"/>
                </a:ext>
              </a:extLst>
            </p:cNvPr>
            <p:cNvSpPr/>
            <p:nvPr/>
          </p:nvSpPr>
          <p:spPr bwMode="auto">
            <a:xfrm>
              <a:off x="2052415" y="9907885"/>
              <a:ext cx="247751" cy="478461"/>
            </a:xfrm>
            <a:custGeom>
              <a:avLst/>
              <a:gdLst>
                <a:gd name="T0" fmla="*/ 14 w 189"/>
                <a:gd name="T1" fmla="*/ 0 h 365"/>
                <a:gd name="T2" fmla="*/ 0 w 189"/>
                <a:gd name="T3" fmla="*/ 58 h 365"/>
                <a:gd name="T4" fmla="*/ 41 w 189"/>
                <a:gd name="T5" fmla="*/ 365 h 365"/>
                <a:gd name="T6" fmla="*/ 189 w 189"/>
                <a:gd name="T7" fmla="*/ 216 h 365"/>
                <a:gd name="T8" fmla="*/ 14 w 189"/>
                <a:gd name="T9" fmla="*/ 0 h 365"/>
              </a:gdLst>
              <a:ahLst/>
              <a:cxnLst>
                <a:cxn ang="0">
                  <a:pos x="T0" y="T1"/>
                </a:cxn>
                <a:cxn ang="0">
                  <a:pos x="T2" y="T3"/>
                </a:cxn>
                <a:cxn ang="0">
                  <a:pos x="T4" y="T5"/>
                </a:cxn>
                <a:cxn ang="0">
                  <a:pos x="T6" y="T7"/>
                </a:cxn>
                <a:cxn ang="0">
                  <a:pos x="T8" y="T9"/>
                </a:cxn>
              </a:cxnLst>
              <a:rect l="0" t="0" r="r" b="b"/>
              <a:pathLst>
                <a:path w="189" h="365">
                  <a:moveTo>
                    <a:pt x="14" y="0"/>
                  </a:moveTo>
                  <a:lnTo>
                    <a:pt x="0" y="58"/>
                  </a:lnTo>
                  <a:lnTo>
                    <a:pt x="41" y="365"/>
                  </a:lnTo>
                  <a:lnTo>
                    <a:pt x="189" y="216"/>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82" name="i$1íḋê">
              <a:extLst>
                <a:ext uri="{FF2B5EF4-FFF2-40B4-BE49-F238E27FC236}">
                  <a16:creationId xmlns:a16="http://schemas.microsoft.com/office/drawing/2014/main" id="{1F9A96A1-6117-4094-A80A-0779D906DC1F}"/>
                </a:ext>
              </a:extLst>
            </p:cNvPr>
            <p:cNvSpPr/>
            <p:nvPr/>
          </p:nvSpPr>
          <p:spPr bwMode="auto">
            <a:xfrm>
              <a:off x="2070767" y="9813504"/>
              <a:ext cx="454866" cy="157302"/>
            </a:xfrm>
            <a:custGeom>
              <a:avLst/>
              <a:gdLst>
                <a:gd name="T0" fmla="*/ 0 w 167"/>
                <a:gd name="T1" fmla="*/ 0 h 58"/>
                <a:gd name="T2" fmla="*/ 0 w 167"/>
                <a:gd name="T3" fmla="*/ 6 h 58"/>
                <a:gd name="T4" fmla="*/ 83 w 167"/>
                <a:gd name="T5" fmla="*/ 58 h 58"/>
                <a:gd name="T6" fmla="*/ 85 w 167"/>
                <a:gd name="T7" fmla="*/ 58 h 58"/>
                <a:gd name="T8" fmla="*/ 167 w 167"/>
                <a:gd name="T9" fmla="*/ 9 h 58"/>
                <a:gd name="T10" fmla="*/ 167 w 167"/>
                <a:gd name="T11" fmla="*/ 0 h 58"/>
                <a:gd name="T12" fmla="*/ 0 w 167"/>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67" h="58">
                  <a:moveTo>
                    <a:pt x="0" y="0"/>
                  </a:moveTo>
                  <a:cubicBezTo>
                    <a:pt x="0" y="6"/>
                    <a:pt x="0" y="6"/>
                    <a:pt x="0" y="6"/>
                  </a:cubicBezTo>
                  <a:cubicBezTo>
                    <a:pt x="0" y="6"/>
                    <a:pt x="43" y="56"/>
                    <a:pt x="83" y="58"/>
                  </a:cubicBezTo>
                  <a:cubicBezTo>
                    <a:pt x="84" y="58"/>
                    <a:pt x="85" y="58"/>
                    <a:pt x="85" y="58"/>
                  </a:cubicBezTo>
                  <a:cubicBezTo>
                    <a:pt x="125" y="58"/>
                    <a:pt x="167" y="9"/>
                    <a:pt x="167" y="9"/>
                  </a:cubicBezTo>
                  <a:cubicBezTo>
                    <a:pt x="167" y="0"/>
                    <a:pt x="167" y="0"/>
                    <a:pt x="167" y="0"/>
                  </a:cubicBezTo>
                  <a:cubicBezTo>
                    <a:pt x="0" y="0"/>
                    <a:pt x="0" y="0"/>
                    <a:pt x="0" y="0"/>
                  </a:cubicBezTo>
                </a:path>
              </a:pathLst>
            </a:custGeom>
            <a:solidFill>
              <a:srgbClr val="C5AE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83" name="ïśľïḋè">
              <a:extLst>
                <a:ext uri="{FF2B5EF4-FFF2-40B4-BE49-F238E27FC236}">
                  <a16:creationId xmlns:a16="http://schemas.microsoft.com/office/drawing/2014/main" id="{FE9C25F6-5E6D-4C45-A09C-7144E8EADF81}"/>
                </a:ext>
              </a:extLst>
            </p:cNvPr>
            <p:cNvSpPr/>
            <p:nvPr/>
          </p:nvSpPr>
          <p:spPr bwMode="auto">
            <a:xfrm>
              <a:off x="1600171" y="8632426"/>
              <a:ext cx="1397369" cy="1287257"/>
            </a:xfrm>
            <a:custGeom>
              <a:avLst/>
              <a:gdLst>
                <a:gd name="T0" fmla="*/ 256 w 513"/>
                <a:gd name="T1" fmla="*/ 0 h 473"/>
                <a:gd name="T2" fmla="*/ 115 w 513"/>
                <a:gd name="T3" fmla="*/ 378 h 473"/>
                <a:gd name="T4" fmla="*/ 256 w 513"/>
                <a:gd name="T5" fmla="*/ 473 h 473"/>
                <a:gd name="T6" fmla="*/ 398 w 513"/>
                <a:gd name="T7" fmla="*/ 378 h 473"/>
                <a:gd name="T8" fmla="*/ 256 w 513"/>
                <a:gd name="T9" fmla="*/ 0 h 473"/>
              </a:gdLst>
              <a:ahLst/>
              <a:cxnLst>
                <a:cxn ang="0">
                  <a:pos x="T0" y="T1"/>
                </a:cxn>
                <a:cxn ang="0">
                  <a:pos x="T2" y="T3"/>
                </a:cxn>
                <a:cxn ang="0">
                  <a:pos x="T4" y="T5"/>
                </a:cxn>
                <a:cxn ang="0">
                  <a:pos x="T6" y="T7"/>
                </a:cxn>
                <a:cxn ang="0">
                  <a:pos x="T8" y="T9"/>
                </a:cxn>
              </a:cxnLst>
              <a:rect l="0" t="0" r="r" b="b"/>
              <a:pathLst>
                <a:path w="513" h="473">
                  <a:moveTo>
                    <a:pt x="256" y="0"/>
                  </a:moveTo>
                  <a:cubicBezTo>
                    <a:pt x="0" y="0"/>
                    <a:pt x="98" y="351"/>
                    <a:pt x="115" y="378"/>
                  </a:cubicBezTo>
                  <a:cubicBezTo>
                    <a:pt x="134" y="408"/>
                    <a:pt x="215" y="473"/>
                    <a:pt x="256" y="473"/>
                  </a:cubicBezTo>
                  <a:cubicBezTo>
                    <a:pt x="298" y="473"/>
                    <a:pt x="379" y="408"/>
                    <a:pt x="398" y="378"/>
                  </a:cubicBezTo>
                  <a:cubicBezTo>
                    <a:pt x="415" y="351"/>
                    <a:pt x="513" y="0"/>
                    <a:pt x="256" y="0"/>
                  </a:cubicBezTo>
                  <a:close/>
                </a:path>
              </a:pathLst>
            </a:custGeom>
            <a:solidFill>
              <a:srgbClr val="F6D9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84" name="í$ļïḓê">
              <a:extLst>
                <a:ext uri="{FF2B5EF4-FFF2-40B4-BE49-F238E27FC236}">
                  <a16:creationId xmlns:a16="http://schemas.microsoft.com/office/drawing/2014/main" id="{AF2916FB-2B4D-4FE6-A8D7-77F5D7A4CF9C}"/>
                </a:ext>
              </a:extLst>
            </p:cNvPr>
            <p:cNvSpPr/>
            <p:nvPr/>
          </p:nvSpPr>
          <p:spPr bwMode="auto">
            <a:xfrm>
              <a:off x="1799421" y="8442352"/>
              <a:ext cx="1072277" cy="1014600"/>
            </a:xfrm>
            <a:custGeom>
              <a:avLst/>
              <a:gdLst>
                <a:gd name="T0" fmla="*/ 302 w 394"/>
                <a:gd name="T1" fmla="*/ 78 h 373"/>
                <a:gd name="T2" fmla="*/ 0 w 394"/>
                <a:gd name="T3" fmla="*/ 156 h 373"/>
                <a:gd name="T4" fmla="*/ 20 w 394"/>
                <a:gd name="T5" fmla="*/ 367 h 373"/>
                <a:gd name="T6" fmla="*/ 20 w 394"/>
                <a:gd name="T7" fmla="*/ 367 h 373"/>
                <a:gd name="T8" fmla="*/ 21 w 394"/>
                <a:gd name="T9" fmla="*/ 370 h 373"/>
                <a:gd name="T10" fmla="*/ 23 w 394"/>
                <a:gd name="T11" fmla="*/ 373 h 373"/>
                <a:gd name="T12" fmla="*/ 27 w 394"/>
                <a:gd name="T13" fmla="*/ 372 h 373"/>
                <a:gd name="T14" fmla="*/ 28 w 394"/>
                <a:gd name="T15" fmla="*/ 371 h 373"/>
                <a:gd name="T16" fmla="*/ 28 w 394"/>
                <a:gd name="T17" fmla="*/ 349 h 373"/>
                <a:gd name="T18" fmla="*/ 27 w 394"/>
                <a:gd name="T19" fmla="*/ 316 h 373"/>
                <a:gd name="T20" fmla="*/ 56 w 394"/>
                <a:gd name="T21" fmla="*/ 212 h 373"/>
                <a:gd name="T22" fmla="*/ 76 w 394"/>
                <a:gd name="T23" fmla="*/ 188 h 373"/>
                <a:gd name="T24" fmla="*/ 183 w 394"/>
                <a:gd name="T25" fmla="*/ 218 h 373"/>
                <a:gd name="T26" fmla="*/ 243 w 394"/>
                <a:gd name="T27" fmla="*/ 225 h 373"/>
                <a:gd name="T28" fmla="*/ 301 w 394"/>
                <a:gd name="T29" fmla="*/ 186 h 373"/>
                <a:gd name="T30" fmla="*/ 350 w 394"/>
                <a:gd name="T31" fmla="*/ 325 h 373"/>
                <a:gd name="T32" fmla="*/ 346 w 394"/>
                <a:gd name="T33" fmla="*/ 349 h 373"/>
                <a:gd name="T34" fmla="*/ 346 w 394"/>
                <a:gd name="T35" fmla="*/ 371 h 373"/>
                <a:gd name="T36" fmla="*/ 347 w 394"/>
                <a:gd name="T37" fmla="*/ 372 h 373"/>
                <a:gd name="T38" fmla="*/ 351 w 394"/>
                <a:gd name="T39" fmla="*/ 373 h 373"/>
                <a:gd name="T40" fmla="*/ 353 w 394"/>
                <a:gd name="T41" fmla="*/ 370 h 373"/>
                <a:gd name="T42" fmla="*/ 354 w 394"/>
                <a:gd name="T43" fmla="*/ 361 h 373"/>
                <a:gd name="T44" fmla="*/ 356 w 394"/>
                <a:gd name="T45" fmla="*/ 348 h 373"/>
                <a:gd name="T46" fmla="*/ 302 w 394"/>
                <a:gd name="T47" fmla="*/ 78 h 373"/>
                <a:gd name="T48" fmla="*/ 170 w 394"/>
                <a:gd name="T49" fmla="*/ 145 h 373"/>
                <a:gd name="T50" fmla="*/ 166 w 394"/>
                <a:gd name="T51" fmla="*/ 144 h 373"/>
                <a:gd name="T52" fmla="*/ 173 w 394"/>
                <a:gd name="T53" fmla="*/ 145 h 373"/>
                <a:gd name="T54" fmla="*/ 170 w 394"/>
                <a:gd name="T55" fmla="*/ 14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73">
                  <a:moveTo>
                    <a:pt x="302" y="78"/>
                  </a:moveTo>
                  <a:cubicBezTo>
                    <a:pt x="213" y="0"/>
                    <a:pt x="40" y="100"/>
                    <a:pt x="0" y="156"/>
                  </a:cubicBezTo>
                  <a:cubicBezTo>
                    <a:pt x="16" y="213"/>
                    <a:pt x="8" y="286"/>
                    <a:pt x="20" y="367"/>
                  </a:cubicBezTo>
                  <a:cubicBezTo>
                    <a:pt x="20" y="367"/>
                    <a:pt x="20" y="367"/>
                    <a:pt x="20" y="367"/>
                  </a:cubicBezTo>
                  <a:cubicBezTo>
                    <a:pt x="20" y="368"/>
                    <a:pt x="21" y="369"/>
                    <a:pt x="21" y="370"/>
                  </a:cubicBezTo>
                  <a:cubicBezTo>
                    <a:pt x="21" y="370"/>
                    <a:pt x="22" y="372"/>
                    <a:pt x="23" y="373"/>
                  </a:cubicBezTo>
                  <a:cubicBezTo>
                    <a:pt x="23" y="373"/>
                    <a:pt x="26" y="373"/>
                    <a:pt x="27" y="372"/>
                  </a:cubicBezTo>
                  <a:cubicBezTo>
                    <a:pt x="28" y="372"/>
                    <a:pt x="28" y="371"/>
                    <a:pt x="28" y="371"/>
                  </a:cubicBezTo>
                  <a:cubicBezTo>
                    <a:pt x="28" y="364"/>
                    <a:pt x="28" y="350"/>
                    <a:pt x="28" y="349"/>
                  </a:cubicBezTo>
                  <a:cubicBezTo>
                    <a:pt x="27" y="338"/>
                    <a:pt x="29" y="327"/>
                    <a:pt x="27" y="316"/>
                  </a:cubicBezTo>
                  <a:cubicBezTo>
                    <a:pt x="35" y="265"/>
                    <a:pt x="28" y="263"/>
                    <a:pt x="56" y="212"/>
                  </a:cubicBezTo>
                  <a:cubicBezTo>
                    <a:pt x="59" y="207"/>
                    <a:pt x="74" y="190"/>
                    <a:pt x="76" y="188"/>
                  </a:cubicBezTo>
                  <a:cubicBezTo>
                    <a:pt x="122" y="171"/>
                    <a:pt x="139" y="200"/>
                    <a:pt x="183" y="218"/>
                  </a:cubicBezTo>
                  <a:cubicBezTo>
                    <a:pt x="199" y="225"/>
                    <a:pt x="225" y="225"/>
                    <a:pt x="243" y="225"/>
                  </a:cubicBezTo>
                  <a:cubicBezTo>
                    <a:pt x="272" y="225"/>
                    <a:pt x="300" y="193"/>
                    <a:pt x="301" y="186"/>
                  </a:cubicBezTo>
                  <a:cubicBezTo>
                    <a:pt x="336" y="240"/>
                    <a:pt x="340" y="279"/>
                    <a:pt x="350" y="325"/>
                  </a:cubicBezTo>
                  <a:cubicBezTo>
                    <a:pt x="348" y="333"/>
                    <a:pt x="347" y="341"/>
                    <a:pt x="346" y="349"/>
                  </a:cubicBezTo>
                  <a:cubicBezTo>
                    <a:pt x="346" y="350"/>
                    <a:pt x="346" y="364"/>
                    <a:pt x="346" y="371"/>
                  </a:cubicBezTo>
                  <a:cubicBezTo>
                    <a:pt x="346" y="371"/>
                    <a:pt x="346" y="372"/>
                    <a:pt x="347" y="372"/>
                  </a:cubicBezTo>
                  <a:cubicBezTo>
                    <a:pt x="348" y="373"/>
                    <a:pt x="351" y="373"/>
                    <a:pt x="351" y="373"/>
                  </a:cubicBezTo>
                  <a:cubicBezTo>
                    <a:pt x="352" y="372"/>
                    <a:pt x="353" y="370"/>
                    <a:pt x="353" y="370"/>
                  </a:cubicBezTo>
                  <a:cubicBezTo>
                    <a:pt x="354" y="366"/>
                    <a:pt x="354" y="364"/>
                    <a:pt x="354" y="361"/>
                  </a:cubicBezTo>
                  <a:cubicBezTo>
                    <a:pt x="355" y="357"/>
                    <a:pt x="356" y="352"/>
                    <a:pt x="356" y="348"/>
                  </a:cubicBezTo>
                  <a:cubicBezTo>
                    <a:pt x="369" y="298"/>
                    <a:pt x="394" y="99"/>
                    <a:pt x="302" y="78"/>
                  </a:cubicBezTo>
                  <a:close/>
                  <a:moveTo>
                    <a:pt x="170" y="145"/>
                  </a:moveTo>
                  <a:cubicBezTo>
                    <a:pt x="169" y="145"/>
                    <a:pt x="168" y="144"/>
                    <a:pt x="166" y="144"/>
                  </a:cubicBezTo>
                  <a:cubicBezTo>
                    <a:pt x="168" y="144"/>
                    <a:pt x="170" y="145"/>
                    <a:pt x="173" y="145"/>
                  </a:cubicBezTo>
                  <a:cubicBezTo>
                    <a:pt x="172" y="145"/>
                    <a:pt x="171" y="145"/>
                    <a:pt x="170" y="145"/>
                  </a:cubicBezTo>
                  <a:close/>
                </a:path>
              </a:pathLst>
            </a:custGeom>
            <a:solidFill>
              <a:srgbClr val="BF97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85" name="ï$1iḓê">
              <a:extLst>
                <a:ext uri="{FF2B5EF4-FFF2-40B4-BE49-F238E27FC236}">
                  <a16:creationId xmlns:a16="http://schemas.microsoft.com/office/drawing/2014/main" id="{F10DADB5-0C0E-44F5-B221-093DBF818A70}"/>
                </a:ext>
              </a:extLst>
            </p:cNvPr>
            <p:cNvSpPr/>
            <p:nvPr/>
          </p:nvSpPr>
          <p:spPr bwMode="auto">
            <a:xfrm>
              <a:off x="2300166" y="9907885"/>
              <a:ext cx="239886" cy="481083"/>
            </a:xfrm>
            <a:custGeom>
              <a:avLst/>
              <a:gdLst>
                <a:gd name="T0" fmla="*/ 172 w 183"/>
                <a:gd name="T1" fmla="*/ 0 h 367"/>
                <a:gd name="T2" fmla="*/ 183 w 183"/>
                <a:gd name="T3" fmla="*/ 58 h 367"/>
                <a:gd name="T4" fmla="*/ 143 w 183"/>
                <a:gd name="T5" fmla="*/ 367 h 367"/>
                <a:gd name="T6" fmla="*/ 0 w 183"/>
                <a:gd name="T7" fmla="*/ 216 h 367"/>
                <a:gd name="T8" fmla="*/ 172 w 183"/>
                <a:gd name="T9" fmla="*/ 0 h 367"/>
              </a:gdLst>
              <a:ahLst/>
              <a:cxnLst>
                <a:cxn ang="0">
                  <a:pos x="T0" y="T1"/>
                </a:cxn>
                <a:cxn ang="0">
                  <a:pos x="T2" y="T3"/>
                </a:cxn>
                <a:cxn ang="0">
                  <a:pos x="T4" y="T5"/>
                </a:cxn>
                <a:cxn ang="0">
                  <a:pos x="T6" y="T7"/>
                </a:cxn>
                <a:cxn ang="0">
                  <a:pos x="T8" y="T9"/>
                </a:cxn>
              </a:cxnLst>
              <a:rect l="0" t="0" r="r" b="b"/>
              <a:pathLst>
                <a:path w="183" h="367">
                  <a:moveTo>
                    <a:pt x="172" y="0"/>
                  </a:moveTo>
                  <a:lnTo>
                    <a:pt x="183" y="58"/>
                  </a:lnTo>
                  <a:lnTo>
                    <a:pt x="143" y="367"/>
                  </a:lnTo>
                  <a:lnTo>
                    <a:pt x="0" y="216"/>
                  </a:lnTo>
                  <a:lnTo>
                    <a:pt x="172" y="0"/>
                  </a:ln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86" name="iŝľîḑè">
              <a:extLst>
                <a:ext uri="{FF2B5EF4-FFF2-40B4-BE49-F238E27FC236}">
                  <a16:creationId xmlns:a16="http://schemas.microsoft.com/office/drawing/2014/main" id="{C73DFA9A-CEB0-4051-99CA-A33A0D073D95}"/>
                </a:ext>
              </a:extLst>
            </p:cNvPr>
            <p:cNvSpPr/>
            <p:nvPr/>
          </p:nvSpPr>
          <p:spPr bwMode="auto">
            <a:xfrm>
              <a:off x="2300166" y="9907885"/>
              <a:ext cx="239886" cy="481083"/>
            </a:xfrm>
            <a:custGeom>
              <a:avLst/>
              <a:gdLst>
                <a:gd name="T0" fmla="*/ 172 w 183"/>
                <a:gd name="T1" fmla="*/ 0 h 367"/>
                <a:gd name="T2" fmla="*/ 183 w 183"/>
                <a:gd name="T3" fmla="*/ 58 h 367"/>
                <a:gd name="T4" fmla="*/ 143 w 183"/>
                <a:gd name="T5" fmla="*/ 367 h 367"/>
                <a:gd name="T6" fmla="*/ 0 w 183"/>
                <a:gd name="T7" fmla="*/ 216 h 367"/>
                <a:gd name="T8" fmla="*/ 172 w 183"/>
                <a:gd name="T9" fmla="*/ 0 h 367"/>
              </a:gdLst>
              <a:ahLst/>
              <a:cxnLst>
                <a:cxn ang="0">
                  <a:pos x="T0" y="T1"/>
                </a:cxn>
                <a:cxn ang="0">
                  <a:pos x="T2" y="T3"/>
                </a:cxn>
                <a:cxn ang="0">
                  <a:pos x="T4" y="T5"/>
                </a:cxn>
                <a:cxn ang="0">
                  <a:pos x="T6" y="T7"/>
                </a:cxn>
                <a:cxn ang="0">
                  <a:pos x="T8" y="T9"/>
                </a:cxn>
              </a:cxnLst>
              <a:rect l="0" t="0" r="r" b="b"/>
              <a:pathLst>
                <a:path w="183" h="367">
                  <a:moveTo>
                    <a:pt x="172" y="0"/>
                  </a:moveTo>
                  <a:lnTo>
                    <a:pt x="183" y="58"/>
                  </a:lnTo>
                  <a:lnTo>
                    <a:pt x="143" y="367"/>
                  </a:lnTo>
                  <a:lnTo>
                    <a:pt x="0" y="216"/>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87" name="iṩ1íḍè">
              <a:extLst>
                <a:ext uri="{FF2B5EF4-FFF2-40B4-BE49-F238E27FC236}">
                  <a16:creationId xmlns:a16="http://schemas.microsoft.com/office/drawing/2014/main" id="{08CC9154-5A15-4F89-92B6-8044E5DDBC33}"/>
                </a:ext>
              </a:extLst>
            </p:cNvPr>
            <p:cNvSpPr/>
            <p:nvPr/>
          </p:nvSpPr>
          <p:spPr bwMode="auto">
            <a:xfrm>
              <a:off x="2070767" y="9900020"/>
              <a:ext cx="454866" cy="291009"/>
            </a:xfrm>
            <a:custGeom>
              <a:avLst/>
              <a:gdLst>
                <a:gd name="T0" fmla="*/ 347 w 347"/>
                <a:gd name="T1" fmla="*/ 0 h 222"/>
                <a:gd name="T2" fmla="*/ 175 w 347"/>
                <a:gd name="T3" fmla="*/ 216 h 222"/>
                <a:gd name="T4" fmla="*/ 0 w 347"/>
                <a:gd name="T5" fmla="*/ 0 h 222"/>
                <a:gd name="T6" fmla="*/ 0 w 347"/>
                <a:gd name="T7" fmla="*/ 6 h 222"/>
                <a:gd name="T8" fmla="*/ 175 w 347"/>
                <a:gd name="T9" fmla="*/ 222 h 222"/>
                <a:gd name="T10" fmla="*/ 347 w 347"/>
                <a:gd name="T11" fmla="*/ 6 h 222"/>
                <a:gd name="T12" fmla="*/ 347 w 34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0"/>
                  </a:moveTo>
                  <a:lnTo>
                    <a:pt x="175" y="216"/>
                  </a:lnTo>
                  <a:lnTo>
                    <a:pt x="0" y="0"/>
                  </a:lnTo>
                  <a:lnTo>
                    <a:pt x="0" y="6"/>
                  </a:lnTo>
                  <a:lnTo>
                    <a:pt x="175" y="222"/>
                  </a:lnTo>
                  <a:lnTo>
                    <a:pt x="347" y="6"/>
                  </a:lnTo>
                  <a:lnTo>
                    <a:pt x="347" y="0"/>
                  </a:lnTo>
                  <a:close/>
                </a:path>
              </a:pathLst>
            </a:custGeom>
            <a:solidFill>
              <a:srgbClr val="E9CE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88" name="ïS1ïḓè">
              <a:extLst>
                <a:ext uri="{FF2B5EF4-FFF2-40B4-BE49-F238E27FC236}">
                  <a16:creationId xmlns:a16="http://schemas.microsoft.com/office/drawing/2014/main" id="{E6DFDD17-BE96-42B1-AE31-529F093E93A6}"/>
                </a:ext>
              </a:extLst>
            </p:cNvPr>
            <p:cNvSpPr/>
            <p:nvPr/>
          </p:nvSpPr>
          <p:spPr bwMode="auto">
            <a:xfrm>
              <a:off x="2070767" y="9900020"/>
              <a:ext cx="454866" cy="291009"/>
            </a:xfrm>
            <a:custGeom>
              <a:avLst/>
              <a:gdLst>
                <a:gd name="T0" fmla="*/ 347 w 347"/>
                <a:gd name="T1" fmla="*/ 0 h 222"/>
                <a:gd name="T2" fmla="*/ 175 w 347"/>
                <a:gd name="T3" fmla="*/ 216 h 222"/>
                <a:gd name="T4" fmla="*/ 0 w 347"/>
                <a:gd name="T5" fmla="*/ 0 h 222"/>
                <a:gd name="T6" fmla="*/ 0 w 347"/>
                <a:gd name="T7" fmla="*/ 6 h 222"/>
                <a:gd name="T8" fmla="*/ 175 w 347"/>
                <a:gd name="T9" fmla="*/ 222 h 222"/>
                <a:gd name="T10" fmla="*/ 347 w 347"/>
                <a:gd name="T11" fmla="*/ 6 h 222"/>
                <a:gd name="T12" fmla="*/ 347 w 34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347" h="222">
                  <a:moveTo>
                    <a:pt x="347" y="0"/>
                  </a:moveTo>
                  <a:lnTo>
                    <a:pt x="175" y="216"/>
                  </a:lnTo>
                  <a:lnTo>
                    <a:pt x="0" y="0"/>
                  </a:lnTo>
                  <a:lnTo>
                    <a:pt x="0" y="6"/>
                  </a:lnTo>
                  <a:lnTo>
                    <a:pt x="175" y="222"/>
                  </a:lnTo>
                  <a:lnTo>
                    <a:pt x="347" y="6"/>
                  </a:lnTo>
                  <a:lnTo>
                    <a:pt x="3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489" name="组合 488"/>
          <p:cNvGrpSpPr>
            <a:grpSpLocks/>
          </p:cNvGrpSpPr>
          <p:nvPr/>
        </p:nvGrpSpPr>
        <p:grpSpPr>
          <a:xfrm>
            <a:off x="8488093" y="1863459"/>
            <a:ext cx="200479" cy="221052"/>
            <a:chOff x="13411460" y="9913128"/>
            <a:chExt cx="2005604" cy="2211409"/>
          </a:xfrm>
        </p:grpSpPr>
        <p:sp>
          <p:nvSpPr>
            <p:cNvPr id="490" name="îśļíḍé">
              <a:extLst>
                <a:ext uri="{FF2B5EF4-FFF2-40B4-BE49-F238E27FC236}">
                  <a16:creationId xmlns:a16="http://schemas.microsoft.com/office/drawing/2014/main" id="{23A6F9C5-5C2D-4422-8513-90F48C31275D}"/>
                </a:ext>
              </a:extLst>
            </p:cNvPr>
            <p:cNvSpPr/>
            <p:nvPr/>
          </p:nvSpPr>
          <p:spPr bwMode="auto">
            <a:xfrm>
              <a:off x="13743105" y="9913128"/>
              <a:ext cx="1350178" cy="1768340"/>
            </a:xfrm>
            <a:custGeom>
              <a:avLst/>
              <a:gdLst>
                <a:gd name="T0" fmla="*/ 179 w 496"/>
                <a:gd name="T1" fmla="*/ 59 h 650"/>
                <a:gd name="T2" fmla="*/ 401 w 496"/>
                <a:gd name="T3" fmla="*/ 112 h 650"/>
                <a:gd name="T4" fmla="*/ 463 w 496"/>
                <a:gd name="T5" fmla="*/ 303 h 650"/>
                <a:gd name="T6" fmla="*/ 442 w 496"/>
                <a:gd name="T7" fmla="*/ 442 h 650"/>
                <a:gd name="T8" fmla="*/ 440 w 496"/>
                <a:gd name="T9" fmla="*/ 495 h 650"/>
                <a:gd name="T10" fmla="*/ 237 w 496"/>
                <a:gd name="T11" fmla="*/ 649 h 650"/>
                <a:gd name="T12" fmla="*/ 54 w 496"/>
                <a:gd name="T13" fmla="*/ 499 h 650"/>
                <a:gd name="T14" fmla="*/ 58 w 496"/>
                <a:gd name="T15" fmla="*/ 446 h 650"/>
                <a:gd name="T16" fmla="*/ 38 w 496"/>
                <a:gd name="T17" fmla="*/ 295 h 650"/>
                <a:gd name="T18" fmla="*/ 179 w 496"/>
                <a:gd name="T19" fmla="*/ 5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6" h="650">
                  <a:moveTo>
                    <a:pt x="179" y="59"/>
                  </a:moveTo>
                  <a:cubicBezTo>
                    <a:pt x="197" y="27"/>
                    <a:pt x="342" y="0"/>
                    <a:pt x="401" y="112"/>
                  </a:cubicBezTo>
                  <a:cubicBezTo>
                    <a:pt x="460" y="224"/>
                    <a:pt x="430" y="263"/>
                    <a:pt x="463" y="303"/>
                  </a:cubicBezTo>
                  <a:cubicBezTo>
                    <a:pt x="496" y="343"/>
                    <a:pt x="465" y="434"/>
                    <a:pt x="442" y="442"/>
                  </a:cubicBezTo>
                  <a:cubicBezTo>
                    <a:pt x="420" y="450"/>
                    <a:pt x="429" y="481"/>
                    <a:pt x="440" y="495"/>
                  </a:cubicBezTo>
                  <a:cubicBezTo>
                    <a:pt x="487" y="552"/>
                    <a:pt x="419" y="650"/>
                    <a:pt x="237" y="649"/>
                  </a:cubicBezTo>
                  <a:cubicBezTo>
                    <a:pt x="42" y="647"/>
                    <a:pt x="4" y="534"/>
                    <a:pt x="54" y="499"/>
                  </a:cubicBezTo>
                  <a:cubicBezTo>
                    <a:pt x="70" y="488"/>
                    <a:pt x="76" y="466"/>
                    <a:pt x="58" y="446"/>
                  </a:cubicBezTo>
                  <a:cubicBezTo>
                    <a:pt x="41" y="427"/>
                    <a:pt x="0" y="354"/>
                    <a:pt x="38" y="295"/>
                  </a:cubicBezTo>
                  <a:cubicBezTo>
                    <a:pt x="77" y="235"/>
                    <a:pt x="43" y="59"/>
                    <a:pt x="179" y="59"/>
                  </a:cubicBezTo>
                </a:path>
              </a:pathLst>
            </a:custGeom>
            <a:solidFill>
              <a:srgbClr val="806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1" name="işļîḑê">
              <a:extLst>
                <a:ext uri="{FF2B5EF4-FFF2-40B4-BE49-F238E27FC236}">
                  <a16:creationId xmlns:a16="http://schemas.microsoft.com/office/drawing/2014/main" id="{21E8C67B-F44E-4B9C-AAD0-7DC992B0F7E0}"/>
                </a:ext>
              </a:extLst>
            </p:cNvPr>
            <p:cNvSpPr/>
            <p:nvPr/>
          </p:nvSpPr>
          <p:spPr bwMode="auto">
            <a:xfrm>
              <a:off x="13411460" y="11330160"/>
              <a:ext cx="2005604" cy="794377"/>
            </a:xfrm>
            <a:custGeom>
              <a:avLst/>
              <a:gdLst>
                <a:gd name="T0" fmla="*/ 438 w 737"/>
                <a:gd name="T1" fmla="*/ 0 h 292"/>
                <a:gd name="T2" fmla="*/ 295 w 737"/>
                <a:gd name="T3" fmla="*/ 7 h 292"/>
                <a:gd name="T4" fmla="*/ 79 w 737"/>
                <a:gd name="T5" fmla="*/ 115 h 292"/>
                <a:gd name="T6" fmla="*/ 0 w 737"/>
                <a:gd name="T7" fmla="*/ 292 h 292"/>
                <a:gd name="T8" fmla="*/ 737 w 737"/>
                <a:gd name="T9" fmla="*/ 292 h 292"/>
                <a:gd name="T10" fmla="*/ 658 w 737"/>
                <a:gd name="T11" fmla="*/ 115 h 292"/>
                <a:gd name="T12" fmla="*/ 438 w 737"/>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737" h="292">
                  <a:moveTo>
                    <a:pt x="438" y="0"/>
                  </a:moveTo>
                  <a:cubicBezTo>
                    <a:pt x="437" y="3"/>
                    <a:pt x="296" y="5"/>
                    <a:pt x="295" y="7"/>
                  </a:cubicBezTo>
                  <a:cubicBezTo>
                    <a:pt x="250" y="70"/>
                    <a:pt x="155" y="98"/>
                    <a:pt x="79" y="115"/>
                  </a:cubicBezTo>
                  <a:cubicBezTo>
                    <a:pt x="3" y="132"/>
                    <a:pt x="0" y="228"/>
                    <a:pt x="0" y="292"/>
                  </a:cubicBezTo>
                  <a:cubicBezTo>
                    <a:pt x="737" y="292"/>
                    <a:pt x="737" y="292"/>
                    <a:pt x="737" y="292"/>
                  </a:cubicBezTo>
                  <a:cubicBezTo>
                    <a:pt x="737" y="228"/>
                    <a:pt x="736" y="132"/>
                    <a:pt x="658" y="115"/>
                  </a:cubicBezTo>
                  <a:cubicBezTo>
                    <a:pt x="581" y="97"/>
                    <a:pt x="480" y="66"/>
                    <a:pt x="438" y="0"/>
                  </a:cubicBezTo>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2" name="í$ľïḑé">
              <a:extLst>
                <a:ext uri="{FF2B5EF4-FFF2-40B4-BE49-F238E27FC236}">
                  <a16:creationId xmlns:a16="http://schemas.microsoft.com/office/drawing/2014/main" id="{F1CE9D58-CCB8-4A38-8F12-9C230D756724}"/>
                </a:ext>
              </a:extLst>
            </p:cNvPr>
            <p:cNvSpPr/>
            <p:nvPr/>
          </p:nvSpPr>
          <p:spPr bwMode="auto">
            <a:xfrm>
              <a:off x="14213701" y="10699640"/>
              <a:ext cx="403743" cy="968720"/>
            </a:xfrm>
            <a:custGeom>
              <a:avLst/>
              <a:gdLst>
                <a:gd name="T0" fmla="*/ 0 w 148"/>
                <a:gd name="T1" fmla="*/ 98 h 356"/>
                <a:gd name="T2" fmla="*/ 0 w 148"/>
                <a:gd name="T3" fmla="*/ 219 h 356"/>
                <a:gd name="T4" fmla="*/ 0 w 148"/>
                <a:gd name="T5" fmla="*/ 278 h 356"/>
                <a:gd name="T6" fmla="*/ 148 w 148"/>
                <a:gd name="T7" fmla="*/ 278 h 356"/>
                <a:gd name="T8" fmla="*/ 148 w 148"/>
                <a:gd name="T9" fmla="*/ 219 h 356"/>
                <a:gd name="T10" fmla="*/ 148 w 148"/>
                <a:gd name="T11" fmla="*/ 98 h 356"/>
                <a:gd name="T12" fmla="*/ 0 w 148"/>
                <a:gd name="T13" fmla="*/ 98 h 356"/>
              </a:gdLst>
              <a:ahLst/>
              <a:cxnLst>
                <a:cxn ang="0">
                  <a:pos x="T0" y="T1"/>
                </a:cxn>
                <a:cxn ang="0">
                  <a:pos x="T2" y="T3"/>
                </a:cxn>
                <a:cxn ang="0">
                  <a:pos x="T4" y="T5"/>
                </a:cxn>
                <a:cxn ang="0">
                  <a:pos x="T6" y="T7"/>
                </a:cxn>
                <a:cxn ang="0">
                  <a:pos x="T8" y="T9"/>
                </a:cxn>
                <a:cxn ang="0">
                  <a:pos x="T10" y="T11"/>
                </a:cxn>
                <a:cxn ang="0">
                  <a:pos x="T12" y="T13"/>
                </a:cxn>
              </a:cxnLst>
              <a:rect l="0" t="0" r="r" b="b"/>
              <a:pathLst>
                <a:path w="148" h="356">
                  <a:moveTo>
                    <a:pt x="0" y="98"/>
                  </a:moveTo>
                  <a:cubicBezTo>
                    <a:pt x="0" y="219"/>
                    <a:pt x="0" y="219"/>
                    <a:pt x="0" y="219"/>
                  </a:cubicBezTo>
                  <a:cubicBezTo>
                    <a:pt x="0" y="278"/>
                    <a:pt x="0" y="278"/>
                    <a:pt x="0" y="278"/>
                  </a:cubicBezTo>
                  <a:cubicBezTo>
                    <a:pt x="37" y="354"/>
                    <a:pt x="103" y="356"/>
                    <a:pt x="148" y="278"/>
                  </a:cubicBezTo>
                  <a:cubicBezTo>
                    <a:pt x="148" y="219"/>
                    <a:pt x="148" y="219"/>
                    <a:pt x="148" y="219"/>
                  </a:cubicBezTo>
                  <a:cubicBezTo>
                    <a:pt x="148" y="98"/>
                    <a:pt x="148" y="98"/>
                    <a:pt x="148" y="98"/>
                  </a:cubicBezTo>
                  <a:cubicBezTo>
                    <a:pt x="148" y="0"/>
                    <a:pt x="0" y="0"/>
                    <a:pt x="0" y="98"/>
                  </a:cubicBezTo>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3" name="î$1iḓé">
              <a:extLst>
                <a:ext uri="{FF2B5EF4-FFF2-40B4-BE49-F238E27FC236}">
                  <a16:creationId xmlns:a16="http://schemas.microsoft.com/office/drawing/2014/main" id="{C11A8D7A-FA14-4766-93CC-0824642EDF83}"/>
                </a:ext>
              </a:extLst>
            </p:cNvPr>
            <p:cNvSpPr/>
            <p:nvPr/>
          </p:nvSpPr>
          <p:spPr bwMode="auto">
            <a:xfrm>
              <a:off x="14789166" y="10715370"/>
              <a:ext cx="203182" cy="302807"/>
            </a:xfrm>
            <a:custGeom>
              <a:avLst/>
              <a:gdLst>
                <a:gd name="T0" fmla="*/ 57 w 75"/>
                <a:gd name="T1" fmla="*/ 7 h 111"/>
                <a:gd name="T2" fmla="*/ 11 w 75"/>
                <a:gd name="T3" fmla="*/ 43 h 111"/>
                <a:gd name="T4" fmla="*/ 18 w 75"/>
                <a:gd name="T5" fmla="*/ 104 h 111"/>
                <a:gd name="T6" fmla="*/ 64 w 75"/>
                <a:gd name="T7" fmla="*/ 68 h 111"/>
                <a:gd name="T8" fmla="*/ 57 w 75"/>
                <a:gd name="T9" fmla="*/ 7 h 111"/>
              </a:gdLst>
              <a:ahLst/>
              <a:cxnLst>
                <a:cxn ang="0">
                  <a:pos x="T0" y="T1"/>
                </a:cxn>
                <a:cxn ang="0">
                  <a:pos x="T2" y="T3"/>
                </a:cxn>
                <a:cxn ang="0">
                  <a:pos x="T4" y="T5"/>
                </a:cxn>
                <a:cxn ang="0">
                  <a:pos x="T6" y="T7"/>
                </a:cxn>
                <a:cxn ang="0">
                  <a:pos x="T8" y="T9"/>
                </a:cxn>
              </a:cxnLst>
              <a:rect l="0" t="0" r="r" b="b"/>
              <a:pathLst>
                <a:path w="75" h="111">
                  <a:moveTo>
                    <a:pt x="57" y="7"/>
                  </a:moveTo>
                  <a:cubicBezTo>
                    <a:pt x="43" y="0"/>
                    <a:pt x="22" y="17"/>
                    <a:pt x="11" y="43"/>
                  </a:cubicBezTo>
                  <a:cubicBezTo>
                    <a:pt x="0" y="70"/>
                    <a:pt x="3" y="97"/>
                    <a:pt x="18" y="104"/>
                  </a:cubicBezTo>
                  <a:cubicBezTo>
                    <a:pt x="33" y="111"/>
                    <a:pt x="53" y="94"/>
                    <a:pt x="64" y="68"/>
                  </a:cubicBezTo>
                  <a:cubicBezTo>
                    <a:pt x="75" y="41"/>
                    <a:pt x="72" y="14"/>
                    <a:pt x="57"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4" name="ï$lîďe">
              <a:extLst>
                <a:ext uri="{FF2B5EF4-FFF2-40B4-BE49-F238E27FC236}">
                  <a16:creationId xmlns:a16="http://schemas.microsoft.com/office/drawing/2014/main" id="{4D4B5540-BA6B-40CE-966D-69BCA19B13EF}"/>
                </a:ext>
              </a:extLst>
            </p:cNvPr>
            <p:cNvSpPr/>
            <p:nvPr/>
          </p:nvSpPr>
          <p:spPr bwMode="auto">
            <a:xfrm>
              <a:off x="13836176" y="10715370"/>
              <a:ext cx="205804" cy="302807"/>
            </a:xfrm>
            <a:custGeom>
              <a:avLst/>
              <a:gdLst>
                <a:gd name="T0" fmla="*/ 18 w 76"/>
                <a:gd name="T1" fmla="*/ 7 h 111"/>
                <a:gd name="T2" fmla="*/ 65 w 76"/>
                <a:gd name="T3" fmla="*/ 43 h 111"/>
                <a:gd name="T4" fmla="*/ 58 w 76"/>
                <a:gd name="T5" fmla="*/ 104 h 111"/>
                <a:gd name="T6" fmla="*/ 11 w 76"/>
                <a:gd name="T7" fmla="*/ 68 h 111"/>
                <a:gd name="T8" fmla="*/ 18 w 76"/>
                <a:gd name="T9" fmla="*/ 7 h 111"/>
              </a:gdLst>
              <a:ahLst/>
              <a:cxnLst>
                <a:cxn ang="0">
                  <a:pos x="T0" y="T1"/>
                </a:cxn>
                <a:cxn ang="0">
                  <a:pos x="T2" y="T3"/>
                </a:cxn>
                <a:cxn ang="0">
                  <a:pos x="T4" y="T5"/>
                </a:cxn>
                <a:cxn ang="0">
                  <a:pos x="T6" y="T7"/>
                </a:cxn>
                <a:cxn ang="0">
                  <a:pos x="T8" y="T9"/>
                </a:cxn>
              </a:cxnLst>
              <a:rect l="0" t="0" r="r" b="b"/>
              <a:pathLst>
                <a:path w="76" h="111">
                  <a:moveTo>
                    <a:pt x="18" y="7"/>
                  </a:moveTo>
                  <a:cubicBezTo>
                    <a:pt x="33" y="0"/>
                    <a:pt x="54" y="17"/>
                    <a:pt x="65" y="43"/>
                  </a:cubicBezTo>
                  <a:cubicBezTo>
                    <a:pt x="76" y="70"/>
                    <a:pt x="72" y="97"/>
                    <a:pt x="58" y="104"/>
                  </a:cubicBezTo>
                  <a:cubicBezTo>
                    <a:pt x="43" y="111"/>
                    <a:pt x="22" y="94"/>
                    <a:pt x="11" y="68"/>
                  </a:cubicBezTo>
                  <a:cubicBezTo>
                    <a:pt x="0" y="41"/>
                    <a:pt x="3" y="14"/>
                    <a:pt x="18" y="7"/>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5" name="ïśḻiḋê">
              <a:extLst>
                <a:ext uri="{FF2B5EF4-FFF2-40B4-BE49-F238E27FC236}">
                  <a16:creationId xmlns:a16="http://schemas.microsoft.com/office/drawing/2014/main" id="{0470C8B6-427E-4CFA-A12F-BF0BD745B6F1}"/>
                </a:ext>
              </a:extLst>
            </p:cNvPr>
            <p:cNvSpPr/>
            <p:nvPr/>
          </p:nvSpPr>
          <p:spPr bwMode="auto">
            <a:xfrm>
              <a:off x="14213701" y="11210873"/>
              <a:ext cx="403743" cy="138950"/>
            </a:xfrm>
            <a:custGeom>
              <a:avLst/>
              <a:gdLst>
                <a:gd name="T0" fmla="*/ 148 w 148"/>
                <a:gd name="T1" fmla="*/ 0 h 51"/>
                <a:gd name="T2" fmla="*/ 0 w 148"/>
                <a:gd name="T3" fmla="*/ 0 h 51"/>
                <a:gd name="T4" fmla="*/ 0 w 148"/>
                <a:gd name="T5" fmla="*/ 5 h 51"/>
                <a:gd name="T6" fmla="*/ 73 w 148"/>
                <a:gd name="T7" fmla="*/ 51 h 51"/>
                <a:gd name="T8" fmla="*/ 148 w 148"/>
                <a:gd name="T9" fmla="*/ 4 h 51"/>
                <a:gd name="T10" fmla="*/ 148 w 148"/>
                <a:gd name="T11" fmla="*/ 0 h 51"/>
              </a:gdLst>
              <a:ahLst/>
              <a:cxnLst>
                <a:cxn ang="0">
                  <a:pos x="T0" y="T1"/>
                </a:cxn>
                <a:cxn ang="0">
                  <a:pos x="T2" y="T3"/>
                </a:cxn>
                <a:cxn ang="0">
                  <a:pos x="T4" y="T5"/>
                </a:cxn>
                <a:cxn ang="0">
                  <a:pos x="T6" y="T7"/>
                </a:cxn>
                <a:cxn ang="0">
                  <a:pos x="T8" y="T9"/>
                </a:cxn>
                <a:cxn ang="0">
                  <a:pos x="T10" y="T11"/>
                </a:cxn>
              </a:cxnLst>
              <a:rect l="0" t="0" r="r" b="b"/>
              <a:pathLst>
                <a:path w="148" h="51">
                  <a:moveTo>
                    <a:pt x="148" y="0"/>
                  </a:moveTo>
                  <a:cubicBezTo>
                    <a:pt x="0" y="0"/>
                    <a:pt x="0" y="0"/>
                    <a:pt x="0" y="0"/>
                  </a:cubicBezTo>
                  <a:cubicBezTo>
                    <a:pt x="0" y="5"/>
                    <a:pt x="0" y="5"/>
                    <a:pt x="0" y="5"/>
                  </a:cubicBezTo>
                  <a:cubicBezTo>
                    <a:pt x="0" y="5"/>
                    <a:pt x="46" y="51"/>
                    <a:pt x="73" y="51"/>
                  </a:cubicBezTo>
                  <a:cubicBezTo>
                    <a:pt x="100" y="51"/>
                    <a:pt x="148" y="4"/>
                    <a:pt x="148" y="4"/>
                  </a:cubicBezTo>
                  <a:cubicBezTo>
                    <a:pt x="148" y="0"/>
                    <a:pt x="148" y="0"/>
                    <a:pt x="148" y="0"/>
                  </a:cubicBezTo>
                </a:path>
              </a:pathLst>
            </a:custGeom>
            <a:solidFill>
              <a:srgbClr val="C4AA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6" name="ïṣľiḓè">
              <a:extLst>
                <a:ext uri="{FF2B5EF4-FFF2-40B4-BE49-F238E27FC236}">
                  <a16:creationId xmlns:a16="http://schemas.microsoft.com/office/drawing/2014/main" id="{DBE8331A-C30E-471D-9519-C63009327B7C}"/>
                </a:ext>
              </a:extLst>
            </p:cNvPr>
            <p:cNvSpPr/>
            <p:nvPr/>
          </p:nvSpPr>
          <p:spPr bwMode="auto">
            <a:xfrm>
              <a:off x="13862393" y="10082228"/>
              <a:ext cx="1106359" cy="1224336"/>
            </a:xfrm>
            <a:custGeom>
              <a:avLst/>
              <a:gdLst>
                <a:gd name="T0" fmla="*/ 203 w 406"/>
                <a:gd name="T1" fmla="*/ 450 h 450"/>
                <a:gd name="T2" fmla="*/ 30 w 406"/>
                <a:gd name="T3" fmla="*/ 266 h 450"/>
                <a:gd name="T4" fmla="*/ 203 w 406"/>
                <a:gd name="T5" fmla="*/ 0 h 450"/>
                <a:gd name="T6" fmla="*/ 375 w 406"/>
                <a:gd name="T7" fmla="*/ 266 h 450"/>
                <a:gd name="T8" fmla="*/ 203 w 406"/>
                <a:gd name="T9" fmla="*/ 450 h 450"/>
              </a:gdLst>
              <a:ahLst/>
              <a:cxnLst>
                <a:cxn ang="0">
                  <a:pos x="T0" y="T1"/>
                </a:cxn>
                <a:cxn ang="0">
                  <a:pos x="T2" y="T3"/>
                </a:cxn>
                <a:cxn ang="0">
                  <a:pos x="T4" y="T5"/>
                </a:cxn>
                <a:cxn ang="0">
                  <a:pos x="T6" y="T7"/>
                </a:cxn>
                <a:cxn ang="0">
                  <a:pos x="T8" y="T9"/>
                </a:cxn>
              </a:cxnLst>
              <a:rect l="0" t="0" r="r" b="b"/>
              <a:pathLst>
                <a:path w="406" h="450">
                  <a:moveTo>
                    <a:pt x="203" y="450"/>
                  </a:moveTo>
                  <a:cubicBezTo>
                    <a:pt x="157" y="450"/>
                    <a:pt x="60" y="374"/>
                    <a:pt x="30" y="266"/>
                  </a:cubicBezTo>
                  <a:cubicBezTo>
                    <a:pt x="0" y="157"/>
                    <a:pt x="57" y="0"/>
                    <a:pt x="203" y="0"/>
                  </a:cubicBezTo>
                  <a:cubicBezTo>
                    <a:pt x="349" y="0"/>
                    <a:pt x="406" y="157"/>
                    <a:pt x="375" y="266"/>
                  </a:cubicBezTo>
                  <a:cubicBezTo>
                    <a:pt x="346" y="374"/>
                    <a:pt x="249" y="450"/>
                    <a:pt x="203" y="450"/>
                  </a:cubicBezTo>
                  <a:close/>
                </a:path>
              </a:pathLst>
            </a:custGeom>
            <a:solidFill>
              <a:srgbClr val="F5D5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7" name="ís1îdé">
              <a:extLst>
                <a:ext uri="{FF2B5EF4-FFF2-40B4-BE49-F238E27FC236}">
                  <a16:creationId xmlns:a16="http://schemas.microsoft.com/office/drawing/2014/main" id="{74476FDE-83CB-4840-AFBA-5D79BDB76527}"/>
                </a:ext>
              </a:extLst>
            </p:cNvPr>
            <p:cNvSpPr/>
            <p:nvPr/>
          </p:nvSpPr>
          <p:spPr bwMode="auto">
            <a:xfrm>
              <a:off x="13857150" y="10046835"/>
              <a:ext cx="1170591" cy="842878"/>
            </a:xfrm>
            <a:custGeom>
              <a:avLst/>
              <a:gdLst>
                <a:gd name="T0" fmla="*/ 170 w 430"/>
                <a:gd name="T1" fmla="*/ 148 h 310"/>
                <a:gd name="T2" fmla="*/ 73 w 430"/>
                <a:gd name="T3" fmla="*/ 226 h 310"/>
                <a:gd name="T4" fmla="*/ 43 w 430"/>
                <a:gd name="T5" fmla="*/ 301 h 310"/>
                <a:gd name="T6" fmla="*/ 18 w 430"/>
                <a:gd name="T7" fmla="*/ 145 h 310"/>
                <a:gd name="T8" fmla="*/ 173 w 430"/>
                <a:gd name="T9" fmla="*/ 4 h 310"/>
                <a:gd name="T10" fmla="*/ 326 w 430"/>
                <a:gd name="T11" fmla="*/ 47 h 310"/>
                <a:gd name="T12" fmla="*/ 367 w 430"/>
                <a:gd name="T13" fmla="*/ 310 h 310"/>
                <a:gd name="T14" fmla="*/ 282 w 430"/>
                <a:gd name="T15" fmla="*/ 105 h 310"/>
                <a:gd name="T16" fmla="*/ 170 w 430"/>
                <a:gd name="T17" fmla="*/ 148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0">
                  <a:moveTo>
                    <a:pt x="170" y="148"/>
                  </a:moveTo>
                  <a:cubicBezTo>
                    <a:pt x="135" y="223"/>
                    <a:pt x="120" y="246"/>
                    <a:pt x="73" y="226"/>
                  </a:cubicBezTo>
                  <a:cubicBezTo>
                    <a:pt x="25" y="206"/>
                    <a:pt x="34" y="262"/>
                    <a:pt x="43" y="301"/>
                  </a:cubicBezTo>
                  <a:cubicBezTo>
                    <a:pt x="0" y="248"/>
                    <a:pt x="5" y="197"/>
                    <a:pt x="18" y="145"/>
                  </a:cubicBezTo>
                  <a:cubicBezTo>
                    <a:pt x="33" y="88"/>
                    <a:pt x="105" y="2"/>
                    <a:pt x="173" y="4"/>
                  </a:cubicBezTo>
                  <a:cubicBezTo>
                    <a:pt x="210" y="0"/>
                    <a:pt x="266" y="5"/>
                    <a:pt x="326" y="47"/>
                  </a:cubicBezTo>
                  <a:cubicBezTo>
                    <a:pt x="430" y="122"/>
                    <a:pt x="395" y="290"/>
                    <a:pt x="367" y="310"/>
                  </a:cubicBezTo>
                  <a:cubicBezTo>
                    <a:pt x="394" y="155"/>
                    <a:pt x="328" y="186"/>
                    <a:pt x="282" y="105"/>
                  </a:cubicBezTo>
                  <a:cubicBezTo>
                    <a:pt x="267" y="69"/>
                    <a:pt x="209" y="67"/>
                    <a:pt x="170" y="148"/>
                  </a:cubicBezTo>
                  <a:close/>
                </a:path>
              </a:pathLst>
            </a:custGeom>
            <a:solidFill>
              <a:srgbClr val="8060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8" name="i$1ïḑé">
              <a:extLst>
                <a:ext uri="{FF2B5EF4-FFF2-40B4-BE49-F238E27FC236}">
                  <a16:creationId xmlns:a16="http://schemas.microsoft.com/office/drawing/2014/main" id="{C40BD058-BFDA-4DF6-A87B-5DE2713EB3C6}"/>
                </a:ext>
              </a:extLst>
            </p:cNvPr>
            <p:cNvSpPr/>
            <p:nvPr/>
          </p:nvSpPr>
          <p:spPr bwMode="auto">
            <a:xfrm>
              <a:off x="14388045" y="11615926"/>
              <a:ext cx="40636" cy="5086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99" name="iṣļïḑe">
              <a:extLst>
                <a:ext uri="{FF2B5EF4-FFF2-40B4-BE49-F238E27FC236}">
                  <a16:creationId xmlns:a16="http://schemas.microsoft.com/office/drawing/2014/main" id="{B13750D8-1C3D-4E6D-BC7F-8AD7232BCD0F}"/>
                </a:ext>
              </a:extLst>
            </p:cNvPr>
            <p:cNvSpPr/>
            <p:nvPr/>
          </p:nvSpPr>
          <p:spPr bwMode="auto">
            <a:xfrm>
              <a:off x="14069508" y="11349823"/>
              <a:ext cx="340822" cy="412919"/>
            </a:xfrm>
            <a:custGeom>
              <a:avLst/>
              <a:gdLst>
                <a:gd name="T0" fmla="*/ 110 w 260"/>
                <a:gd name="T1" fmla="*/ 0 h 315"/>
                <a:gd name="T2" fmla="*/ 0 w 260"/>
                <a:gd name="T3" fmla="*/ 99 h 315"/>
                <a:gd name="T4" fmla="*/ 139 w 260"/>
                <a:gd name="T5" fmla="*/ 315 h 315"/>
                <a:gd name="T6" fmla="*/ 260 w 260"/>
                <a:gd name="T7" fmla="*/ 201 h 315"/>
                <a:gd name="T8" fmla="*/ 110 w 260"/>
                <a:gd name="T9" fmla="*/ 0 h 315"/>
              </a:gdLst>
              <a:ahLst/>
              <a:cxnLst>
                <a:cxn ang="0">
                  <a:pos x="T0" y="T1"/>
                </a:cxn>
                <a:cxn ang="0">
                  <a:pos x="T2" y="T3"/>
                </a:cxn>
                <a:cxn ang="0">
                  <a:pos x="T4" y="T5"/>
                </a:cxn>
                <a:cxn ang="0">
                  <a:pos x="T6" y="T7"/>
                </a:cxn>
                <a:cxn ang="0">
                  <a:pos x="T8" y="T9"/>
                </a:cxn>
              </a:cxnLst>
              <a:rect l="0" t="0" r="r" b="b"/>
              <a:pathLst>
                <a:path w="260" h="315">
                  <a:moveTo>
                    <a:pt x="110" y="0"/>
                  </a:moveTo>
                  <a:lnTo>
                    <a:pt x="0" y="99"/>
                  </a:lnTo>
                  <a:lnTo>
                    <a:pt x="139" y="315"/>
                  </a:lnTo>
                  <a:lnTo>
                    <a:pt x="260" y="201"/>
                  </a:lnTo>
                  <a:lnTo>
                    <a:pt x="1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00" name="íṥ1îḓè">
              <a:extLst>
                <a:ext uri="{FF2B5EF4-FFF2-40B4-BE49-F238E27FC236}">
                  <a16:creationId xmlns:a16="http://schemas.microsoft.com/office/drawing/2014/main" id="{6EA6510E-9934-4746-89CF-AE1B83895788}"/>
                </a:ext>
              </a:extLst>
            </p:cNvPr>
            <p:cNvSpPr/>
            <p:nvPr/>
          </p:nvSpPr>
          <p:spPr bwMode="auto">
            <a:xfrm>
              <a:off x="14069508" y="11349823"/>
              <a:ext cx="340822" cy="412919"/>
            </a:xfrm>
            <a:custGeom>
              <a:avLst/>
              <a:gdLst>
                <a:gd name="T0" fmla="*/ 110 w 260"/>
                <a:gd name="T1" fmla="*/ 0 h 315"/>
                <a:gd name="T2" fmla="*/ 0 w 260"/>
                <a:gd name="T3" fmla="*/ 99 h 315"/>
                <a:gd name="T4" fmla="*/ 139 w 260"/>
                <a:gd name="T5" fmla="*/ 315 h 315"/>
                <a:gd name="T6" fmla="*/ 260 w 260"/>
                <a:gd name="T7" fmla="*/ 201 h 315"/>
                <a:gd name="T8" fmla="*/ 110 w 260"/>
                <a:gd name="T9" fmla="*/ 0 h 315"/>
              </a:gdLst>
              <a:ahLst/>
              <a:cxnLst>
                <a:cxn ang="0">
                  <a:pos x="T0" y="T1"/>
                </a:cxn>
                <a:cxn ang="0">
                  <a:pos x="T2" y="T3"/>
                </a:cxn>
                <a:cxn ang="0">
                  <a:pos x="T4" y="T5"/>
                </a:cxn>
                <a:cxn ang="0">
                  <a:pos x="T6" y="T7"/>
                </a:cxn>
                <a:cxn ang="0">
                  <a:pos x="T8" y="T9"/>
                </a:cxn>
              </a:cxnLst>
              <a:rect l="0" t="0" r="r" b="b"/>
              <a:pathLst>
                <a:path w="260" h="315">
                  <a:moveTo>
                    <a:pt x="110" y="0"/>
                  </a:moveTo>
                  <a:lnTo>
                    <a:pt x="0" y="99"/>
                  </a:lnTo>
                  <a:lnTo>
                    <a:pt x="139" y="315"/>
                  </a:lnTo>
                  <a:lnTo>
                    <a:pt x="260" y="201"/>
                  </a:lnTo>
                  <a:lnTo>
                    <a:pt x="1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01" name="ïṡḻíďê">
              <a:extLst>
                <a:ext uri="{FF2B5EF4-FFF2-40B4-BE49-F238E27FC236}">
                  <a16:creationId xmlns:a16="http://schemas.microsoft.com/office/drawing/2014/main" id="{9BEB54CA-5707-49E5-877E-D92053AA1D7C}"/>
                </a:ext>
              </a:extLst>
            </p:cNvPr>
            <p:cNvSpPr/>
            <p:nvPr/>
          </p:nvSpPr>
          <p:spPr bwMode="auto">
            <a:xfrm>
              <a:off x="14410329" y="11347201"/>
              <a:ext cx="348687" cy="415540"/>
            </a:xfrm>
            <a:custGeom>
              <a:avLst/>
              <a:gdLst>
                <a:gd name="T0" fmla="*/ 158 w 266"/>
                <a:gd name="T1" fmla="*/ 0 h 317"/>
                <a:gd name="T2" fmla="*/ 266 w 266"/>
                <a:gd name="T3" fmla="*/ 106 h 317"/>
                <a:gd name="T4" fmla="*/ 120 w 266"/>
                <a:gd name="T5" fmla="*/ 317 h 317"/>
                <a:gd name="T6" fmla="*/ 0 w 266"/>
                <a:gd name="T7" fmla="*/ 203 h 317"/>
                <a:gd name="T8" fmla="*/ 158 w 266"/>
                <a:gd name="T9" fmla="*/ 0 h 317"/>
              </a:gdLst>
              <a:ahLst/>
              <a:cxnLst>
                <a:cxn ang="0">
                  <a:pos x="T0" y="T1"/>
                </a:cxn>
                <a:cxn ang="0">
                  <a:pos x="T2" y="T3"/>
                </a:cxn>
                <a:cxn ang="0">
                  <a:pos x="T4" y="T5"/>
                </a:cxn>
                <a:cxn ang="0">
                  <a:pos x="T6" y="T7"/>
                </a:cxn>
                <a:cxn ang="0">
                  <a:pos x="T8" y="T9"/>
                </a:cxn>
              </a:cxnLst>
              <a:rect l="0" t="0" r="r" b="b"/>
              <a:pathLst>
                <a:path w="266" h="317">
                  <a:moveTo>
                    <a:pt x="158" y="0"/>
                  </a:moveTo>
                  <a:lnTo>
                    <a:pt x="266" y="106"/>
                  </a:lnTo>
                  <a:lnTo>
                    <a:pt x="120" y="317"/>
                  </a:lnTo>
                  <a:lnTo>
                    <a:pt x="0" y="203"/>
                  </a:lnTo>
                  <a:lnTo>
                    <a:pt x="1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02" name="íṥľîḑé">
              <a:extLst>
                <a:ext uri="{FF2B5EF4-FFF2-40B4-BE49-F238E27FC236}">
                  <a16:creationId xmlns:a16="http://schemas.microsoft.com/office/drawing/2014/main" id="{FFC8E926-C640-4803-9CAD-30ACF287CEA9}"/>
                </a:ext>
              </a:extLst>
            </p:cNvPr>
            <p:cNvSpPr/>
            <p:nvPr/>
          </p:nvSpPr>
          <p:spPr bwMode="auto">
            <a:xfrm>
              <a:off x="14410329" y="11347201"/>
              <a:ext cx="348687" cy="415540"/>
            </a:xfrm>
            <a:custGeom>
              <a:avLst/>
              <a:gdLst>
                <a:gd name="T0" fmla="*/ 158 w 266"/>
                <a:gd name="T1" fmla="*/ 0 h 317"/>
                <a:gd name="T2" fmla="*/ 266 w 266"/>
                <a:gd name="T3" fmla="*/ 106 h 317"/>
                <a:gd name="T4" fmla="*/ 120 w 266"/>
                <a:gd name="T5" fmla="*/ 317 h 317"/>
                <a:gd name="T6" fmla="*/ 0 w 266"/>
                <a:gd name="T7" fmla="*/ 203 h 317"/>
                <a:gd name="T8" fmla="*/ 158 w 266"/>
                <a:gd name="T9" fmla="*/ 0 h 317"/>
              </a:gdLst>
              <a:ahLst/>
              <a:cxnLst>
                <a:cxn ang="0">
                  <a:pos x="T0" y="T1"/>
                </a:cxn>
                <a:cxn ang="0">
                  <a:pos x="T2" y="T3"/>
                </a:cxn>
                <a:cxn ang="0">
                  <a:pos x="T4" y="T5"/>
                </a:cxn>
                <a:cxn ang="0">
                  <a:pos x="T6" y="T7"/>
                </a:cxn>
                <a:cxn ang="0">
                  <a:pos x="T8" y="T9"/>
                </a:cxn>
              </a:cxnLst>
              <a:rect l="0" t="0" r="r" b="b"/>
              <a:pathLst>
                <a:path w="266" h="317">
                  <a:moveTo>
                    <a:pt x="158" y="0"/>
                  </a:moveTo>
                  <a:lnTo>
                    <a:pt x="266" y="106"/>
                  </a:lnTo>
                  <a:lnTo>
                    <a:pt x="120" y="317"/>
                  </a:lnTo>
                  <a:lnTo>
                    <a:pt x="0" y="203"/>
                  </a:lnTo>
                  <a:lnTo>
                    <a:pt x="1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03" name="îś1îḍé">
              <a:extLst>
                <a:ext uri="{FF2B5EF4-FFF2-40B4-BE49-F238E27FC236}">
                  <a16:creationId xmlns:a16="http://schemas.microsoft.com/office/drawing/2014/main" id="{5F1AE9E6-A62C-42E8-8A99-2875A0F46286}"/>
                </a:ext>
              </a:extLst>
            </p:cNvPr>
            <p:cNvSpPr/>
            <p:nvPr/>
          </p:nvSpPr>
          <p:spPr bwMode="auto">
            <a:xfrm>
              <a:off x="13990857" y="10648517"/>
              <a:ext cx="859919" cy="311983"/>
            </a:xfrm>
            <a:custGeom>
              <a:avLst/>
              <a:gdLst>
                <a:gd name="T0" fmla="*/ 236 w 316"/>
                <a:gd name="T1" fmla="*/ 114 h 115"/>
                <a:gd name="T2" fmla="*/ 240 w 316"/>
                <a:gd name="T3" fmla="*/ 114 h 115"/>
                <a:gd name="T4" fmla="*/ 297 w 316"/>
                <a:gd name="T5" fmla="*/ 68 h 115"/>
                <a:gd name="T6" fmla="*/ 310 w 316"/>
                <a:gd name="T7" fmla="*/ 30 h 115"/>
                <a:gd name="T8" fmla="*/ 316 w 316"/>
                <a:gd name="T9" fmla="*/ 16 h 115"/>
                <a:gd name="T10" fmla="*/ 307 w 316"/>
                <a:gd name="T11" fmla="*/ 5 h 115"/>
                <a:gd name="T12" fmla="*/ 238 w 316"/>
                <a:gd name="T13" fmla="*/ 2 h 115"/>
                <a:gd name="T14" fmla="*/ 238 w 316"/>
                <a:gd name="T15" fmla="*/ 9 h 115"/>
                <a:gd name="T16" fmla="*/ 285 w 316"/>
                <a:gd name="T17" fmla="*/ 14 h 115"/>
                <a:gd name="T18" fmla="*/ 283 w 316"/>
                <a:gd name="T19" fmla="*/ 86 h 115"/>
                <a:gd name="T20" fmla="*/ 236 w 316"/>
                <a:gd name="T21" fmla="*/ 108 h 115"/>
                <a:gd name="T22" fmla="*/ 236 w 316"/>
                <a:gd name="T23" fmla="*/ 114 h 115"/>
                <a:gd name="T24" fmla="*/ 158 w 316"/>
                <a:gd name="T25" fmla="*/ 15 h 115"/>
                <a:gd name="T26" fmla="*/ 84 w 316"/>
                <a:gd name="T27" fmla="*/ 2 h 115"/>
                <a:gd name="T28" fmla="*/ 78 w 316"/>
                <a:gd name="T29" fmla="*/ 2 h 115"/>
                <a:gd name="T30" fmla="*/ 78 w 316"/>
                <a:gd name="T31" fmla="*/ 9 h 115"/>
                <a:gd name="T32" fmla="*/ 130 w 316"/>
                <a:gd name="T33" fmla="*/ 27 h 115"/>
                <a:gd name="T34" fmla="*/ 99 w 316"/>
                <a:gd name="T35" fmla="*/ 103 h 115"/>
                <a:gd name="T36" fmla="*/ 76 w 316"/>
                <a:gd name="T37" fmla="*/ 108 h 115"/>
                <a:gd name="T38" fmla="*/ 76 w 316"/>
                <a:gd name="T39" fmla="*/ 115 h 115"/>
                <a:gd name="T40" fmla="*/ 130 w 316"/>
                <a:gd name="T41" fmla="*/ 80 h 115"/>
                <a:gd name="T42" fmla="*/ 157 w 316"/>
                <a:gd name="T43" fmla="*/ 41 h 115"/>
                <a:gd name="T44" fmla="*/ 183 w 316"/>
                <a:gd name="T45" fmla="*/ 79 h 115"/>
                <a:gd name="T46" fmla="*/ 236 w 316"/>
                <a:gd name="T47" fmla="*/ 114 h 115"/>
                <a:gd name="T48" fmla="*/ 236 w 316"/>
                <a:gd name="T49" fmla="*/ 108 h 115"/>
                <a:gd name="T50" fmla="*/ 211 w 316"/>
                <a:gd name="T51" fmla="*/ 103 h 115"/>
                <a:gd name="T52" fmla="*/ 185 w 316"/>
                <a:gd name="T53" fmla="*/ 27 h 115"/>
                <a:gd name="T54" fmla="*/ 238 w 316"/>
                <a:gd name="T55" fmla="*/ 9 h 115"/>
                <a:gd name="T56" fmla="*/ 238 w 316"/>
                <a:gd name="T57" fmla="*/ 2 h 115"/>
                <a:gd name="T58" fmla="*/ 233 w 316"/>
                <a:gd name="T59" fmla="*/ 2 h 115"/>
                <a:gd name="T60" fmla="*/ 158 w 316"/>
                <a:gd name="T61" fmla="*/ 15 h 115"/>
                <a:gd name="T62" fmla="*/ 78 w 316"/>
                <a:gd name="T63" fmla="*/ 2 h 115"/>
                <a:gd name="T64" fmla="*/ 9 w 316"/>
                <a:gd name="T65" fmla="*/ 6 h 115"/>
                <a:gd name="T66" fmla="*/ 0 w 316"/>
                <a:gd name="T67" fmla="*/ 17 h 115"/>
                <a:gd name="T68" fmla="*/ 5 w 316"/>
                <a:gd name="T69" fmla="*/ 31 h 115"/>
                <a:gd name="T70" fmla="*/ 15 w 316"/>
                <a:gd name="T71" fmla="*/ 69 h 115"/>
                <a:gd name="T72" fmla="*/ 69 w 316"/>
                <a:gd name="T73" fmla="*/ 114 h 115"/>
                <a:gd name="T74" fmla="*/ 76 w 316"/>
                <a:gd name="T75" fmla="*/ 115 h 115"/>
                <a:gd name="T76" fmla="*/ 76 w 316"/>
                <a:gd name="T77" fmla="*/ 108 h 115"/>
                <a:gd name="T78" fmla="*/ 28 w 316"/>
                <a:gd name="T79" fmla="*/ 86 h 115"/>
                <a:gd name="T80" fmla="*/ 31 w 316"/>
                <a:gd name="T81" fmla="*/ 14 h 115"/>
                <a:gd name="T82" fmla="*/ 78 w 316"/>
                <a:gd name="T83" fmla="*/ 9 h 115"/>
                <a:gd name="T84" fmla="*/ 78 w 316"/>
                <a:gd name="T85" fmla="*/ 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115">
                  <a:moveTo>
                    <a:pt x="236" y="114"/>
                  </a:moveTo>
                  <a:cubicBezTo>
                    <a:pt x="237" y="114"/>
                    <a:pt x="239" y="114"/>
                    <a:pt x="240" y="114"/>
                  </a:cubicBezTo>
                  <a:cubicBezTo>
                    <a:pt x="282" y="110"/>
                    <a:pt x="293" y="92"/>
                    <a:pt x="297" y="68"/>
                  </a:cubicBezTo>
                  <a:cubicBezTo>
                    <a:pt x="302" y="42"/>
                    <a:pt x="303" y="33"/>
                    <a:pt x="310" y="30"/>
                  </a:cubicBezTo>
                  <a:cubicBezTo>
                    <a:pt x="314" y="28"/>
                    <a:pt x="316" y="23"/>
                    <a:pt x="316" y="16"/>
                  </a:cubicBezTo>
                  <a:cubicBezTo>
                    <a:pt x="315" y="9"/>
                    <a:pt x="315" y="8"/>
                    <a:pt x="307" y="5"/>
                  </a:cubicBezTo>
                  <a:cubicBezTo>
                    <a:pt x="301" y="3"/>
                    <a:pt x="265" y="0"/>
                    <a:pt x="238" y="2"/>
                  </a:cubicBezTo>
                  <a:cubicBezTo>
                    <a:pt x="238" y="9"/>
                    <a:pt x="238" y="9"/>
                    <a:pt x="238" y="9"/>
                  </a:cubicBezTo>
                  <a:cubicBezTo>
                    <a:pt x="259" y="8"/>
                    <a:pt x="279" y="10"/>
                    <a:pt x="285" y="14"/>
                  </a:cubicBezTo>
                  <a:cubicBezTo>
                    <a:pt x="299" y="23"/>
                    <a:pt x="295" y="65"/>
                    <a:pt x="283" y="86"/>
                  </a:cubicBezTo>
                  <a:cubicBezTo>
                    <a:pt x="276" y="100"/>
                    <a:pt x="255" y="107"/>
                    <a:pt x="236" y="108"/>
                  </a:cubicBezTo>
                  <a:lnTo>
                    <a:pt x="236" y="114"/>
                  </a:lnTo>
                  <a:close/>
                  <a:moveTo>
                    <a:pt x="158" y="15"/>
                  </a:moveTo>
                  <a:cubicBezTo>
                    <a:pt x="148" y="16"/>
                    <a:pt x="110" y="5"/>
                    <a:pt x="84" y="2"/>
                  </a:cubicBezTo>
                  <a:cubicBezTo>
                    <a:pt x="82" y="2"/>
                    <a:pt x="80" y="2"/>
                    <a:pt x="78" y="2"/>
                  </a:cubicBezTo>
                  <a:cubicBezTo>
                    <a:pt x="78" y="9"/>
                    <a:pt x="78" y="9"/>
                    <a:pt x="78" y="9"/>
                  </a:cubicBezTo>
                  <a:cubicBezTo>
                    <a:pt x="99" y="10"/>
                    <a:pt x="122" y="15"/>
                    <a:pt x="130" y="27"/>
                  </a:cubicBezTo>
                  <a:cubicBezTo>
                    <a:pt x="143" y="46"/>
                    <a:pt x="120" y="93"/>
                    <a:pt x="99" y="103"/>
                  </a:cubicBezTo>
                  <a:cubicBezTo>
                    <a:pt x="93" y="106"/>
                    <a:pt x="84" y="108"/>
                    <a:pt x="76" y="108"/>
                  </a:cubicBezTo>
                  <a:cubicBezTo>
                    <a:pt x="76" y="115"/>
                    <a:pt x="76" y="115"/>
                    <a:pt x="76" y="115"/>
                  </a:cubicBezTo>
                  <a:cubicBezTo>
                    <a:pt x="112" y="115"/>
                    <a:pt x="125" y="89"/>
                    <a:pt x="130" y="80"/>
                  </a:cubicBezTo>
                  <a:cubicBezTo>
                    <a:pt x="138" y="63"/>
                    <a:pt x="136" y="41"/>
                    <a:pt x="157" y="41"/>
                  </a:cubicBezTo>
                  <a:cubicBezTo>
                    <a:pt x="178" y="41"/>
                    <a:pt x="175" y="63"/>
                    <a:pt x="183" y="79"/>
                  </a:cubicBezTo>
                  <a:cubicBezTo>
                    <a:pt x="187" y="88"/>
                    <a:pt x="198" y="115"/>
                    <a:pt x="236" y="114"/>
                  </a:cubicBezTo>
                  <a:cubicBezTo>
                    <a:pt x="236" y="108"/>
                    <a:pt x="236" y="108"/>
                    <a:pt x="236" y="108"/>
                  </a:cubicBezTo>
                  <a:cubicBezTo>
                    <a:pt x="227" y="108"/>
                    <a:pt x="218" y="106"/>
                    <a:pt x="211" y="103"/>
                  </a:cubicBezTo>
                  <a:cubicBezTo>
                    <a:pt x="191" y="93"/>
                    <a:pt x="171" y="46"/>
                    <a:pt x="185" y="27"/>
                  </a:cubicBezTo>
                  <a:cubicBezTo>
                    <a:pt x="194" y="15"/>
                    <a:pt x="216" y="10"/>
                    <a:pt x="238" y="9"/>
                  </a:cubicBezTo>
                  <a:cubicBezTo>
                    <a:pt x="238" y="2"/>
                    <a:pt x="238" y="2"/>
                    <a:pt x="238" y="2"/>
                  </a:cubicBezTo>
                  <a:cubicBezTo>
                    <a:pt x="236" y="2"/>
                    <a:pt x="235" y="2"/>
                    <a:pt x="233" y="2"/>
                  </a:cubicBezTo>
                  <a:cubicBezTo>
                    <a:pt x="209" y="4"/>
                    <a:pt x="179" y="15"/>
                    <a:pt x="158" y="15"/>
                  </a:cubicBezTo>
                  <a:close/>
                  <a:moveTo>
                    <a:pt x="78" y="2"/>
                  </a:moveTo>
                  <a:cubicBezTo>
                    <a:pt x="51" y="1"/>
                    <a:pt x="16" y="4"/>
                    <a:pt x="9" y="6"/>
                  </a:cubicBezTo>
                  <a:cubicBezTo>
                    <a:pt x="1" y="9"/>
                    <a:pt x="1" y="10"/>
                    <a:pt x="0" y="17"/>
                  </a:cubicBezTo>
                  <a:cubicBezTo>
                    <a:pt x="0" y="23"/>
                    <a:pt x="0" y="29"/>
                    <a:pt x="5" y="31"/>
                  </a:cubicBezTo>
                  <a:cubicBezTo>
                    <a:pt x="12" y="33"/>
                    <a:pt x="12" y="42"/>
                    <a:pt x="15" y="69"/>
                  </a:cubicBezTo>
                  <a:cubicBezTo>
                    <a:pt x="18" y="92"/>
                    <a:pt x="28" y="111"/>
                    <a:pt x="69" y="114"/>
                  </a:cubicBezTo>
                  <a:cubicBezTo>
                    <a:pt x="72" y="115"/>
                    <a:pt x="74" y="115"/>
                    <a:pt x="76" y="115"/>
                  </a:cubicBezTo>
                  <a:cubicBezTo>
                    <a:pt x="76" y="108"/>
                    <a:pt x="76" y="108"/>
                    <a:pt x="76" y="108"/>
                  </a:cubicBezTo>
                  <a:cubicBezTo>
                    <a:pt x="57" y="108"/>
                    <a:pt x="35" y="101"/>
                    <a:pt x="28" y="86"/>
                  </a:cubicBezTo>
                  <a:cubicBezTo>
                    <a:pt x="18" y="65"/>
                    <a:pt x="17" y="23"/>
                    <a:pt x="31" y="14"/>
                  </a:cubicBezTo>
                  <a:cubicBezTo>
                    <a:pt x="37" y="11"/>
                    <a:pt x="57" y="8"/>
                    <a:pt x="78" y="9"/>
                  </a:cubicBezTo>
                  <a:lnTo>
                    <a:pt x="78" y="2"/>
                  </a:lnTo>
                  <a:close/>
                </a:path>
              </a:pathLst>
            </a:custGeom>
            <a:solidFill>
              <a:srgbClr val="2680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04" name="ïšļíḓé">
              <a:extLst>
                <a:ext uri="{FF2B5EF4-FFF2-40B4-BE49-F238E27FC236}">
                  <a16:creationId xmlns:a16="http://schemas.microsoft.com/office/drawing/2014/main" id="{AAC01599-DA50-4439-A6D6-6B0844290F84}"/>
                </a:ext>
              </a:extLst>
            </p:cNvPr>
            <p:cNvSpPr/>
            <p:nvPr/>
          </p:nvSpPr>
          <p:spPr bwMode="auto">
            <a:xfrm>
              <a:off x="14410329" y="1161330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24797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05" name="íSḻiḓe">
              <a:extLst>
                <a:ext uri="{FF2B5EF4-FFF2-40B4-BE49-F238E27FC236}">
                  <a16:creationId xmlns:a16="http://schemas.microsoft.com/office/drawing/2014/main" id="{3CD5879A-7FE5-4CE5-AC17-A6CBA3111159}"/>
                </a:ext>
              </a:extLst>
            </p:cNvPr>
            <p:cNvSpPr/>
            <p:nvPr/>
          </p:nvSpPr>
          <p:spPr bwMode="auto">
            <a:xfrm>
              <a:off x="14213701" y="11341958"/>
              <a:ext cx="403743" cy="271346"/>
            </a:xfrm>
            <a:custGeom>
              <a:avLst/>
              <a:gdLst>
                <a:gd name="T0" fmla="*/ 147 w 148"/>
                <a:gd name="T1" fmla="*/ 0 h 100"/>
                <a:gd name="T2" fmla="*/ 72 w 148"/>
                <a:gd name="T3" fmla="*/ 97 h 100"/>
                <a:gd name="T4" fmla="*/ 0 w 148"/>
                <a:gd name="T5" fmla="*/ 0 h 100"/>
                <a:gd name="T6" fmla="*/ 0 w 148"/>
                <a:gd name="T7" fmla="*/ 3 h 100"/>
                <a:gd name="T8" fmla="*/ 72 w 148"/>
                <a:gd name="T9" fmla="*/ 100 h 100"/>
                <a:gd name="T10" fmla="*/ 72 w 148"/>
                <a:gd name="T11" fmla="*/ 100 h 100"/>
                <a:gd name="T12" fmla="*/ 148 w 148"/>
                <a:gd name="T13" fmla="*/ 2 h 100"/>
                <a:gd name="T14" fmla="*/ 147 w 148"/>
                <a:gd name="T15" fmla="*/ 0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00">
                  <a:moveTo>
                    <a:pt x="147" y="0"/>
                  </a:moveTo>
                  <a:cubicBezTo>
                    <a:pt x="72" y="97"/>
                    <a:pt x="72" y="97"/>
                    <a:pt x="72" y="97"/>
                  </a:cubicBezTo>
                  <a:cubicBezTo>
                    <a:pt x="0" y="0"/>
                    <a:pt x="0" y="0"/>
                    <a:pt x="0" y="0"/>
                  </a:cubicBezTo>
                  <a:cubicBezTo>
                    <a:pt x="0" y="3"/>
                    <a:pt x="0" y="3"/>
                    <a:pt x="0" y="3"/>
                  </a:cubicBezTo>
                  <a:cubicBezTo>
                    <a:pt x="72" y="100"/>
                    <a:pt x="72" y="100"/>
                    <a:pt x="72" y="100"/>
                  </a:cubicBezTo>
                  <a:cubicBezTo>
                    <a:pt x="72" y="100"/>
                    <a:pt x="72" y="100"/>
                    <a:pt x="72" y="100"/>
                  </a:cubicBezTo>
                  <a:cubicBezTo>
                    <a:pt x="148" y="2"/>
                    <a:pt x="148" y="2"/>
                    <a:pt x="148" y="2"/>
                  </a:cubicBezTo>
                  <a:cubicBezTo>
                    <a:pt x="147" y="0"/>
                    <a:pt x="147" y="0"/>
                    <a:pt x="147" y="0"/>
                  </a:cubicBezTo>
                </a:path>
              </a:pathLst>
            </a:custGeom>
            <a:solidFill>
              <a:srgbClr val="E9CAB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pic>
        <p:nvPicPr>
          <p:cNvPr id="506" name="图片 505"/>
          <p:cNvPicPr>
            <a:picLocks noChangeAspect="1"/>
          </p:cNvPicPr>
          <p:nvPr/>
        </p:nvPicPr>
        <p:blipFill>
          <a:blip r:embed="rId34" cstate="screen">
            <a:extLst>
              <a:ext uri="{28A0092B-C50C-407E-A947-70E740481C1C}">
                <a14:useLocalDpi xmlns:a14="http://schemas.microsoft.com/office/drawing/2010/main"/>
              </a:ext>
            </a:extLst>
          </a:blip>
          <a:srcRect/>
          <a:stretch>
            <a:fillRect/>
          </a:stretch>
        </p:blipFill>
        <p:spPr>
          <a:xfrm>
            <a:off x="7389854" y="1864793"/>
            <a:ext cx="200479" cy="221052"/>
          </a:xfrm>
          <a:custGeom>
            <a:avLst/>
            <a:gdLst>
              <a:gd name="connsiteX0" fmla="*/ 0 w 428217"/>
              <a:gd name="connsiteY0" fmla="*/ 0 h 472159"/>
              <a:gd name="connsiteX1" fmla="*/ 428217 w 428217"/>
              <a:gd name="connsiteY1" fmla="*/ 0 h 472159"/>
              <a:gd name="connsiteX2" fmla="*/ 428217 w 428217"/>
              <a:gd name="connsiteY2" fmla="*/ 472159 h 472159"/>
              <a:gd name="connsiteX3" fmla="*/ 0 w 428217"/>
              <a:gd name="connsiteY3" fmla="*/ 472159 h 472159"/>
            </a:gdLst>
            <a:ahLst/>
            <a:cxnLst>
              <a:cxn ang="0">
                <a:pos x="connsiteX0" y="connsiteY0"/>
              </a:cxn>
              <a:cxn ang="0">
                <a:pos x="connsiteX1" y="connsiteY1"/>
              </a:cxn>
              <a:cxn ang="0">
                <a:pos x="connsiteX2" y="connsiteY2"/>
              </a:cxn>
              <a:cxn ang="0">
                <a:pos x="connsiteX3" y="connsiteY3"/>
              </a:cxn>
            </a:cxnLst>
            <a:rect l="l" t="t" r="r" b="b"/>
            <a:pathLst>
              <a:path w="428217" h="472159">
                <a:moveTo>
                  <a:pt x="0" y="0"/>
                </a:moveTo>
                <a:lnTo>
                  <a:pt x="428217" y="0"/>
                </a:lnTo>
                <a:lnTo>
                  <a:pt x="428217" y="472159"/>
                </a:lnTo>
                <a:lnTo>
                  <a:pt x="0" y="472159"/>
                </a:lnTo>
                <a:close/>
              </a:path>
            </a:pathLst>
          </a:custGeom>
        </p:spPr>
      </p:pic>
      <p:sp>
        <p:nvSpPr>
          <p:cNvPr id="508" name="îŝļïḑe"/>
          <p:cNvSpPr txBox="1"/>
          <p:nvPr/>
        </p:nvSpPr>
        <p:spPr>
          <a:xfrm>
            <a:off x="418465" y="4060419"/>
            <a:ext cx="2518353" cy="306705"/>
          </a:xfrm>
          <a:prstGeom prst="rect">
            <a:avLst/>
          </a:prstGeom>
          <a:noFill/>
        </p:spPr>
        <p:txBody>
          <a:bodyPr wrap="square" lIns="91440" tIns="45720" rIns="91440" bIns="4572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rPr>
              <a:t>Main SPEC</a:t>
            </a:r>
          </a:p>
        </p:txBody>
      </p:sp>
      <p:pic>
        <p:nvPicPr>
          <p:cNvPr id="216" name="图片 215"/>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529569" y="6139988"/>
            <a:ext cx="968471" cy="544188"/>
          </a:xfrm>
          <a:prstGeom prst="rect">
            <a:avLst/>
          </a:prstGeom>
        </p:spPr>
      </p:pic>
      <p:pic>
        <p:nvPicPr>
          <p:cNvPr id="217" name="图片 216"/>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0529569" y="4821760"/>
            <a:ext cx="968471" cy="544188"/>
          </a:xfrm>
          <a:prstGeom prst="rect">
            <a:avLst/>
          </a:prstGeom>
        </p:spPr>
      </p:pic>
      <p:pic>
        <p:nvPicPr>
          <p:cNvPr id="218" name="图片 217"/>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0529569" y="5480874"/>
            <a:ext cx="968471" cy="544188"/>
          </a:xfrm>
          <a:prstGeom prst="rect">
            <a:avLst/>
          </a:prstGeom>
        </p:spPr>
      </p:pic>
      <p:pic>
        <p:nvPicPr>
          <p:cNvPr id="2" name="图片 1"/>
          <p:cNvPicPr>
            <a:picLocks noChangeAspect="1"/>
          </p:cNvPicPr>
          <p:nvPr/>
        </p:nvPicPr>
        <p:blipFill>
          <a:blip r:embed="rId38" cstate="screen">
            <a:extLst>
              <a:ext uri="{BEBA8EAE-BF5A-486C-A8C5-ECC9F3942E4B}">
                <a14:imgProps xmlns:a14="http://schemas.microsoft.com/office/drawing/2010/main">
                  <a14:imgLayer r:embed="rId39">
                    <a14:imgEffect>
                      <a14:backgroundRemoval t="0" b="99566" l="0" r="100000">
                        <a14:backgroundMark x1="2006" y1="1952" x2="2006" y2="1952"/>
                        <a14:backgroundMark x1="617" y1="3037" x2="2315" y2="868"/>
                        <a14:backgroundMark x1="463" y1="3254" x2="154" y2="4772"/>
                      </a14:backgroundRemoval>
                    </a14:imgEffect>
                  </a14:imgLayer>
                </a14:imgProps>
              </a:ext>
              <a:ext uri="{28A0092B-C50C-407E-A947-70E740481C1C}">
                <a14:useLocalDpi xmlns:a14="http://schemas.microsoft.com/office/drawing/2010/main"/>
              </a:ext>
            </a:extLst>
          </a:blip>
          <a:stretch>
            <a:fillRect/>
          </a:stretch>
        </p:blipFill>
        <p:spPr>
          <a:xfrm>
            <a:off x="4732962" y="105255"/>
            <a:ext cx="1411045" cy="1003845"/>
          </a:xfrm>
          <a:prstGeom prst="rect">
            <a:avLst/>
          </a:prstGeom>
        </p:spPr>
      </p:pic>
      <p:pic>
        <p:nvPicPr>
          <p:cNvPr id="215" name="图片 214"/>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6203814" y="448464"/>
            <a:ext cx="1092321" cy="837350"/>
          </a:xfrm>
          <a:prstGeom prst="rect">
            <a:avLst/>
          </a:prstGeom>
        </p:spPr>
      </p:pic>
      <p:sp>
        <p:nvSpPr>
          <p:cNvPr id="219" name="íš1ídé">
            <a:extLst>
              <a:ext uri="{FF2B5EF4-FFF2-40B4-BE49-F238E27FC236}">
                <a16:creationId xmlns:a16="http://schemas.microsoft.com/office/drawing/2014/main" id="{EF0D34C2-0330-43C6-A89B-539CE0B983BA}"/>
              </a:ext>
            </a:extLst>
          </p:cNvPr>
          <p:cNvSpPr txBox="1"/>
          <p:nvPr/>
        </p:nvSpPr>
        <p:spPr bwMode="auto">
          <a:xfrm>
            <a:off x="7177917" y="655865"/>
            <a:ext cx="2928376" cy="474138"/>
          </a:xfrm>
          <a:prstGeom prst="rect">
            <a:avLst/>
          </a:prstGeom>
          <a:noFill/>
        </p:spPr>
        <p:txBody>
          <a:bodyPr wrap="none" lIns="90000" tIns="46800" rIns="90000" bIns="468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effectLst/>
                <a:uLnTx/>
                <a:uFillTx/>
                <a:latin typeface="Calibri"/>
                <a:ea typeface="微软雅黑" panose="020B0503020204020204" pitchFamily="34" charset="-122"/>
                <a:cs typeface="+mn-cs"/>
                <a:sym typeface="Helvetica Now Text" panose="020B0504030202020204" pitchFamily="34" charset="0"/>
              </a:rPr>
              <a:t>HikCentral Access Control</a:t>
            </a:r>
            <a:endParaRPr kumimoji="0" lang="zh-CN" altLang="en-US" sz="1400" b="1" i="0" u="none" strike="noStrike" kern="1200" cap="none" spc="0" normalizeH="0" baseline="0" noProof="0" dirty="0">
              <a:ln>
                <a:noFill/>
              </a:ln>
              <a:effectLst/>
              <a:uLnTx/>
              <a:uFillTx/>
              <a:latin typeface="Calibri"/>
              <a:ea typeface="微软雅黑" panose="020B0503020204020204" pitchFamily="34" charset="-122"/>
              <a:cs typeface="+mn-cs"/>
              <a:sym typeface="Helvetica Now Text" panose="020B0504030202020204" pitchFamily="34" charset="0"/>
            </a:endParaRPr>
          </a:p>
        </p:txBody>
      </p:sp>
      <p:pic>
        <p:nvPicPr>
          <p:cNvPr id="220" name="图片 219"/>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7177917" y="589751"/>
            <a:ext cx="565334" cy="606366"/>
          </a:xfrm>
          <a:prstGeom prst="rect">
            <a:avLst/>
          </a:prstGeom>
        </p:spPr>
      </p:pic>
      <p:sp>
        <p:nvSpPr>
          <p:cNvPr id="221" name="圆角矩形 220"/>
          <p:cNvSpPr/>
          <p:nvPr/>
        </p:nvSpPr>
        <p:spPr>
          <a:xfrm>
            <a:off x="453214" y="4466730"/>
            <a:ext cx="5693586" cy="2272398"/>
          </a:xfrm>
          <a:prstGeom prst="roundRect">
            <a:avLst>
              <a:gd name="adj" fmla="val 2046"/>
            </a:avLst>
          </a:prstGeom>
          <a:solidFill>
            <a:schemeClr val="accent3">
              <a:alpha val="15000"/>
            </a:schemeClr>
          </a:solidFill>
          <a:ln w="6350" cap="flat">
            <a:solidFill>
              <a:schemeClr val="tx2"/>
            </a:solidFill>
            <a:prstDash val="solid"/>
            <a:miter/>
          </a:ln>
        </p:spPr>
        <p:txBody>
          <a:bodyPr lIns="91440" tIns="45720" rIns="91440" bIns="45720" rtlCol="0" anchor="ctr">
            <a:noAutofit/>
          </a:bodyPr>
          <a:lstStyle/>
          <a:p>
            <a:pPr marL="0" marR="0" lvl="0" indent="0" algn="l" defTabSz="914400" rtl="0" eaLnBrk="1" fontAlgn="auto" latinLnBrk="0" hangingPunct="0">
              <a:lnSpc>
                <a:spcPct val="130000"/>
              </a:lnSpc>
              <a:spcBef>
                <a:spcPts val="0"/>
              </a:spcBef>
              <a:spcAft>
                <a:spcPts val="0"/>
              </a:spcAft>
              <a:buClrTx/>
              <a:buSzTx/>
              <a:buFontTx/>
              <a:buNone/>
              <a:tabLst/>
              <a:defRPr/>
            </a:pPr>
            <a:endParaRPr kumimoji="1" lang="zh-CN" altLang="en-US" sz="900" b="0" i="0" u="none" strike="noStrike" kern="0" cap="none" spc="0" normalizeH="0" baseline="0" noProof="0">
              <a:ln>
                <a:noFill/>
              </a:ln>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cxnSp>
        <p:nvCxnSpPr>
          <p:cNvPr id="222" name="直接连接符 221"/>
          <p:cNvCxnSpPr/>
          <p:nvPr/>
        </p:nvCxnSpPr>
        <p:spPr>
          <a:xfrm>
            <a:off x="462739" y="4466730"/>
            <a:ext cx="0" cy="2272398"/>
          </a:xfrm>
          <a:prstGeom prst="line">
            <a:avLst/>
          </a:prstGeom>
          <a:ln w="25400">
            <a:gradFill>
              <a:gsLst>
                <a:gs pos="0">
                  <a:srgbClr val="F8797E"/>
                </a:gs>
                <a:gs pos="100000">
                  <a:srgbClr val="D22C33"/>
                </a:gs>
                <a:gs pos="45000">
                  <a:srgbClr val="E0484E"/>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3" name="圆角矩形 222"/>
          <p:cNvSpPr/>
          <p:nvPr/>
        </p:nvSpPr>
        <p:spPr>
          <a:xfrm>
            <a:off x="613009" y="4525062"/>
            <a:ext cx="1653257" cy="267037"/>
          </a:xfrm>
          <a:prstGeom prst="roundRect">
            <a:avLst>
              <a:gd name="adj" fmla="val 8088"/>
            </a:avLst>
          </a:prstGeom>
          <a:gradFill>
            <a:gsLst>
              <a:gs pos="0">
                <a:srgbClr val="0C0E1D">
                  <a:alpha val="14000"/>
                </a:srgbClr>
              </a:gs>
              <a:gs pos="100000">
                <a:srgbClr val="C00000">
                  <a:alpha val="7000"/>
                </a:srgbClr>
              </a:gs>
            </a:gsLst>
            <a:path path="circle">
              <a:fillToRect l="50000" t="50000" r="50000" b="50000"/>
            </a:path>
            <a:tileRect/>
          </a:gradFill>
          <a:ln>
            <a:solidFill>
              <a:srgbClr val="EF1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Access Control</a:t>
            </a:r>
            <a:endParaRPr kumimoji="0" lang="zh-CN" altLang="en-US" sz="11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24" name="圆角矩形 223"/>
          <p:cNvSpPr/>
          <p:nvPr/>
        </p:nvSpPr>
        <p:spPr>
          <a:xfrm>
            <a:off x="2399772" y="4525062"/>
            <a:ext cx="2527828" cy="267037"/>
          </a:xfrm>
          <a:prstGeom prst="roundRect">
            <a:avLst>
              <a:gd name="adj" fmla="val 8088"/>
            </a:avLst>
          </a:prstGeom>
          <a:gradFill>
            <a:gsLst>
              <a:gs pos="0">
                <a:srgbClr val="0C0E1D">
                  <a:alpha val="14000"/>
                </a:srgbClr>
              </a:gs>
              <a:gs pos="100000">
                <a:schemeClr val="accent2">
                  <a:alpha val="10000"/>
                </a:schemeClr>
              </a:gs>
            </a:gsLst>
            <a:path path="circl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Time Attendance</a:t>
            </a:r>
            <a:endParaRPr kumimoji="0" lang="zh-CN" altLang="en-US" sz="11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25" name="圆角矩形 224"/>
          <p:cNvSpPr/>
          <p:nvPr/>
        </p:nvSpPr>
        <p:spPr>
          <a:xfrm>
            <a:off x="4991099" y="4525062"/>
            <a:ext cx="1104901" cy="267037"/>
          </a:xfrm>
          <a:prstGeom prst="roundRect">
            <a:avLst>
              <a:gd name="adj" fmla="val 8088"/>
            </a:avLst>
          </a:prstGeom>
          <a:gradFill>
            <a:gsLst>
              <a:gs pos="0">
                <a:srgbClr val="0C0E1D">
                  <a:alpha val="14000"/>
                </a:srgbClr>
              </a:gs>
              <a:gs pos="100000">
                <a:schemeClr val="tx2">
                  <a:alpha val="10000"/>
                </a:schemeClr>
              </a:gs>
            </a:gsLst>
            <a:path path="circle">
              <a:fillToRect l="50000" t="50000" r="50000" b="50000"/>
            </a:path>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Video Intercom</a:t>
            </a:r>
            <a:endParaRPr kumimoji="0" lang="zh-CN" altLang="en-US" sz="11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26" name="圆角矩形 225"/>
          <p:cNvSpPr/>
          <p:nvPr/>
        </p:nvSpPr>
        <p:spPr>
          <a:xfrm>
            <a:off x="604841" y="6254756"/>
            <a:ext cx="758591" cy="433070"/>
          </a:xfrm>
          <a:prstGeom prst="roundRect">
            <a:avLst>
              <a:gd name="adj" fmla="val 8088"/>
            </a:avLst>
          </a:prstGeom>
          <a:gradFill>
            <a:gsLst>
              <a:gs pos="0">
                <a:srgbClr val="0C0E1D">
                  <a:alpha val="14000"/>
                </a:srgbClr>
              </a:gs>
              <a:gs pos="100000">
                <a:schemeClr val="bg1">
                  <a:lumMod val="8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3,000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Persons</a:t>
            </a:r>
            <a:endParaRPr kumimoji="0" lang="zh-CN" altLang="en-US" sz="12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27" name="圆角矩形 226"/>
          <p:cNvSpPr/>
          <p:nvPr/>
        </p:nvSpPr>
        <p:spPr>
          <a:xfrm>
            <a:off x="1507675" y="4856277"/>
            <a:ext cx="758591" cy="433070"/>
          </a:xfrm>
          <a:prstGeom prst="roundRect">
            <a:avLst>
              <a:gd name="adj" fmla="val 8088"/>
            </a:avLst>
          </a:prstGeom>
          <a:gradFill>
            <a:gsLst>
              <a:gs pos="0">
                <a:srgbClr val="0C0E1D">
                  <a:alpha val="14000"/>
                </a:srgbClr>
              </a:gs>
              <a:gs pos="100000">
                <a:srgbClr val="C00000">
                  <a:alpha val="7000"/>
                </a:srgbClr>
              </a:gs>
            </a:gsLst>
            <a:path path="circle">
              <a:fillToRect l="50000" t="50000" r="50000" b="50000"/>
            </a:path>
            <a:tileRect/>
          </a:gradFill>
          <a:ln>
            <a:solidFill>
              <a:srgbClr val="EF1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256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Access Level</a:t>
            </a:r>
            <a:endParaRPr kumimoji="0" lang="zh-CN" altLang="en-US"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28" name="圆角矩形 227"/>
          <p:cNvSpPr/>
          <p:nvPr/>
        </p:nvSpPr>
        <p:spPr>
          <a:xfrm>
            <a:off x="607222" y="4861394"/>
            <a:ext cx="758591" cy="433070"/>
          </a:xfrm>
          <a:prstGeom prst="roundRect">
            <a:avLst>
              <a:gd name="adj" fmla="val 8088"/>
            </a:avLst>
          </a:prstGeom>
          <a:gradFill>
            <a:gsLst>
              <a:gs pos="0">
                <a:srgbClr val="0C0E1D">
                  <a:alpha val="14000"/>
                </a:srgbClr>
              </a:gs>
              <a:gs pos="100000">
                <a:srgbClr val="C00000">
                  <a:alpha val="7000"/>
                </a:srgbClr>
              </a:gs>
            </a:gsLst>
            <a:path path="circle">
              <a:fillToRect l="50000" t="50000" r="50000" b="50000"/>
            </a:path>
            <a:tileRect/>
          </a:gradFill>
          <a:ln>
            <a:solidFill>
              <a:srgbClr val="EF1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Doors</a:t>
            </a:r>
            <a:endParaRPr kumimoji="0" lang="zh-CN" altLang="en-US"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29" name="圆角矩形 228"/>
          <p:cNvSpPr/>
          <p:nvPr/>
        </p:nvSpPr>
        <p:spPr>
          <a:xfrm>
            <a:off x="1513712" y="5376872"/>
            <a:ext cx="758591" cy="433070"/>
          </a:xfrm>
          <a:prstGeom prst="roundRect">
            <a:avLst>
              <a:gd name="adj" fmla="val 8088"/>
            </a:avLst>
          </a:prstGeom>
          <a:gradFill>
            <a:gsLst>
              <a:gs pos="0">
                <a:srgbClr val="0C0E1D">
                  <a:alpha val="14000"/>
                </a:srgbClr>
              </a:gs>
              <a:gs pos="100000">
                <a:srgbClr val="C00000">
                  <a:alpha val="7000"/>
                </a:srgbClr>
              </a:gs>
            </a:gsLst>
            <a:path path="circle">
              <a:fillToRect l="50000" t="50000" r="50000" b="50000"/>
            </a:path>
            <a:tileRect/>
          </a:gradFill>
          <a:ln>
            <a:solidFill>
              <a:srgbClr val="EF1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Advanced Strategies</a:t>
            </a:r>
            <a:endParaRPr kumimoji="0" lang="zh-CN" altLang="en-US"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0" name="圆角矩形 229"/>
          <p:cNvSpPr/>
          <p:nvPr/>
        </p:nvSpPr>
        <p:spPr>
          <a:xfrm>
            <a:off x="2404740" y="6258409"/>
            <a:ext cx="758591" cy="433070"/>
          </a:xfrm>
          <a:prstGeom prst="roundRect">
            <a:avLst>
              <a:gd name="adj" fmla="val 8088"/>
            </a:avLst>
          </a:prstGeom>
          <a:gradFill>
            <a:gsLst>
              <a:gs pos="0">
                <a:srgbClr val="0C0E1D">
                  <a:alpha val="14000"/>
                </a:srgbClr>
              </a:gs>
              <a:gs pos="100000">
                <a:schemeClr val="bg1">
                  <a:lumMod val="8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5,000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Resignation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Persons</a:t>
            </a:r>
            <a:endParaRPr kumimoji="0" lang="zh-CN" altLang="en-US"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1" name="圆角矩形 230"/>
          <p:cNvSpPr/>
          <p:nvPr/>
        </p:nvSpPr>
        <p:spPr>
          <a:xfrm>
            <a:off x="2396638" y="4856277"/>
            <a:ext cx="758591" cy="433070"/>
          </a:xfrm>
          <a:prstGeom prst="roundRect">
            <a:avLst>
              <a:gd name="adj" fmla="val 8088"/>
            </a:avLst>
          </a:prstGeom>
          <a:gradFill>
            <a:gsLst>
              <a:gs pos="0">
                <a:srgbClr val="0C0E1D">
                  <a:alpha val="14000"/>
                </a:srgbClr>
              </a:gs>
              <a:gs pos="100000">
                <a:schemeClr val="accent2">
                  <a:alpha val="10000"/>
                </a:schemeClr>
              </a:gs>
            </a:gsLst>
            <a:path path="circl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Timetables</a:t>
            </a:r>
            <a:endParaRPr kumimoji="0" lang="zh-CN" altLang="en-US" sz="7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2" name="圆角矩形 231"/>
          <p:cNvSpPr/>
          <p:nvPr/>
        </p:nvSpPr>
        <p:spPr>
          <a:xfrm>
            <a:off x="3298201" y="4856277"/>
            <a:ext cx="758591" cy="433070"/>
          </a:xfrm>
          <a:prstGeom prst="roundRect">
            <a:avLst>
              <a:gd name="adj" fmla="val 8088"/>
            </a:avLst>
          </a:prstGeom>
          <a:gradFill>
            <a:gsLst>
              <a:gs pos="0">
                <a:srgbClr val="0C0E1D">
                  <a:alpha val="14000"/>
                </a:srgbClr>
              </a:gs>
              <a:gs pos="100000">
                <a:schemeClr val="accent2">
                  <a:alpha val="10000"/>
                </a:schemeClr>
              </a:gs>
            </a:gsLst>
            <a:path path="circl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Shifts</a:t>
            </a:r>
            <a:endParaRPr kumimoji="0" lang="zh-CN" altLang="en-US" sz="7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3" name="圆角矩形 232"/>
          <p:cNvSpPr/>
          <p:nvPr/>
        </p:nvSpPr>
        <p:spPr>
          <a:xfrm>
            <a:off x="2396062" y="5369328"/>
            <a:ext cx="758591" cy="433070"/>
          </a:xfrm>
          <a:prstGeom prst="roundRect">
            <a:avLst>
              <a:gd name="adj" fmla="val 8088"/>
            </a:avLst>
          </a:prstGeom>
          <a:gradFill>
            <a:gsLst>
              <a:gs pos="0">
                <a:srgbClr val="0C0E1D">
                  <a:alpha val="14000"/>
                </a:srgbClr>
              </a:gs>
              <a:gs pos="100000">
                <a:schemeClr val="accent2">
                  <a:alpha val="10000"/>
                </a:schemeClr>
              </a:gs>
            </a:gsLst>
            <a:path path="circl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Predefined Reports</a:t>
            </a:r>
            <a:endParaRPr kumimoji="0" lang="zh-CN" altLang="en-US"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4" name="圆角矩形 233"/>
          <p:cNvSpPr/>
          <p:nvPr/>
        </p:nvSpPr>
        <p:spPr>
          <a:xfrm>
            <a:off x="5012034" y="4856277"/>
            <a:ext cx="758591" cy="433070"/>
          </a:xfrm>
          <a:prstGeom prst="roundRect">
            <a:avLst>
              <a:gd name="adj" fmla="val 8088"/>
            </a:avLst>
          </a:prstGeom>
          <a:gradFill>
            <a:gsLst>
              <a:gs pos="0">
                <a:srgbClr val="0C0E1D">
                  <a:alpha val="14000"/>
                </a:srgbClr>
              </a:gs>
              <a:gs pos="100000">
                <a:schemeClr val="tx2">
                  <a:alpha val="10000"/>
                </a:schemeClr>
              </a:gs>
            </a:gsLst>
            <a:path path="circle">
              <a:fillToRect l="50000" t="50000" r="50000" b="50000"/>
            </a:path>
            <a:tileRect/>
          </a:gra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Devices</a:t>
            </a:r>
            <a:endParaRPr kumimoji="0" lang="zh-CN" altLang="en-US" sz="7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5" name="圆角矩形 234"/>
          <p:cNvSpPr/>
          <p:nvPr/>
        </p:nvSpPr>
        <p:spPr>
          <a:xfrm>
            <a:off x="3294438" y="5368595"/>
            <a:ext cx="758591" cy="433070"/>
          </a:xfrm>
          <a:prstGeom prst="roundRect">
            <a:avLst>
              <a:gd name="adj" fmla="val 8088"/>
            </a:avLst>
          </a:prstGeom>
          <a:gradFill>
            <a:gsLst>
              <a:gs pos="0">
                <a:srgbClr val="0C0E1D">
                  <a:alpha val="14000"/>
                </a:srgbClr>
              </a:gs>
              <a:gs pos="100000">
                <a:schemeClr val="accent2">
                  <a:alpha val="10000"/>
                </a:schemeClr>
              </a:gs>
            </a:gsLst>
            <a:path path="circl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Customized Reports</a:t>
            </a:r>
            <a:endParaRPr kumimoji="0" lang="zh-CN" altLang="en-US"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6" name="圆角矩形 235"/>
          <p:cNvSpPr/>
          <p:nvPr/>
        </p:nvSpPr>
        <p:spPr>
          <a:xfrm>
            <a:off x="607223" y="5916588"/>
            <a:ext cx="3445806" cy="267037"/>
          </a:xfrm>
          <a:prstGeom prst="roundRect">
            <a:avLst>
              <a:gd name="adj" fmla="val 8088"/>
            </a:avLst>
          </a:prstGeom>
          <a:gradFill>
            <a:gsLst>
              <a:gs pos="0">
                <a:srgbClr val="0C0E1D">
                  <a:alpha val="14000"/>
                </a:srgbClr>
              </a:gs>
              <a:gs pos="100000">
                <a:schemeClr val="bg1">
                  <a:lumMod val="8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Person</a:t>
            </a:r>
            <a:endParaRPr kumimoji="0" lang="zh-CN" altLang="en-US"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7" name="圆角矩形 236"/>
          <p:cNvSpPr/>
          <p:nvPr/>
        </p:nvSpPr>
        <p:spPr>
          <a:xfrm>
            <a:off x="3298993" y="6252478"/>
            <a:ext cx="758591" cy="433070"/>
          </a:xfrm>
          <a:prstGeom prst="roundRect">
            <a:avLst>
              <a:gd name="adj" fmla="val 8088"/>
            </a:avLst>
          </a:prstGeom>
          <a:gradFill>
            <a:gsLst>
              <a:gs pos="0">
                <a:srgbClr val="0C0E1D">
                  <a:alpha val="14000"/>
                </a:srgbClr>
              </a:gs>
              <a:gs pos="100000">
                <a:schemeClr val="bg1">
                  <a:lumMod val="8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Department Hierarchies</a:t>
            </a:r>
            <a:endParaRPr kumimoji="0" lang="zh-CN" altLang="en-US"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8" name="圆角矩形 237"/>
          <p:cNvSpPr/>
          <p:nvPr/>
        </p:nvSpPr>
        <p:spPr>
          <a:xfrm>
            <a:off x="1513712" y="6260872"/>
            <a:ext cx="758591" cy="433070"/>
          </a:xfrm>
          <a:prstGeom prst="roundRect">
            <a:avLst>
              <a:gd name="adj" fmla="val 8088"/>
            </a:avLst>
          </a:prstGeom>
          <a:gradFill>
            <a:gsLst>
              <a:gs pos="0">
                <a:srgbClr val="0C0E1D">
                  <a:alpha val="14000"/>
                </a:srgbClr>
              </a:gs>
              <a:gs pos="100000">
                <a:schemeClr val="bg1">
                  <a:lumMod val="85000"/>
                </a:schemeClr>
              </a:gs>
            </a:gsLst>
            <a:path path="circle">
              <a:fillToRect l="50000" t="50000" r="50000" b="50000"/>
            </a:path>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Credentials</a:t>
            </a:r>
            <a:endParaRPr kumimoji="0" lang="zh-CN" altLang="en-US"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39" name="圆角矩形 238"/>
          <p:cNvSpPr/>
          <p:nvPr/>
        </p:nvSpPr>
        <p:spPr>
          <a:xfrm>
            <a:off x="600918" y="5368595"/>
            <a:ext cx="758591" cy="433070"/>
          </a:xfrm>
          <a:prstGeom prst="roundRect">
            <a:avLst>
              <a:gd name="adj" fmla="val 8088"/>
            </a:avLst>
          </a:prstGeom>
          <a:gradFill>
            <a:gsLst>
              <a:gs pos="0">
                <a:srgbClr val="0C0E1D">
                  <a:alpha val="14000"/>
                </a:srgbClr>
              </a:gs>
              <a:gs pos="100000">
                <a:srgbClr val="C00000">
                  <a:alpha val="7000"/>
                </a:srgbClr>
              </a:gs>
            </a:gsLst>
            <a:path path="circle">
              <a:fillToRect l="50000" t="50000" r="50000" b="50000"/>
            </a:path>
            <a:tileRect/>
          </a:gradFill>
          <a:ln>
            <a:solidFill>
              <a:srgbClr val="EF1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Access Schedule</a:t>
            </a:r>
            <a:endParaRPr kumimoji="0" lang="zh-CN" altLang="en-US"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40" name="圆角矩形 239"/>
          <p:cNvSpPr/>
          <p:nvPr/>
        </p:nvSpPr>
        <p:spPr>
          <a:xfrm>
            <a:off x="4132167" y="4856277"/>
            <a:ext cx="803900" cy="433070"/>
          </a:xfrm>
          <a:prstGeom prst="roundRect">
            <a:avLst>
              <a:gd name="adj" fmla="val 8088"/>
            </a:avLst>
          </a:prstGeom>
          <a:gradFill>
            <a:gsLst>
              <a:gs pos="0">
                <a:srgbClr val="0C0E1D">
                  <a:alpha val="14000"/>
                </a:srgbClr>
              </a:gs>
              <a:gs pos="100000">
                <a:schemeClr val="accent2">
                  <a:alpha val="10000"/>
                </a:schemeClr>
              </a:gs>
            </a:gsLst>
            <a:path path="circl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Professional </a:t>
            </a: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Mode</a:t>
            </a:r>
            <a:endParaRPr kumimoji="0" lang="zh-CN" altLang="en-US" sz="2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41" name="圆角矩形 240"/>
          <p:cNvSpPr/>
          <p:nvPr/>
        </p:nvSpPr>
        <p:spPr>
          <a:xfrm>
            <a:off x="4132167" y="5368595"/>
            <a:ext cx="803900" cy="433070"/>
          </a:xfrm>
          <a:prstGeom prst="roundRect">
            <a:avLst>
              <a:gd name="adj" fmla="val 8088"/>
            </a:avLst>
          </a:prstGeom>
          <a:gradFill>
            <a:gsLst>
              <a:gs pos="0">
                <a:srgbClr val="0C0E1D">
                  <a:alpha val="14000"/>
                </a:srgbClr>
              </a:gs>
              <a:gs pos="100000">
                <a:schemeClr val="accent2">
                  <a:alpha val="10000"/>
                </a:schemeClr>
              </a:gs>
            </a:gsLst>
            <a:path path="circle">
              <a:fillToRect l="50000" t="50000" r="50000" b="50000"/>
            </a:path>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Lite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Mode</a:t>
            </a:r>
            <a:endParaRPr kumimoji="0" lang="zh-CN" altLang="en-US" sz="200" b="0"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42" name="store-new-badges_71075">
            <a:extLst>
              <a:ext uri="{FF2B5EF4-FFF2-40B4-BE49-F238E27FC236}">
                <a16:creationId xmlns:a16="http://schemas.microsoft.com/office/drawing/2014/main" id="{54405246-CCE2-4201-BBB1-D3F3EB6E740D}"/>
              </a:ext>
            </a:extLst>
          </p:cNvPr>
          <p:cNvSpPr/>
          <p:nvPr/>
        </p:nvSpPr>
        <p:spPr>
          <a:xfrm rot="205566">
            <a:off x="4764706" y="5417856"/>
            <a:ext cx="318793" cy="316282"/>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gradFill flip="none" rotWithShape="1">
            <a:gsLst>
              <a:gs pos="0">
                <a:srgbClr val="F93138">
                  <a:shade val="30000"/>
                  <a:satMod val="115000"/>
                </a:srgbClr>
              </a:gs>
              <a:gs pos="50000">
                <a:srgbClr val="F93138">
                  <a:shade val="67500"/>
                  <a:satMod val="115000"/>
                </a:srgbClr>
              </a:gs>
              <a:gs pos="100000">
                <a:srgbClr val="F9313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Tree>
    <p:extLst>
      <p:ext uri="{BB962C8B-B14F-4D97-AF65-F5344CB8AC3E}">
        <p14:creationId xmlns:p14="http://schemas.microsoft.com/office/powerpoint/2010/main" val="39707698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0" name="圆角矩形 44"/>
          <p:cNvSpPr/>
          <p:nvPr/>
        </p:nvSpPr>
        <p:spPr>
          <a:xfrm>
            <a:off x="263525" y="1369013"/>
            <a:ext cx="4145970" cy="5488987"/>
          </a:xfrm>
          <a:prstGeom prst="rect">
            <a:avLst/>
          </a:prstGeom>
          <a:solidFill>
            <a:srgbClr val="6C6E76">
              <a:alpha val="30196"/>
            </a:srgbClr>
          </a:solidFill>
          <a:ln>
            <a:noFill/>
          </a:ln>
          <a:effectLst>
            <a:outerShdw blurRad="381000" dist="190500" dir="13500000" algn="b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endParaRPr>
          </a:p>
        </p:txBody>
      </p:sp>
      <p:sp>
        <p:nvSpPr>
          <p:cNvPr id="94" name="圆角矩形 44"/>
          <p:cNvSpPr/>
          <p:nvPr/>
        </p:nvSpPr>
        <p:spPr>
          <a:xfrm>
            <a:off x="4578270" y="5651500"/>
            <a:ext cx="4225906" cy="1102671"/>
          </a:xfrm>
          <a:prstGeom prst="rect">
            <a:avLst/>
          </a:prstGeom>
          <a:solidFill>
            <a:srgbClr val="6C6E76">
              <a:alpha val="30196"/>
            </a:srgbClr>
          </a:solidFill>
          <a:ln>
            <a:noFill/>
          </a:ln>
          <a:effectLst>
            <a:outerShdw blurRad="381000" dist="190500" dir="13500000" algn="b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endParaRPr>
          </a:p>
        </p:txBody>
      </p:sp>
      <p:sp>
        <p:nvSpPr>
          <p:cNvPr id="84" name="圆角矩形 44"/>
          <p:cNvSpPr/>
          <p:nvPr/>
        </p:nvSpPr>
        <p:spPr>
          <a:xfrm>
            <a:off x="4592127" y="4360805"/>
            <a:ext cx="4225906" cy="1167928"/>
          </a:xfrm>
          <a:prstGeom prst="rect">
            <a:avLst/>
          </a:prstGeom>
          <a:solidFill>
            <a:srgbClr val="6C6E76">
              <a:alpha val="30196"/>
            </a:srgbClr>
          </a:solidFill>
          <a:ln>
            <a:noFill/>
          </a:ln>
          <a:effectLst>
            <a:outerShdw blurRad="381000" dist="190500" dir="13500000" algn="b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endParaRPr>
          </a:p>
        </p:txBody>
      </p:sp>
      <p:sp>
        <p:nvSpPr>
          <p:cNvPr id="132" name="圆角矩形 44"/>
          <p:cNvSpPr/>
          <p:nvPr/>
        </p:nvSpPr>
        <p:spPr>
          <a:xfrm>
            <a:off x="4505411" y="2745530"/>
            <a:ext cx="4274522" cy="1470869"/>
          </a:xfrm>
          <a:prstGeom prst="rect">
            <a:avLst/>
          </a:prstGeom>
          <a:solidFill>
            <a:srgbClr val="6C6E76">
              <a:alpha val="30196"/>
            </a:srgbClr>
          </a:solidFill>
          <a:ln>
            <a:noFill/>
          </a:ln>
          <a:effectLst>
            <a:outerShdw blurRad="381000" dist="190500" dir="13500000" algn="br" rotWithShape="0">
              <a:schemeClr val="bg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600" b="1"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endParaRPr>
          </a:p>
        </p:txBody>
      </p:sp>
      <p:sp>
        <p:nvSpPr>
          <p:cNvPr id="7" name="AutoShape 2" descr="data:image/svg+xml;base64,PHN2ZyB3aWR0aD0iNTU4LjQwMiIgaGVpZ2h0PSIyOTYuMTM0IiBmaWxsPSJub25lIiB4bWxucz0iaHR0cDovL3d3dy53My5vcmcvMjAwMC9zdmciPjxkZWZzPjxsaW5lYXJHcmFkaWVudCBpZD0iYyIgeDE9IjI3LjUzNiIgeTE9IjY2LjQ3NCIgeDI9IjU3LjIwNyIgeTI9IjMxLjg4NiIgZ3JhZGllbnRVbml0cz0idXNlclNwYWNlT25Vc2UiPjxzdG9wIHN0b3AtY29sb3I9IiMwMkJGMEYiLz48c3RvcCBvZmZzZXQ9IjEiIHN0b3AtY29sb3I9IiMyRUU2NDciLz48L2xpbmVhckdyYWRpZW50PjxsaW5lYXJHcmFkaWVudCBpZD0iZCIgeDE9IjUyNS4yMjgiIHkxPSIyNTYuNjEzIiB4Mj0iNTI1LjIyOCIgeTI9IjI2OC44NjMiIGdyYWRpZW50VW5pdHM9InVzZXJTcGFjZU9uVXNlIj48c3RvcCBvZmZzZXQ9Ii4wNzEiIHN0b3Atb3BhY2l0eT0iMCIvPjxzdG9wIG9mZnNldD0iMSIgc3RvcC1vcGFjaXR5PSIuNTY1Ii8+PC9saW5lYXJHcmFkaWVudD48bGluZWFyR3JhZGllbnQgaWQ9ImUiIHgxPSI1MjEuOTY3IiB5MT0iMjU3LjU5MyIgeDI9IjUwOS41MDIiIHkyPSIyNzYuMjc0IiBncmFkaWVudFVuaXRzPSJ1c2VyU3BhY2VPblVzZSI+PHN0b3Agb2Zmc2V0PSIuMDcxIiBzdG9wLW9wYWNpdHk9IjAiLz48c3RvcCBvZmZzZXQ9IjEiIHN0b3Atb3BhY2l0eT0iLjU2NSIvPjwvbGluZWFyR3JhZGllbnQ+PGxpbmVhckdyYWRpZW50IGlkPSJmIiB4MT0iNTAyLjIyNiIgeTE9IjI3MS4yMTYiIHgyPSI1MDIuMjI2IiB5Mj0iMjgxLjQwOCIgZ3JhZGllbnRVbml0cz0idXNlclNwYWNlT25Vc2UiPjxzdG9wIHN0b3Atb3BhY2l0eT0iLjU2NSIvPjxzdG9wIG9mZnNldD0iLjkyOSIgc3RvcC1vcGFjaXR5PSIwIi8+PC9saW5lYXJHcmFkaWVudD48L2RlZnM+PHJlY3QgeD0iMTI3LjY5NSIgeT0iLjAwMSIgcng9IjMuNjQ4IiB3aWR0aD0iMzk3LjUzMSIgaGVpZ2h0PSIyNzMuNTk2IiBmaWxsPSIjRjVGN0ZCIi8+PG1hc2sgaWQ9ImEiIG1hc2stdHlwZT0iYWxwaGEiIG1hc2tVbml0cz0idXNlclNwYWNlT25Vc2UiIHg9IjEzNy42NDEiIHk9IjM3Ljg1OSIgd2lkdGg9IjM3OC4yOTEiIGhlaWdodD0iMjI1LjAyMiI+PHJlY3QgeD0iMTM3LjY0MSIgeT0iMzcuODU5IiByeD0iMy42NDgiIHdpZHRoPSIzNzguMjkyIiBoZWlnaHQ9IjIyNS4wMjIiIGZpbGw9IiNFNkVBRUQiLz48L21hc2s+PGcgbWFzaz0idXJsKCNhKSI+PHJlY3QgeD0iMTI3LjY5NSIgeT0iLjAwMSIgcng9IjMuNjQ4IiB3aWR0aD0iNDQ2Ljg3NCIgaGVpZ2h0PSIyNzMuNTk2IiBmaWxsPSIjRkZGIi8+PC9nPjxnIG1hc2s9InVybCgjYSkiPjxwYXRoIGZpbGw9IiNEOUYwQTciIGQ9Ik0xMDguMzU1IDIzLjY0MWgyODAuNzE0djc1LjIyNUgxMDguMzU1eiIvPjwvZz48ZyBtYXNrPSJ1cmwoI2EpIj48cGF0aCBmaWxsPSIjREREIiBkPSJNNDA1LjQ4NCAyMy42NDFoMTY5LjA4NXY3NS4yMjVINDA1LjQ4NHoiLz48L2c+PGcgbWFzaz0idXJsKCNhKSI+PHBhdGggZmlsbD0iI0RERCIgZD0iTTEyMi4xMjkgMTE1LjQ5Mmg0NTguMDA4djYzLjU0NUgxMjIuMTI5eiIvPjwvZz48ZyBtYXNrPSJ1cmwoI2EpIj48cGF0aCBmaWxsPSIjQzZENkY1IiBkPSJNMTI1LjQ1MSAxOTIuNzg3aDQ1OC4wMDh2MTE2LjEwOUgxMjUuNDUxeiIvPjwvZz48ZyBtYXNrPSJ1cmwoI2EpIj48cGF0aCBkPSJNNTA1LjY3NiA5OS4xdjE2LjM1NGMtOTQuMjg5IDAtMTcwLjcyNyA3Ni4xNDUtMTcwLjcyNyAxNzAuMDc1IDAgNC4zMzQuMTYyIDguNjQ3LjQ4NyAxMi45MzVsLTE2LjM3MiAxLjIyNWExODguODM4IDE4OC44MzggMCAwIDEtLjUzMS0xNC4xNmMwLTEwMi45NjIgODMuNzg3LTE4Ni40MjggMTg3LjE0My0xODYuNDI4WiIgZmlsbC1ydWxlPSJldmVub2RkIiBmaWxsPSIjRkZGIi8+PC9nPjxnIG1hc2s9InVybCgjYSkiPjxwYXRoIGZpbGw9IiNGRkMzMDAiIGQ9Ik0xOTAuODY1IDEuODg0aDE0Ljc3NHYyNjkuODMxaC0xNC43NzR6Ii8+PC9nPjxwYXRoIGQ9Ik0xMzEuMzQ2IDBINTIxLjU4YTMuNjQ4IDMuNjQ4IDAgMCAxIDMuNjQ5IDMuNjQ4VjI3LjM2SDEyNy42OTdWMy42NDhBMy42NDggMy42NDggMCAwIDEgMTMxLjM0NiAwWiIgZmlsbC1ydWxlPSJldmVub2RkIiBmaWxsPSIjRTJFNkVEIi8+PGNpcmNsZSBjeD0iMTQyLjI4NyIgY3k9IjEzLjY4IiByPSI0LjU2IiBmaWxsPSIjRkYwQjFBIi8+PGNpcmNsZSByPSI0LjU2IiB0cmFuc2Zvcm09InRyYW5zbGF0ZSgxNjAuNTI3IDEzLjY4KSIgZmlsbD0iI0ZGQkQwMSIvPjxjaXJjbGUgcj0iNC41NiIgdHJhbnNmb3JtPSJ0cmFuc2xhdGUoMTc4Ljc2OCAxMy42OCkiIGZpbGw9IiMwNEQwQjkiLz48Y2lyY2xlIHRyYW5zZm9ybT0idHJhbnNsYXRlKDMxOC41MzMgMTMwLjMyNykiIGZpbGw9IiMyMTk2RjMiIGZpbGwtb3BhY2l0eT0iLjE2IiByPSI5NC44NDciLz48Y2lyY2xlIHRyYW5zZm9ybT0idHJhbnNsYXRlKDMxOC41MzMgMTMwLjMyNykiIHN0cm9rZT0iIzIxOTZGMyIgc3Ryb2tlLXdpZHRoPSIxLjgyNCIgcj0iOTQuODQ3Ii8+PGVsbGlwc2Ugcng9IjE2LjI4NiIgcnk9IjYuMDg0IiB0cmFuc2Zvcm09InRyYW5zbGF0ZSgzMTguMTggMTY3LjU1MikiIGZpbGw9IiMyMTk2RjMiIGZpbGwtb3BhY2l0eT0iLjMxIiBvcGFjaXR5PSIuMzk4Ii8+PGVsbGlwc2Ugcng9IjYuOTgiIHJ5PSIyLjYwNyIgdHJhbnNmb3JtPSJ0cmFuc2xhdGUoMzE4LjE4MiAxNjcuNTUyKSIgZmlsbD0iIzIxOTZGMyIgZmlsbC1vcGFjaXR5PSIuNDEiLz48cGF0aCBkPSJNMzQ2LjEgMTE2LjE2NGMwIC41MDktLjAxNC45OTMtLjA0MSAxLjQ1MS0uMDI2LjQ1OC0uMDY3Ljk0Mi0uMTIgMS40NTFhNTAuNDQzIDUwLjQ0MyAwIDAgMS0yLjkzMyAxMi4xOCA2My4xNCA2My4xNCAwIDAgMS01LjU4NCAxMS4yMjZjLTIuMjQ4IDMuNTktNC44NDggNy4wMzktNy43OTMgMTAuMzQ4YTExNi43MTUgMTE2LjcxNSAwIDAgMS05LjU2MSA5LjU0NmMtLjQ4Mi41Ni0xLjA5Ny44NC0xLjg0Ny44NC0uODAzIDAtMS40NDYtLjI4LTEuOTI4LS44NGExMTQuNTM3IDExNC41MzcgMCAwIDEtOS42MDItOS42MjIgNzguMDA4IDc4LjAwOCAwIDAgMS03Ljg3My0xMC41MzkgNjQuMTYyIDY0LjE2MiAwIDAgMS01LjYyNS0xMS40MTcgNDkuMTcgNDkuMTcgMCAwIDEtMi44NTEtMTIuMzMzYzAtLjQwNy0uMDE0LS43ODktLjAzOS0xLjE0NmExNC42NyAxNC42NyAwIDAgMS0uMDQxLTEuMTQ1YzAtMy41NjQuNzM2LTYuOTI0IDIuMjA5LTEwLjA4MWEyNi4zODQgMjYuMzg0IDAgMCAxIDUuOTg2LTguMjQ3YzIuNTE4LTIuMzQyIDUuNDc3LTQuMiA4Ljg3Ny01LjU3NSAzLjQwMi0xLjM3NSA3LjAzMS0yLjA2MiAxMC44ODctMi4wNjIgMy44NTcgMCA3LjQ3Mi42ODcgMTAuODQ1IDIuMDYyIDMuMzc1IDEuMzc0IDYuMzIxIDMuMjMzIDguODM4IDUuNTc1YTI2LjQwMyAyNi40MDMgMCAwIDEgNS45ODcgOC4yNDdjMS40NzIgMy4xNTcgMi4yMDkgNi41MTcgMi4yMDkgMTAuMDgxWiIgZmlsbC1ydWxlPSJldmVub2RkIiBmaWxsPSIjMjE5NkYzIi8+PHBhdGggZD0iTTMxOC4yMjEgMTMwLjA5MWMxLjc1MiAwIDMuMzk4LS4zMzggNC45MzctMS4wMTNhMTMuMTIyIDEzLjEyMiAwIDAgMCA0LjAyLTIuNzE3IDEyLjYxOCAxMi42MTggMCAwIDAgMi43MDctNC4wMTRjLjY2NC0xLjU0MS45OTYtMy4xNzYuOTk2LTQuOTA2IDAtMS43My0uMzMyLTMuMzY2LS45OTYtNC45MDdhMTIuNjQgMTIuNjQgMCAwIDAtMi43MDctNC4wMTQgMTMuMTAyIDEzLjEwMiAwIDAgMC00LjAyLTIuNzE2Yy0xLjUzOS0uNjc2LTMuMTg1LTEuMDE0LTQuOTM3LTEuMDE0LTEuNzUgMC0zLjM5Ny4zMzgtNC45MzYgMS4wMTRhMTMuNjIxIDEzLjYyMSAwIDAgMC00LjA2IDIuNzE2IDEyLjMzIDEyLjMzIDAgMCAwLTIuNzQ2IDQuMDE0IDEyLjI1MyAxMi4yNTMgMCAwIDAtLjk5NyA0LjkwN2MwIDEuNzMuMzMyIDMuMzY1Ljk5NyA0LjkwNmExMi4zMDkgMTIuMzA5IDAgMCAwIDIuNzQ2IDQuMDE0IDEzLjY0MyAxMy42NDMgMCAwIDAgNC4wNiAyLjcxN2MxLjUzOS42NzUgMy4xODYgMS4wMTMgNC45MzYgMS4wMTNaIiBmaWxsLXJ1bGU9ImV2ZW5vZGQiIGZpbGw9IiNGRkYiLz48bWFzayBpZD0iYiIgZmlsbD0iI2ZmZiI+PHBhdGggZD0iTTM3Ljc1IDE3LjIzOGMxOC44MzYgMCAzNC4xMDMgMTUuMjY5IDM0LjEwMyAzNC4xMDMgMCAxLjQ4My0uMDkzIDIuOTQ0LS4yNzcgNC4zNzhsNy40ODkgMTYuNjk1LTE3Ljc4MiAzLjYxYy02LjEyIDUuODM3LTE0LjQwOCA5LjQyLTIzLjUzMyA5LjQyLTE4LjgzNCAwLTM0LjEwMi0xNS4yNjgtMzQuMTAyLTM0LjEwMyAwLTE4LjgzNCAxNS4yNjgtMzQuMTAzIDM0LjEwMi0zNC4xMDNaIiBjbGlwLXJ1bGU9ImV2ZW5vZGQiIGZpbGwtcnVsZT0iZXZlbm9kZCIvPjwvbWFzaz48cGF0aCBkPSJNMzcuNzUgMTcuMjM4YzE4LjgzNiAwIDM0LjEwMyAxNS4yNjkgMzQuMTAzIDM0LjEwMyAwIDEuNDgzLS4wOTMgMi45NDQtLjI3NyA0LjM3OGw3LjQ4OSAxNi42OTUtMTcuNzgyIDMuNjFjLTYuMTIgNS44MzctMTQuNDA4IDkuNDItMjMuNTMzIDkuNDItMTguODM0IDAtMzQuMTAyLTE1LjI2OC0zNC4xMDItMzQuMTAzIDAtMTguODM0IDE1LjI2OC0zNC4xMDMgMzQuMTAyLTM0LjEwM1oiIGNsaXAtcnVsZT0iZXZlbm9kZCIgZmlsbC1ydWxlPSJldmVub2RkIiBmaWxsPSIjRkZGIiBtYXNrPSJ1cmwoI2IpIi8+PHBhdGggZD0iTTcxLjg1MyA1MS4zNDFjMC0xOC44MzQtMTUuMjY3LTM0LjEwMy0zNC4xMDMtMzQuMTAzLTE4LjgzNCAwLTM0LjEwMiAxNS4yNjktMzQuMTAyIDM0LjEwMyAwIDE4LjgzNSAxNS4yNjggMzQuMTAzIDM0LjEwMiAzNC4xMDMgOS4xMjUgMCAxNy40MTItMy41ODMgMjMuNTMzLTkuNDJMNzUuNCA3My4xNTlsMy42NjQtLjc0NC0xLjUzLTMuNDEyLTUuOTU4LTEzLjI4M2MuMTg0LTEuNDM0LjI3OC0yLjg5NS4yNzgtNC4zNzhabTIuMDE3IDE4LjQwNS02LjA0NC0xMy40NzIuMTMxLTEuMDE5Yy4xNjYtMS4yOTQuMjQ4LTIuNTk5LjI0OC0zLjkxNCAwLTguNDEtMi45NzMtMTUuNTg4LTguOTItMjEuNTM1LTUuOTQ1LTUuOTQ2LTEzLjEyNS04LjkyLTIxLjUzNS04LjkyLTguNDA4IDAtMTUuNTg4IDIuOTc0LTIxLjUzMyA4LjkyLTUuOTQ3IDUuOTQ3LTguOTIgMTMuMTI1LTguOTIgMjEuNTM1czIuOTczIDE1LjU4OCA4LjkyIDIxLjUzNWM1Ljk0NSA1Ljk0NyAxMy4xMjUgOC45MiAyMS41MzMgOC45MiA4LjEzIDAgMTUuMTM1LTIuODA0IDIxLjAxNi04LjQxMWwuNzYtLjcyNiAxNC4zNDQtMi45MTNaIiBjbGlwLXJ1bGU9ImV2ZW5vZGQiIGZpbGwtcnVsZT0iZXZlbm9kZCIgZmlsbD0iIzAzQzAxMCIvPjxwYXRoIGQ9Ik0zNy43NTIgMzEuODg2Yy0xMC43NDYgMC0xOS40NTcgOC43MS0xOS40NTcgMTkuNDU2IDAgMTAuNzQ1IDguNzEgMTkuNDU1IDE5LjQ1NyAxOS40NTUgMTAuNzQ0IDAgMTkuNDU1LTguNzEgMTkuNDU1LTE5LjQ1NSAwLTEwLjc0Ni04LjcxLTE5LjQ1Ni0xOS40NTUtMTkuNDU2WiIgZmlsbD0idXJsKCNjKSIvPjxwYXRoIGQ9Ik00Ny44NzcgNDcuMjEzIDM3LjAzMyA1OC4wNTZhMS43NTUgMS43NTUgMCAwIDEtMS4yODkuNTM1Yy0uNTA0IDAtLjkzNC0uMTc5LTEuMjg5LS41MzVsLTYuODI4LTYuODI3YTEuODA5IDEuODA5IDAgMCAxIDAtMi41OCAxLjgwNyAxLjgwNyAwIDAgMSAyLjU4IDBsNS41MzcgNS41MzggOS41NTMtOS41NTNhMS44MDcgMS44MDcgMCAwIDEgMi41OCAwIDEuODA2IDEuODA2IDAgMCAxIDAgMi41OFoiIGZpbGwtcnVsZT0iZXZlbm9kZCIgZmlsbD0iI0ZGRiIvPjxwYXRoIGQ9Im0xNDUuNTI3IDczLjc0Ny0xLjg2OSA0LjQxMi4yODUgMi4wMzUtMS44NTUtMS4zOTkuNTM1LTUuMDU0IDIuOTA0LjAwNloiIGZpbGwtcnVsZT0iZXZlbm9kZCIgZmlsbD0iIzhDNjc0OSIvPjxwYXRoIGQ9Ik0xMjguNzk3IDk2LjQxM2M0Ljc0LTUuNjQ2IDYuNjI5LTkuOTIyIDUuNjY2LTEyLjgzLTEuNjYyLjU2MS01LjIzMyAxLjE1LTUuMjc1LTUuMDY4LS4wNDUtNi4yMTguNjY3LTEwLjA2IDIuMDYtMTEuOTA4IDEuMDQ5LTEuMzkyIDMuMDI1LTIuMDg1IDUuMjkxLTEuNTczIDIuMjY0LjUxMSAzLjgzMiAxLjUzNiA0LjQ2NyAzLjEwNi40MjQgMS4wNDcuNCAyLjg0OS0uMDcgNS40MDQgMCAwIC43MDEtLjkyOCAxLjg2My0xLjUwNiAyLjMyOC0xLjE1NyA0Ljg3MyAzLjE0Mi0uMDE0IDUuODFhNjguNTkgNjguNTkgMCAwIDAgNC4yMjMgOS4zNjZjMS41OTkgMi45MjQgMy4wMjcgNC45MzcgNC4yODUgNi4wMzdsLTIyLjQ5NiAzLjE2MloiIGZpbGw9IiNGRkFFOTIiLz48cGF0aCBkPSJNMTQwLjI2MiA3MS42ODdjLjQxOC0xLjcyNy4xNDQtMy4xNDktMS4yNjYtMi45OTEtMS40MDguMTU4LTUuNjY4IDEuNzAxLTcuNTEyLS4yODgtMS44NDMtMS45OS0zLjE0NC00LjQ3OS0zLjExNy02Ljc2NS42MDYtLjE2OCAxLjQ1MS4zOTUgMy40MzQuMTM3IDQuNDYxLS41ODEgMTEuNTIzLTEuNTE4IDEyLjE2MiAyLjcwOSAyLjM0Mi4wMiA1LjgxOCA0LjA5NiAxLjU2NCA5LjI1OC0uMTEzLS44MTMtMi41NDgtMy4zNzYtNC42ODUuNTg3IDAgMC0xLS45Mi0uNTgtMi42NDdaIiBmaWxsLXJ1bGU9ImV2ZW5vZGQiIGZpbGw9IiM4QzY3NDkiLz48cGF0aCBkPSJNMTI5LjQwMiA2NS4wMzlzLS43MDMgMy4wMjcuMzI3IDUuNTM0Yy41MjctMi4xNDkgMS41MTktMy45NDggMS41MTktMy45NDhsLTEuODQ2LTEuNTg2WiIgZmlsbC1ydWxlPSJldmVub2RkIiBmaWxsPSIjOEM2NzQ5Ii8+PHBhdGggZD0iTTEzMi4zMTQgMjA0LjM1MWMuNTM0IDE0Ljg3NS0yLjgwMiAzNi4yNjMtNi40MzcgNjAuMzYzaC05LjAzOWMtMi4wNTUtMjMuMDExLTIuMzU0LTQ1LjQ4OC0uMTY4LTYxLjE2NiAxLjk2Ny0yLjA5NyA0LjU5NC0zLjE0NSA3Ljg4MS0zLjE0NXM1Ljg3NSAxLjMxNiA3Ljc2MyAzLjk0OFoiIGZpbGwtcnVsZT0iZXZlbm9kZCIgZmlsbD0iIzUwNTY2NiIvPjxwYXRoIGQ9Ik0xNDEuOTA4IDE1MC4zMjVjLTEuNzk1IDEzLjA4LTMuMzA0IDIzLjEzMS00LjUyNSAzMC4xNTItMS4wODggNi4yNTItMy45ODEgMTcuNjIyLTUuMDY5IDIzLjg3My0xLjE4OSA3LjE0Ny0xMy45MjcgNy41NTgtMTUuNjQ0LS44MDMtLjEzMS0xMC41Ni0xLjc1Ni0xOS45MDUtMS44ODctMzAuNDY2LS4wNTYtNC40MjEuMzU4LTEyLjAwNyAxLjIzOC0yMi43NTZoMjUuODg3Wm0tMS4yNjkgNTUuMzk4Yy0yLjQyNCAxNC40MzctLjAzNCAzNC42NzggMS42NzMgNTguOTkxaDkuMDQyYzMuNDE0LTIzLjY2NSA2LjM1My00MS44MjUgNC45NDMtNTguNTQ5LTEuMTY2LTMuMDE5LTMuMzk1LTQuNTMtNi42ODItNC41My00LjM4MyAwLTcuMzc1IDEuMzYzLTguOTc2IDQuMDg4WiIgZmlsbC1ydWxlPSJldmVub2RkIiBmaWxsPSIjNTA1NjY2Ii8+PHBhdGggZD0iTTEzMy4yNzkgMTUwLjMyNWMtLjI3MyAzLjgzNS0uMjczIDkuMzE0IDAgMTYuNDM2LjAyNC41ODkgMi4zMDcgMi41MjYgMi40NjUgMy42OTkgMS4yMDMgOC44MTkgNC40MjYgMzAuOTM0IDQuODkzIDM1LjI2MiAxLjU4MiA3LjAwOCAxNS45NjUgNS4zNjQgMTUuNjYuNDQzbDMuMzI0LTIzLjg3N2MyLjE2Mi0xMS45OTUgMi4yOTEtMjIuNjU5LjM4Ny0zMS45OTRsLTI2LjcyOS4wMzFaIiBmaWxsLXJ1bGU9ImV2ZW5vZGQiIGZpbGw9IiM1MDU2NjYiLz48cGF0aCBkPSJNMTI2LjUxMiAyNzMuNTk3Yy4yMzQtMS41MjYuMzUxLTMuMDUzLjM1MS00LjU3OSAwLTEuNTI2LS4xMTctMy4yODctLjM1MS01LjI4My0yLjAzNS4yNzQtMy41NjMuNDExLTQuNTguNDExLTEuMDk2IDAtMi43NDMtLjEzNy00LjkzOC0uNDExLTQuMTA5IDQuOTMxLTEzLjI4MSA2LjEzMS0xNC43OTMgNi45ODUtMS4wMDguNTctMS41NTYgMS41MjktMS42NDIgMi44NzdoMTMuMTU2bDUuNzQ0LS44MjJ2LjgyMmg3LjA1M1ptMTUuNDk2IDBhMzAuMDQ4IDMwLjA0OCAwIDAgMS0uMzUyLTQuNTc5YzAtMS41MjYuMTE3LTMuMjg3LjM1Mi01LjI4MyAyLjAzNS4yNzQgMy41NjIuNDExIDQuNTguNDExIDEuMDk4IDAgMi43NDItLjEzNyA0LjkzNy0uNDExIDQuMTEgNC45MzEgMTMuMjgyIDYuMTMxIDE0Ljc5MyA2Ljk4NSAxLjAwOC41NyAxLjU1NyAxLjUyOSAxLjY0NSAyLjg3N2gtMTMuMTU4bC01Ljc0NC0uODIydi44MjJoLTcuMDUzWiIgZmlsbC1ydWxlPSJldmVub2RkIiBmaWxsPSIjMTMxMzE0Ii8+PHBhdGggZD0iTTExMS4zMDUgOTkuMzhjLTEuMzgxIDIuNjM5LTMuNTczIDYuMi02LjU3NSAxMC42ODMtNC41MDEgNi43MjQtNC4xMDcgMTYuMDI1IDMuNyAxNC43OTIgNC42MDEtLjcyNiAxMi42NTgtMTcuODM1IDEyLjY1OC0xNy44MzVsLTkuNzgzLTcuNjRabTQ2LjQzNSAxNC4yODhjMi42MTUgNy45NTEgMy45ODcgMTIuMTk3IDQuMTEgMTIuNzM4IDEuNTQ4IDYuNzc2IDEzLjQ2NiA1Ljk1NCAxMS45MTYtMy4yODctLjI4LTEuNjctMS4zNzUtNi44NzUtMy4yODctMTUuNjE0bC0xMi43MzkgNi4xNjNaIiBmaWxsPSIjRkZBRTkyIi8+PHBhdGggZD0iTTE2MS44NDggMTI2LjQwNmMyLjEyOSAxNS4yODEgMS41ODQgMzQuNjQ0IDEuNTg0IDM0LjY0NC4yNSAxLjY5MiAxLjMzNiAyLjUzOSAzLjI1MiAyLjUzOSAxLjkxOCAwIDMuMTgxLS44ODkgMy43OTMtMi42NjcuNDU1LTcuNzM3IDQuOTMxLTI1Ljg4NyAzLjI4Ny0zNy44MDQtLjE4OC0xLjM1NC00LjM5My0zLjYwNC03LjQ5MS0yLjY3NC00LjEwOSAxLjIzMi00LjQ4IDUuNTY3LTQuNDI1IDUuOTYyWiIgZmlsbD0iI0ZGQUU5MiIvPjxwYXRoIGQ9Ik0xMzEuODUyIDg3LjA1MmMtNi45ODUgMS42NDQtMTAuMjcyIDIuODc2LTE1LjIwNCA2LjE2NC00LjkzMSAzLjI4Ny0xMS41MDUgMTUuMjAzLTExLjUwNSAxNS4yMDNsMTEuNTA1IDguMjE4IDIuODc3LTQuMTA5LTQuOTMxIDM4LjEyMWM5LjI1OCAxLjc5OSAyNS4yNzMgMi42NiAzMy42OTUgMi4wNTUgNS42MTMtLjQwNCA5LjcyMy0xLjA4OSAxMi4zMjYtMi4wNTVsLTMuMjg3LTM1Ljc0NSAyLjA1NSA3LjM5MyAxMy45NzEtNi41NzVzLTQuNzc4LTE3LjMyNS05LjA0LTIwLjU0NWMtMy4yNzEtMi40NzItOC44MzktNS42NTgtMTUuMTE3LTcuMjkzYTYwLjQ3OSA2MC40NzkgMCAwIDAtMS43MzQtLjQyNWMtLjY1MS43NjgtNi4wODIgNi45OS0xMS4wOTIgNi45OS01LjM0MiAwLTQuMTA3LTIuNzEzLTMuNjk3LTMuMjg4LjczOC0uNDYgMS40MzktMi42NDUgMS44NTMtNC41ODctLjk5OC4xMzgtMS45NTMuMzA4LTIuNjc1LjQ3OFoiIGZpbGwtcnVsZT0iZXZlbm9kZCIgZmlsbD0iIzY0OTJCNiIvPjxwYXRoIGQ9Ik0xNjAuNjE1IDE2Ni42NzVjLS45MDggMC0xLjY0NC43MzYtMS42NDQgMS42NDR2MTIuMzI3aDE0Ljc5M3YtMTIuMzI3YzAtLjkwOC0uNzM3LTEuNjQ0LTEuNjQ1LTEuNjQ0aC0xMS41MDRabS44MjEgMi40NjVoOS44NjNhLjgyLjgyIDAgMCAxIC44Mi44MjJ2OS4wNGgtMTEuNTA0di05LjA0YzAtLjQ1NC4zNjctLjgyMi44MjEtLjgyMloiIGZpbGw9IiMzMTIyMUYiLz48cGF0aCBkPSJtMTgzLjYyNSAxNzIuNDI4LTEuNjQ1LS44MjJoLTM0LjUxNWwxLjY0NC44MjJoMzQuNTE2WiIgZmlsbC1ydWxlPSJldmVub2RkIiBmaWxsPSIjMzEyMjFGIi8+PHBhdGggZD0ibTE0Ny40NjUgMTcxLjYwNi0xLjY0MyAxOS43MjMgMS42NDMuODIyIDEuNjQ0IDEuNjQ0di0yMS4zNjdsLTEuNjQ0LS44MjJaIiBmaWxsLXJ1bGU9ImV2ZW5vZGQiIGZpbGw9IiMyMjE2MTQiLz48cGF0aCBmaWxsPSIjRDFCMDg4IiBkPSJNMTY2LjM2OSAxODMuOTMzaC00LjkzMXYyLjQ2NWg0LjkzMXoiLz48cGF0aCBkPSJNMTgzLjYyNyAxNzIuNDI3djIxLjM2OGgtMzQuNTE2di0yMS4zNjhoMzQuNTE2WiIgZmlsbD0iIzQyMkUyOSIvPjxwYXRoIGQ9Ik0xODMuNjI3IDE3Mi40Mjh2MTYuNDM2aC0zNC41MTZ2LTE2LjQzNmgzNC41MTZaIiBmaWxsPSIjNTIzQjM2Ii8+PHBhdGggZmlsbD0iI0QxQjA4OCIgZD0iTTE2OC44MzQgMTg3LjIyaC00LjkzMXYzLjI4N2g0LjkzMXoiLz48cGF0aCBkPSJNMTY2LjA5NiAxNTguODc0Yy0xLjUxOC4xNzctMi41NjUgMS4xMjEtMy4xNDMgMi44MzMgMCAwLS41MjkuNjU4LTEuMzY5IDMuMjQxLS41NTcgMi41MDMtLjkwNCA0Ljc1IDEuNDk2IDUuNDI1IDIuNC42NzUgNy42MjEgMS44NzkgOC42MjktMS4yMzMgMS4wMDgtMy4xMTItMS4zNjMtOC4yOTYtMS4zNjMtOC4yOTZzLTEuOTc1LTIuMjM2LTQuMjUtMS45N1ptLTU5LjExOS01MC43MjJMOTUuODUgOTEuMzM0bC00LjE4MiA0LjI1NHM2LjcyOCAzMS4wMzEgMTQuNzM2IDI4LjcyYzcuMDAyLTIuMDIyIDcuMTk0LTcuNDA3LjU3My0xNi4xNTZaIiBmaWxsPSIjRkZBRTkyIi8+PHBhdGggZD0ibTk2LjgyMiA5My40Mi0xLjU2LTMuODI0YTIgMiAwIDAgMSAuMDI3LTEuNjJjLjM2NS0uNzM0LTEuMDE0LTMuODcyLTEuOTU3LTUuMzIxLS45NDMtMS40NDktMS40NTktMi42NjItMS42NC0yLjk1Mi0uMTg0LS4yOS0xLjY5Ni41NzctMS4yOTQgMS43OTYuNDAzIDEuMjIgMS4yNTYgMi42NC45NDQgMi43NDktLjMxMy4xMS01LjMwOS0yLjU5Ni02Ljc3OC0zLjk2NS0uNDE2IDIuMDU3LjIzOSA3LjI3My4yMzkgNy4yNzNzLjM2LjcyMyAxLjM0NCAxLjc1NWMuOTgyIDEuMDMxIDIuNTQgMi41OTMgMy40MDggMy4wMjIuODY3LjQyOSAxLjkzMSAyLjIyOCAyLjExNSAzLjI1NSAyLjE0OC0uNDQ3IDUuMTUyLTIuMTY3IDUuMTUyLTIuMTY3Wk04My45NzggNzcuNjZhLjgxMy44MTMgMCAwIDAtLjI0NiAxLjEzNWMuNDMuNjMgMS42MyAxLjE2MiAyLjI2OC43NS4zOS0uMjUzLjU0MS0uODk1LjI4My0xLjI4Mi0uMzg2LS41OC0xLjY1Ni0uOTk0LTIuMzA1LS42MDJaIiBmaWxsPSIjRkZBRTkyIi8+PHBhdGggZD0ibTg0Ljg5NyA3NC40ODQgMy45IDEuMjM5YS43NzQuNzc0IDAgMCAxIC41My42MTJsMS42NjcgMTAuMTE3YS43NzYuNzc2IDAgMCAxLS42OTcuODk4bC00LjUyNS40LS40NzkuMDgxTDg0LjEgNzUuMTI3YS42MTUuNjE1IDAgMCAxIC43OTctLjY0M1oiIGZpbGw9IiMyODM2NUEiLz48cGF0aCBkPSJNODYuODY1IDg2LjMzOWEuODEzLjgxMyAwIDAgMS0uMjEgMS4xNDFjLS42NC40MTUtMS45NTIuNDQ1LTIuMzgyLS4xODItLjI2My0uMzg0LS4xNTYtMS4wMzQuMjMzLTEuMjkyLjU4LS4zODUgMS45MS0uMjggMi4zNi4zMzNabS0uMzgzLTIuNjRhLjgxNS44MTUgMCAwIDEtLjI3MyAxLjEyOGMtLjY2Mi4zNzgtMS45NzMuMzM1LTIuMzctLjMxNy0uMjQtLjM5Ny0uMDk1LTEuMDQuMzA1LTEuMjc2LjYwMi0uMzUyIDEuOTI0LS4xNzEgMi4zMzguNDY1Wm0tLjE0Mi0yLjI3OWEuODE0LjgxNCAwIDAgMS0uNTQ1IDEuMDI2Yy0uNzMzLjIwMy0xLjk5NC0uMTYzLTIuMjE3LS44OS0uMTM1LS40NDYuMTY0LTEuMDM0LjYxMS0xLjE2My42NjgtLjE5MyAxLjkwNy4zMDggMi4xNSAxLjAyN1ptNDE4LjA5OCA3Ni4yMjZjNi44OTQgMCA4LjQ5NCA0LjE4NCA4Ljc3MSA5LjcxMS4xMTMtLjAwNi4yMjctLjAwOC4zMzgtLjAwOGguMThjMS4yMTggMCAyLjIwNSAxLjM4MiAyLjIwNSAzLjA4NyAwIDEuNzA0LTEuODcgMy41MjgtMy4wODYgMy41MjgtLjA3NSAwLS4xNDUtLjAwMi0uMjEzLS4wMDYtLjczOCAyLjUwOS0yLjA5NCA0LjU5OC0zLjgxMSA1LjkyOS4xOTggMS42MTEuNSAzLjAxOC45MDcgNC4yMTkgMS4xOTUgMy41MjkgMi4wNzggNS41ODcgMi42NDYgNi4xNzVoLTE2Ljc1OGMuNjA4LS44ODMgMS40ODgtMi45NDEgMi42NDctNi4xNzUuNDU3LTEuMjc5LjgyNi0yLjg4MiAxLjEwNS00LjgwNi0xLjM5Mi0xLjMyMy0yLjQ4OC0zLjE3NS0zLjEyOS01LjMzOWwtLjE1Mi4wMDNjLTEuMjE5IDAtMy4wODgtMS44MjQtMy4wODgtMy41MjggMC0xLjcwNS45ODYtMy4wODcgMi4yMDUtMy4wODdoLjE4Yy4wOTQgMCAuMTg3LjAwMi4yODEuMDA1LjI3NS01LjUyNSAxLjg3Ny05LjcwOCA4Ljc3Mi05LjcwOFoiIGZpbGw9IiNGRkFFOTIiLz48cGF0aCBkPSJNNTE2LjM3MSAxNjIuNTE3YzAgNC40MS0zLjU1MSA1LjI4Mi0zLjU1MSA1LjI4MnMtLjEzOC45ODUtLjQxOCAyLjk1NmMtMS4wNDEtLjkyOC0xLjMyMi02LjkxNS0xLjc2My05LjEyLTEuNzY0IDAtMy45NjkgMC03LjQ5NiAxLjc2NC00Ljk2MyAyLjQ4MS02LjYxNi0uNDQxLTYuNjE2LjQ0MXY2LjYybC0uOTc4LTEuNzU3Yy0yLjI4OS0yLjk0OC0zLjEzOS01LjU5OC0yLjU1MS03Ljk1Ljg4My0zLjUyOCAzLjUyOS0zLjA4NyA3Ljk0LTYuNjE1IDMuMzk4LTIuNzE5IDguODE4LS40NDEgMTAuMTQyIDEuNzY0IDIuNjQ3IDAgNS4yOTEgMi4yMDUgNS4yOTEgNi42MTVaIiBmaWxsPSIjQTg2MDJGIi8+PGNpcmNsZSByPSI0Ljg1MSIgdHJhbnNmb3JtPSJ0cmFuc2xhdGUoNTA3LjU1MyAxNTguOTg5KSIgZmlsbD0iI0E4NjAyRiIvPjxjaXJjbGUgdHJhbnNmb3JtPSJ0cmFuc2xhdGUoNDk5LjYxNSAxNTguMTA3KSIgZmlsbD0iI0E4NjAyRiIgcj0iNC44NTEiLz48Y2lyY2xlIHI9IjQuODUxIiB0cmFuc2Zvcm09InRyYW5zbGF0ZSg0OTYuMDg4IDE2MS42MzUpIiBmaWxsPSIjQTg2MDJGIi8+PHBhdGggZD0iTTQ5OC4wOTYgMjYyLjExMnYtMjcuNzgzYzI5LjU2IDkuNjA0IDUyLjcxMyAxOS45NjggNTUuNzg3IDI1LjM1NyA0LjYwOSA4LjA4NCAwIDEzLjY3MS01LjI5MyAxNi4zMTctMy4zMjQgMS42NjItMzEuMzExLTMuOTY5LTM3LjA0My02LjYxNS0zLjgyMi0xLjc2NC0xMi44NjMtNi4xLTEzLjQ1MS03LjI3NloiIGZpbGwtcnVsZT0iZXZlbm9kZCIgZmlsbD0iIzU3NUQ2QyIvPjxwYXRoIGQ9Ik01MDQuOTMyIDI2NC45Nzh2LTI3Ljc4M2MtMjkuNTYxIDkuNjA1LTQ1Ljg3NyAxNy4xMDItNDguOTUyIDIyLjQ5MS00LjYxMSA4LjA4NCAwIDEzLjY3MSA1LjI5MyAxNi4zMTcgMy4zMjMgMS42NjIgMzEuMzExLTMuOTY5IDM3LjA0My02LjYxNSAzLjgyMy0xLjc2NCA2LjAyOC0zLjIzNCA2LjYxNi00LjQxWiIgZmlsbC1ydWxlPSJldmVub2RkIiBmaWxsPSIjNTc1RDZDIi8+PHBhdGggZD0ibTU0My44NjMgMjU3Ljk1NyAzLjU1MS42NTEgNi45NTUgNy45NDktNTcuNzkxIDQuNDI0LS40OS0xMC43OCA0Ny43NzUtMi4yNDRaIiBmaWxsLXJ1bGU9ImV2ZW5vZGQiIGZpbGw9InVybCgjZCkiIG9wYWNpdHk9Ii4zNSIvPjxwYXRoIGQ9Ik01NTMuMjI3IDI3Ni4xMDRjNS40NTMtNC4yODQgNC41NTgtMTguNzc5LTYuNjg0LTE4LjYxMi02LjI3My4wOTQtMTcuMjk5IDMuNTctMzAuODU0IDcuNTUzLTEwLjczIDMuMTU0LTIxLjczNiA1LjE0My0yOS45MzEgNi41ODhsLS44ODEgMTAuNTY2YzE0LjMwMy0uODM2IDIzLjM0Mi0xLjMyNCAzMC4wOTItMS42NiAyNC42MzYtMS4yMjcgMzUuNjgzLTIuNDExIDM4LjI1OC00LjQzNVoiIGZpbGwtcnVsZT0iZXZlbm9kZCIgZmlsbD0iIzVFNjQ3NSIvPjxwYXRoIGQ9Im00OTIuNDc1IDI1OC42OS0zLjU1MS42NTEtNi45NTUgNy45NDkgNDguMDg0IDguOTg0IDYuOTgyLTE1LjkyNS00NC41Ni0xLjY1OVoiIGZpbGwtcnVsZT0iZXZlbm9kZCIgZmlsbD0idXJsKCNlKSIgb3BhY2l0eT0iLjUzIi8+PHBhdGggZD0ibTQ5MC41MTYgMjcxLjIxNi0xMy43NTggMS41OTIgMTAuNTg0IDguNiA0MC4zNTEtMS43NjR2LTYuODM2bC0zNy4xNzctMS41OTJaIiBmaWxsLXJ1bGU9ImV2ZW5vZGQiIGZpbGw9InVybCgjZikiLz48cGF0aCBkPSJNNDg1LjYwNCAyNzkuNzZjLjE3NSAxLjUyOC0uNDU2IDQuMTcyLTEuNjA0IDQuMjAxLTEuNTkuMDQxLTMuMzE4LS41MjYtNS4yODEtLjcyMS0yLjgwNS4zMTctOC42MTIgMi45MTMtMTEuODg3IDQuODczLTEuNzE1IDEuMDI3LTMuMzk4LS40NzEtNC41MTgtMS4xNzYtMS4xMTktLjcwNi0uMzA0LTMuMjQ5LjQ4Ny00LjkwNyAxLjEyNy0yLjM2MiAyLjY5OS00LjAzNSAzLjgzNi01LjIwNCAyLjQ3OC0yLjU1MyA3Ljc2My01LjcxNyAxNS44NTMtOS40OTMuMDEyLS4wMDMuNDEyLS4yMTIgMS4wNjMuMDg0Ljg1My4zOSAyLjU3NiAxLjI2NSAzLjEwOSAxLjYxNyAyLjQzNCAxLjYgMy4zNjEgMi45MzUgMy41MjQgMy4zNTYuNDIxIDEuMTE0LjUyMyAyLjE4NS4yNjEgMi4wMjQtLjk1Ny0uNTkxLTEuOTk4LS41NDYtMy4xMjMuMTM2LTEuMzg1IDEuMzk2LTEuOTU5IDMuMTMyLTEuNzIgNS4yMVoiIGZpbGwtcnVsZT0iZXZlbm9kZCIgZmlsbD0iIzlFOUU5RSIvPjxwYXRoIGQ9Ik00NTcuNDEyIDI3NC40MjVjLTUuNDA2LTQuMzQxLTQuMzYxLTE4LjgyNiA2Ljg3OS0xOC41NCA2LjI3My4xNTkgMTcuMjYgMy43NTEgMzAuNzcxIDcuODc2IDEwLjY5OCAzLjI2NiAyMS42ODIgNS4zNzEgMjkuODYyIDYuOTAzbDcuNDI2IDEuMjkyLTYuNjU3IDkuMjgyYy0xNC4yOTMtLjk4Ny0yMy4zMjQtMS41NjktMzAuMDcyLTEuOTc2LTI0LjYyMS0xLjQ4Ni0zNS42NTYtMi43ODYtMzguMjA5LTQuODM3WiIgZmlsbC1ydWxlPSJldmVub2RkIiBmaWxsPSIjNUU2NDc1Ii8+PHBhdGggZD0iTTUyNS4wODQgMjc3LjgyYy0uNDggMS40Ni0uNCA0LjE3Ny43MjEgNC40MzkgMS41NDcuMzYyIDMuMzUzLjE1NyA1LjMxNi4zNjUgMi42ODQuODc5IDcuODQyIDQuNTk5IDEwLjY1IDcuMTgzIDEuNDcxIDEuMzUzIDMuNDI0LjIyOCA0LjY2My0uMjM2IDEuMjQtLjQ2NC45NTctMy4xMTkuNTE5LTQuOTAzLS42MjUtMi41NDEtMS44MjItNC40OTktMi42OTktNS44NzQtMS45MS0zLjAwMi02LjQ0My03LjE3My0xMy42LTEyLjUxMi0uMDExLS4wMDUtLjM2MS0uMjkxLTEuMDU2LS4xMzMtLjkxNi4yMDktMi43ODIuNzE2LTMuMzczLjk1Mi0yLjcwNyAxLjA3NC0zLjg4NyAyLjE5My00LjEzMyAyLjU3My0uNjM3IDEuMDA1LS45NTMgMi4wMzMtLjY2NiAxLjkyOCAxLjA1OC0uMzg0IDIuMDY4LS4xMjkgMy4wMzEuNzY2IDEuMDc0IDEuNjQ4IDEuMjgzIDMuNDY1LjYyNyA1LjQ1MloiIGZpbGwtcnVsZT0iZXZlbm9kZCIgZmlsbD0iIzlFOUU5RSIvPjxwYXRoIGQ9Ik00NzYuMjQgMjI2LjczYzcuNDk2LTE0LjU2MSAxMS4wMjQtMjMuMjM0IDEwLjU4NC0yNi4wMTktMS4zMjItOC4zNzktOS4zOTItOS4xMTctOS43MTktOC44NDgtNC43MyAzLjkwNS0xNC41MzUgMzUuMzA4LTE0LjUzNSAzNS4zMDguMzMgMi42MzUgMS45NDggNC4zOTkgNC44NSA1LjI5MiAzLjgyMiAxLjE3NiA2Ljc2NC0uNzM1IDguODItNS43MzNabTU0Ljg0Ni43OThjLTcuNDk2LTE0LjU2LTExLjAyNC0yMy4yMzMtMTAuNTg0LTI2LjAxOSAxLjMyMi04LjM3OSA5LjM5My05LjExNiA5LjcxOS04Ljg0NyA0LjczIDMuOTA0IDE0LjUzNSAzNS4zMDcgMTQuNTM1IDM1LjMwNy0uMzMgMi42MzUtMS45NDcgNC4zOTktNC44NSA1LjI5Mi0zLjgyMiAxLjE3Ni02Ljc2My0uNzM1LTguODItNS43MzNaIiBmaWxsPSIjRkZBRTkyIi8+PHBhdGggZD0ibTQ3OC4wMDYgMjI0LjUyNSAxMi4zNDgtMjQuMjU1Yy04Ljg5Ny02LjA2LTEzLjQ1NC04Ljk5OS0xMy42NzItOC44Mi0yLjY5NiAyLjIyNS05LjcwMiAxNi4zMTctMTQuMTEyIDI2LjAxOWwxNS40MzYgNy4wNTZabTUxLjI3OS43OTgtMTIuMzQ3LTI0LjI1NWM4Ljg5Ni02LjA1OSAxMy40NTMtOC45OTkgMTMuNjcxLTguODIgMi42OTYgMi4yMjUgOS43MDIgMTYuMzE3IDE0LjExMiAyNi4wMTlsLTE1LjQzNiA3LjA1NloiIGZpbGw9IiM4RUExQzUiLz48cGF0aCBkPSJNNTEyLjA1NyAxODcuMDRoLTE1LjQzNGMxLjE3NiAzLjUyOCAxLjYxNSAxMi45MzYgMS4zMjIgMjguMjI0LS4yOTUgMTUuMjg4LTUuMjkzIDI3LjkzLTE0Ljk5NCAzNy45MjYgMjUuMTQ5LjQzNCAzOS41NTUuNDM0IDQzLjIxOSAwLS4zNzEtMi42MjItMTQuMzczLTExLjM0NC0xNS40MzYtMzcuOTI2LS4yMjQtNS42MTguMjE3LTE1LjAyNiAxLjMyMy0yOC4yMjRaIiBmaWxsLXJ1bGU9ImV2ZW5vZGQiIGZpbGw9IiNGRkFFOTIiLz48cGF0aCBkPSJtNDgwLjc0OCAyNDcuODk4IDI0LjI1Ni44ODIgMjEuNjA3LS44ODJ2NS4yOTJsLTIxLjYwNy44ODItMjQuMjU2LS44ODJ2LTUuMjkyWiIgZmlsbC1ydWxlPSJldmVub2RkIiBmaWxsPSIjMzQyQjI2Ii8+PHBhdGggZmlsbD0iIzU4NDY0MSIgZD0iTTUwMS4wMzMgMjQ4Ljc4aDcuOTM4djUuMjkyaC03LjkzOHoiLz48cGF0aCBkPSJNNTI0Ljc1NCAyMjIuNzZjLS41ODggNy4wNTcuNzM0IDE4LjY3IDMuOTY5IDM0Ljg0LTE2Ljc1OCAzLjgyMi0zMy4zNjkgMy41MjgtNDkuODM0LS44ODIgMi42NDYtMTQuMDE5IDMuOTY4LTI1LjMzOCAzLjk2OC0zMy45NTggMC0xMi45MjktNi42NzMtMjcuMjYxLTYuNjczLTMwLjQzNiAwLTEuNjc0IDYuNzgxLTMuNDM2IDIwLjM0NS01LjI4NCAyLjc2OCA2Ljc3MiA1LjQ1NyAxMC4xNTkgOC4wNjkgMTAuMTU5IDIuNjExIDAgNS4wOTctMy4zODcgNy40NjEtMTAuMTU5IDMuNDIxLjYzNCA1LjU5NSAxLjA4MyA2LjUyMSAxLjM0NyA4LjAyIDIuMjg1IDExLjQ2NSAyLjg3OSAxMi4wNTMgMy45MzcgMi4yMDUgMy45NjktNC45OTggMTkuODUzLTUuODc5IDMwLjQzNloiIGZpbGwtcnVsZT0iZXZlbm9kZCIgZmlsbD0iIzhFQTFDNSIvPjxwYXRoIGQ9Im01MDkuOTQ5IDE4NC41NDYgNC4xNjYgMi43ODNjLjI4NSAzLjQ5Mi4xNiA2LjQ2MS0uMzc5IDguOTFzLTEuNzUgNS41OTktMy42MzQgOS40NWwtNS44NTYtOC40NWMyLjIxMy0xLjEzMSAzLjg0Ni0yLjc2OSA0Ljg5NS00LjkxNSAxLjA1LTIuMTQ2IDEuMzItNC43MzkuODA4LTcuNzc4Wm0tMTEuOTQ5IDAtMy4wMDIgMi44MDhjLS4yODEgMi44NzQtLjI4MSA1LjQ2MiAwIDcuNzY0LjI4MSAyLjMwMiAxLjAwOCA1LjY2NyAyLjE4IDEwLjA5NGw3LjA2OC03Ljk3M2MtMi40OC0xLjQ0Ni00LjE1NC0zLjA4NS01LjAxOS00LjkxNS0uODY2LTEuODMxLTEuMjc0LTQuNDIzLTEuMjI3LTcuNzc4WiIgZmlsbC1ydWxlPSJldmVub2RkIiBmaWxsPSIjQjRCNkM2Ii8+PHBhdGggZD0iTTQ3Ni4yNDQgMjI5LjM3NmMtLjg4MS00Ljk5OC0zLjIzNC03LjM1LTcuMDU2LTcuMDU2LTUuNzMzLjQ0MS02LjYxNCA0Ljg1MS02LjYxNCA0Ljg1MS0uNTg4IDMuMjM0LjU4OCA3LjM1IDMuNTI4IDEyLjM0OCAyLjkzOSA0Ljk5OCA3LjIwMyAxMC44NzggMTIuNzg5IDE3LjY0bDYuMTczLTEuNzY0LTguODItMjYuMDE5Wm01NC44MDkuNzk4Yy44ODEtNC45OTggMy4yMzQtNy4zNSA3LjA1Ni03LjA1NiA1LjczMy40NDEgNi42MTQgNC44NTEgNi42MTQgNC44NTEuNTg4IDMuMjM0LS41ODggNy4zNS0zLjUyOCAxMi4zNDgtMi45MzkgNC45OTgtNy4yMDMgMTAuODc4LTEyLjc4OSAxNy42NGwtNi4xNzQtMS43NjQgOC44MjEtMjYuMDE5WiIgZmlsbD0iI0ZGQUU5MiIvPjxwYXRoIGQ9Ik01MTcuMzc5IDI1Ny45NThjMCAyLjIwNSA0LjcwMSAyLjIwNSA3LjQ5OCAyLjIwNSAyLjc5NSAwIDQuODUtMi4yMDUgNC40MDgtNC44NTEtLjQzOS0yLjY0Ni0yLjY0NC0zLjk2OS02LjE3NC0zLjk2OS0zLjUyNyAwLTYuNjE1IDIuMjA1LTYuNjE1IDMuOTY5IDAgMS43NjQgNS4yOTMtLjQ0MSA1LjczNCAxLjMyMy40NDIgMS43NjQtNC44NTEtLjg4Mi00Ljg1MSAxLjMyM1ptLTI3LjQ2My0uOGMwIDIuMjA2LTQuNzAxIDIuMjA2LTcuNDk4IDIuMjA2LTIuNzk1IDAtNC44NS0yLjIwNi00LjQwOC00Ljg1Mi40MzktMi42NDYgMi42NDQtMy45NjkgNi4xNzQtMy45NjkgMy41MjcgMCA2LjYxNSAyLjIwNSA2LjYxNSAzLjk2OSAwIDEuNzY0LTUuMjkzLS40NDEtNS43MzUgMS4zMjMtLjQ0MSAxLjc2NCA0Ljg1Mi0uODgyIDQuODUyIDEuMzIzWiIgZmlsbD0iI0ZGQUU5MiIvPjxwYXRoIGQ9Ik00NzguNDQ3IDI1OC4wNGg1MC4yNzR2MS4zMjNjMCAuOTc1LS43ODkgMS43NjQtMS43NjQgMS43NjRoLTQ2Ljc0NmExLjc2MyAxLjc2MyAwIDAgMS0xLjc2NC0xLjc2NHYtMS4zMjNaIiBmaWxsLXJ1bGU9ImV2ZW5vZGQiIGZpbGw9IiNCOEMyRDYiLz48cGF0aCBkPSJNNDc4Ljc1IDIzMC45NzloNDkuNzNhMi42NDcgMi42NDcgMCAwIDEgMi42MzMgMi45MDdsLTIuMzkyIDI0LjE1NWgtNTAuMjc0bC0yLjMzMi0yNC4xNjFhMi42NDcgMi42NDcgMCAwIDEgMi42MzUtMi45MDFaIiBmaWxsLXJ1bGU9ImV2ZW5vZGQiIGZpbGw9IiNENERBRTYiLz48Y2lyY2xlIHRyYW5zZm9ybT0idHJhbnNsYXRlKDUwMy42MDkgMjQ0LjY0KSIgZmlsbD0iI0VGRjFGNiIgcj0iMy4wNzciLz48L3N2Zz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93" name="下箭头 192"/>
          <p:cNvSpPr/>
          <p:nvPr/>
        </p:nvSpPr>
        <p:spPr>
          <a:xfrm>
            <a:off x="560440" y="3392488"/>
            <a:ext cx="393289" cy="130733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95" name="椭圆 194"/>
          <p:cNvSpPr/>
          <p:nvPr/>
        </p:nvSpPr>
        <p:spPr>
          <a:xfrm>
            <a:off x="446067" y="4876424"/>
            <a:ext cx="610648" cy="448361"/>
          </a:xfrm>
          <a:prstGeom prst="ellipse">
            <a:avLst/>
          </a:prstGeom>
          <a:gradFill flip="none" rotWithShape="1">
            <a:gsLst>
              <a:gs pos="0">
                <a:srgbClr val="C00000"/>
              </a:gs>
              <a:gs pos="100000">
                <a:srgbClr val="C0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mn-cs"/>
                <a:sym typeface="Arial" panose="020B0604020202020204" pitchFamily="34" charset="0"/>
              </a:rPr>
              <a:t>2</a:t>
            </a:r>
            <a:endParaRPr kumimoji="0" lang="zh-CN" altLang="en-US" sz="2800" b="0"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pic>
        <p:nvPicPr>
          <p:cNvPr id="85" name="图片 1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5848" y="1437991"/>
            <a:ext cx="991034" cy="646160"/>
          </a:xfrm>
          <a:prstGeom prst="ellipse">
            <a:avLst/>
          </a:prstGeom>
        </p:spPr>
      </p:pic>
      <p:sp>
        <p:nvSpPr>
          <p:cNvPr id="86" name="Rounded Rectangle 55"/>
          <p:cNvSpPr/>
          <p:nvPr/>
        </p:nvSpPr>
        <p:spPr>
          <a:xfrm flipH="1">
            <a:off x="867268" y="2204202"/>
            <a:ext cx="1348193" cy="254797"/>
          </a:xfrm>
          <a:prstGeom prst="roundRect">
            <a:avLst>
              <a:gd name="adj" fmla="val 50000"/>
            </a:avLst>
          </a:prstGeom>
          <a:gradFill>
            <a:gsLst>
              <a:gs pos="0">
                <a:srgbClr val="DE7E80">
                  <a:lumMod val="60000"/>
                  <a:lumOff val="40000"/>
                </a:srgbClr>
              </a:gs>
              <a:gs pos="60000">
                <a:srgbClr val="DE7E80"/>
              </a:gs>
            </a:gsLst>
            <a:lin ang="2700000" scaled="0"/>
          </a:gradFill>
          <a:ln w="57150" cap="rnd" cmpd="sng" algn="ctr">
            <a:noFill/>
            <a:prstDash val="solid"/>
            <a:round/>
          </a:ln>
          <a:effectLst>
            <a:outerShdw blurRad="76200" dist="50800" dir="5400000" algn="ctr" rotWithShape="0">
              <a:srgbClr val="C23133">
                <a:alpha val="20000"/>
              </a:srgbClr>
            </a:outerShdw>
          </a:effectLst>
        </p:spPr>
        <p:txBody>
          <a:bodyPr rot="0" spcFirstLastPara="0" vert="horz" wrap="square" lIns="0" tIns="0" rIns="0" bIns="0" numCol="1" spcCol="0" rtlCol="0" fromWordArt="0" anchor="ctr" anchorCtr="0" forceAA="0"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HR</a:t>
            </a:r>
            <a:endParaRPr kumimoji="0" lang="zh-CN" altLang="en-US" sz="1400" b="0"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87" name="íṧḻiḋe"/>
          <p:cNvSpPr txBox="1"/>
          <p:nvPr/>
        </p:nvSpPr>
        <p:spPr>
          <a:xfrm>
            <a:off x="2203113" y="2051958"/>
            <a:ext cx="1741006" cy="385811"/>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lt1"/>
          </a:fontRef>
        </p:style>
        <p:txBody>
          <a:bodyPr wrap="square" lIns="23400" tIns="23400" rIns="23400" bIns="23400" anchor="ctr">
            <a:spAutoFit/>
          </a:bodyPr>
          <a:lstStyle/>
          <a:p>
            <a:pPr lvl="0" algn="ctr" defTabSz="457200">
              <a:buSzPct val="100000"/>
              <a:defRPr>
                <a:solidFill>
                  <a:srgbClr val="FFFFFF"/>
                </a:solidFill>
                <a:latin typeface="Helvetica Light"/>
                <a:ea typeface="Helvetica Light"/>
                <a:cs typeface="Helvetica Light"/>
                <a:sym typeface="Helvetica Light"/>
              </a:defRPr>
            </a:pPr>
            <a:r>
              <a:rPr lang="pt-BR" altLang="zh-CN" sz="1100" b="1" dirty="0">
                <a:solidFill>
                  <a:schemeClr val="tx1"/>
                </a:solidFill>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Configurar Geo-cercas de forma visualizada</a:t>
            </a:r>
            <a:endParaRPr kumimoji="0" lang="en-US" altLang="zh-CN" sz="1100" b="1"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pic>
        <p:nvPicPr>
          <p:cNvPr id="88" name="图片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5510" y="1578283"/>
            <a:ext cx="456215" cy="403895"/>
          </a:xfrm>
          <a:prstGeom prst="rect">
            <a:avLst/>
          </a:prstGeom>
        </p:spPr>
      </p:pic>
      <p:pic>
        <p:nvPicPr>
          <p:cNvPr id="89" name="图片 113"/>
          <p:cNvPicPr>
            <a:picLocks noChangeAspect="1"/>
          </p:cNvPicPr>
          <p:nvPr/>
        </p:nvPicPr>
        <p:blipFill rotWithShape="1">
          <a:blip r:embed="rId5" cstate="screen">
            <a:extLst>
              <a:ext uri="{28A0092B-C50C-407E-A947-70E740481C1C}">
                <a14:useLocalDpi xmlns:a14="http://schemas.microsoft.com/office/drawing/2010/main"/>
              </a:ext>
            </a:extLst>
          </a:blip>
          <a:srcRect t="-3"/>
          <a:stretch/>
        </p:blipFill>
        <p:spPr>
          <a:xfrm flipH="1">
            <a:off x="5342924" y="1419518"/>
            <a:ext cx="858162" cy="668666"/>
          </a:xfrm>
          <a:prstGeom prst="ellipse">
            <a:avLst/>
          </a:prstGeom>
        </p:spPr>
      </p:pic>
      <p:sp>
        <p:nvSpPr>
          <p:cNvPr id="90" name="íṧḻiḋe"/>
          <p:cNvSpPr txBox="1"/>
          <p:nvPr/>
        </p:nvSpPr>
        <p:spPr>
          <a:xfrm>
            <a:off x="6362978" y="2033485"/>
            <a:ext cx="1741006" cy="385811"/>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lt1"/>
          </a:fontRef>
        </p:style>
        <p:txBody>
          <a:bodyPr wrap="square" lIns="23400" tIns="23400" rIns="23400" bIns="23400" anchor="ctr">
            <a:spAutoFit/>
          </a:bodyPr>
          <a:lstStyle/>
          <a:p>
            <a:pPr lvl="0" algn="ctr" defTabSz="457200">
              <a:buSzPct val="100000"/>
              <a:defRPr>
                <a:solidFill>
                  <a:srgbClr val="FFFFFF"/>
                </a:solidFill>
                <a:latin typeface="Helvetica Light"/>
                <a:ea typeface="Helvetica Light"/>
                <a:cs typeface="Helvetica Light"/>
                <a:sym typeface="Helvetica Light"/>
              </a:defRPr>
            </a:pPr>
            <a:r>
              <a:rPr lang="es-ES" altLang="zh-CN" sz="1100" b="1">
                <a:solidFill>
                  <a:schemeClr val="tx1"/>
                </a:solidFill>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Cómodo fichaje móvil de entrada y salida</a:t>
            </a:r>
            <a:endParaRPr kumimoji="0" lang="en-US" altLang="zh-CN" sz="1100" b="1"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pic>
        <p:nvPicPr>
          <p:cNvPr id="91" name="图片 9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6916" y="1568851"/>
            <a:ext cx="453129" cy="401163"/>
          </a:xfrm>
          <a:prstGeom prst="rect">
            <a:avLst/>
          </a:prstGeom>
        </p:spPr>
      </p:pic>
      <p:sp>
        <p:nvSpPr>
          <p:cNvPr id="92" name="Rounded Rectangle 56"/>
          <p:cNvSpPr/>
          <p:nvPr/>
        </p:nvSpPr>
        <p:spPr>
          <a:xfrm flipH="1">
            <a:off x="5097907" y="2185729"/>
            <a:ext cx="1348193" cy="254797"/>
          </a:xfrm>
          <a:prstGeom prst="roundRect">
            <a:avLst>
              <a:gd name="adj" fmla="val 50000"/>
            </a:avLst>
          </a:prstGeom>
          <a:gradFill>
            <a:gsLst>
              <a:gs pos="0">
                <a:srgbClr val="DE7E80">
                  <a:lumMod val="60000"/>
                  <a:lumOff val="40000"/>
                </a:srgbClr>
              </a:gs>
              <a:gs pos="60000">
                <a:srgbClr val="DE7E80"/>
              </a:gs>
            </a:gsLst>
            <a:lin ang="2700000" scaled="0"/>
          </a:gradFill>
          <a:ln w="57150" cap="rnd" cmpd="sng" algn="ctr">
            <a:noFill/>
            <a:prstDash val="solid"/>
            <a:round/>
          </a:ln>
          <a:effectLst>
            <a:outerShdw blurRad="76200" dist="50800" dir="5400000" algn="ctr" rotWithShape="0">
              <a:srgbClr val="C23133">
                <a:alpha val="20000"/>
              </a:srgbClr>
            </a:outerShdw>
          </a:effectLst>
        </p:spPr>
        <p:txBody>
          <a:bodyPr rot="0" spcFirstLastPara="0" vert="horz" wrap="square" lIns="0" tIns="0" rIns="0" bIns="0" numCol="1" spcCol="0" rtlCol="0" fromWordArt="0" anchor="ctr" anchorCtr="0" forceAA="0"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rPr>
              <a:t>Employee</a:t>
            </a:r>
            <a:endParaRPr kumimoji="0" lang="zh-CN" altLang="en-US" sz="1400" b="0"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endParaRPr>
          </a:p>
        </p:txBody>
      </p:sp>
      <p:pic>
        <p:nvPicPr>
          <p:cNvPr id="93" name="图片 1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90197" y="1419518"/>
            <a:ext cx="1143074" cy="722963"/>
          </a:xfrm>
          <a:prstGeom prst="ellipse">
            <a:avLst/>
          </a:prstGeom>
        </p:spPr>
      </p:pic>
      <p:sp>
        <p:nvSpPr>
          <p:cNvPr id="95" name="Rounded Rectangle 135"/>
          <p:cNvSpPr/>
          <p:nvPr/>
        </p:nvSpPr>
        <p:spPr>
          <a:xfrm flipH="1">
            <a:off x="8387637" y="2185729"/>
            <a:ext cx="1348193" cy="254797"/>
          </a:xfrm>
          <a:prstGeom prst="roundRect">
            <a:avLst>
              <a:gd name="adj" fmla="val 50000"/>
            </a:avLst>
          </a:prstGeom>
          <a:gradFill>
            <a:gsLst>
              <a:gs pos="0">
                <a:srgbClr val="DE7E80">
                  <a:lumMod val="60000"/>
                  <a:lumOff val="40000"/>
                </a:srgbClr>
              </a:gs>
              <a:gs pos="60000">
                <a:srgbClr val="DE7E80"/>
              </a:gs>
            </a:gsLst>
            <a:lin ang="2700000" scaled="0"/>
          </a:gradFill>
          <a:ln w="57150" cap="rnd" cmpd="sng" algn="ctr">
            <a:noFill/>
            <a:prstDash val="solid"/>
            <a:round/>
          </a:ln>
          <a:effectLst>
            <a:outerShdw blurRad="76200" dist="50800" dir="5400000" algn="ctr" rotWithShape="0">
              <a:srgbClr val="C23133">
                <a:alpha val="20000"/>
              </a:srgbClr>
            </a:outerShdw>
          </a:effectLst>
        </p:spPr>
        <p:txBody>
          <a:bodyPr rot="0" spcFirstLastPara="0" vert="horz" wrap="square" lIns="0" tIns="0" rIns="0" bIns="0" numCol="1" spcCol="0" rtlCol="0" fromWordArt="0" anchor="ctr" anchorCtr="0" forceAA="0"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rPr>
              <a:t>Supervisor</a:t>
            </a:r>
            <a:endParaRPr kumimoji="0" lang="zh-CN" altLang="en-US" sz="1400" b="0"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endParaRPr>
          </a:p>
        </p:txBody>
      </p:sp>
      <p:grpSp>
        <p:nvGrpSpPr>
          <p:cNvPr id="96" name="组合 91"/>
          <p:cNvGrpSpPr/>
          <p:nvPr/>
        </p:nvGrpSpPr>
        <p:grpSpPr>
          <a:xfrm rot="5400000">
            <a:off x="4501169" y="1813594"/>
            <a:ext cx="508456" cy="301884"/>
            <a:chOff x="5479301" y="3554225"/>
            <a:chExt cx="734786" cy="386227"/>
          </a:xfrm>
        </p:grpSpPr>
        <p:sp>
          <p:nvSpPr>
            <p:cNvPr id="97" name="等腰三角形 92"/>
            <p:cNvSpPr/>
            <p:nvPr/>
          </p:nvSpPr>
          <p:spPr>
            <a:xfrm>
              <a:off x="5479301" y="3554225"/>
              <a:ext cx="734786" cy="256977"/>
            </a:xfrm>
            <a:prstGeom prst="triangle">
              <a:avLst/>
            </a:prstGeom>
            <a:gradFill>
              <a:gsLst>
                <a:gs pos="0">
                  <a:schemeClr val="accent1">
                    <a:satMod val="103000"/>
                    <a:lumMod val="102000"/>
                    <a:tint val="94000"/>
                  </a:scheme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98" name="等腰三角形 93"/>
            <p:cNvSpPr/>
            <p:nvPr/>
          </p:nvSpPr>
          <p:spPr>
            <a:xfrm>
              <a:off x="5479301" y="3683475"/>
              <a:ext cx="734786" cy="256977"/>
            </a:xfrm>
            <a:prstGeom prst="triangle">
              <a:avLst/>
            </a:prstGeom>
            <a:gradFill>
              <a:gsLst>
                <a:gs pos="0">
                  <a:schemeClr val="accent1">
                    <a:satMod val="103000"/>
                    <a:lumMod val="102000"/>
                    <a:tint val="94000"/>
                  </a:scheme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grpSp>
      <p:grpSp>
        <p:nvGrpSpPr>
          <p:cNvPr id="99" name="组合 91"/>
          <p:cNvGrpSpPr/>
          <p:nvPr/>
        </p:nvGrpSpPr>
        <p:grpSpPr>
          <a:xfrm rot="5400000">
            <a:off x="7926565" y="1788531"/>
            <a:ext cx="508456" cy="301884"/>
            <a:chOff x="5479301" y="3554225"/>
            <a:chExt cx="734786" cy="386227"/>
          </a:xfrm>
        </p:grpSpPr>
        <p:sp>
          <p:nvSpPr>
            <p:cNvPr id="100" name="等腰三角形 92"/>
            <p:cNvSpPr/>
            <p:nvPr/>
          </p:nvSpPr>
          <p:spPr>
            <a:xfrm>
              <a:off x="5479301" y="3554225"/>
              <a:ext cx="734786" cy="256977"/>
            </a:xfrm>
            <a:prstGeom prst="triangle">
              <a:avLst/>
            </a:prstGeom>
            <a:gradFill>
              <a:gsLst>
                <a:gs pos="0">
                  <a:schemeClr val="accent1">
                    <a:satMod val="103000"/>
                    <a:lumMod val="102000"/>
                    <a:tint val="94000"/>
                  </a:scheme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101" name="等腰三角形 93"/>
            <p:cNvSpPr/>
            <p:nvPr/>
          </p:nvSpPr>
          <p:spPr>
            <a:xfrm>
              <a:off x="5479301" y="3683475"/>
              <a:ext cx="734786" cy="256977"/>
            </a:xfrm>
            <a:prstGeom prst="triangle">
              <a:avLst/>
            </a:prstGeom>
            <a:gradFill>
              <a:gsLst>
                <a:gs pos="0">
                  <a:schemeClr val="accent1">
                    <a:satMod val="103000"/>
                    <a:lumMod val="102000"/>
                    <a:tint val="94000"/>
                  </a:schemeClr>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grpSp>
      <p:sp>
        <p:nvSpPr>
          <p:cNvPr id="103" name="íṧḻiḋe"/>
          <p:cNvSpPr txBox="1"/>
          <p:nvPr/>
        </p:nvSpPr>
        <p:spPr>
          <a:xfrm>
            <a:off x="9745909" y="2033485"/>
            <a:ext cx="2182566" cy="385811"/>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lt1"/>
          </a:fontRef>
        </p:style>
        <p:txBody>
          <a:bodyPr wrap="square" lIns="23400" tIns="23400" rIns="23400" bIns="23400" anchor="ctr">
            <a:spAutoFit/>
          </a:bodyPr>
          <a:lstStyle/>
          <a:p>
            <a:pPr lvl="0" algn="ctr" defTabSz="457200">
              <a:buSzPct val="100000"/>
              <a:defRPr>
                <a:solidFill>
                  <a:srgbClr val="FFFFFF"/>
                </a:solidFill>
                <a:latin typeface="Helvetica Light"/>
                <a:ea typeface="Helvetica Light"/>
                <a:cs typeface="Helvetica Light"/>
                <a:sym typeface="Helvetica Light"/>
              </a:defRPr>
            </a:pPr>
            <a:r>
              <a:rPr lang="es-ES" altLang="zh-CN" sz="1100" b="1">
                <a:solidFill>
                  <a:schemeClr val="tx1"/>
                </a:solidFill>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Aprobación rápida según el flujo de trabajo personalizado</a:t>
            </a:r>
            <a:endParaRPr kumimoji="0" lang="en-US" altLang="zh-CN" sz="1100" b="1"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pic>
        <p:nvPicPr>
          <p:cNvPr id="104" name="图片 13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89848" y="1521511"/>
            <a:ext cx="453129" cy="401163"/>
          </a:xfrm>
          <a:prstGeom prst="rect">
            <a:avLst/>
          </a:prstGeom>
        </p:spPr>
      </p:pic>
      <p:sp>
        <p:nvSpPr>
          <p:cNvPr id="115" name="文本框 114"/>
          <p:cNvSpPr txBox="1"/>
          <p:nvPr/>
        </p:nvSpPr>
        <p:spPr>
          <a:xfrm>
            <a:off x="1261430" y="3392488"/>
            <a:ext cx="3051826" cy="923330"/>
          </a:xfrm>
          <a:prstGeom prst="rect">
            <a:avLst/>
          </a:prstGeom>
          <a:noFill/>
        </p:spPr>
        <p:txBody>
          <a:bodyPr wrap="square" rtlCol="0">
            <a:spAutoFit/>
          </a:bodyPr>
          <a:lstStyle/>
          <a:p>
            <a:pPr marL="285750" lvl="0" indent="-285750">
              <a:buFont typeface="Helvetica Now Text" panose="020B0504030202020204" pitchFamily="34" charset="0"/>
              <a:buChar char="‑"/>
              <a:defRPr/>
            </a:pPr>
            <a:r>
              <a:rPr lang="en-US" altLang="zh-CN">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Por departamento
Por grupo de asistencia
Por persona</a:t>
            </a:r>
            <a:endParaRPr kumimoji="0" lang="zh-CN" altLang="en-US" sz="1800" b="0"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129" name="圆角矩形 137"/>
          <p:cNvSpPr/>
          <p:nvPr/>
        </p:nvSpPr>
        <p:spPr>
          <a:xfrm>
            <a:off x="1219199" y="2708055"/>
            <a:ext cx="3025541" cy="1716462"/>
          </a:xfrm>
          <a:prstGeom prst="roundRect">
            <a:avLst>
              <a:gd name="adj" fmla="val 1478"/>
            </a:avLst>
          </a:prstGeom>
          <a:noFill/>
          <a:ln w="6350">
            <a:solidFill>
              <a:schemeClr val="bg1">
                <a:lumMod val="7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30" name="Rounded Rectangular Callout 12"/>
          <p:cNvSpPr/>
          <p:nvPr/>
        </p:nvSpPr>
        <p:spPr>
          <a:xfrm>
            <a:off x="263525" y="2525794"/>
            <a:ext cx="795254" cy="207781"/>
          </a:xfrm>
          <a:prstGeom prst="wedgeRoundRectCallout">
            <a:avLst>
              <a:gd name="adj1" fmla="val -11076"/>
              <a:gd name="adj2" fmla="val 89220"/>
              <a:gd name="adj3" fmla="val 16667"/>
            </a:avLst>
          </a:prstGeom>
          <a:gradFill>
            <a:gsLst>
              <a:gs pos="0">
                <a:srgbClr val="DE7E80">
                  <a:lumMod val="60000"/>
                  <a:lumOff val="40000"/>
                </a:srgbClr>
              </a:gs>
              <a:gs pos="60000">
                <a:srgbClr val="DE7E80"/>
              </a:gs>
            </a:gsLst>
            <a:lin ang="2700000" scaled="0"/>
          </a:gradFill>
          <a:ln w="57150" cap="rnd" cmpd="sng" algn="ctr">
            <a:noFill/>
            <a:prstDash val="solid"/>
            <a:round/>
          </a:ln>
          <a:effectLst>
            <a:outerShdw blurRad="76200" dist="50800" dir="5400000" algn="ctr" rotWithShape="0">
              <a:srgbClr val="DE7E80">
                <a:alpha val="20000"/>
              </a:srgbClr>
            </a:outerShdw>
          </a:effectLst>
        </p:spPr>
        <p:txBody>
          <a:bodyPr rot="0" spcFirstLastPara="0"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rPr>
              <a:t>NEW</a:t>
            </a:r>
          </a:p>
        </p:txBody>
      </p:sp>
      <p:sp>
        <p:nvSpPr>
          <p:cNvPr id="126" name="文本框 14"/>
          <p:cNvSpPr txBox="1"/>
          <p:nvPr/>
        </p:nvSpPr>
        <p:spPr>
          <a:xfrm>
            <a:off x="418465" y="418465"/>
            <a:ext cx="82054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effectLst/>
                <a:uLnTx/>
                <a:uFillTx/>
                <a:latin typeface="Calibri" panose="020F0502020204030204" pitchFamily="34" charset="0"/>
                <a:ea typeface="微软雅黑" panose="020B0503020204020204" pitchFamily="34" charset="-122"/>
                <a:cs typeface="Helvetica Now Text Bold" panose="020B0304030202090204" charset="0"/>
                <a:sym typeface="Calibri" panose="020F0502020204030204" pitchFamily="34" charset="0"/>
              </a:rPr>
              <a:t>Mobile attendance</a:t>
            </a:r>
          </a:p>
        </p:txBody>
      </p:sp>
      <p:sp>
        <p:nvSpPr>
          <p:cNvPr id="127" name="文本框 126"/>
          <p:cNvSpPr txBox="1"/>
          <p:nvPr/>
        </p:nvSpPr>
        <p:spPr>
          <a:xfrm>
            <a:off x="418465" y="878840"/>
            <a:ext cx="10249535" cy="338554"/>
          </a:xfrm>
          <a:prstGeom prst="rect">
            <a:avLst/>
          </a:prstGeom>
          <a:noFill/>
        </p:spPr>
        <p:txBody>
          <a:bodyPr wrap="square" rtlCol="0" anchor="t">
            <a:spAutoFit/>
          </a:bodyPr>
          <a:lstStyle>
            <a:defPPr>
              <a:defRPr lang="zh-CN"/>
            </a:defPPr>
            <a:lvl1pPr lvl="0">
              <a:defRPr sz="2400" b="1" cap="all">
                <a:solidFill>
                  <a:srgbClr val="D8D8D8"/>
                </a:solidFill>
                <a:uFillTx/>
                <a:latin typeface="Helvetica Now Text" panose="020B0304030202090204" charset="0"/>
                <a:cs typeface="Helvetica 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Asigne</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diferentes</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áreas</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GEO-</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cercas</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a personas o </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grupos</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para </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una</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gestión</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de </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asistencia</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móvil</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más</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 </a:t>
            </a:r>
            <a:r>
              <a:rPr kumimoji="0" lang="en-US" altLang="zh-CN" sz="1600" b="1" i="0" u="none" strike="noStrike" kern="1200" cap="none" spc="0" normalizeH="0" baseline="0" noProof="0" dirty="0" err="1">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refinada</a:t>
            </a:r>
            <a:r>
              <a:rPr kumimoji="0" lang="en-US" altLang="zh-CN" sz="1600" b="1" i="0" u="none" strike="noStrike" kern="1200" cap="none" spc="0" normalizeH="0" baseline="0" noProof="0" dirty="0">
                <a:ln>
                  <a:noFill/>
                </a:ln>
                <a:solidFill>
                  <a:schemeClr val="tx1"/>
                </a:solidFill>
                <a:effectLst/>
                <a:uLnTx/>
                <a:uFillTx/>
                <a:latin typeface="Calibri" panose="020F0502020204030204" pitchFamily="34" charset="0"/>
                <a:ea typeface="微软雅黑" panose="020B0503020204020204" pitchFamily="34" charset="-122"/>
                <a:sym typeface="Calibri" panose="020F0502020204030204" pitchFamily="34" charset="0"/>
              </a:rPr>
              <a:t>.</a:t>
            </a:r>
          </a:p>
        </p:txBody>
      </p:sp>
      <p:sp>
        <p:nvSpPr>
          <p:cNvPr id="128" name="上凸带形 127"/>
          <p:cNvSpPr/>
          <p:nvPr/>
        </p:nvSpPr>
        <p:spPr>
          <a:xfrm>
            <a:off x="9644014" y="889000"/>
            <a:ext cx="1488141" cy="457200"/>
          </a:xfrm>
          <a:prstGeom prst="ribbon2">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chemeClr val="tx1"/>
                </a:solidFill>
                <a:effectLst/>
                <a:uLnTx/>
                <a:uFillTx/>
                <a:latin typeface="Calibri"/>
                <a:ea typeface="宋体"/>
                <a:cs typeface="+mn-cs"/>
              </a:rPr>
              <a:t>V2.3</a:t>
            </a:r>
            <a:endParaRPr kumimoji="0" lang="zh-CN" altLang="en-US" sz="1600" b="1" i="0" u="none" strike="noStrike" kern="1200" cap="none" spc="0" normalizeH="0" baseline="0" noProof="0" dirty="0">
              <a:ln>
                <a:noFill/>
              </a:ln>
              <a:solidFill>
                <a:schemeClr val="tx1"/>
              </a:solidFill>
              <a:effectLst/>
              <a:uLnTx/>
              <a:uFillTx/>
              <a:latin typeface="Calibri"/>
              <a:ea typeface="宋体"/>
              <a:cs typeface="+mn-cs"/>
            </a:endParaRPr>
          </a:p>
        </p:txBody>
      </p:sp>
      <p:sp>
        <p:nvSpPr>
          <p:cNvPr id="138" name="圆角矩形 137"/>
          <p:cNvSpPr/>
          <p:nvPr/>
        </p:nvSpPr>
        <p:spPr>
          <a:xfrm>
            <a:off x="1134952" y="4903660"/>
            <a:ext cx="3092544" cy="393889"/>
          </a:xfrm>
          <a:prstGeom prst="roundRect">
            <a:avLst>
              <a:gd name="adj" fmla="val 8088"/>
            </a:avLst>
          </a:prstGeom>
          <a:gradFill>
            <a:gsLst>
              <a:gs pos="0">
                <a:srgbClr val="0C0E1D">
                  <a:alpha val="14000"/>
                </a:srgbClr>
              </a:gs>
              <a:gs pos="100000">
                <a:srgbClr val="D8D8D8">
                  <a:alpha val="10000"/>
                </a:srgbClr>
              </a:gs>
            </a:gsLst>
            <a:path path="circle">
              <a:fillToRect l="50000" t="50000" r="50000" b="50000"/>
            </a:path>
            <a:tileRect/>
          </a:gradFill>
          <a:ln>
            <a:solidFill>
              <a:schemeClr val="bg1">
                <a:lumMod val="75000"/>
                <a:alpha val="6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chemeClr val="tx1"/>
              </a:solidFill>
              <a:effectLst/>
              <a:uLnTx/>
              <a:uFillTx/>
              <a:latin typeface="Calibri"/>
              <a:ea typeface="微软雅黑" panose="020B0503020204020204" pitchFamily="34" charset="-122"/>
              <a:cs typeface="+mn-ea"/>
              <a:sym typeface="Calibri" panose="020F0502020204030204" pitchFamily="34" charset="0"/>
            </a:endParaRPr>
          </a:p>
        </p:txBody>
      </p:sp>
      <p:grpSp>
        <p:nvGrpSpPr>
          <p:cNvPr id="139" name="组合 138"/>
          <p:cNvGrpSpPr/>
          <p:nvPr/>
        </p:nvGrpSpPr>
        <p:grpSpPr>
          <a:xfrm>
            <a:off x="1022302" y="4969744"/>
            <a:ext cx="3498899" cy="338554"/>
            <a:chOff x="407517" y="2322861"/>
            <a:chExt cx="3782808" cy="273844"/>
          </a:xfrm>
        </p:grpSpPr>
        <p:sp>
          <p:nvSpPr>
            <p:cNvPr id="140" name="文本框 139"/>
            <p:cNvSpPr txBox="1"/>
            <p:nvPr/>
          </p:nvSpPr>
          <p:spPr>
            <a:xfrm>
              <a:off x="407517" y="2322861"/>
              <a:ext cx="3782808" cy="273844"/>
            </a:xfrm>
            <a:prstGeom prst="rect">
              <a:avLst/>
            </a:prstGeom>
            <a:noFill/>
          </p:spPr>
          <p:txBody>
            <a:bodyPr wrap="square" rtlCol="0">
              <a:spAutoFit/>
            </a:bodyPr>
            <a:lstStyle/>
            <a:p>
              <a:pPr lvl="0" algn="ctr">
                <a:defRPr/>
              </a:pPr>
              <a:r>
                <a:rPr lang="en-US" altLang="zh-CN" sz="1600" b="1" kern="0" dirty="0" err="1">
                  <a:latin typeface="Calibri"/>
                  <a:ea typeface="微软雅黑" panose="020B0503020204020204" pitchFamily="34" charset="-122"/>
                  <a:cs typeface="+mn-ea"/>
                  <a:sym typeface="Calibri" panose="020F0502020204030204" pitchFamily="34" charset="0"/>
                </a:rPr>
                <a:t>Dibujo</a:t>
              </a:r>
              <a:r>
                <a:rPr lang="en-US" altLang="zh-CN" sz="1600" b="1" kern="0" dirty="0">
                  <a:latin typeface="Calibri"/>
                  <a:ea typeface="微软雅黑" panose="020B0503020204020204" pitchFamily="34" charset="-122"/>
                  <a:cs typeface="+mn-ea"/>
                  <a:sym typeface="Calibri" panose="020F0502020204030204" pitchFamily="34" charset="0"/>
                </a:rPr>
                <a:t> de </a:t>
              </a:r>
              <a:r>
                <a:rPr lang="en-US" altLang="zh-CN" sz="1600" b="1" kern="0" dirty="0" err="1">
                  <a:latin typeface="Calibri"/>
                  <a:ea typeface="微软雅黑" panose="020B0503020204020204" pitchFamily="34" charset="-122"/>
                  <a:cs typeface="+mn-ea"/>
                  <a:sym typeface="Calibri" panose="020F0502020204030204" pitchFamily="34" charset="0"/>
                </a:rPr>
                <a:t>cercado</a:t>
              </a:r>
              <a:r>
                <a:rPr lang="en-US" altLang="zh-CN" sz="1600" b="1" kern="0" dirty="0">
                  <a:latin typeface="Calibri"/>
                  <a:ea typeface="微软雅黑" panose="020B0503020204020204" pitchFamily="34" charset="-122"/>
                  <a:cs typeface="+mn-ea"/>
                  <a:sym typeface="Calibri" panose="020F0502020204030204" pitchFamily="34" charset="0"/>
                </a:rPr>
                <a:t> GEO </a:t>
              </a:r>
              <a:r>
                <a:rPr lang="en-US" altLang="zh-CN" sz="1600" b="1" kern="0" dirty="0" err="1">
                  <a:latin typeface="Calibri"/>
                  <a:ea typeface="微软雅黑" panose="020B0503020204020204" pitchFamily="34" charset="-122"/>
                  <a:cs typeface="+mn-ea"/>
                  <a:sym typeface="Calibri" panose="020F0502020204030204" pitchFamily="34" charset="0"/>
                </a:rPr>
                <a:t>visualizado</a:t>
              </a:r>
              <a:endParaRPr kumimoji="0" lang="en-US" altLang="zh-CN" sz="1600" b="1" i="0" u="none" strike="noStrike" kern="0" cap="none" spc="0" normalizeH="0" baseline="0" noProof="0" dirty="0">
                <a:ln>
                  <a:noFill/>
                </a:ln>
                <a:effectLst/>
                <a:uLnTx/>
                <a:uFillTx/>
                <a:latin typeface="Calibri"/>
                <a:ea typeface="微软雅黑" panose="020B0503020204020204" pitchFamily="34" charset="-122"/>
                <a:cs typeface="+mn-ea"/>
                <a:sym typeface="Calibri" panose="020F0502020204030204" pitchFamily="34" charset="0"/>
              </a:endParaRPr>
            </a:p>
          </p:txBody>
        </p:sp>
        <p:sp>
          <p:nvSpPr>
            <p:cNvPr id="141" name="六边形 140"/>
            <p:cNvSpPr/>
            <p:nvPr/>
          </p:nvSpPr>
          <p:spPr>
            <a:xfrm rot="5400000">
              <a:off x="505508" y="2400246"/>
              <a:ext cx="163430" cy="140888"/>
            </a:xfrm>
            <a:prstGeom prst="hexagon">
              <a:avLst/>
            </a:prstGeom>
            <a:solidFill>
              <a:srgbClr val="FA3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a:ea typeface="宋体"/>
                <a:cs typeface="+mn-cs"/>
              </a:endParaRPr>
            </a:p>
          </p:txBody>
        </p:sp>
      </p:grpSp>
      <p:sp>
        <p:nvSpPr>
          <p:cNvPr id="142" name="圆角矩形 141"/>
          <p:cNvSpPr/>
          <p:nvPr/>
        </p:nvSpPr>
        <p:spPr>
          <a:xfrm>
            <a:off x="1249678" y="2768588"/>
            <a:ext cx="2903525" cy="393889"/>
          </a:xfrm>
          <a:prstGeom prst="roundRect">
            <a:avLst>
              <a:gd name="adj" fmla="val 8088"/>
            </a:avLst>
          </a:prstGeom>
          <a:gradFill>
            <a:gsLst>
              <a:gs pos="0">
                <a:srgbClr val="0C0E1D">
                  <a:alpha val="14000"/>
                </a:srgbClr>
              </a:gs>
              <a:gs pos="100000">
                <a:srgbClr val="D8D8D8">
                  <a:alpha val="10000"/>
                </a:srgbClr>
              </a:gs>
            </a:gsLst>
            <a:path path="circle">
              <a:fillToRect l="50000" t="50000" r="50000" b="50000"/>
            </a:path>
            <a:tileRect/>
          </a:gradFill>
          <a:ln>
            <a:solidFill>
              <a:schemeClr val="bg1">
                <a:lumMod val="75000"/>
                <a:alpha val="6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chemeClr val="tx1"/>
              </a:solidFill>
              <a:effectLst/>
              <a:uLnTx/>
              <a:uFillTx/>
              <a:latin typeface="Calibri"/>
              <a:ea typeface="微软雅黑" panose="020B0503020204020204" pitchFamily="34" charset="-122"/>
              <a:cs typeface="+mn-ea"/>
              <a:sym typeface="Calibri" panose="020F0502020204030204" pitchFamily="34" charset="0"/>
            </a:endParaRPr>
          </a:p>
        </p:txBody>
      </p:sp>
      <p:grpSp>
        <p:nvGrpSpPr>
          <p:cNvPr id="143" name="组合 142"/>
          <p:cNvGrpSpPr/>
          <p:nvPr/>
        </p:nvGrpSpPr>
        <p:grpSpPr>
          <a:xfrm>
            <a:off x="1338783" y="2793001"/>
            <a:ext cx="2762669" cy="338554"/>
            <a:chOff x="516779" y="2298160"/>
            <a:chExt cx="3182448" cy="338554"/>
          </a:xfrm>
        </p:grpSpPr>
        <p:sp>
          <p:nvSpPr>
            <p:cNvPr id="144" name="文本框 143"/>
            <p:cNvSpPr txBox="1"/>
            <p:nvPr/>
          </p:nvSpPr>
          <p:spPr>
            <a:xfrm>
              <a:off x="655703" y="2298160"/>
              <a:ext cx="3043524" cy="338554"/>
            </a:xfrm>
            <a:prstGeom prst="rect">
              <a:avLst/>
            </a:prstGeom>
            <a:noFill/>
          </p:spPr>
          <p:txBody>
            <a:bodyPr wrap="none" rtlCol="0">
              <a:spAutoFit/>
            </a:bodyPr>
            <a:lstStyle/>
            <a:p>
              <a:pPr lvl="0" algn="ctr">
                <a:defRPr/>
              </a:pPr>
              <a:r>
                <a:rPr lang="en-US" altLang="zh-CN" sz="1600" b="1" kern="0" dirty="0" err="1">
                  <a:latin typeface="Calibri"/>
                  <a:ea typeface="微软雅黑" panose="020B0503020204020204" pitchFamily="34" charset="-122"/>
                  <a:cs typeface="+mn-ea"/>
                  <a:sym typeface="Calibri" panose="020F0502020204030204" pitchFamily="34" charset="0"/>
                </a:rPr>
                <a:t>Asignar</a:t>
              </a:r>
              <a:r>
                <a:rPr lang="en-US" altLang="zh-CN" sz="1600" b="1" kern="0" dirty="0">
                  <a:latin typeface="Calibri"/>
                  <a:ea typeface="微软雅黑" panose="020B0503020204020204" pitchFamily="34" charset="-122"/>
                  <a:cs typeface="+mn-ea"/>
                  <a:sym typeface="Calibri" panose="020F0502020204030204" pitchFamily="34" charset="0"/>
                </a:rPr>
                <a:t> </a:t>
              </a:r>
              <a:r>
                <a:rPr lang="en-US" altLang="zh-CN" sz="1600" b="1" kern="0" dirty="0" err="1">
                  <a:latin typeface="Calibri"/>
                  <a:ea typeface="微软雅黑" panose="020B0503020204020204" pitchFamily="34" charset="-122"/>
                  <a:cs typeface="+mn-ea"/>
                  <a:sym typeface="Calibri" panose="020F0502020204030204" pitchFamily="34" charset="0"/>
                </a:rPr>
                <a:t>área</a:t>
              </a:r>
              <a:r>
                <a:rPr lang="en-US" altLang="zh-CN" sz="1600" b="1" kern="0" dirty="0">
                  <a:latin typeface="Calibri"/>
                  <a:ea typeface="微软雅黑" panose="020B0503020204020204" pitchFamily="34" charset="-122"/>
                  <a:cs typeface="+mn-ea"/>
                  <a:sym typeface="Calibri" panose="020F0502020204030204" pitchFamily="34" charset="0"/>
                </a:rPr>
                <a:t> de check-in/out</a:t>
              </a:r>
              <a:endParaRPr kumimoji="0" lang="en-US" altLang="zh-CN" sz="1600" b="0" i="0" u="none" strike="noStrike" kern="1200" cap="none" spc="0" normalizeH="0" baseline="0" noProof="0" dirty="0">
                <a:ln>
                  <a:noFill/>
                </a:ln>
                <a:effectLst/>
                <a:uLnTx/>
                <a:uFillTx/>
                <a:latin typeface="Calibri"/>
                <a:ea typeface="微软雅黑" panose="020B0503020204020204" pitchFamily="34" charset="-122"/>
                <a:cs typeface="+mn-ea"/>
                <a:sym typeface="Calibri" panose="020F0502020204030204" pitchFamily="34" charset="0"/>
              </a:endParaRPr>
            </a:p>
          </p:txBody>
        </p:sp>
        <p:sp>
          <p:nvSpPr>
            <p:cNvPr id="145" name="六边形 144"/>
            <p:cNvSpPr/>
            <p:nvPr/>
          </p:nvSpPr>
          <p:spPr>
            <a:xfrm rot="5400000">
              <a:off x="505508" y="2400246"/>
              <a:ext cx="163430" cy="140888"/>
            </a:xfrm>
            <a:prstGeom prst="hexagon">
              <a:avLst/>
            </a:prstGeom>
            <a:solidFill>
              <a:srgbClr val="FA33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Calibri"/>
                <a:ea typeface="宋体"/>
                <a:cs typeface="+mn-cs"/>
              </a:endParaRPr>
            </a:p>
          </p:txBody>
        </p:sp>
      </p:grpSp>
      <p:sp>
        <p:nvSpPr>
          <p:cNvPr id="2" name="矩形 1"/>
          <p:cNvSpPr/>
          <p:nvPr/>
        </p:nvSpPr>
        <p:spPr>
          <a:xfrm>
            <a:off x="4796346" y="2814712"/>
            <a:ext cx="3639138" cy="276999"/>
          </a:xfrm>
          <a:prstGeom prst="rect">
            <a:avLst/>
          </a:prstGeom>
        </p:spPr>
        <p:txBody>
          <a:bodyPr wrap="none">
            <a:spAutoFit/>
          </a:bodyPr>
          <a:lstStyle/>
          <a:p>
            <a:pPr lvl="0" latinLnBrk="1">
              <a:defRPr/>
            </a:pPr>
            <a:r>
              <a:rPr lang="pt-BR" altLang="zh-CN" sz="1200" b="1">
                <a:latin typeface="Arial" panose="020B0604020202020204" pitchFamily="34" charset="0"/>
                <a:ea typeface="宋体"/>
                <a:cs typeface="Arial" panose="020B0604020202020204" pitchFamily="34" charset="0"/>
              </a:rPr>
              <a:t>Asignar área de check-in/out por departamento</a:t>
            </a:r>
            <a:endParaRPr kumimoji="0" lang="en-US" altLang="zh-CN" sz="1200" b="1" i="0" u="none" strike="noStrike" kern="1200" cap="none" spc="0" normalizeH="0" baseline="0" noProof="0" dirty="0">
              <a:ln>
                <a:noFill/>
              </a:ln>
              <a:effectLst/>
              <a:uLnTx/>
              <a:uFillTx/>
              <a:latin typeface="Arial" panose="020B0604020202020204" pitchFamily="34" charset="0"/>
              <a:ea typeface="宋体"/>
              <a:cs typeface="Arial" panose="020B0604020202020204" pitchFamily="34" charset="0"/>
            </a:endParaRPr>
          </a:p>
        </p:txBody>
      </p:sp>
      <p:sp>
        <p:nvSpPr>
          <p:cNvPr id="4" name="矩形 3"/>
          <p:cNvSpPr/>
          <p:nvPr/>
        </p:nvSpPr>
        <p:spPr>
          <a:xfrm>
            <a:off x="4720290" y="3124294"/>
            <a:ext cx="3917608" cy="1061829"/>
          </a:xfrm>
          <a:prstGeom prst="rect">
            <a:avLst/>
          </a:prstGeom>
        </p:spPr>
        <p:txBody>
          <a:bodyPr wrap="square">
            <a:spAutoFit/>
          </a:bodyPr>
          <a:lstStyle/>
          <a:p>
            <a:pPr lvl="0">
              <a:defRPr/>
            </a:pPr>
            <a:r>
              <a:rPr lang="es-ES" altLang="zh-CN" sz="1050" dirty="0">
                <a:latin typeface="Arial" panose="020B0604020202020204" pitchFamily="34" charset="0"/>
                <a:ea typeface="宋体"/>
                <a:cs typeface="Arial" panose="020B0604020202020204" pitchFamily="34" charset="0"/>
              </a:rPr>
              <a:t>Asigne el área de </a:t>
            </a:r>
            <a:r>
              <a:rPr lang="es-ES" altLang="zh-CN" sz="1050" dirty="0" err="1">
                <a:latin typeface="Arial" panose="020B0604020202020204" pitchFamily="34" charset="0"/>
                <a:ea typeface="宋体"/>
                <a:cs typeface="Arial" panose="020B0604020202020204" pitchFamily="34" charset="0"/>
              </a:rPr>
              <a:t>check</a:t>
            </a:r>
            <a:r>
              <a:rPr lang="es-ES" altLang="zh-CN" sz="1050" dirty="0">
                <a:latin typeface="Arial" panose="020B0604020202020204" pitchFamily="34" charset="0"/>
                <a:ea typeface="宋体"/>
                <a:cs typeface="Arial" panose="020B0604020202020204" pitchFamily="34" charset="0"/>
              </a:rPr>
              <a:t>-in / </a:t>
            </a:r>
            <a:r>
              <a:rPr lang="es-ES" altLang="zh-CN" sz="1050" dirty="0" err="1">
                <a:latin typeface="Arial" panose="020B0604020202020204" pitchFamily="34" charset="0"/>
                <a:ea typeface="宋体"/>
                <a:cs typeface="Arial" panose="020B0604020202020204" pitchFamily="34" charset="0"/>
              </a:rPr>
              <a:t>out</a:t>
            </a:r>
            <a:r>
              <a:rPr lang="es-ES" altLang="zh-CN" sz="1050" dirty="0">
                <a:latin typeface="Arial" panose="020B0604020202020204" pitchFamily="34" charset="0"/>
                <a:ea typeface="宋体"/>
                <a:cs typeface="Arial" panose="020B0604020202020204" pitchFamily="34" charset="0"/>
              </a:rPr>
              <a:t> al departamento, y a las personas (incluidas las nuevas personas) en el departamento se les asignará automáticamente la misma área de </a:t>
            </a:r>
            <a:r>
              <a:rPr lang="es-ES" altLang="zh-CN" sz="1050" dirty="0" err="1">
                <a:latin typeface="Arial" panose="020B0604020202020204" pitchFamily="34" charset="0"/>
                <a:ea typeface="宋体"/>
                <a:cs typeface="Arial" panose="020B0604020202020204" pitchFamily="34" charset="0"/>
              </a:rPr>
              <a:t>check</a:t>
            </a:r>
            <a:r>
              <a:rPr lang="es-ES" altLang="zh-CN" sz="1050" dirty="0">
                <a:latin typeface="Arial" panose="020B0604020202020204" pitchFamily="34" charset="0"/>
                <a:ea typeface="宋体"/>
                <a:cs typeface="Arial" panose="020B0604020202020204" pitchFamily="34" charset="0"/>
              </a:rPr>
              <a:t>-in / </a:t>
            </a:r>
            <a:r>
              <a:rPr lang="es-ES" altLang="zh-CN" sz="1050" dirty="0" err="1">
                <a:latin typeface="Arial" panose="020B0604020202020204" pitchFamily="34" charset="0"/>
                <a:ea typeface="宋体"/>
                <a:cs typeface="Arial" panose="020B0604020202020204" pitchFamily="34" charset="0"/>
              </a:rPr>
              <a:t>out</a:t>
            </a:r>
            <a:r>
              <a:rPr lang="es-ES" altLang="zh-CN" sz="1050" dirty="0">
                <a:latin typeface="Arial" panose="020B0604020202020204" pitchFamily="34" charset="0"/>
                <a:ea typeface="宋体"/>
                <a:cs typeface="Arial" panose="020B0604020202020204" pitchFamily="34" charset="0"/>
              </a:rPr>
              <a:t> que la del departamento. El modo es aplicable a la escena donde diferentes departamentos tienen diferentes áreas de </a:t>
            </a:r>
            <a:r>
              <a:rPr lang="es-ES" altLang="zh-CN" sz="1050" dirty="0" err="1">
                <a:latin typeface="Arial" panose="020B0604020202020204" pitchFamily="34" charset="0"/>
                <a:ea typeface="宋体"/>
                <a:cs typeface="Arial" panose="020B0604020202020204" pitchFamily="34" charset="0"/>
              </a:rPr>
              <a:t>check</a:t>
            </a:r>
            <a:r>
              <a:rPr lang="es-ES" altLang="zh-CN" sz="1050" dirty="0">
                <a:latin typeface="Arial" panose="020B0604020202020204" pitchFamily="34" charset="0"/>
                <a:ea typeface="宋体"/>
                <a:cs typeface="Arial" panose="020B0604020202020204" pitchFamily="34" charset="0"/>
              </a:rPr>
              <a:t>-in / </a:t>
            </a:r>
            <a:r>
              <a:rPr lang="es-ES" altLang="zh-CN" sz="1050" dirty="0" err="1">
                <a:latin typeface="Arial" panose="020B0604020202020204" pitchFamily="34" charset="0"/>
                <a:ea typeface="宋体"/>
                <a:cs typeface="Arial" panose="020B0604020202020204" pitchFamily="34" charset="0"/>
              </a:rPr>
              <a:t>out</a:t>
            </a:r>
            <a:r>
              <a:rPr lang="es-ES" altLang="zh-CN" sz="1050" dirty="0">
                <a:latin typeface="Arial" panose="020B0604020202020204" pitchFamily="34" charset="0"/>
                <a:ea typeface="宋体"/>
                <a:cs typeface="Arial" panose="020B0604020202020204" pitchFamily="34" charset="0"/>
              </a:rPr>
              <a:t>.</a:t>
            </a:r>
            <a:endParaRPr kumimoji="0" lang="zh-CN" altLang="en-US" sz="1050" b="0" i="0" u="none" strike="noStrike" kern="1200" cap="none" spc="0" normalizeH="0" baseline="0" noProof="0" dirty="0">
              <a:ln>
                <a:noFill/>
              </a:ln>
              <a:effectLst/>
              <a:uLnTx/>
              <a:uFillTx/>
              <a:latin typeface="Arial" panose="020B0604020202020204" pitchFamily="34" charset="0"/>
              <a:ea typeface="宋体"/>
              <a:cs typeface="Arial" panose="020B0604020202020204" pitchFamily="34" charset="0"/>
            </a:endParaRPr>
          </a:p>
        </p:txBody>
      </p:sp>
      <p:sp>
        <p:nvSpPr>
          <p:cNvPr id="5" name="矩形 4"/>
          <p:cNvSpPr/>
          <p:nvPr/>
        </p:nvSpPr>
        <p:spPr>
          <a:xfrm>
            <a:off x="4783646" y="4411934"/>
            <a:ext cx="4043094" cy="276999"/>
          </a:xfrm>
          <a:prstGeom prst="rect">
            <a:avLst/>
          </a:prstGeom>
        </p:spPr>
        <p:txBody>
          <a:bodyPr wrap="none">
            <a:spAutoFit/>
          </a:bodyPr>
          <a:lstStyle/>
          <a:p>
            <a:pPr lvl="0" latinLnBrk="1">
              <a:defRPr/>
            </a:pPr>
            <a:r>
              <a:rPr lang="en-US" altLang="zh-CN" sz="1200" b="1">
                <a:latin typeface="Arial" panose="020B0604020202020204" pitchFamily="34" charset="0"/>
                <a:ea typeface="宋体"/>
                <a:cs typeface="Arial" panose="020B0604020202020204" pitchFamily="34" charset="0"/>
              </a:rPr>
              <a:t>Asignar área de check-in/out por grupo de presencia</a:t>
            </a:r>
            <a:endParaRPr kumimoji="0" lang="zh-CN" altLang="en-US" sz="1200" b="1" i="0" u="none" strike="noStrike" kern="1200" cap="none" spc="0" normalizeH="0" baseline="0" noProof="0" dirty="0">
              <a:ln>
                <a:noFill/>
              </a:ln>
              <a:effectLst/>
              <a:uLnTx/>
              <a:uFillTx/>
              <a:latin typeface="Arial" panose="020B0604020202020204" pitchFamily="34" charset="0"/>
              <a:ea typeface="宋体"/>
              <a:cs typeface="Arial" panose="020B0604020202020204" pitchFamily="34" charset="0"/>
            </a:endParaRPr>
          </a:p>
        </p:txBody>
      </p:sp>
      <p:sp>
        <p:nvSpPr>
          <p:cNvPr id="6" name="矩形 5"/>
          <p:cNvSpPr/>
          <p:nvPr/>
        </p:nvSpPr>
        <p:spPr>
          <a:xfrm>
            <a:off x="4721779" y="4794549"/>
            <a:ext cx="3867509" cy="577081"/>
          </a:xfrm>
          <a:prstGeom prst="rect">
            <a:avLst/>
          </a:prstGeom>
        </p:spPr>
        <p:txBody>
          <a:bodyPr wrap="square">
            <a:spAutoFit/>
          </a:bodyPr>
          <a:lstStyle/>
          <a:p>
            <a:pPr lvl="0">
              <a:defRPr/>
            </a:pPr>
            <a:r>
              <a:rPr lang="es-ES" altLang="zh-CN" sz="1050">
                <a:latin typeface="Arial" panose="020B0604020202020204" pitchFamily="34" charset="0"/>
                <a:ea typeface="宋体"/>
                <a:cs typeface="Arial" panose="020B0604020202020204" pitchFamily="34" charset="0"/>
              </a:rPr>
              <a:t>Asigne un horario al grupo de asistencia, que es un grupo de personas. El modo es aplicable a la escena donde las personas tienen el mismo horario especial.</a:t>
            </a:r>
            <a:endParaRPr kumimoji="0" lang="zh-CN" altLang="en-US" sz="1050" b="0" i="0" u="none" strike="noStrike" kern="1200" cap="none" spc="0" normalizeH="0" baseline="0" noProof="0" dirty="0">
              <a:ln>
                <a:noFill/>
              </a:ln>
              <a:effectLst/>
              <a:uLnTx/>
              <a:uFillTx/>
              <a:latin typeface="Arial" panose="020B0604020202020204" pitchFamily="34" charset="0"/>
              <a:ea typeface="宋体"/>
              <a:cs typeface="Arial" panose="020B0604020202020204" pitchFamily="34" charset="0"/>
            </a:endParaRPr>
          </a:p>
        </p:txBody>
      </p:sp>
      <p:pic>
        <p:nvPicPr>
          <p:cNvPr id="9" name="图片 8"/>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b="2178"/>
          <a:stretch/>
        </p:blipFill>
        <p:spPr>
          <a:xfrm>
            <a:off x="8019618" y="4861895"/>
            <a:ext cx="4172382" cy="1996105"/>
          </a:xfrm>
          <a:prstGeom prst="rect">
            <a:avLst/>
          </a:prstGeom>
        </p:spPr>
      </p:pic>
      <p:pic>
        <p:nvPicPr>
          <p:cNvPr id="14" name="图片 13"/>
          <p:cNvPicPr>
            <a:picLocks noChangeAspect="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r="5818" b="957"/>
          <a:stretch/>
        </p:blipFill>
        <p:spPr>
          <a:xfrm>
            <a:off x="4256038" y="4186123"/>
            <a:ext cx="565730" cy="570558"/>
          </a:xfrm>
          <a:prstGeom prst="rect">
            <a:avLst/>
          </a:prstGeom>
        </p:spPr>
      </p:pic>
      <p:pic>
        <p:nvPicPr>
          <p:cNvPr id="15" name="图片 14"/>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46920" y="2532737"/>
            <a:ext cx="620047" cy="570847"/>
          </a:xfrm>
          <a:prstGeom prst="rect">
            <a:avLst/>
          </a:prstGeom>
        </p:spPr>
      </p:pic>
      <p:pic>
        <p:nvPicPr>
          <p:cNvPr id="16" name="图片 15"/>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61720" y="5581066"/>
            <a:ext cx="576571" cy="566881"/>
          </a:xfrm>
          <a:prstGeom prst="rect">
            <a:avLst/>
          </a:prstGeom>
        </p:spPr>
      </p:pic>
      <p:sp>
        <p:nvSpPr>
          <p:cNvPr id="17" name="矩形 16"/>
          <p:cNvSpPr/>
          <p:nvPr/>
        </p:nvSpPr>
        <p:spPr>
          <a:xfrm>
            <a:off x="4721779" y="6040059"/>
            <a:ext cx="3874455" cy="577081"/>
          </a:xfrm>
          <a:prstGeom prst="rect">
            <a:avLst/>
          </a:prstGeom>
        </p:spPr>
        <p:txBody>
          <a:bodyPr wrap="square">
            <a:spAutoFit/>
          </a:bodyPr>
          <a:lstStyle/>
          <a:p>
            <a:pPr lvl="0">
              <a:defRPr/>
            </a:pPr>
            <a:r>
              <a:rPr lang="es-ES" altLang="zh-CN" sz="1050">
                <a:latin typeface="Arial" panose="020B0604020202020204" pitchFamily="34" charset="0"/>
                <a:ea typeface="宋体"/>
                <a:cs typeface="Arial" panose="020B0604020202020204" pitchFamily="34" charset="0"/>
              </a:rPr>
              <a:t>Asigne un área de check-in / out por persona, que es aplicable a la escena donde una persona ha especificado un área de check-in / out.</a:t>
            </a:r>
            <a:endParaRPr kumimoji="0" lang="zh-CN" altLang="en-US" sz="1050" b="0" i="0" u="none" strike="noStrike" kern="1200" cap="none" spc="0" normalizeH="0" baseline="0" noProof="0" dirty="0">
              <a:ln>
                <a:noFill/>
              </a:ln>
              <a:effectLst/>
              <a:uLnTx/>
              <a:uFillTx/>
              <a:latin typeface="Arial" panose="020B0604020202020204" pitchFamily="34" charset="0"/>
              <a:ea typeface="宋体"/>
              <a:cs typeface="Arial" panose="020B0604020202020204" pitchFamily="34" charset="0"/>
            </a:endParaRPr>
          </a:p>
        </p:txBody>
      </p:sp>
      <p:sp>
        <p:nvSpPr>
          <p:cNvPr id="102" name="矩形 101"/>
          <p:cNvSpPr/>
          <p:nvPr/>
        </p:nvSpPr>
        <p:spPr>
          <a:xfrm>
            <a:off x="4796346" y="5692577"/>
            <a:ext cx="3220753" cy="276999"/>
          </a:xfrm>
          <a:prstGeom prst="rect">
            <a:avLst/>
          </a:prstGeom>
        </p:spPr>
        <p:txBody>
          <a:bodyPr wrap="none">
            <a:spAutoFit/>
          </a:bodyPr>
          <a:lstStyle/>
          <a:p>
            <a:pPr lvl="0" latinLnBrk="1">
              <a:defRPr/>
            </a:pPr>
            <a:r>
              <a:rPr lang="en-US" altLang="zh-CN" sz="1200" b="1">
                <a:latin typeface="Arial" panose="020B0604020202020204" pitchFamily="34" charset="0"/>
                <a:ea typeface="宋体"/>
                <a:cs typeface="Arial" panose="020B0604020202020204" pitchFamily="34" charset="0"/>
              </a:rPr>
              <a:t>Asignar área de check-in/out por persona</a:t>
            </a:r>
            <a:endParaRPr kumimoji="0" lang="zh-CN" altLang="en-US" sz="1200" b="1" i="0" u="none" strike="noStrike" kern="1200" cap="none" spc="0" normalizeH="0" baseline="0" noProof="0" dirty="0">
              <a:ln>
                <a:noFill/>
              </a:ln>
              <a:effectLst/>
              <a:uLnTx/>
              <a:uFillTx/>
              <a:latin typeface="Arial" panose="020B0604020202020204" pitchFamily="34" charset="0"/>
              <a:ea typeface="宋体"/>
              <a:cs typeface="Arial" panose="020B0604020202020204" pitchFamily="34" charset="0"/>
            </a:endParaRPr>
          </a:p>
        </p:txBody>
      </p:sp>
      <p:sp>
        <p:nvSpPr>
          <p:cNvPr id="114" name="圆角矩形 113"/>
          <p:cNvSpPr/>
          <p:nvPr/>
        </p:nvSpPr>
        <p:spPr>
          <a:xfrm>
            <a:off x="9215793" y="2702182"/>
            <a:ext cx="2703643" cy="2255223"/>
          </a:xfrm>
          <a:prstGeom prst="roundRect">
            <a:avLst>
              <a:gd name="adj" fmla="val 10829"/>
            </a:avLst>
          </a:prstGeom>
          <a:solidFill>
            <a:schemeClr val="bg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pic>
        <p:nvPicPr>
          <p:cNvPr id="116" name="图片 7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99362" y="3708015"/>
            <a:ext cx="2362229" cy="132515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359994" lon="0" rev="0"/>
            </a:camera>
            <a:lightRig rig="twoPt" dir="t">
              <a:rot lat="0" lon="0" rev="7200000"/>
            </a:lightRig>
          </a:scene3d>
          <a:sp3d prstMaterial="matte">
            <a:bevelT w="22860" h="12700"/>
            <a:contourClr>
              <a:srgbClr val="FFFFFF"/>
            </a:contourClr>
          </a:sp3d>
        </p:spPr>
      </p:pic>
      <p:sp>
        <p:nvSpPr>
          <p:cNvPr id="125" name="椭圆 76"/>
          <p:cNvSpPr/>
          <p:nvPr/>
        </p:nvSpPr>
        <p:spPr>
          <a:xfrm>
            <a:off x="10216217" y="4250952"/>
            <a:ext cx="1036921" cy="484207"/>
          </a:xfrm>
          <a:prstGeom prst="ellipse">
            <a:avLst/>
          </a:prstGeom>
          <a:solidFill>
            <a:srgbClr val="7030A0">
              <a:alpha val="69804"/>
            </a:srgbClr>
          </a:solidFill>
          <a:ln>
            <a:solidFill>
              <a:srgbClr val="7030A0"/>
            </a:solidFill>
            <a:prstDash val="dash"/>
          </a:ln>
          <a:scene3d>
            <a:camera prst="orthographicFront">
              <a:rot lat="18599993"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7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pic>
        <p:nvPicPr>
          <p:cNvPr id="133" name="图片 8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21373" y="3484000"/>
            <a:ext cx="1702083" cy="957422"/>
          </a:xfrm>
          <a:prstGeom prst="rect">
            <a:avLst/>
          </a:prstGeom>
        </p:spPr>
      </p:pic>
      <p:sp>
        <p:nvSpPr>
          <p:cNvPr id="134" name="椭圆 76"/>
          <p:cNvSpPr/>
          <p:nvPr/>
        </p:nvSpPr>
        <p:spPr>
          <a:xfrm>
            <a:off x="9377590" y="4476436"/>
            <a:ext cx="599582" cy="331538"/>
          </a:xfrm>
          <a:prstGeom prst="ellipse">
            <a:avLst/>
          </a:prstGeom>
          <a:solidFill>
            <a:srgbClr val="7030A0">
              <a:alpha val="69804"/>
            </a:srgbClr>
          </a:solidFill>
          <a:ln>
            <a:solidFill>
              <a:srgbClr val="7030A0"/>
            </a:solidFill>
            <a:prstDash val="dash"/>
          </a:ln>
          <a:scene3d>
            <a:camera prst="orthographicFront">
              <a:rot lat="18599993"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7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pic>
        <p:nvPicPr>
          <p:cNvPr id="135" name="图片 7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11526" y="3495263"/>
            <a:ext cx="1700744" cy="956668"/>
          </a:xfrm>
          <a:prstGeom prst="rect">
            <a:avLst/>
          </a:prstGeom>
        </p:spPr>
      </p:pic>
      <p:sp>
        <p:nvSpPr>
          <p:cNvPr id="136" name="íṧḻiḋe"/>
          <p:cNvSpPr txBox="1"/>
          <p:nvPr/>
        </p:nvSpPr>
        <p:spPr>
          <a:xfrm flipH="1">
            <a:off x="9176202" y="2886858"/>
            <a:ext cx="827324" cy="563063"/>
          </a:xfrm>
          <a:prstGeom prst="wedgeRoundRectCallout">
            <a:avLst>
              <a:gd name="adj1" fmla="val -3777"/>
              <a:gd name="adj2" fmla="val 74617"/>
              <a:gd name="adj3" fmla="val 16667"/>
            </a:avLst>
          </a:prstGeom>
          <a:noFill/>
          <a:ln>
            <a:solidFill>
              <a:schemeClr val="bg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lt1"/>
          </a:fontRef>
        </p:style>
        <p:txBody>
          <a:bodyPr wrap="square" lIns="23400" tIns="23400" rIns="23400" bIns="23400">
            <a:spAutoFit/>
          </a:bodyPr>
          <a:lstStyle/>
          <a:p>
            <a:pPr lvl="0" defTabSz="457200">
              <a:buSzPct val="100000"/>
              <a:defRPr>
                <a:solidFill>
                  <a:srgbClr val="FFFFFF"/>
                </a:solidFill>
                <a:latin typeface="Helvetica Light"/>
                <a:ea typeface="Helvetica Light"/>
                <a:cs typeface="Helvetica Light"/>
                <a:sym typeface="Helvetica Light"/>
              </a:defRPr>
            </a:pPr>
            <a:r>
              <a:rPr lang="es-ES" altLang="zh-CN" sz="1000">
                <a:solidFill>
                  <a:schemeClr val="tx1"/>
                </a:solidFill>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Necesito visitar al cliente hoy</a:t>
            </a:r>
            <a:endParaRPr kumimoji="0" lang="en-US" altLang="zh-CN" sz="1000" b="0"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137" name="íṧḻiḋe"/>
          <p:cNvSpPr txBox="1"/>
          <p:nvPr/>
        </p:nvSpPr>
        <p:spPr>
          <a:xfrm>
            <a:off x="9987889" y="2566663"/>
            <a:ext cx="1089038" cy="903581"/>
          </a:xfrm>
          <a:prstGeom prst="wedgeRoundRectCallout">
            <a:avLst>
              <a:gd name="adj1" fmla="val -3471"/>
              <a:gd name="adj2" fmla="val 73432"/>
              <a:gd name="adj3" fmla="val 16667"/>
            </a:avLst>
          </a:prstGeom>
          <a:noFill/>
          <a:ln>
            <a:solidFill>
              <a:schemeClr val="bg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lt1"/>
          </a:fontRef>
        </p:style>
        <p:txBody>
          <a:bodyPr wrap="square" lIns="23400" tIns="23400" rIns="23400" bIns="23400">
            <a:spAutoFit/>
          </a:bodyPr>
          <a:lstStyle/>
          <a:p>
            <a:pPr lvl="0" defTabSz="457200">
              <a:buSzPct val="100000"/>
              <a:defRPr>
                <a:solidFill>
                  <a:srgbClr val="FFFFFF"/>
                </a:solidFill>
                <a:latin typeface="Helvetica Light"/>
                <a:ea typeface="Helvetica Light"/>
                <a:cs typeface="Helvetica Light"/>
                <a:sym typeface="Helvetica Light"/>
              </a:defRPr>
            </a:pPr>
            <a:r>
              <a:rPr lang="es-ES" altLang="zh-CN" sz="1000" dirty="0">
                <a:solidFill>
                  <a:schemeClr val="tx1"/>
                </a:solidFill>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Necesito ir a la oficina de impuestos para presentar declaraciones.</a:t>
            </a:r>
            <a:endParaRPr kumimoji="0" lang="en-US" altLang="zh-CN" sz="1000" b="0"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grpSp>
        <p:nvGrpSpPr>
          <p:cNvPr id="169" name="组合 168"/>
          <p:cNvGrpSpPr/>
          <p:nvPr/>
        </p:nvGrpSpPr>
        <p:grpSpPr>
          <a:xfrm>
            <a:off x="9575692" y="4280433"/>
            <a:ext cx="244008" cy="377102"/>
            <a:chOff x="6725824" y="1679003"/>
            <a:chExt cx="1389710" cy="2147730"/>
          </a:xfrm>
        </p:grpSpPr>
        <p:sp>
          <p:nvSpPr>
            <p:cNvPr id="191" name="ïSļíḋe">
              <a:extLst>
                <a:ext uri="{FF2B5EF4-FFF2-40B4-BE49-F238E27FC236}">
                  <a16:creationId xmlns:a16="http://schemas.microsoft.com/office/drawing/2014/main" id="{8B7F636C-8482-4763-A6F1-1B602B082169}"/>
                </a:ext>
              </a:extLst>
            </p:cNvPr>
            <p:cNvSpPr/>
            <p:nvPr/>
          </p:nvSpPr>
          <p:spPr bwMode="auto">
            <a:xfrm>
              <a:off x="6766578" y="1719757"/>
              <a:ext cx="1304126" cy="2025468"/>
            </a:xfrm>
            <a:custGeom>
              <a:avLst/>
              <a:gdLst>
                <a:gd name="T0" fmla="*/ 371 w 371"/>
                <a:gd name="T1" fmla="*/ 186 h 577"/>
                <a:gd name="T2" fmla="*/ 186 w 371"/>
                <a:gd name="T3" fmla="*/ 577 h 577"/>
                <a:gd name="T4" fmla="*/ 0 w 371"/>
                <a:gd name="T5" fmla="*/ 186 h 577"/>
                <a:gd name="T6" fmla="*/ 186 w 371"/>
                <a:gd name="T7" fmla="*/ 0 h 577"/>
                <a:gd name="T8" fmla="*/ 371 w 371"/>
                <a:gd name="T9" fmla="*/ 186 h 577"/>
              </a:gdLst>
              <a:ahLst/>
              <a:cxnLst>
                <a:cxn ang="0">
                  <a:pos x="T0" y="T1"/>
                </a:cxn>
                <a:cxn ang="0">
                  <a:pos x="T2" y="T3"/>
                </a:cxn>
                <a:cxn ang="0">
                  <a:pos x="T4" y="T5"/>
                </a:cxn>
                <a:cxn ang="0">
                  <a:pos x="T6" y="T7"/>
                </a:cxn>
                <a:cxn ang="0">
                  <a:pos x="T8" y="T9"/>
                </a:cxn>
              </a:cxnLst>
              <a:rect l="0" t="0" r="r" b="b"/>
              <a:pathLst>
                <a:path w="371" h="577">
                  <a:moveTo>
                    <a:pt x="371" y="186"/>
                  </a:moveTo>
                  <a:cubicBezTo>
                    <a:pt x="371" y="288"/>
                    <a:pt x="186" y="577"/>
                    <a:pt x="186" y="577"/>
                  </a:cubicBezTo>
                  <a:cubicBezTo>
                    <a:pt x="186" y="577"/>
                    <a:pt x="0" y="288"/>
                    <a:pt x="0" y="186"/>
                  </a:cubicBezTo>
                  <a:cubicBezTo>
                    <a:pt x="0" y="83"/>
                    <a:pt x="83" y="0"/>
                    <a:pt x="186" y="0"/>
                  </a:cubicBezTo>
                  <a:cubicBezTo>
                    <a:pt x="288" y="0"/>
                    <a:pt x="371" y="83"/>
                    <a:pt x="371" y="186"/>
                  </a:cubicBezTo>
                  <a:close/>
                </a:path>
              </a:pathLst>
            </a:custGeom>
            <a:solidFill>
              <a:srgbClr val="08C5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92" name="îṩľïḋè">
              <a:extLst>
                <a:ext uri="{FF2B5EF4-FFF2-40B4-BE49-F238E27FC236}">
                  <a16:creationId xmlns:a16="http://schemas.microsoft.com/office/drawing/2014/main" id="{EE86C573-12A2-49A1-8D44-5F38184E30A9}"/>
                </a:ext>
              </a:extLst>
            </p:cNvPr>
            <p:cNvSpPr/>
            <p:nvPr/>
          </p:nvSpPr>
          <p:spPr bwMode="auto">
            <a:xfrm>
              <a:off x="6725824" y="1679003"/>
              <a:ext cx="1389710" cy="2147730"/>
            </a:xfrm>
            <a:custGeom>
              <a:avLst/>
              <a:gdLst>
                <a:gd name="T0" fmla="*/ 198 w 395"/>
                <a:gd name="T1" fmla="*/ 612 h 612"/>
                <a:gd name="T2" fmla="*/ 187 w 395"/>
                <a:gd name="T3" fmla="*/ 596 h 612"/>
                <a:gd name="T4" fmla="*/ 0 w 395"/>
                <a:gd name="T5" fmla="*/ 198 h 612"/>
                <a:gd name="T6" fmla="*/ 198 w 395"/>
                <a:gd name="T7" fmla="*/ 0 h 612"/>
                <a:gd name="T8" fmla="*/ 395 w 395"/>
                <a:gd name="T9" fmla="*/ 198 h 612"/>
                <a:gd name="T10" fmla="*/ 208 w 395"/>
                <a:gd name="T11" fmla="*/ 596 h 612"/>
                <a:gd name="T12" fmla="*/ 198 w 395"/>
                <a:gd name="T13" fmla="*/ 612 h 612"/>
                <a:gd name="T14" fmla="*/ 198 w 395"/>
                <a:gd name="T15" fmla="*/ 24 h 612"/>
                <a:gd name="T16" fmla="*/ 24 w 395"/>
                <a:gd name="T17" fmla="*/ 198 h 612"/>
                <a:gd name="T18" fmla="*/ 198 w 395"/>
                <a:gd name="T19" fmla="*/ 567 h 612"/>
                <a:gd name="T20" fmla="*/ 371 w 395"/>
                <a:gd name="T21" fmla="*/ 198 h 612"/>
                <a:gd name="T22" fmla="*/ 198 w 395"/>
                <a:gd name="T23" fmla="*/ 2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5" h="612">
                  <a:moveTo>
                    <a:pt x="198" y="612"/>
                  </a:moveTo>
                  <a:cubicBezTo>
                    <a:pt x="187" y="596"/>
                    <a:pt x="187" y="596"/>
                    <a:pt x="187" y="596"/>
                  </a:cubicBezTo>
                  <a:cubicBezTo>
                    <a:pt x="180" y="584"/>
                    <a:pt x="0" y="302"/>
                    <a:pt x="0" y="198"/>
                  </a:cubicBezTo>
                  <a:cubicBezTo>
                    <a:pt x="0" y="89"/>
                    <a:pt x="89" y="0"/>
                    <a:pt x="198" y="0"/>
                  </a:cubicBezTo>
                  <a:cubicBezTo>
                    <a:pt x="307" y="0"/>
                    <a:pt x="395" y="89"/>
                    <a:pt x="395" y="198"/>
                  </a:cubicBezTo>
                  <a:cubicBezTo>
                    <a:pt x="395" y="302"/>
                    <a:pt x="215" y="584"/>
                    <a:pt x="208" y="596"/>
                  </a:cubicBezTo>
                  <a:lnTo>
                    <a:pt x="198" y="612"/>
                  </a:lnTo>
                  <a:close/>
                  <a:moveTo>
                    <a:pt x="198" y="24"/>
                  </a:moveTo>
                  <a:cubicBezTo>
                    <a:pt x="102" y="24"/>
                    <a:pt x="24" y="102"/>
                    <a:pt x="24" y="198"/>
                  </a:cubicBezTo>
                  <a:cubicBezTo>
                    <a:pt x="24" y="282"/>
                    <a:pt x="159" y="505"/>
                    <a:pt x="198" y="567"/>
                  </a:cubicBezTo>
                  <a:cubicBezTo>
                    <a:pt x="236" y="505"/>
                    <a:pt x="371" y="282"/>
                    <a:pt x="371" y="198"/>
                  </a:cubicBezTo>
                  <a:cubicBezTo>
                    <a:pt x="371" y="102"/>
                    <a:pt x="293" y="24"/>
                    <a:pt x="198" y="24"/>
                  </a:cubicBez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96" name="iSḷiḓè">
              <a:extLst>
                <a:ext uri="{FF2B5EF4-FFF2-40B4-BE49-F238E27FC236}">
                  <a16:creationId xmlns:a16="http://schemas.microsoft.com/office/drawing/2014/main" id="{9B9CF4BA-5379-4472-BA91-F18581AADD6F}"/>
                </a:ext>
              </a:extLst>
            </p:cNvPr>
            <p:cNvSpPr/>
            <p:nvPr/>
          </p:nvSpPr>
          <p:spPr bwMode="auto">
            <a:xfrm>
              <a:off x="7100760" y="2053938"/>
              <a:ext cx="643912" cy="6439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97" name="îsḻidé">
              <a:extLst>
                <a:ext uri="{FF2B5EF4-FFF2-40B4-BE49-F238E27FC236}">
                  <a16:creationId xmlns:a16="http://schemas.microsoft.com/office/drawing/2014/main" id="{40EA520B-FCD1-407F-ACE5-41A37998B320}"/>
                </a:ext>
              </a:extLst>
            </p:cNvPr>
            <p:cNvSpPr/>
            <p:nvPr/>
          </p:nvSpPr>
          <p:spPr bwMode="auto">
            <a:xfrm>
              <a:off x="7060006" y="2013185"/>
              <a:ext cx="725420" cy="725419"/>
            </a:xfrm>
            <a:custGeom>
              <a:avLst/>
              <a:gdLst>
                <a:gd name="T0" fmla="*/ 104 w 207"/>
                <a:gd name="T1" fmla="*/ 207 h 207"/>
                <a:gd name="T2" fmla="*/ 0 w 207"/>
                <a:gd name="T3" fmla="*/ 104 h 207"/>
                <a:gd name="T4" fmla="*/ 104 w 207"/>
                <a:gd name="T5" fmla="*/ 0 h 207"/>
                <a:gd name="T6" fmla="*/ 207 w 207"/>
                <a:gd name="T7" fmla="*/ 104 h 207"/>
                <a:gd name="T8" fmla="*/ 104 w 207"/>
                <a:gd name="T9" fmla="*/ 207 h 207"/>
                <a:gd name="T10" fmla="*/ 104 w 207"/>
                <a:gd name="T11" fmla="*/ 24 h 207"/>
                <a:gd name="T12" fmla="*/ 24 w 207"/>
                <a:gd name="T13" fmla="*/ 104 h 207"/>
                <a:gd name="T14" fmla="*/ 104 w 207"/>
                <a:gd name="T15" fmla="*/ 183 h 207"/>
                <a:gd name="T16" fmla="*/ 183 w 207"/>
                <a:gd name="T17" fmla="*/ 104 h 207"/>
                <a:gd name="T18" fmla="*/ 104 w 207"/>
                <a:gd name="T19" fmla="*/ 2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207">
                  <a:moveTo>
                    <a:pt x="104" y="207"/>
                  </a:moveTo>
                  <a:cubicBezTo>
                    <a:pt x="47" y="207"/>
                    <a:pt x="0" y="161"/>
                    <a:pt x="0" y="104"/>
                  </a:cubicBezTo>
                  <a:cubicBezTo>
                    <a:pt x="0" y="47"/>
                    <a:pt x="47" y="0"/>
                    <a:pt x="104" y="0"/>
                  </a:cubicBezTo>
                  <a:cubicBezTo>
                    <a:pt x="161" y="0"/>
                    <a:pt x="207" y="47"/>
                    <a:pt x="207" y="104"/>
                  </a:cubicBezTo>
                  <a:cubicBezTo>
                    <a:pt x="207" y="161"/>
                    <a:pt x="161" y="207"/>
                    <a:pt x="104" y="207"/>
                  </a:cubicBezTo>
                  <a:close/>
                  <a:moveTo>
                    <a:pt x="104" y="24"/>
                  </a:moveTo>
                  <a:cubicBezTo>
                    <a:pt x="60" y="24"/>
                    <a:pt x="24" y="60"/>
                    <a:pt x="24" y="104"/>
                  </a:cubicBezTo>
                  <a:cubicBezTo>
                    <a:pt x="24" y="148"/>
                    <a:pt x="60" y="183"/>
                    <a:pt x="104" y="183"/>
                  </a:cubicBezTo>
                  <a:cubicBezTo>
                    <a:pt x="148" y="183"/>
                    <a:pt x="183" y="148"/>
                    <a:pt x="183" y="104"/>
                  </a:cubicBezTo>
                  <a:cubicBezTo>
                    <a:pt x="183" y="60"/>
                    <a:pt x="148" y="24"/>
                    <a:pt x="104" y="24"/>
                  </a:cubicBez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grpSp>
      <p:grpSp>
        <p:nvGrpSpPr>
          <p:cNvPr id="170" name="组合 169"/>
          <p:cNvGrpSpPr/>
          <p:nvPr/>
        </p:nvGrpSpPr>
        <p:grpSpPr>
          <a:xfrm>
            <a:off x="10500329" y="4180943"/>
            <a:ext cx="196160" cy="302271"/>
            <a:chOff x="8095156" y="2803809"/>
            <a:chExt cx="1393784" cy="2147730"/>
          </a:xfrm>
        </p:grpSpPr>
        <p:sp>
          <p:nvSpPr>
            <p:cNvPr id="187" name="iṣ1îďe">
              <a:extLst>
                <a:ext uri="{FF2B5EF4-FFF2-40B4-BE49-F238E27FC236}">
                  <a16:creationId xmlns:a16="http://schemas.microsoft.com/office/drawing/2014/main" id="{1FA85231-9E59-49DA-9D68-9D6F0A0635C3}"/>
                </a:ext>
              </a:extLst>
            </p:cNvPr>
            <p:cNvSpPr/>
            <p:nvPr/>
          </p:nvSpPr>
          <p:spPr bwMode="auto">
            <a:xfrm>
              <a:off x="8139984" y="2844563"/>
              <a:ext cx="1304126" cy="2025468"/>
            </a:xfrm>
            <a:custGeom>
              <a:avLst/>
              <a:gdLst>
                <a:gd name="T0" fmla="*/ 372 w 372"/>
                <a:gd name="T1" fmla="*/ 186 h 577"/>
                <a:gd name="T2" fmla="*/ 186 w 372"/>
                <a:gd name="T3" fmla="*/ 577 h 577"/>
                <a:gd name="T4" fmla="*/ 0 w 372"/>
                <a:gd name="T5" fmla="*/ 186 h 577"/>
                <a:gd name="T6" fmla="*/ 186 w 372"/>
                <a:gd name="T7" fmla="*/ 0 h 577"/>
                <a:gd name="T8" fmla="*/ 372 w 372"/>
                <a:gd name="T9" fmla="*/ 186 h 577"/>
              </a:gdLst>
              <a:ahLst/>
              <a:cxnLst>
                <a:cxn ang="0">
                  <a:pos x="T0" y="T1"/>
                </a:cxn>
                <a:cxn ang="0">
                  <a:pos x="T2" y="T3"/>
                </a:cxn>
                <a:cxn ang="0">
                  <a:pos x="T4" y="T5"/>
                </a:cxn>
                <a:cxn ang="0">
                  <a:pos x="T6" y="T7"/>
                </a:cxn>
                <a:cxn ang="0">
                  <a:pos x="T8" y="T9"/>
                </a:cxn>
              </a:cxnLst>
              <a:rect l="0" t="0" r="r" b="b"/>
              <a:pathLst>
                <a:path w="372" h="577">
                  <a:moveTo>
                    <a:pt x="372" y="186"/>
                  </a:moveTo>
                  <a:cubicBezTo>
                    <a:pt x="372" y="288"/>
                    <a:pt x="186" y="577"/>
                    <a:pt x="186" y="577"/>
                  </a:cubicBezTo>
                  <a:cubicBezTo>
                    <a:pt x="186" y="577"/>
                    <a:pt x="0" y="288"/>
                    <a:pt x="0" y="186"/>
                  </a:cubicBezTo>
                  <a:cubicBezTo>
                    <a:pt x="0" y="83"/>
                    <a:pt x="84" y="0"/>
                    <a:pt x="186" y="0"/>
                  </a:cubicBezTo>
                  <a:cubicBezTo>
                    <a:pt x="288" y="0"/>
                    <a:pt x="372" y="83"/>
                    <a:pt x="372" y="186"/>
                  </a:cubicBezTo>
                  <a:close/>
                </a:path>
              </a:pathLst>
            </a:custGeom>
            <a:solidFill>
              <a:srgbClr val="EF5E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88" name="îš1ïḋê">
              <a:extLst>
                <a:ext uri="{FF2B5EF4-FFF2-40B4-BE49-F238E27FC236}">
                  <a16:creationId xmlns:a16="http://schemas.microsoft.com/office/drawing/2014/main" id="{61FE1271-3493-4E3E-A64D-CA0BBA2A7D02}"/>
                </a:ext>
              </a:extLst>
            </p:cNvPr>
            <p:cNvSpPr/>
            <p:nvPr/>
          </p:nvSpPr>
          <p:spPr bwMode="auto">
            <a:xfrm>
              <a:off x="8095156" y="2803809"/>
              <a:ext cx="1393784" cy="2147730"/>
            </a:xfrm>
            <a:custGeom>
              <a:avLst/>
              <a:gdLst>
                <a:gd name="T0" fmla="*/ 198 w 396"/>
                <a:gd name="T1" fmla="*/ 612 h 612"/>
                <a:gd name="T2" fmla="*/ 188 w 396"/>
                <a:gd name="T3" fmla="*/ 596 h 612"/>
                <a:gd name="T4" fmla="*/ 0 w 396"/>
                <a:gd name="T5" fmla="*/ 198 h 612"/>
                <a:gd name="T6" fmla="*/ 198 w 396"/>
                <a:gd name="T7" fmla="*/ 0 h 612"/>
                <a:gd name="T8" fmla="*/ 396 w 396"/>
                <a:gd name="T9" fmla="*/ 198 h 612"/>
                <a:gd name="T10" fmla="*/ 208 w 396"/>
                <a:gd name="T11" fmla="*/ 596 h 612"/>
                <a:gd name="T12" fmla="*/ 198 w 396"/>
                <a:gd name="T13" fmla="*/ 612 h 612"/>
                <a:gd name="T14" fmla="*/ 198 w 396"/>
                <a:gd name="T15" fmla="*/ 24 h 612"/>
                <a:gd name="T16" fmla="*/ 24 w 396"/>
                <a:gd name="T17" fmla="*/ 198 h 612"/>
                <a:gd name="T18" fmla="*/ 198 w 396"/>
                <a:gd name="T19" fmla="*/ 567 h 612"/>
                <a:gd name="T20" fmla="*/ 372 w 396"/>
                <a:gd name="T21" fmla="*/ 198 h 612"/>
                <a:gd name="T22" fmla="*/ 198 w 396"/>
                <a:gd name="T23" fmla="*/ 24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6" h="612">
                  <a:moveTo>
                    <a:pt x="198" y="612"/>
                  </a:moveTo>
                  <a:cubicBezTo>
                    <a:pt x="188" y="596"/>
                    <a:pt x="188" y="596"/>
                    <a:pt x="188" y="596"/>
                  </a:cubicBezTo>
                  <a:cubicBezTo>
                    <a:pt x="180" y="584"/>
                    <a:pt x="0" y="302"/>
                    <a:pt x="0" y="198"/>
                  </a:cubicBezTo>
                  <a:cubicBezTo>
                    <a:pt x="0" y="89"/>
                    <a:pt x="89" y="0"/>
                    <a:pt x="198" y="0"/>
                  </a:cubicBezTo>
                  <a:cubicBezTo>
                    <a:pt x="307" y="0"/>
                    <a:pt x="396" y="89"/>
                    <a:pt x="396" y="198"/>
                  </a:cubicBezTo>
                  <a:cubicBezTo>
                    <a:pt x="396" y="302"/>
                    <a:pt x="216" y="584"/>
                    <a:pt x="208" y="596"/>
                  </a:cubicBezTo>
                  <a:lnTo>
                    <a:pt x="198" y="612"/>
                  </a:lnTo>
                  <a:close/>
                  <a:moveTo>
                    <a:pt x="198" y="24"/>
                  </a:moveTo>
                  <a:cubicBezTo>
                    <a:pt x="102" y="24"/>
                    <a:pt x="24" y="102"/>
                    <a:pt x="24" y="198"/>
                  </a:cubicBezTo>
                  <a:cubicBezTo>
                    <a:pt x="24" y="282"/>
                    <a:pt x="160" y="505"/>
                    <a:pt x="198" y="567"/>
                  </a:cubicBezTo>
                  <a:cubicBezTo>
                    <a:pt x="236" y="505"/>
                    <a:pt x="372" y="282"/>
                    <a:pt x="372" y="198"/>
                  </a:cubicBezTo>
                  <a:cubicBezTo>
                    <a:pt x="372" y="102"/>
                    <a:pt x="294" y="24"/>
                    <a:pt x="198" y="24"/>
                  </a:cubicBez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89" name="iṩľíďé">
              <a:extLst>
                <a:ext uri="{FF2B5EF4-FFF2-40B4-BE49-F238E27FC236}">
                  <a16:creationId xmlns:a16="http://schemas.microsoft.com/office/drawing/2014/main" id="{B7B2B3CB-FD4B-440E-AE18-48021BAD7F8D}"/>
                </a:ext>
              </a:extLst>
            </p:cNvPr>
            <p:cNvSpPr/>
            <p:nvPr/>
          </p:nvSpPr>
          <p:spPr bwMode="auto">
            <a:xfrm>
              <a:off x="8474166" y="3178745"/>
              <a:ext cx="643912" cy="6398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90" name="íşḻidè">
              <a:extLst>
                <a:ext uri="{FF2B5EF4-FFF2-40B4-BE49-F238E27FC236}">
                  <a16:creationId xmlns:a16="http://schemas.microsoft.com/office/drawing/2014/main" id="{3A8AA473-E228-4CA0-BB7E-5223F22AFB16}"/>
                </a:ext>
              </a:extLst>
            </p:cNvPr>
            <p:cNvSpPr/>
            <p:nvPr/>
          </p:nvSpPr>
          <p:spPr bwMode="auto">
            <a:xfrm>
              <a:off x="8433412" y="3133917"/>
              <a:ext cx="729497" cy="729495"/>
            </a:xfrm>
            <a:custGeom>
              <a:avLst/>
              <a:gdLst>
                <a:gd name="T0" fmla="*/ 103 w 207"/>
                <a:gd name="T1" fmla="*/ 207 h 207"/>
                <a:gd name="T2" fmla="*/ 0 w 207"/>
                <a:gd name="T3" fmla="*/ 104 h 207"/>
                <a:gd name="T4" fmla="*/ 103 w 207"/>
                <a:gd name="T5" fmla="*/ 0 h 207"/>
                <a:gd name="T6" fmla="*/ 207 w 207"/>
                <a:gd name="T7" fmla="*/ 104 h 207"/>
                <a:gd name="T8" fmla="*/ 103 w 207"/>
                <a:gd name="T9" fmla="*/ 207 h 207"/>
                <a:gd name="T10" fmla="*/ 103 w 207"/>
                <a:gd name="T11" fmla="*/ 24 h 207"/>
                <a:gd name="T12" fmla="*/ 24 w 207"/>
                <a:gd name="T13" fmla="*/ 104 h 207"/>
                <a:gd name="T14" fmla="*/ 103 w 207"/>
                <a:gd name="T15" fmla="*/ 183 h 207"/>
                <a:gd name="T16" fmla="*/ 183 w 207"/>
                <a:gd name="T17" fmla="*/ 104 h 207"/>
                <a:gd name="T18" fmla="*/ 103 w 207"/>
                <a:gd name="T19" fmla="*/ 2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207">
                  <a:moveTo>
                    <a:pt x="103" y="207"/>
                  </a:moveTo>
                  <a:cubicBezTo>
                    <a:pt x="46" y="207"/>
                    <a:pt x="0" y="161"/>
                    <a:pt x="0" y="104"/>
                  </a:cubicBezTo>
                  <a:cubicBezTo>
                    <a:pt x="0" y="47"/>
                    <a:pt x="46" y="0"/>
                    <a:pt x="103" y="0"/>
                  </a:cubicBezTo>
                  <a:cubicBezTo>
                    <a:pt x="160" y="0"/>
                    <a:pt x="207" y="47"/>
                    <a:pt x="207" y="104"/>
                  </a:cubicBezTo>
                  <a:cubicBezTo>
                    <a:pt x="207" y="161"/>
                    <a:pt x="160" y="207"/>
                    <a:pt x="103" y="207"/>
                  </a:cubicBezTo>
                  <a:close/>
                  <a:moveTo>
                    <a:pt x="103" y="24"/>
                  </a:moveTo>
                  <a:cubicBezTo>
                    <a:pt x="59" y="24"/>
                    <a:pt x="24" y="60"/>
                    <a:pt x="24" y="104"/>
                  </a:cubicBezTo>
                  <a:cubicBezTo>
                    <a:pt x="24" y="148"/>
                    <a:pt x="59" y="183"/>
                    <a:pt x="103" y="183"/>
                  </a:cubicBezTo>
                  <a:cubicBezTo>
                    <a:pt x="147" y="183"/>
                    <a:pt x="183" y="148"/>
                    <a:pt x="183" y="104"/>
                  </a:cubicBezTo>
                  <a:cubicBezTo>
                    <a:pt x="183" y="60"/>
                    <a:pt x="147" y="24"/>
                    <a:pt x="103" y="24"/>
                  </a:cubicBez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grpSp>
      <p:sp>
        <p:nvSpPr>
          <p:cNvPr id="171" name="椭圆 76"/>
          <p:cNvSpPr/>
          <p:nvPr/>
        </p:nvSpPr>
        <p:spPr>
          <a:xfrm>
            <a:off x="10945438" y="3968264"/>
            <a:ext cx="984753" cy="484207"/>
          </a:xfrm>
          <a:prstGeom prst="ellipse">
            <a:avLst/>
          </a:prstGeom>
          <a:solidFill>
            <a:srgbClr val="7030A0">
              <a:alpha val="69804"/>
            </a:srgbClr>
          </a:solidFill>
          <a:ln>
            <a:solidFill>
              <a:srgbClr val="7030A0"/>
            </a:solidFill>
            <a:prstDash val="dash"/>
          </a:ln>
          <a:scene3d>
            <a:camera prst="orthographicFront">
              <a:rot lat="18599993"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70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grpSp>
        <p:nvGrpSpPr>
          <p:cNvPr id="172" name="组合 171"/>
          <p:cNvGrpSpPr/>
          <p:nvPr/>
        </p:nvGrpSpPr>
        <p:grpSpPr>
          <a:xfrm>
            <a:off x="11000134" y="3874262"/>
            <a:ext cx="217164" cy="284704"/>
            <a:chOff x="9468562" y="1899074"/>
            <a:chExt cx="1389710" cy="2143653"/>
          </a:xfrm>
        </p:grpSpPr>
        <p:sp>
          <p:nvSpPr>
            <p:cNvPr id="183" name="iṣḻíḓé">
              <a:extLst>
                <a:ext uri="{FF2B5EF4-FFF2-40B4-BE49-F238E27FC236}">
                  <a16:creationId xmlns:a16="http://schemas.microsoft.com/office/drawing/2014/main" id="{58C405FF-AE05-4E87-B4B1-56BEEA513203}"/>
                </a:ext>
              </a:extLst>
            </p:cNvPr>
            <p:cNvSpPr/>
            <p:nvPr/>
          </p:nvSpPr>
          <p:spPr bwMode="auto">
            <a:xfrm>
              <a:off x="9513392" y="1943904"/>
              <a:ext cx="1304126" cy="2025468"/>
            </a:xfrm>
            <a:custGeom>
              <a:avLst/>
              <a:gdLst>
                <a:gd name="T0" fmla="*/ 371 w 371"/>
                <a:gd name="T1" fmla="*/ 185 h 577"/>
                <a:gd name="T2" fmla="*/ 185 w 371"/>
                <a:gd name="T3" fmla="*/ 577 h 577"/>
                <a:gd name="T4" fmla="*/ 0 w 371"/>
                <a:gd name="T5" fmla="*/ 185 h 577"/>
                <a:gd name="T6" fmla="*/ 185 w 371"/>
                <a:gd name="T7" fmla="*/ 0 h 577"/>
                <a:gd name="T8" fmla="*/ 371 w 371"/>
                <a:gd name="T9" fmla="*/ 185 h 577"/>
              </a:gdLst>
              <a:ahLst/>
              <a:cxnLst>
                <a:cxn ang="0">
                  <a:pos x="T0" y="T1"/>
                </a:cxn>
                <a:cxn ang="0">
                  <a:pos x="T2" y="T3"/>
                </a:cxn>
                <a:cxn ang="0">
                  <a:pos x="T4" y="T5"/>
                </a:cxn>
                <a:cxn ang="0">
                  <a:pos x="T6" y="T7"/>
                </a:cxn>
                <a:cxn ang="0">
                  <a:pos x="T8" y="T9"/>
                </a:cxn>
              </a:cxnLst>
              <a:rect l="0" t="0" r="r" b="b"/>
              <a:pathLst>
                <a:path w="371" h="577">
                  <a:moveTo>
                    <a:pt x="371" y="185"/>
                  </a:moveTo>
                  <a:cubicBezTo>
                    <a:pt x="371" y="288"/>
                    <a:pt x="185" y="577"/>
                    <a:pt x="185" y="577"/>
                  </a:cubicBezTo>
                  <a:cubicBezTo>
                    <a:pt x="185" y="577"/>
                    <a:pt x="0" y="288"/>
                    <a:pt x="0" y="185"/>
                  </a:cubicBezTo>
                  <a:cubicBezTo>
                    <a:pt x="0" y="83"/>
                    <a:pt x="83" y="0"/>
                    <a:pt x="185" y="0"/>
                  </a:cubicBezTo>
                  <a:cubicBezTo>
                    <a:pt x="288" y="0"/>
                    <a:pt x="371" y="83"/>
                    <a:pt x="371"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84" name="îšḻïḍé">
              <a:extLst>
                <a:ext uri="{FF2B5EF4-FFF2-40B4-BE49-F238E27FC236}">
                  <a16:creationId xmlns:a16="http://schemas.microsoft.com/office/drawing/2014/main" id="{1C5D7DA8-AE04-4DB6-979A-95A993AF5923}"/>
                </a:ext>
              </a:extLst>
            </p:cNvPr>
            <p:cNvSpPr/>
            <p:nvPr/>
          </p:nvSpPr>
          <p:spPr bwMode="auto">
            <a:xfrm>
              <a:off x="9468562" y="1899074"/>
              <a:ext cx="1389710" cy="2143653"/>
            </a:xfrm>
            <a:custGeom>
              <a:avLst/>
              <a:gdLst>
                <a:gd name="T0" fmla="*/ 197 w 395"/>
                <a:gd name="T1" fmla="*/ 611 h 611"/>
                <a:gd name="T2" fmla="*/ 187 w 395"/>
                <a:gd name="T3" fmla="*/ 595 h 611"/>
                <a:gd name="T4" fmla="*/ 0 w 395"/>
                <a:gd name="T5" fmla="*/ 197 h 611"/>
                <a:gd name="T6" fmla="*/ 197 w 395"/>
                <a:gd name="T7" fmla="*/ 0 h 611"/>
                <a:gd name="T8" fmla="*/ 395 w 395"/>
                <a:gd name="T9" fmla="*/ 197 h 611"/>
                <a:gd name="T10" fmla="*/ 208 w 395"/>
                <a:gd name="T11" fmla="*/ 595 h 611"/>
                <a:gd name="T12" fmla="*/ 197 w 395"/>
                <a:gd name="T13" fmla="*/ 611 h 611"/>
                <a:gd name="T14" fmla="*/ 197 w 395"/>
                <a:gd name="T15" fmla="*/ 24 h 611"/>
                <a:gd name="T16" fmla="*/ 24 w 395"/>
                <a:gd name="T17" fmla="*/ 197 h 611"/>
                <a:gd name="T18" fmla="*/ 197 w 395"/>
                <a:gd name="T19" fmla="*/ 566 h 611"/>
                <a:gd name="T20" fmla="*/ 371 w 395"/>
                <a:gd name="T21" fmla="*/ 197 h 611"/>
                <a:gd name="T22" fmla="*/ 197 w 395"/>
                <a:gd name="T23" fmla="*/ 2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5" h="611">
                  <a:moveTo>
                    <a:pt x="197" y="611"/>
                  </a:moveTo>
                  <a:cubicBezTo>
                    <a:pt x="187" y="595"/>
                    <a:pt x="187" y="595"/>
                    <a:pt x="187" y="595"/>
                  </a:cubicBezTo>
                  <a:cubicBezTo>
                    <a:pt x="180" y="584"/>
                    <a:pt x="0" y="302"/>
                    <a:pt x="0" y="197"/>
                  </a:cubicBezTo>
                  <a:cubicBezTo>
                    <a:pt x="0" y="88"/>
                    <a:pt x="88" y="0"/>
                    <a:pt x="197" y="0"/>
                  </a:cubicBezTo>
                  <a:cubicBezTo>
                    <a:pt x="306" y="0"/>
                    <a:pt x="395" y="88"/>
                    <a:pt x="395" y="197"/>
                  </a:cubicBezTo>
                  <a:cubicBezTo>
                    <a:pt x="395" y="302"/>
                    <a:pt x="215" y="584"/>
                    <a:pt x="208" y="595"/>
                  </a:cubicBezTo>
                  <a:lnTo>
                    <a:pt x="197" y="611"/>
                  </a:lnTo>
                  <a:close/>
                  <a:moveTo>
                    <a:pt x="197" y="24"/>
                  </a:moveTo>
                  <a:cubicBezTo>
                    <a:pt x="102" y="24"/>
                    <a:pt x="24" y="102"/>
                    <a:pt x="24" y="197"/>
                  </a:cubicBezTo>
                  <a:cubicBezTo>
                    <a:pt x="24" y="282"/>
                    <a:pt x="159" y="505"/>
                    <a:pt x="197" y="566"/>
                  </a:cubicBezTo>
                  <a:cubicBezTo>
                    <a:pt x="236" y="505"/>
                    <a:pt x="371" y="282"/>
                    <a:pt x="371" y="197"/>
                  </a:cubicBezTo>
                  <a:cubicBezTo>
                    <a:pt x="371" y="102"/>
                    <a:pt x="293" y="24"/>
                    <a:pt x="197" y="24"/>
                  </a:cubicBez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85" name="iSļiḍè">
              <a:extLst>
                <a:ext uri="{FF2B5EF4-FFF2-40B4-BE49-F238E27FC236}">
                  <a16:creationId xmlns:a16="http://schemas.microsoft.com/office/drawing/2014/main" id="{15B2F286-2697-407E-87C3-1039059F941E}"/>
                </a:ext>
              </a:extLst>
            </p:cNvPr>
            <p:cNvSpPr/>
            <p:nvPr/>
          </p:nvSpPr>
          <p:spPr bwMode="auto">
            <a:xfrm>
              <a:off x="9847575" y="2274009"/>
              <a:ext cx="643912" cy="64391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sp>
          <p:nvSpPr>
            <p:cNvPr id="186" name="íṡḻïďè">
              <a:extLst>
                <a:ext uri="{FF2B5EF4-FFF2-40B4-BE49-F238E27FC236}">
                  <a16:creationId xmlns:a16="http://schemas.microsoft.com/office/drawing/2014/main" id="{D3A8B79E-7043-40C0-9B2A-70A35EC55ADC}"/>
                </a:ext>
              </a:extLst>
            </p:cNvPr>
            <p:cNvSpPr/>
            <p:nvPr/>
          </p:nvSpPr>
          <p:spPr bwMode="auto">
            <a:xfrm>
              <a:off x="9802744" y="2233255"/>
              <a:ext cx="729497" cy="725419"/>
            </a:xfrm>
            <a:custGeom>
              <a:avLst/>
              <a:gdLst>
                <a:gd name="T0" fmla="*/ 104 w 207"/>
                <a:gd name="T1" fmla="*/ 207 h 207"/>
                <a:gd name="T2" fmla="*/ 0 w 207"/>
                <a:gd name="T3" fmla="*/ 104 h 207"/>
                <a:gd name="T4" fmla="*/ 104 w 207"/>
                <a:gd name="T5" fmla="*/ 0 h 207"/>
                <a:gd name="T6" fmla="*/ 207 w 207"/>
                <a:gd name="T7" fmla="*/ 104 h 207"/>
                <a:gd name="T8" fmla="*/ 104 w 207"/>
                <a:gd name="T9" fmla="*/ 207 h 207"/>
                <a:gd name="T10" fmla="*/ 104 w 207"/>
                <a:gd name="T11" fmla="*/ 24 h 207"/>
                <a:gd name="T12" fmla="*/ 24 w 207"/>
                <a:gd name="T13" fmla="*/ 104 h 207"/>
                <a:gd name="T14" fmla="*/ 104 w 207"/>
                <a:gd name="T15" fmla="*/ 183 h 207"/>
                <a:gd name="T16" fmla="*/ 183 w 207"/>
                <a:gd name="T17" fmla="*/ 104 h 207"/>
                <a:gd name="T18" fmla="*/ 104 w 207"/>
                <a:gd name="T19" fmla="*/ 2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207">
                  <a:moveTo>
                    <a:pt x="104" y="207"/>
                  </a:moveTo>
                  <a:cubicBezTo>
                    <a:pt x="47" y="207"/>
                    <a:pt x="0" y="161"/>
                    <a:pt x="0" y="104"/>
                  </a:cubicBezTo>
                  <a:cubicBezTo>
                    <a:pt x="0" y="46"/>
                    <a:pt x="47" y="0"/>
                    <a:pt x="104" y="0"/>
                  </a:cubicBezTo>
                  <a:cubicBezTo>
                    <a:pt x="161" y="0"/>
                    <a:pt x="207" y="46"/>
                    <a:pt x="207" y="104"/>
                  </a:cubicBezTo>
                  <a:cubicBezTo>
                    <a:pt x="207" y="161"/>
                    <a:pt x="161" y="207"/>
                    <a:pt x="104" y="207"/>
                  </a:cubicBezTo>
                  <a:close/>
                  <a:moveTo>
                    <a:pt x="104" y="24"/>
                  </a:moveTo>
                  <a:cubicBezTo>
                    <a:pt x="60" y="24"/>
                    <a:pt x="24" y="60"/>
                    <a:pt x="24" y="104"/>
                  </a:cubicBezTo>
                  <a:cubicBezTo>
                    <a:pt x="24" y="147"/>
                    <a:pt x="60" y="183"/>
                    <a:pt x="104" y="183"/>
                  </a:cubicBezTo>
                  <a:cubicBezTo>
                    <a:pt x="148" y="183"/>
                    <a:pt x="183" y="147"/>
                    <a:pt x="183" y="104"/>
                  </a:cubicBezTo>
                  <a:cubicBezTo>
                    <a:pt x="183" y="60"/>
                    <a:pt x="148" y="24"/>
                    <a:pt x="104" y="24"/>
                  </a:cubicBezTo>
                  <a:close/>
                </a:path>
              </a:pathLst>
            </a:custGeom>
            <a:solidFill>
              <a:srgbClr val="54545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grpSp>
      <p:sp>
        <p:nvSpPr>
          <p:cNvPr id="173" name="íṧḻiḋe"/>
          <p:cNvSpPr txBox="1"/>
          <p:nvPr/>
        </p:nvSpPr>
        <p:spPr>
          <a:xfrm>
            <a:off x="11036165" y="2882170"/>
            <a:ext cx="1018604" cy="733322"/>
          </a:xfrm>
          <a:prstGeom prst="wedgeRoundRectCallout">
            <a:avLst>
              <a:gd name="adj1" fmla="val -18555"/>
              <a:gd name="adj2" fmla="val 73512"/>
              <a:gd name="adj3" fmla="val 16667"/>
            </a:avLst>
          </a:prstGeom>
          <a:noFill/>
          <a:ln>
            <a:solidFill>
              <a:schemeClr val="bg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minor">
            <a:schemeClr val="lt1"/>
          </a:fontRef>
        </p:style>
        <p:txBody>
          <a:bodyPr wrap="square" lIns="23400" tIns="23400" rIns="23400" bIns="23400">
            <a:spAutoFit/>
          </a:bodyPr>
          <a:lstStyle/>
          <a:p>
            <a:pPr lvl="0" defTabSz="457200">
              <a:buSzPct val="100000"/>
              <a:defRPr>
                <a:solidFill>
                  <a:srgbClr val="FFFFFF"/>
                </a:solidFill>
                <a:latin typeface="Helvetica Light"/>
                <a:ea typeface="Helvetica Light"/>
                <a:cs typeface="Helvetica Light"/>
                <a:sym typeface="Helvetica Light"/>
              </a:defRPr>
            </a:pPr>
            <a:r>
              <a:rPr lang="es-ES" altLang="zh-CN" sz="1000">
                <a:solidFill>
                  <a:schemeClr val="tx1"/>
                </a:solidFill>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Iremos al hotel para celebrar la reunión anual hoy.</a:t>
            </a:r>
            <a:endParaRPr kumimoji="0" lang="en-US" altLang="zh-CN" sz="1000" b="0"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grpSp>
        <p:nvGrpSpPr>
          <p:cNvPr id="176" name="组合 175"/>
          <p:cNvGrpSpPr/>
          <p:nvPr/>
        </p:nvGrpSpPr>
        <p:grpSpPr>
          <a:xfrm>
            <a:off x="10938855" y="3689254"/>
            <a:ext cx="1040955" cy="625655"/>
            <a:chOff x="2309066" y="3305223"/>
            <a:chExt cx="1214433" cy="729922"/>
          </a:xfrm>
        </p:grpSpPr>
        <p:pic>
          <p:nvPicPr>
            <p:cNvPr id="180" name="图片 179"/>
            <p:cNvPicPr>
              <a:picLocks noChangeAspect="1"/>
            </p:cNvPicPr>
            <p:nvPr/>
          </p:nvPicPr>
          <p:blipFill rotWithShape="1">
            <a:blip r:embed="rId16" cstate="screen">
              <a:extLst>
                <a:ext uri="{28A0092B-C50C-407E-A947-70E740481C1C}">
                  <a14:useLocalDpi xmlns:a14="http://schemas.microsoft.com/office/drawing/2010/main"/>
                </a:ext>
              </a:extLst>
            </a:blip>
            <a:srcRect t="-3"/>
            <a:stretch/>
          </p:blipFill>
          <p:spPr>
            <a:xfrm>
              <a:off x="2563417" y="3367036"/>
              <a:ext cx="659318" cy="588711"/>
            </a:xfrm>
            <a:prstGeom prst="ellipse">
              <a:avLst/>
            </a:prstGeom>
          </p:spPr>
        </p:pic>
        <p:pic>
          <p:nvPicPr>
            <p:cNvPr id="181" name="Picture 28"/>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857062" y="3305223"/>
              <a:ext cx="666437" cy="729922"/>
            </a:xfrm>
            <a:prstGeom prst="rect">
              <a:avLst/>
            </a:prstGeom>
          </p:spPr>
        </p:pic>
        <p:pic>
          <p:nvPicPr>
            <p:cNvPr id="182" name="图片 181"/>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309066" y="3387746"/>
              <a:ext cx="737417" cy="590707"/>
            </a:xfrm>
            <a:prstGeom prst="ellipse">
              <a:avLst/>
            </a:prstGeom>
          </p:spPr>
        </p:pic>
      </p:grpSp>
      <p:sp>
        <p:nvSpPr>
          <p:cNvPr id="177" name="文本框 176"/>
          <p:cNvSpPr txBox="1"/>
          <p:nvPr/>
        </p:nvSpPr>
        <p:spPr>
          <a:xfrm>
            <a:off x="10269697" y="4361156"/>
            <a:ext cx="10681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Finance B</a:t>
            </a:r>
            <a:endParaRPr kumimoji="0" lang="zh-CN" altLang="en-US" sz="1050" b="1"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178" name="文本框 177"/>
          <p:cNvSpPr txBox="1"/>
          <p:nvPr/>
        </p:nvSpPr>
        <p:spPr>
          <a:xfrm>
            <a:off x="9349843" y="4535330"/>
            <a:ext cx="106812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Sales A</a:t>
            </a:r>
            <a:endParaRPr kumimoji="0" lang="zh-CN" altLang="en-US" sz="1050" b="1"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179" name="文本框 178"/>
          <p:cNvSpPr txBox="1"/>
          <p:nvPr/>
        </p:nvSpPr>
        <p:spPr>
          <a:xfrm>
            <a:off x="10933734" y="4192426"/>
            <a:ext cx="106812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rPr>
              <a:t>Whole R&amp;D deployment</a:t>
            </a:r>
            <a:endParaRPr kumimoji="0" lang="zh-CN" altLang="en-US" sz="1000" b="1" i="0" u="none" strike="noStrike" kern="1200" cap="none" spc="0" normalizeH="0" baseline="0" noProof="0" dirty="0">
              <a:ln>
                <a:noFill/>
              </a:ln>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grpSp>
        <p:nvGrpSpPr>
          <p:cNvPr id="214" name="Group 9"/>
          <p:cNvGrpSpPr/>
          <p:nvPr/>
        </p:nvGrpSpPr>
        <p:grpSpPr>
          <a:xfrm>
            <a:off x="1123364" y="5408613"/>
            <a:ext cx="3063626" cy="1309077"/>
            <a:chOff x="964665" y="4379585"/>
            <a:chExt cx="3186288" cy="1796601"/>
          </a:xfrm>
        </p:grpSpPr>
        <p:grpSp>
          <p:nvGrpSpPr>
            <p:cNvPr id="215" name="Group 7"/>
            <p:cNvGrpSpPr/>
            <p:nvPr/>
          </p:nvGrpSpPr>
          <p:grpSpPr>
            <a:xfrm>
              <a:off x="2663632" y="5340577"/>
              <a:ext cx="1487321" cy="834350"/>
              <a:chOff x="1788543" y="5192612"/>
              <a:chExt cx="2327630" cy="1305743"/>
            </a:xfrm>
          </p:grpSpPr>
          <p:pic>
            <p:nvPicPr>
              <p:cNvPr id="224" name="图片 10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788543" y="5192612"/>
                <a:ext cx="2327630" cy="1305743"/>
              </a:xfrm>
              <a:prstGeom prst="rect">
                <a:avLst/>
              </a:prstGeom>
            </p:spPr>
          </p:pic>
          <p:sp>
            <p:nvSpPr>
              <p:cNvPr id="225" name="矩形 126"/>
              <p:cNvSpPr/>
              <p:nvPr/>
            </p:nvSpPr>
            <p:spPr>
              <a:xfrm rot="1686166">
                <a:off x="2689566" y="5682437"/>
                <a:ext cx="377406" cy="617049"/>
              </a:xfrm>
              <a:prstGeom prst="rect">
                <a:avLst/>
              </a:prstGeom>
              <a:solidFill>
                <a:srgbClr val="C00000">
                  <a:alpha val="18824"/>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226" name="椭圆 128"/>
              <p:cNvSpPr/>
              <p:nvPr/>
            </p:nvSpPr>
            <p:spPr>
              <a:xfrm>
                <a:off x="2839061" y="5599209"/>
                <a:ext cx="52464" cy="524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227" name="椭圆 129"/>
              <p:cNvSpPr/>
              <p:nvPr/>
            </p:nvSpPr>
            <p:spPr>
              <a:xfrm>
                <a:off x="3156729" y="5788137"/>
                <a:ext cx="52464" cy="524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228" name="椭圆 132"/>
              <p:cNvSpPr/>
              <p:nvPr/>
            </p:nvSpPr>
            <p:spPr>
              <a:xfrm>
                <a:off x="2547345" y="6139187"/>
                <a:ext cx="52464" cy="524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229" name="椭圆 172"/>
              <p:cNvSpPr/>
              <p:nvPr/>
            </p:nvSpPr>
            <p:spPr>
              <a:xfrm>
                <a:off x="2865293" y="6325770"/>
                <a:ext cx="52464" cy="524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grpSp>
        <p:grpSp>
          <p:nvGrpSpPr>
            <p:cNvPr id="216" name="Group 3"/>
            <p:cNvGrpSpPr/>
            <p:nvPr/>
          </p:nvGrpSpPr>
          <p:grpSpPr>
            <a:xfrm>
              <a:off x="984961" y="4379585"/>
              <a:ext cx="1491808" cy="836867"/>
              <a:chOff x="1784056" y="3605662"/>
              <a:chExt cx="2327630" cy="1305743"/>
            </a:xfrm>
          </p:grpSpPr>
          <p:pic>
            <p:nvPicPr>
              <p:cNvPr id="219" name="图片 15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784056" y="3605662"/>
                <a:ext cx="2327630" cy="1305743"/>
              </a:xfrm>
              <a:prstGeom prst="rect">
                <a:avLst/>
              </a:prstGeom>
            </p:spPr>
          </p:pic>
          <p:sp>
            <p:nvSpPr>
              <p:cNvPr id="220" name="椭圆 154"/>
              <p:cNvSpPr/>
              <p:nvPr/>
            </p:nvSpPr>
            <p:spPr>
              <a:xfrm>
                <a:off x="2301856" y="4038637"/>
                <a:ext cx="752219" cy="752219"/>
              </a:xfrm>
              <a:prstGeom prst="ellipse">
                <a:avLst/>
              </a:prstGeom>
              <a:solidFill>
                <a:srgbClr val="C00000">
                  <a:alpha val="18824"/>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sp>
            <p:nvSpPr>
              <p:cNvPr id="221" name="椭圆 155"/>
              <p:cNvSpPr/>
              <p:nvPr/>
            </p:nvSpPr>
            <p:spPr>
              <a:xfrm flipV="1">
                <a:off x="2659331" y="4396113"/>
                <a:ext cx="37268" cy="372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cxnSp>
            <p:nvCxnSpPr>
              <p:cNvPr id="222" name="直接连接符 156"/>
              <p:cNvCxnSpPr>
                <a:stCxn id="221" idx="6"/>
                <a:endCxn id="220" idx="6"/>
              </p:cNvCxnSpPr>
              <p:nvPr/>
            </p:nvCxnSpPr>
            <p:spPr>
              <a:xfrm>
                <a:off x="2696599" y="4414746"/>
                <a:ext cx="35747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3" name="椭圆 173"/>
              <p:cNvSpPr/>
              <p:nvPr/>
            </p:nvSpPr>
            <p:spPr>
              <a:xfrm>
                <a:off x="3025187" y="4387308"/>
                <a:ext cx="52464" cy="5246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chemeClr val="tx1"/>
                  </a:solidFill>
                  <a:effectLst/>
                  <a:uLnTx/>
                  <a:uFillTx/>
                  <a:latin typeface="Arial" panose="020B0604020202020204" pitchFamily="34" charset="0"/>
                  <a:ea typeface="方正兰亭准黑简体" panose="02000000000000000000" pitchFamily="2" charset="-122"/>
                  <a:cs typeface="Calibri" panose="020F0502020204030204" pitchFamily="34" charset="0"/>
                  <a:sym typeface="Arial" panose="020B0604020202020204" pitchFamily="34" charset="0"/>
                </a:endParaRPr>
              </a:p>
            </p:txBody>
          </p:sp>
        </p:grpSp>
        <p:sp>
          <p:nvSpPr>
            <p:cNvPr id="217" name="五边形 133"/>
            <p:cNvSpPr/>
            <p:nvPr/>
          </p:nvSpPr>
          <p:spPr>
            <a:xfrm flipH="1">
              <a:off x="2480709" y="4379585"/>
              <a:ext cx="1670244" cy="836867"/>
            </a:xfrm>
            <a:prstGeom prst="homePlate">
              <a:avLst>
                <a:gd name="adj" fmla="val 30020"/>
              </a:avLst>
            </a:prstGeom>
            <a:gradFill>
              <a:gsLst>
                <a:gs pos="0">
                  <a:srgbClr val="0C0E1D">
                    <a:alpha val="14000"/>
                  </a:srgbClr>
                </a:gs>
                <a:gs pos="100000">
                  <a:srgbClr val="DE7E80">
                    <a:alpha val="10000"/>
                  </a:srgbClr>
                </a:gs>
              </a:gsLst>
              <a:path path="circle">
                <a:fillToRect l="50000" t="50000" r="50000" b="50000"/>
              </a:path>
              <a:tileRect/>
            </a:gradFill>
            <a:ln w="12700" cap="flat" cmpd="sng" algn="ctr">
              <a:solidFill>
                <a:srgbClr val="DE7E80"/>
              </a:solidFill>
              <a:prstDash val="solid"/>
              <a:miter lim="800000"/>
            </a:ln>
            <a:effectLst/>
          </p:spPr>
          <p:txBody>
            <a:bodyPr rtlCol="0" anchor="ctr"/>
            <a:lstStyle/>
            <a:p>
              <a:pPr lvl="0" algn="r">
                <a:defRPr/>
              </a:pPr>
              <a:r>
                <a:rPr lang="en-US" altLang="zh-CN" sz="1100" b="1" spc="40">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rPr>
                <a:t>Dibujo rápido</a:t>
              </a:r>
              <a:endParaRPr kumimoji="0" lang="en-US" altLang="zh-CN" sz="1100" b="1" i="0" u="none" strike="noStrike" kern="1200" cap="none" spc="40" normalizeH="0" baseline="0" noProof="0" dirty="0">
                <a:ln>
                  <a:noFill/>
                </a:ln>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endParaRPr>
            </a:p>
          </p:txBody>
        </p:sp>
        <p:sp>
          <p:nvSpPr>
            <p:cNvPr id="218" name="五边形 133"/>
            <p:cNvSpPr/>
            <p:nvPr/>
          </p:nvSpPr>
          <p:spPr>
            <a:xfrm>
              <a:off x="964665" y="5339319"/>
              <a:ext cx="1670244" cy="836867"/>
            </a:xfrm>
            <a:prstGeom prst="homePlate">
              <a:avLst>
                <a:gd name="adj" fmla="val 30020"/>
              </a:avLst>
            </a:prstGeom>
            <a:gradFill>
              <a:gsLst>
                <a:gs pos="0">
                  <a:srgbClr val="0C0E1D">
                    <a:alpha val="14000"/>
                  </a:srgbClr>
                </a:gs>
                <a:gs pos="100000">
                  <a:srgbClr val="DE7E80">
                    <a:alpha val="10000"/>
                  </a:srgbClr>
                </a:gs>
              </a:gsLst>
              <a:path path="circle">
                <a:fillToRect l="50000" t="50000" r="50000" b="50000"/>
              </a:path>
              <a:tileRect/>
            </a:gradFill>
            <a:ln w="12700" cap="flat" cmpd="sng" algn="ctr">
              <a:solidFill>
                <a:srgbClr val="DE7E80"/>
              </a:solidFill>
              <a:prstDash val="solid"/>
              <a:miter lim="800000"/>
            </a:ln>
            <a:effectLst/>
          </p:spPr>
          <p:txBody>
            <a:bodyPr rtlCol="0" anchor="ctr"/>
            <a:lstStyle/>
            <a:p>
              <a:pPr lvl="0">
                <a:defRPr/>
              </a:pPr>
              <a:r>
                <a:rPr lang="en-US" altLang="zh-CN" sz="1100" b="1" spc="40">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rPr>
                <a:t>Dibujo preciso</a:t>
              </a:r>
              <a:endParaRPr kumimoji="0" lang="en-US" altLang="zh-CN" sz="1100" b="1" i="0" u="none" strike="noStrike" kern="1200" cap="none" spc="40" normalizeH="0" baseline="0" noProof="0" dirty="0">
                <a:ln>
                  <a:noFill/>
                </a:ln>
                <a:effectLst/>
                <a:uLnTx/>
                <a:uFillTx/>
                <a:latin typeface="Arial" panose="020B0604020202020204" pitchFamily="34" charset="0"/>
                <a:ea typeface="方正兰亭准黑简体" panose="02000000000000000000" pitchFamily="2" charset="-122"/>
                <a:cs typeface="Arial" panose="020B0604020202020204" pitchFamily="34" charset="0"/>
                <a:sym typeface="Arial" panose="020B0604020202020204" pitchFamily="34" charset="0"/>
              </a:endParaRPr>
            </a:p>
          </p:txBody>
        </p:sp>
      </p:grpSp>
      <p:sp>
        <p:nvSpPr>
          <p:cNvPr id="231" name="椭圆 230"/>
          <p:cNvSpPr/>
          <p:nvPr/>
        </p:nvSpPr>
        <p:spPr>
          <a:xfrm>
            <a:off x="411654" y="2786811"/>
            <a:ext cx="610648" cy="448361"/>
          </a:xfrm>
          <a:prstGeom prst="ellipse">
            <a:avLst/>
          </a:prstGeom>
          <a:gradFill flip="none" rotWithShape="1">
            <a:gsLst>
              <a:gs pos="0">
                <a:srgbClr val="C00000"/>
              </a:gs>
              <a:gs pos="100000">
                <a:srgbClr val="C00000">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mn-cs"/>
                <a:sym typeface="Arial" panose="020B0604020202020204" pitchFamily="34" charset="0"/>
              </a:rPr>
              <a:t>1</a:t>
            </a:r>
            <a:endParaRPr kumimoji="0" lang="zh-CN" altLang="en-US" sz="2800" b="0" i="0" u="none" strike="noStrike" kern="1200" cap="none" spc="0" normalizeH="0" baseline="0" noProof="0" dirty="0">
              <a:ln>
                <a:noFill/>
              </a:ln>
              <a:solidFill>
                <a:schemeClr val="tx1"/>
              </a:solidFill>
              <a:effectLst/>
              <a:uLnTx/>
              <a:uFillTx/>
              <a:latin typeface="Arial" panose="020B0604020202020204" pitchFamily="34" charset="0"/>
              <a:ea typeface="方正兰亭准黑简体" panose="02000000000000000000" pitchFamily="2" charset="-122"/>
              <a:cs typeface="+mn-cs"/>
              <a:sym typeface="Arial" panose="020B0604020202020204" pitchFamily="34" charset="0"/>
            </a:endParaRPr>
          </a:p>
        </p:txBody>
      </p:sp>
      <p:cxnSp>
        <p:nvCxnSpPr>
          <p:cNvPr id="232" name="肘形连接符 231"/>
          <p:cNvCxnSpPr>
            <a:stCxn id="15" idx="2"/>
          </p:cNvCxnSpPr>
          <p:nvPr/>
        </p:nvCxnSpPr>
        <p:spPr>
          <a:xfrm rot="5400000">
            <a:off x="3678099" y="2671031"/>
            <a:ext cx="446292" cy="1311398"/>
          </a:xfrm>
          <a:prstGeom prst="bentConnector2">
            <a:avLst/>
          </a:prstGeom>
          <a:ln w="9525">
            <a:solidFill>
              <a:schemeClr val="bg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33" name="肘形连接符 232"/>
          <p:cNvCxnSpPr/>
          <p:nvPr/>
        </p:nvCxnSpPr>
        <p:spPr>
          <a:xfrm rot="10800000">
            <a:off x="3726426" y="3913240"/>
            <a:ext cx="755754" cy="302527"/>
          </a:xfrm>
          <a:prstGeom prst="bentConnector3">
            <a:avLst>
              <a:gd name="adj1" fmla="val 50000"/>
            </a:avLst>
          </a:prstGeom>
          <a:ln w="9525">
            <a:solidFill>
              <a:schemeClr val="bg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234" name="肘形连接符 233"/>
          <p:cNvCxnSpPr/>
          <p:nvPr/>
        </p:nvCxnSpPr>
        <p:spPr>
          <a:xfrm rot="10800000">
            <a:off x="2674375" y="4188542"/>
            <a:ext cx="1875633" cy="1441686"/>
          </a:xfrm>
          <a:prstGeom prst="bentConnector3">
            <a:avLst>
              <a:gd name="adj1" fmla="val 38468"/>
            </a:avLst>
          </a:prstGeom>
          <a:ln w="9525">
            <a:solidFill>
              <a:schemeClr val="bg2">
                <a:lumMod val="60000"/>
                <a:lumOff val="40000"/>
              </a:schemeClr>
            </a:solidFill>
            <a:prstDash val="dash"/>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828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623393" y="210252"/>
            <a:ext cx="10349407"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Cloud-based Software- Hik-Connect/HPP</a:t>
            </a:r>
          </a:p>
        </p:txBody>
      </p:sp>
      <p:graphicFrame>
        <p:nvGraphicFramePr>
          <p:cNvPr id="5" name="图示 4"/>
          <p:cNvGraphicFramePr/>
          <p:nvPr/>
        </p:nvGraphicFramePr>
        <p:xfrm>
          <a:off x="-752907" y="1112508"/>
          <a:ext cx="435203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5"/>
          <p:cNvSpPr txBox="1"/>
          <p:nvPr/>
        </p:nvSpPr>
        <p:spPr>
          <a:xfrm>
            <a:off x="992818" y="5087921"/>
            <a:ext cx="8605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Free</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8" name="矩形 7"/>
          <p:cNvSpPr/>
          <p:nvPr/>
        </p:nvSpPr>
        <p:spPr>
          <a:xfrm>
            <a:off x="98471" y="3148154"/>
            <a:ext cx="2649275" cy="5616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sym typeface="+mn-lt"/>
              </a:rPr>
              <a:t>Free:</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sym typeface="+mn-lt"/>
              </a:rPr>
              <a:t>10 doors(100 persons)</a:t>
            </a:r>
          </a:p>
        </p:txBody>
      </p:sp>
      <p:grpSp>
        <p:nvGrpSpPr>
          <p:cNvPr id="26" name="组合 25"/>
          <p:cNvGrpSpPr/>
          <p:nvPr/>
        </p:nvGrpSpPr>
        <p:grpSpPr>
          <a:xfrm>
            <a:off x="3984734" y="4017625"/>
            <a:ext cx="8297115" cy="3063922"/>
            <a:chOff x="4039162" y="3584327"/>
            <a:chExt cx="8297115" cy="3063922"/>
          </a:xfrm>
        </p:grpSpPr>
        <p:sp>
          <p:nvSpPr>
            <p:cNvPr id="11" name="iṡľîḓe">
              <a:extLst>
                <a:ext uri="{FF2B5EF4-FFF2-40B4-BE49-F238E27FC236}">
                  <a16:creationId xmlns:a16="http://schemas.microsoft.com/office/drawing/2014/main" id="{AC1789A0-8088-59E4-CD1C-C143CB6D07E7}"/>
                </a:ext>
              </a:extLst>
            </p:cNvPr>
            <p:cNvSpPr/>
            <p:nvPr/>
          </p:nvSpPr>
          <p:spPr>
            <a:xfrm>
              <a:off x="9723775" y="3584327"/>
              <a:ext cx="1954591" cy="6612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867" b="1"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HPP</a:t>
              </a:r>
            </a:p>
          </p:txBody>
        </p:sp>
        <p:sp>
          <p:nvSpPr>
            <p:cNvPr id="12" name="íṥḷiḋè">
              <a:extLst>
                <a:ext uri="{FF2B5EF4-FFF2-40B4-BE49-F238E27FC236}">
                  <a16:creationId xmlns:a16="http://schemas.microsoft.com/office/drawing/2014/main" id="{64437433-C414-E5C3-0BAA-550A86CD9C6F}"/>
                </a:ext>
              </a:extLst>
            </p:cNvPr>
            <p:cNvSpPr/>
            <p:nvPr/>
          </p:nvSpPr>
          <p:spPr>
            <a:xfrm>
              <a:off x="7349608" y="3584327"/>
              <a:ext cx="1954591" cy="661296"/>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867" b="1"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HC-Personal</a:t>
              </a:r>
            </a:p>
          </p:txBody>
        </p:sp>
        <p:sp>
          <p:nvSpPr>
            <p:cNvPr id="13" name="íṥḷiḋè">
              <a:extLst>
                <a:ext uri="{FF2B5EF4-FFF2-40B4-BE49-F238E27FC236}">
                  <a16:creationId xmlns:a16="http://schemas.microsoft.com/office/drawing/2014/main" id="{64437433-C414-E5C3-0BAA-550A86CD9C6F}"/>
                </a:ext>
              </a:extLst>
            </p:cNvPr>
            <p:cNvSpPr/>
            <p:nvPr/>
          </p:nvSpPr>
          <p:spPr>
            <a:xfrm>
              <a:off x="4340436" y="3584327"/>
              <a:ext cx="1954591" cy="66129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867" b="1" i="0" u="none" strike="noStrike" kern="1200" cap="none" spc="0" normalizeH="0" baseline="0" noProof="0" dirty="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HC-Team</a:t>
              </a:r>
            </a:p>
          </p:txBody>
        </p:sp>
        <p:sp>
          <p:nvSpPr>
            <p:cNvPr id="14" name="ïsľiďè">
              <a:extLst>
                <a:ext uri="{FF2B5EF4-FFF2-40B4-BE49-F238E27FC236}">
                  <a16:creationId xmlns:a16="http://schemas.microsoft.com/office/drawing/2014/main" id="{FC46294B-7AF6-ABF3-A9D7-D865F16B551B}"/>
                </a:ext>
              </a:extLst>
            </p:cNvPr>
            <p:cNvSpPr/>
            <p:nvPr/>
          </p:nvSpPr>
          <p:spPr>
            <a:xfrm>
              <a:off x="4039162" y="4490707"/>
              <a:ext cx="3433768" cy="2157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Device management</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Control the door</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Real-time preview</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Event management</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1" i="1"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Personnel and permissions management</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1" i="1"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Temporary pass</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5" name="文本框 14"/>
            <p:cNvSpPr txBox="1"/>
            <p:nvPr/>
          </p:nvSpPr>
          <p:spPr>
            <a:xfrm>
              <a:off x="4729730" y="4209436"/>
              <a:ext cx="15652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For End-user</a:t>
              </a:r>
            </a:p>
          </p:txBody>
        </p:sp>
        <p:sp>
          <p:nvSpPr>
            <p:cNvPr id="18" name="文本框 17"/>
            <p:cNvSpPr txBox="1"/>
            <p:nvPr/>
          </p:nvSpPr>
          <p:spPr>
            <a:xfrm>
              <a:off x="7676132" y="4209436"/>
              <a:ext cx="15652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For End-user</a:t>
              </a:r>
            </a:p>
          </p:txBody>
        </p:sp>
        <p:sp>
          <p:nvSpPr>
            <p:cNvPr id="19" name="ïsľiďè">
              <a:extLst>
                <a:ext uri="{FF2B5EF4-FFF2-40B4-BE49-F238E27FC236}">
                  <a16:creationId xmlns:a16="http://schemas.microsoft.com/office/drawing/2014/main" id="{FC46294B-7AF6-ABF3-A9D7-D865F16B551B}"/>
                </a:ext>
              </a:extLst>
            </p:cNvPr>
            <p:cNvSpPr/>
            <p:nvPr/>
          </p:nvSpPr>
          <p:spPr>
            <a:xfrm>
              <a:off x="7341141" y="4490707"/>
              <a:ext cx="2612502" cy="1624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Device management</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Control the door</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Real-time preview</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Event management</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0" name="文本框 19"/>
            <p:cNvSpPr txBox="1"/>
            <p:nvPr/>
          </p:nvSpPr>
          <p:spPr>
            <a:xfrm>
              <a:off x="10051566" y="4209436"/>
              <a:ext cx="15652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For Installer</a:t>
              </a:r>
            </a:p>
          </p:txBody>
        </p:sp>
        <p:sp>
          <p:nvSpPr>
            <p:cNvPr id="21" name="ïsľiďè">
              <a:extLst>
                <a:ext uri="{FF2B5EF4-FFF2-40B4-BE49-F238E27FC236}">
                  <a16:creationId xmlns:a16="http://schemas.microsoft.com/office/drawing/2014/main" id="{FC46294B-7AF6-ABF3-A9D7-D865F16B551B}"/>
                </a:ext>
              </a:extLst>
            </p:cNvPr>
            <p:cNvSpPr/>
            <p:nvPr/>
          </p:nvSpPr>
          <p:spPr>
            <a:xfrm>
              <a:off x="9723775" y="4490707"/>
              <a:ext cx="2612502" cy="2157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Device configuration</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Health monitoring</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Remote operation &amp; maintenance</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Get product information &amp; materials</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1" lang="en-US" altLang="zh-CN" sz="1333"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pic>
        <p:nvPicPr>
          <p:cNvPr id="22" name="图片 2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20985" y="270192"/>
            <a:ext cx="5132031" cy="3687125"/>
          </a:xfrm>
          <a:prstGeom prst="rect">
            <a:avLst/>
          </a:prstGeom>
        </p:spPr>
      </p:pic>
    </p:spTree>
    <p:extLst>
      <p:ext uri="{BB962C8B-B14F-4D97-AF65-F5344CB8AC3E}">
        <p14:creationId xmlns:p14="http://schemas.microsoft.com/office/powerpoint/2010/main" val="1938983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
            <a:ext cx="12191999" cy="6854952"/>
          </a:xfrm>
          <a:prstGeom prst="rect">
            <a:avLst/>
          </a:prstGeom>
        </p:spPr>
      </p:pic>
      <p:sp>
        <p:nvSpPr>
          <p:cNvPr id="3" name="object 3"/>
          <p:cNvSpPr/>
          <p:nvPr/>
        </p:nvSpPr>
        <p:spPr>
          <a:xfrm>
            <a:off x="3657600" y="6187440"/>
            <a:ext cx="3051175" cy="405765"/>
          </a:xfrm>
          <a:custGeom>
            <a:avLst/>
            <a:gdLst/>
            <a:ahLst/>
            <a:cxnLst/>
            <a:rect l="l" t="t" r="r" b="b"/>
            <a:pathLst>
              <a:path w="3051175" h="405765">
                <a:moveTo>
                  <a:pt x="2848355" y="0"/>
                </a:moveTo>
                <a:lnTo>
                  <a:pt x="202691" y="0"/>
                </a:lnTo>
                <a:lnTo>
                  <a:pt x="156234" y="5353"/>
                </a:lnTo>
                <a:lnTo>
                  <a:pt x="113577" y="20602"/>
                </a:lnTo>
                <a:lnTo>
                  <a:pt x="75942" y="44531"/>
                </a:lnTo>
                <a:lnTo>
                  <a:pt x="44547" y="75920"/>
                </a:lnTo>
                <a:lnTo>
                  <a:pt x="20611" y="113555"/>
                </a:lnTo>
                <a:lnTo>
                  <a:pt x="5356" y="156218"/>
                </a:lnTo>
                <a:lnTo>
                  <a:pt x="0" y="202692"/>
                </a:lnTo>
                <a:lnTo>
                  <a:pt x="5357" y="249169"/>
                </a:lnTo>
                <a:lnTo>
                  <a:pt x="20615" y="291833"/>
                </a:lnTo>
                <a:lnTo>
                  <a:pt x="44552" y="329468"/>
                </a:lnTo>
                <a:lnTo>
                  <a:pt x="75948" y="360856"/>
                </a:lnTo>
                <a:lnTo>
                  <a:pt x="113584" y="384783"/>
                </a:lnTo>
                <a:lnTo>
                  <a:pt x="156240" y="400031"/>
                </a:lnTo>
                <a:lnTo>
                  <a:pt x="202691" y="405384"/>
                </a:lnTo>
                <a:lnTo>
                  <a:pt x="2848355" y="405384"/>
                </a:lnTo>
                <a:lnTo>
                  <a:pt x="2894813" y="400031"/>
                </a:lnTo>
                <a:lnTo>
                  <a:pt x="2937470" y="384783"/>
                </a:lnTo>
                <a:lnTo>
                  <a:pt x="2975105" y="360856"/>
                </a:lnTo>
                <a:lnTo>
                  <a:pt x="3006500" y="329468"/>
                </a:lnTo>
                <a:lnTo>
                  <a:pt x="3030436" y="291833"/>
                </a:lnTo>
                <a:lnTo>
                  <a:pt x="3045691" y="249169"/>
                </a:lnTo>
                <a:lnTo>
                  <a:pt x="3051048" y="202692"/>
                </a:lnTo>
                <a:lnTo>
                  <a:pt x="3045691" y="156218"/>
                </a:lnTo>
                <a:lnTo>
                  <a:pt x="3030436" y="113555"/>
                </a:lnTo>
                <a:lnTo>
                  <a:pt x="3006500" y="75920"/>
                </a:lnTo>
                <a:lnTo>
                  <a:pt x="2975105" y="44531"/>
                </a:lnTo>
                <a:lnTo>
                  <a:pt x="2937470" y="20602"/>
                </a:lnTo>
                <a:lnTo>
                  <a:pt x="2894813" y="5353"/>
                </a:lnTo>
                <a:lnTo>
                  <a:pt x="2848355" y="0"/>
                </a:lnTo>
                <a:close/>
              </a:path>
            </a:pathLst>
          </a:custGeom>
          <a:solidFill>
            <a:srgbClr val="EC8D5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4859528" y="6242710"/>
            <a:ext cx="1064260" cy="270510"/>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1600" b="0" i="0" u="none" strike="noStrike" kern="0" cap="none" spc="-10" normalizeH="0" baseline="0" noProof="0" dirty="0">
                <a:ln>
                  <a:noFill/>
                </a:ln>
                <a:solidFill>
                  <a:srgbClr val="FFFFFF"/>
                </a:solidFill>
                <a:effectLst/>
                <a:uLnTx/>
                <a:uFillTx/>
                <a:latin typeface="Calibri"/>
                <a:cs typeface="Calibri"/>
              </a:rPr>
              <a:t>Installer</a:t>
            </a:r>
            <a:r>
              <a:rPr kumimoji="0" sz="1600" b="0" i="0" u="none" strike="noStrike" kern="0" cap="none" spc="-5"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&amp;</a:t>
            </a:r>
            <a:r>
              <a:rPr kumimoji="0" sz="1600" b="0" i="0" u="none" strike="noStrike" kern="0" cap="none" spc="-5" normalizeH="0" baseline="0" noProof="0" dirty="0">
                <a:ln>
                  <a:noFill/>
                </a:ln>
                <a:solidFill>
                  <a:srgbClr val="FFFFFF"/>
                </a:solidFill>
                <a:effectLst/>
                <a:uLnTx/>
                <a:uFillTx/>
                <a:latin typeface="Calibri"/>
                <a:cs typeface="Calibri"/>
              </a:rPr>
              <a:t> </a:t>
            </a:r>
            <a:r>
              <a:rPr kumimoji="0" sz="1600" b="0" i="0" u="none" strike="noStrike" kern="0" cap="none" spc="-25" normalizeH="0" baseline="0" noProof="0" dirty="0">
                <a:ln>
                  <a:noFill/>
                </a:ln>
                <a:solidFill>
                  <a:srgbClr val="FFFFFF"/>
                </a:solidFill>
                <a:effectLst/>
                <a:uLnTx/>
                <a:uFillTx/>
                <a:latin typeface="Calibri"/>
                <a:cs typeface="Calibri"/>
              </a:rPr>
              <a:t>SI</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5" name="object 5"/>
          <p:cNvGrpSpPr/>
          <p:nvPr/>
        </p:nvGrpSpPr>
        <p:grpSpPr>
          <a:xfrm>
            <a:off x="1027175" y="3188207"/>
            <a:ext cx="7285355" cy="3575685"/>
            <a:chOff x="1027175" y="3188207"/>
            <a:chExt cx="7285355" cy="3575685"/>
          </a:xfrm>
        </p:grpSpPr>
        <p:pic>
          <p:nvPicPr>
            <p:cNvPr id="6" name="object 6"/>
            <p:cNvPicPr/>
            <p:nvPr/>
          </p:nvPicPr>
          <p:blipFill>
            <a:blip r:embed="rId3" cstate="print"/>
            <a:stretch>
              <a:fillRect/>
            </a:stretch>
          </p:blipFill>
          <p:spPr>
            <a:xfrm>
              <a:off x="3977640" y="5843015"/>
              <a:ext cx="841248" cy="844296"/>
            </a:xfrm>
            <a:prstGeom prst="rect">
              <a:avLst/>
            </a:prstGeom>
          </p:spPr>
        </p:pic>
        <p:pic>
          <p:nvPicPr>
            <p:cNvPr id="7" name="object 7"/>
            <p:cNvPicPr/>
            <p:nvPr/>
          </p:nvPicPr>
          <p:blipFill>
            <a:blip r:embed="rId4" cstate="print"/>
            <a:stretch>
              <a:fillRect/>
            </a:stretch>
          </p:blipFill>
          <p:spPr>
            <a:xfrm>
              <a:off x="7162799" y="6099047"/>
              <a:ext cx="1136903" cy="524256"/>
            </a:xfrm>
            <a:prstGeom prst="rect">
              <a:avLst/>
            </a:prstGeom>
          </p:spPr>
        </p:pic>
        <p:sp>
          <p:nvSpPr>
            <p:cNvPr id="8" name="object 8"/>
            <p:cNvSpPr/>
            <p:nvPr/>
          </p:nvSpPr>
          <p:spPr>
            <a:xfrm>
              <a:off x="7156704" y="6092951"/>
              <a:ext cx="1149350" cy="536575"/>
            </a:xfrm>
            <a:custGeom>
              <a:avLst/>
              <a:gdLst/>
              <a:ahLst/>
              <a:cxnLst/>
              <a:rect l="l" t="t" r="r" b="b"/>
              <a:pathLst>
                <a:path w="1149350" h="536575">
                  <a:moveTo>
                    <a:pt x="0" y="536448"/>
                  </a:moveTo>
                  <a:lnTo>
                    <a:pt x="1149096" y="536448"/>
                  </a:lnTo>
                  <a:lnTo>
                    <a:pt x="1149096" y="0"/>
                  </a:lnTo>
                  <a:lnTo>
                    <a:pt x="0" y="0"/>
                  </a:lnTo>
                  <a:lnTo>
                    <a:pt x="0" y="536448"/>
                  </a:lnTo>
                  <a:close/>
                </a:path>
              </a:pathLst>
            </a:custGeom>
            <a:ln w="12192">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5" cstate="print"/>
            <a:stretch>
              <a:fillRect/>
            </a:stretch>
          </p:blipFill>
          <p:spPr>
            <a:xfrm>
              <a:off x="6751319" y="5986270"/>
              <a:ext cx="374903" cy="777238"/>
            </a:xfrm>
            <a:prstGeom prst="rect">
              <a:avLst/>
            </a:prstGeom>
          </p:spPr>
        </p:pic>
        <p:pic>
          <p:nvPicPr>
            <p:cNvPr id="10" name="object 10"/>
            <p:cNvPicPr/>
            <p:nvPr/>
          </p:nvPicPr>
          <p:blipFill>
            <a:blip r:embed="rId6" cstate="print"/>
            <a:stretch>
              <a:fillRect/>
            </a:stretch>
          </p:blipFill>
          <p:spPr>
            <a:xfrm>
              <a:off x="6790943" y="6089903"/>
              <a:ext cx="292607" cy="576072"/>
            </a:xfrm>
            <a:prstGeom prst="rect">
              <a:avLst/>
            </a:prstGeom>
          </p:spPr>
        </p:pic>
        <p:pic>
          <p:nvPicPr>
            <p:cNvPr id="11" name="object 11"/>
            <p:cNvPicPr/>
            <p:nvPr/>
          </p:nvPicPr>
          <p:blipFill>
            <a:blip r:embed="rId7" cstate="print"/>
            <a:stretch>
              <a:fillRect/>
            </a:stretch>
          </p:blipFill>
          <p:spPr>
            <a:xfrm>
              <a:off x="4181855" y="4922532"/>
              <a:ext cx="1294638" cy="1294638"/>
            </a:xfrm>
            <a:prstGeom prst="rect">
              <a:avLst/>
            </a:prstGeom>
          </p:spPr>
        </p:pic>
        <p:pic>
          <p:nvPicPr>
            <p:cNvPr id="12" name="object 12"/>
            <p:cNvPicPr/>
            <p:nvPr/>
          </p:nvPicPr>
          <p:blipFill>
            <a:blip r:embed="rId8" cstate="print"/>
            <a:stretch>
              <a:fillRect/>
            </a:stretch>
          </p:blipFill>
          <p:spPr>
            <a:xfrm>
              <a:off x="4376928" y="5117591"/>
              <a:ext cx="911351" cy="911352"/>
            </a:xfrm>
            <a:prstGeom prst="rect">
              <a:avLst/>
            </a:prstGeom>
          </p:spPr>
        </p:pic>
        <p:sp>
          <p:nvSpPr>
            <p:cNvPr id="13" name="object 13"/>
            <p:cNvSpPr/>
            <p:nvPr/>
          </p:nvSpPr>
          <p:spPr>
            <a:xfrm>
              <a:off x="7531607" y="6626351"/>
              <a:ext cx="411480" cy="52069"/>
            </a:xfrm>
            <a:custGeom>
              <a:avLst/>
              <a:gdLst/>
              <a:ahLst/>
              <a:cxnLst/>
              <a:rect l="l" t="t" r="r" b="b"/>
              <a:pathLst>
                <a:path w="411479" h="52070">
                  <a:moveTo>
                    <a:pt x="411479" y="0"/>
                  </a:moveTo>
                  <a:lnTo>
                    <a:pt x="0" y="0"/>
                  </a:lnTo>
                  <a:lnTo>
                    <a:pt x="0" y="51816"/>
                  </a:lnTo>
                  <a:lnTo>
                    <a:pt x="411479" y="51816"/>
                  </a:lnTo>
                  <a:lnTo>
                    <a:pt x="411479"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p:cNvPicPr/>
            <p:nvPr/>
          </p:nvPicPr>
          <p:blipFill>
            <a:blip r:embed="rId9" cstate="print"/>
            <a:stretch>
              <a:fillRect/>
            </a:stretch>
          </p:blipFill>
          <p:spPr>
            <a:xfrm>
              <a:off x="1027175" y="3188207"/>
              <a:ext cx="3560064" cy="390143"/>
            </a:xfrm>
            <a:prstGeom prst="rect">
              <a:avLst/>
            </a:prstGeom>
          </p:spPr>
        </p:pic>
      </p:grpSp>
      <p:sp>
        <p:nvSpPr>
          <p:cNvPr id="15" name="object 15"/>
          <p:cNvSpPr txBox="1"/>
          <p:nvPr/>
        </p:nvSpPr>
        <p:spPr>
          <a:xfrm>
            <a:off x="8498205" y="5782462"/>
            <a:ext cx="1394460" cy="1071704"/>
          </a:xfrm>
          <a:prstGeom prst="rect">
            <a:avLst/>
          </a:prstGeom>
        </p:spPr>
        <p:txBody>
          <a:bodyPr vert="horz" wrap="square" lIns="0" tIns="13335" rIns="0" bIns="0" rtlCol="0">
            <a:spAutoFit/>
          </a:bodyPr>
          <a:lstStyle/>
          <a:p>
            <a:pPr marL="180975" lvl="0" indent="-168275">
              <a:lnSpc>
                <a:spcPts val="1255"/>
              </a:lnSpc>
              <a:spcBef>
                <a:spcPts val="105"/>
              </a:spcBef>
              <a:buFont typeface="Arial MT"/>
              <a:buChar char="•"/>
              <a:tabLst>
                <a:tab pos="180975" algn="l"/>
              </a:tabLst>
            </a:pPr>
            <a:r>
              <a:rPr lang="es-ES" sz="1050" kern="0" spc="-10">
                <a:solidFill>
                  <a:srgbClr val="FFFFFF"/>
                </a:solidFill>
                <a:cs typeface="Calibri"/>
              </a:rPr>
              <a:t>Instalación
Configuración remota
Entrega
Mantenimiento
Gestión de licencias
…</a:t>
            </a:r>
            <a:endParaRPr kumimoji="0" sz="1050" b="0" i="0" u="none" strike="noStrike" kern="0" cap="none" spc="0" normalizeH="0" baseline="0" noProof="0" dirty="0">
              <a:ln>
                <a:noFill/>
              </a:ln>
              <a:solidFill>
                <a:sysClr val="windowText" lastClr="000000"/>
              </a:solidFill>
              <a:effectLst/>
              <a:uLnTx/>
              <a:uFillTx/>
              <a:latin typeface="Calibri"/>
              <a:cs typeface="Calibri"/>
            </a:endParaRPr>
          </a:p>
        </p:txBody>
      </p:sp>
      <p:sp>
        <p:nvSpPr>
          <p:cNvPr id="16" name="object 16"/>
          <p:cNvSpPr txBox="1"/>
          <p:nvPr/>
        </p:nvSpPr>
        <p:spPr>
          <a:xfrm>
            <a:off x="1341247" y="3218815"/>
            <a:ext cx="293560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Calibri"/>
                <a:cs typeface="Calibri"/>
              </a:rPr>
              <a:t>Personal</a:t>
            </a:r>
            <a:r>
              <a:rPr kumimoji="0" sz="1800" b="1" i="0" u="none" strike="noStrike" kern="0" cap="none" spc="-8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Mode</a:t>
            </a:r>
            <a:r>
              <a:rPr kumimoji="0" sz="1800" b="1" i="0" u="none" strike="noStrike" kern="0" cap="none" spc="-60"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(Individual</a:t>
            </a:r>
            <a:r>
              <a:rPr kumimoji="0" sz="1600" b="0" i="0" u="none" strike="noStrike" kern="0" cap="none" spc="-55" normalizeH="0" baseline="0" noProof="0" dirty="0">
                <a:ln>
                  <a:noFill/>
                </a:ln>
                <a:solidFill>
                  <a:srgbClr val="FFFFFF"/>
                </a:solidFill>
                <a:effectLst/>
                <a:uLnTx/>
                <a:uFillTx/>
                <a:latin typeface="Calibri"/>
                <a:cs typeface="Calibri"/>
              </a:rPr>
              <a:t> </a:t>
            </a:r>
            <a:r>
              <a:rPr kumimoji="0" sz="1600" b="0" i="0" u="none" strike="noStrike" kern="0" cap="none" spc="-10" normalizeH="0" baseline="0" noProof="0" dirty="0">
                <a:ln>
                  <a:noFill/>
                </a:ln>
                <a:solidFill>
                  <a:srgbClr val="FFFFFF"/>
                </a:solidFill>
                <a:effectLst/>
                <a:uLnTx/>
                <a:uFillTx/>
                <a:latin typeface="Calibri"/>
                <a:cs typeface="Calibri"/>
              </a:rPr>
              <a:t>Users)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17" name="object 17"/>
          <p:cNvGrpSpPr/>
          <p:nvPr/>
        </p:nvGrpSpPr>
        <p:grpSpPr>
          <a:xfrm>
            <a:off x="664463" y="2929254"/>
            <a:ext cx="9805670" cy="673100"/>
            <a:chOff x="664463" y="2929254"/>
            <a:chExt cx="9805670" cy="673100"/>
          </a:xfrm>
        </p:grpSpPr>
        <p:pic>
          <p:nvPicPr>
            <p:cNvPr id="18" name="object 18"/>
            <p:cNvPicPr/>
            <p:nvPr/>
          </p:nvPicPr>
          <p:blipFill>
            <a:blip r:embed="rId10" cstate="print"/>
            <a:stretch>
              <a:fillRect/>
            </a:stretch>
          </p:blipFill>
          <p:spPr>
            <a:xfrm>
              <a:off x="893068" y="2969182"/>
              <a:ext cx="243833" cy="176162"/>
            </a:xfrm>
            <a:prstGeom prst="rect">
              <a:avLst/>
            </a:prstGeom>
          </p:spPr>
        </p:pic>
        <p:sp>
          <p:nvSpPr>
            <p:cNvPr id="19" name="object 19"/>
            <p:cNvSpPr/>
            <p:nvPr/>
          </p:nvSpPr>
          <p:spPr>
            <a:xfrm>
              <a:off x="682853" y="3011423"/>
              <a:ext cx="100965" cy="262255"/>
            </a:xfrm>
            <a:custGeom>
              <a:avLst/>
              <a:gdLst/>
              <a:ahLst/>
              <a:cxnLst/>
              <a:rect l="l" t="t" r="r" b="b"/>
              <a:pathLst>
                <a:path w="100965" h="262254">
                  <a:moveTo>
                    <a:pt x="48666" y="66675"/>
                  </a:moveTo>
                  <a:lnTo>
                    <a:pt x="47561" y="57442"/>
                  </a:lnTo>
                  <a:lnTo>
                    <a:pt x="44653" y="37020"/>
                  </a:lnTo>
                  <a:lnTo>
                    <a:pt x="40487" y="16421"/>
                  </a:lnTo>
                  <a:lnTo>
                    <a:pt x="35648" y="6604"/>
                  </a:lnTo>
                  <a:lnTo>
                    <a:pt x="32385" y="10502"/>
                  </a:lnTo>
                  <a:lnTo>
                    <a:pt x="31737" y="20066"/>
                  </a:lnTo>
                  <a:lnTo>
                    <a:pt x="32334" y="29832"/>
                  </a:lnTo>
                  <a:lnTo>
                    <a:pt x="32842" y="34290"/>
                  </a:lnTo>
                  <a:lnTo>
                    <a:pt x="27444" y="16535"/>
                  </a:lnTo>
                  <a:lnTo>
                    <a:pt x="23177" y="4673"/>
                  </a:lnTo>
                  <a:lnTo>
                    <a:pt x="20091" y="0"/>
                  </a:lnTo>
                  <a:lnTo>
                    <a:pt x="17907" y="6794"/>
                  </a:lnTo>
                  <a:lnTo>
                    <a:pt x="17627" y="18732"/>
                  </a:lnTo>
                  <a:lnTo>
                    <a:pt x="18211" y="30111"/>
                  </a:lnTo>
                  <a:lnTo>
                    <a:pt x="18643" y="35179"/>
                  </a:lnTo>
                  <a:lnTo>
                    <a:pt x="16294" y="30149"/>
                  </a:lnTo>
                  <a:lnTo>
                    <a:pt x="10883" y="19278"/>
                  </a:lnTo>
                  <a:lnTo>
                    <a:pt x="4876" y="8928"/>
                  </a:lnTo>
                  <a:lnTo>
                    <a:pt x="711" y="5461"/>
                  </a:lnTo>
                  <a:lnTo>
                    <a:pt x="0" y="14389"/>
                  </a:lnTo>
                  <a:lnTo>
                    <a:pt x="1587" y="31280"/>
                  </a:lnTo>
                  <a:lnTo>
                    <a:pt x="4889" y="54991"/>
                  </a:lnTo>
                  <a:lnTo>
                    <a:pt x="14554" y="91440"/>
                  </a:lnTo>
                  <a:lnTo>
                    <a:pt x="48666" y="66675"/>
                  </a:lnTo>
                  <a:close/>
                </a:path>
                <a:path w="100965" h="262254">
                  <a:moveTo>
                    <a:pt x="100482" y="160401"/>
                  </a:moveTo>
                  <a:lnTo>
                    <a:pt x="51981" y="82296"/>
                  </a:lnTo>
                  <a:lnTo>
                    <a:pt x="12090" y="101727"/>
                  </a:lnTo>
                  <a:lnTo>
                    <a:pt x="56540" y="262128"/>
                  </a:lnTo>
                  <a:lnTo>
                    <a:pt x="100482" y="160401"/>
                  </a:lnTo>
                  <a:close/>
                </a:path>
              </a:pathLst>
            </a:custGeom>
            <a:solidFill>
              <a:srgbClr val="FFD2D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679538" y="2993262"/>
              <a:ext cx="43180" cy="79375"/>
            </a:xfrm>
            <a:custGeom>
              <a:avLst/>
              <a:gdLst/>
              <a:ahLst/>
              <a:cxnLst/>
              <a:rect l="l" t="t" r="r" b="b"/>
              <a:pathLst>
                <a:path w="43179" h="79375">
                  <a:moveTo>
                    <a:pt x="32621" y="0"/>
                  </a:moveTo>
                  <a:lnTo>
                    <a:pt x="29616" y="0"/>
                  </a:lnTo>
                  <a:lnTo>
                    <a:pt x="1701" y="14097"/>
                  </a:lnTo>
                  <a:lnTo>
                    <a:pt x="596" y="14604"/>
                  </a:lnTo>
                  <a:lnTo>
                    <a:pt x="0" y="15748"/>
                  </a:lnTo>
                  <a:lnTo>
                    <a:pt x="11074" y="78232"/>
                  </a:lnTo>
                  <a:lnTo>
                    <a:pt x="11734" y="78866"/>
                  </a:lnTo>
                  <a:lnTo>
                    <a:pt x="12522" y="79121"/>
                  </a:lnTo>
                  <a:lnTo>
                    <a:pt x="15951" y="79121"/>
                  </a:lnTo>
                  <a:lnTo>
                    <a:pt x="41300" y="65277"/>
                  </a:lnTo>
                  <a:lnTo>
                    <a:pt x="42405" y="64642"/>
                  </a:lnTo>
                  <a:lnTo>
                    <a:pt x="43002" y="63500"/>
                  </a:lnTo>
                  <a:lnTo>
                    <a:pt x="42799" y="62357"/>
                  </a:lnTo>
                  <a:lnTo>
                    <a:pt x="32621"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682586" y="2992754"/>
              <a:ext cx="43180" cy="80010"/>
            </a:xfrm>
            <a:custGeom>
              <a:avLst/>
              <a:gdLst/>
              <a:ahLst/>
              <a:cxnLst/>
              <a:rect l="l" t="t" r="r" b="b"/>
              <a:pathLst>
                <a:path w="43179" h="80010">
                  <a:moveTo>
                    <a:pt x="30353" y="0"/>
                  </a:moveTo>
                  <a:lnTo>
                    <a:pt x="596" y="14986"/>
                  </a:lnTo>
                  <a:lnTo>
                    <a:pt x="0" y="16129"/>
                  </a:lnTo>
                  <a:lnTo>
                    <a:pt x="11150" y="79248"/>
                  </a:lnTo>
                  <a:lnTo>
                    <a:pt x="12763" y="80010"/>
                  </a:lnTo>
                  <a:lnTo>
                    <a:pt x="14135" y="79375"/>
                  </a:lnTo>
                  <a:lnTo>
                    <a:pt x="42405" y="65150"/>
                  </a:lnTo>
                  <a:lnTo>
                    <a:pt x="43002" y="64008"/>
                  </a:lnTo>
                  <a:lnTo>
                    <a:pt x="31813" y="762"/>
                  </a:lnTo>
                  <a:lnTo>
                    <a:pt x="30353" y="0"/>
                  </a:lnTo>
                  <a:close/>
                </a:path>
              </a:pathLst>
            </a:custGeom>
            <a:solidFill>
              <a:srgbClr val="96B7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682751" y="2999231"/>
              <a:ext cx="40005" cy="67310"/>
            </a:xfrm>
            <a:custGeom>
              <a:avLst/>
              <a:gdLst/>
              <a:ahLst/>
              <a:cxnLst/>
              <a:rect l="l" t="t" r="r" b="b"/>
              <a:pathLst>
                <a:path w="40004" h="67310">
                  <a:moveTo>
                    <a:pt x="30619" y="0"/>
                  </a:moveTo>
                  <a:lnTo>
                    <a:pt x="0" y="15493"/>
                  </a:lnTo>
                  <a:lnTo>
                    <a:pt x="9042" y="67055"/>
                  </a:lnTo>
                  <a:lnTo>
                    <a:pt x="39624" y="51562"/>
                  </a:lnTo>
                  <a:lnTo>
                    <a:pt x="30619" y="0"/>
                  </a:lnTo>
                  <a:close/>
                </a:path>
              </a:pathLst>
            </a:custGeom>
            <a:solidFill>
              <a:srgbClr val="E3EDF7">
                <a:alpha val="3490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694397" y="3013455"/>
              <a:ext cx="22225" cy="43815"/>
            </a:xfrm>
            <a:custGeom>
              <a:avLst/>
              <a:gdLst/>
              <a:ahLst/>
              <a:cxnLst/>
              <a:rect l="l" t="t" r="r" b="b"/>
              <a:pathLst>
                <a:path w="22225" h="43814">
                  <a:moveTo>
                    <a:pt x="8851" y="0"/>
                  </a:moveTo>
                  <a:lnTo>
                    <a:pt x="2298" y="5080"/>
                  </a:lnTo>
                  <a:lnTo>
                    <a:pt x="177" y="10033"/>
                  </a:lnTo>
                  <a:lnTo>
                    <a:pt x="1257" y="15621"/>
                  </a:lnTo>
                  <a:lnTo>
                    <a:pt x="2578" y="16637"/>
                  </a:lnTo>
                  <a:lnTo>
                    <a:pt x="4216" y="16764"/>
                  </a:lnTo>
                  <a:lnTo>
                    <a:pt x="1460" y="20574"/>
                  </a:lnTo>
                  <a:lnTo>
                    <a:pt x="0" y="25400"/>
                  </a:lnTo>
                  <a:lnTo>
                    <a:pt x="3556" y="43688"/>
                  </a:lnTo>
                  <a:lnTo>
                    <a:pt x="21882" y="34163"/>
                  </a:lnTo>
                  <a:lnTo>
                    <a:pt x="17386" y="11811"/>
                  </a:lnTo>
                  <a:lnTo>
                    <a:pt x="14668" y="10160"/>
                  </a:lnTo>
                  <a:lnTo>
                    <a:pt x="11353" y="11049"/>
                  </a:lnTo>
                  <a:lnTo>
                    <a:pt x="12585" y="8890"/>
                  </a:lnTo>
                  <a:lnTo>
                    <a:pt x="13169" y="6350"/>
                  </a:lnTo>
                  <a:lnTo>
                    <a:pt x="12052" y="762"/>
                  </a:lnTo>
                  <a:lnTo>
                    <a:pt x="8851" y="0"/>
                  </a:lnTo>
                  <a:close/>
                </a:path>
              </a:pathLst>
            </a:custGeom>
            <a:solidFill>
              <a:srgbClr val="96B7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694880" y="3002279"/>
              <a:ext cx="15875" cy="61594"/>
            </a:xfrm>
            <a:custGeom>
              <a:avLst/>
              <a:gdLst/>
              <a:ahLst/>
              <a:cxnLst/>
              <a:rect l="l" t="t" r="r" b="b"/>
              <a:pathLst>
                <a:path w="15875" h="61594">
                  <a:moveTo>
                    <a:pt x="6223" y="381"/>
                  </a:moveTo>
                  <a:lnTo>
                    <a:pt x="6108" y="127"/>
                  </a:lnTo>
                  <a:lnTo>
                    <a:pt x="5994" y="0"/>
                  </a:lnTo>
                  <a:lnTo>
                    <a:pt x="5486" y="0"/>
                  </a:lnTo>
                  <a:lnTo>
                    <a:pt x="292" y="2413"/>
                  </a:lnTo>
                  <a:lnTo>
                    <a:pt x="76" y="2413"/>
                  </a:lnTo>
                  <a:lnTo>
                    <a:pt x="0" y="2667"/>
                  </a:lnTo>
                  <a:lnTo>
                    <a:pt x="114" y="2921"/>
                  </a:lnTo>
                  <a:lnTo>
                    <a:pt x="190" y="3048"/>
                  </a:lnTo>
                  <a:lnTo>
                    <a:pt x="520" y="3048"/>
                  </a:lnTo>
                  <a:lnTo>
                    <a:pt x="736" y="3048"/>
                  </a:lnTo>
                  <a:lnTo>
                    <a:pt x="5930" y="635"/>
                  </a:lnTo>
                  <a:lnTo>
                    <a:pt x="6146" y="635"/>
                  </a:lnTo>
                  <a:lnTo>
                    <a:pt x="6223" y="381"/>
                  </a:lnTo>
                  <a:close/>
                </a:path>
                <a:path w="15875" h="61594">
                  <a:moveTo>
                    <a:pt x="15354" y="59944"/>
                  </a:moveTo>
                  <a:lnTo>
                    <a:pt x="15303" y="59055"/>
                  </a:lnTo>
                  <a:lnTo>
                    <a:pt x="15252" y="58293"/>
                  </a:lnTo>
                  <a:lnTo>
                    <a:pt x="14592" y="57785"/>
                  </a:lnTo>
                  <a:lnTo>
                    <a:pt x="13728" y="57912"/>
                  </a:lnTo>
                  <a:lnTo>
                    <a:pt x="12877" y="58166"/>
                  </a:lnTo>
                  <a:lnTo>
                    <a:pt x="12204" y="59055"/>
                  </a:lnTo>
                  <a:lnTo>
                    <a:pt x="12255" y="59817"/>
                  </a:lnTo>
                  <a:lnTo>
                    <a:pt x="12306" y="60579"/>
                  </a:lnTo>
                  <a:lnTo>
                    <a:pt x="12966" y="61087"/>
                  </a:lnTo>
                  <a:lnTo>
                    <a:pt x="13830" y="60960"/>
                  </a:lnTo>
                  <a:lnTo>
                    <a:pt x="14681" y="60706"/>
                  </a:lnTo>
                  <a:lnTo>
                    <a:pt x="15354" y="59944"/>
                  </a:lnTo>
                  <a:close/>
                </a:path>
              </a:pathLst>
            </a:custGeom>
            <a:solidFill>
              <a:srgbClr val="E3EDF7">
                <a:alpha val="34901"/>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676783" y="3032759"/>
              <a:ext cx="85725" cy="140335"/>
            </a:xfrm>
            <a:custGeom>
              <a:avLst/>
              <a:gdLst/>
              <a:ahLst/>
              <a:cxnLst/>
              <a:rect l="l" t="t" r="r" b="b"/>
              <a:pathLst>
                <a:path w="85725" h="140335">
                  <a:moveTo>
                    <a:pt x="85217" y="115951"/>
                  </a:moveTo>
                  <a:lnTo>
                    <a:pt x="57797" y="60579"/>
                  </a:lnTo>
                  <a:lnTo>
                    <a:pt x="58801" y="50253"/>
                  </a:lnTo>
                  <a:lnTo>
                    <a:pt x="59499" y="39954"/>
                  </a:lnTo>
                  <a:lnTo>
                    <a:pt x="59817" y="25527"/>
                  </a:lnTo>
                  <a:lnTo>
                    <a:pt x="57594" y="20066"/>
                  </a:lnTo>
                  <a:lnTo>
                    <a:pt x="53086" y="18034"/>
                  </a:lnTo>
                  <a:lnTo>
                    <a:pt x="46088" y="19558"/>
                  </a:lnTo>
                  <a:lnTo>
                    <a:pt x="30708" y="24384"/>
                  </a:lnTo>
                  <a:lnTo>
                    <a:pt x="29819" y="30734"/>
                  </a:lnTo>
                  <a:lnTo>
                    <a:pt x="37312" y="30988"/>
                  </a:lnTo>
                  <a:lnTo>
                    <a:pt x="46850" y="30226"/>
                  </a:lnTo>
                  <a:lnTo>
                    <a:pt x="41529" y="34290"/>
                  </a:lnTo>
                  <a:lnTo>
                    <a:pt x="38112" y="40259"/>
                  </a:lnTo>
                  <a:lnTo>
                    <a:pt x="37376" y="48501"/>
                  </a:lnTo>
                  <a:lnTo>
                    <a:pt x="28587" y="49784"/>
                  </a:lnTo>
                  <a:lnTo>
                    <a:pt x="27368" y="42164"/>
                  </a:lnTo>
                  <a:lnTo>
                    <a:pt x="22733" y="36372"/>
                  </a:lnTo>
                  <a:lnTo>
                    <a:pt x="17068" y="31229"/>
                  </a:lnTo>
                  <a:lnTo>
                    <a:pt x="12763" y="25527"/>
                  </a:lnTo>
                  <a:lnTo>
                    <a:pt x="11341" y="20104"/>
                  </a:lnTo>
                  <a:lnTo>
                    <a:pt x="8496" y="11582"/>
                  </a:lnTo>
                  <a:lnTo>
                    <a:pt x="5041" y="3657"/>
                  </a:lnTo>
                  <a:lnTo>
                    <a:pt x="1752" y="0"/>
                  </a:lnTo>
                  <a:lnTo>
                    <a:pt x="0" y="3378"/>
                  </a:lnTo>
                  <a:lnTo>
                    <a:pt x="5283" y="41275"/>
                  </a:lnTo>
                  <a:lnTo>
                    <a:pt x="17373" y="81026"/>
                  </a:lnTo>
                  <a:lnTo>
                    <a:pt x="34239" y="140208"/>
                  </a:lnTo>
                  <a:lnTo>
                    <a:pt x="58686" y="128892"/>
                  </a:lnTo>
                  <a:lnTo>
                    <a:pt x="75209" y="120878"/>
                  </a:lnTo>
                  <a:lnTo>
                    <a:pt x="77711" y="119380"/>
                  </a:lnTo>
                  <a:lnTo>
                    <a:pt x="85217" y="115951"/>
                  </a:lnTo>
                  <a:close/>
                </a:path>
              </a:pathLst>
            </a:custGeom>
            <a:solidFill>
              <a:srgbClr val="FFD2D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690371" y="3061715"/>
              <a:ext cx="36830" cy="30480"/>
            </a:xfrm>
            <a:custGeom>
              <a:avLst/>
              <a:gdLst/>
              <a:ahLst/>
              <a:cxnLst/>
              <a:rect l="l" t="t" r="r" b="b"/>
              <a:pathLst>
                <a:path w="36829" h="30480">
                  <a:moveTo>
                    <a:pt x="0" y="0"/>
                  </a:moveTo>
                  <a:lnTo>
                    <a:pt x="3333" y="2815"/>
                  </a:lnTo>
                  <a:lnTo>
                    <a:pt x="10668" y="10048"/>
                  </a:lnTo>
                  <a:lnTo>
                    <a:pt x="18002" y="19877"/>
                  </a:lnTo>
                  <a:lnTo>
                    <a:pt x="21335" y="30480"/>
                  </a:lnTo>
                </a:path>
                <a:path w="36829" h="30480">
                  <a:moveTo>
                    <a:pt x="21335" y="3048"/>
                  </a:moveTo>
                  <a:lnTo>
                    <a:pt x="25311" y="5587"/>
                  </a:lnTo>
                  <a:lnTo>
                    <a:pt x="36576" y="3556"/>
                  </a:lnTo>
                  <a:lnTo>
                    <a:pt x="26733" y="13208"/>
                  </a:lnTo>
                  <a:lnTo>
                    <a:pt x="28930" y="24384"/>
                  </a:lnTo>
                </a:path>
              </a:pathLst>
            </a:custGeom>
            <a:ln w="9144">
              <a:solidFill>
                <a:srgbClr val="FFABA7"/>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7" name="object 27"/>
            <p:cNvPicPr/>
            <p:nvPr/>
          </p:nvPicPr>
          <p:blipFill>
            <a:blip r:embed="rId11" cstate="print"/>
            <a:stretch>
              <a:fillRect/>
            </a:stretch>
          </p:blipFill>
          <p:spPr>
            <a:xfrm>
              <a:off x="673607" y="3102863"/>
              <a:ext cx="283464" cy="218439"/>
            </a:xfrm>
            <a:prstGeom prst="rect">
              <a:avLst/>
            </a:prstGeom>
          </p:spPr>
        </p:pic>
        <p:sp>
          <p:nvSpPr>
            <p:cNvPr id="28" name="object 28"/>
            <p:cNvSpPr/>
            <p:nvPr/>
          </p:nvSpPr>
          <p:spPr>
            <a:xfrm>
              <a:off x="664463" y="3136391"/>
              <a:ext cx="131445" cy="146685"/>
            </a:xfrm>
            <a:custGeom>
              <a:avLst/>
              <a:gdLst/>
              <a:ahLst/>
              <a:cxnLst/>
              <a:rect l="l" t="t" r="r" b="b"/>
              <a:pathLst>
                <a:path w="131445" h="146685">
                  <a:moveTo>
                    <a:pt x="101803" y="0"/>
                  </a:moveTo>
                  <a:lnTo>
                    <a:pt x="0" y="79248"/>
                  </a:lnTo>
                  <a:lnTo>
                    <a:pt x="47078" y="146304"/>
                  </a:lnTo>
                  <a:lnTo>
                    <a:pt x="131064" y="35813"/>
                  </a:lnTo>
                  <a:lnTo>
                    <a:pt x="101803" y="0"/>
                  </a:lnTo>
                  <a:close/>
                </a:path>
              </a:pathLst>
            </a:custGeom>
            <a:solidFill>
              <a:srgbClr val="431C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object 29"/>
            <p:cNvSpPr/>
            <p:nvPr/>
          </p:nvSpPr>
          <p:spPr>
            <a:xfrm>
              <a:off x="800100" y="3183635"/>
              <a:ext cx="24765" cy="30480"/>
            </a:xfrm>
            <a:custGeom>
              <a:avLst/>
              <a:gdLst/>
              <a:ahLst/>
              <a:cxnLst/>
              <a:rect l="l" t="t" r="r" b="b"/>
              <a:pathLst>
                <a:path w="24765" h="30480">
                  <a:moveTo>
                    <a:pt x="0" y="0"/>
                  </a:moveTo>
                  <a:lnTo>
                    <a:pt x="3274" y="3494"/>
                  </a:lnTo>
                  <a:lnTo>
                    <a:pt x="10763" y="11858"/>
                  </a:lnTo>
                  <a:lnTo>
                    <a:pt x="18966" y="21913"/>
                  </a:lnTo>
                  <a:lnTo>
                    <a:pt x="24384" y="30479"/>
                  </a:lnTo>
                </a:path>
              </a:pathLst>
            </a:custGeom>
            <a:ln w="9144">
              <a:solidFill>
                <a:srgbClr val="29298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816863" y="3319271"/>
              <a:ext cx="307975" cy="283210"/>
            </a:xfrm>
            <a:custGeom>
              <a:avLst/>
              <a:gdLst/>
              <a:ahLst/>
              <a:cxnLst/>
              <a:rect l="l" t="t" r="r" b="b"/>
              <a:pathLst>
                <a:path w="307975" h="283210">
                  <a:moveTo>
                    <a:pt x="46723" y="0"/>
                  </a:moveTo>
                  <a:lnTo>
                    <a:pt x="29092" y="44557"/>
                  </a:lnTo>
                  <a:lnTo>
                    <a:pt x="17240" y="101949"/>
                  </a:lnTo>
                  <a:lnTo>
                    <a:pt x="5387" y="183487"/>
                  </a:lnTo>
                  <a:lnTo>
                    <a:pt x="0" y="277622"/>
                  </a:lnTo>
                  <a:lnTo>
                    <a:pt x="83403" y="283084"/>
                  </a:lnTo>
                  <a:lnTo>
                    <a:pt x="185304" y="282844"/>
                  </a:lnTo>
                  <a:lnTo>
                    <a:pt x="271514" y="280247"/>
                  </a:lnTo>
                  <a:lnTo>
                    <a:pt x="307848" y="278638"/>
                  </a:lnTo>
                  <a:lnTo>
                    <a:pt x="304162" y="250320"/>
                  </a:lnTo>
                  <a:lnTo>
                    <a:pt x="292679" y="182784"/>
                  </a:lnTo>
                  <a:lnTo>
                    <a:pt x="272759" y="102151"/>
                  </a:lnTo>
                  <a:lnTo>
                    <a:pt x="243763" y="34543"/>
                  </a:lnTo>
                  <a:lnTo>
                    <a:pt x="46723" y="0"/>
                  </a:lnTo>
                  <a:close/>
                </a:path>
              </a:pathLst>
            </a:custGeom>
            <a:solidFill>
              <a:srgbClr val="09377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1" name="object 31"/>
            <p:cNvPicPr/>
            <p:nvPr/>
          </p:nvPicPr>
          <p:blipFill>
            <a:blip r:embed="rId12" cstate="print"/>
            <a:stretch>
              <a:fillRect/>
            </a:stretch>
          </p:blipFill>
          <p:spPr>
            <a:xfrm>
              <a:off x="853439" y="3136391"/>
              <a:ext cx="210261" cy="225438"/>
            </a:xfrm>
            <a:prstGeom prst="rect">
              <a:avLst/>
            </a:prstGeom>
          </p:spPr>
        </p:pic>
        <p:pic>
          <p:nvPicPr>
            <p:cNvPr id="32" name="object 32"/>
            <p:cNvPicPr/>
            <p:nvPr/>
          </p:nvPicPr>
          <p:blipFill>
            <a:blip r:embed="rId13" cstate="print"/>
            <a:stretch>
              <a:fillRect/>
            </a:stretch>
          </p:blipFill>
          <p:spPr>
            <a:xfrm>
              <a:off x="908468" y="2929254"/>
              <a:ext cx="173279" cy="221234"/>
            </a:xfrm>
            <a:prstGeom prst="rect">
              <a:avLst/>
            </a:prstGeom>
          </p:spPr>
        </p:pic>
        <p:pic>
          <p:nvPicPr>
            <p:cNvPr id="33" name="object 33"/>
            <p:cNvPicPr/>
            <p:nvPr/>
          </p:nvPicPr>
          <p:blipFill>
            <a:blip r:embed="rId14" cstate="print"/>
            <a:stretch>
              <a:fillRect/>
            </a:stretch>
          </p:blipFill>
          <p:spPr>
            <a:xfrm>
              <a:off x="1003146" y="3102863"/>
              <a:ext cx="213005" cy="461772"/>
            </a:xfrm>
            <a:prstGeom prst="rect">
              <a:avLst/>
            </a:prstGeom>
          </p:spPr>
        </p:pic>
        <p:sp>
          <p:nvSpPr>
            <p:cNvPr id="34" name="object 34"/>
            <p:cNvSpPr/>
            <p:nvPr/>
          </p:nvSpPr>
          <p:spPr>
            <a:xfrm>
              <a:off x="1010423" y="3104387"/>
              <a:ext cx="24765" cy="460375"/>
            </a:xfrm>
            <a:custGeom>
              <a:avLst/>
              <a:gdLst/>
              <a:ahLst/>
              <a:cxnLst/>
              <a:rect l="l" t="t" r="r" b="b"/>
              <a:pathLst>
                <a:path w="24765" h="460375">
                  <a:moveTo>
                    <a:pt x="5526" y="0"/>
                  </a:moveTo>
                  <a:lnTo>
                    <a:pt x="2864" y="47374"/>
                  </a:lnTo>
                  <a:lnTo>
                    <a:pt x="0" y="164687"/>
                  </a:lnTo>
                  <a:lnTo>
                    <a:pt x="4609" y="314717"/>
                  </a:lnTo>
                  <a:lnTo>
                    <a:pt x="24372" y="460248"/>
                  </a:lnTo>
                </a:path>
              </a:pathLst>
            </a:custGeom>
            <a:ln w="9144">
              <a:solidFill>
                <a:srgbClr val="29298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5" name="object 35"/>
            <p:cNvPicPr/>
            <p:nvPr/>
          </p:nvPicPr>
          <p:blipFill>
            <a:blip r:embed="rId15" cstate="print"/>
            <a:stretch>
              <a:fillRect/>
            </a:stretch>
          </p:blipFill>
          <p:spPr>
            <a:xfrm>
              <a:off x="1021079" y="3517391"/>
              <a:ext cx="201167" cy="57912"/>
            </a:xfrm>
            <a:prstGeom prst="rect">
              <a:avLst/>
            </a:prstGeom>
          </p:spPr>
        </p:pic>
        <p:pic>
          <p:nvPicPr>
            <p:cNvPr id="36" name="object 36"/>
            <p:cNvPicPr/>
            <p:nvPr/>
          </p:nvPicPr>
          <p:blipFill>
            <a:blip r:embed="rId16" cstate="print"/>
            <a:stretch>
              <a:fillRect/>
            </a:stretch>
          </p:blipFill>
          <p:spPr>
            <a:xfrm>
              <a:off x="761999" y="3102863"/>
              <a:ext cx="173736" cy="448056"/>
            </a:xfrm>
            <a:prstGeom prst="rect">
              <a:avLst/>
            </a:prstGeom>
          </p:spPr>
        </p:pic>
        <p:sp>
          <p:nvSpPr>
            <p:cNvPr id="37" name="object 37"/>
            <p:cNvSpPr/>
            <p:nvPr/>
          </p:nvSpPr>
          <p:spPr>
            <a:xfrm>
              <a:off x="781811" y="3107435"/>
              <a:ext cx="149860" cy="445134"/>
            </a:xfrm>
            <a:custGeom>
              <a:avLst/>
              <a:gdLst/>
              <a:ahLst/>
              <a:cxnLst/>
              <a:rect l="l" t="t" r="r" b="b"/>
              <a:pathLst>
                <a:path w="149859" h="445135">
                  <a:moveTo>
                    <a:pt x="24383" y="213360"/>
                  </a:moveTo>
                  <a:lnTo>
                    <a:pt x="29622" y="193970"/>
                  </a:lnTo>
                  <a:lnTo>
                    <a:pt x="43434" y="148447"/>
                  </a:lnTo>
                  <a:lnTo>
                    <a:pt x="62960" y="95756"/>
                  </a:lnTo>
                  <a:lnTo>
                    <a:pt x="85343" y="54863"/>
                  </a:lnTo>
                </a:path>
                <a:path w="149859" h="445135">
                  <a:moveTo>
                    <a:pt x="149351" y="0"/>
                  </a:moveTo>
                  <a:lnTo>
                    <a:pt x="143105" y="30599"/>
                  </a:lnTo>
                  <a:lnTo>
                    <a:pt x="127868" y="118681"/>
                  </a:lnTo>
                  <a:lnTo>
                    <a:pt x="108895" y="258675"/>
                  </a:lnTo>
                  <a:lnTo>
                    <a:pt x="91440" y="445008"/>
                  </a:lnTo>
                </a:path>
                <a:path w="149859" h="445135">
                  <a:moveTo>
                    <a:pt x="64007" y="323088"/>
                  </a:moveTo>
                  <a:lnTo>
                    <a:pt x="47577" y="344918"/>
                  </a:lnTo>
                  <a:lnTo>
                    <a:pt x="26289" y="357901"/>
                  </a:lnTo>
                  <a:lnTo>
                    <a:pt x="7858" y="364146"/>
                  </a:lnTo>
                  <a:lnTo>
                    <a:pt x="0" y="365760"/>
                  </a:lnTo>
                </a:path>
              </a:pathLst>
            </a:custGeom>
            <a:ln w="9144">
              <a:solidFill>
                <a:srgbClr val="29298A"/>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p:nvPr/>
          </p:nvSpPr>
          <p:spPr>
            <a:xfrm>
              <a:off x="758951" y="3505199"/>
              <a:ext cx="119380" cy="70485"/>
            </a:xfrm>
            <a:custGeom>
              <a:avLst/>
              <a:gdLst/>
              <a:ahLst/>
              <a:cxnLst/>
              <a:rect l="l" t="t" r="r" b="b"/>
              <a:pathLst>
                <a:path w="119380" h="70485">
                  <a:moveTo>
                    <a:pt x="3822" y="0"/>
                  </a:moveTo>
                  <a:lnTo>
                    <a:pt x="0" y="25273"/>
                  </a:lnTo>
                  <a:lnTo>
                    <a:pt x="117944" y="70103"/>
                  </a:lnTo>
                  <a:lnTo>
                    <a:pt x="118872" y="45974"/>
                  </a:lnTo>
                  <a:lnTo>
                    <a:pt x="3822" y="0"/>
                  </a:lnTo>
                  <a:close/>
                </a:path>
              </a:pathLst>
            </a:custGeom>
            <a:solidFill>
              <a:srgbClr val="431CA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9" name="object 39"/>
            <p:cNvPicPr/>
            <p:nvPr/>
          </p:nvPicPr>
          <p:blipFill>
            <a:blip r:embed="rId17" cstate="print"/>
            <a:stretch>
              <a:fillRect/>
            </a:stretch>
          </p:blipFill>
          <p:spPr>
            <a:xfrm>
              <a:off x="1021079" y="3105911"/>
              <a:ext cx="221170" cy="307848"/>
            </a:xfrm>
            <a:prstGeom prst="rect">
              <a:avLst/>
            </a:prstGeom>
          </p:spPr>
        </p:pic>
        <p:pic>
          <p:nvPicPr>
            <p:cNvPr id="40" name="object 40"/>
            <p:cNvPicPr/>
            <p:nvPr/>
          </p:nvPicPr>
          <p:blipFill>
            <a:blip r:embed="rId18" cstate="print"/>
            <a:stretch>
              <a:fillRect/>
            </a:stretch>
          </p:blipFill>
          <p:spPr>
            <a:xfrm>
              <a:off x="1051559" y="3203447"/>
              <a:ext cx="192024" cy="292608"/>
            </a:xfrm>
            <a:prstGeom prst="rect">
              <a:avLst/>
            </a:prstGeom>
          </p:spPr>
        </p:pic>
        <p:pic>
          <p:nvPicPr>
            <p:cNvPr id="41" name="object 41"/>
            <p:cNvPicPr/>
            <p:nvPr/>
          </p:nvPicPr>
          <p:blipFill>
            <a:blip r:embed="rId19" cstate="print"/>
            <a:stretch>
              <a:fillRect/>
            </a:stretch>
          </p:blipFill>
          <p:spPr>
            <a:xfrm>
              <a:off x="5748528" y="3179063"/>
              <a:ext cx="4715256" cy="402336"/>
            </a:xfrm>
            <a:prstGeom prst="rect">
              <a:avLst/>
            </a:prstGeom>
          </p:spPr>
        </p:pic>
        <p:sp>
          <p:nvSpPr>
            <p:cNvPr id="42" name="object 42"/>
            <p:cNvSpPr/>
            <p:nvPr/>
          </p:nvSpPr>
          <p:spPr>
            <a:xfrm>
              <a:off x="5748528" y="3179063"/>
              <a:ext cx="4715510" cy="402590"/>
            </a:xfrm>
            <a:custGeom>
              <a:avLst/>
              <a:gdLst/>
              <a:ahLst/>
              <a:cxnLst/>
              <a:rect l="l" t="t" r="r" b="b"/>
              <a:pathLst>
                <a:path w="4715509" h="402589">
                  <a:moveTo>
                    <a:pt x="0" y="201168"/>
                  </a:moveTo>
                  <a:lnTo>
                    <a:pt x="5311" y="155034"/>
                  </a:lnTo>
                  <a:lnTo>
                    <a:pt x="20442" y="112689"/>
                  </a:lnTo>
                  <a:lnTo>
                    <a:pt x="44187" y="75338"/>
                  </a:lnTo>
                  <a:lnTo>
                    <a:pt x="75338" y="44187"/>
                  </a:lnTo>
                  <a:lnTo>
                    <a:pt x="112689" y="20442"/>
                  </a:lnTo>
                  <a:lnTo>
                    <a:pt x="155034" y="5311"/>
                  </a:lnTo>
                  <a:lnTo>
                    <a:pt x="201168" y="0"/>
                  </a:lnTo>
                  <a:lnTo>
                    <a:pt x="4514088" y="0"/>
                  </a:lnTo>
                  <a:lnTo>
                    <a:pt x="4560221" y="5311"/>
                  </a:lnTo>
                  <a:lnTo>
                    <a:pt x="4602566" y="20442"/>
                  </a:lnTo>
                  <a:lnTo>
                    <a:pt x="4639917" y="44187"/>
                  </a:lnTo>
                  <a:lnTo>
                    <a:pt x="4671068" y="75338"/>
                  </a:lnTo>
                  <a:lnTo>
                    <a:pt x="4694813" y="112689"/>
                  </a:lnTo>
                  <a:lnTo>
                    <a:pt x="4709944" y="155034"/>
                  </a:lnTo>
                  <a:lnTo>
                    <a:pt x="4715256" y="201168"/>
                  </a:lnTo>
                  <a:lnTo>
                    <a:pt x="4709944" y="247301"/>
                  </a:lnTo>
                  <a:lnTo>
                    <a:pt x="4694813" y="289646"/>
                  </a:lnTo>
                  <a:lnTo>
                    <a:pt x="4671068" y="326997"/>
                  </a:lnTo>
                  <a:lnTo>
                    <a:pt x="4639917" y="358148"/>
                  </a:lnTo>
                  <a:lnTo>
                    <a:pt x="4602566" y="381893"/>
                  </a:lnTo>
                  <a:lnTo>
                    <a:pt x="4560221" y="397024"/>
                  </a:lnTo>
                  <a:lnTo>
                    <a:pt x="4514088" y="402336"/>
                  </a:lnTo>
                  <a:lnTo>
                    <a:pt x="201168" y="402336"/>
                  </a:lnTo>
                  <a:lnTo>
                    <a:pt x="155034" y="397024"/>
                  </a:lnTo>
                  <a:lnTo>
                    <a:pt x="112689" y="381893"/>
                  </a:lnTo>
                  <a:lnTo>
                    <a:pt x="75338" y="358148"/>
                  </a:lnTo>
                  <a:lnTo>
                    <a:pt x="44187" y="326997"/>
                  </a:lnTo>
                  <a:lnTo>
                    <a:pt x="20442" y="289646"/>
                  </a:lnTo>
                  <a:lnTo>
                    <a:pt x="5311" y="247301"/>
                  </a:lnTo>
                  <a:lnTo>
                    <a:pt x="0" y="201168"/>
                  </a:lnTo>
                  <a:close/>
                </a:path>
              </a:pathLst>
            </a:custGeom>
            <a:ln w="12192">
              <a:solidFill>
                <a:srgbClr val="3C56E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3" name="object 43"/>
          <p:cNvSpPr txBox="1"/>
          <p:nvPr/>
        </p:nvSpPr>
        <p:spPr>
          <a:xfrm>
            <a:off x="6467094" y="3215766"/>
            <a:ext cx="32861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FFFFFF"/>
                </a:solidFill>
                <a:effectLst/>
                <a:uLnTx/>
                <a:uFillTx/>
                <a:latin typeface="Calibri"/>
                <a:cs typeface="Calibri"/>
              </a:rPr>
              <a:t>Team</a:t>
            </a:r>
            <a:r>
              <a:rPr kumimoji="0" sz="1800" b="1" i="0" u="none" strike="noStrike" kern="0" cap="none" spc="-5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Mode</a:t>
            </a:r>
            <a:r>
              <a:rPr kumimoji="0" sz="1800" b="1" i="0" u="none" strike="noStrike" kern="0" cap="none" spc="-50"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(SMB</a:t>
            </a:r>
            <a:r>
              <a:rPr kumimoji="0" sz="1600" b="0" i="0" u="none" strike="noStrike" kern="0" cap="none" spc="-40"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&amp;</a:t>
            </a:r>
            <a:r>
              <a:rPr kumimoji="0" sz="1600" b="0" i="0" u="none" strike="noStrike" kern="0" cap="none" spc="-50" normalizeH="0" baseline="0" noProof="0" dirty="0">
                <a:ln>
                  <a:noFill/>
                </a:ln>
                <a:solidFill>
                  <a:srgbClr val="FFFFFF"/>
                </a:solidFill>
                <a:effectLst/>
                <a:uLnTx/>
                <a:uFillTx/>
                <a:latin typeface="Calibri"/>
                <a:cs typeface="Calibri"/>
              </a:rPr>
              <a:t> </a:t>
            </a:r>
            <a:r>
              <a:rPr kumimoji="0" sz="1600" b="0" i="0" u="none" strike="noStrike" kern="0" cap="none" spc="0" normalizeH="0" baseline="0" noProof="0" dirty="0">
                <a:ln>
                  <a:noFill/>
                </a:ln>
                <a:solidFill>
                  <a:srgbClr val="FFFFFF"/>
                </a:solidFill>
                <a:effectLst/>
                <a:uLnTx/>
                <a:uFillTx/>
                <a:latin typeface="Calibri"/>
                <a:cs typeface="Calibri"/>
              </a:rPr>
              <a:t>Enterprise</a:t>
            </a:r>
            <a:r>
              <a:rPr kumimoji="0" sz="1600" b="0" i="0" u="none" strike="noStrike" kern="0" cap="none" spc="20" normalizeH="0" baseline="0" noProof="0" dirty="0">
                <a:ln>
                  <a:noFill/>
                </a:ln>
                <a:solidFill>
                  <a:srgbClr val="FFFFFF"/>
                </a:solidFill>
                <a:effectLst/>
                <a:uLnTx/>
                <a:uFillTx/>
                <a:latin typeface="Calibri"/>
                <a:cs typeface="Calibri"/>
              </a:rPr>
              <a:t> </a:t>
            </a:r>
            <a:r>
              <a:rPr kumimoji="0" sz="1600" b="0" i="0" u="none" strike="noStrike" kern="0" cap="none" spc="-10" normalizeH="0" baseline="0" noProof="0" dirty="0">
                <a:ln>
                  <a:noFill/>
                </a:ln>
                <a:solidFill>
                  <a:srgbClr val="FFFFFF"/>
                </a:solidFill>
                <a:effectLst/>
                <a:uLnTx/>
                <a:uFillTx/>
                <a:latin typeface="Calibri"/>
                <a:cs typeface="Calibri"/>
              </a:rPr>
              <a:t>Users)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44" name="object 44"/>
          <p:cNvGrpSpPr/>
          <p:nvPr/>
        </p:nvGrpSpPr>
        <p:grpSpPr>
          <a:xfrm>
            <a:off x="246888" y="2929127"/>
            <a:ext cx="353695" cy="695325"/>
            <a:chOff x="246888" y="2929127"/>
            <a:chExt cx="353695" cy="695325"/>
          </a:xfrm>
        </p:grpSpPr>
        <p:pic>
          <p:nvPicPr>
            <p:cNvPr id="45" name="object 45"/>
            <p:cNvPicPr/>
            <p:nvPr/>
          </p:nvPicPr>
          <p:blipFill>
            <a:blip r:embed="rId20" cstate="print"/>
            <a:stretch>
              <a:fillRect/>
            </a:stretch>
          </p:blipFill>
          <p:spPr>
            <a:xfrm>
              <a:off x="259080" y="2941319"/>
              <a:ext cx="298704" cy="646176"/>
            </a:xfrm>
            <a:prstGeom prst="rect">
              <a:avLst/>
            </a:prstGeom>
          </p:spPr>
        </p:pic>
        <p:pic>
          <p:nvPicPr>
            <p:cNvPr id="46" name="object 46"/>
            <p:cNvPicPr/>
            <p:nvPr/>
          </p:nvPicPr>
          <p:blipFill>
            <a:blip r:embed="rId21" cstate="print"/>
            <a:stretch>
              <a:fillRect/>
            </a:stretch>
          </p:blipFill>
          <p:spPr>
            <a:xfrm>
              <a:off x="246888" y="2929127"/>
              <a:ext cx="353568" cy="694944"/>
            </a:xfrm>
            <a:prstGeom prst="rect">
              <a:avLst/>
            </a:prstGeom>
          </p:spPr>
        </p:pic>
      </p:grpSp>
      <p:pic>
        <p:nvPicPr>
          <p:cNvPr id="47" name="object 47"/>
          <p:cNvPicPr/>
          <p:nvPr/>
        </p:nvPicPr>
        <p:blipFill>
          <a:blip r:embed="rId22" cstate="print"/>
          <a:stretch>
            <a:fillRect/>
          </a:stretch>
        </p:blipFill>
        <p:spPr>
          <a:xfrm>
            <a:off x="1533144" y="1325880"/>
            <a:ext cx="1530095" cy="957072"/>
          </a:xfrm>
          <a:prstGeom prst="rect">
            <a:avLst/>
          </a:prstGeom>
        </p:spPr>
      </p:pic>
      <p:grpSp>
        <p:nvGrpSpPr>
          <p:cNvPr id="48" name="object 48"/>
          <p:cNvGrpSpPr/>
          <p:nvPr/>
        </p:nvGrpSpPr>
        <p:grpSpPr>
          <a:xfrm>
            <a:off x="2948813" y="2743225"/>
            <a:ext cx="9030335" cy="1668145"/>
            <a:chOff x="2948813" y="2743225"/>
            <a:chExt cx="9030335" cy="1668145"/>
          </a:xfrm>
        </p:grpSpPr>
        <p:pic>
          <p:nvPicPr>
            <p:cNvPr id="49" name="object 49"/>
            <p:cNvPicPr/>
            <p:nvPr/>
          </p:nvPicPr>
          <p:blipFill>
            <a:blip r:embed="rId23" cstate="print"/>
            <a:stretch>
              <a:fillRect/>
            </a:stretch>
          </p:blipFill>
          <p:spPr>
            <a:xfrm>
              <a:off x="9817607" y="2898647"/>
              <a:ext cx="874776" cy="676655"/>
            </a:xfrm>
            <a:prstGeom prst="rect">
              <a:avLst/>
            </a:prstGeom>
          </p:spPr>
        </p:pic>
        <p:pic>
          <p:nvPicPr>
            <p:cNvPr id="50" name="object 50"/>
            <p:cNvPicPr/>
            <p:nvPr/>
          </p:nvPicPr>
          <p:blipFill>
            <a:blip r:embed="rId24" cstate="print"/>
            <a:stretch>
              <a:fillRect/>
            </a:stretch>
          </p:blipFill>
          <p:spPr>
            <a:xfrm>
              <a:off x="10305288" y="2743225"/>
              <a:ext cx="1553718" cy="1093444"/>
            </a:xfrm>
            <a:prstGeom prst="rect">
              <a:avLst/>
            </a:prstGeom>
          </p:spPr>
        </p:pic>
        <p:pic>
          <p:nvPicPr>
            <p:cNvPr id="51" name="object 51"/>
            <p:cNvPicPr/>
            <p:nvPr/>
          </p:nvPicPr>
          <p:blipFill>
            <a:blip r:embed="rId25" cstate="print"/>
            <a:stretch>
              <a:fillRect/>
            </a:stretch>
          </p:blipFill>
          <p:spPr>
            <a:xfrm>
              <a:off x="10500359" y="2938271"/>
              <a:ext cx="1170431" cy="710183"/>
            </a:xfrm>
            <a:prstGeom prst="rect">
              <a:avLst/>
            </a:prstGeom>
          </p:spPr>
        </p:pic>
        <p:pic>
          <p:nvPicPr>
            <p:cNvPr id="52" name="object 52"/>
            <p:cNvPicPr/>
            <p:nvPr/>
          </p:nvPicPr>
          <p:blipFill>
            <a:blip r:embed="rId26" cstate="print"/>
            <a:stretch>
              <a:fillRect/>
            </a:stretch>
          </p:blipFill>
          <p:spPr>
            <a:xfrm>
              <a:off x="10631423" y="2983991"/>
              <a:ext cx="908303" cy="582167"/>
            </a:xfrm>
            <a:prstGeom prst="rect">
              <a:avLst/>
            </a:prstGeom>
          </p:spPr>
        </p:pic>
        <p:pic>
          <p:nvPicPr>
            <p:cNvPr id="53" name="object 53"/>
            <p:cNvPicPr/>
            <p:nvPr/>
          </p:nvPicPr>
          <p:blipFill>
            <a:blip r:embed="rId20" cstate="print"/>
            <a:stretch>
              <a:fillRect/>
            </a:stretch>
          </p:blipFill>
          <p:spPr>
            <a:xfrm>
              <a:off x="11652504" y="2950463"/>
              <a:ext cx="298703" cy="646176"/>
            </a:xfrm>
            <a:prstGeom prst="rect">
              <a:avLst/>
            </a:prstGeom>
          </p:spPr>
        </p:pic>
        <p:pic>
          <p:nvPicPr>
            <p:cNvPr id="54" name="object 54"/>
            <p:cNvPicPr/>
            <p:nvPr/>
          </p:nvPicPr>
          <p:blipFill>
            <a:blip r:embed="rId21" cstate="print"/>
            <a:stretch>
              <a:fillRect/>
            </a:stretch>
          </p:blipFill>
          <p:spPr>
            <a:xfrm>
              <a:off x="11625071" y="2926079"/>
              <a:ext cx="353568" cy="697991"/>
            </a:xfrm>
            <a:prstGeom prst="rect">
              <a:avLst/>
            </a:prstGeom>
          </p:spPr>
        </p:pic>
        <p:pic>
          <p:nvPicPr>
            <p:cNvPr id="55" name="object 55"/>
            <p:cNvPicPr/>
            <p:nvPr/>
          </p:nvPicPr>
          <p:blipFill>
            <a:blip r:embed="rId27" cstate="print"/>
            <a:stretch>
              <a:fillRect/>
            </a:stretch>
          </p:blipFill>
          <p:spPr>
            <a:xfrm>
              <a:off x="7813421" y="3698113"/>
              <a:ext cx="984376" cy="712724"/>
            </a:xfrm>
            <a:prstGeom prst="rect">
              <a:avLst/>
            </a:prstGeom>
          </p:spPr>
        </p:pic>
        <p:sp>
          <p:nvSpPr>
            <p:cNvPr id="56" name="object 56"/>
            <p:cNvSpPr/>
            <p:nvPr/>
          </p:nvSpPr>
          <p:spPr>
            <a:xfrm>
              <a:off x="8500872" y="3698113"/>
              <a:ext cx="297180" cy="241935"/>
            </a:xfrm>
            <a:custGeom>
              <a:avLst/>
              <a:gdLst/>
              <a:ahLst/>
              <a:cxnLst/>
              <a:rect l="l" t="t" r="r" b="b"/>
              <a:pathLst>
                <a:path w="297179" h="241935">
                  <a:moveTo>
                    <a:pt x="74295" y="184276"/>
                  </a:moveTo>
                  <a:lnTo>
                    <a:pt x="0" y="165226"/>
                  </a:lnTo>
                  <a:lnTo>
                    <a:pt x="224408" y="0"/>
                  </a:lnTo>
                  <a:lnTo>
                    <a:pt x="296925" y="241426"/>
                  </a:lnTo>
                  <a:lnTo>
                    <a:pt x="222757" y="222376"/>
                  </a:lnTo>
                </a:path>
              </a:pathLst>
            </a:custGeom>
            <a:ln w="12700">
              <a:solidFill>
                <a:srgbClr val="3C56E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7" name="object 57"/>
            <p:cNvPicPr/>
            <p:nvPr/>
          </p:nvPicPr>
          <p:blipFill>
            <a:blip r:embed="rId28" cstate="print"/>
            <a:stretch>
              <a:fillRect/>
            </a:stretch>
          </p:blipFill>
          <p:spPr>
            <a:xfrm>
              <a:off x="2948813" y="3682745"/>
              <a:ext cx="1027952" cy="600258"/>
            </a:xfrm>
            <a:prstGeom prst="rect">
              <a:avLst/>
            </a:prstGeom>
          </p:spPr>
        </p:pic>
      </p:grpSp>
      <p:sp>
        <p:nvSpPr>
          <p:cNvPr id="58" name="object 58"/>
          <p:cNvSpPr txBox="1"/>
          <p:nvPr/>
        </p:nvSpPr>
        <p:spPr>
          <a:xfrm>
            <a:off x="1533144" y="1530096"/>
            <a:ext cx="1515110" cy="609600"/>
          </a:xfrm>
          <a:prstGeom prst="rect">
            <a:avLst/>
          </a:prstGeom>
          <a:solidFill>
            <a:srgbClr val="000000">
              <a:alpha val="50195"/>
            </a:srgbClr>
          </a:solidFill>
        </p:spPr>
        <p:txBody>
          <a:bodyPr vert="horz" wrap="square" lIns="0" tIns="189230" rIns="0" bIns="0" rtlCol="0">
            <a:spAutoFit/>
          </a:bodyPr>
          <a:lstStyle/>
          <a:p>
            <a:pPr marL="495300" marR="0" lvl="0" indent="0" defTabSz="914400" eaLnBrk="1" fontAlgn="auto" latinLnBrk="0" hangingPunct="1">
              <a:lnSpc>
                <a:spcPct val="100000"/>
              </a:lnSpc>
              <a:spcBef>
                <a:spcPts val="1490"/>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Calibri"/>
                <a:cs typeface="Calibri"/>
              </a:rPr>
              <a:t>Houses</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59" name="object 59"/>
          <p:cNvSpPr/>
          <p:nvPr/>
        </p:nvSpPr>
        <p:spPr>
          <a:xfrm>
            <a:off x="3285744" y="2423160"/>
            <a:ext cx="292100" cy="426084"/>
          </a:xfrm>
          <a:custGeom>
            <a:avLst/>
            <a:gdLst/>
            <a:ahLst/>
            <a:cxnLst/>
            <a:rect l="l" t="t" r="r" b="b"/>
            <a:pathLst>
              <a:path w="292100" h="426085">
                <a:moveTo>
                  <a:pt x="231393" y="0"/>
                </a:moveTo>
                <a:lnTo>
                  <a:pt x="73532" y="0"/>
                </a:lnTo>
                <a:lnTo>
                  <a:pt x="46345" y="3617"/>
                </a:lnTo>
                <a:lnTo>
                  <a:pt x="22812" y="13795"/>
                </a:lnTo>
                <a:lnTo>
                  <a:pt x="6235" y="29590"/>
                </a:lnTo>
                <a:lnTo>
                  <a:pt x="0" y="49784"/>
                </a:lnTo>
                <a:lnTo>
                  <a:pt x="0" y="366775"/>
                </a:lnTo>
                <a:lnTo>
                  <a:pt x="6256" y="388580"/>
                </a:lnTo>
                <a:lnTo>
                  <a:pt x="22812" y="407574"/>
                </a:lnTo>
                <a:lnTo>
                  <a:pt x="46345" y="420997"/>
                </a:lnTo>
                <a:lnTo>
                  <a:pt x="73532" y="426085"/>
                </a:lnTo>
                <a:lnTo>
                  <a:pt x="231393" y="426085"/>
                </a:lnTo>
                <a:lnTo>
                  <a:pt x="256196" y="420997"/>
                </a:lnTo>
                <a:lnTo>
                  <a:pt x="275224" y="407574"/>
                </a:lnTo>
                <a:lnTo>
                  <a:pt x="282338" y="396493"/>
                </a:lnTo>
                <a:lnTo>
                  <a:pt x="73532" y="396493"/>
                </a:lnTo>
                <a:lnTo>
                  <a:pt x="57271" y="394600"/>
                </a:lnTo>
                <a:lnTo>
                  <a:pt x="45640" y="388969"/>
                </a:lnTo>
                <a:lnTo>
                  <a:pt x="38653" y="379670"/>
                </a:lnTo>
                <a:lnTo>
                  <a:pt x="36321" y="366775"/>
                </a:lnTo>
                <a:lnTo>
                  <a:pt x="36321" y="287400"/>
                </a:lnTo>
                <a:lnTo>
                  <a:pt x="291718" y="287400"/>
                </a:lnTo>
                <a:lnTo>
                  <a:pt x="291718" y="267842"/>
                </a:lnTo>
                <a:lnTo>
                  <a:pt x="36321" y="267842"/>
                </a:lnTo>
                <a:lnTo>
                  <a:pt x="36321" y="89535"/>
                </a:lnTo>
                <a:lnTo>
                  <a:pt x="291718" y="89535"/>
                </a:lnTo>
                <a:lnTo>
                  <a:pt x="291718" y="69341"/>
                </a:lnTo>
                <a:lnTo>
                  <a:pt x="36321" y="69341"/>
                </a:lnTo>
                <a:lnTo>
                  <a:pt x="36321" y="49784"/>
                </a:lnTo>
                <a:lnTo>
                  <a:pt x="38653" y="42396"/>
                </a:lnTo>
                <a:lnTo>
                  <a:pt x="45640" y="35925"/>
                </a:lnTo>
                <a:lnTo>
                  <a:pt x="57271" y="31335"/>
                </a:lnTo>
                <a:lnTo>
                  <a:pt x="73532" y="29590"/>
                </a:lnTo>
                <a:lnTo>
                  <a:pt x="287472" y="29590"/>
                </a:lnTo>
                <a:lnTo>
                  <a:pt x="275224" y="13795"/>
                </a:lnTo>
                <a:lnTo>
                  <a:pt x="256196" y="3617"/>
                </a:lnTo>
                <a:lnTo>
                  <a:pt x="231393" y="0"/>
                </a:lnTo>
                <a:close/>
              </a:path>
              <a:path w="292100" h="426085">
                <a:moveTo>
                  <a:pt x="291718" y="287400"/>
                </a:moveTo>
                <a:lnTo>
                  <a:pt x="267842" y="287400"/>
                </a:lnTo>
                <a:lnTo>
                  <a:pt x="267842" y="366775"/>
                </a:lnTo>
                <a:lnTo>
                  <a:pt x="263773" y="379670"/>
                </a:lnTo>
                <a:lnTo>
                  <a:pt x="253952" y="388969"/>
                </a:lnTo>
                <a:lnTo>
                  <a:pt x="241964" y="394600"/>
                </a:lnTo>
                <a:lnTo>
                  <a:pt x="231393" y="396493"/>
                </a:lnTo>
                <a:lnTo>
                  <a:pt x="282338" y="396493"/>
                </a:lnTo>
                <a:lnTo>
                  <a:pt x="287418" y="388580"/>
                </a:lnTo>
                <a:lnTo>
                  <a:pt x="291718" y="366775"/>
                </a:lnTo>
                <a:lnTo>
                  <a:pt x="291718" y="287400"/>
                </a:lnTo>
                <a:close/>
              </a:path>
              <a:path w="292100" h="426085">
                <a:moveTo>
                  <a:pt x="146303" y="316991"/>
                </a:moveTo>
                <a:lnTo>
                  <a:pt x="137183" y="318895"/>
                </a:lnTo>
                <a:lnTo>
                  <a:pt x="129254" y="324596"/>
                </a:lnTo>
                <a:lnTo>
                  <a:pt x="123658" y="334083"/>
                </a:lnTo>
                <a:lnTo>
                  <a:pt x="121538" y="347344"/>
                </a:lnTo>
                <a:lnTo>
                  <a:pt x="123658" y="354345"/>
                </a:lnTo>
                <a:lnTo>
                  <a:pt x="129254" y="360584"/>
                </a:lnTo>
                <a:lnTo>
                  <a:pt x="137183" y="365061"/>
                </a:lnTo>
                <a:lnTo>
                  <a:pt x="146303" y="366775"/>
                </a:lnTo>
                <a:lnTo>
                  <a:pt x="162105" y="365061"/>
                </a:lnTo>
                <a:lnTo>
                  <a:pt x="173466" y="360584"/>
                </a:lnTo>
                <a:lnTo>
                  <a:pt x="180326" y="354345"/>
                </a:lnTo>
                <a:lnTo>
                  <a:pt x="182625" y="347344"/>
                </a:lnTo>
                <a:lnTo>
                  <a:pt x="180326" y="334083"/>
                </a:lnTo>
                <a:lnTo>
                  <a:pt x="173466" y="324596"/>
                </a:lnTo>
                <a:lnTo>
                  <a:pt x="162105" y="318895"/>
                </a:lnTo>
                <a:lnTo>
                  <a:pt x="146303" y="316991"/>
                </a:lnTo>
                <a:close/>
              </a:path>
              <a:path w="292100" h="426085">
                <a:moveTo>
                  <a:pt x="291718" y="89535"/>
                </a:moveTo>
                <a:lnTo>
                  <a:pt x="267842" y="89535"/>
                </a:lnTo>
                <a:lnTo>
                  <a:pt x="267842" y="267842"/>
                </a:lnTo>
                <a:lnTo>
                  <a:pt x="291718" y="267842"/>
                </a:lnTo>
                <a:lnTo>
                  <a:pt x="291718" y="89535"/>
                </a:lnTo>
                <a:close/>
              </a:path>
              <a:path w="292100" h="426085">
                <a:moveTo>
                  <a:pt x="287433" y="29590"/>
                </a:moveTo>
                <a:lnTo>
                  <a:pt x="231393" y="29590"/>
                </a:lnTo>
                <a:lnTo>
                  <a:pt x="241964" y="31335"/>
                </a:lnTo>
                <a:lnTo>
                  <a:pt x="253952" y="35925"/>
                </a:lnTo>
                <a:lnTo>
                  <a:pt x="263773" y="42396"/>
                </a:lnTo>
                <a:lnTo>
                  <a:pt x="267842" y="49784"/>
                </a:lnTo>
                <a:lnTo>
                  <a:pt x="267842" y="69341"/>
                </a:lnTo>
                <a:lnTo>
                  <a:pt x="291718" y="69341"/>
                </a:lnTo>
                <a:lnTo>
                  <a:pt x="291718" y="49784"/>
                </a:lnTo>
                <a:lnTo>
                  <a:pt x="287433" y="29590"/>
                </a:lnTo>
                <a:close/>
              </a:path>
            </a:pathLst>
          </a:custGeom>
          <a:solidFill>
            <a:srgbClr val="FD525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object 60"/>
          <p:cNvSpPr/>
          <p:nvPr/>
        </p:nvSpPr>
        <p:spPr>
          <a:xfrm>
            <a:off x="1816607" y="2478023"/>
            <a:ext cx="390525" cy="326390"/>
          </a:xfrm>
          <a:custGeom>
            <a:avLst/>
            <a:gdLst/>
            <a:ahLst/>
            <a:cxnLst/>
            <a:rect l="l" t="t" r="r" b="b"/>
            <a:pathLst>
              <a:path w="390525" h="326389">
                <a:moveTo>
                  <a:pt x="201168" y="0"/>
                </a:moveTo>
                <a:lnTo>
                  <a:pt x="188975" y="0"/>
                </a:lnTo>
                <a:lnTo>
                  <a:pt x="182880" y="3048"/>
                </a:lnTo>
                <a:lnTo>
                  <a:pt x="179831" y="7747"/>
                </a:lnTo>
                <a:lnTo>
                  <a:pt x="3048" y="296925"/>
                </a:lnTo>
                <a:lnTo>
                  <a:pt x="1524" y="299974"/>
                </a:lnTo>
                <a:lnTo>
                  <a:pt x="0" y="304546"/>
                </a:lnTo>
                <a:lnTo>
                  <a:pt x="0" y="307721"/>
                </a:lnTo>
                <a:lnTo>
                  <a:pt x="1357" y="315098"/>
                </a:lnTo>
                <a:lnTo>
                  <a:pt x="5143" y="320929"/>
                </a:lnTo>
                <a:lnTo>
                  <a:pt x="10929" y="324758"/>
                </a:lnTo>
                <a:lnTo>
                  <a:pt x="18287" y="326136"/>
                </a:lnTo>
                <a:lnTo>
                  <a:pt x="371856" y="326136"/>
                </a:lnTo>
                <a:lnTo>
                  <a:pt x="379214" y="324758"/>
                </a:lnTo>
                <a:lnTo>
                  <a:pt x="385000" y="320929"/>
                </a:lnTo>
                <a:lnTo>
                  <a:pt x="388786" y="315098"/>
                </a:lnTo>
                <a:lnTo>
                  <a:pt x="390144" y="307721"/>
                </a:lnTo>
                <a:lnTo>
                  <a:pt x="390144" y="304546"/>
                </a:lnTo>
                <a:lnTo>
                  <a:pt x="387096" y="298450"/>
                </a:lnTo>
                <a:lnTo>
                  <a:pt x="381428" y="289178"/>
                </a:lnTo>
                <a:lnTo>
                  <a:pt x="195072" y="289178"/>
                </a:lnTo>
                <a:lnTo>
                  <a:pt x="185475" y="287275"/>
                </a:lnTo>
                <a:lnTo>
                  <a:pt x="177736" y="282051"/>
                </a:lnTo>
                <a:lnTo>
                  <a:pt x="172569" y="274230"/>
                </a:lnTo>
                <a:lnTo>
                  <a:pt x="170687" y="264540"/>
                </a:lnTo>
                <a:lnTo>
                  <a:pt x="172569" y="254871"/>
                </a:lnTo>
                <a:lnTo>
                  <a:pt x="177736" y="247094"/>
                </a:lnTo>
                <a:lnTo>
                  <a:pt x="185475" y="241913"/>
                </a:lnTo>
                <a:lnTo>
                  <a:pt x="195072" y="240029"/>
                </a:lnTo>
                <a:lnTo>
                  <a:pt x="351382" y="240029"/>
                </a:lnTo>
                <a:lnTo>
                  <a:pt x="340046" y="221487"/>
                </a:lnTo>
                <a:lnTo>
                  <a:pt x="195072" y="221487"/>
                </a:lnTo>
                <a:lnTo>
                  <a:pt x="185475" y="219602"/>
                </a:lnTo>
                <a:lnTo>
                  <a:pt x="177736" y="214407"/>
                </a:lnTo>
                <a:lnTo>
                  <a:pt x="172569" y="206593"/>
                </a:lnTo>
                <a:lnTo>
                  <a:pt x="170687" y="196850"/>
                </a:lnTo>
                <a:lnTo>
                  <a:pt x="170687" y="104648"/>
                </a:lnTo>
                <a:lnTo>
                  <a:pt x="172569" y="94958"/>
                </a:lnTo>
                <a:lnTo>
                  <a:pt x="177736" y="87137"/>
                </a:lnTo>
                <a:lnTo>
                  <a:pt x="185475" y="81913"/>
                </a:lnTo>
                <a:lnTo>
                  <a:pt x="195072" y="80010"/>
                </a:lnTo>
                <a:lnTo>
                  <a:pt x="253556" y="80010"/>
                </a:lnTo>
                <a:lnTo>
                  <a:pt x="210312" y="9271"/>
                </a:lnTo>
                <a:lnTo>
                  <a:pt x="207264" y="3048"/>
                </a:lnTo>
                <a:lnTo>
                  <a:pt x="201168" y="0"/>
                </a:lnTo>
                <a:close/>
              </a:path>
              <a:path w="390525" h="326389">
                <a:moveTo>
                  <a:pt x="351382" y="240029"/>
                </a:moveTo>
                <a:lnTo>
                  <a:pt x="195072" y="240029"/>
                </a:lnTo>
                <a:lnTo>
                  <a:pt x="204668" y="241913"/>
                </a:lnTo>
                <a:lnTo>
                  <a:pt x="212407" y="247094"/>
                </a:lnTo>
                <a:lnTo>
                  <a:pt x="217574" y="254871"/>
                </a:lnTo>
                <a:lnTo>
                  <a:pt x="219456" y="264540"/>
                </a:lnTo>
                <a:lnTo>
                  <a:pt x="217574" y="274230"/>
                </a:lnTo>
                <a:lnTo>
                  <a:pt x="212407" y="282051"/>
                </a:lnTo>
                <a:lnTo>
                  <a:pt x="204668" y="287275"/>
                </a:lnTo>
                <a:lnTo>
                  <a:pt x="195072" y="289178"/>
                </a:lnTo>
                <a:lnTo>
                  <a:pt x="381428" y="289178"/>
                </a:lnTo>
                <a:lnTo>
                  <a:pt x="351382" y="240029"/>
                </a:lnTo>
                <a:close/>
              </a:path>
              <a:path w="390525" h="326389">
                <a:moveTo>
                  <a:pt x="253556" y="80010"/>
                </a:moveTo>
                <a:lnTo>
                  <a:pt x="195072" y="80010"/>
                </a:lnTo>
                <a:lnTo>
                  <a:pt x="204668" y="81913"/>
                </a:lnTo>
                <a:lnTo>
                  <a:pt x="212407" y="87137"/>
                </a:lnTo>
                <a:lnTo>
                  <a:pt x="217574" y="94958"/>
                </a:lnTo>
                <a:lnTo>
                  <a:pt x="219456" y="104648"/>
                </a:lnTo>
                <a:lnTo>
                  <a:pt x="219456" y="196850"/>
                </a:lnTo>
                <a:lnTo>
                  <a:pt x="217574" y="206593"/>
                </a:lnTo>
                <a:lnTo>
                  <a:pt x="212407" y="214407"/>
                </a:lnTo>
                <a:lnTo>
                  <a:pt x="204668" y="219602"/>
                </a:lnTo>
                <a:lnTo>
                  <a:pt x="195072" y="221487"/>
                </a:lnTo>
                <a:lnTo>
                  <a:pt x="340046" y="221487"/>
                </a:lnTo>
                <a:lnTo>
                  <a:pt x="253556" y="80010"/>
                </a:lnTo>
                <a:close/>
              </a:path>
            </a:pathLst>
          </a:custGeom>
          <a:solidFill>
            <a:srgbClr val="FD525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1" name="object 61"/>
          <p:cNvGrpSpPr/>
          <p:nvPr/>
        </p:nvGrpSpPr>
        <p:grpSpPr>
          <a:xfrm>
            <a:off x="316991" y="2441448"/>
            <a:ext cx="381000" cy="381000"/>
            <a:chOff x="316991" y="2441448"/>
            <a:chExt cx="381000" cy="381000"/>
          </a:xfrm>
        </p:grpSpPr>
        <p:sp>
          <p:nvSpPr>
            <p:cNvPr id="62" name="object 62"/>
            <p:cNvSpPr/>
            <p:nvPr/>
          </p:nvSpPr>
          <p:spPr>
            <a:xfrm>
              <a:off x="316991" y="2441448"/>
              <a:ext cx="381000" cy="381000"/>
            </a:xfrm>
            <a:custGeom>
              <a:avLst/>
              <a:gdLst/>
              <a:ahLst/>
              <a:cxnLst/>
              <a:rect l="l" t="t" r="r" b="b"/>
              <a:pathLst>
                <a:path w="381000" h="381000">
                  <a:moveTo>
                    <a:pt x="190500" y="0"/>
                  </a:moveTo>
                  <a:lnTo>
                    <a:pt x="146821" y="5034"/>
                  </a:lnTo>
                  <a:lnTo>
                    <a:pt x="106724" y="19372"/>
                  </a:lnTo>
                  <a:lnTo>
                    <a:pt x="71353" y="41867"/>
                  </a:lnTo>
                  <a:lnTo>
                    <a:pt x="41851" y="71374"/>
                  </a:lnTo>
                  <a:lnTo>
                    <a:pt x="19363" y="106746"/>
                  </a:lnTo>
                  <a:lnTo>
                    <a:pt x="5031" y="146837"/>
                  </a:lnTo>
                  <a:lnTo>
                    <a:pt x="0" y="190500"/>
                  </a:lnTo>
                  <a:lnTo>
                    <a:pt x="5031" y="234162"/>
                  </a:lnTo>
                  <a:lnTo>
                    <a:pt x="19363" y="274253"/>
                  </a:lnTo>
                  <a:lnTo>
                    <a:pt x="41851" y="309625"/>
                  </a:lnTo>
                  <a:lnTo>
                    <a:pt x="71353" y="339132"/>
                  </a:lnTo>
                  <a:lnTo>
                    <a:pt x="106724" y="361627"/>
                  </a:lnTo>
                  <a:lnTo>
                    <a:pt x="146821" y="375965"/>
                  </a:lnTo>
                  <a:lnTo>
                    <a:pt x="190500" y="381000"/>
                  </a:lnTo>
                  <a:lnTo>
                    <a:pt x="234178" y="375965"/>
                  </a:lnTo>
                  <a:lnTo>
                    <a:pt x="274275" y="361627"/>
                  </a:lnTo>
                  <a:lnTo>
                    <a:pt x="309646" y="339132"/>
                  </a:lnTo>
                  <a:lnTo>
                    <a:pt x="339148" y="309625"/>
                  </a:lnTo>
                  <a:lnTo>
                    <a:pt x="361636" y="274253"/>
                  </a:lnTo>
                  <a:lnTo>
                    <a:pt x="375968" y="234162"/>
                  </a:lnTo>
                  <a:lnTo>
                    <a:pt x="381000" y="190500"/>
                  </a:lnTo>
                  <a:lnTo>
                    <a:pt x="375968" y="146837"/>
                  </a:lnTo>
                  <a:lnTo>
                    <a:pt x="361636" y="106746"/>
                  </a:lnTo>
                  <a:lnTo>
                    <a:pt x="339148" y="71374"/>
                  </a:lnTo>
                  <a:lnTo>
                    <a:pt x="309646" y="41867"/>
                  </a:lnTo>
                  <a:lnTo>
                    <a:pt x="274275" y="19372"/>
                  </a:lnTo>
                  <a:lnTo>
                    <a:pt x="234178" y="5034"/>
                  </a:lnTo>
                  <a:lnTo>
                    <a:pt x="190500" y="0"/>
                  </a:lnTo>
                  <a:close/>
                </a:path>
              </a:pathLst>
            </a:custGeom>
            <a:solidFill>
              <a:srgbClr val="FD5251"/>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object 63"/>
            <p:cNvSpPr/>
            <p:nvPr/>
          </p:nvSpPr>
          <p:spPr>
            <a:xfrm>
              <a:off x="463295" y="2502408"/>
              <a:ext cx="143510" cy="243840"/>
            </a:xfrm>
            <a:custGeom>
              <a:avLst/>
              <a:gdLst/>
              <a:ahLst/>
              <a:cxnLst/>
              <a:rect l="l" t="t" r="r" b="b"/>
              <a:pathLst>
                <a:path w="143509" h="243839">
                  <a:moveTo>
                    <a:pt x="0" y="0"/>
                  </a:moveTo>
                  <a:lnTo>
                    <a:pt x="0" y="243839"/>
                  </a:lnTo>
                  <a:lnTo>
                    <a:pt x="143256" y="121919"/>
                  </a:lnTo>
                  <a:lnTo>
                    <a:pt x="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4" name="object 64"/>
          <p:cNvSpPr txBox="1"/>
          <p:nvPr/>
        </p:nvSpPr>
        <p:spPr>
          <a:xfrm>
            <a:off x="794410" y="2440051"/>
            <a:ext cx="763905" cy="513859"/>
          </a:xfrm>
          <a:prstGeom prst="rect">
            <a:avLst/>
          </a:prstGeom>
        </p:spPr>
        <p:txBody>
          <a:bodyPr vert="horz" wrap="square" lIns="0" tIns="19685" rIns="0" bIns="0" rtlCol="0">
            <a:spAutoFit/>
          </a:bodyPr>
          <a:lstStyle/>
          <a:p>
            <a:pPr marL="12700" marR="5080" lvl="0">
              <a:lnSpc>
                <a:spcPts val="1250"/>
              </a:lnSpc>
              <a:spcBef>
                <a:spcPts val="155"/>
              </a:spcBef>
            </a:pPr>
            <a:r>
              <a:rPr lang="es-ES" sz="1050" kern="0">
                <a:solidFill>
                  <a:srgbClr val="FFFFFF"/>
                </a:solidFill>
                <a:cs typeface="Calibri"/>
              </a:rPr>
              <a:t>Visualización en directo y reproducción</a:t>
            </a:r>
            <a:endParaRPr kumimoji="0" sz="1050" b="0" i="0" u="none" strike="noStrike" kern="0" cap="none" spc="0" normalizeH="0" baseline="0" noProof="0" dirty="0">
              <a:ln>
                <a:noFill/>
              </a:ln>
              <a:solidFill>
                <a:sysClr val="windowText" lastClr="000000"/>
              </a:solidFill>
              <a:effectLst/>
              <a:uLnTx/>
              <a:uFillTx/>
              <a:latin typeface="Calibri"/>
              <a:cs typeface="Calibri"/>
            </a:endParaRPr>
          </a:p>
        </p:txBody>
      </p:sp>
      <p:sp>
        <p:nvSpPr>
          <p:cNvPr id="65" name="object 65"/>
          <p:cNvSpPr txBox="1"/>
          <p:nvPr/>
        </p:nvSpPr>
        <p:spPr>
          <a:xfrm>
            <a:off x="2272664" y="2457702"/>
            <a:ext cx="763905" cy="498213"/>
          </a:xfrm>
          <a:prstGeom prst="rect">
            <a:avLst/>
          </a:prstGeom>
        </p:spPr>
        <p:txBody>
          <a:bodyPr vert="horz" wrap="square" lIns="0" tIns="13335" rIns="0" bIns="0" rtlCol="0">
            <a:spAutoFit/>
          </a:bodyPr>
          <a:lstStyle/>
          <a:p>
            <a:pPr marL="12700" lvl="0">
              <a:spcBef>
                <a:spcPts val="105"/>
              </a:spcBef>
            </a:pPr>
            <a:r>
              <a:rPr lang="es-AR" sz="1050" kern="0">
                <a:solidFill>
                  <a:srgbClr val="FFFFFF"/>
                </a:solidFill>
                <a:cs typeface="Calibri"/>
              </a:rPr>
              <a:t>Aviso instantáneo de alarma</a:t>
            </a:r>
            <a:endParaRPr kumimoji="0" sz="1050" b="0" i="0" u="none" strike="noStrike" kern="0" cap="none" spc="0" normalizeH="0" baseline="0" noProof="0" dirty="0">
              <a:ln>
                <a:noFill/>
              </a:ln>
              <a:solidFill>
                <a:sysClr val="windowText" lastClr="000000"/>
              </a:solidFill>
              <a:effectLst/>
              <a:uLnTx/>
              <a:uFillTx/>
              <a:latin typeface="Calibri"/>
              <a:cs typeface="Calibri"/>
            </a:endParaRPr>
          </a:p>
        </p:txBody>
      </p:sp>
      <p:sp>
        <p:nvSpPr>
          <p:cNvPr id="66" name="object 66"/>
          <p:cNvSpPr txBox="1"/>
          <p:nvPr/>
        </p:nvSpPr>
        <p:spPr>
          <a:xfrm>
            <a:off x="3642740" y="2449195"/>
            <a:ext cx="1134236" cy="513859"/>
          </a:xfrm>
          <a:prstGeom prst="rect">
            <a:avLst/>
          </a:prstGeom>
        </p:spPr>
        <p:txBody>
          <a:bodyPr vert="horz" wrap="square" lIns="0" tIns="19685" rIns="0" bIns="0" rtlCol="0">
            <a:spAutoFit/>
          </a:bodyPr>
          <a:lstStyle/>
          <a:p>
            <a:pPr marL="12700" marR="5080" lvl="0">
              <a:lnSpc>
                <a:spcPts val="1250"/>
              </a:lnSpc>
              <a:spcBef>
                <a:spcPts val="155"/>
              </a:spcBef>
            </a:pPr>
            <a:r>
              <a:rPr lang="es-ES" sz="1050" kern="0" dirty="0">
                <a:solidFill>
                  <a:srgbClr val="FFFFFF"/>
                </a:solidFill>
                <a:cs typeface="Calibri"/>
              </a:rPr>
              <a:t>Llamada por intercomunicación y acceso remoto</a:t>
            </a:r>
            <a:endParaRPr kumimoji="0" sz="1050" b="0" i="0" u="none" strike="noStrike" kern="0" cap="none" spc="0" normalizeH="0" baseline="0" noProof="0" dirty="0">
              <a:ln>
                <a:noFill/>
              </a:ln>
              <a:solidFill>
                <a:sysClr val="windowText" lastClr="000000"/>
              </a:solidFill>
              <a:effectLst/>
              <a:uLnTx/>
              <a:uFillTx/>
              <a:latin typeface="Calibri"/>
              <a:cs typeface="Calibri"/>
            </a:endParaRPr>
          </a:p>
        </p:txBody>
      </p:sp>
      <p:sp>
        <p:nvSpPr>
          <p:cNvPr id="67" name="object 67"/>
          <p:cNvSpPr txBox="1"/>
          <p:nvPr/>
        </p:nvSpPr>
        <p:spPr>
          <a:xfrm>
            <a:off x="5117591" y="2432304"/>
            <a:ext cx="692150" cy="360045"/>
          </a:xfrm>
          <a:prstGeom prst="rect">
            <a:avLst/>
          </a:prstGeom>
          <a:ln w="12192">
            <a:solidFill>
              <a:srgbClr val="415AEB"/>
            </a:solidFill>
          </a:ln>
        </p:spPr>
        <p:txBody>
          <a:bodyPr vert="horz" wrap="square" lIns="0" tIns="97155" rIns="0" bIns="0" rtlCol="0">
            <a:spAutoFit/>
          </a:bodyPr>
          <a:lstStyle/>
          <a:p>
            <a:pPr marL="209550" marR="0" lvl="0" indent="0" defTabSz="914400" eaLnBrk="1" fontAlgn="auto" latinLnBrk="0" hangingPunct="1">
              <a:lnSpc>
                <a:spcPct val="100000"/>
              </a:lnSpc>
              <a:spcBef>
                <a:spcPts val="765"/>
              </a:spcBef>
              <a:spcAft>
                <a:spcPts val="0"/>
              </a:spcAft>
              <a:buClrTx/>
              <a:buSzTx/>
              <a:buFontTx/>
              <a:buNone/>
              <a:tabLst/>
              <a:defRPr/>
            </a:pPr>
            <a:r>
              <a:rPr kumimoji="0" sz="1000" b="1" i="0" u="none" strike="noStrike" kern="0" cap="none" spc="-20" normalizeH="0" baseline="0" noProof="0" dirty="0">
                <a:ln>
                  <a:noFill/>
                </a:ln>
                <a:solidFill>
                  <a:srgbClr val="3E52C0"/>
                </a:solidFill>
                <a:effectLst/>
                <a:uLnTx/>
                <a:uFillTx/>
                <a:latin typeface="Calibri"/>
                <a:cs typeface="Calibri"/>
              </a:rPr>
              <a:t>CCTV</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68" name="object 68"/>
          <p:cNvSpPr txBox="1"/>
          <p:nvPr/>
        </p:nvSpPr>
        <p:spPr>
          <a:xfrm>
            <a:off x="7107935" y="2432304"/>
            <a:ext cx="899160" cy="360045"/>
          </a:xfrm>
          <a:prstGeom prst="rect">
            <a:avLst/>
          </a:prstGeom>
          <a:ln w="12192">
            <a:solidFill>
              <a:srgbClr val="415AEB"/>
            </a:solidFill>
          </a:ln>
        </p:spPr>
        <p:txBody>
          <a:bodyPr vert="horz" wrap="square" lIns="0" tIns="97155" rIns="0" bIns="0" rtlCol="0">
            <a:spAutoFit/>
          </a:bodyPr>
          <a:lstStyle/>
          <a:p>
            <a:pPr marL="38100" marR="0" lvl="0" indent="0" defTabSz="914400" eaLnBrk="1" fontAlgn="auto" latinLnBrk="0" hangingPunct="1">
              <a:lnSpc>
                <a:spcPct val="100000"/>
              </a:lnSpc>
              <a:spcBef>
                <a:spcPts val="765"/>
              </a:spcBef>
              <a:spcAft>
                <a:spcPts val="0"/>
              </a:spcAft>
              <a:buClrTx/>
              <a:buSzTx/>
              <a:buFontTx/>
              <a:buNone/>
              <a:tabLst/>
              <a:defRPr/>
            </a:pPr>
            <a:r>
              <a:rPr kumimoji="0" sz="1000" b="1" i="0" u="none" strike="noStrike" kern="0" cap="none" spc="0" normalizeH="0" baseline="0" noProof="0" dirty="0">
                <a:ln>
                  <a:noFill/>
                </a:ln>
                <a:solidFill>
                  <a:srgbClr val="3E52C0"/>
                </a:solidFill>
                <a:effectLst/>
                <a:uLnTx/>
                <a:uFillTx/>
                <a:latin typeface="Calibri"/>
                <a:cs typeface="Calibri"/>
              </a:rPr>
              <a:t>Video</a:t>
            </a:r>
            <a:r>
              <a:rPr kumimoji="0" sz="1000" b="1" i="0" u="none" strike="noStrike" kern="0" cap="none" spc="-30" normalizeH="0" baseline="0" noProof="0" dirty="0">
                <a:ln>
                  <a:noFill/>
                </a:ln>
                <a:solidFill>
                  <a:srgbClr val="3E52C0"/>
                </a:solidFill>
                <a:effectLst/>
                <a:uLnTx/>
                <a:uFillTx/>
                <a:latin typeface="Calibri"/>
                <a:cs typeface="Calibri"/>
              </a:rPr>
              <a:t> </a:t>
            </a:r>
            <a:r>
              <a:rPr kumimoji="0" sz="1000" b="1" i="0" u="none" strike="noStrike" kern="0" cap="none" spc="-10" normalizeH="0" baseline="0" noProof="0" dirty="0">
                <a:ln>
                  <a:noFill/>
                </a:ln>
                <a:solidFill>
                  <a:srgbClr val="3E52C0"/>
                </a:solidFill>
                <a:effectLst/>
                <a:uLnTx/>
                <a:uFillTx/>
                <a:latin typeface="Calibri"/>
                <a:cs typeface="Calibri"/>
              </a:rPr>
              <a:t>Intercom</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69" name="object 69"/>
          <p:cNvSpPr txBox="1"/>
          <p:nvPr/>
        </p:nvSpPr>
        <p:spPr>
          <a:xfrm>
            <a:off x="5903976" y="2432304"/>
            <a:ext cx="1109980" cy="360045"/>
          </a:xfrm>
          <a:prstGeom prst="rect">
            <a:avLst/>
          </a:prstGeom>
          <a:ln w="12192">
            <a:solidFill>
              <a:srgbClr val="415AEB"/>
            </a:solidFill>
          </a:ln>
        </p:spPr>
        <p:txBody>
          <a:bodyPr vert="horz" wrap="square" lIns="0" tIns="20955" rIns="0" bIns="0" rtlCol="0">
            <a:spAutoFit/>
          </a:bodyPr>
          <a:lstStyle/>
          <a:p>
            <a:pPr marL="97790" marR="92075" lvl="0" indent="12065" defTabSz="914400" eaLnBrk="1" fontAlgn="auto" latinLnBrk="0" hangingPunct="1">
              <a:lnSpc>
                <a:spcPct val="100000"/>
              </a:lnSpc>
              <a:spcBef>
                <a:spcPts val="165"/>
              </a:spcBef>
              <a:spcAft>
                <a:spcPts val="0"/>
              </a:spcAft>
              <a:buClrTx/>
              <a:buSzTx/>
              <a:buFontTx/>
              <a:buNone/>
              <a:tabLst/>
              <a:defRPr/>
            </a:pPr>
            <a:r>
              <a:rPr kumimoji="0" sz="1000" b="1" i="0" u="none" strike="noStrike" kern="0" cap="none" spc="0" normalizeH="0" baseline="0" noProof="0" dirty="0">
                <a:ln>
                  <a:noFill/>
                </a:ln>
                <a:solidFill>
                  <a:srgbClr val="3E52C0"/>
                </a:solidFill>
                <a:effectLst/>
                <a:uLnTx/>
                <a:uFillTx/>
                <a:latin typeface="Calibri"/>
                <a:cs typeface="Calibri"/>
              </a:rPr>
              <a:t>Access</a:t>
            </a:r>
            <a:r>
              <a:rPr kumimoji="0" sz="1000" b="1" i="0" u="none" strike="noStrike" kern="0" cap="none" spc="-30" normalizeH="0" baseline="0" noProof="0" dirty="0">
                <a:ln>
                  <a:noFill/>
                </a:ln>
                <a:solidFill>
                  <a:srgbClr val="3E52C0"/>
                </a:solidFill>
                <a:effectLst/>
                <a:uLnTx/>
                <a:uFillTx/>
                <a:latin typeface="Calibri"/>
                <a:cs typeface="Calibri"/>
              </a:rPr>
              <a:t> </a:t>
            </a:r>
            <a:r>
              <a:rPr kumimoji="0" sz="1000" b="1" i="0" u="none" strike="noStrike" kern="0" cap="none" spc="0" normalizeH="0" baseline="0" noProof="0" dirty="0">
                <a:ln>
                  <a:noFill/>
                </a:ln>
                <a:solidFill>
                  <a:srgbClr val="3E52C0"/>
                </a:solidFill>
                <a:effectLst/>
                <a:uLnTx/>
                <a:uFillTx/>
                <a:latin typeface="Calibri"/>
                <a:cs typeface="Calibri"/>
              </a:rPr>
              <a:t>Control</a:t>
            </a:r>
            <a:r>
              <a:rPr kumimoji="0" sz="1000" b="1" i="0" u="none" strike="noStrike" kern="0" cap="none" spc="-45" normalizeH="0" baseline="0" noProof="0" dirty="0">
                <a:ln>
                  <a:noFill/>
                </a:ln>
                <a:solidFill>
                  <a:srgbClr val="3E52C0"/>
                </a:solidFill>
                <a:effectLst/>
                <a:uLnTx/>
                <a:uFillTx/>
                <a:latin typeface="Calibri"/>
                <a:cs typeface="Calibri"/>
              </a:rPr>
              <a:t> </a:t>
            </a:r>
            <a:r>
              <a:rPr kumimoji="0" sz="1000" b="1" i="0" u="none" strike="noStrike" kern="0" cap="none" spc="-50" normalizeH="0" baseline="0" noProof="0" dirty="0">
                <a:ln>
                  <a:noFill/>
                </a:ln>
                <a:solidFill>
                  <a:srgbClr val="3E52C0"/>
                </a:solidFill>
                <a:effectLst/>
                <a:uLnTx/>
                <a:uFillTx/>
                <a:latin typeface="Calibri"/>
                <a:cs typeface="Calibri"/>
              </a:rPr>
              <a:t>&amp;</a:t>
            </a:r>
            <a:r>
              <a:rPr kumimoji="0" sz="1000" b="1" i="0" u="none" strike="noStrike" kern="0" cap="none" spc="0" normalizeH="0" baseline="0" noProof="0" dirty="0">
                <a:ln>
                  <a:noFill/>
                </a:ln>
                <a:solidFill>
                  <a:srgbClr val="3E52C0"/>
                </a:solidFill>
                <a:effectLst/>
                <a:uLnTx/>
                <a:uFillTx/>
                <a:latin typeface="Calibri"/>
                <a:cs typeface="Calibri"/>
              </a:rPr>
              <a:t> Time</a:t>
            </a:r>
            <a:r>
              <a:rPr kumimoji="0" sz="1000" b="1" i="0" u="none" strike="noStrike" kern="0" cap="none" spc="-35" normalizeH="0" baseline="0" noProof="0" dirty="0">
                <a:ln>
                  <a:noFill/>
                </a:ln>
                <a:solidFill>
                  <a:srgbClr val="3E52C0"/>
                </a:solidFill>
                <a:effectLst/>
                <a:uLnTx/>
                <a:uFillTx/>
                <a:latin typeface="Calibri"/>
                <a:cs typeface="Calibri"/>
              </a:rPr>
              <a:t> </a:t>
            </a:r>
            <a:r>
              <a:rPr kumimoji="0" sz="1000" b="1" i="0" u="none" strike="noStrike" kern="0" cap="none" spc="-10" normalizeH="0" baseline="0" noProof="0" dirty="0">
                <a:ln>
                  <a:noFill/>
                </a:ln>
                <a:solidFill>
                  <a:srgbClr val="3E52C0"/>
                </a:solidFill>
                <a:effectLst/>
                <a:uLnTx/>
                <a:uFillTx/>
                <a:latin typeface="Calibri"/>
                <a:cs typeface="Calibri"/>
              </a:rPr>
              <a:t>Attendance</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sp>
        <p:nvSpPr>
          <p:cNvPr id="70" name="object 70"/>
          <p:cNvSpPr txBox="1"/>
          <p:nvPr/>
        </p:nvSpPr>
        <p:spPr>
          <a:xfrm>
            <a:off x="8101583" y="2435351"/>
            <a:ext cx="899160" cy="363220"/>
          </a:xfrm>
          <a:prstGeom prst="rect">
            <a:avLst/>
          </a:prstGeom>
          <a:ln w="12192">
            <a:solidFill>
              <a:srgbClr val="415AEB"/>
            </a:solidFill>
          </a:ln>
        </p:spPr>
        <p:txBody>
          <a:bodyPr vert="horz" wrap="square" lIns="0" tIns="21590" rIns="0" bIns="0" rtlCol="0">
            <a:spAutoFit/>
          </a:bodyPr>
          <a:lstStyle/>
          <a:p>
            <a:pPr marL="194310" marR="0" lvl="0" indent="0" defTabSz="914400" eaLnBrk="1" fontAlgn="auto" latinLnBrk="0" hangingPunct="1">
              <a:lnSpc>
                <a:spcPct val="100000"/>
              </a:lnSpc>
              <a:spcBef>
                <a:spcPts val="170"/>
              </a:spcBef>
              <a:spcAft>
                <a:spcPts val="0"/>
              </a:spcAft>
              <a:buClrTx/>
              <a:buSzTx/>
              <a:buFontTx/>
              <a:buNone/>
              <a:tabLst/>
              <a:defRPr/>
            </a:pPr>
            <a:r>
              <a:rPr kumimoji="0" sz="1000" b="1" i="0" u="none" strike="noStrike" kern="0" cap="none" spc="0" normalizeH="0" baseline="0" noProof="0" dirty="0">
                <a:ln>
                  <a:noFill/>
                </a:ln>
                <a:solidFill>
                  <a:srgbClr val="3E52C0"/>
                </a:solidFill>
                <a:effectLst/>
                <a:uLnTx/>
                <a:uFillTx/>
                <a:latin typeface="Calibri"/>
                <a:cs typeface="Calibri"/>
              </a:rPr>
              <a:t>On-</a:t>
            </a:r>
            <a:r>
              <a:rPr kumimoji="0" sz="1000" b="1" i="0" u="none" strike="noStrike" kern="0" cap="none" spc="-10" normalizeH="0" baseline="0" noProof="0" dirty="0">
                <a:ln>
                  <a:noFill/>
                </a:ln>
                <a:solidFill>
                  <a:srgbClr val="3E52C0"/>
                </a:solidFill>
                <a:effectLst/>
                <a:uLnTx/>
                <a:uFillTx/>
                <a:latin typeface="Calibri"/>
                <a:cs typeface="Calibri"/>
              </a:rPr>
              <a:t>Board</a:t>
            </a:r>
            <a:endParaRPr kumimoji="0" sz="1000" b="0" i="0" u="none" strike="noStrike" kern="0" cap="none" spc="0" normalizeH="0" baseline="0" noProof="0">
              <a:ln>
                <a:noFill/>
              </a:ln>
              <a:solidFill>
                <a:sysClr val="windowText" lastClr="000000"/>
              </a:solidFill>
              <a:effectLst/>
              <a:uLnTx/>
              <a:uFillTx/>
              <a:latin typeface="Calibri"/>
              <a:cs typeface="Calibri"/>
            </a:endParaRPr>
          </a:p>
          <a:p>
            <a:pPr marL="148590" marR="0" lvl="0" indent="0" defTabSz="914400" eaLnBrk="1" fontAlgn="auto" latinLnBrk="0" hangingPunct="1">
              <a:lnSpc>
                <a:spcPct val="100000"/>
              </a:lnSpc>
              <a:spcBef>
                <a:spcPts val="5"/>
              </a:spcBef>
              <a:spcAft>
                <a:spcPts val="0"/>
              </a:spcAft>
              <a:buClrTx/>
              <a:buSzTx/>
              <a:buFontTx/>
              <a:buNone/>
              <a:tabLst/>
              <a:defRPr/>
            </a:pPr>
            <a:r>
              <a:rPr kumimoji="0" sz="1000" b="1" i="0" u="none" strike="noStrike" kern="0" cap="none" spc="-10" normalizeH="0" baseline="0" noProof="0" dirty="0">
                <a:ln>
                  <a:noFill/>
                </a:ln>
                <a:solidFill>
                  <a:srgbClr val="3E52C0"/>
                </a:solidFill>
                <a:effectLst/>
                <a:uLnTx/>
                <a:uFillTx/>
                <a:latin typeface="Calibri"/>
                <a:cs typeface="Calibri"/>
              </a:rPr>
              <a:t>Monitoring</a:t>
            </a:r>
            <a:endParaRPr kumimoji="0" sz="1000" b="0" i="0" u="none" strike="noStrike" kern="0" cap="none" spc="0" normalizeH="0" baseline="0" noProof="0">
              <a:ln>
                <a:noFill/>
              </a:ln>
              <a:solidFill>
                <a:sysClr val="windowText" lastClr="000000"/>
              </a:solidFill>
              <a:effectLst/>
              <a:uLnTx/>
              <a:uFillTx/>
              <a:latin typeface="Calibri"/>
              <a:cs typeface="Calibri"/>
            </a:endParaRPr>
          </a:p>
        </p:txBody>
      </p:sp>
      <p:pic>
        <p:nvPicPr>
          <p:cNvPr id="71" name="object 71"/>
          <p:cNvPicPr/>
          <p:nvPr/>
        </p:nvPicPr>
        <p:blipFill>
          <a:blip r:embed="rId29" cstate="print"/>
          <a:stretch>
            <a:fillRect/>
          </a:stretch>
        </p:blipFill>
        <p:spPr>
          <a:xfrm>
            <a:off x="10634471" y="1365503"/>
            <a:ext cx="1344168" cy="972312"/>
          </a:xfrm>
          <a:prstGeom prst="rect">
            <a:avLst/>
          </a:prstGeom>
        </p:spPr>
      </p:pic>
      <p:sp>
        <p:nvSpPr>
          <p:cNvPr id="72" name="object 72"/>
          <p:cNvSpPr txBox="1"/>
          <p:nvPr/>
        </p:nvSpPr>
        <p:spPr>
          <a:xfrm>
            <a:off x="10625328" y="1572767"/>
            <a:ext cx="1350645" cy="634365"/>
          </a:xfrm>
          <a:prstGeom prst="rect">
            <a:avLst/>
          </a:prstGeom>
          <a:solidFill>
            <a:srgbClr val="000000">
              <a:alpha val="50195"/>
            </a:srgbClr>
          </a:solidFill>
        </p:spPr>
        <p:txBody>
          <a:bodyPr vert="horz" wrap="square" lIns="0" tIns="94615" rIns="0" bIns="0" rtlCol="0">
            <a:spAutoFit/>
          </a:bodyPr>
          <a:lstStyle/>
          <a:p>
            <a:pPr marL="298450" marR="227329" lvl="0" indent="-60960" defTabSz="914400" eaLnBrk="1" fontAlgn="auto" latinLnBrk="0" hangingPunct="1">
              <a:lnSpc>
                <a:spcPct val="100000"/>
              </a:lnSpc>
              <a:spcBef>
                <a:spcPts val="745"/>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Calibri"/>
                <a:cs typeface="Calibri"/>
              </a:rPr>
              <a:t>Remote</a:t>
            </a:r>
            <a:r>
              <a:rPr kumimoji="0" sz="1400" b="0" i="0" u="none" strike="noStrike" kern="0" cap="none" spc="-45" normalizeH="0" baseline="0" noProof="0" dirty="0">
                <a:ln>
                  <a:noFill/>
                </a:ln>
                <a:solidFill>
                  <a:srgbClr val="FFFFFF"/>
                </a:solidFill>
                <a:effectLst/>
                <a:uLnTx/>
                <a:uFillTx/>
                <a:latin typeface="Calibri"/>
                <a:cs typeface="Calibri"/>
              </a:rPr>
              <a:t> </a:t>
            </a:r>
            <a:r>
              <a:rPr kumimoji="0" sz="1400" b="0" i="0" u="none" strike="noStrike" kern="0" cap="none" spc="-20" normalizeH="0" baseline="0" noProof="0" dirty="0">
                <a:ln>
                  <a:noFill/>
                </a:ln>
                <a:solidFill>
                  <a:srgbClr val="FFFFFF"/>
                </a:solidFill>
                <a:effectLst/>
                <a:uLnTx/>
                <a:uFillTx/>
                <a:latin typeface="Calibri"/>
                <a:cs typeface="Calibri"/>
              </a:rPr>
              <a:t>Site </a:t>
            </a:r>
            <a:r>
              <a:rPr kumimoji="0" sz="1400" b="0" i="0" u="none" strike="noStrike" kern="0" cap="none" spc="-10" normalizeH="0" baseline="0" noProof="0" dirty="0">
                <a:ln>
                  <a:noFill/>
                </a:ln>
                <a:solidFill>
                  <a:srgbClr val="FFFFFF"/>
                </a:solidFill>
                <a:effectLst/>
                <a:uLnTx/>
                <a:uFillTx/>
                <a:latin typeface="Calibri"/>
                <a:cs typeface="Calibri"/>
              </a:rPr>
              <a:t>Protection</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pic>
        <p:nvPicPr>
          <p:cNvPr id="73" name="object 73"/>
          <p:cNvPicPr/>
          <p:nvPr/>
        </p:nvPicPr>
        <p:blipFill>
          <a:blip r:embed="rId30" cstate="print"/>
          <a:stretch>
            <a:fillRect/>
          </a:stretch>
        </p:blipFill>
        <p:spPr>
          <a:xfrm>
            <a:off x="4898135" y="1374647"/>
            <a:ext cx="1371600" cy="950976"/>
          </a:xfrm>
          <a:prstGeom prst="rect">
            <a:avLst/>
          </a:prstGeom>
        </p:spPr>
      </p:pic>
      <p:sp>
        <p:nvSpPr>
          <p:cNvPr id="74" name="object 74"/>
          <p:cNvSpPr txBox="1"/>
          <p:nvPr/>
        </p:nvSpPr>
        <p:spPr>
          <a:xfrm>
            <a:off x="4840223" y="1536191"/>
            <a:ext cx="1469390" cy="609600"/>
          </a:xfrm>
          <a:prstGeom prst="rect">
            <a:avLst/>
          </a:prstGeom>
          <a:solidFill>
            <a:srgbClr val="000000">
              <a:alpha val="50195"/>
            </a:srgbClr>
          </a:solidFill>
        </p:spPr>
        <p:txBody>
          <a:bodyPr vert="horz" wrap="square" lIns="0" tIns="0" rIns="0" bIns="0" rtlCol="0">
            <a:spAutoFit/>
          </a:bodyPr>
          <a:lstStyle/>
          <a:p>
            <a:pPr marL="5080" marR="0" lvl="0" indent="0" algn="ctr" defTabSz="914400" eaLnBrk="1" fontAlgn="auto" latinLnBrk="0" hangingPunct="1">
              <a:lnSpc>
                <a:spcPts val="1480"/>
              </a:lnSpc>
              <a:spcBef>
                <a:spcPts val="0"/>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Calibri"/>
                <a:cs typeface="Calibri"/>
              </a:rPr>
              <a:t>Individual</a:t>
            </a:r>
            <a:r>
              <a:rPr kumimoji="0" sz="1400" b="0" i="0" u="none" strike="noStrike" kern="0" cap="none" spc="40" normalizeH="0" baseline="0" noProof="0" dirty="0">
                <a:ln>
                  <a:noFill/>
                </a:ln>
                <a:solidFill>
                  <a:srgbClr val="FFFFFF"/>
                </a:solidFill>
                <a:effectLst/>
                <a:uLnTx/>
                <a:uFillTx/>
                <a:latin typeface="Calibri"/>
                <a:cs typeface="Calibri"/>
              </a:rPr>
              <a:t> </a:t>
            </a:r>
            <a:r>
              <a:rPr kumimoji="0" sz="1400" b="0" i="0" u="none" strike="noStrike" kern="0" cap="none" spc="-20" normalizeH="0" baseline="0" noProof="0" dirty="0">
                <a:ln>
                  <a:noFill/>
                </a:ln>
                <a:solidFill>
                  <a:srgbClr val="FFFFFF"/>
                </a:solidFill>
                <a:effectLst/>
                <a:uLnTx/>
                <a:uFillTx/>
                <a:latin typeface="Calibri"/>
                <a:cs typeface="Calibri"/>
              </a:rPr>
              <a:t>shop</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3175" marR="0" lvl="0" indent="0" algn="ctr" defTabSz="914400" eaLnBrk="1" fontAlgn="auto" latinLnBrk="0" hangingPunct="1">
              <a:lnSpc>
                <a:spcPct val="100000"/>
              </a:lnSpc>
              <a:spcBef>
                <a:spcPts val="0"/>
              </a:spcBef>
              <a:spcAft>
                <a:spcPts val="0"/>
              </a:spcAft>
              <a:buClrTx/>
              <a:buSzTx/>
              <a:buFontTx/>
              <a:buNone/>
              <a:tabLst/>
              <a:defRPr/>
            </a:pPr>
            <a:r>
              <a:rPr kumimoji="0" sz="1400" b="0" i="0" u="none" strike="noStrike" kern="0" cap="none" spc="-50" normalizeH="0" baseline="0" noProof="0" dirty="0">
                <a:ln>
                  <a:noFill/>
                </a:ln>
                <a:solidFill>
                  <a:srgbClr val="FFFFFF"/>
                </a:solidFill>
                <a:effectLst/>
                <a:uLnTx/>
                <a:uFillTx/>
                <a:latin typeface="Calibri"/>
                <a:cs typeface="Calibri"/>
              </a:rPr>
              <a:t>&amp;</a:t>
            </a:r>
            <a:endParaRPr kumimoji="0" sz="1400" b="0" i="0" u="none" strike="noStrike" kern="0" cap="none" spc="0" normalizeH="0" baseline="0" noProof="0">
              <a:ln>
                <a:noFill/>
              </a:ln>
              <a:solidFill>
                <a:sysClr val="windowText" lastClr="000000"/>
              </a:solidFill>
              <a:effectLst/>
              <a:uLnTx/>
              <a:uFillTx/>
              <a:latin typeface="Calibri"/>
              <a:cs typeface="Calibri"/>
            </a:endParaRPr>
          </a:p>
          <a:p>
            <a:pPr marL="2540" marR="0" lvl="0" indent="0" algn="ctr" defTabSz="914400" eaLnBrk="1" fontAlgn="auto" latinLnBrk="0" hangingPunct="1">
              <a:lnSpc>
                <a:spcPts val="1639"/>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Calibri"/>
                <a:cs typeface="Calibri"/>
              </a:rPr>
              <a:t>Chain</a:t>
            </a:r>
            <a:r>
              <a:rPr kumimoji="0" sz="1400" b="0" i="0" u="none" strike="noStrike" kern="0" cap="none" spc="-40" normalizeH="0" baseline="0" noProof="0" dirty="0">
                <a:ln>
                  <a:noFill/>
                </a:ln>
                <a:solidFill>
                  <a:srgbClr val="FFFFFF"/>
                </a:solidFill>
                <a:effectLst/>
                <a:uLnTx/>
                <a:uFillTx/>
                <a:latin typeface="Calibri"/>
                <a:cs typeface="Calibri"/>
              </a:rPr>
              <a:t> </a:t>
            </a:r>
            <a:r>
              <a:rPr kumimoji="0" sz="1400" b="0" i="0" u="none" strike="noStrike" kern="0" cap="none" spc="-10" normalizeH="0" baseline="0" noProof="0" dirty="0">
                <a:ln>
                  <a:noFill/>
                </a:ln>
                <a:solidFill>
                  <a:srgbClr val="FFFFFF"/>
                </a:solidFill>
                <a:effectLst/>
                <a:uLnTx/>
                <a:uFillTx/>
                <a:latin typeface="Calibri"/>
                <a:cs typeface="Calibri"/>
              </a:rPr>
              <a:t>Stores</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pSp>
        <p:nvGrpSpPr>
          <p:cNvPr id="75" name="object 75"/>
          <p:cNvGrpSpPr/>
          <p:nvPr/>
        </p:nvGrpSpPr>
        <p:grpSpPr>
          <a:xfrm>
            <a:off x="6336791" y="1374647"/>
            <a:ext cx="1353820" cy="951230"/>
            <a:chOff x="6336791" y="1374647"/>
            <a:chExt cx="1353820" cy="951230"/>
          </a:xfrm>
        </p:grpSpPr>
        <p:pic>
          <p:nvPicPr>
            <p:cNvPr id="76" name="object 76"/>
            <p:cNvPicPr/>
            <p:nvPr/>
          </p:nvPicPr>
          <p:blipFill>
            <a:blip r:embed="rId31" cstate="print"/>
            <a:stretch>
              <a:fillRect/>
            </a:stretch>
          </p:blipFill>
          <p:spPr>
            <a:xfrm>
              <a:off x="6336791" y="1374647"/>
              <a:ext cx="1353312" cy="950976"/>
            </a:xfrm>
            <a:prstGeom prst="rect">
              <a:avLst/>
            </a:prstGeom>
          </p:spPr>
        </p:pic>
        <p:sp>
          <p:nvSpPr>
            <p:cNvPr id="77" name="object 77"/>
            <p:cNvSpPr/>
            <p:nvPr/>
          </p:nvSpPr>
          <p:spPr>
            <a:xfrm>
              <a:off x="6336791" y="1539239"/>
              <a:ext cx="1353820" cy="622300"/>
            </a:xfrm>
            <a:custGeom>
              <a:avLst/>
              <a:gdLst/>
              <a:ahLst/>
              <a:cxnLst/>
              <a:rect l="l" t="t" r="r" b="b"/>
              <a:pathLst>
                <a:path w="1353820" h="622300">
                  <a:moveTo>
                    <a:pt x="1353312" y="0"/>
                  </a:moveTo>
                  <a:lnTo>
                    <a:pt x="0" y="0"/>
                  </a:lnTo>
                  <a:lnTo>
                    <a:pt x="0" y="621791"/>
                  </a:lnTo>
                  <a:lnTo>
                    <a:pt x="1353312" y="621791"/>
                  </a:lnTo>
                  <a:lnTo>
                    <a:pt x="1353312" y="0"/>
                  </a:lnTo>
                  <a:close/>
                </a:path>
              </a:pathLst>
            </a:custGeom>
            <a:solidFill>
              <a:srgbClr val="000000">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8" name="object 78"/>
          <p:cNvSpPr txBox="1"/>
          <p:nvPr/>
        </p:nvSpPr>
        <p:spPr>
          <a:xfrm>
            <a:off x="6753606" y="1722196"/>
            <a:ext cx="523875" cy="23812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Calibri"/>
                <a:cs typeface="Calibri"/>
              </a:rPr>
              <a:t>Offices</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grpSp>
        <p:nvGrpSpPr>
          <p:cNvPr id="79" name="object 79"/>
          <p:cNvGrpSpPr/>
          <p:nvPr/>
        </p:nvGrpSpPr>
        <p:grpSpPr>
          <a:xfrm>
            <a:off x="7775447" y="1380744"/>
            <a:ext cx="1374775" cy="948055"/>
            <a:chOff x="7775447" y="1380744"/>
            <a:chExt cx="1374775" cy="948055"/>
          </a:xfrm>
        </p:grpSpPr>
        <p:pic>
          <p:nvPicPr>
            <p:cNvPr id="80" name="object 80"/>
            <p:cNvPicPr/>
            <p:nvPr/>
          </p:nvPicPr>
          <p:blipFill>
            <a:blip r:embed="rId32" cstate="print"/>
            <a:stretch>
              <a:fillRect/>
            </a:stretch>
          </p:blipFill>
          <p:spPr>
            <a:xfrm>
              <a:off x="7775447" y="1380744"/>
              <a:ext cx="1374648" cy="947927"/>
            </a:xfrm>
            <a:prstGeom prst="rect">
              <a:avLst/>
            </a:prstGeom>
          </p:spPr>
        </p:pic>
        <p:sp>
          <p:nvSpPr>
            <p:cNvPr id="81" name="object 81"/>
            <p:cNvSpPr/>
            <p:nvPr/>
          </p:nvSpPr>
          <p:spPr>
            <a:xfrm>
              <a:off x="7775447" y="1545336"/>
              <a:ext cx="1374775" cy="619125"/>
            </a:xfrm>
            <a:custGeom>
              <a:avLst/>
              <a:gdLst/>
              <a:ahLst/>
              <a:cxnLst/>
              <a:rect l="l" t="t" r="r" b="b"/>
              <a:pathLst>
                <a:path w="1374775" h="619125">
                  <a:moveTo>
                    <a:pt x="1374648" y="0"/>
                  </a:moveTo>
                  <a:lnTo>
                    <a:pt x="0" y="0"/>
                  </a:lnTo>
                  <a:lnTo>
                    <a:pt x="0" y="618744"/>
                  </a:lnTo>
                  <a:lnTo>
                    <a:pt x="1374648" y="618744"/>
                  </a:lnTo>
                  <a:lnTo>
                    <a:pt x="1374648" y="0"/>
                  </a:lnTo>
                  <a:close/>
                </a:path>
              </a:pathLst>
            </a:custGeom>
            <a:solidFill>
              <a:srgbClr val="000000">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2" name="object 82"/>
          <p:cNvSpPr txBox="1"/>
          <p:nvPr/>
        </p:nvSpPr>
        <p:spPr>
          <a:xfrm>
            <a:off x="7977885" y="1727149"/>
            <a:ext cx="972185" cy="23812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Calibri"/>
                <a:cs typeface="Calibri"/>
              </a:rPr>
              <a:t>Communities</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83" name="object 83"/>
          <p:cNvSpPr txBox="1"/>
          <p:nvPr/>
        </p:nvSpPr>
        <p:spPr>
          <a:xfrm>
            <a:off x="88188" y="3648278"/>
            <a:ext cx="679450" cy="23812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400" b="1" i="0" u="none" strike="noStrike" kern="0" cap="none" spc="0" normalizeH="0" baseline="0" noProof="0" dirty="0">
                <a:ln>
                  <a:noFill/>
                </a:ln>
                <a:solidFill>
                  <a:srgbClr val="FD5251"/>
                </a:solidFill>
                <a:effectLst/>
                <a:uLnTx/>
                <a:uFillTx/>
                <a:latin typeface="Calibri"/>
                <a:cs typeface="Calibri"/>
              </a:rPr>
              <a:t>App</a:t>
            </a:r>
            <a:r>
              <a:rPr kumimoji="0" sz="1400" b="1" i="0" u="none" strike="noStrike" kern="0" cap="none" spc="-30" normalizeH="0" baseline="0" noProof="0" dirty="0">
                <a:ln>
                  <a:noFill/>
                </a:ln>
                <a:solidFill>
                  <a:srgbClr val="FD5251"/>
                </a:solidFill>
                <a:effectLst/>
                <a:uLnTx/>
                <a:uFillTx/>
                <a:latin typeface="Calibri"/>
                <a:cs typeface="Calibri"/>
              </a:rPr>
              <a:t> </a:t>
            </a:r>
            <a:r>
              <a:rPr kumimoji="0" sz="1400" b="1" i="0" u="none" strike="noStrike" kern="0" cap="none" spc="-20" normalizeH="0" baseline="0" noProof="0" dirty="0">
                <a:ln>
                  <a:noFill/>
                </a:ln>
                <a:solidFill>
                  <a:srgbClr val="FD5251"/>
                </a:solidFill>
                <a:effectLst/>
                <a:uLnTx/>
                <a:uFillTx/>
                <a:latin typeface="Calibri"/>
                <a:cs typeface="Calibri"/>
              </a:rPr>
              <a:t>only</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84" name="object 84"/>
          <p:cNvSpPr txBox="1"/>
          <p:nvPr/>
        </p:nvSpPr>
        <p:spPr>
          <a:xfrm>
            <a:off x="10818621" y="3661917"/>
            <a:ext cx="934085" cy="238125"/>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defRPr/>
            </a:pPr>
            <a:r>
              <a:rPr kumimoji="0" sz="1400" b="1" i="0" u="sng" strike="noStrike" kern="0" cap="none" spc="-10" normalizeH="0" baseline="0" noProof="0" dirty="0">
                <a:ln>
                  <a:noFill/>
                </a:ln>
                <a:solidFill>
                  <a:srgbClr val="3E52C0"/>
                </a:solidFill>
                <a:effectLst/>
                <a:uLnTx/>
                <a:uFill>
                  <a:solidFill>
                    <a:srgbClr val="3E52C0"/>
                  </a:solidFill>
                </a:uFill>
                <a:latin typeface="Calibri"/>
                <a:cs typeface="Calibri"/>
              </a:rPr>
              <a:t>Portal</a:t>
            </a:r>
            <a:r>
              <a:rPr kumimoji="0" sz="1400" b="1" i="0" u="none" strike="noStrike" kern="0" cap="none" spc="-15" normalizeH="0" baseline="0" noProof="0" dirty="0">
                <a:ln>
                  <a:noFill/>
                </a:ln>
                <a:solidFill>
                  <a:srgbClr val="3E52C0"/>
                </a:solidFill>
                <a:effectLst/>
                <a:uLnTx/>
                <a:uFillTx/>
                <a:latin typeface="Calibri"/>
                <a:cs typeface="Calibri"/>
              </a:rPr>
              <a:t> </a:t>
            </a:r>
            <a:r>
              <a:rPr kumimoji="0" sz="1400" b="1" i="0" u="none" strike="noStrike" kern="0" cap="none" spc="0" normalizeH="0" baseline="0" noProof="0" dirty="0">
                <a:ln>
                  <a:noFill/>
                </a:ln>
                <a:solidFill>
                  <a:srgbClr val="3E52C0"/>
                </a:solidFill>
                <a:effectLst/>
                <a:uLnTx/>
                <a:uFillTx/>
                <a:latin typeface="Calibri"/>
                <a:cs typeface="Calibri"/>
              </a:rPr>
              <a:t>+</a:t>
            </a:r>
            <a:r>
              <a:rPr kumimoji="0" sz="1400" b="1" i="0" u="none" strike="noStrike" kern="0" cap="none" spc="-10" normalizeH="0" baseline="0" noProof="0" dirty="0">
                <a:ln>
                  <a:noFill/>
                </a:ln>
                <a:solidFill>
                  <a:srgbClr val="3E52C0"/>
                </a:solidFill>
                <a:effectLst/>
                <a:uLnTx/>
                <a:uFillTx/>
                <a:latin typeface="Calibri"/>
                <a:cs typeface="Calibri"/>
              </a:rPr>
              <a:t> </a:t>
            </a:r>
            <a:r>
              <a:rPr kumimoji="0" sz="1400" b="1" i="0" u="none" strike="noStrike" kern="0" cap="none" spc="-25" normalizeH="0" baseline="0" noProof="0" dirty="0">
                <a:ln>
                  <a:noFill/>
                </a:ln>
                <a:solidFill>
                  <a:srgbClr val="3E52C0"/>
                </a:solidFill>
                <a:effectLst/>
                <a:uLnTx/>
                <a:uFillTx/>
                <a:latin typeface="Calibri"/>
                <a:cs typeface="Calibri"/>
              </a:rPr>
              <a:t>App</a:t>
            </a:r>
            <a:endParaRPr kumimoji="0" sz="1400" b="0" i="0" u="none" strike="noStrike" kern="0" cap="none" spc="0" normalizeH="0" baseline="0" noProof="0">
              <a:ln>
                <a:noFill/>
              </a:ln>
              <a:solidFill>
                <a:sysClr val="windowText" lastClr="000000"/>
              </a:solidFill>
              <a:effectLst/>
              <a:uLnTx/>
              <a:uFillTx/>
              <a:latin typeface="Calibri"/>
              <a:cs typeface="Calibri"/>
            </a:endParaRPr>
          </a:p>
        </p:txBody>
      </p:sp>
      <p:sp>
        <p:nvSpPr>
          <p:cNvPr id="85" name="object 85"/>
          <p:cNvSpPr txBox="1">
            <a:spLocks noGrp="1"/>
          </p:cNvSpPr>
          <p:nvPr>
            <p:ph type="title"/>
          </p:nvPr>
        </p:nvSpPr>
        <p:spPr>
          <a:xfrm>
            <a:off x="344220" y="215645"/>
            <a:ext cx="4364990" cy="453390"/>
          </a:xfrm>
          <a:prstGeom prst="rect">
            <a:avLst/>
          </a:prstGeom>
        </p:spPr>
        <p:txBody>
          <a:bodyPr vert="horz" wrap="square" lIns="0" tIns="13335" rIns="0" bIns="0" rtlCol="0">
            <a:spAutoFit/>
          </a:bodyPr>
          <a:lstStyle/>
          <a:p>
            <a:pPr marL="12700">
              <a:lnSpc>
                <a:spcPct val="100000"/>
              </a:lnSpc>
              <a:spcBef>
                <a:spcPts val="105"/>
              </a:spcBef>
            </a:pPr>
            <a:r>
              <a:rPr spc="-10" dirty="0"/>
              <a:t>Hik-Connect&amp;Hik-</a:t>
            </a:r>
            <a:r>
              <a:rPr spc="-20" dirty="0"/>
              <a:t>Partner</a:t>
            </a:r>
            <a:r>
              <a:rPr dirty="0"/>
              <a:t> </a:t>
            </a:r>
            <a:r>
              <a:rPr spc="-25" dirty="0"/>
              <a:t>Pro</a:t>
            </a:r>
          </a:p>
        </p:txBody>
      </p:sp>
      <p:sp>
        <p:nvSpPr>
          <p:cNvPr id="86" name="object 86"/>
          <p:cNvSpPr txBox="1"/>
          <p:nvPr/>
        </p:nvSpPr>
        <p:spPr>
          <a:xfrm>
            <a:off x="5302122" y="4303903"/>
            <a:ext cx="1978025" cy="1475740"/>
          </a:xfrm>
          <a:prstGeom prst="rect">
            <a:avLst/>
          </a:prstGeom>
        </p:spPr>
        <p:txBody>
          <a:bodyPr vert="horz" wrap="square" lIns="0" tIns="12700" rIns="0" bIns="0" rtlCol="0">
            <a:spAutoFit/>
          </a:bodyPr>
          <a:lstStyle/>
          <a:p>
            <a:pPr marL="0" marR="40005" lvl="0" indent="0" algn="ctr"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Calibri"/>
                <a:cs typeface="Calibri"/>
              </a:rPr>
              <a:t>Hik-</a:t>
            </a:r>
            <a:r>
              <a:rPr kumimoji="0" sz="2400" b="1" i="0" u="none" strike="noStrike" kern="0" cap="none" spc="-10" normalizeH="0" baseline="0" noProof="0" dirty="0">
                <a:ln>
                  <a:noFill/>
                </a:ln>
                <a:solidFill>
                  <a:srgbClr val="FFFFFF"/>
                </a:solidFill>
                <a:effectLst/>
                <a:uLnTx/>
                <a:uFillTx/>
                <a:latin typeface="Calibri"/>
                <a:cs typeface="Calibri"/>
              </a:rPr>
              <a:t>Connect</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2725"/>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Calibri"/>
                <a:cs typeface="Calibri"/>
              </a:rPr>
              <a:t>Hik-</a:t>
            </a:r>
            <a:r>
              <a:rPr kumimoji="0" sz="2400" b="1" i="0" u="none" strike="noStrike" kern="0" cap="none" spc="-10" normalizeH="0" baseline="0" noProof="0" dirty="0">
                <a:ln>
                  <a:noFill/>
                </a:ln>
                <a:solidFill>
                  <a:srgbClr val="FFFFFF"/>
                </a:solidFill>
                <a:effectLst/>
                <a:uLnTx/>
                <a:uFillTx/>
                <a:latin typeface="Calibri"/>
                <a:cs typeface="Calibri"/>
              </a:rPr>
              <a:t>Partner</a:t>
            </a:r>
            <a:r>
              <a:rPr kumimoji="0" sz="2400" b="1" i="0" u="none" strike="noStrike" kern="0" cap="none" spc="-70" normalizeH="0" baseline="0" noProof="0" dirty="0">
                <a:ln>
                  <a:noFill/>
                </a:ln>
                <a:solidFill>
                  <a:srgbClr val="FFFFFF"/>
                </a:solidFill>
                <a:effectLst/>
                <a:uLnTx/>
                <a:uFillTx/>
                <a:latin typeface="Calibri"/>
                <a:cs typeface="Calibri"/>
              </a:rPr>
              <a:t> </a:t>
            </a:r>
            <a:r>
              <a:rPr kumimoji="0" sz="2400" b="1" i="0" u="none" strike="noStrike" kern="0" cap="none" spc="-25" normalizeH="0" baseline="0" noProof="0" dirty="0">
                <a:ln>
                  <a:noFill/>
                </a:ln>
                <a:solidFill>
                  <a:srgbClr val="FFFFFF"/>
                </a:solidFill>
                <a:effectLst/>
                <a:uLnTx/>
                <a:uFillTx/>
                <a:latin typeface="Calibri"/>
                <a:cs typeface="Calibri"/>
              </a:rPr>
              <a:t>Pro</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grpSp>
        <p:nvGrpSpPr>
          <p:cNvPr id="87" name="object 87"/>
          <p:cNvGrpSpPr/>
          <p:nvPr/>
        </p:nvGrpSpPr>
        <p:grpSpPr>
          <a:xfrm>
            <a:off x="9226295" y="1374647"/>
            <a:ext cx="1386840" cy="951230"/>
            <a:chOff x="9226295" y="1374647"/>
            <a:chExt cx="1386840" cy="951230"/>
          </a:xfrm>
        </p:grpSpPr>
        <p:pic>
          <p:nvPicPr>
            <p:cNvPr id="88" name="object 88"/>
            <p:cNvPicPr/>
            <p:nvPr/>
          </p:nvPicPr>
          <p:blipFill>
            <a:blip r:embed="rId33" cstate="print"/>
            <a:stretch>
              <a:fillRect/>
            </a:stretch>
          </p:blipFill>
          <p:spPr>
            <a:xfrm>
              <a:off x="9232391" y="1374647"/>
              <a:ext cx="1374648" cy="950976"/>
            </a:xfrm>
            <a:prstGeom prst="rect">
              <a:avLst/>
            </a:prstGeom>
          </p:spPr>
        </p:pic>
        <p:sp>
          <p:nvSpPr>
            <p:cNvPr id="89" name="object 89"/>
            <p:cNvSpPr/>
            <p:nvPr/>
          </p:nvSpPr>
          <p:spPr>
            <a:xfrm>
              <a:off x="9226295" y="1569719"/>
              <a:ext cx="1386840" cy="509270"/>
            </a:xfrm>
            <a:custGeom>
              <a:avLst/>
              <a:gdLst/>
              <a:ahLst/>
              <a:cxnLst/>
              <a:rect l="l" t="t" r="r" b="b"/>
              <a:pathLst>
                <a:path w="1386840" h="509269">
                  <a:moveTo>
                    <a:pt x="1386840" y="0"/>
                  </a:moveTo>
                  <a:lnTo>
                    <a:pt x="0" y="0"/>
                  </a:lnTo>
                  <a:lnTo>
                    <a:pt x="0" y="509015"/>
                  </a:lnTo>
                  <a:lnTo>
                    <a:pt x="1386840" y="509015"/>
                  </a:lnTo>
                  <a:lnTo>
                    <a:pt x="1386840" y="0"/>
                  </a:lnTo>
                  <a:close/>
                </a:path>
              </a:pathLst>
            </a:custGeom>
            <a:solidFill>
              <a:srgbClr val="000000">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0" name="object 90"/>
          <p:cNvGrpSpPr/>
          <p:nvPr/>
        </p:nvGrpSpPr>
        <p:grpSpPr>
          <a:xfrm>
            <a:off x="3828288" y="2950845"/>
            <a:ext cx="3840479" cy="2502535"/>
            <a:chOff x="3828288" y="2950845"/>
            <a:chExt cx="3840479" cy="2502535"/>
          </a:xfrm>
        </p:grpSpPr>
        <p:pic>
          <p:nvPicPr>
            <p:cNvPr id="91" name="object 91"/>
            <p:cNvPicPr/>
            <p:nvPr/>
          </p:nvPicPr>
          <p:blipFill>
            <a:blip r:embed="rId34" cstate="print"/>
            <a:stretch>
              <a:fillRect/>
            </a:stretch>
          </p:blipFill>
          <p:spPr>
            <a:xfrm>
              <a:off x="4684776" y="4184904"/>
              <a:ext cx="713231" cy="713232"/>
            </a:xfrm>
            <a:prstGeom prst="rect">
              <a:avLst/>
            </a:prstGeom>
          </p:spPr>
        </p:pic>
        <p:sp>
          <p:nvSpPr>
            <p:cNvPr id="92" name="object 92"/>
            <p:cNvSpPr/>
            <p:nvPr/>
          </p:nvSpPr>
          <p:spPr>
            <a:xfrm>
              <a:off x="5632704" y="4925568"/>
              <a:ext cx="466725" cy="521334"/>
            </a:xfrm>
            <a:custGeom>
              <a:avLst/>
              <a:gdLst/>
              <a:ahLst/>
              <a:cxnLst/>
              <a:rect l="l" t="t" r="r" b="b"/>
              <a:pathLst>
                <a:path w="466725" h="521335">
                  <a:moveTo>
                    <a:pt x="233172" y="0"/>
                  </a:moveTo>
                  <a:lnTo>
                    <a:pt x="0" y="233171"/>
                  </a:lnTo>
                  <a:lnTo>
                    <a:pt x="116586" y="233171"/>
                  </a:lnTo>
                  <a:lnTo>
                    <a:pt x="116586" y="521207"/>
                  </a:lnTo>
                  <a:lnTo>
                    <a:pt x="349758" y="521207"/>
                  </a:lnTo>
                  <a:lnTo>
                    <a:pt x="349758" y="233171"/>
                  </a:lnTo>
                  <a:lnTo>
                    <a:pt x="466344" y="233171"/>
                  </a:lnTo>
                  <a:lnTo>
                    <a:pt x="233172" y="0"/>
                  </a:lnTo>
                  <a:close/>
                </a:path>
              </a:pathLst>
            </a:custGeom>
            <a:solidFill>
              <a:srgbClr val="4471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object 93"/>
            <p:cNvSpPr/>
            <p:nvPr/>
          </p:nvSpPr>
          <p:spPr>
            <a:xfrm>
              <a:off x="5632704" y="4925568"/>
              <a:ext cx="466725" cy="521334"/>
            </a:xfrm>
            <a:custGeom>
              <a:avLst/>
              <a:gdLst/>
              <a:ahLst/>
              <a:cxnLst/>
              <a:rect l="l" t="t" r="r" b="b"/>
              <a:pathLst>
                <a:path w="466725" h="521335">
                  <a:moveTo>
                    <a:pt x="0" y="233171"/>
                  </a:moveTo>
                  <a:lnTo>
                    <a:pt x="233172" y="0"/>
                  </a:lnTo>
                  <a:lnTo>
                    <a:pt x="466344" y="233171"/>
                  </a:lnTo>
                  <a:lnTo>
                    <a:pt x="349758" y="233171"/>
                  </a:lnTo>
                  <a:lnTo>
                    <a:pt x="349758" y="521207"/>
                  </a:lnTo>
                  <a:lnTo>
                    <a:pt x="116586" y="521207"/>
                  </a:lnTo>
                  <a:lnTo>
                    <a:pt x="116586" y="233171"/>
                  </a:lnTo>
                  <a:lnTo>
                    <a:pt x="0" y="233171"/>
                  </a:lnTo>
                  <a:close/>
                </a:path>
              </a:pathLst>
            </a:custGeom>
            <a:ln w="12192">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4" name="object 94"/>
            <p:cNvPicPr/>
            <p:nvPr/>
          </p:nvPicPr>
          <p:blipFill>
            <a:blip r:embed="rId35" cstate="print"/>
            <a:stretch>
              <a:fillRect/>
            </a:stretch>
          </p:blipFill>
          <p:spPr>
            <a:xfrm>
              <a:off x="3828288" y="2957195"/>
              <a:ext cx="3840480" cy="1992756"/>
            </a:xfrm>
            <a:prstGeom prst="rect">
              <a:avLst/>
            </a:prstGeom>
          </p:spPr>
        </p:pic>
        <p:sp>
          <p:nvSpPr>
            <p:cNvPr id="95" name="object 95"/>
            <p:cNvSpPr/>
            <p:nvPr/>
          </p:nvSpPr>
          <p:spPr>
            <a:xfrm>
              <a:off x="4631055" y="2957195"/>
              <a:ext cx="1103630" cy="872490"/>
            </a:xfrm>
            <a:custGeom>
              <a:avLst/>
              <a:gdLst/>
              <a:ahLst/>
              <a:cxnLst/>
              <a:rect l="l" t="t" r="r" b="b"/>
              <a:pathLst>
                <a:path w="1103629" h="872489">
                  <a:moveTo>
                    <a:pt x="1031875" y="302005"/>
                  </a:moveTo>
                  <a:lnTo>
                    <a:pt x="1034704" y="319684"/>
                  </a:lnTo>
                  <a:lnTo>
                    <a:pt x="1035462" y="337613"/>
                  </a:lnTo>
                  <a:lnTo>
                    <a:pt x="1034268" y="355709"/>
                  </a:lnTo>
                  <a:lnTo>
                    <a:pt x="1031240" y="373888"/>
                  </a:lnTo>
                  <a:lnTo>
                    <a:pt x="1010690" y="350427"/>
                  </a:lnTo>
                  <a:lnTo>
                    <a:pt x="985721" y="328842"/>
                  </a:lnTo>
                  <a:lnTo>
                    <a:pt x="923434" y="291490"/>
                  </a:lnTo>
                  <a:lnTo>
                    <a:pt x="886571" y="275815"/>
                  </a:lnTo>
                  <a:lnTo>
                    <a:pt x="846196" y="262202"/>
                  </a:lnTo>
                  <a:lnTo>
                    <a:pt x="802538" y="250697"/>
                  </a:lnTo>
                  <a:lnTo>
                    <a:pt x="755824" y="241347"/>
                  </a:lnTo>
                  <a:lnTo>
                    <a:pt x="706281" y="234198"/>
                  </a:lnTo>
                  <a:lnTo>
                    <a:pt x="654135" y="229297"/>
                  </a:lnTo>
                  <a:lnTo>
                    <a:pt x="599615" y="226690"/>
                  </a:lnTo>
                  <a:lnTo>
                    <a:pt x="542946" y="226423"/>
                  </a:lnTo>
                  <a:lnTo>
                    <a:pt x="484357" y="228542"/>
                  </a:lnTo>
                  <a:lnTo>
                    <a:pt x="424075" y="233094"/>
                  </a:lnTo>
                  <a:lnTo>
                    <a:pt x="362326" y="240125"/>
                  </a:lnTo>
                  <a:lnTo>
                    <a:pt x="299339" y="249681"/>
                  </a:lnTo>
                  <a:lnTo>
                    <a:pt x="324485" y="363600"/>
                  </a:lnTo>
                  <a:lnTo>
                    <a:pt x="0" y="244220"/>
                  </a:lnTo>
                  <a:lnTo>
                    <a:pt x="244348" y="0"/>
                  </a:lnTo>
                  <a:lnTo>
                    <a:pt x="269240" y="112775"/>
                  </a:lnTo>
                  <a:lnTo>
                    <a:pt x="333738" y="103027"/>
                  </a:lnTo>
                  <a:lnTo>
                    <a:pt x="396939" y="95930"/>
                  </a:lnTo>
                  <a:lnTo>
                    <a:pt x="458596" y="91435"/>
                  </a:lnTo>
                  <a:lnTo>
                    <a:pt x="518465" y="89492"/>
                  </a:lnTo>
                  <a:lnTo>
                    <a:pt x="576302" y="90049"/>
                  </a:lnTo>
                  <a:lnTo>
                    <a:pt x="631862" y="93058"/>
                  </a:lnTo>
                  <a:lnTo>
                    <a:pt x="684900" y="98466"/>
                  </a:lnTo>
                  <a:lnTo>
                    <a:pt x="735171" y="106225"/>
                  </a:lnTo>
                  <a:lnTo>
                    <a:pt x="782431" y="116284"/>
                  </a:lnTo>
                  <a:lnTo>
                    <a:pt x="826434" y="128592"/>
                  </a:lnTo>
                  <a:lnTo>
                    <a:pt x="866937" y="143100"/>
                  </a:lnTo>
                  <a:lnTo>
                    <a:pt x="903694" y="159756"/>
                  </a:lnTo>
                  <a:lnTo>
                    <a:pt x="964992" y="199315"/>
                  </a:lnTo>
                  <a:lnTo>
                    <a:pt x="1008372" y="246865"/>
                  </a:lnTo>
                  <a:lnTo>
                    <a:pt x="1022730" y="273512"/>
                  </a:lnTo>
                  <a:lnTo>
                    <a:pt x="1031875" y="302005"/>
                  </a:lnTo>
                  <a:close/>
                </a:path>
                <a:path w="1103629" h="872489">
                  <a:moveTo>
                    <a:pt x="834009" y="759840"/>
                  </a:moveTo>
                  <a:lnTo>
                    <a:pt x="858774" y="872489"/>
                  </a:lnTo>
                  <a:lnTo>
                    <a:pt x="1103630" y="627760"/>
                  </a:lnTo>
                  <a:lnTo>
                    <a:pt x="778764" y="508888"/>
                  </a:lnTo>
                  <a:lnTo>
                    <a:pt x="803783" y="622934"/>
                  </a:lnTo>
                  <a:lnTo>
                    <a:pt x="740795" y="632470"/>
                  </a:lnTo>
                  <a:lnTo>
                    <a:pt x="679046" y="639485"/>
                  </a:lnTo>
                  <a:lnTo>
                    <a:pt x="618764" y="644026"/>
                  </a:lnTo>
                  <a:lnTo>
                    <a:pt x="560175" y="646138"/>
                  </a:lnTo>
                  <a:lnTo>
                    <a:pt x="503506" y="645866"/>
                  </a:lnTo>
                  <a:lnTo>
                    <a:pt x="448986" y="643256"/>
                  </a:lnTo>
                  <a:lnTo>
                    <a:pt x="396840" y="638354"/>
                  </a:lnTo>
                  <a:lnTo>
                    <a:pt x="347297" y="631205"/>
                  </a:lnTo>
                  <a:lnTo>
                    <a:pt x="300583" y="621855"/>
                  </a:lnTo>
                  <a:lnTo>
                    <a:pt x="256925" y="610350"/>
                  </a:lnTo>
                  <a:lnTo>
                    <a:pt x="216550" y="596734"/>
                  </a:lnTo>
                  <a:lnTo>
                    <a:pt x="179687" y="581054"/>
                  </a:lnTo>
                  <a:lnTo>
                    <a:pt x="117400" y="543683"/>
                  </a:lnTo>
                  <a:lnTo>
                    <a:pt x="71882" y="498601"/>
                  </a:lnTo>
                  <a:lnTo>
                    <a:pt x="68953" y="516761"/>
                  </a:lnTo>
                  <a:lnTo>
                    <a:pt x="67976" y="534717"/>
                  </a:lnTo>
                  <a:lnTo>
                    <a:pt x="68953" y="552555"/>
                  </a:lnTo>
                  <a:lnTo>
                    <a:pt x="71882" y="570356"/>
                  </a:lnTo>
                  <a:lnTo>
                    <a:pt x="95396" y="625506"/>
                  </a:lnTo>
                  <a:lnTo>
                    <a:pt x="138736" y="673079"/>
                  </a:lnTo>
                  <a:lnTo>
                    <a:pt x="199959" y="712672"/>
                  </a:lnTo>
                  <a:lnTo>
                    <a:pt x="236669" y="729348"/>
                  </a:lnTo>
                  <a:lnTo>
                    <a:pt x="277120" y="743876"/>
                  </a:lnTo>
                  <a:lnTo>
                    <a:pt x="321071" y="756205"/>
                  </a:lnTo>
                  <a:lnTo>
                    <a:pt x="368278" y="766285"/>
                  </a:lnTo>
                  <a:lnTo>
                    <a:pt x="418499" y="774064"/>
                  </a:lnTo>
                  <a:lnTo>
                    <a:pt x="471489" y="779493"/>
                  </a:lnTo>
                  <a:lnTo>
                    <a:pt x="527007" y="782519"/>
                  </a:lnTo>
                  <a:lnTo>
                    <a:pt x="584810" y="783092"/>
                  </a:lnTo>
                  <a:lnTo>
                    <a:pt x="644654" y="781162"/>
                  </a:lnTo>
                  <a:lnTo>
                    <a:pt x="706298" y="776677"/>
                  </a:lnTo>
                  <a:lnTo>
                    <a:pt x="769497" y="769587"/>
                  </a:lnTo>
                  <a:lnTo>
                    <a:pt x="834009" y="759840"/>
                  </a:lnTo>
                  <a:close/>
                </a:path>
              </a:pathLst>
            </a:custGeom>
            <a:ln w="12700">
              <a:solidFill>
                <a:srgbClr val="41709C"/>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6" name="object 96"/>
          <p:cNvSpPr txBox="1"/>
          <p:nvPr/>
        </p:nvSpPr>
        <p:spPr>
          <a:xfrm>
            <a:off x="9381490" y="1710639"/>
            <a:ext cx="1082675" cy="20891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Calibri"/>
                <a:cs typeface="Calibri"/>
              </a:rPr>
              <a:t>Construction</a:t>
            </a:r>
            <a:r>
              <a:rPr kumimoji="0" sz="1200" b="0" i="0" u="none" strike="noStrike" kern="0" cap="none" spc="-55" normalizeH="0" baseline="0" noProof="0" dirty="0">
                <a:ln>
                  <a:noFill/>
                </a:ln>
                <a:solidFill>
                  <a:srgbClr val="FFFFFF"/>
                </a:solidFill>
                <a:effectLst/>
                <a:uLnTx/>
                <a:uFillTx/>
                <a:latin typeface="Calibri"/>
                <a:cs typeface="Calibri"/>
              </a:rPr>
              <a:t> </a:t>
            </a:r>
            <a:r>
              <a:rPr kumimoji="0" sz="1200" b="0" i="0" u="none" strike="noStrike" kern="0" cap="none" spc="-20" normalizeH="0" baseline="0" noProof="0" dirty="0">
                <a:ln>
                  <a:noFill/>
                </a:ln>
                <a:solidFill>
                  <a:srgbClr val="FFFFFF"/>
                </a:solidFill>
                <a:effectLst/>
                <a:uLnTx/>
                <a:uFillTx/>
                <a:latin typeface="Calibri"/>
                <a:cs typeface="Calibri"/>
              </a:rPr>
              <a:t>Site</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sp>
        <p:nvSpPr>
          <p:cNvPr id="97" name="object 97"/>
          <p:cNvSpPr txBox="1"/>
          <p:nvPr/>
        </p:nvSpPr>
        <p:spPr>
          <a:xfrm>
            <a:off x="324408" y="788873"/>
            <a:ext cx="11428298" cy="455894"/>
          </a:xfrm>
          <a:prstGeom prst="rect">
            <a:avLst/>
          </a:prstGeom>
        </p:spPr>
        <p:txBody>
          <a:bodyPr vert="horz" wrap="square" lIns="0" tIns="12065" rIns="0" bIns="0" rtlCol="0">
            <a:spAutoFit/>
          </a:bodyPr>
          <a:lstStyle/>
          <a:p>
            <a:pPr marL="12700" lvl="0">
              <a:spcBef>
                <a:spcPts val="95"/>
              </a:spcBef>
            </a:pPr>
            <a:r>
              <a:rPr lang="es-ES" sz="1400" kern="0" spc="-20">
                <a:solidFill>
                  <a:srgbClr val="FFFFFF"/>
                </a:solidFill>
                <a:cs typeface="Calibri"/>
              </a:rPr>
              <a:t>El software Hik-Connect, disponible en PC y dispositivos móviles, ha sido diseñado para ayudar a hogares, pequeñas y medianas empresas (PYME) y a múltiples
Las empresas en el sitio operan y gestionan eficazmente los dispositivos de seguridad de forma remota.</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graphicFrame>
        <p:nvGraphicFramePr>
          <p:cNvPr id="98" name="object 98"/>
          <p:cNvGraphicFramePr>
            <a:graphicFrameLocks noGrp="1"/>
          </p:cNvGraphicFramePr>
          <p:nvPr/>
        </p:nvGraphicFramePr>
        <p:xfrm>
          <a:off x="9073895" y="2430779"/>
          <a:ext cx="2777489" cy="360680"/>
        </p:xfrm>
        <a:graphic>
          <a:graphicData uri="http://schemas.openxmlformats.org/drawingml/2006/table">
            <a:tbl>
              <a:tblPr firstRow="1" bandRow="1">
                <a:tableStyleId>{2D5ABB26-0587-4C30-8999-92F81FD0307C}</a:tableStyleId>
              </a:tblPr>
              <a:tblGrid>
                <a:gridCol w="920750">
                  <a:extLst>
                    <a:ext uri="{9D8B030D-6E8A-4147-A177-3AD203B41FA5}">
                      <a16:colId xmlns:a16="http://schemas.microsoft.com/office/drawing/2014/main" val="20000"/>
                    </a:ext>
                  </a:extLst>
                </a:gridCol>
                <a:gridCol w="935989">
                  <a:extLst>
                    <a:ext uri="{9D8B030D-6E8A-4147-A177-3AD203B41FA5}">
                      <a16:colId xmlns:a16="http://schemas.microsoft.com/office/drawing/2014/main" val="20001"/>
                    </a:ext>
                  </a:extLst>
                </a:gridCol>
                <a:gridCol w="920750">
                  <a:extLst>
                    <a:ext uri="{9D8B030D-6E8A-4147-A177-3AD203B41FA5}">
                      <a16:colId xmlns:a16="http://schemas.microsoft.com/office/drawing/2014/main" val="20002"/>
                    </a:ext>
                  </a:extLst>
                </a:gridCol>
              </a:tblGrid>
              <a:tr h="360680">
                <a:tc>
                  <a:txBody>
                    <a:bodyPr/>
                    <a:lstStyle/>
                    <a:p>
                      <a:pPr marL="132080">
                        <a:lnSpc>
                          <a:spcPct val="100000"/>
                        </a:lnSpc>
                        <a:spcBef>
                          <a:spcPts val="785"/>
                        </a:spcBef>
                      </a:pPr>
                      <a:r>
                        <a:rPr sz="1000" b="1" dirty="0">
                          <a:solidFill>
                            <a:srgbClr val="3E52C0"/>
                          </a:solidFill>
                          <a:latin typeface="Calibri"/>
                          <a:cs typeface="Calibri"/>
                        </a:rPr>
                        <a:t>Alarm</a:t>
                      </a:r>
                      <a:r>
                        <a:rPr sz="1000" b="1" spc="-20" dirty="0">
                          <a:solidFill>
                            <a:srgbClr val="3E52C0"/>
                          </a:solidFill>
                          <a:latin typeface="Calibri"/>
                          <a:cs typeface="Calibri"/>
                        </a:rPr>
                        <a:t> </a:t>
                      </a:r>
                      <a:r>
                        <a:rPr sz="1000" b="1" spc="-10" dirty="0">
                          <a:solidFill>
                            <a:srgbClr val="3E52C0"/>
                          </a:solidFill>
                          <a:latin typeface="Calibri"/>
                          <a:cs typeface="Calibri"/>
                        </a:rPr>
                        <a:t>Panel</a:t>
                      </a:r>
                      <a:endParaRPr sz="1000">
                        <a:latin typeface="Calibri"/>
                        <a:cs typeface="Calibri"/>
                      </a:endParaRPr>
                    </a:p>
                  </a:txBody>
                  <a:tcPr marL="0" marR="0" marT="99695" marB="0">
                    <a:lnL w="12700">
                      <a:solidFill>
                        <a:srgbClr val="415AEB"/>
                      </a:solidFill>
                      <a:prstDash val="solid"/>
                    </a:lnL>
                    <a:lnR w="12700">
                      <a:solidFill>
                        <a:srgbClr val="415AEB"/>
                      </a:solidFill>
                      <a:prstDash val="solid"/>
                    </a:lnR>
                    <a:lnT w="12700">
                      <a:solidFill>
                        <a:srgbClr val="415AEB"/>
                      </a:solidFill>
                      <a:prstDash val="solid"/>
                    </a:lnT>
                    <a:lnB w="12700">
                      <a:solidFill>
                        <a:srgbClr val="415AEB"/>
                      </a:solidFill>
                      <a:prstDash val="solid"/>
                    </a:lnB>
                  </a:tcPr>
                </a:tc>
                <a:tc>
                  <a:txBody>
                    <a:bodyPr/>
                    <a:lstStyle/>
                    <a:p>
                      <a:pPr marL="33020">
                        <a:lnSpc>
                          <a:spcPct val="100000"/>
                        </a:lnSpc>
                        <a:spcBef>
                          <a:spcPts val="760"/>
                        </a:spcBef>
                      </a:pPr>
                      <a:r>
                        <a:rPr sz="1000" b="1" dirty="0">
                          <a:solidFill>
                            <a:srgbClr val="3E52C0"/>
                          </a:solidFill>
                          <a:latin typeface="Calibri"/>
                          <a:cs typeface="Calibri"/>
                        </a:rPr>
                        <a:t>Audio</a:t>
                      </a:r>
                      <a:r>
                        <a:rPr sz="1000" b="1" spc="-30" dirty="0">
                          <a:solidFill>
                            <a:srgbClr val="3E52C0"/>
                          </a:solidFill>
                          <a:latin typeface="Calibri"/>
                          <a:cs typeface="Calibri"/>
                        </a:rPr>
                        <a:t> </a:t>
                      </a:r>
                      <a:r>
                        <a:rPr sz="1000" b="1" spc="-10" dirty="0">
                          <a:solidFill>
                            <a:srgbClr val="3E52C0"/>
                          </a:solidFill>
                          <a:latin typeface="Calibri"/>
                          <a:cs typeface="Calibri"/>
                        </a:rPr>
                        <a:t>Broadcast</a:t>
                      </a:r>
                      <a:endParaRPr sz="1000">
                        <a:latin typeface="Calibri"/>
                        <a:cs typeface="Calibri"/>
                      </a:endParaRPr>
                    </a:p>
                  </a:txBody>
                  <a:tcPr marL="0" marR="0" marT="96520" marB="0">
                    <a:lnL w="12700">
                      <a:solidFill>
                        <a:srgbClr val="415AEB"/>
                      </a:solidFill>
                      <a:prstDash val="solid"/>
                    </a:lnL>
                    <a:lnR w="12700">
                      <a:solidFill>
                        <a:srgbClr val="415AEB"/>
                      </a:solidFill>
                      <a:prstDash val="solid"/>
                    </a:lnR>
                    <a:lnT w="12700">
                      <a:solidFill>
                        <a:srgbClr val="415AEB"/>
                      </a:solidFill>
                      <a:prstDash val="solid"/>
                    </a:lnT>
                    <a:lnB w="12700">
                      <a:solidFill>
                        <a:srgbClr val="415AEB"/>
                      </a:solidFill>
                      <a:prstDash val="solid"/>
                    </a:lnB>
                  </a:tcPr>
                </a:tc>
                <a:tc>
                  <a:txBody>
                    <a:bodyPr/>
                    <a:lstStyle/>
                    <a:p>
                      <a:pPr marL="99060">
                        <a:lnSpc>
                          <a:spcPct val="100000"/>
                        </a:lnSpc>
                        <a:spcBef>
                          <a:spcPts val="725"/>
                        </a:spcBef>
                      </a:pPr>
                      <a:r>
                        <a:rPr sz="1000" b="1" dirty="0">
                          <a:solidFill>
                            <a:srgbClr val="3E52C0"/>
                          </a:solidFill>
                          <a:latin typeface="Calibri"/>
                          <a:cs typeface="Calibri"/>
                        </a:rPr>
                        <a:t>Cloud</a:t>
                      </a:r>
                      <a:r>
                        <a:rPr sz="1000" b="1" spc="-35" dirty="0">
                          <a:solidFill>
                            <a:srgbClr val="3E52C0"/>
                          </a:solidFill>
                          <a:latin typeface="Calibri"/>
                          <a:cs typeface="Calibri"/>
                        </a:rPr>
                        <a:t> </a:t>
                      </a:r>
                      <a:r>
                        <a:rPr sz="1000" b="1" spc="-10" dirty="0">
                          <a:solidFill>
                            <a:srgbClr val="3E52C0"/>
                          </a:solidFill>
                          <a:latin typeface="Calibri"/>
                          <a:cs typeface="Calibri"/>
                        </a:rPr>
                        <a:t>Storage</a:t>
                      </a:r>
                      <a:endParaRPr sz="1000">
                        <a:latin typeface="Calibri"/>
                        <a:cs typeface="Calibri"/>
                      </a:endParaRPr>
                    </a:p>
                  </a:txBody>
                  <a:tcPr marL="0" marR="0" marT="92075" marB="0">
                    <a:lnL w="12700">
                      <a:solidFill>
                        <a:srgbClr val="415AEB"/>
                      </a:solidFill>
                      <a:prstDash val="solid"/>
                    </a:lnL>
                    <a:lnR w="12700">
                      <a:solidFill>
                        <a:srgbClr val="415AEB"/>
                      </a:solidFill>
                      <a:prstDash val="solid"/>
                    </a:lnR>
                    <a:lnT w="12700">
                      <a:solidFill>
                        <a:srgbClr val="415AEB"/>
                      </a:solidFill>
                      <a:prstDash val="solid"/>
                    </a:lnT>
                    <a:lnB w="12700">
                      <a:solidFill>
                        <a:srgbClr val="415AEB"/>
                      </a:solidFill>
                      <a:prstDash val="solid"/>
                    </a:lnB>
                  </a:tcPr>
                </a:tc>
                <a:extLst>
                  <a:ext uri="{0D108BD9-81ED-4DB2-BD59-A6C34878D82A}">
                    <a16:rowId xmlns:a16="http://schemas.microsoft.com/office/drawing/2014/main" val="10000"/>
                  </a:ext>
                </a:extLst>
              </a:tr>
            </a:tbl>
          </a:graphicData>
        </a:graphic>
      </p:graphicFrame>
      <p:sp>
        <p:nvSpPr>
          <p:cNvPr id="99" name="object 99"/>
          <p:cNvSpPr txBox="1"/>
          <p:nvPr/>
        </p:nvSpPr>
        <p:spPr>
          <a:xfrm>
            <a:off x="4741290" y="3258388"/>
            <a:ext cx="946150" cy="271145"/>
          </a:xfrm>
          <a:prstGeom prst="rect">
            <a:avLst/>
          </a:prstGeom>
        </p:spPr>
        <p:txBody>
          <a:bodyPr vert="horz" wrap="square" lIns="0" tIns="13970" rIns="0" bIns="0" rtlCol="0">
            <a:spAutoFit/>
          </a:bodyPr>
          <a:lstStyle/>
          <a:p>
            <a:pPr marL="12700" marR="0" lvl="0" indent="0" defTabSz="914400" eaLnBrk="1" fontAlgn="auto" latinLnBrk="0" hangingPunct="1">
              <a:lnSpc>
                <a:spcPct val="100000"/>
              </a:lnSpc>
              <a:spcBef>
                <a:spcPts val="110"/>
              </a:spcBef>
              <a:spcAft>
                <a:spcPts val="0"/>
              </a:spcAft>
              <a:buClrTx/>
              <a:buSzTx/>
              <a:buFontTx/>
              <a:buNone/>
              <a:tabLst/>
              <a:defRPr/>
            </a:pPr>
            <a:r>
              <a:rPr kumimoji="0" sz="1600" b="1" i="0" u="none" strike="noStrike" kern="0" cap="none" spc="-10" normalizeH="0" baseline="0" noProof="0" dirty="0">
                <a:ln>
                  <a:noFill/>
                </a:ln>
                <a:solidFill>
                  <a:srgbClr val="FFFFFF"/>
                </a:solidFill>
                <a:effectLst/>
                <a:uLnTx/>
                <a:uFillTx/>
                <a:latin typeface="Calibri"/>
                <a:cs typeface="Calibri"/>
              </a:rPr>
              <a:t>Switchable</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pic>
        <p:nvPicPr>
          <p:cNvPr id="100" name="图片 5">
            <a:extLst>
              <a:ext uri="{FF2B5EF4-FFF2-40B4-BE49-F238E27FC236}">
                <a16:creationId xmlns:a16="http://schemas.microsoft.com/office/drawing/2014/main" id="{FA88BF2D-3912-1AE8-3559-D0E48ECCE04C}"/>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0029532" y="-178883"/>
            <a:ext cx="1933173" cy="96482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756921" y="1541415"/>
            <a:ext cx="10515600" cy="4351338"/>
          </a:xfrm>
        </p:spPr>
        <p:txBody>
          <a:bodyPr/>
          <a:lstStyle/>
          <a:p>
            <a:endParaRPr lang="zh-CN" altLang="en-US"/>
          </a:p>
        </p:txBody>
      </p:sp>
      <p:pic>
        <p:nvPicPr>
          <p:cNvPr id="4" name="图片 3"/>
          <p:cNvPicPr>
            <a:picLocks noChangeAspect="1"/>
          </p:cNvPicPr>
          <p:nvPr/>
        </p:nvPicPr>
        <p:blipFill>
          <a:blip r:embed="rId5">
            <a:duotone>
              <a:prstClr val="black"/>
              <a:srgbClr val="FFFFFF">
                <a:tint val="45000"/>
                <a:satMod val="400000"/>
              </a:srgbClr>
            </a:duotone>
            <a:extLst>
              <a:ext uri="{28A0092B-C50C-407E-A947-70E740481C1C}">
                <a14:useLocalDpi xmlns:a14="http://schemas.microsoft.com/office/drawing/2010/main"/>
              </a:ext>
            </a:extLst>
          </a:blip>
          <a:stretch>
            <a:fillRect/>
          </a:stretch>
        </p:blipFill>
        <p:spPr>
          <a:xfrm>
            <a:off x="0" y="-14636"/>
            <a:ext cx="12192000" cy="6858000"/>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29532" y="-178883"/>
            <a:ext cx="1933173" cy="964826"/>
          </a:xfrm>
          <a:prstGeom prst="rect">
            <a:avLst/>
          </a:prstGeom>
        </p:spPr>
      </p:pic>
      <p:sp>
        <p:nvSpPr>
          <p:cNvPr id="7" name="文本框 6"/>
          <p:cNvSpPr txBox="1"/>
          <p:nvPr/>
        </p:nvSpPr>
        <p:spPr>
          <a:xfrm>
            <a:off x="212267" y="765524"/>
            <a:ext cx="3638373" cy="369332"/>
          </a:xfrm>
          <a:prstGeom prst="rect">
            <a:avLst/>
          </a:prstGeom>
          <a:gradFill>
            <a:gsLst>
              <a:gs pos="50000">
                <a:srgbClr val="3D57EB"/>
              </a:gs>
              <a:gs pos="97000">
                <a:srgbClr val="E4E3F4"/>
              </a:gs>
              <a:gs pos="0">
                <a:srgbClr val="8BA4CE"/>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400" b="1">
                <a:solidFill>
                  <a:prstClr val="white"/>
                </a:solidFill>
                <a:latin typeface="Arial" panose="020F0502020204030204"/>
                <a:ea typeface="微软雅黑 Light"/>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Light"/>
              </a:rPr>
              <a:t>Challenges And Requirements</a:t>
            </a:r>
            <a:endParaRPr kumimoji="0"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Light"/>
            </a:endParaRPr>
          </a:p>
        </p:txBody>
      </p:sp>
      <p:grpSp>
        <p:nvGrpSpPr>
          <p:cNvPr id="5" name="组合 4"/>
          <p:cNvGrpSpPr/>
          <p:nvPr/>
        </p:nvGrpSpPr>
        <p:grpSpPr>
          <a:xfrm>
            <a:off x="249235" y="4359059"/>
            <a:ext cx="3137334" cy="983106"/>
            <a:chOff x="234512" y="3976512"/>
            <a:chExt cx="3137334" cy="983106"/>
          </a:xfrm>
        </p:grpSpPr>
        <p:sp>
          <p:nvSpPr>
            <p:cNvPr id="9" name="文本框 8"/>
            <p:cNvSpPr txBox="1"/>
            <p:nvPr/>
          </p:nvSpPr>
          <p:spPr>
            <a:xfrm>
              <a:off x="1019732" y="3976512"/>
              <a:ext cx="1592039" cy="369332"/>
            </a:xfrm>
            <a:prstGeom prst="rect">
              <a:avLst/>
            </a:prstGeom>
            <a:noFill/>
          </p:spPr>
          <p:txBody>
            <a:bodyPr wrap="none" rtlCol="0">
              <a:spAutoFit/>
            </a:bodyPr>
            <a:lstStyle/>
            <a:p>
              <a:pPr lvl="0">
                <a:defRPr/>
              </a:pPr>
              <a:r>
                <a:rPr lang="en-US" altLang="zh-CN">
                  <a:solidFill>
                    <a:prstClr val="white"/>
                  </a:solidFill>
                  <a:latin typeface="Calibri" panose="020F0502020204030204" pitchFamily="34" charset="0"/>
                  <a:cs typeface="Calibri" panose="020F0502020204030204" pitchFamily="34" charset="0"/>
                </a:rPr>
                <a:t>Para empleado</a:t>
              </a:r>
              <a:endParaRPr kumimoji="0" lang="en-US" altLang="zh-CN" sz="1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 name="矩形 11"/>
            <p:cNvSpPr/>
            <p:nvPr/>
          </p:nvSpPr>
          <p:spPr>
            <a:xfrm>
              <a:off x="234512" y="4313287"/>
              <a:ext cx="3137334" cy="646331"/>
            </a:xfrm>
            <a:prstGeom prst="rect">
              <a:avLst/>
            </a:prstGeom>
          </p:spPr>
          <p:txBody>
            <a:bodyPr wrap="square">
              <a:spAutoFit/>
            </a:bodyPr>
            <a:lstStyle/>
            <a:p>
              <a:pPr marL="285750" lvl="0" indent="-285750">
                <a:buFont typeface="Arial" panose="020B0604020202020204" pitchFamily="34" charset="0"/>
                <a:buChar char="•"/>
                <a:defRPr/>
              </a:pPr>
              <a:r>
                <a:rPr lang="es-ES" altLang="zh-CN" sz="1200">
                  <a:solidFill>
                    <a:prstClr val="white"/>
                  </a:solidFill>
                  <a:latin typeface="Calibri" panose="020F0502020204030204" pitchFamily="34" charset="0"/>
                  <a:cs typeface="Calibri" panose="020F0502020204030204" pitchFamily="34" charset="0"/>
                  <a:sym typeface="Calibri" panose="020F0502020204030204" pitchFamily="34" charset="0"/>
                </a:rPr>
                <a:t>Formas más flexibles de abrir puertas
Fichar a la entrada y a la salida, y pedir permiso fácilmente</a:t>
              </a:r>
              <a:endParaRPr kumimoji="0" lang="en-US" altLang="zh-CN" sz="12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Calibri" panose="020F0502020204030204" pitchFamily="34" charset="0"/>
              </a:endParaRPr>
            </a:p>
          </p:txBody>
        </p:sp>
        <p:sp>
          <p:nvSpPr>
            <p:cNvPr id="14" name="manager_287598">
              <a:extLst>
                <a:ext uri="{FF2B5EF4-FFF2-40B4-BE49-F238E27FC236}">
                  <a16:creationId xmlns:a16="http://schemas.microsoft.com/office/drawing/2014/main" id="{54405246-CCE2-4201-BBB1-D3F3EB6E740D}"/>
                </a:ext>
              </a:extLst>
            </p:cNvPr>
            <p:cNvSpPr/>
            <p:nvPr/>
          </p:nvSpPr>
          <p:spPr>
            <a:xfrm>
              <a:off x="790074" y="3997663"/>
              <a:ext cx="259394" cy="265649"/>
            </a:xfrm>
            <a:custGeom>
              <a:avLst/>
              <a:gdLst>
                <a:gd name="T0" fmla="*/ 5330 w 6521"/>
                <a:gd name="T1" fmla="*/ 4899 h 6827"/>
                <a:gd name="T2" fmla="*/ 4583 w 6521"/>
                <a:gd name="T3" fmla="*/ 3966 h 6827"/>
                <a:gd name="T4" fmla="*/ 4814 w 6521"/>
                <a:gd name="T5" fmla="*/ 885 h 6827"/>
                <a:gd name="T6" fmla="*/ 3202 w 6521"/>
                <a:gd name="T7" fmla="*/ 0 h 6827"/>
                <a:gd name="T8" fmla="*/ 1437 w 6521"/>
                <a:gd name="T9" fmla="*/ 2318 h 6827"/>
                <a:gd name="T10" fmla="*/ 1934 w 6521"/>
                <a:gd name="T11" fmla="*/ 4453 h 6827"/>
                <a:gd name="T12" fmla="*/ 562 w 6521"/>
                <a:gd name="T13" fmla="*/ 5145 h 6827"/>
                <a:gd name="T14" fmla="*/ 0 w 6521"/>
                <a:gd name="T15" fmla="*/ 6827 h 6827"/>
                <a:gd name="T16" fmla="*/ 3982 w 6521"/>
                <a:gd name="T17" fmla="*/ 6827 h 6827"/>
                <a:gd name="T18" fmla="*/ 6521 w 6521"/>
                <a:gd name="T19" fmla="*/ 6827 h 6827"/>
                <a:gd name="T20" fmla="*/ 4678 w 6521"/>
                <a:gd name="T21" fmla="*/ 1243 h 6827"/>
                <a:gd name="T22" fmla="*/ 4691 w 6521"/>
                <a:gd name="T23" fmla="*/ 1689 h 6827"/>
                <a:gd name="T24" fmla="*/ 1623 w 6521"/>
                <a:gd name="T25" fmla="*/ 1580 h 6827"/>
                <a:gd name="T26" fmla="*/ 3202 w 6521"/>
                <a:gd name="T27" fmla="*/ 284 h 6827"/>
                <a:gd name="T28" fmla="*/ 4215 w 6521"/>
                <a:gd name="T29" fmla="*/ 1418 h 6827"/>
                <a:gd name="T30" fmla="*/ 1801 w 6521"/>
                <a:gd name="T31" fmla="*/ 2056 h 6827"/>
                <a:gd name="T32" fmla="*/ 2596 w 6521"/>
                <a:gd name="T33" fmla="*/ 6542 h 6827"/>
                <a:gd name="T34" fmla="*/ 622 w 6521"/>
                <a:gd name="T35" fmla="*/ 5423 h 6827"/>
                <a:gd name="T36" fmla="*/ 1292 w 6521"/>
                <a:gd name="T37" fmla="*/ 5165 h 6827"/>
                <a:gd name="T38" fmla="*/ 2665 w 6521"/>
                <a:gd name="T39" fmla="*/ 5061 h 6827"/>
                <a:gd name="T40" fmla="*/ 2166 w 6521"/>
                <a:gd name="T41" fmla="*/ 4622 h 6827"/>
                <a:gd name="T42" fmla="*/ 2218 w 6521"/>
                <a:gd name="T43" fmla="*/ 4515 h 6827"/>
                <a:gd name="T44" fmla="*/ 2697 w 6521"/>
                <a:gd name="T45" fmla="*/ 4662 h 6827"/>
                <a:gd name="T46" fmla="*/ 3260 w 6521"/>
                <a:gd name="T47" fmla="*/ 6542 h 6827"/>
                <a:gd name="T48" fmla="*/ 3510 w 6521"/>
                <a:gd name="T49" fmla="*/ 5547 h 6827"/>
                <a:gd name="T50" fmla="*/ 2914 w 6521"/>
                <a:gd name="T51" fmla="*/ 4851 h 6827"/>
                <a:gd name="T52" fmla="*/ 3554 w 6521"/>
                <a:gd name="T53" fmla="*/ 4787 h 6827"/>
                <a:gd name="T54" fmla="*/ 2996 w 6521"/>
                <a:gd name="T55" fmla="*/ 5262 h 6827"/>
                <a:gd name="T56" fmla="*/ 2824 w 6521"/>
                <a:gd name="T57" fmla="*/ 4407 h 6827"/>
                <a:gd name="T58" fmla="*/ 1721 w 6521"/>
                <a:gd name="T59" fmla="*/ 2339 h 6827"/>
                <a:gd name="T60" fmla="*/ 4071 w 6521"/>
                <a:gd name="T61" fmla="*/ 1691 h 6827"/>
                <a:gd name="T62" fmla="*/ 4810 w 6521"/>
                <a:gd name="T63" fmla="*/ 2553 h 6827"/>
                <a:gd name="T64" fmla="*/ 3260 w 6521"/>
                <a:gd name="T65" fmla="*/ 4557 h 6827"/>
                <a:gd name="T66" fmla="*/ 3837 w 6521"/>
                <a:gd name="T67" fmla="*/ 4654 h 6827"/>
                <a:gd name="T68" fmla="*/ 4303 w 6521"/>
                <a:gd name="T69" fmla="*/ 4515 h 6827"/>
                <a:gd name="T70" fmla="*/ 4360 w 6521"/>
                <a:gd name="T71" fmla="*/ 4630 h 6827"/>
                <a:gd name="T72" fmla="*/ 4409 w 6521"/>
                <a:gd name="T73" fmla="*/ 6258 h 6827"/>
                <a:gd name="T74" fmla="*/ 6236 w 6521"/>
                <a:gd name="T75" fmla="*/ 6542 h 6827"/>
                <a:gd name="T76" fmla="*/ 5120 w 6521"/>
                <a:gd name="T77" fmla="*/ 5973 h 6827"/>
                <a:gd name="T78" fmla="*/ 4551 w 6521"/>
                <a:gd name="T79" fmla="*/ 5973 h 6827"/>
                <a:gd name="T80" fmla="*/ 3941 w 6521"/>
                <a:gd name="T81" fmla="*/ 6542 h 6827"/>
                <a:gd name="T82" fmla="*/ 3981 w 6521"/>
                <a:gd name="T83" fmla="*/ 5150 h 6827"/>
                <a:gd name="T84" fmla="*/ 5352 w 6521"/>
                <a:gd name="T85" fmla="*/ 5220 h 6827"/>
                <a:gd name="T86" fmla="*/ 6236 w 6521"/>
                <a:gd name="T87" fmla="*/ 589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21" h="6827">
                  <a:moveTo>
                    <a:pt x="5983" y="5151"/>
                  </a:moveTo>
                  <a:lnTo>
                    <a:pt x="5959" y="5145"/>
                  </a:lnTo>
                  <a:cubicBezTo>
                    <a:pt x="5606" y="5050"/>
                    <a:pt x="5487" y="4959"/>
                    <a:pt x="5330" y="4899"/>
                  </a:cubicBezTo>
                  <a:cubicBezTo>
                    <a:pt x="4772" y="4687"/>
                    <a:pt x="4627" y="4534"/>
                    <a:pt x="4590" y="4461"/>
                  </a:cubicBezTo>
                  <a:cubicBezTo>
                    <a:pt x="4589" y="4459"/>
                    <a:pt x="4588" y="4456"/>
                    <a:pt x="4587" y="4453"/>
                  </a:cubicBezTo>
                  <a:lnTo>
                    <a:pt x="4583" y="3966"/>
                  </a:lnTo>
                  <a:cubicBezTo>
                    <a:pt x="4881" y="3567"/>
                    <a:pt x="5094" y="3069"/>
                    <a:pt x="5094" y="2553"/>
                  </a:cubicBezTo>
                  <a:cubicBezTo>
                    <a:pt x="5094" y="2553"/>
                    <a:pt x="5296" y="1696"/>
                    <a:pt x="4814" y="889"/>
                  </a:cubicBezTo>
                  <a:lnTo>
                    <a:pt x="4814" y="885"/>
                  </a:lnTo>
                  <a:cubicBezTo>
                    <a:pt x="4814" y="885"/>
                    <a:pt x="4813" y="885"/>
                    <a:pt x="4812" y="885"/>
                  </a:cubicBezTo>
                  <a:cubicBezTo>
                    <a:pt x="4708" y="711"/>
                    <a:pt x="4572" y="539"/>
                    <a:pt x="4395" y="379"/>
                  </a:cubicBezTo>
                  <a:cubicBezTo>
                    <a:pt x="4210" y="211"/>
                    <a:pt x="3753" y="0"/>
                    <a:pt x="3202" y="0"/>
                  </a:cubicBezTo>
                  <a:cubicBezTo>
                    <a:pt x="2825" y="0"/>
                    <a:pt x="2403" y="99"/>
                    <a:pt x="1995" y="379"/>
                  </a:cubicBezTo>
                  <a:cubicBezTo>
                    <a:pt x="1202" y="922"/>
                    <a:pt x="1282" y="2291"/>
                    <a:pt x="1282" y="2291"/>
                  </a:cubicBezTo>
                  <a:cubicBezTo>
                    <a:pt x="1282" y="2291"/>
                    <a:pt x="1338" y="2304"/>
                    <a:pt x="1437" y="2318"/>
                  </a:cubicBezTo>
                  <a:cubicBezTo>
                    <a:pt x="1430" y="2394"/>
                    <a:pt x="1426" y="2473"/>
                    <a:pt x="1426" y="2553"/>
                  </a:cubicBezTo>
                  <a:cubicBezTo>
                    <a:pt x="1426" y="3069"/>
                    <a:pt x="1639" y="3567"/>
                    <a:pt x="1938" y="3966"/>
                  </a:cubicBezTo>
                  <a:lnTo>
                    <a:pt x="1934" y="4453"/>
                  </a:lnTo>
                  <a:cubicBezTo>
                    <a:pt x="1933" y="4456"/>
                    <a:pt x="1932" y="4459"/>
                    <a:pt x="1930" y="4461"/>
                  </a:cubicBezTo>
                  <a:cubicBezTo>
                    <a:pt x="1893" y="4534"/>
                    <a:pt x="1748" y="4687"/>
                    <a:pt x="1191" y="4899"/>
                  </a:cubicBezTo>
                  <a:cubicBezTo>
                    <a:pt x="1034" y="4959"/>
                    <a:pt x="915" y="5050"/>
                    <a:pt x="562" y="5145"/>
                  </a:cubicBezTo>
                  <a:lnTo>
                    <a:pt x="537" y="5151"/>
                  </a:lnTo>
                  <a:cubicBezTo>
                    <a:pt x="216" y="5258"/>
                    <a:pt x="0" y="5556"/>
                    <a:pt x="0" y="5892"/>
                  </a:cubicBezTo>
                  <a:lnTo>
                    <a:pt x="0" y="6827"/>
                  </a:lnTo>
                  <a:lnTo>
                    <a:pt x="2560" y="6827"/>
                  </a:lnTo>
                  <a:lnTo>
                    <a:pt x="3260" y="6827"/>
                  </a:lnTo>
                  <a:lnTo>
                    <a:pt x="3982" y="6827"/>
                  </a:lnTo>
                  <a:lnTo>
                    <a:pt x="4124" y="6827"/>
                  </a:lnTo>
                  <a:lnTo>
                    <a:pt x="5547" y="6827"/>
                  </a:lnTo>
                  <a:lnTo>
                    <a:pt x="6521" y="6827"/>
                  </a:lnTo>
                  <a:lnTo>
                    <a:pt x="6521" y="5892"/>
                  </a:lnTo>
                  <a:cubicBezTo>
                    <a:pt x="6521" y="5556"/>
                    <a:pt x="6305" y="5258"/>
                    <a:pt x="5983" y="5151"/>
                  </a:cubicBezTo>
                  <a:close/>
                  <a:moveTo>
                    <a:pt x="4678" y="1243"/>
                  </a:moveTo>
                  <a:cubicBezTo>
                    <a:pt x="4756" y="1421"/>
                    <a:pt x="4809" y="1614"/>
                    <a:pt x="4834" y="1818"/>
                  </a:cubicBezTo>
                  <a:cubicBezTo>
                    <a:pt x="4838" y="1850"/>
                    <a:pt x="4841" y="1881"/>
                    <a:pt x="4844" y="1911"/>
                  </a:cubicBezTo>
                  <a:cubicBezTo>
                    <a:pt x="4798" y="1826"/>
                    <a:pt x="4748" y="1753"/>
                    <a:pt x="4691" y="1689"/>
                  </a:cubicBezTo>
                  <a:cubicBezTo>
                    <a:pt x="4629" y="1618"/>
                    <a:pt x="4559" y="1560"/>
                    <a:pt x="4483" y="1516"/>
                  </a:cubicBezTo>
                  <a:cubicBezTo>
                    <a:pt x="4541" y="1376"/>
                    <a:pt x="4613" y="1293"/>
                    <a:pt x="4678" y="1243"/>
                  </a:cubicBezTo>
                  <a:close/>
                  <a:moveTo>
                    <a:pt x="1623" y="1580"/>
                  </a:moveTo>
                  <a:cubicBezTo>
                    <a:pt x="1664" y="1371"/>
                    <a:pt x="1725" y="1185"/>
                    <a:pt x="1805" y="1030"/>
                  </a:cubicBezTo>
                  <a:cubicBezTo>
                    <a:pt x="1898" y="849"/>
                    <a:pt x="2016" y="709"/>
                    <a:pt x="2155" y="613"/>
                  </a:cubicBezTo>
                  <a:cubicBezTo>
                    <a:pt x="2474" y="395"/>
                    <a:pt x="2826" y="284"/>
                    <a:pt x="3202" y="284"/>
                  </a:cubicBezTo>
                  <a:cubicBezTo>
                    <a:pt x="3686" y="284"/>
                    <a:pt x="4074" y="472"/>
                    <a:pt x="4204" y="590"/>
                  </a:cubicBezTo>
                  <a:cubicBezTo>
                    <a:pt x="4337" y="710"/>
                    <a:pt x="4450" y="844"/>
                    <a:pt x="4543" y="990"/>
                  </a:cubicBezTo>
                  <a:cubicBezTo>
                    <a:pt x="4430" y="1065"/>
                    <a:pt x="4305" y="1195"/>
                    <a:pt x="4215" y="1418"/>
                  </a:cubicBezTo>
                  <a:cubicBezTo>
                    <a:pt x="4169" y="1410"/>
                    <a:pt x="4121" y="1406"/>
                    <a:pt x="4071" y="1406"/>
                  </a:cubicBezTo>
                  <a:cubicBezTo>
                    <a:pt x="3859" y="1406"/>
                    <a:pt x="3630" y="1478"/>
                    <a:pt x="3372" y="1626"/>
                  </a:cubicBezTo>
                  <a:cubicBezTo>
                    <a:pt x="2750" y="1981"/>
                    <a:pt x="2174" y="2056"/>
                    <a:pt x="1801" y="2056"/>
                  </a:cubicBezTo>
                  <a:cubicBezTo>
                    <a:pt x="1711" y="2056"/>
                    <a:pt x="1633" y="2052"/>
                    <a:pt x="1568" y="2046"/>
                  </a:cubicBezTo>
                  <a:cubicBezTo>
                    <a:pt x="1573" y="1921"/>
                    <a:pt x="1588" y="1757"/>
                    <a:pt x="1623" y="1580"/>
                  </a:cubicBezTo>
                  <a:close/>
                  <a:moveTo>
                    <a:pt x="2596" y="6542"/>
                  </a:moveTo>
                  <a:lnTo>
                    <a:pt x="284" y="6542"/>
                  </a:lnTo>
                  <a:lnTo>
                    <a:pt x="284" y="5892"/>
                  </a:lnTo>
                  <a:cubicBezTo>
                    <a:pt x="284" y="5680"/>
                    <a:pt x="420" y="5492"/>
                    <a:pt x="622" y="5423"/>
                  </a:cubicBezTo>
                  <a:lnTo>
                    <a:pt x="638" y="5419"/>
                  </a:lnTo>
                  <a:cubicBezTo>
                    <a:pt x="904" y="5347"/>
                    <a:pt x="1051" y="5277"/>
                    <a:pt x="1169" y="5220"/>
                  </a:cubicBezTo>
                  <a:cubicBezTo>
                    <a:pt x="1215" y="5198"/>
                    <a:pt x="1254" y="5179"/>
                    <a:pt x="1292" y="5165"/>
                  </a:cubicBezTo>
                  <a:cubicBezTo>
                    <a:pt x="1502" y="5085"/>
                    <a:pt x="1764" y="4974"/>
                    <a:pt x="1957" y="4834"/>
                  </a:cubicBezTo>
                  <a:lnTo>
                    <a:pt x="2561" y="5150"/>
                  </a:lnTo>
                  <a:lnTo>
                    <a:pt x="2665" y="5061"/>
                  </a:lnTo>
                  <a:lnTo>
                    <a:pt x="2739" y="5429"/>
                  </a:lnTo>
                  <a:lnTo>
                    <a:pt x="2596" y="6542"/>
                  </a:lnTo>
                  <a:close/>
                  <a:moveTo>
                    <a:pt x="2166" y="4622"/>
                  </a:moveTo>
                  <a:cubicBezTo>
                    <a:pt x="2172" y="4612"/>
                    <a:pt x="2178" y="4601"/>
                    <a:pt x="2184" y="4591"/>
                  </a:cubicBezTo>
                  <a:cubicBezTo>
                    <a:pt x="2189" y="4581"/>
                    <a:pt x="2192" y="4573"/>
                    <a:pt x="2194" y="4568"/>
                  </a:cubicBezTo>
                  <a:lnTo>
                    <a:pt x="2218" y="4515"/>
                  </a:lnTo>
                  <a:lnTo>
                    <a:pt x="2218" y="4455"/>
                  </a:lnTo>
                  <a:lnTo>
                    <a:pt x="2220" y="4291"/>
                  </a:lnTo>
                  <a:cubicBezTo>
                    <a:pt x="2373" y="4443"/>
                    <a:pt x="2536" y="4569"/>
                    <a:pt x="2697" y="4662"/>
                  </a:cubicBezTo>
                  <a:lnTo>
                    <a:pt x="2523" y="4809"/>
                  </a:lnTo>
                  <a:lnTo>
                    <a:pt x="2166" y="4622"/>
                  </a:lnTo>
                  <a:close/>
                  <a:moveTo>
                    <a:pt x="3260" y="6542"/>
                  </a:moveTo>
                  <a:lnTo>
                    <a:pt x="2883" y="6542"/>
                  </a:lnTo>
                  <a:lnTo>
                    <a:pt x="3011" y="5547"/>
                  </a:lnTo>
                  <a:lnTo>
                    <a:pt x="3510" y="5547"/>
                  </a:lnTo>
                  <a:lnTo>
                    <a:pt x="3654" y="6542"/>
                  </a:lnTo>
                  <a:lnTo>
                    <a:pt x="3260" y="6542"/>
                  </a:lnTo>
                  <a:close/>
                  <a:moveTo>
                    <a:pt x="2914" y="4851"/>
                  </a:moveTo>
                  <a:lnTo>
                    <a:pt x="2983" y="4793"/>
                  </a:lnTo>
                  <a:cubicBezTo>
                    <a:pt x="3080" y="4825"/>
                    <a:pt x="3174" y="4842"/>
                    <a:pt x="3260" y="4842"/>
                  </a:cubicBezTo>
                  <a:cubicBezTo>
                    <a:pt x="3352" y="4842"/>
                    <a:pt x="3451" y="4823"/>
                    <a:pt x="3554" y="4787"/>
                  </a:cubicBezTo>
                  <a:lnTo>
                    <a:pt x="3610" y="4835"/>
                  </a:lnTo>
                  <a:lnTo>
                    <a:pt x="3525" y="5262"/>
                  </a:lnTo>
                  <a:lnTo>
                    <a:pt x="2996" y="5262"/>
                  </a:lnTo>
                  <a:lnTo>
                    <a:pt x="2914" y="4851"/>
                  </a:lnTo>
                  <a:close/>
                  <a:moveTo>
                    <a:pt x="3260" y="4557"/>
                  </a:moveTo>
                  <a:cubicBezTo>
                    <a:pt x="3143" y="4557"/>
                    <a:pt x="2988" y="4504"/>
                    <a:pt x="2824" y="4407"/>
                  </a:cubicBezTo>
                  <a:cubicBezTo>
                    <a:pt x="2642" y="4298"/>
                    <a:pt x="2459" y="4143"/>
                    <a:pt x="2295" y="3957"/>
                  </a:cubicBezTo>
                  <a:cubicBezTo>
                    <a:pt x="1924" y="3533"/>
                    <a:pt x="1711" y="3022"/>
                    <a:pt x="1711" y="2553"/>
                  </a:cubicBezTo>
                  <a:cubicBezTo>
                    <a:pt x="1711" y="2481"/>
                    <a:pt x="1714" y="2409"/>
                    <a:pt x="1721" y="2339"/>
                  </a:cubicBezTo>
                  <a:cubicBezTo>
                    <a:pt x="1747" y="2340"/>
                    <a:pt x="1773" y="2340"/>
                    <a:pt x="1801" y="2340"/>
                  </a:cubicBezTo>
                  <a:cubicBezTo>
                    <a:pt x="2217" y="2340"/>
                    <a:pt x="2841" y="2257"/>
                    <a:pt x="3513" y="1873"/>
                  </a:cubicBezTo>
                  <a:cubicBezTo>
                    <a:pt x="3739" y="1743"/>
                    <a:pt x="3922" y="1691"/>
                    <a:pt x="4071" y="1691"/>
                  </a:cubicBezTo>
                  <a:cubicBezTo>
                    <a:pt x="4430" y="1691"/>
                    <a:pt x="4592" y="1995"/>
                    <a:pt x="4689" y="2270"/>
                  </a:cubicBezTo>
                  <a:cubicBezTo>
                    <a:pt x="4723" y="2364"/>
                    <a:pt x="4765" y="2429"/>
                    <a:pt x="4808" y="2473"/>
                  </a:cubicBezTo>
                  <a:cubicBezTo>
                    <a:pt x="4809" y="2500"/>
                    <a:pt x="4810" y="2526"/>
                    <a:pt x="4810" y="2553"/>
                  </a:cubicBezTo>
                  <a:cubicBezTo>
                    <a:pt x="4810" y="3022"/>
                    <a:pt x="4597" y="3533"/>
                    <a:pt x="4225" y="3957"/>
                  </a:cubicBezTo>
                  <a:cubicBezTo>
                    <a:pt x="4062" y="4143"/>
                    <a:pt x="3879" y="4299"/>
                    <a:pt x="3696" y="4407"/>
                  </a:cubicBezTo>
                  <a:cubicBezTo>
                    <a:pt x="3533" y="4504"/>
                    <a:pt x="3378" y="4557"/>
                    <a:pt x="3260" y="4557"/>
                  </a:cubicBezTo>
                  <a:close/>
                  <a:moveTo>
                    <a:pt x="4360" y="4630"/>
                  </a:moveTo>
                  <a:lnTo>
                    <a:pt x="4019" y="4809"/>
                  </a:lnTo>
                  <a:lnTo>
                    <a:pt x="3837" y="4654"/>
                  </a:lnTo>
                  <a:cubicBezTo>
                    <a:pt x="3993" y="4562"/>
                    <a:pt x="4152" y="4438"/>
                    <a:pt x="4301" y="4291"/>
                  </a:cubicBezTo>
                  <a:lnTo>
                    <a:pt x="4302" y="4455"/>
                  </a:lnTo>
                  <a:lnTo>
                    <a:pt x="4303" y="4515"/>
                  </a:lnTo>
                  <a:lnTo>
                    <a:pt x="4326" y="4568"/>
                  </a:lnTo>
                  <a:cubicBezTo>
                    <a:pt x="4328" y="4573"/>
                    <a:pt x="4332" y="4581"/>
                    <a:pt x="4337" y="4591"/>
                  </a:cubicBezTo>
                  <a:cubicBezTo>
                    <a:pt x="4344" y="4604"/>
                    <a:pt x="4352" y="4618"/>
                    <a:pt x="4360" y="4630"/>
                  </a:cubicBezTo>
                  <a:close/>
                  <a:moveTo>
                    <a:pt x="5262" y="6542"/>
                  </a:moveTo>
                  <a:lnTo>
                    <a:pt x="4409" y="6542"/>
                  </a:lnTo>
                  <a:lnTo>
                    <a:pt x="4409" y="6258"/>
                  </a:lnTo>
                  <a:lnTo>
                    <a:pt x="5262" y="6258"/>
                  </a:lnTo>
                  <a:lnTo>
                    <a:pt x="5262" y="6542"/>
                  </a:lnTo>
                  <a:close/>
                  <a:moveTo>
                    <a:pt x="6236" y="6542"/>
                  </a:moveTo>
                  <a:lnTo>
                    <a:pt x="5547" y="6542"/>
                  </a:lnTo>
                  <a:lnTo>
                    <a:pt x="5547" y="5973"/>
                  </a:lnTo>
                  <a:lnTo>
                    <a:pt x="5120" y="5973"/>
                  </a:lnTo>
                  <a:cubicBezTo>
                    <a:pt x="5120" y="5895"/>
                    <a:pt x="5056" y="5831"/>
                    <a:pt x="4978" y="5831"/>
                  </a:cubicBezTo>
                  <a:lnTo>
                    <a:pt x="4693" y="5831"/>
                  </a:lnTo>
                  <a:cubicBezTo>
                    <a:pt x="4615" y="5831"/>
                    <a:pt x="4551" y="5895"/>
                    <a:pt x="4551" y="5973"/>
                  </a:cubicBezTo>
                  <a:lnTo>
                    <a:pt x="4124" y="5973"/>
                  </a:lnTo>
                  <a:lnTo>
                    <a:pt x="4124" y="6542"/>
                  </a:lnTo>
                  <a:lnTo>
                    <a:pt x="3941" y="6542"/>
                  </a:lnTo>
                  <a:lnTo>
                    <a:pt x="3781" y="5434"/>
                  </a:lnTo>
                  <a:lnTo>
                    <a:pt x="3858" y="5045"/>
                  </a:lnTo>
                  <a:lnTo>
                    <a:pt x="3981" y="5150"/>
                  </a:lnTo>
                  <a:lnTo>
                    <a:pt x="4573" y="4840"/>
                  </a:lnTo>
                  <a:cubicBezTo>
                    <a:pt x="4765" y="4978"/>
                    <a:pt x="5022" y="5086"/>
                    <a:pt x="5229" y="5165"/>
                  </a:cubicBezTo>
                  <a:cubicBezTo>
                    <a:pt x="5267" y="5179"/>
                    <a:pt x="5306" y="5198"/>
                    <a:pt x="5352" y="5220"/>
                  </a:cubicBezTo>
                  <a:cubicBezTo>
                    <a:pt x="5470" y="5277"/>
                    <a:pt x="5617" y="5347"/>
                    <a:pt x="5883" y="5419"/>
                  </a:cubicBezTo>
                  <a:lnTo>
                    <a:pt x="5899" y="5423"/>
                  </a:lnTo>
                  <a:cubicBezTo>
                    <a:pt x="6101" y="5492"/>
                    <a:pt x="6236" y="5680"/>
                    <a:pt x="6236" y="5892"/>
                  </a:cubicBezTo>
                  <a:lnTo>
                    <a:pt x="6236" y="6542"/>
                  </a:lnTo>
                  <a:close/>
                </a:path>
              </a:pathLst>
            </a:cu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0" name="组合 29"/>
          <p:cNvGrpSpPr/>
          <p:nvPr/>
        </p:nvGrpSpPr>
        <p:grpSpPr>
          <a:xfrm>
            <a:off x="241108" y="2824279"/>
            <a:ext cx="3742108" cy="1531756"/>
            <a:chOff x="225198" y="2827635"/>
            <a:chExt cx="3742108" cy="1531756"/>
          </a:xfrm>
        </p:grpSpPr>
        <p:sp>
          <p:nvSpPr>
            <p:cNvPr id="8" name="文本框 7"/>
            <p:cNvSpPr txBox="1"/>
            <p:nvPr/>
          </p:nvSpPr>
          <p:spPr>
            <a:xfrm>
              <a:off x="1039471" y="2827635"/>
              <a:ext cx="1966244" cy="369332"/>
            </a:xfrm>
            <a:prstGeom prst="rect">
              <a:avLst/>
            </a:prstGeom>
            <a:noFill/>
          </p:spPr>
          <p:txBody>
            <a:bodyPr wrap="none" rtlCol="0">
              <a:spAutoFit/>
            </a:bodyPr>
            <a:lstStyle/>
            <a:p>
              <a:pPr lvl="0">
                <a:defRPr/>
              </a:pPr>
              <a:r>
                <a:rPr lang="en-US" altLang="zh-CN">
                  <a:solidFill>
                    <a:prstClr val="white"/>
                  </a:solidFill>
                  <a:latin typeface="Calibri" panose="020F0502020204030204" pitchFamily="34" charset="0"/>
                  <a:cs typeface="Calibri" panose="020F0502020204030204" pitchFamily="34" charset="0"/>
                </a:rPr>
                <a:t>Para administrador</a:t>
              </a:r>
              <a:endParaRPr kumimoji="0" lang="en-US" altLang="zh-CN" sz="1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矩形 12"/>
            <p:cNvSpPr/>
            <p:nvPr/>
          </p:nvSpPr>
          <p:spPr>
            <a:xfrm>
              <a:off x="225198" y="3159062"/>
              <a:ext cx="3742108" cy="1200329"/>
            </a:xfrm>
            <a:prstGeom prst="rect">
              <a:avLst/>
            </a:prstGeom>
          </p:spPr>
          <p:txBody>
            <a:bodyPr wrap="square">
              <a:spAutoFit/>
            </a:bodyPr>
            <a:lstStyle/>
            <a:p>
              <a:pPr marL="285750" lvl="0" indent="-285750">
                <a:buFont typeface="Arial" panose="020B0604020202020204" pitchFamily="34" charset="0"/>
                <a:buChar char="•"/>
                <a:defRPr/>
              </a:pPr>
              <a:r>
                <a:rPr lang="es-ES" altLang="zh-CN" sz="1200">
                  <a:solidFill>
                    <a:prstClr val="white"/>
                  </a:solidFill>
                  <a:latin typeface="Calibri" panose="020F0502020204030204" pitchFamily="34" charset="0"/>
                  <a:cs typeface="Calibri" panose="020F0502020204030204" pitchFamily="34" charset="0"/>
                  <a:sym typeface="Calibri" panose="020F0502020204030204" pitchFamily="34" charset="0"/>
                </a:rPr>
                <a:t>Uso de la aplicación para realizar todas las operaciones fácilmente
Revisión de video e intercomunicador de audio por dispositivo de control de acceso para garantizar la seguridad
Admite pase temporal</a:t>
              </a:r>
              <a:endParaRPr kumimoji="0" lang="en-US" altLang="zh-CN" sz="12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Calibri" panose="020F0502020204030204" pitchFamily="34" charset="0"/>
              </a:endParaRPr>
            </a:p>
          </p:txBody>
        </p:sp>
        <p:sp>
          <p:nvSpPr>
            <p:cNvPr id="16" name="iconfont-11442-3457013">
              <a:extLst>
                <a:ext uri="{FF2B5EF4-FFF2-40B4-BE49-F238E27FC236}">
                  <a16:creationId xmlns:a16="http://schemas.microsoft.com/office/drawing/2014/main" id="{54405246-CCE2-4201-BBB1-D3F3EB6E740D}"/>
                </a:ext>
              </a:extLst>
            </p:cNvPr>
            <p:cNvSpPr/>
            <p:nvPr/>
          </p:nvSpPr>
          <p:spPr>
            <a:xfrm>
              <a:off x="816730" y="2861266"/>
              <a:ext cx="222741" cy="269637"/>
            </a:xfrm>
            <a:custGeom>
              <a:avLst/>
              <a:gdLst>
                <a:gd name="connsiteX0" fmla="*/ 353539 w 500732"/>
                <a:gd name="connsiteY0" fmla="*/ 456871 h 606157"/>
                <a:gd name="connsiteX1" fmla="*/ 385191 w 500732"/>
                <a:gd name="connsiteY1" fmla="*/ 525914 h 606157"/>
                <a:gd name="connsiteX2" fmla="*/ 416842 w 500732"/>
                <a:gd name="connsiteY2" fmla="*/ 456871 h 606157"/>
                <a:gd name="connsiteX3" fmla="*/ 385191 w 500732"/>
                <a:gd name="connsiteY3" fmla="*/ 487864 h 606157"/>
                <a:gd name="connsiteX4" fmla="*/ 381964 w 500732"/>
                <a:gd name="connsiteY4" fmla="*/ 380771 h 606157"/>
                <a:gd name="connsiteX5" fmla="*/ 500732 w 500732"/>
                <a:gd name="connsiteY5" fmla="*/ 606157 h 606157"/>
                <a:gd name="connsiteX6" fmla="*/ 0 w 500732"/>
                <a:gd name="connsiteY6" fmla="*/ 606157 h 606157"/>
                <a:gd name="connsiteX7" fmla="*/ 117078 w 500732"/>
                <a:gd name="connsiteY7" fmla="*/ 381538 h 606157"/>
                <a:gd name="connsiteX8" fmla="*/ 217563 w 500732"/>
                <a:gd name="connsiteY8" fmla="*/ 458559 h 606157"/>
                <a:gd name="connsiteX9" fmla="*/ 248987 w 500732"/>
                <a:gd name="connsiteY9" fmla="*/ 407740 h 606157"/>
                <a:gd name="connsiteX10" fmla="*/ 249095 w 500732"/>
                <a:gd name="connsiteY10" fmla="*/ 407797 h 606157"/>
                <a:gd name="connsiteX11" fmla="*/ 249156 w 500732"/>
                <a:gd name="connsiteY11" fmla="*/ 407766 h 606157"/>
                <a:gd name="connsiteX12" fmla="*/ 282401 w 500732"/>
                <a:gd name="connsiteY12" fmla="*/ 458406 h 606157"/>
                <a:gd name="connsiteX13" fmla="*/ 94075 w 500732"/>
                <a:gd name="connsiteY13" fmla="*/ 176766 h 606157"/>
                <a:gd name="connsiteX14" fmla="*/ 250478 w 500732"/>
                <a:gd name="connsiteY14" fmla="*/ 215578 h 606157"/>
                <a:gd name="connsiteX15" fmla="*/ 406728 w 500732"/>
                <a:gd name="connsiteY15" fmla="*/ 176766 h 606157"/>
                <a:gd name="connsiteX16" fmla="*/ 413795 w 500732"/>
                <a:gd name="connsiteY16" fmla="*/ 224322 h 606157"/>
                <a:gd name="connsiteX17" fmla="*/ 332674 w 500732"/>
                <a:gd name="connsiteY17" fmla="*/ 365150 h 606157"/>
                <a:gd name="connsiteX18" fmla="*/ 332828 w 500732"/>
                <a:gd name="connsiteY18" fmla="*/ 365303 h 606157"/>
                <a:gd name="connsiteX19" fmla="*/ 249156 w 500732"/>
                <a:gd name="connsiteY19" fmla="*/ 407766 h 606157"/>
                <a:gd name="connsiteX20" fmla="*/ 249060 w 500732"/>
                <a:gd name="connsiteY20" fmla="*/ 407621 h 606157"/>
                <a:gd name="connsiteX21" fmla="*/ 248987 w 500732"/>
                <a:gd name="connsiteY21" fmla="*/ 407740 h 606157"/>
                <a:gd name="connsiteX22" fmla="*/ 167974 w 500732"/>
                <a:gd name="connsiteY22" fmla="*/ 365150 h 606157"/>
                <a:gd name="connsiteX23" fmla="*/ 87007 w 500732"/>
                <a:gd name="connsiteY23" fmla="*/ 224322 h 606157"/>
                <a:gd name="connsiteX24" fmla="*/ 94075 w 500732"/>
                <a:gd name="connsiteY24" fmla="*/ 176766 h 606157"/>
                <a:gd name="connsiteX25" fmla="*/ 250474 w 500732"/>
                <a:gd name="connsiteY25" fmla="*/ 58002 h 606157"/>
                <a:gd name="connsiteX26" fmla="*/ 215598 w 500732"/>
                <a:gd name="connsiteY26" fmla="*/ 92681 h 606157"/>
                <a:gd name="connsiteX27" fmla="*/ 218671 w 500732"/>
                <a:gd name="connsiteY27" fmla="*/ 107104 h 606157"/>
                <a:gd name="connsiteX28" fmla="*/ 215598 w 500732"/>
                <a:gd name="connsiteY28" fmla="*/ 107104 h 606157"/>
                <a:gd name="connsiteX29" fmla="*/ 199158 w 500732"/>
                <a:gd name="connsiteY29" fmla="*/ 123370 h 606157"/>
                <a:gd name="connsiteX30" fmla="*/ 215598 w 500732"/>
                <a:gd name="connsiteY30" fmla="*/ 139788 h 606157"/>
                <a:gd name="connsiteX31" fmla="*/ 283200 w 500732"/>
                <a:gd name="connsiteY31" fmla="*/ 139788 h 606157"/>
                <a:gd name="connsiteX32" fmla="*/ 299639 w 500732"/>
                <a:gd name="connsiteY32" fmla="*/ 123370 h 606157"/>
                <a:gd name="connsiteX33" fmla="*/ 283200 w 500732"/>
                <a:gd name="connsiteY33" fmla="*/ 107104 h 606157"/>
                <a:gd name="connsiteX34" fmla="*/ 282124 w 500732"/>
                <a:gd name="connsiteY34" fmla="*/ 107104 h 606157"/>
                <a:gd name="connsiteX35" fmla="*/ 285197 w 500732"/>
                <a:gd name="connsiteY35" fmla="*/ 92681 h 606157"/>
                <a:gd name="connsiteX36" fmla="*/ 250474 w 500732"/>
                <a:gd name="connsiteY36" fmla="*/ 58002 h 606157"/>
                <a:gd name="connsiteX37" fmla="*/ 250167 w 500732"/>
                <a:gd name="connsiteY37" fmla="*/ 0 h 606157"/>
                <a:gd name="connsiteX38" fmla="*/ 452818 w 500732"/>
                <a:gd name="connsiteY38" fmla="*/ 66902 h 606157"/>
                <a:gd name="connsiteX39" fmla="*/ 405343 w 500732"/>
                <a:gd name="connsiteY39" fmla="*/ 109713 h 606157"/>
                <a:gd name="connsiteX40" fmla="*/ 405343 w 500732"/>
                <a:gd name="connsiteY40" fmla="*/ 139942 h 606157"/>
                <a:gd name="connsiteX41" fmla="*/ 249706 w 500732"/>
                <a:gd name="connsiteY41" fmla="*/ 182906 h 606157"/>
                <a:gd name="connsiteX42" fmla="*/ 94068 w 500732"/>
                <a:gd name="connsiteY42" fmla="*/ 139942 h 606157"/>
                <a:gd name="connsiteX43" fmla="*/ 94068 w 500732"/>
                <a:gd name="connsiteY43" fmla="*/ 109713 h 606157"/>
                <a:gd name="connsiteX44" fmla="*/ 47208 w 500732"/>
                <a:gd name="connsiteY44" fmla="*/ 66902 h 606157"/>
                <a:gd name="connsiteX45" fmla="*/ 250167 w 500732"/>
                <a:gd name="connsiteY45" fmla="*/ 0 h 60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00732" h="606157">
                  <a:moveTo>
                    <a:pt x="353539" y="456871"/>
                  </a:moveTo>
                  <a:cubicBezTo>
                    <a:pt x="353539" y="456871"/>
                    <a:pt x="336485" y="489091"/>
                    <a:pt x="385191" y="525914"/>
                  </a:cubicBezTo>
                  <a:cubicBezTo>
                    <a:pt x="433896" y="489091"/>
                    <a:pt x="416842" y="456871"/>
                    <a:pt x="416842" y="456871"/>
                  </a:cubicBezTo>
                  <a:lnTo>
                    <a:pt x="385191" y="487864"/>
                  </a:lnTo>
                  <a:close/>
                  <a:moveTo>
                    <a:pt x="381964" y="380771"/>
                  </a:moveTo>
                  <a:cubicBezTo>
                    <a:pt x="453256" y="412838"/>
                    <a:pt x="500732" y="481420"/>
                    <a:pt x="500732" y="606157"/>
                  </a:cubicBezTo>
                  <a:lnTo>
                    <a:pt x="0" y="606157"/>
                  </a:lnTo>
                  <a:cubicBezTo>
                    <a:pt x="0" y="481420"/>
                    <a:pt x="46708" y="413912"/>
                    <a:pt x="117078" y="381538"/>
                  </a:cubicBezTo>
                  <a:lnTo>
                    <a:pt x="217563" y="458559"/>
                  </a:lnTo>
                  <a:lnTo>
                    <a:pt x="248987" y="407740"/>
                  </a:lnTo>
                  <a:lnTo>
                    <a:pt x="249095" y="407797"/>
                  </a:lnTo>
                  <a:lnTo>
                    <a:pt x="249156" y="407766"/>
                  </a:lnTo>
                  <a:lnTo>
                    <a:pt x="282401" y="458406"/>
                  </a:lnTo>
                  <a:close/>
                  <a:moveTo>
                    <a:pt x="94075" y="176766"/>
                  </a:moveTo>
                  <a:cubicBezTo>
                    <a:pt x="126646" y="192874"/>
                    <a:pt x="184106" y="215578"/>
                    <a:pt x="250478" y="215578"/>
                  </a:cubicBezTo>
                  <a:cubicBezTo>
                    <a:pt x="316696" y="215578"/>
                    <a:pt x="374157" y="192874"/>
                    <a:pt x="406728" y="176766"/>
                  </a:cubicBezTo>
                  <a:cubicBezTo>
                    <a:pt x="411337" y="191800"/>
                    <a:pt x="413795" y="207754"/>
                    <a:pt x="413795" y="224322"/>
                  </a:cubicBezTo>
                  <a:cubicBezTo>
                    <a:pt x="413795" y="284458"/>
                    <a:pt x="381224" y="336923"/>
                    <a:pt x="332674" y="365150"/>
                  </a:cubicBezTo>
                  <a:cubicBezTo>
                    <a:pt x="332828" y="365150"/>
                    <a:pt x="332828" y="365150"/>
                    <a:pt x="332828" y="365303"/>
                  </a:cubicBezTo>
                  <a:lnTo>
                    <a:pt x="249156" y="407766"/>
                  </a:lnTo>
                  <a:lnTo>
                    <a:pt x="249060" y="407621"/>
                  </a:lnTo>
                  <a:lnTo>
                    <a:pt x="248987" y="407740"/>
                  </a:lnTo>
                  <a:lnTo>
                    <a:pt x="167974" y="365150"/>
                  </a:lnTo>
                  <a:cubicBezTo>
                    <a:pt x="119579" y="336770"/>
                    <a:pt x="87007" y="284304"/>
                    <a:pt x="87007" y="224322"/>
                  </a:cubicBezTo>
                  <a:cubicBezTo>
                    <a:pt x="87007" y="207754"/>
                    <a:pt x="89465" y="191800"/>
                    <a:pt x="94075" y="176766"/>
                  </a:cubicBezTo>
                  <a:close/>
                  <a:moveTo>
                    <a:pt x="250474" y="58002"/>
                  </a:moveTo>
                  <a:cubicBezTo>
                    <a:pt x="231116" y="58002"/>
                    <a:pt x="215598" y="73500"/>
                    <a:pt x="215598" y="92681"/>
                  </a:cubicBezTo>
                  <a:cubicBezTo>
                    <a:pt x="215598" y="97898"/>
                    <a:pt x="216673" y="102654"/>
                    <a:pt x="218671" y="107104"/>
                  </a:cubicBezTo>
                  <a:lnTo>
                    <a:pt x="215598" y="107104"/>
                  </a:lnTo>
                  <a:cubicBezTo>
                    <a:pt x="206533" y="107104"/>
                    <a:pt x="199158" y="114470"/>
                    <a:pt x="199158" y="123370"/>
                  </a:cubicBezTo>
                  <a:cubicBezTo>
                    <a:pt x="199158" y="132423"/>
                    <a:pt x="206533" y="139788"/>
                    <a:pt x="215598" y="139788"/>
                  </a:cubicBezTo>
                  <a:lnTo>
                    <a:pt x="283200" y="139788"/>
                  </a:lnTo>
                  <a:cubicBezTo>
                    <a:pt x="292264" y="139788"/>
                    <a:pt x="299639" y="132423"/>
                    <a:pt x="299639" y="123370"/>
                  </a:cubicBezTo>
                  <a:cubicBezTo>
                    <a:pt x="299639" y="114470"/>
                    <a:pt x="292264" y="107104"/>
                    <a:pt x="283200" y="107104"/>
                  </a:cubicBezTo>
                  <a:lnTo>
                    <a:pt x="282124" y="107104"/>
                  </a:lnTo>
                  <a:cubicBezTo>
                    <a:pt x="284121" y="102654"/>
                    <a:pt x="285197" y="97898"/>
                    <a:pt x="285197" y="92681"/>
                  </a:cubicBezTo>
                  <a:cubicBezTo>
                    <a:pt x="285197" y="73500"/>
                    <a:pt x="269679" y="58002"/>
                    <a:pt x="250474" y="58002"/>
                  </a:cubicBezTo>
                  <a:close/>
                  <a:moveTo>
                    <a:pt x="250167" y="0"/>
                  </a:moveTo>
                  <a:cubicBezTo>
                    <a:pt x="362171" y="0"/>
                    <a:pt x="452818" y="29922"/>
                    <a:pt x="452818" y="66902"/>
                  </a:cubicBezTo>
                  <a:cubicBezTo>
                    <a:pt x="452818" y="83167"/>
                    <a:pt x="436071" y="98051"/>
                    <a:pt x="405343" y="109713"/>
                  </a:cubicBezTo>
                  <a:lnTo>
                    <a:pt x="405343" y="139942"/>
                  </a:lnTo>
                  <a:cubicBezTo>
                    <a:pt x="382912" y="153291"/>
                    <a:pt x="320534" y="182906"/>
                    <a:pt x="249706" y="182906"/>
                  </a:cubicBezTo>
                  <a:cubicBezTo>
                    <a:pt x="179185" y="182906"/>
                    <a:pt x="118651" y="153291"/>
                    <a:pt x="94068" y="139942"/>
                  </a:cubicBezTo>
                  <a:lnTo>
                    <a:pt x="94068" y="109713"/>
                  </a:lnTo>
                  <a:cubicBezTo>
                    <a:pt x="65338" y="98051"/>
                    <a:pt x="47208" y="83167"/>
                    <a:pt x="47208" y="66902"/>
                  </a:cubicBezTo>
                  <a:cubicBezTo>
                    <a:pt x="47208" y="29922"/>
                    <a:pt x="138163" y="0"/>
                    <a:pt x="250167" y="0"/>
                  </a:cubicBezTo>
                  <a:close/>
                </a:path>
              </a:pathLst>
            </a:cu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15" name="组合 14"/>
          <p:cNvGrpSpPr/>
          <p:nvPr/>
        </p:nvGrpSpPr>
        <p:grpSpPr>
          <a:xfrm>
            <a:off x="243648" y="5393872"/>
            <a:ext cx="3638373" cy="1371801"/>
            <a:chOff x="256787" y="5037734"/>
            <a:chExt cx="3638373" cy="1371801"/>
          </a:xfrm>
        </p:grpSpPr>
        <p:sp>
          <p:nvSpPr>
            <p:cNvPr id="10" name="文本框 9"/>
            <p:cNvSpPr txBox="1"/>
            <p:nvPr/>
          </p:nvSpPr>
          <p:spPr>
            <a:xfrm>
              <a:off x="1053230" y="5037734"/>
              <a:ext cx="2378856" cy="369332"/>
            </a:xfrm>
            <a:prstGeom prst="rect">
              <a:avLst/>
            </a:prstGeom>
            <a:noFill/>
          </p:spPr>
          <p:txBody>
            <a:bodyPr wrap="none" rtlCol="0">
              <a:spAutoFit/>
            </a:bodyPr>
            <a:lstStyle/>
            <a:p>
              <a:pPr lvl="0">
                <a:defRPr/>
              </a:pPr>
              <a:r>
                <a:rPr lang="en-US" altLang="zh-CN" dirty="0">
                  <a:solidFill>
                    <a:prstClr val="white"/>
                  </a:solidFill>
                  <a:latin typeface="Calibri" panose="020F0502020204030204" pitchFamily="34" charset="0"/>
                  <a:cs typeface="Calibri" panose="020F0502020204030204" pitchFamily="34" charset="0"/>
                </a:rPr>
                <a:t>Para RRHH o </a:t>
              </a:r>
              <a:r>
                <a:rPr lang="en-US" altLang="zh-CN" dirty="0" err="1">
                  <a:solidFill>
                    <a:prstClr val="white"/>
                  </a:solidFill>
                  <a:latin typeface="Calibri" panose="020F0502020204030204" pitchFamily="34" charset="0"/>
                  <a:cs typeface="Calibri" panose="020F0502020204030204" pitchFamily="34" charset="0"/>
                </a:rPr>
                <a:t>Directores</a:t>
              </a:r>
              <a:endParaRPr kumimoji="0" lang="en-US" altLang="zh-CN" sz="1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7" name="boss_115878">
              <a:extLst>
                <a:ext uri="{FF2B5EF4-FFF2-40B4-BE49-F238E27FC236}">
                  <a16:creationId xmlns:a16="http://schemas.microsoft.com/office/drawing/2014/main" id="{54405246-CCE2-4201-BBB1-D3F3EB6E740D}"/>
                </a:ext>
              </a:extLst>
            </p:cNvPr>
            <p:cNvSpPr/>
            <p:nvPr/>
          </p:nvSpPr>
          <p:spPr>
            <a:xfrm>
              <a:off x="767772" y="5087908"/>
              <a:ext cx="293056" cy="228772"/>
            </a:xfrm>
            <a:custGeom>
              <a:avLst/>
              <a:gdLst>
                <a:gd name="connsiteX0" fmla="*/ 21970 w 608415"/>
                <a:gd name="connsiteY0" fmla="*/ 390580 h 491841"/>
                <a:gd name="connsiteX1" fmla="*/ 586445 w 608415"/>
                <a:gd name="connsiteY1" fmla="*/ 390580 h 491841"/>
                <a:gd name="connsiteX2" fmla="*/ 608415 w 608415"/>
                <a:gd name="connsiteY2" fmla="*/ 412673 h 491841"/>
                <a:gd name="connsiteX3" fmla="*/ 608415 w 608415"/>
                <a:gd name="connsiteY3" fmla="*/ 469901 h 491841"/>
                <a:gd name="connsiteX4" fmla="*/ 586445 w 608415"/>
                <a:gd name="connsiteY4" fmla="*/ 491841 h 491841"/>
                <a:gd name="connsiteX5" fmla="*/ 21970 w 608415"/>
                <a:gd name="connsiteY5" fmla="*/ 491841 h 491841"/>
                <a:gd name="connsiteX6" fmla="*/ 0 w 608415"/>
                <a:gd name="connsiteY6" fmla="*/ 469901 h 491841"/>
                <a:gd name="connsiteX7" fmla="*/ 0 w 608415"/>
                <a:gd name="connsiteY7" fmla="*/ 412673 h 491841"/>
                <a:gd name="connsiteX8" fmla="*/ 21970 w 608415"/>
                <a:gd name="connsiteY8" fmla="*/ 390580 h 491841"/>
                <a:gd name="connsiteX9" fmla="*/ 378755 w 608415"/>
                <a:gd name="connsiteY9" fmla="*/ 194478 h 491841"/>
                <a:gd name="connsiteX10" fmla="*/ 389357 w 608415"/>
                <a:gd name="connsiteY10" fmla="*/ 197854 h 491841"/>
                <a:gd name="connsiteX11" fmla="*/ 425157 w 608415"/>
                <a:gd name="connsiteY11" fmla="*/ 247415 h 491841"/>
                <a:gd name="connsiteX12" fmla="*/ 425157 w 608415"/>
                <a:gd name="connsiteY12" fmla="*/ 365105 h 491841"/>
                <a:gd name="connsiteX13" fmla="*/ 317756 w 608415"/>
                <a:gd name="connsiteY13" fmla="*/ 365105 h 491841"/>
                <a:gd name="connsiteX14" fmla="*/ 229731 w 608415"/>
                <a:gd name="connsiteY14" fmla="*/ 194478 h 491841"/>
                <a:gd name="connsiteX15" fmla="*/ 290730 w 608415"/>
                <a:gd name="connsiteY15" fmla="*/ 365105 h 491841"/>
                <a:gd name="connsiteX16" fmla="*/ 183329 w 608415"/>
                <a:gd name="connsiteY16" fmla="*/ 365105 h 491841"/>
                <a:gd name="connsiteX17" fmla="*/ 183329 w 608415"/>
                <a:gd name="connsiteY17" fmla="*/ 247415 h 491841"/>
                <a:gd name="connsiteX18" fmla="*/ 219130 w 608415"/>
                <a:gd name="connsiteY18" fmla="*/ 197854 h 491841"/>
                <a:gd name="connsiteX19" fmla="*/ 293760 w 608415"/>
                <a:gd name="connsiteY19" fmla="*/ 150798 h 491841"/>
                <a:gd name="connsiteX20" fmla="*/ 286231 w 608415"/>
                <a:gd name="connsiteY20" fmla="*/ 154019 h 491841"/>
                <a:gd name="connsiteX21" fmla="*/ 285002 w 608415"/>
                <a:gd name="connsiteY21" fmla="*/ 165371 h 491841"/>
                <a:gd name="connsiteX22" fmla="*/ 296218 w 608415"/>
                <a:gd name="connsiteY22" fmla="*/ 182246 h 491841"/>
                <a:gd name="connsiteX23" fmla="*/ 290994 w 608415"/>
                <a:gd name="connsiteY23" fmla="*/ 226274 h 491841"/>
                <a:gd name="connsiteX24" fmla="*/ 301289 w 608415"/>
                <a:gd name="connsiteY24" fmla="*/ 253580 h 491841"/>
                <a:gd name="connsiteX25" fmla="*/ 307128 w 608415"/>
                <a:gd name="connsiteY25" fmla="*/ 253580 h 491841"/>
                <a:gd name="connsiteX26" fmla="*/ 317422 w 608415"/>
                <a:gd name="connsiteY26" fmla="*/ 226274 h 491841"/>
                <a:gd name="connsiteX27" fmla="*/ 312198 w 608415"/>
                <a:gd name="connsiteY27" fmla="*/ 182246 h 491841"/>
                <a:gd name="connsiteX28" fmla="*/ 323415 w 608415"/>
                <a:gd name="connsiteY28" fmla="*/ 165371 h 491841"/>
                <a:gd name="connsiteX29" fmla="*/ 322185 w 608415"/>
                <a:gd name="connsiteY29" fmla="*/ 154019 h 491841"/>
                <a:gd name="connsiteX30" fmla="*/ 314656 w 608415"/>
                <a:gd name="connsiteY30" fmla="*/ 150798 h 491841"/>
                <a:gd name="connsiteX31" fmla="*/ 154860 w 608415"/>
                <a:gd name="connsiteY31" fmla="*/ 24698 h 491841"/>
                <a:gd name="connsiteX32" fmla="*/ 227383 w 608415"/>
                <a:gd name="connsiteY32" fmla="*/ 24698 h 491841"/>
                <a:gd name="connsiteX33" fmla="*/ 222313 w 608415"/>
                <a:gd name="connsiteY33" fmla="*/ 53078 h 491841"/>
                <a:gd name="connsiteX34" fmla="*/ 304208 w 608415"/>
                <a:gd name="connsiteY34" fmla="*/ 134997 h 491841"/>
                <a:gd name="connsiteX35" fmla="*/ 386104 w 608415"/>
                <a:gd name="connsiteY35" fmla="*/ 53078 h 491841"/>
                <a:gd name="connsiteX36" fmla="*/ 381034 w 608415"/>
                <a:gd name="connsiteY36" fmla="*/ 24698 h 491841"/>
                <a:gd name="connsiteX37" fmla="*/ 453557 w 608415"/>
                <a:gd name="connsiteY37" fmla="*/ 24698 h 491841"/>
                <a:gd name="connsiteX38" fmla="*/ 511176 w 608415"/>
                <a:gd name="connsiteY38" fmla="*/ 50470 h 491841"/>
                <a:gd name="connsiteX39" fmla="*/ 530535 w 608415"/>
                <a:gd name="connsiteY39" fmla="*/ 110452 h 491841"/>
                <a:gd name="connsiteX40" fmla="*/ 502725 w 608415"/>
                <a:gd name="connsiteY40" fmla="*/ 365106 h 491841"/>
                <a:gd name="connsiteX41" fmla="*/ 453710 w 608415"/>
                <a:gd name="connsiteY41" fmla="*/ 365106 h 491841"/>
                <a:gd name="connsiteX42" fmla="*/ 453710 w 608415"/>
                <a:gd name="connsiteY42" fmla="*/ 247444 h 491841"/>
                <a:gd name="connsiteX43" fmla="*/ 398242 w 608415"/>
                <a:gd name="connsiteY43" fmla="*/ 170587 h 491841"/>
                <a:gd name="connsiteX44" fmla="*/ 374119 w 608415"/>
                <a:gd name="connsiteY44" fmla="*/ 163224 h 491841"/>
                <a:gd name="connsiteX45" fmla="*/ 356449 w 608415"/>
                <a:gd name="connsiteY45" fmla="*/ 171968 h 491841"/>
                <a:gd name="connsiteX46" fmla="*/ 304208 w 608415"/>
                <a:gd name="connsiteY46" fmla="*/ 303437 h 491841"/>
                <a:gd name="connsiteX47" fmla="*/ 251967 w 608415"/>
                <a:gd name="connsiteY47" fmla="*/ 171968 h 491841"/>
                <a:gd name="connsiteX48" fmla="*/ 234297 w 608415"/>
                <a:gd name="connsiteY48" fmla="*/ 163224 h 491841"/>
                <a:gd name="connsiteX49" fmla="*/ 210174 w 608415"/>
                <a:gd name="connsiteY49" fmla="*/ 170587 h 491841"/>
                <a:gd name="connsiteX50" fmla="*/ 154706 w 608415"/>
                <a:gd name="connsiteY50" fmla="*/ 247444 h 491841"/>
                <a:gd name="connsiteX51" fmla="*/ 154706 w 608415"/>
                <a:gd name="connsiteY51" fmla="*/ 365106 h 491841"/>
                <a:gd name="connsiteX52" fmla="*/ 105692 w 608415"/>
                <a:gd name="connsiteY52" fmla="*/ 365106 h 491841"/>
                <a:gd name="connsiteX53" fmla="*/ 77881 w 608415"/>
                <a:gd name="connsiteY53" fmla="*/ 110452 h 491841"/>
                <a:gd name="connsiteX54" fmla="*/ 97241 w 608415"/>
                <a:gd name="connsiteY54" fmla="*/ 50470 h 491841"/>
                <a:gd name="connsiteX55" fmla="*/ 154860 w 608415"/>
                <a:gd name="connsiteY55" fmla="*/ 24698 h 491841"/>
                <a:gd name="connsiteX56" fmla="*/ 304243 w 608415"/>
                <a:gd name="connsiteY56" fmla="*/ 0 h 491841"/>
                <a:gd name="connsiteX57" fmla="*/ 357555 w 608415"/>
                <a:gd name="connsiteY57" fmla="*/ 53136 h 491841"/>
                <a:gd name="connsiteX58" fmla="*/ 304243 w 608415"/>
                <a:gd name="connsiteY58" fmla="*/ 106272 h 491841"/>
                <a:gd name="connsiteX59" fmla="*/ 250931 w 608415"/>
                <a:gd name="connsiteY59" fmla="*/ 53136 h 491841"/>
                <a:gd name="connsiteX60" fmla="*/ 304243 w 608415"/>
                <a:gd name="connsiteY60" fmla="*/ 0 h 49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8415" h="491841">
                  <a:moveTo>
                    <a:pt x="21970" y="390580"/>
                  </a:moveTo>
                  <a:lnTo>
                    <a:pt x="586445" y="390580"/>
                  </a:lnTo>
                  <a:cubicBezTo>
                    <a:pt x="598582" y="390580"/>
                    <a:pt x="608415" y="400553"/>
                    <a:pt x="608415" y="412673"/>
                  </a:cubicBezTo>
                  <a:lnTo>
                    <a:pt x="608415" y="469901"/>
                  </a:lnTo>
                  <a:cubicBezTo>
                    <a:pt x="608415" y="482022"/>
                    <a:pt x="598582" y="491841"/>
                    <a:pt x="586445" y="491841"/>
                  </a:cubicBezTo>
                  <a:lnTo>
                    <a:pt x="21970" y="491841"/>
                  </a:lnTo>
                  <a:cubicBezTo>
                    <a:pt x="9833" y="491841"/>
                    <a:pt x="0" y="482022"/>
                    <a:pt x="0" y="469901"/>
                  </a:cubicBezTo>
                  <a:lnTo>
                    <a:pt x="0" y="412673"/>
                  </a:lnTo>
                  <a:cubicBezTo>
                    <a:pt x="0" y="400553"/>
                    <a:pt x="9833" y="390580"/>
                    <a:pt x="21970" y="390580"/>
                  </a:cubicBezTo>
                  <a:close/>
                  <a:moveTo>
                    <a:pt x="378755" y="194478"/>
                  </a:moveTo>
                  <a:lnTo>
                    <a:pt x="389357" y="197854"/>
                  </a:lnTo>
                  <a:cubicBezTo>
                    <a:pt x="410714" y="204912"/>
                    <a:pt x="425157" y="224859"/>
                    <a:pt x="425157" y="247415"/>
                  </a:cubicBezTo>
                  <a:lnTo>
                    <a:pt x="425157" y="365105"/>
                  </a:lnTo>
                  <a:lnTo>
                    <a:pt x="317756" y="365105"/>
                  </a:lnTo>
                  <a:close/>
                  <a:moveTo>
                    <a:pt x="229731" y="194478"/>
                  </a:moveTo>
                  <a:lnTo>
                    <a:pt x="290730" y="365105"/>
                  </a:lnTo>
                  <a:lnTo>
                    <a:pt x="183329" y="365105"/>
                  </a:lnTo>
                  <a:lnTo>
                    <a:pt x="183329" y="247415"/>
                  </a:lnTo>
                  <a:cubicBezTo>
                    <a:pt x="183329" y="224859"/>
                    <a:pt x="197772" y="204912"/>
                    <a:pt x="219130" y="197854"/>
                  </a:cubicBezTo>
                  <a:close/>
                  <a:moveTo>
                    <a:pt x="293760" y="150798"/>
                  </a:moveTo>
                  <a:cubicBezTo>
                    <a:pt x="290994" y="150798"/>
                    <a:pt x="288229" y="151872"/>
                    <a:pt x="286231" y="154019"/>
                  </a:cubicBezTo>
                  <a:cubicBezTo>
                    <a:pt x="283312" y="157087"/>
                    <a:pt x="283004" y="161843"/>
                    <a:pt x="285002" y="165371"/>
                  </a:cubicBezTo>
                  <a:lnTo>
                    <a:pt x="296218" y="182246"/>
                  </a:lnTo>
                  <a:lnTo>
                    <a:pt x="290994" y="226274"/>
                  </a:lnTo>
                  <a:lnTo>
                    <a:pt x="301289" y="253580"/>
                  </a:lnTo>
                  <a:cubicBezTo>
                    <a:pt x="302211" y="256341"/>
                    <a:pt x="306206" y="256341"/>
                    <a:pt x="307128" y="253580"/>
                  </a:cubicBezTo>
                  <a:lnTo>
                    <a:pt x="317422" y="226274"/>
                  </a:lnTo>
                  <a:lnTo>
                    <a:pt x="312198" y="182246"/>
                  </a:lnTo>
                  <a:lnTo>
                    <a:pt x="323415" y="165371"/>
                  </a:lnTo>
                  <a:cubicBezTo>
                    <a:pt x="325412" y="161843"/>
                    <a:pt x="325105" y="157087"/>
                    <a:pt x="322185" y="154019"/>
                  </a:cubicBezTo>
                  <a:cubicBezTo>
                    <a:pt x="320188" y="151872"/>
                    <a:pt x="317422" y="150798"/>
                    <a:pt x="314656" y="150798"/>
                  </a:cubicBezTo>
                  <a:close/>
                  <a:moveTo>
                    <a:pt x="154860" y="24698"/>
                  </a:moveTo>
                  <a:lnTo>
                    <a:pt x="227383" y="24698"/>
                  </a:lnTo>
                  <a:cubicBezTo>
                    <a:pt x="224003" y="33596"/>
                    <a:pt x="222313" y="43107"/>
                    <a:pt x="222313" y="53078"/>
                  </a:cubicBezTo>
                  <a:cubicBezTo>
                    <a:pt x="222313" y="98179"/>
                    <a:pt x="259035" y="134997"/>
                    <a:pt x="304208" y="134997"/>
                  </a:cubicBezTo>
                  <a:cubicBezTo>
                    <a:pt x="349381" y="134997"/>
                    <a:pt x="386104" y="98179"/>
                    <a:pt x="386104" y="53078"/>
                  </a:cubicBezTo>
                  <a:cubicBezTo>
                    <a:pt x="386104" y="43107"/>
                    <a:pt x="384414" y="33596"/>
                    <a:pt x="381034" y="24698"/>
                  </a:cubicBezTo>
                  <a:lnTo>
                    <a:pt x="453557" y="24698"/>
                  </a:lnTo>
                  <a:cubicBezTo>
                    <a:pt x="475529" y="24698"/>
                    <a:pt x="496579" y="34056"/>
                    <a:pt x="511176" y="50470"/>
                  </a:cubicBezTo>
                  <a:cubicBezTo>
                    <a:pt x="525926" y="66731"/>
                    <a:pt x="532840" y="88668"/>
                    <a:pt x="530535" y="110452"/>
                  </a:cubicBezTo>
                  <a:lnTo>
                    <a:pt x="502725" y="365106"/>
                  </a:lnTo>
                  <a:lnTo>
                    <a:pt x="453710" y="365106"/>
                  </a:lnTo>
                  <a:lnTo>
                    <a:pt x="453710" y="247444"/>
                  </a:lnTo>
                  <a:cubicBezTo>
                    <a:pt x="453710" y="212467"/>
                    <a:pt x="431431" y="181632"/>
                    <a:pt x="398242" y="170587"/>
                  </a:cubicBezTo>
                  <a:cubicBezTo>
                    <a:pt x="398242" y="170587"/>
                    <a:pt x="374119" y="163224"/>
                    <a:pt x="374119" y="163224"/>
                  </a:cubicBezTo>
                  <a:cubicBezTo>
                    <a:pt x="366898" y="160923"/>
                    <a:pt x="359061" y="164758"/>
                    <a:pt x="356449" y="171968"/>
                  </a:cubicBezTo>
                  <a:lnTo>
                    <a:pt x="304208" y="303437"/>
                  </a:lnTo>
                  <a:lnTo>
                    <a:pt x="251967" y="171968"/>
                  </a:lnTo>
                  <a:cubicBezTo>
                    <a:pt x="249355" y="164758"/>
                    <a:pt x="241519" y="160923"/>
                    <a:pt x="234297" y="163224"/>
                  </a:cubicBezTo>
                  <a:cubicBezTo>
                    <a:pt x="234297" y="163224"/>
                    <a:pt x="210174" y="170587"/>
                    <a:pt x="210174" y="170587"/>
                  </a:cubicBezTo>
                  <a:cubicBezTo>
                    <a:pt x="176986" y="181632"/>
                    <a:pt x="154706" y="212467"/>
                    <a:pt x="154706" y="247444"/>
                  </a:cubicBezTo>
                  <a:lnTo>
                    <a:pt x="154706" y="365106"/>
                  </a:lnTo>
                  <a:lnTo>
                    <a:pt x="105692" y="365106"/>
                  </a:lnTo>
                  <a:lnTo>
                    <a:pt x="77881" y="110452"/>
                  </a:lnTo>
                  <a:cubicBezTo>
                    <a:pt x="75576" y="88668"/>
                    <a:pt x="82491" y="66731"/>
                    <a:pt x="97241" y="50470"/>
                  </a:cubicBezTo>
                  <a:cubicBezTo>
                    <a:pt x="111838" y="34056"/>
                    <a:pt x="132888" y="24698"/>
                    <a:pt x="154860" y="24698"/>
                  </a:cubicBezTo>
                  <a:close/>
                  <a:moveTo>
                    <a:pt x="304243" y="0"/>
                  </a:moveTo>
                  <a:cubicBezTo>
                    <a:pt x="333686" y="0"/>
                    <a:pt x="357555" y="23790"/>
                    <a:pt x="357555" y="53136"/>
                  </a:cubicBezTo>
                  <a:cubicBezTo>
                    <a:pt x="357555" y="82482"/>
                    <a:pt x="333686" y="106272"/>
                    <a:pt x="304243" y="106272"/>
                  </a:cubicBezTo>
                  <a:cubicBezTo>
                    <a:pt x="274800" y="106272"/>
                    <a:pt x="250931" y="82482"/>
                    <a:pt x="250931" y="53136"/>
                  </a:cubicBezTo>
                  <a:cubicBezTo>
                    <a:pt x="250931" y="23790"/>
                    <a:pt x="274800" y="0"/>
                    <a:pt x="304243" y="0"/>
                  </a:cubicBezTo>
                  <a:close/>
                </a:path>
              </a:pathLst>
            </a:cu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矩形 17"/>
            <p:cNvSpPr/>
            <p:nvPr/>
          </p:nvSpPr>
          <p:spPr>
            <a:xfrm>
              <a:off x="256787" y="5393872"/>
              <a:ext cx="3638373" cy="1015663"/>
            </a:xfrm>
            <a:prstGeom prst="rect">
              <a:avLst/>
            </a:prstGeom>
          </p:spPr>
          <p:txBody>
            <a:bodyPr wrap="square">
              <a:spAutoFit/>
            </a:bodyPr>
            <a:lstStyle/>
            <a:p>
              <a:pPr marL="285750" lvl="0" indent="-285750">
                <a:buFont typeface="Arial" panose="020B0604020202020204" pitchFamily="34" charset="0"/>
                <a:buChar char="•"/>
                <a:defRPr/>
              </a:pPr>
              <a:r>
                <a:rPr lang="es-ES" altLang="zh-CN" sz="1200">
                  <a:solidFill>
                    <a:prstClr val="white"/>
                  </a:solidFill>
                  <a:latin typeface="Calibri" panose="020F0502020204030204" pitchFamily="34" charset="0"/>
                  <a:cs typeface="Calibri" panose="020F0502020204030204" pitchFamily="34" charset="0"/>
                  <a:sym typeface="Calibri" panose="020F0502020204030204" pitchFamily="34" charset="0"/>
                </a:rPr>
                <a:t>Gestione a los empleados de manera altamente eficiente mediante diferentes horarios de trabajo e informes
 Usar la aplicación para aprobar solicitudes de vacaciones</a:t>
              </a:r>
              <a:endParaRPr kumimoji="0" lang="en-US" altLang="zh-CN" sz="12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sym typeface="Calibri" panose="020F0502020204030204" pitchFamily="34" charset="0"/>
              </a:endParaRPr>
            </a:p>
          </p:txBody>
        </p:sp>
      </p:grpSp>
      <p:sp>
        <p:nvSpPr>
          <p:cNvPr id="19" name="矩形 18"/>
          <p:cNvSpPr/>
          <p:nvPr/>
        </p:nvSpPr>
        <p:spPr>
          <a:xfrm>
            <a:off x="212266" y="1224192"/>
            <a:ext cx="3638373" cy="550172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20" name="图片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8154" y="1339240"/>
            <a:ext cx="2007484" cy="1381986"/>
          </a:xfrm>
          <a:prstGeom prst="rect">
            <a:avLst/>
          </a:prstGeom>
          <a:ln>
            <a:solidFill>
              <a:schemeClr val="bg1"/>
            </a:solidFill>
          </a:ln>
        </p:spPr>
      </p:pic>
      <p:pic>
        <p:nvPicPr>
          <p:cNvPr id="21" name="图片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81570" y="1760248"/>
            <a:ext cx="1131269" cy="754179"/>
          </a:xfrm>
          <a:prstGeom prst="rect">
            <a:avLst/>
          </a:prstGeom>
          <a:ln w="19050">
            <a:solidFill>
              <a:schemeClr val="accent1">
                <a:lumMod val="20000"/>
                <a:lumOff val="80000"/>
              </a:schemeClr>
            </a:solidFill>
          </a:ln>
        </p:spPr>
      </p:pic>
      <p:grpSp>
        <p:nvGrpSpPr>
          <p:cNvPr id="22" name="组合 21"/>
          <p:cNvGrpSpPr/>
          <p:nvPr/>
        </p:nvGrpSpPr>
        <p:grpSpPr>
          <a:xfrm>
            <a:off x="4008119" y="757656"/>
            <a:ext cx="7809056" cy="377196"/>
            <a:chOff x="237760" y="4155348"/>
            <a:chExt cx="4944745" cy="334537"/>
          </a:xfrm>
        </p:grpSpPr>
        <p:sp>
          <p:nvSpPr>
            <p:cNvPr id="23" name="矩形 22"/>
            <p:cNvSpPr/>
            <p:nvPr/>
          </p:nvSpPr>
          <p:spPr>
            <a:xfrm>
              <a:off x="237760" y="4162321"/>
              <a:ext cx="4944745" cy="327564"/>
            </a:xfrm>
            <a:prstGeom prst="rect">
              <a:avLst/>
            </a:prstGeom>
            <a:gradFill>
              <a:gsLst>
                <a:gs pos="50000">
                  <a:srgbClr val="3D57EB"/>
                </a:gs>
                <a:gs pos="97000">
                  <a:srgbClr val="E4E3F4"/>
                </a:gs>
                <a:gs pos="0">
                  <a:srgbClr val="8BA4CE"/>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F0502020204030204"/>
                <a:ea typeface="微软雅黑 Light"/>
                <a:cs typeface="+mn-ea"/>
              </a:endParaRPr>
            </a:p>
          </p:txBody>
        </p:sp>
        <p:sp>
          <p:nvSpPr>
            <p:cNvPr id="24" name="文本框 23"/>
            <p:cNvSpPr txBox="1"/>
            <p:nvPr/>
          </p:nvSpPr>
          <p:spPr>
            <a:xfrm>
              <a:off x="237760" y="4155348"/>
              <a:ext cx="4944745" cy="327562"/>
            </a:xfrm>
            <a:prstGeom prst="rect">
              <a:avLst/>
            </a:prstGeom>
            <a:gradFill>
              <a:gsLst>
                <a:gs pos="50000">
                  <a:srgbClr val="3D57EB"/>
                </a:gs>
                <a:gs pos="97000">
                  <a:srgbClr val="E4E3F4"/>
                </a:gs>
                <a:gs pos="0">
                  <a:srgbClr val="8BA4CE"/>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400" b="1">
                  <a:solidFill>
                    <a:prstClr val="white"/>
                  </a:solidFill>
                  <a:latin typeface="Arial" panose="020F0502020204030204"/>
                  <a:ea typeface="微软雅黑 Light"/>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F0502020204030204"/>
                  <a:ea typeface="微软雅黑 Light"/>
                  <a:cs typeface="+mn-ea"/>
                </a:rPr>
                <a:t>HC(Team)Solution And Benefits </a:t>
              </a:r>
            </a:p>
          </p:txBody>
        </p:sp>
      </p:grpSp>
      <p:sp>
        <p:nvSpPr>
          <p:cNvPr id="25" name="矩形 24"/>
          <p:cNvSpPr/>
          <p:nvPr/>
        </p:nvSpPr>
        <p:spPr>
          <a:xfrm>
            <a:off x="3993215" y="1224192"/>
            <a:ext cx="7813172" cy="550172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26" name="文本框 25"/>
          <p:cNvSpPr txBox="1"/>
          <p:nvPr/>
        </p:nvSpPr>
        <p:spPr>
          <a:xfrm>
            <a:off x="3889479" y="1190637"/>
            <a:ext cx="4866770" cy="5847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prstClr val="white"/>
                </a:solidFill>
                <a:effectLst/>
                <a:uLnTx/>
                <a:uFillTx/>
                <a:latin typeface="Helvetica Now Text" panose="020B0504030202020204" pitchFamily="34" charset="0"/>
                <a:ea typeface="微软雅黑 Light"/>
                <a:cs typeface="Helvetica Now Text Bold" panose="020B0304030202090204" charset="0"/>
              </a:defRPr>
            </a:lvl1pPr>
          </a:lstStyle>
          <a:p>
            <a:pPr lvl="0">
              <a:defRPr/>
            </a:pPr>
            <a:r>
              <a:rPr lang="es-ES" altLang="zh-CN" sz="1600" dirty="0">
                <a:gradFill>
                  <a:gsLst>
                    <a:gs pos="5000">
                      <a:srgbClr val="F1E0A6"/>
                    </a:gs>
                    <a:gs pos="100000">
                      <a:srgbClr val="3F52C0">
                        <a:lumMod val="66000"/>
                        <a:lumOff val="34000"/>
                      </a:srgbClr>
                    </a:gs>
                    <a:gs pos="62000">
                      <a:srgbClr val="FE5351"/>
                    </a:gs>
                  </a:gsLst>
                  <a:lin ang="7200000" scaled="0"/>
                </a:gradFill>
                <a:latin typeface="Calibri" panose="020F0502020204030204" pitchFamily="34" charset="0"/>
                <a:ea typeface="Microsoft YaHei Regular" panose="020B0703020204020201" charset="-122"/>
                <a:cs typeface="Calibri" panose="020F0502020204030204" pitchFamily="34" charset="0"/>
              </a:rPr>
              <a:t>Formas flexibles de controlar puertas y obras sin conexión (administrar a través de la aplicación)</a:t>
            </a:r>
            <a:endParaRPr kumimoji="0" lang="zh-CN" altLang="en-US" sz="14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Light"/>
            </a:endParaRPr>
          </a:p>
        </p:txBody>
      </p:sp>
      <p:sp>
        <p:nvSpPr>
          <p:cNvPr id="27" name="文本框 26"/>
          <p:cNvSpPr txBox="1"/>
          <p:nvPr/>
        </p:nvSpPr>
        <p:spPr>
          <a:xfrm>
            <a:off x="4614921" y="2497396"/>
            <a:ext cx="3345473" cy="3385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gradFill>
                  <a:gsLst>
                    <a:gs pos="5000">
                      <a:srgbClr val="F1E0A6"/>
                    </a:gs>
                    <a:gs pos="100000">
                      <a:srgbClr val="3F52C0">
                        <a:lumMod val="66000"/>
                        <a:lumOff val="34000"/>
                      </a:srgbClr>
                    </a:gs>
                    <a:gs pos="62000">
                      <a:srgbClr val="FE5351"/>
                    </a:gs>
                  </a:gsLst>
                  <a:lin ang="7200000" scaled="0"/>
                </a:gradFill>
                <a:effectLst/>
                <a:uLnTx/>
                <a:uFillTx/>
                <a:latin typeface="Calibri" panose="020F0502020204030204" pitchFamily="34" charset="0"/>
                <a:ea typeface="Microsoft YaHei Regular" panose="020B0703020204020201" charset="-122"/>
                <a:cs typeface="Calibri" panose="020F0502020204030204" pitchFamily="34" charset="0"/>
              </a:defRPr>
            </a:lvl1pPr>
          </a:lstStyle>
          <a:p>
            <a:pPr lvl="0">
              <a:defRPr/>
            </a:pPr>
            <a:r>
              <a:rPr lang="es-ES" altLang="zh-CN"/>
              <a:t>Evento de puerta de enlace con video</a:t>
            </a:r>
            <a:endParaRPr kumimoji="0" lang="zh-CN" altLang="en-US" sz="1600" b="1" i="0" u="none" strike="noStrike" kern="1200" cap="none" spc="0" normalizeH="0" baseline="0" noProof="0" dirty="0">
              <a:ln>
                <a:noFill/>
              </a:ln>
              <a:gradFill>
                <a:gsLst>
                  <a:gs pos="5000">
                    <a:srgbClr val="F1E0A6"/>
                  </a:gs>
                  <a:gs pos="100000">
                    <a:srgbClr val="3F52C0">
                      <a:lumMod val="66000"/>
                      <a:lumOff val="34000"/>
                    </a:srgbClr>
                  </a:gs>
                  <a:gs pos="62000">
                    <a:srgbClr val="FE5351"/>
                  </a:gs>
                </a:gsLst>
                <a:lin ang="7200000" scaled="0"/>
              </a:gradFill>
              <a:effectLst/>
              <a:uLnTx/>
              <a:uFillTx/>
              <a:latin typeface="Calibri" panose="020F0502020204030204" pitchFamily="34" charset="0"/>
              <a:ea typeface="Microsoft YaHei Regular" panose="020B0703020204020201" charset="-122"/>
              <a:cs typeface="Calibri" panose="020F0502020204030204" pitchFamily="34" charset="0"/>
            </a:endParaRPr>
          </a:p>
        </p:txBody>
      </p:sp>
      <p:sp>
        <p:nvSpPr>
          <p:cNvPr id="28" name="文本框 27"/>
          <p:cNvSpPr txBox="1"/>
          <p:nvPr/>
        </p:nvSpPr>
        <p:spPr>
          <a:xfrm>
            <a:off x="8398706" y="3378852"/>
            <a:ext cx="3520705" cy="830997"/>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gradFill>
                  <a:gsLst>
                    <a:gs pos="5000">
                      <a:srgbClr val="F1E0A6"/>
                    </a:gs>
                    <a:gs pos="100000">
                      <a:srgbClr val="3F52C0">
                        <a:lumMod val="66000"/>
                        <a:lumOff val="34000"/>
                      </a:srgbClr>
                    </a:gs>
                    <a:gs pos="62000">
                      <a:srgbClr val="FE5351"/>
                    </a:gs>
                  </a:gsLst>
                  <a:lin ang="7200000" scaled="0"/>
                </a:gradFill>
                <a:effectLst/>
                <a:uLnTx/>
                <a:uFillTx/>
                <a:latin typeface="Calibri" panose="020F0502020204030204" pitchFamily="34" charset="0"/>
                <a:ea typeface="Microsoft YaHei Regular" panose="020B0703020204020201" charset="-122"/>
                <a:cs typeface="Calibri" panose="020F0502020204030204" pitchFamily="34" charset="0"/>
              </a:defRPr>
            </a:lvl1pPr>
          </a:lstStyle>
          <a:p>
            <a:pPr lvl="0">
              <a:defRPr/>
            </a:pPr>
            <a:r>
              <a:rPr lang="es-ES" altLang="zh-CN" dirty="0"/>
              <a:t>Administre el nivel de persona y acceso en cualquier momento y lugar con una sola aplicación</a:t>
            </a:r>
            <a:endParaRPr kumimoji="0" lang="zh-CN" altLang="en-US" sz="1600" b="1" i="0" u="none" strike="noStrike" kern="1200" cap="none" spc="0" normalizeH="0" baseline="0" noProof="0" dirty="0">
              <a:ln>
                <a:noFill/>
              </a:ln>
              <a:gradFill>
                <a:gsLst>
                  <a:gs pos="5000">
                    <a:srgbClr val="F1E0A6"/>
                  </a:gs>
                  <a:gs pos="100000">
                    <a:srgbClr val="3F52C0">
                      <a:lumMod val="66000"/>
                      <a:lumOff val="34000"/>
                    </a:srgbClr>
                  </a:gs>
                  <a:gs pos="62000">
                    <a:srgbClr val="FE5351"/>
                  </a:gs>
                </a:gsLst>
                <a:lin ang="7200000" scaled="0"/>
              </a:gradFill>
              <a:effectLst/>
              <a:uLnTx/>
              <a:uFillTx/>
              <a:latin typeface="Calibri" panose="020F0502020204030204" pitchFamily="34" charset="0"/>
              <a:ea typeface="Microsoft YaHei Regular" panose="020B0703020204020201" charset="-122"/>
              <a:cs typeface="Calibri" panose="020F0502020204030204" pitchFamily="34" charset="0"/>
            </a:endParaRPr>
          </a:p>
        </p:txBody>
      </p:sp>
      <p:sp>
        <p:nvSpPr>
          <p:cNvPr id="29" name="文本框 28"/>
          <p:cNvSpPr txBox="1"/>
          <p:nvPr/>
        </p:nvSpPr>
        <p:spPr>
          <a:xfrm>
            <a:off x="7849343" y="1298926"/>
            <a:ext cx="4647109" cy="500137"/>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prstClr val="white"/>
                </a:solidFill>
                <a:effectLst/>
                <a:uLnTx/>
                <a:uFillTx/>
                <a:latin typeface="Helvetica Now Text" panose="020B0504030202020204" pitchFamily="34" charset="0"/>
                <a:ea typeface="微软雅黑 Light"/>
                <a:cs typeface="Helvetica Now Text Bold" panose="020B0304030202090204" charset="0"/>
              </a:defRPr>
            </a:lvl1pPr>
          </a:lstStyle>
          <a:p>
            <a:pPr lvl="0">
              <a:defRPr/>
            </a:pPr>
            <a:r>
              <a:rPr kumimoji="0" lang="en-US" altLang="zh-CN" sz="1400" b="1" i="0" u="none" strike="noStrike" kern="1200" cap="none" spc="0" normalizeH="0" baseline="0" noProof="0" dirty="0" err="1">
                <a:ln>
                  <a:noFill/>
                </a:ln>
                <a:solidFill>
                  <a:prstClr val="white"/>
                </a:solidFill>
                <a:effectLst/>
                <a:uLnTx/>
                <a:uFillTx/>
                <a:latin typeface="Helvetica Now Text" panose="020B0504030202020204" pitchFamily="34" charset="0"/>
                <a:ea typeface="微软雅黑 Light"/>
              </a:rPr>
              <a:t>Soporta</a:t>
            </a:r>
            <a:r>
              <a:rPr kumimoji="0" lang="en-US" altLang="zh-CN" sz="14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Light"/>
              </a:rPr>
              <a:t> </a:t>
            </a:r>
            <a:r>
              <a:rPr lang="en-US" altLang="zh-CN" dirty="0" err="1">
                <a:gradFill>
                  <a:gsLst>
                    <a:gs pos="5000">
                      <a:srgbClr val="F1E0A6"/>
                    </a:gs>
                    <a:gs pos="100000">
                      <a:srgbClr val="3F52C0">
                        <a:lumMod val="66000"/>
                        <a:lumOff val="34000"/>
                      </a:srgbClr>
                    </a:gs>
                    <a:gs pos="62000">
                      <a:srgbClr val="FE5351"/>
                    </a:gs>
                  </a:gsLst>
                  <a:lin ang="7200000" scaled="0"/>
                </a:gradFill>
                <a:latin typeface="Calibri" panose="020F0502020204030204" pitchFamily="34" charset="0"/>
                <a:ea typeface="Microsoft YaHei Regular" panose="020B0703020204020201" charset="-122"/>
                <a:cs typeface="Calibri" panose="020F0502020204030204" pitchFamily="34" charset="0"/>
              </a:rPr>
              <a:t>contraseña</a:t>
            </a:r>
            <a:r>
              <a:rPr lang="en-US" altLang="zh-CN" dirty="0">
                <a:gradFill>
                  <a:gsLst>
                    <a:gs pos="5000">
                      <a:srgbClr val="F1E0A6"/>
                    </a:gs>
                    <a:gs pos="100000">
                      <a:srgbClr val="3F52C0">
                        <a:lumMod val="66000"/>
                        <a:lumOff val="34000"/>
                      </a:srgbClr>
                    </a:gs>
                    <a:gs pos="62000">
                      <a:srgbClr val="FE5351"/>
                    </a:gs>
                  </a:gsLst>
                  <a:lin ang="7200000" scaled="0"/>
                </a:gradFill>
                <a:latin typeface="Calibri" panose="020F0502020204030204" pitchFamily="34" charset="0"/>
                <a:ea typeface="Microsoft YaHei Regular" panose="020B0703020204020201" charset="-122"/>
                <a:cs typeface="Calibri" panose="020F0502020204030204" pitchFamily="34" charset="0"/>
              </a:rPr>
              <a:t> temporal</a:t>
            </a:r>
            <a:endParaRPr kumimoji="0" lang="en-US" altLang="zh-CN" sz="1600" b="1" i="0" u="none" strike="noStrike" kern="1200" cap="none" spc="0" normalizeH="0" baseline="0" noProof="0" dirty="0">
              <a:ln>
                <a:noFill/>
              </a:ln>
              <a:gradFill>
                <a:gsLst>
                  <a:gs pos="5000">
                    <a:srgbClr val="F1E0A6"/>
                  </a:gs>
                  <a:gs pos="100000">
                    <a:srgbClr val="3F52C0">
                      <a:lumMod val="66000"/>
                      <a:lumOff val="34000"/>
                    </a:srgbClr>
                  </a:gs>
                  <a:gs pos="62000">
                    <a:srgbClr val="FE5351"/>
                  </a:gs>
                </a:gsLst>
                <a:lin ang="7200000" scaled="0"/>
              </a:gradFill>
              <a:effectLst/>
              <a:uLnTx/>
              <a:uFillTx/>
              <a:latin typeface="Calibri" panose="020F0502020204030204" pitchFamily="34" charset="0"/>
              <a:ea typeface="Microsoft YaHei Regular" panose="020B0703020204020201"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Light"/>
              </a:rPr>
              <a:t>(QR code &amp; PIN code)</a:t>
            </a:r>
            <a:endParaRPr kumimoji="0" lang="zh-CN" altLang="en-US" sz="105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Light"/>
            </a:endParaRPr>
          </a:p>
        </p:txBody>
      </p:sp>
      <p:sp>
        <p:nvSpPr>
          <p:cNvPr id="31" name="文本框 30"/>
          <p:cNvSpPr txBox="1"/>
          <p:nvPr/>
        </p:nvSpPr>
        <p:spPr>
          <a:xfrm>
            <a:off x="3801791" y="5442326"/>
            <a:ext cx="5264805" cy="584775"/>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gradFill>
                  <a:gsLst>
                    <a:gs pos="5000">
                      <a:srgbClr val="F1E0A6"/>
                    </a:gs>
                    <a:gs pos="100000">
                      <a:srgbClr val="3F52C0">
                        <a:lumMod val="66000"/>
                        <a:lumOff val="34000"/>
                      </a:srgbClr>
                    </a:gs>
                    <a:gs pos="62000">
                      <a:srgbClr val="FE5351"/>
                    </a:gs>
                  </a:gsLst>
                  <a:lin ang="7200000" scaled="0"/>
                </a:gradFill>
                <a:effectLst/>
                <a:uLnTx/>
                <a:uFillTx/>
                <a:latin typeface="Calibri" panose="020F0502020204030204" pitchFamily="34" charset="0"/>
                <a:ea typeface="Microsoft YaHei Regular" panose="020B0703020204020201" charset="-122"/>
                <a:cs typeface="Calibri" panose="020F0502020204030204" pitchFamily="34" charset="0"/>
              </a:defRPr>
            </a:lvl1pPr>
          </a:lstStyle>
          <a:p>
            <a:pPr lvl="0">
              <a:defRPr/>
            </a:pPr>
            <a:r>
              <a:rPr lang="es-ES" altLang="zh-CN"/>
              <a:t>Gestione empleados y turnos en una plataforma unificada con informes versátiles y se pueden enviar periódicamente</a:t>
            </a:r>
            <a:endParaRPr kumimoji="0" lang="zh-CN" altLang="en-US" sz="1600" b="1" i="0" u="none" strike="noStrike" kern="1200" cap="none" spc="0" normalizeH="0" baseline="0" noProof="0" dirty="0">
              <a:ln>
                <a:noFill/>
              </a:ln>
              <a:gradFill>
                <a:gsLst>
                  <a:gs pos="5000">
                    <a:srgbClr val="F1E0A6"/>
                  </a:gs>
                  <a:gs pos="100000">
                    <a:srgbClr val="3F52C0">
                      <a:lumMod val="66000"/>
                      <a:lumOff val="34000"/>
                    </a:srgbClr>
                  </a:gs>
                  <a:gs pos="62000">
                    <a:srgbClr val="FE5351"/>
                  </a:gs>
                </a:gsLst>
                <a:lin ang="7200000" scaled="0"/>
              </a:gradFill>
              <a:effectLst/>
              <a:uLnTx/>
              <a:uFillTx/>
              <a:latin typeface="Calibri" panose="020F0502020204030204" pitchFamily="34" charset="0"/>
              <a:ea typeface="Microsoft YaHei Regular" panose="020B0703020204020201" charset="-122"/>
              <a:cs typeface="Calibri" panose="020F0502020204030204" pitchFamily="34" charset="0"/>
            </a:endParaRPr>
          </a:p>
        </p:txBody>
      </p:sp>
      <p:sp>
        <p:nvSpPr>
          <p:cNvPr id="32" name="文本框 31"/>
          <p:cNvSpPr txBox="1"/>
          <p:nvPr/>
        </p:nvSpPr>
        <p:spPr>
          <a:xfrm>
            <a:off x="4166369" y="4242749"/>
            <a:ext cx="4489940" cy="3385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gradFill>
                  <a:gsLst>
                    <a:gs pos="5000">
                      <a:srgbClr val="F1E0A6"/>
                    </a:gs>
                    <a:gs pos="100000">
                      <a:srgbClr val="3F52C0">
                        <a:lumMod val="66000"/>
                        <a:lumOff val="34000"/>
                      </a:srgbClr>
                    </a:gs>
                    <a:gs pos="62000">
                      <a:srgbClr val="FE5351"/>
                    </a:gs>
                  </a:gsLst>
                  <a:lin ang="7200000" scaled="0"/>
                </a:gradFill>
                <a:effectLst/>
                <a:uLnTx/>
                <a:uFillTx/>
                <a:latin typeface="Calibri" panose="020F0502020204030204" pitchFamily="34" charset="0"/>
                <a:ea typeface="Microsoft YaHei Regular" panose="020B0703020204020201" charset="-122"/>
                <a:cs typeface="Calibri" panose="020F0502020204030204" pitchFamily="34" charset="0"/>
              </a:defRPr>
            </a:lvl1pPr>
          </a:lstStyle>
          <a:p>
            <a:pPr lvl="0">
              <a:defRPr/>
            </a:pPr>
            <a:r>
              <a:rPr lang="es-ES" altLang="zh-CN" dirty="0"/>
              <a:t>Empleado: Fichadas y pedir permiso a distancia</a:t>
            </a:r>
            <a:endParaRPr kumimoji="0" lang="zh-CN" altLang="en-US" sz="1600" b="1" i="0" u="none" strike="noStrike" kern="1200" cap="none" spc="0" normalizeH="0" baseline="0" noProof="0" dirty="0">
              <a:ln>
                <a:noFill/>
              </a:ln>
              <a:gradFill>
                <a:gsLst>
                  <a:gs pos="5000">
                    <a:srgbClr val="F1E0A6"/>
                  </a:gs>
                  <a:gs pos="100000">
                    <a:srgbClr val="3F52C0">
                      <a:lumMod val="66000"/>
                      <a:lumOff val="34000"/>
                    </a:srgbClr>
                  </a:gs>
                  <a:gs pos="62000">
                    <a:srgbClr val="FE5351"/>
                  </a:gs>
                </a:gsLst>
                <a:lin ang="7200000" scaled="0"/>
              </a:gradFill>
              <a:effectLst/>
              <a:uLnTx/>
              <a:uFillTx/>
              <a:latin typeface="Calibri" panose="020F0502020204030204" pitchFamily="34" charset="0"/>
              <a:ea typeface="Microsoft YaHei Regular" panose="020B0703020204020201" charset="-122"/>
              <a:cs typeface="Calibri" panose="020F0502020204030204" pitchFamily="34" charset="0"/>
            </a:endParaRPr>
          </a:p>
        </p:txBody>
      </p:sp>
      <p:grpSp>
        <p:nvGrpSpPr>
          <p:cNvPr id="35" name="组合 34"/>
          <p:cNvGrpSpPr/>
          <p:nvPr/>
        </p:nvGrpSpPr>
        <p:grpSpPr>
          <a:xfrm>
            <a:off x="5691737" y="1739886"/>
            <a:ext cx="360000" cy="360000"/>
            <a:chOff x="549979" y="5384849"/>
            <a:chExt cx="154292" cy="154292"/>
          </a:xfrm>
        </p:grpSpPr>
        <p:grpSp>
          <p:nvGrpSpPr>
            <p:cNvPr id="36" name="组合 35"/>
            <p:cNvGrpSpPr/>
            <p:nvPr/>
          </p:nvGrpSpPr>
          <p:grpSpPr>
            <a:xfrm>
              <a:off x="549979" y="5384849"/>
              <a:ext cx="154292" cy="154292"/>
              <a:chOff x="3879298" y="2807204"/>
              <a:chExt cx="738422" cy="738422"/>
            </a:xfrm>
          </p:grpSpPr>
          <p:sp>
            <p:nvSpPr>
              <p:cNvPr id="38" name="椭圆 37"/>
              <p:cNvSpPr/>
              <p:nvPr/>
            </p:nvSpPr>
            <p:spPr>
              <a:xfrm>
                <a:off x="3879298" y="2807204"/>
                <a:ext cx="738422" cy="738422"/>
              </a:xfrm>
              <a:prstGeom prst="ellipse">
                <a:avLst/>
              </a:prstGeom>
              <a:solidFill>
                <a:srgbClr val="415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39" name="椭圆 38"/>
              <p:cNvSpPr/>
              <p:nvPr/>
            </p:nvSpPr>
            <p:spPr>
              <a:xfrm>
                <a:off x="3928952" y="2856858"/>
                <a:ext cx="639115" cy="639115"/>
              </a:xfrm>
              <a:prstGeom prst="ellipse">
                <a:avLst/>
              </a:prstGeom>
              <a:noFill/>
              <a:ln w="3175">
                <a:solidFill>
                  <a:srgbClr val="C6C6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grpSp>
        <p:pic>
          <p:nvPicPr>
            <p:cNvPr id="37" name="图片 3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5994" y="5420864"/>
              <a:ext cx="82263" cy="82263"/>
            </a:xfrm>
            <a:prstGeom prst="rect">
              <a:avLst/>
            </a:prstGeom>
          </p:spPr>
        </p:pic>
      </p:grpSp>
      <p:sp>
        <p:nvSpPr>
          <p:cNvPr id="40" name="文本框 39"/>
          <p:cNvSpPr txBox="1"/>
          <p:nvPr/>
        </p:nvSpPr>
        <p:spPr>
          <a:xfrm>
            <a:off x="5492480" y="2101069"/>
            <a:ext cx="769337" cy="246221"/>
          </a:xfrm>
          <a:prstGeom prst="rect">
            <a:avLst/>
          </a:prstGeom>
          <a:noFill/>
        </p:spPr>
        <p:txBody>
          <a:bodyPr wrap="square" rtlCol="0">
            <a:spAutoFit/>
          </a:bodyPr>
          <a:lstStyle>
            <a:defPPr>
              <a:defRPr lang="zh-CN"/>
            </a:defPPr>
            <a:lvl1pPr algn="ctr">
              <a:defRPr sz="1050">
                <a:solidFill>
                  <a:srgbClr val="7D8595"/>
                </a:solidFill>
                <a:latin typeface="Helvetica Now Text" panose="020B050403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Helvetica Now Text" panose="020B0504030202020204" pitchFamily="34" charset="0"/>
                <a:ea typeface="等线" panose="02010600030101010101" pitchFamily="2" charset="-122"/>
                <a:cs typeface="+mn-cs"/>
              </a:rPr>
              <a:t>Face</a:t>
            </a:r>
            <a:endParaRPr kumimoji="0" lang="zh-CN" altLang="en-US" sz="1000" b="0" i="0" u="none" strike="noStrike" kern="1200" cap="none" spc="0" normalizeH="0" baseline="0" noProof="0" dirty="0">
              <a:ln>
                <a:noFill/>
              </a:ln>
              <a:solidFill>
                <a:prstClr val="white"/>
              </a:solidFill>
              <a:effectLst/>
              <a:uLnTx/>
              <a:uFillTx/>
              <a:latin typeface="Helvetica Now Text" panose="020B0504030202020204" pitchFamily="34" charset="0"/>
              <a:ea typeface="等线" panose="02010600030101010101" pitchFamily="2" charset="-122"/>
              <a:cs typeface="+mn-cs"/>
            </a:endParaRPr>
          </a:p>
        </p:txBody>
      </p:sp>
      <p:grpSp>
        <p:nvGrpSpPr>
          <p:cNvPr id="41" name="组合 40"/>
          <p:cNvGrpSpPr/>
          <p:nvPr/>
        </p:nvGrpSpPr>
        <p:grpSpPr>
          <a:xfrm>
            <a:off x="7054208" y="1737759"/>
            <a:ext cx="360000" cy="360000"/>
            <a:chOff x="502307" y="5130278"/>
            <a:chExt cx="187521" cy="187521"/>
          </a:xfrm>
        </p:grpSpPr>
        <p:sp>
          <p:nvSpPr>
            <p:cNvPr id="42" name="椭圆 41"/>
            <p:cNvSpPr/>
            <p:nvPr/>
          </p:nvSpPr>
          <p:spPr>
            <a:xfrm>
              <a:off x="502307" y="5130278"/>
              <a:ext cx="187521" cy="187521"/>
            </a:xfrm>
            <a:prstGeom prst="ellipse">
              <a:avLst/>
            </a:prstGeom>
            <a:solidFill>
              <a:srgbClr val="415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43" name="iconfont-11253-5322195">
              <a:extLst>
                <a:ext uri="{FF2B5EF4-FFF2-40B4-BE49-F238E27FC236}">
                  <a16:creationId xmlns:a16="http://schemas.microsoft.com/office/drawing/2014/main" id="{639653F4-FF83-427C-8D77-58581EA6601D}"/>
                </a:ext>
              </a:extLst>
            </p:cNvPr>
            <p:cNvSpPr/>
            <p:nvPr/>
          </p:nvSpPr>
          <p:spPr>
            <a:xfrm>
              <a:off x="550464" y="5181129"/>
              <a:ext cx="91206" cy="85819"/>
            </a:xfrm>
            <a:custGeom>
              <a:avLst/>
              <a:gdLst>
                <a:gd name="T0" fmla="*/ 5253 w 10051"/>
                <a:gd name="T1" fmla="*/ 823 h 9457"/>
                <a:gd name="T2" fmla="*/ 9253 w 10051"/>
                <a:gd name="T3" fmla="*/ 3412 h 9457"/>
                <a:gd name="T4" fmla="*/ 9628 w 10051"/>
                <a:gd name="T5" fmla="*/ 2830 h 9457"/>
                <a:gd name="T6" fmla="*/ 3381 w 10051"/>
                <a:gd name="T7" fmla="*/ 380 h 9457"/>
                <a:gd name="T8" fmla="*/ 3703 w 10051"/>
                <a:gd name="T9" fmla="*/ 1138 h 9457"/>
                <a:gd name="T10" fmla="*/ 10051 w 10051"/>
                <a:gd name="T11" fmla="*/ 4680 h 9457"/>
                <a:gd name="T12" fmla="*/ 10032 w 10051"/>
                <a:gd name="T13" fmla="*/ 4380 h 9457"/>
                <a:gd name="T14" fmla="*/ 9212 w 10051"/>
                <a:gd name="T15" fmla="*/ 4450 h 9457"/>
                <a:gd name="T16" fmla="*/ 8127 w 10051"/>
                <a:gd name="T17" fmla="*/ 8295 h 9457"/>
                <a:gd name="T18" fmla="*/ 8468 w 10051"/>
                <a:gd name="T19" fmla="*/ 8937 h 9457"/>
                <a:gd name="T20" fmla="*/ 10048 w 10051"/>
                <a:gd name="T21" fmla="*/ 4844 h 9457"/>
                <a:gd name="T22" fmla="*/ 10051 w 10051"/>
                <a:gd name="T23" fmla="*/ 4757 h 9457"/>
                <a:gd name="T24" fmla="*/ 4037 w 10051"/>
                <a:gd name="T25" fmla="*/ 2485 h 9457"/>
                <a:gd name="T26" fmla="*/ 3622 w 10051"/>
                <a:gd name="T27" fmla="*/ 1775 h 9457"/>
                <a:gd name="T28" fmla="*/ 1934 w 10051"/>
                <a:gd name="T29" fmla="*/ 4567 h 9457"/>
                <a:gd name="T30" fmla="*/ 959 w 10051"/>
                <a:gd name="T31" fmla="*/ 6812 h 9457"/>
                <a:gd name="T32" fmla="*/ 1233 w 10051"/>
                <a:gd name="T33" fmla="*/ 7532 h 9457"/>
                <a:gd name="T34" fmla="*/ 2741 w 10051"/>
                <a:gd name="T35" fmla="*/ 4784 h 9457"/>
                <a:gd name="T36" fmla="*/ 7845 w 10051"/>
                <a:gd name="T37" fmla="*/ 6727 h 9457"/>
                <a:gd name="T38" fmla="*/ 6081 w 10051"/>
                <a:gd name="T39" fmla="*/ 8754 h 9457"/>
                <a:gd name="T40" fmla="*/ 6372 w 10051"/>
                <a:gd name="T41" fmla="*/ 9457 h 9457"/>
                <a:gd name="T42" fmla="*/ 8061 w 10051"/>
                <a:gd name="T43" fmla="*/ 7266 h 9457"/>
                <a:gd name="T44" fmla="*/ 7845 w 10051"/>
                <a:gd name="T45" fmla="*/ 6727 h 9457"/>
                <a:gd name="T46" fmla="*/ 7868 w 10051"/>
                <a:gd name="T47" fmla="*/ 6659 h 9457"/>
                <a:gd name="T48" fmla="*/ 8371 w 10051"/>
                <a:gd name="T49" fmla="*/ 6367 h 9457"/>
                <a:gd name="T50" fmla="*/ 8592 w 10051"/>
                <a:gd name="T51" fmla="*/ 4760 h 9457"/>
                <a:gd name="T52" fmla="*/ 4851 w 10051"/>
                <a:gd name="T53" fmla="*/ 1743 h 9457"/>
                <a:gd name="T54" fmla="*/ 7767 w 10051"/>
                <a:gd name="T55" fmla="*/ 4656 h 9457"/>
                <a:gd name="T56" fmla="*/ 7576 w 10051"/>
                <a:gd name="T57" fmla="*/ 6155 h 9457"/>
                <a:gd name="T58" fmla="*/ 7121 w 10051"/>
                <a:gd name="T59" fmla="*/ 4947 h 9457"/>
                <a:gd name="T60" fmla="*/ 5272 w 10051"/>
                <a:gd name="T61" fmla="*/ 2890 h 9457"/>
                <a:gd name="T62" fmla="*/ 3416 w 10051"/>
                <a:gd name="T63" fmla="*/ 4515 h 9457"/>
                <a:gd name="T64" fmla="*/ 3105 w 10051"/>
                <a:gd name="T65" fmla="*/ 6063 h 9457"/>
                <a:gd name="T66" fmla="*/ 3485 w 10051"/>
                <a:gd name="T67" fmla="*/ 6634 h 9457"/>
                <a:gd name="T68" fmla="*/ 4201 w 10051"/>
                <a:gd name="T69" fmla="*/ 4887 h 9457"/>
                <a:gd name="T70" fmla="*/ 5273 w 10051"/>
                <a:gd name="T71" fmla="*/ 3714 h 9457"/>
                <a:gd name="T72" fmla="*/ 6306 w 10051"/>
                <a:gd name="T73" fmla="*/ 4681 h 9457"/>
                <a:gd name="T74" fmla="*/ 4322 w 10051"/>
                <a:gd name="T75" fmla="*/ 9213 h 9457"/>
                <a:gd name="T76" fmla="*/ 4900 w 10051"/>
                <a:gd name="T77" fmla="*/ 9280 h 9457"/>
                <a:gd name="T78" fmla="*/ 7121 w 10051"/>
                <a:gd name="T79" fmla="*/ 4947 h 9457"/>
                <a:gd name="T80" fmla="*/ 5666 w 10051"/>
                <a:gd name="T81" fmla="*/ 4680 h 9457"/>
                <a:gd name="T82" fmla="*/ 4843 w 10051"/>
                <a:gd name="T83" fmla="*/ 4680 h 9457"/>
                <a:gd name="T84" fmla="*/ 2918 w 10051"/>
                <a:gd name="T85" fmla="*/ 8777 h 9457"/>
                <a:gd name="T86" fmla="*/ 3492 w 10051"/>
                <a:gd name="T87" fmla="*/ 8874 h 9457"/>
                <a:gd name="T88" fmla="*/ 5666 w 10051"/>
                <a:gd name="T89" fmla="*/ 4680 h 9457"/>
                <a:gd name="T90" fmla="*/ 3388 w 10051"/>
                <a:gd name="T91" fmla="*/ 7233 h 9457"/>
                <a:gd name="T92" fmla="*/ 2718 w 10051"/>
                <a:gd name="T93" fmla="*/ 6755 h 9457"/>
                <a:gd name="T94" fmla="*/ 1807 w 10051"/>
                <a:gd name="T95" fmla="*/ 8157 h 9457"/>
                <a:gd name="T96" fmla="*/ 2382 w 10051"/>
                <a:gd name="T97" fmla="*/ 8249 h 9457"/>
                <a:gd name="T98" fmla="*/ 1281 w 10051"/>
                <a:gd name="T99" fmla="*/ 4652 h 9457"/>
                <a:gd name="T100" fmla="*/ 2070 w 10051"/>
                <a:gd name="T101" fmla="*/ 1754 h 9457"/>
                <a:gd name="T102" fmla="*/ 456 w 10051"/>
                <a:gd name="T103" fmla="*/ 4677 h 9457"/>
                <a:gd name="T104" fmla="*/ 122 w 10051"/>
                <a:gd name="T105" fmla="*/ 5825 h 9457"/>
                <a:gd name="T106" fmla="*/ 468 w 10051"/>
                <a:gd name="T107" fmla="*/ 6460 h 9457"/>
                <a:gd name="T108" fmla="*/ 1282 w 10051"/>
                <a:gd name="T109" fmla="*/ 4683 h 9457"/>
                <a:gd name="T110" fmla="*/ 1281 w 10051"/>
                <a:gd name="T111" fmla="*/ 4652 h 9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51" h="9457">
                  <a:moveTo>
                    <a:pt x="3703" y="1138"/>
                  </a:moveTo>
                  <a:cubicBezTo>
                    <a:pt x="4195" y="929"/>
                    <a:pt x="4716" y="823"/>
                    <a:pt x="5253" y="823"/>
                  </a:cubicBezTo>
                  <a:cubicBezTo>
                    <a:pt x="6813" y="823"/>
                    <a:pt x="8236" y="1744"/>
                    <a:pt x="8878" y="3169"/>
                  </a:cubicBezTo>
                  <a:cubicBezTo>
                    <a:pt x="8947" y="3320"/>
                    <a:pt x="9097" y="3412"/>
                    <a:pt x="9253" y="3412"/>
                  </a:cubicBezTo>
                  <a:cubicBezTo>
                    <a:pt x="9311" y="3412"/>
                    <a:pt x="9367" y="3399"/>
                    <a:pt x="9422" y="3375"/>
                  </a:cubicBezTo>
                  <a:cubicBezTo>
                    <a:pt x="9630" y="3282"/>
                    <a:pt x="9721" y="3038"/>
                    <a:pt x="9628" y="2830"/>
                  </a:cubicBezTo>
                  <a:cubicBezTo>
                    <a:pt x="8855" y="1111"/>
                    <a:pt x="7136" y="0"/>
                    <a:pt x="5253" y="0"/>
                  </a:cubicBezTo>
                  <a:cubicBezTo>
                    <a:pt x="4605" y="0"/>
                    <a:pt x="3975" y="129"/>
                    <a:pt x="3381" y="380"/>
                  </a:cubicBezTo>
                  <a:cubicBezTo>
                    <a:pt x="3172" y="469"/>
                    <a:pt x="3075" y="710"/>
                    <a:pt x="3163" y="920"/>
                  </a:cubicBezTo>
                  <a:cubicBezTo>
                    <a:pt x="3252" y="1130"/>
                    <a:pt x="3495" y="1228"/>
                    <a:pt x="3703" y="1138"/>
                  </a:cubicBezTo>
                  <a:close/>
                  <a:moveTo>
                    <a:pt x="10051" y="4757"/>
                  </a:moveTo>
                  <a:lnTo>
                    <a:pt x="10051" y="4680"/>
                  </a:lnTo>
                  <a:cubicBezTo>
                    <a:pt x="10051" y="4663"/>
                    <a:pt x="10050" y="4644"/>
                    <a:pt x="10047" y="4627"/>
                  </a:cubicBezTo>
                  <a:cubicBezTo>
                    <a:pt x="10043" y="4544"/>
                    <a:pt x="10040" y="4462"/>
                    <a:pt x="10032" y="4380"/>
                  </a:cubicBezTo>
                  <a:cubicBezTo>
                    <a:pt x="10012" y="4154"/>
                    <a:pt x="9813" y="3987"/>
                    <a:pt x="9587" y="4005"/>
                  </a:cubicBezTo>
                  <a:cubicBezTo>
                    <a:pt x="9361" y="4025"/>
                    <a:pt x="9193" y="4224"/>
                    <a:pt x="9212" y="4450"/>
                  </a:cubicBezTo>
                  <a:cubicBezTo>
                    <a:pt x="9220" y="4548"/>
                    <a:pt x="9226" y="4645"/>
                    <a:pt x="9227" y="4744"/>
                  </a:cubicBezTo>
                  <a:cubicBezTo>
                    <a:pt x="9215" y="6015"/>
                    <a:pt x="8835" y="7243"/>
                    <a:pt x="8127" y="8295"/>
                  </a:cubicBezTo>
                  <a:cubicBezTo>
                    <a:pt x="8000" y="8484"/>
                    <a:pt x="8051" y="8739"/>
                    <a:pt x="8240" y="8867"/>
                  </a:cubicBezTo>
                  <a:cubicBezTo>
                    <a:pt x="8310" y="8913"/>
                    <a:pt x="8391" y="8937"/>
                    <a:pt x="8468" y="8937"/>
                  </a:cubicBezTo>
                  <a:cubicBezTo>
                    <a:pt x="8601" y="8937"/>
                    <a:pt x="8731" y="8873"/>
                    <a:pt x="8811" y="8755"/>
                  </a:cubicBezTo>
                  <a:cubicBezTo>
                    <a:pt x="9591" y="7594"/>
                    <a:pt x="10017" y="6243"/>
                    <a:pt x="10048" y="4844"/>
                  </a:cubicBezTo>
                  <a:cubicBezTo>
                    <a:pt x="10050" y="4829"/>
                    <a:pt x="10051" y="4815"/>
                    <a:pt x="10051" y="4799"/>
                  </a:cubicBezTo>
                  <a:lnTo>
                    <a:pt x="10051" y="4757"/>
                  </a:lnTo>
                  <a:close/>
                  <a:moveTo>
                    <a:pt x="2755" y="4692"/>
                  </a:moveTo>
                  <a:cubicBezTo>
                    <a:pt x="2777" y="3780"/>
                    <a:pt x="3268" y="2934"/>
                    <a:pt x="4037" y="2485"/>
                  </a:cubicBezTo>
                  <a:cubicBezTo>
                    <a:pt x="4233" y="2370"/>
                    <a:pt x="4300" y="2118"/>
                    <a:pt x="4185" y="1923"/>
                  </a:cubicBezTo>
                  <a:cubicBezTo>
                    <a:pt x="4070" y="1727"/>
                    <a:pt x="3817" y="1660"/>
                    <a:pt x="3622" y="1775"/>
                  </a:cubicBezTo>
                  <a:cubicBezTo>
                    <a:pt x="3130" y="2063"/>
                    <a:pt x="2713" y="2478"/>
                    <a:pt x="2417" y="2975"/>
                  </a:cubicBezTo>
                  <a:cubicBezTo>
                    <a:pt x="2131" y="3457"/>
                    <a:pt x="1966" y="4004"/>
                    <a:pt x="1934" y="4567"/>
                  </a:cubicBezTo>
                  <a:cubicBezTo>
                    <a:pt x="1924" y="4603"/>
                    <a:pt x="1919" y="4642"/>
                    <a:pt x="1919" y="4680"/>
                  </a:cubicBezTo>
                  <a:cubicBezTo>
                    <a:pt x="1919" y="5493"/>
                    <a:pt x="1571" y="6269"/>
                    <a:pt x="959" y="6812"/>
                  </a:cubicBezTo>
                  <a:cubicBezTo>
                    <a:pt x="789" y="6963"/>
                    <a:pt x="774" y="7223"/>
                    <a:pt x="926" y="7393"/>
                  </a:cubicBezTo>
                  <a:cubicBezTo>
                    <a:pt x="1007" y="7484"/>
                    <a:pt x="1119" y="7532"/>
                    <a:pt x="1233" y="7532"/>
                  </a:cubicBezTo>
                  <a:cubicBezTo>
                    <a:pt x="1331" y="7532"/>
                    <a:pt x="1428" y="7497"/>
                    <a:pt x="1507" y="7428"/>
                  </a:cubicBezTo>
                  <a:cubicBezTo>
                    <a:pt x="2266" y="6753"/>
                    <a:pt x="2712" y="5794"/>
                    <a:pt x="2741" y="4784"/>
                  </a:cubicBezTo>
                  <a:cubicBezTo>
                    <a:pt x="2748" y="4755"/>
                    <a:pt x="2754" y="4724"/>
                    <a:pt x="2755" y="4692"/>
                  </a:cubicBezTo>
                  <a:close/>
                  <a:moveTo>
                    <a:pt x="7845" y="6727"/>
                  </a:moveTo>
                  <a:cubicBezTo>
                    <a:pt x="7636" y="6638"/>
                    <a:pt x="7393" y="6734"/>
                    <a:pt x="7305" y="6943"/>
                  </a:cubicBezTo>
                  <a:cubicBezTo>
                    <a:pt x="7016" y="7620"/>
                    <a:pt x="6603" y="8229"/>
                    <a:pt x="6081" y="8754"/>
                  </a:cubicBezTo>
                  <a:cubicBezTo>
                    <a:pt x="5920" y="8915"/>
                    <a:pt x="5921" y="9175"/>
                    <a:pt x="6082" y="9336"/>
                  </a:cubicBezTo>
                  <a:cubicBezTo>
                    <a:pt x="6162" y="9416"/>
                    <a:pt x="6267" y="9457"/>
                    <a:pt x="6372" y="9457"/>
                  </a:cubicBezTo>
                  <a:cubicBezTo>
                    <a:pt x="6478" y="9457"/>
                    <a:pt x="6583" y="9416"/>
                    <a:pt x="6663" y="9335"/>
                  </a:cubicBezTo>
                  <a:cubicBezTo>
                    <a:pt x="7261" y="8736"/>
                    <a:pt x="7730" y="8040"/>
                    <a:pt x="8061" y="7266"/>
                  </a:cubicBezTo>
                  <a:cubicBezTo>
                    <a:pt x="8150" y="7058"/>
                    <a:pt x="8053" y="6816"/>
                    <a:pt x="7845" y="6727"/>
                  </a:cubicBezTo>
                  <a:close/>
                  <a:moveTo>
                    <a:pt x="7845" y="6727"/>
                  </a:moveTo>
                  <a:close/>
                  <a:moveTo>
                    <a:pt x="7576" y="6155"/>
                  </a:moveTo>
                  <a:cubicBezTo>
                    <a:pt x="7518" y="6375"/>
                    <a:pt x="7648" y="6600"/>
                    <a:pt x="7868" y="6659"/>
                  </a:cubicBezTo>
                  <a:cubicBezTo>
                    <a:pt x="7905" y="6668"/>
                    <a:pt x="7938" y="6673"/>
                    <a:pt x="7973" y="6673"/>
                  </a:cubicBezTo>
                  <a:cubicBezTo>
                    <a:pt x="8155" y="6673"/>
                    <a:pt x="8322" y="6552"/>
                    <a:pt x="8371" y="6367"/>
                  </a:cubicBezTo>
                  <a:cubicBezTo>
                    <a:pt x="8503" y="5864"/>
                    <a:pt x="8576" y="5344"/>
                    <a:pt x="8587" y="4822"/>
                  </a:cubicBezTo>
                  <a:cubicBezTo>
                    <a:pt x="8591" y="4801"/>
                    <a:pt x="8592" y="4781"/>
                    <a:pt x="8592" y="4760"/>
                  </a:cubicBezTo>
                  <a:cubicBezTo>
                    <a:pt x="8592" y="2870"/>
                    <a:pt x="7098" y="1332"/>
                    <a:pt x="5262" y="1332"/>
                  </a:cubicBezTo>
                  <a:cubicBezTo>
                    <a:pt x="5034" y="1332"/>
                    <a:pt x="4851" y="1515"/>
                    <a:pt x="4851" y="1743"/>
                  </a:cubicBezTo>
                  <a:cubicBezTo>
                    <a:pt x="4851" y="1970"/>
                    <a:pt x="5034" y="2154"/>
                    <a:pt x="5262" y="2154"/>
                  </a:cubicBezTo>
                  <a:cubicBezTo>
                    <a:pt x="6612" y="2154"/>
                    <a:pt x="7716" y="3268"/>
                    <a:pt x="7767" y="4656"/>
                  </a:cubicBezTo>
                  <a:cubicBezTo>
                    <a:pt x="7767" y="4664"/>
                    <a:pt x="7766" y="4671"/>
                    <a:pt x="7766" y="4680"/>
                  </a:cubicBezTo>
                  <a:cubicBezTo>
                    <a:pt x="7766" y="5180"/>
                    <a:pt x="7702" y="5676"/>
                    <a:pt x="7576" y="6155"/>
                  </a:cubicBezTo>
                  <a:close/>
                  <a:moveTo>
                    <a:pt x="7576" y="6155"/>
                  </a:moveTo>
                  <a:close/>
                  <a:moveTo>
                    <a:pt x="7121" y="4947"/>
                  </a:moveTo>
                  <a:cubicBezTo>
                    <a:pt x="7138" y="4900"/>
                    <a:pt x="7148" y="4850"/>
                    <a:pt x="7148" y="4799"/>
                  </a:cubicBezTo>
                  <a:cubicBezTo>
                    <a:pt x="7148" y="3745"/>
                    <a:pt x="6307" y="2890"/>
                    <a:pt x="5272" y="2890"/>
                  </a:cubicBezTo>
                  <a:cubicBezTo>
                    <a:pt x="4778" y="2890"/>
                    <a:pt x="4311" y="3084"/>
                    <a:pt x="3958" y="3437"/>
                  </a:cubicBezTo>
                  <a:cubicBezTo>
                    <a:pt x="3663" y="3730"/>
                    <a:pt x="3476" y="4107"/>
                    <a:pt x="3416" y="4515"/>
                  </a:cubicBezTo>
                  <a:cubicBezTo>
                    <a:pt x="3393" y="4567"/>
                    <a:pt x="3381" y="4623"/>
                    <a:pt x="3381" y="4682"/>
                  </a:cubicBezTo>
                  <a:cubicBezTo>
                    <a:pt x="3381" y="5160"/>
                    <a:pt x="3287" y="5625"/>
                    <a:pt x="3105" y="6063"/>
                  </a:cubicBezTo>
                  <a:cubicBezTo>
                    <a:pt x="3016" y="6273"/>
                    <a:pt x="3116" y="6514"/>
                    <a:pt x="3325" y="6602"/>
                  </a:cubicBezTo>
                  <a:cubicBezTo>
                    <a:pt x="3377" y="6624"/>
                    <a:pt x="3431" y="6634"/>
                    <a:pt x="3485" y="6634"/>
                  </a:cubicBezTo>
                  <a:cubicBezTo>
                    <a:pt x="3646" y="6634"/>
                    <a:pt x="3798" y="6539"/>
                    <a:pt x="3863" y="6382"/>
                  </a:cubicBezTo>
                  <a:cubicBezTo>
                    <a:pt x="4063" y="5905"/>
                    <a:pt x="4176" y="5403"/>
                    <a:pt x="4201" y="4887"/>
                  </a:cubicBezTo>
                  <a:cubicBezTo>
                    <a:pt x="4212" y="4850"/>
                    <a:pt x="4220" y="4812"/>
                    <a:pt x="4220" y="4772"/>
                  </a:cubicBezTo>
                  <a:cubicBezTo>
                    <a:pt x="4235" y="4188"/>
                    <a:pt x="4706" y="3714"/>
                    <a:pt x="5273" y="3714"/>
                  </a:cubicBezTo>
                  <a:cubicBezTo>
                    <a:pt x="5793" y="3714"/>
                    <a:pt x="6225" y="4104"/>
                    <a:pt x="6311" y="4614"/>
                  </a:cubicBezTo>
                  <a:cubicBezTo>
                    <a:pt x="6307" y="4637"/>
                    <a:pt x="6306" y="4659"/>
                    <a:pt x="6306" y="4681"/>
                  </a:cubicBezTo>
                  <a:cubicBezTo>
                    <a:pt x="6306" y="6229"/>
                    <a:pt x="5607" y="7670"/>
                    <a:pt x="4390" y="8635"/>
                  </a:cubicBezTo>
                  <a:cubicBezTo>
                    <a:pt x="4211" y="8777"/>
                    <a:pt x="4182" y="9035"/>
                    <a:pt x="4322" y="9213"/>
                  </a:cubicBezTo>
                  <a:cubicBezTo>
                    <a:pt x="4403" y="9315"/>
                    <a:pt x="4525" y="9369"/>
                    <a:pt x="4645" y="9369"/>
                  </a:cubicBezTo>
                  <a:cubicBezTo>
                    <a:pt x="4733" y="9369"/>
                    <a:pt x="4825" y="9340"/>
                    <a:pt x="4900" y="9280"/>
                  </a:cubicBezTo>
                  <a:cubicBezTo>
                    <a:pt x="5578" y="8743"/>
                    <a:pt x="6140" y="8049"/>
                    <a:pt x="6522" y="7277"/>
                  </a:cubicBezTo>
                  <a:cubicBezTo>
                    <a:pt x="6885" y="6544"/>
                    <a:pt x="7086" y="5760"/>
                    <a:pt x="7121" y="4947"/>
                  </a:cubicBezTo>
                  <a:close/>
                  <a:moveTo>
                    <a:pt x="7121" y="4947"/>
                  </a:moveTo>
                  <a:close/>
                  <a:moveTo>
                    <a:pt x="5666" y="4680"/>
                  </a:moveTo>
                  <a:cubicBezTo>
                    <a:pt x="5666" y="4453"/>
                    <a:pt x="5482" y="4269"/>
                    <a:pt x="5255" y="4269"/>
                  </a:cubicBezTo>
                  <a:cubicBezTo>
                    <a:pt x="5027" y="4269"/>
                    <a:pt x="4843" y="4453"/>
                    <a:pt x="4843" y="4680"/>
                  </a:cubicBezTo>
                  <a:cubicBezTo>
                    <a:pt x="4843" y="6075"/>
                    <a:pt x="4161" y="7393"/>
                    <a:pt x="3017" y="8203"/>
                  </a:cubicBezTo>
                  <a:cubicBezTo>
                    <a:pt x="2832" y="8334"/>
                    <a:pt x="2788" y="8592"/>
                    <a:pt x="2918" y="8777"/>
                  </a:cubicBezTo>
                  <a:cubicBezTo>
                    <a:pt x="2998" y="8889"/>
                    <a:pt x="3126" y="8950"/>
                    <a:pt x="3255" y="8950"/>
                  </a:cubicBezTo>
                  <a:cubicBezTo>
                    <a:pt x="3337" y="8950"/>
                    <a:pt x="3420" y="8925"/>
                    <a:pt x="3492" y="8874"/>
                  </a:cubicBezTo>
                  <a:cubicBezTo>
                    <a:pt x="4150" y="8409"/>
                    <a:pt x="4695" y="7788"/>
                    <a:pt x="5071" y="7078"/>
                  </a:cubicBezTo>
                  <a:cubicBezTo>
                    <a:pt x="5460" y="6344"/>
                    <a:pt x="5666" y="5515"/>
                    <a:pt x="5666" y="4680"/>
                  </a:cubicBezTo>
                  <a:close/>
                  <a:moveTo>
                    <a:pt x="5666" y="4680"/>
                  </a:moveTo>
                  <a:close/>
                  <a:moveTo>
                    <a:pt x="3388" y="7233"/>
                  </a:moveTo>
                  <a:cubicBezTo>
                    <a:pt x="3520" y="7048"/>
                    <a:pt x="3477" y="6792"/>
                    <a:pt x="3292" y="6659"/>
                  </a:cubicBezTo>
                  <a:cubicBezTo>
                    <a:pt x="3107" y="6528"/>
                    <a:pt x="2851" y="6570"/>
                    <a:pt x="2718" y="6755"/>
                  </a:cubicBezTo>
                  <a:cubicBezTo>
                    <a:pt x="2491" y="7074"/>
                    <a:pt x="2215" y="7353"/>
                    <a:pt x="1898" y="7582"/>
                  </a:cubicBezTo>
                  <a:cubicBezTo>
                    <a:pt x="1715" y="7715"/>
                    <a:pt x="1675" y="7972"/>
                    <a:pt x="1807" y="8157"/>
                  </a:cubicBezTo>
                  <a:cubicBezTo>
                    <a:pt x="1887" y="8267"/>
                    <a:pt x="2013" y="8327"/>
                    <a:pt x="2141" y="8327"/>
                  </a:cubicBezTo>
                  <a:cubicBezTo>
                    <a:pt x="2225" y="8327"/>
                    <a:pt x="2310" y="8300"/>
                    <a:pt x="2382" y="8249"/>
                  </a:cubicBezTo>
                  <a:cubicBezTo>
                    <a:pt x="2771" y="7965"/>
                    <a:pt x="3110" y="7624"/>
                    <a:pt x="3388" y="7233"/>
                  </a:cubicBezTo>
                  <a:close/>
                  <a:moveTo>
                    <a:pt x="1281" y="4652"/>
                  </a:moveTo>
                  <a:cubicBezTo>
                    <a:pt x="1312" y="3802"/>
                    <a:pt x="1608" y="3000"/>
                    <a:pt x="2137" y="2332"/>
                  </a:cubicBezTo>
                  <a:cubicBezTo>
                    <a:pt x="2278" y="2153"/>
                    <a:pt x="2248" y="1895"/>
                    <a:pt x="2070" y="1754"/>
                  </a:cubicBezTo>
                  <a:cubicBezTo>
                    <a:pt x="1891" y="1613"/>
                    <a:pt x="1633" y="1643"/>
                    <a:pt x="1492" y="1822"/>
                  </a:cubicBezTo>
                  <a:cubicBezTo>
                    <a:pt x="841" y="2642"/>
                    <a:pt x="482" y="3629"/>
                    <a:pt x="456" y="4677"/>
                  </a:cubicBezTo>
                  <a:cubicBezTo>
                    <a:pt x="456" y="4693"/>
                    <a:pt x="456" y="4709"/>
                    <a:pt x="457" y="4724"/>
                  </a:cubicBezTo>
                  <a:cubicBezTo>
                    <a:pt x="450" y="5115"/>
                    <a:pt x="334" y="5497"/>
                    <a:pt x="122" y="5825"/>
                  </a:cubicBezTo>
                  <a:cubicBezTo>
                    <a:pt x="0" y="6017"/>
                    <a:pt x="55" y="6270"/>
                    <a:pt x="246" y="6394"/>
                  </a:cubicBezTo>
                  <a:cubicBezTo>
                    <a:pt x="315" y="6439"/>
                    <a:pt x="392" y="6460"/>
                    <a:pt x="468" y="6460"/>
                  </a:cubicBezTo>
                  <a:cubicBezTo>
                    <a:pt x="603" y="6460"/>
                    <a:pt x="736" y="6393"/>
                    <a:pt x="816" y="6272"/>
                  </a:cubicBezTo>
                  <a:cubicBezTo>
                    <a:pt x="1120" y="5798"/>
                    <a:pt x="1282" y="5248"/>
                    <a:pt x="1282" y="4683"/>
                  </a:cubicBezTo>
                  <a:cubicBezTo>
                    <a:pt x="1282" y="4672"/>
                    <a:pt x="1282" y="4662"/>
                    <a:pt x="1281" y="4652"/>
                  </a:cubicBezTo>
                  <a:close/>
                  <a:moveTo>
                    <a:pt x="1281" y="4652"/>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44" name="椭圆 43"/>
            <p:cNvSpPr/>
            <p:nvPr/>
          </p:nvSpPr>
          <p:spPr>
            <a:xfrm>
              <a:off x="516554" y="5144525"/>
              <a:ext cx="159027" cy="159027"/>
            </a:xfrm>
            <a:prstGeom prst="ellipse">
              <a:avLst/>
            </a:prstGeom>
            <a:noFill/>
            <a:ln w="3175">
              <a:solidFill>
                <a:srgbClr val="C6C6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grpSp>
      <p:grpSp>
        <p:nvGrpSpPr>
          <p:cNvPr id="45" name="组合 44"/>
          <p:cNvGrpSpPr/>
          <p:nvPr/>
        </p:nvGrpSpPr>
        <p:grpSpPr>
          <a:xfrm>
            <a:off x="6148224" y="1750658"/>
            <a:ext cx="360000" cy="360000"/>
            <a:chOff x="693083" y="4993794"/>
            <a:chExt cx="156347" cy="156347"/>
          </a:xfrm>
        </p:grpSpPr>
        <p:sp>
          <p:nvSpPr>
            <p:cNvPr id="46" name="椭圆 45"/>
            <p:cNvSpPr/>
            <p:nvPr/>
          </p:nvSpPr>
          <p:spPr>
            <a:xfrm>
              <a:off x="693083" y="4993794"/>
              <a:ext cx="156347" cy="156347"/>
            </a:xfrm>
            <a:prstGeom prst="ellipse">
              <a:avLst/>
            </a:prstGeom>
            <a:solidFill>
              <a:srgbClr val="415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47" name="椭圆 46"/>
            <p:cNvSpPr/>
            <p:nvPr/>
          </p:nvSpPr>
          <p:spPr>
            <a:xfrm>
              <a:off x="704358" y="5005069"/>
              <a:ext cx="133796" cy="133796"/>
            </a:xfrm>
            <a:prstGeom prst="ellipse">
              <a:avLst/>
            </a:prstGeom>
            <a:noFill/>
            <a:ln w="3175">
              <a:solidFill>
                <a:srgbClr val="C6C6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48" name="iconfont-1043-178168">
              <a:extLst>
                <a:ext uri="{FF2B5EF4-FFF2-40B4-BE49-F238E27FC236}">
                  <a16:creationId xmlns:a16="http://schemas.microsoft.com/office/drawing/2014/main" id="{155D4E11-DE61-4CAF-BEA9-83D1B1160665}"/>
                </a:ext>
              </a:extLst>
            </p:cNvPr>
            <p:cNvSpPr/>
            <p:nvPr/>
          </p:nvSpPr>
          <p:spPr>
            <a:xfrm>
              <a:off x="725234" y="5040367"/>
              <a:ext cx="92045" cy="63201"/>
            </a:xfrm>
            <a:custGeom>
              <a:avLst/>
              <a:gdLst>
                <a:gd name="T0" fmla="*/ 6400 w 18645"/>
                <a:gd name="T1" fmla="*/ 7268 h 12800"/>
                <a:gd name="T2" fmla="*/ 3200 w 18645"/>
                <a:gd name="T3" fmla="*/ 7268 h 12800"/>
                <a:gd name="T4" fmla="*/ 2800 w 18645"/>
                <a:gd name="T5" fmla="*/ 7724 h 12800"/>
                <a:gd name="T6" fmla="*/ 3200 w 18645"/>
                <a:gd name="T7" fmla="*/ 8180 h 12800"/>
                <a:gd name="T8" fmla="*/ 6400 w 18645"/>
                <a:gd name="T9" fmla="*/ 8180 h 12800"/>
                <a:gd name="T10" fmla="*/ 6800 w 18645"/>
                <a:gd name="T11" fmla="*/ 7724 h 12800"/>
                <a:gd name="T12" fmla="*/ 6400 w 18645"/>
                <a:gd name="T13" fmla="*/ 7268 h 12800"/>
                <a:gd name="T14" fmla="*/ 17045 w 18645"/>
                <a:gd name="T15" fmla="*/ 0 h 12800"/>
                <a:gd name="T16" fmla="*/ 1600 w 18645"/>
                <a:gd name="T17" fmla="*/ 0 h 12800"/>
                <a:gd name="T18" fmla="*/ 0 w 18645"/>
                <a:gd name="T19" fmla="*/ 1667 h 12800"/>
                <a:gd name="T20" fmla="*/ 0 w 18645"/>
                <a:gd name="T21" fmla="*/ 11209 h 12800"/>
                <a:gd name="T22" fmla="*/ 1589 w 18645"/>
                <a:gd name="T23" fmla="*/ 12800 h 12800"/>
                <a:gd name="T24" fmla="*/ 16972 w 18645"/>
                <a:gd name="T25" fmla="*/ 12800 h 12800"/>
                <a:gd name="T26" fmla="*/ 18644 w 18645"/>
                <a:gd name="T27" fmla="*/ 11200 h 12800"/>
                <a:gd name="T28" fmla="*/ 18644 w 18645"/>
                <a:gd name="T29" fmla="*/ 1600 h 12800"/>
                <a:gd name="T30" fmla="*/ 17045 w 18645"/>
                <a:gd name="T31" fmla="*/ 0 h 12800"/>
                <a:gd name="T32" fmla="*/ 17371 w 18645"/>
                <a:gd name="T33" fmla="*/ 10946 h 12800"/>
                <a:gd name="T34" fmla="*/ 16498 w 18645"/>
                <a:gd name="T35" fmla="*/ 11751 h 12800"/>
                <a:gd name="T36" fmla="*/ 2001 w 18645"/>
                <a:gd name="T37" fmla="*/ 11751 h 12800"/>
                <a:gd name="T38" fmla="*/ 1206 w 18645"/>
                <a:gd name="T39" fmla="*/ 10955 h 12800"/>
                <a:gd name="T40" fmla="*/ 1206 w 18645"/>
                <a:gd name="T41" fmla="*/ 1900 h 12800"/>
                <a:gd name="T42" fmla="*/ 2012 w 18645"/>
                <a:gd name="T43" fmla="*/ 1033 h 12800"/>
                <a:gd name="T44" fmla="*/ 16571 w 18645"/>
                <a:gd name="T45" fmla="*/ 1033 h 12800"/>
                <a:gd name="T46" fmla="*/ 17371 w 18645"/>
                <a:gd name="T47" fmla="*/ 1834 h 12800"/>
                <a:gd name="T48" fmla="*/ 17371 w 18645"/>
                <a:gd name="T49" fmla="*/ 10946 h 12800"/>
                <a:gd name="T50" fmla="*/ 14962 w 18645"/>
                <a:gd name="T51" fmla="*/ 3114 h 12800"/>
                <a:gd name="T52" fmla="*/ 3200 w 18645"/>
                <a:gd name="T53" fmla="*/ 3114 h 12800"/>
                <a:gd name="T54" fmla="*/ 2800 w 18645"/>
                <a:gd name="T55" fmla="*/ 3686 h 12800"/>
                <a:gd name="T56" fmla="*/ 3200 w 18645"/>
                <a:gd name="T57" fmla="*/ 4258 h 12800"/>
                <a:gd name="T58" fmla="*/ 14962 w 18645"/>
                <a:gd name="T59" fmla="*/ 4258 h 12800"/>
                <a:gd name="T60" fmla="*/ 15362 w 18645"/>
                <a:gd name="T61" fmla="*/ 3687 h 12800"/>
                <a:gd name="T62" fmla="*/ 14962 w 18645"/>
                <a:gd name="T63" fmla="*/ 3114 h 12800"/>
                <a:gd name="T64" fmla="*/ 14950 w 18645"/>
                <a:gd name="T65" fmla="*/ 7177 h 12800"/>
                <a:gd name="T66" fmla="*/ 14212 w 18645"/>
                <a:gd name="T67" fmla="*/ 6840 h 12800"/>
                <a:gd name="T68" fmla="*/ 13162 w 18645"/>
                <a:gd name="T69" fmla="*/ 6840 h 12800"/>
                <a:gd name="T70" fmla="*/ 12425 w 18645"/>
                <a:gd name="T71" fmla="*/ 7177 h 12800"/>
                <a:gd name="T72" fmla="*/ 12160 w 18645"/>
                <a:gd name="T73" fmla="*/ 7795 h 12800"/>
                <a:gd name="T74" fmla="*/ 12160 w 18645"/>
                <a:gd name="T75" fmla="*/ 8998 h 12800"/>
                <a:gd name="T76" fmla="*/ 12408 w 18645"/>
                <a:gd name="T77" fmla="*/ 9550 h 12800"/>
                <a:gd name="T78" fmla="*/ 13115 w 18645"/>
                <a:gd name="T79" fmla="*/ 9913 h 12800"/>
                <a:gd name="T80" fmla="*/ 14260 w 18645"/>
                <a:gd name="T81" fmla="*/ 9913 h 12800"/>
                <a:gd name="T82" fmla="*/ 14966 w 18645"/>
                <a:gd name="T83" fmla="*/ 9550 h 12800"/>
                <a:gd name="T84" fmla="*/ 15215 w 18645"/>
                <a:gd name="T85" fmla="*/ 8998 h 12800"/>
                <a:gd name="T86" fmla="*/ 15215 w 18645"/>
                <a:gd name="T87" fmla="*/ 7795 h 12800"/>
                <a:gd name="T88" fmla="*/ 14950 w 18645"/>
                <a:gd name="T89" fmla="*/ 7177 h 12800"/>
                <a:gd name="T90" fmla="*/ 14357 w 18645"/>
                <a:gd name="T91" fmla="*/ 9046 h 12800"/>
                <a:gd name="T92" fmla="*/ 13018 w 18645"/>
                <a:gd name="T93" fmla="*/ 9046 h 12800"/>
                <a:gd name="T94" fmla="*/ 13018 w 18645"/>
                <a:gd name="T95" fmla="*/ 7707 h 12800"/>
                <a:gd name="T96" fmla="*/ 14357 w 18645"/>
                <a:gd name="T97" fmla="*/ 7707 h 12800"/>
                <a:gd name="T98" fmla="*/ 14357 w 18645"/>
                <a:gd name="T99" fmla="*/ 9046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645" h="12800">
                  <a:moveTo>
                    <a:pt x="6400" y="7268"/>
                  </a:moveTo>
                  <a:lnTo>
                    <a:pt x="3200" y="7268"/>
                  </a:lnTo>
                  <a:cubicBezTo>
                    <a:pt x="2979" y="7268"/>
                    <a:pt x="2800" y="7473"/>
                    <a:pt x="2800" y="7724"/>
                  </a:cubicBezTo>
                  <a:cubicBezTo>
                    <a:pt x="2800" y="7977"/>
                    <a:pt x="2980" y="8180"/>
                    <a:pt x="3200" y="8180"/>
                  </a:cubicBezTo>
                  <a:lnTo>
                    <a:pt x="6400" y="8180"/>
                  </a:lnTo>
                  <a:cubicBezTo>
                    <a:pt x="6621" y="8180"/>
                    <a:pt x="6800" y="7976"/>
                    <a:pt x="6800" y="7724"/>
                  </a:cubicBezTo>
                  <a:cubicBezTo>
                    <a:pt x="6800" y="7472"/>
                    <a:pt x="6621" y="7268"/>
                    <a:pt x="6400" y="7268"/>
                  </a:cubicBezTo>
                  <a:close/>
                  <a:moveTo>
                    <a:pt x="17045" y="0"/>
                  </a:moveTo>
                  <a:lnTo>
                    <a:pt x="1600" y="0"/>
                  </a:lnTo>
                  <a:cubicBezTo>
                    <a:pt x="722" y="0"/>
                    <a:pt x="0" y="787"/>
                    <a:pt x="0" y="1667"/>
                  </a:cubicBezTo>
                  <a:lnTo>
                    <a:pt x="0" y="11209"/>
                  </a:lnTo>
                  <a:cubicBezTo>
                    <a:pt x="0" y="12088"/>
                    <a:pt x="713" y="12800"/>
                    <a:pt x="1589" y="12800"/>
                  </a:cubicBezTo>
                  <a:lnTo>
                    <a:pt x="16972" y="12800"/>
                  </a:lnTo>
                  <a:cubicBezTo>
                    <a:pt x="17849" y="12800"/>
                    <a:pt x="18644" y="12079"/>
                    <a:pt x="18644" y="11200"/>
                  </a:cubicBezTo>
                  <a:lnTo>
                    <a:pt x="18644" y="1600"/>
                  </a:lnTo>
                  <a:cubicBezTo>
                    <a:pt x="18645" y="721"/>
                    <a:pt x="17922" y="0"/>
                    <a:pt x="17045" y="0"/>
                  </a:cubicBezTo>
                  <a:close/>
                  <a:moveTo>
                    <a:pt x="17371" y="10946"/>
                  </a:moveTo>
                  <a:cubicBezTo>
                    <a:pt x="17371" y="11386"/>
                    <a:pt x="16937" y="11751"/>
                    <a:pt x="16498" y="11751"/>
                  </a:cubicBezTo>
                  <a:lnTo>
                    <a:pt x="2001" y="11751"/>
                  </a:lnTo>
                  <a:cubicBezTo>
                    <a:pt x="1563" y="11751"/>
                    <a:pt x="1206" y="11395"/>
                    <a:pt x="1206" y="10955"/>
                  </a:cubicBezTo>
                  <a:lnTo>
                    <a:pt x="1206" y="1900"/>
                  </a:lnTo>
                  <a:cubicBezTo>
                    <a:pt x="1206" y="1460"/>
                    <a:pt x="1572" y="1033"/>
                    <a:pt x="2012" y="1033"/>
                  </a:cubicBezTo>
                  <a:lnTo>
                    <a:pt x="16571" y="1033"/>
                  </a:lnTo>
                  <a:cubicBezTo>
                    <a:pt x="17010" y="1033"/>
                    <a:pt x="17371" y="1394"/>
                    <a:pt x="17371" y="1834"/>
                  </a:cubicBezTo>
                  <a:lnTo>
                    <a:pt x="17371" y="10946"/>
                  </a:lnTo>
                  <a:close/>
                  <a:moveTo>
                    <a:pt x="14962" y="3114"/>
                  </a:moveTo>
                  <a:lnTo>
                    <a:pt x="3200" y="3114"/>
                  </a:lnTo>
                  <a:cubicBezTo>
                    <a:pt x="2979" y="3114"/>
                    <a:pt x="2800" y="3370"/>
                    <a:pt x="2800" y="3686"/>
                  </a:cubicBezTo>
                  <a:cubicBezTo>
                    <a:pt x="2800" y="4002"/>
                    <a:pt x="2979" y="4258"/>
                    <a:pt x="3200" y="4258"/>
                  </a:cubicBezTo>
                  <a:lnTo>
                    <a:pt x="14962" y="4258"/>
                  </a:lnTo>
                  <a:cubicBezTo>
                    <a:pt x="15183" y="4258"/>
                    <a:pt x="15362" y="4003"/>
                    <a:pt x="15362" y="3687"/>
                  </a:cubicBezTo>
                  <a:cubicBezTo>
                    <a:pt x="15362" y="3371"/>
                    <a:pt x="15183" y="3114"/>
                    <a:pt x="14962" y="3114"/>
                  </a:cubicBezTo>
                  <a:close/>
                  <a:moveTo>
                    <a:pt x="14950" y="7177"/>
                  </a:moveTo>
                  <a:cubicBezTo>
                    <a:pt x="14677" y="6832"/>
                    <a:pt x="14212" y="6840"/>
                    <a:pt x="14212" y="6840"/>
                  </a:cubicBezTo>
                  <a:lnTo>
                    <a:pt x="13162" y="6840"/>
                  </a:lnTo>
                  <a:cubicBezTo>
                    <a:pt x="13162" y="6840"/>
                    <a:pt x="12697" y="6832"/>
                    <a:pt x="12425" y="7177"/>
                  </a:cubicBezTo>
                  <a:cubicBezTo>
                    <a:pt x="12152" y="7522"/>
                    <a:pt x="12160" y="7641"/>
                    <a:pt x="12160" y="7795"/>
                  </a:cubicBezTo>
                  <a:lnTo>
                    <a:pt x="12160" y="8998"/>
                  </a:lnTo>
                  <a:cubicBezTo>
                    <a:pt x="12160" y="8998"/>
                    <a:pt x="12200" y="9366"/>
                    <a:pt x="12408" y="9550"/>
                  </a:cubicBezTo>
                  <a:cubicBezTo>
                    <a:pt x="12617" y="9734"/>
                    <a:pt x="12826" y="9921"/>
                    <a:pt x="13115" y="9913"/>
                  </a:cubicBezTo>
                  <a:cubicBezTo>
                    <a:pt x="13352" y="9907"/>
                    <a:pt x="14022" y="9907"/>
                    <a:pt x="14260" y="9913"/>
                  </a:cubicBezTo>
                  <a:cubicBezTo>
                    <a:pt x="14550" y="9921"/>
                    <a:pt x="14758" y="9734"/>
                    <a:pt x="14966" y="9550"/>
                  </a:cubicBezTo>
                  <a:cubicBezTo>
                    <a:pt x="15175" y="9366"/>
                    <a:pt x="15215" y="8998"/>
                    <a:pt x="15215" y="8998"/>
                  </a:cubicBezTo>
                  <a:lnTo>
                    <a:pt x="15215" y="7795"/>
                  </a:lnTo>
                  <a:cubicBezTo>
                    <a:pt x="15214" y="7641"/>
                    <a:pt x="15222" y="7522"/>
                    <a:pt x="14950" y="7177"/>
                  </a:cubicBezTo>
                  <a:close/>
                  <a:moveTo>
                    <a:pt x="14357" y="9046"/>
                  </a:moveTo>
                  <a:lnTo>
                    <a:pt x="13018" y="9046"/>
                  </a:lnTo>
                  <a:lnTo>
                    <a:pt x="13018" y="7707"/>
                  </a:lnTo>
                  <a:lnTo>
                    <a:pt x="14357" y="7707"/>
                  </a:lnTo>
                  <a:lnTo>
                    <a:pt x="14357" y="90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grpSp>
      <p:grpSp>
        <p:nvGrpSpPr>
          <p:cNvPr id="49" name="组合 48"/>
          <p:cNvGrpSpPr/>
          <p:nvPr/>
        </p:nvGrpSpPr>
        <p:grpSpPr>
          <a:xfrm>
            <a:off x="6603624" y="1739318"/>
            <a:ext cx="360000" cy="360001"/>
            <a:chOff x="1059605" y="5562083"/>
            <a:chExt cx="160375" cy="154140"/>
          </a:xfrm>
        </p:grpSpPr>
        <p:sp>
          <p:nvSpPr>
            <p:cNvPr id="50" name="椭圆 49"/>
            <p:cNvSpPr/>
            <p:nvPr/>
          </p:nvSpPr>
          <p:spPr>
            <a:xfrm>
              <a:off x="1059605" y="5562083"/>
              <a:ext cx="154140" cy="154140"/>
            </a:xfrm>
            <a:prstGeom prst="ellipse">
              <a:avLst/>
            </a:prstGeom>
            <a:solidFill>
              <a:srgbClr val="415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51" name="椭圆 50"/>
            <p:cNvSpPr/>
            <p:nvPr/>
          </p:nvSpPr>
          <p:spPr>
            <a:xfrm>
              <a:off x="1072705" y="5575183"/>
              <a:ext cx="127941" cy="127941"/>
            </a:xfrm>
            <a:prstGeom prst="ellipse">
              <a:avLst/>
            </a:prstGeom>
            <a:noFill/>
            <a:ln w="3175">
              <a:solidFill>
                <a:srgbClr val="C6C6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52" name="文本框 51"/>
            <p:cNvSpPr txBox="1"/>
            <p:nvPr/>
          </p:nvSpPr>
          <p:spPr>
            <a:xfrm>
              <a:off x="1068614" y="5597729"/>
              <a:ext cx="151366" cy="85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rPr>
                <a:t>PIN</a:t>
              </a:r>
              <a:endParaRPr kumimoji="0" lang="zh-CN" altLang="en-US" sz="7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panose="020B0503020204020204" pitchFamily="34" charset="-122"/>
                <a:cs typeface="Arial" panose="020B0604020202020204" pitchFamily="34" charset="0"/>
                <a:sym typeface="Helvetica Now Text" panose="020B0504030202020204" pitchFamily="34" charset="0"/>
              </a:endParaRPr>
            </a:p>
          </p:txBody>
        </p:sp>
      </p:grpSp>
      <p:sp>
        <p:nvSpPr>
          <p:cNvPr id="53" name="文本框 52"/>
          <p:cNvSpPr txBox="1"/>
          <p:nvPr/>
        </p:nvSpPr>
        <p:spPr>
          <a:xfrm>
            <a:off x="5841561" y="2105197"/>
            <a:ext cx="918192" cy="253916"/>
          </a:xfrm>
          <a:prstGeom prst="rect">
            <a:avLst/>
          </a:prstGeom>
          <a:noFill/>
        </p:spPr>
        <p:txBody>
          <a:bodyPr wrap="square" rtlCol="0">
            <a:spAutoFit/>
          </a:bodyPr>
          <a:lstStyle>
            <a:defPPr>
              <a:defRPr lang="zh-CN"/>
            </a:defPPr>
            <a:lvl1pPr algn="ctr">
              <a:defRPr sz="1050">
                <a:solidFill>
                  <a:srgbClr val="7D8595"/>
                </a:solidFill>
                <a:latin typeface="Helvetica Now Text" panose="020B050403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Helvetica Now Text" panose="020B0504030202020204" pitchFamily="34" charset="0"/>
                <a:ea typeface="等线" panose="02010600030101010101" pitchFamily="2" charset="-122"/>
                <a:cs typeface="+mn-cs"/>
              </a:rPr>
              <a:t>Card</a:t>
            </a:r>
            <a:endParaRPr kumimoji="0" lang="zh-CN" altLang="en-US" sz="1000" b="0" i="0" u="none" strike="noStrike" kern="1200" cap="none" spc="0" normalizeH="0" baseline="0" noProof="0" dirty="0">
              <a:ln>
                <a:noFill/>
              </a:ln>
              <a:solidFill>
                <a:prstClr val="white"/>
              </a:solidFill>
              <a:effectLst/>
              <a:uLnTx/>
              <a:uFillTx/>
              <a:latin typeface="Helvetica Now Text" panose="020B0504030202020204" pitchFamily="34" charset="0"/>
              <a:ea typeface="等线" panose="02010600030101010101" pitchFamily="2" charset="-122"/>
              <a:cs typeface="+mn-cs"/>
            </a:endParaRPr>
          </a:p>
        </p:txBody>
      </p:sp>
      <p:sp>
        <p:nvSpPr>
          <p:cNvPr id="54" name="文本框 53"/>
          <p:cNvSpPr txBox="1"/>
          <p:nvPr/>
        </p:nvSpPr>
        <p:spPr>
          <a:xfrm>
            <a:off x="6776626" y="2106755"/>
            <a:ext cx="111931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Helvetica Now Text" panose="020B0504030202020204" pitchFamily="34" charset="0"/>
                <a:ea typeface="等线" panose="02010600030101010101" pitchFamily="2" charset="-122"/>
                <a:cs typeface="+mn-cs"/>
              </a:rPr>
              <a:t>Fingerprint</a:t>
            </a:r>
            <a:endParaRPr kumimoji="0" lang="zh-CN" altLang="en-US" sz="900" b="0" i="0" u="none" strike="noStrike" kern="1200" cap="none" spc="0" normalizeH="0" baseline="0" noProof="0" dirty="0">
              <a:ln>
                <a:noFill/>
              </a:ln>
              <a:solidFill>
                <a:prstClr val="white"/>
              </a:solidFill>
              <a:effectLst/>
              <a:uLnTx/>
              <a:uFillTx/>
              <a:latin typeface="Helvetica Now Text" panose="020B0504030202020204" pitchFamily="34" charset="0"/>
              <a:ea typeface="等线" panose="02010600030101010101" pitchFamily="2" charset="-122"/>
              <a:cs typeface="+mn-cs"/>
            </a:endParaRPr>
          </a:p>
        </p:txBody>
      </p:sp>
      <p:sp>
        <p:nvSpPr>
          <p:cNvPr id="55" name="文本框 54"/>
          <p:cNvSpPr txBox="1"/>
          <p:nvPr/>
        </p:nvSpPr>
        <p:spPr>
          <a:xfrm>
            <a:off x="6199850" y="2118013"/>
            <a:ext cx="1050213" cy="215444"/>
          </a:xfrm>
          <a:prstGeom prst="rect">
            <a:avLst/>
          </a:prstGeom>
          <a:noFill/>
        </p:spPr>
        <p:txBody>
          <a:bodyPr wrap="square" rtlCol="0">
            <a:spAutoFit/>
          </a:bodyPr>
          <a:lstStyle>
            <a:defPPr>
              <a:defRPr lang="zh-CN"/>
            </a:defPPr>
            <a:lvl1pPr algn="ctr">
              <a:defRPr sz="1050">
                <a:solidFill>
                  <a:srgbClr val="7D8595"/>
                </a:solidFill>
                <a:latin typeface="Helvetica Now Text" panose="020B050403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Helvetica Now Text" panose="020B0504030202020204" pitchFamily="34" charset="0"/>
                <a:ea typeface="等线" panose="02010600030101010101" pitchFamily="2" charset="-122"/>
                <a:cs typeface="+mn-cs"/>
              </a:rPr>
              <a:t>PIN Code</a:t>
            </a:r>
            <a:endParaRPr kumimoji="0" lang="zh-CN" altLang="en-US" sz="800" b="0" i="0" u="none" strike="noStrike" kern="1200" cap="none" spc="0" normalizeH="0" baseline="0" noProof="0" dirty="0">
              <a:ln>
                <a:noFill/>
              </a:ln>
              <a:solidFill>
                <a:prstClr val="white"/>
              </a:solidFill>
              <a:effectLst/>
              <a:uLnTx/>
              <a:uFillTx/>
              <a:latin typeface="Helvetica Now Text" panose="020B0504030202020204" pitchFamily="34" charset="0"/>
              <a:ea typeface="等线" panose="02010600030101010101" pitchFamily="2" charset="-122"/>
              <a:cs typeface="+mn-cs"/>
            </a:endParaRPr>
          </a:p>
        </p:txBody>
      </p:sp>
      <p:sp>
        <p:nvSpPr>
          <p:cNvPr id="56" name="文本框 55"/>
          <p:cNvSpPr txBox="1"/>
          <p:nvPr/>
        </p:nvSpPr>
        <p:spPr>
          <a:xfrm>
            <a:off x="4429742" y="2060395"/>
            <a:ext cx="7533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QR Code</a:t>
            </a:r>
            <a:endParaRPr kumimoji="0" lang="zh-CN" altLang="en-US" sz="1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7" name="文本框 56"/>
          <p:cNvSpPr txBox="1"/>
          <p:nvPr/>
        </p:nvSpPr>
        <p:spPr>
          <a:xfrm>
            <a:off x="4984751" y="2066488"/>
            <a:ext cx="7533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Bluetooth</a:t>
            </a:r>
            <a:endParaRPr kumimoji="0" lang="zh-CN" altLang="en-US" sz="10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59" name="矩形 58"/>
          <p:cNvSpPr/>
          <p:nvPr/>
        </p:nvSpPr>
        <p:spPr>
          <a:xfrm>
            <a:off x="4008119" y="2300339"/>
            <a:ext cx="480217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1"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sym typeface="+mn-lt"/>
              </a:rPr>
              <a:t>PS: Bluetooth  ensures  precise door opening in 10cm ,only supports  android now </a:t>
            </a:r>
            <a:endParaRPr kumimoji="0" lang="en-US" altLang="zh-CN" sz="1000" b="0" i="1"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mn-lt"/>
            </a:endParaRPr>
          </a:p>
        </p:txBody>
      </p:sp>
      <p:grpSp>
        <p:nvGrpSpPr>
          <p:cNvPr id="62" name="组合 61"/>
          <p:cNvGrpSpPr/>
          <p:nvPr/>
        </p:nvGrpSpPr>
        <p:grpSpPr>
          <a:xfrm>
            <a:off x="5185450" y="1738702"/>
            <a:ext cx="360000" cy="360000"/>
            <a:chOff x="3879298" y="2807204"/>
            <a:chExt cx="738422" cy="738422"/>
          </a:xfrm>
        </p:grpSpPr>
        <p:sp>
          <p:nvSpPr>
            <p:cNvPr id="64" name="椭圆 63"/>
            <p:cNvSpPr/>
            <p:nvPr/>
          </p:nvSpPr>
          <p:spPr>
            <a:xfrm>
              <a:off x="3879298" y="2807204"/>
              <a:ext cx="738422" cy="738422"/>
            </a:xfrm>
            <a:prstGeom prst="ellipse">
              <a:avLst/>
            </a:prstGeom>
            <a:solidFill>
              <a:srgbClr val="415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65" name="椭圆 64"/>
            <p:cNvSpPr/>
            <p:nvPr/>
          </p:nvSpPr>
          <p:spPr>
            <a:xfrm>
              <a:off x="3928952" y="2856858"/>
              <a:ext cx="639115" cy="639115"/>
            </a:xfrm>
            <a:prstGeom prst="ellipse">
              <a:avLst/>
            </a:prstGeom>
            <a:noFill/>
            <a:ln w="3175">
              <a:solidFill>
                <a:srgbClr val="C6C6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grpSp>
      <p:sp>
        <p:nvSpPr>
          <p:cNvPr id="67" name="iconfont-11145-7131912">
            <a:extLst>
              <a:ext uri="{FF2B5EF4-FFF2-40B4-BE49-F238E27FC236}">
                <a16:creationId xmlns:a16="http://schemas.microsoft.com/office/drawing/2014/main" id="{54405246-CCE2-4201-BBB1-D3F3EB6E740D}"/>
              </a:ext>
            </a:extLst>
          </p:cNvPr>
          <p:cNvSpPr/>
          <p:nvPr/>
        </p:nvSpPr>
        <p:spPr>
          <a:xfrm>
            <a:off x="5275870" y="1802850"/>
            <a:ext cx="171651" cy="232665"/>
          </a:xfrm>
          <a:custGeom>
            <a:avLst/>
            <a:gdLst>
              <a:gd name="T0" fmla="*/ 7199 w 7378"/>
              <a:gd name="T1" fmla="*/ 2961 h 10001"/>
              <a:gd name="T2" fmla="*/ 7378 w 7378"/>
              <a:gd name="T3" fmla="*/ 5001 h 10001"/>
              <a:gd name="T4" fmla="*/ 7199 w 7378"/>
              <a:gd name="T5" fmla="*/ 7041 h 10001"/>
              <a:gd name="T6" fmla="*/ 6710 w 7378"/>
              <a:gd name="T7" fmla="*/ 8475 h 10001"/>
              <a:gd name="T8" fmla="*/ 5926 w 7378"/>
              <a:gd name="T9" fmla="*/ 9383 h 10001"/>
              <a:gd name="T10" fmla="*/ 4914 w 7378"/>
              <a:gd name="T11" fmla="*/ 9865 h 10001"/>
              <a:gd name="T12" fmla="*/ 3689 w 7378"/>
              <a:gd name="T13" fmla="*/ 10001 h 10001"/>
              <a:gd name="T14" fmla="*/ 2464 w 7378"/>
              <a:gd name="T15" fmla="*/ 9865 h 10001"/>
              <a:gd name="T16" fmla="*/ 1451 w 7378"/>
              <a:gd name="T17" fmla="*/ 9383 h 10001"/>
              <a:gd name="T18" fmla="*/ 668 w 7378"/>
              <a:gd name="T19" fmla="*/ 8475 h 10001"/>
              <a:gd name="T20" fmla="*/ 179 w 7378"/>
              <a:gd name="T21" fmla="*/ 7041 h 10001"/>
              <a:gd name="T22" fmla="*/ 0 w 7378"/>
              <a:gd name="T23" fmla="*/ 5001 h 10001"/>
              <a:gd name="T24" fmla="*/ 179 w 7378"/>
              <a:gd name="T25" fmla="*/ 2961 h 10001"/>
              <a:gd name="T26" fmla="*/ 668 w 7378"/>
              <a:gd name="T27" fmla="*/ 1527 h 10001"/>
              <a:gd name="T28" fmla="*/ 1451 w 7378"/>
              <a:gd name="T29" fmla="*/ 620 h 10001"/>
              <a:gd name="T30" fmla="*/ 2464 w 7378"/>
              <a:gd name="T31" fmla="*/ 137 h 10001"/>
              <a:gd name="T32" fmla="*/ 3689 w 7378"/>
              <a:gd name="T33" fmla="*/ 0 h 10001"/>
              <a:gd name="T34" fmla="*/ 4914 w 7378"/>
              <a:gd name="T35" fmla="*/ 136 h 10001"/>
              <a:gd name="T36" fmla="*/ 5926 w 7378"/>
              <a:gd name="T37" fmla="*/ 619 h 10001"/>
              <a:gd name="T38" fmla="*/ 6710 w 7378"/>
              <a:gd name="T39" fmla="*/ 1526 h 10001"/>
              <a:gd name="T40" fmla="*/ 7199 w 7378"/>
              <a:gd name="T41" fmla="*/ 2961 h 10001"/>
              <a:gd name="T42" fmla="*/ 3365 w 7378"/>
              <a:gd name="T43" fmla="*/ 9298 h 10001"/>
              <a:gd name="T44" fmla="*/ 5954 w 7378"/>
              <a:gd name="T45" fmla="*/ 6707 h 10001"/>
              <a:gd name="T46" fmla="*/ 4247 w 7378"/>
              <a:gd name="T47" fmla="*/ 5000 h 10001"/>
              <a:gd name="T48" fmla="*/ 5954 w 7378"/>
              <a:gd name="T49" fmla="*/ 3293 h 10001"/>
              <a:gd name="T50" fmla="*/ 3365 w 7378"/>
              <a:gd name="T51" fmla="*/ 703 h 10001"/>
              <a:gd name="T52" fmla="*/ 3365 w 7378"/>
              <a:gd name="T53" fmla="*/ 4113 h 10001"/>
              <a:gd name="T54" fmla="*/ 1943 w 7378"/>
              <a:gd name="T55" fmla="*/ 2690 h 10001"/>
              <a:gd name="T56" fmla="*/ 1424 w 7378"/>
              <a:gd name="T57" fmla="*/ 3209 h 10001"/>
              <a:gd name="T58" fmla="*/ 3210 w 7378"/>
              <a:gd name="T59" fmla="*/ 5000 h 10001"/>
              <a:gd name="T60" fmla="*/ 1424 w 7378"/>
              <a:gd name="T61" fmla="*/ 6791 h 10001"/>
              <a:gd name="T62" fmla="*/ 1943 w 7378"/>
              <a:gd name="T63" fmla="*/ 7310 h 10001"/>
              <a:gd name="T64" fmla="*/ 3365 w 7378"/>
              <a:gd name="T65" fmla="*/ 5888 h 10001"/>
              <a:gd name="T66" fmla="*/ 3365 w 7378"/>
              <a:gd name="T67" fmla="*/ 9298 h 10001"/>
              <a:gd name="T68" fmla="*/ 4090 w 7378"/>
              <a:gd name="T69" fmla="*/ 2466 h 10001"/>
              <a:gd name="T70" fmla="*/ 4922 w 7378"/>
              <a:gd name="T71" fmla="*/ 3297 h 10001"/>
              <a:gd name="T72" fmla="*/ 4095 w 7378"/>
              <a:gd name="T73" fmla="*/ 4124 h 10001"/>
              <a:gd name="T74" fmla="*/ 4090 w 7378"/>
              <a:gd name="T75" fmla="*/ 2466 h 10001"/>
              <a:gd name="T76" fmla="*/ 4097 w 7378"/>
              <a:gd name="T77" fmla="*/ 5876 h 10001"/>
              <a:gd name="T78" fmla="*/ 4923 w 7378"/>
              <a:gd name="T79" fmla="*/ 6702 h 10001"/>
              <a:gd name="T80" fmla="*/ 4092 w 7378"/>
              <a:gd name="T81" fmla="*/ 7534 h 10001"/>
              <a:gd name="T82" fmla="*/ 4097 w 7378"/>
              <a:gd name="T83" fmla="*/ 5876 h 10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78" h="10001">
                <a:moveTo>
                  <a:pt x="7199" y="2961"/>
                </a:moveTo>
                <a:cubicBezTo>
                  <a:pt x="7318" y="3544"/>
                  <a:pt x="7378" y="4222"/>
                  <a:pt x="7378" y="5001"/>
                </a:cubicBezTo>
                <a:cubicBezTo>
                  <a:pt x="7378" y="5779"/>
                  <a:pt x="7318" y="6459"/>
                  <a:pt x="7199" y="7041"/>
                </a:cubicBezTo>
                <a:cubicBezTo>
                  <a:pt x="7080" y="7624"/>
                  <a:pt x="6918" y="8101"/>
                  <a:pt x="6710" y="8475"/>
                </a:cubicBezTo>
                <a:cubicBezTo>
                  <a:pt x="6504" y="8849"/>
                  <a:pt x="6242" y="9151"/>
                  <a:pt x="5926" y="9383"/>
                </a:cubicBezTo>
                <a:cubicBezTo>
                  <a:pt x="5611" y="9614"/>
                  <a:pt x="5273" y="9775"/>
                  <a:pt x="4914" y="9865"/>
                </a:cubicBezTo>
                <a:cubicBezTo>
                  <a:pt x="4555" y="9956"/>
                  <a:pt x="4146" y="10001"/>
                  <a:pt x="3689" y="10001"/>
                </a:cubicBezTo>
                <a:cubicBezTo>
                  <a:pt x="3231" y="10001"/>
                  <a:pt x="2823" y="9955"/>
                  <a:pt x="2464" y="9865"/>
                </a:cubicBezTo>
                <a:cubicBezTo>
                  <a:pt x="2105" y="9774"/>
                  <a:pt x="1766" y="9613"/>
                  <a:pt x="1451" y="9383"/>
                </a:cubicBezTo>
                <a:cubicBezTo>
                  <a:pt x="1135" y="9151"/>
                  <a:pt x="874" y="8850"/>
                  <a:pt x="668" y="8475"/>
                </a:cubicBezTo>
                <a:cubicBezTo>
                  <a:pt x="461" y="8101"/>
                  <a:pt x="298" y="7623"/>
                  <a:pt x="179" y="7041"/>
                </a:cubicBezTo>
                <a:cubicBezTo>
                  <a:pt x="60" y="6459"/>
                  <a:pt x="0" y="5780"/>
                  <a:pt x="0" y="5001"/>
                </a:cubicBezTo>
                <a:cubicBezTo>
                  <a:pt x="0" y="4224"/>
                  <a:pt x="60" y="3544"/>
                  <a:pt x="179" y="2961"/>
                </a:cubicBezTo>
                <a:cubicBezTo>
                  <a:pt x="298" y="2379"/>
                  <a:pt x="460" y="1901"/>
                  <a:pt x="668" y="1527"/>
                </a:cubicBezTo>
                <a:cubicBezTo>
                  <a:pt x="875" y="1154"/>
                  <a:pt x="1136" y="851"/>
                  <a:pt x="1451" y="620"/>
                </a:cubicBezTo>
                <a:cubicBezTo>
                  <a:pt x="1768" y="390"/>
                  <a:pt x="2105" y="227"/>
                  <a:pt x="2464" y="137"/>
                </a:cubicBezTo>
                <a:cubicBezTo>
                  <a:pt x="2823" y="46"/>
                  <a:pt x="3231" y="0"/>
                  <a:pt x="3689" y="0"/>
                </a:cubicBezTo>
                <a:cubicBezTo>
                  <a:pt x="4146" y="0"/>
                  <a:pt x="4555" y="46"/>
                  <a:pt x="4914" y="136"/>
                </a:cubicBezTo>
                <a:cubicBezTo>
                  <a:pt x="5273" y="227"/>
                  <a:pt x="5611" y="389"/>
                  <a:pt x="5926" y="619"/>
                </a:cubicBezTo>
                <a:cubicBezTo>
                  <a:pt x="6243" y="850"/>
                  <a:pt x="6504" y="1151"/>
                  <a:pt x="6710" y="1526"/>
                </a:cubicBezTo>
                <a:cubicBezTo>
                  <a:pt x="6917" y="1901"/>
                  <a:pt x="7079" y="2379"/>
                  <a:pt x="7199" y="2961"/>
                </a:cubicBezTo>
                <a:close/>
                <a:moveTo>
                  <a:pt x="3365" y="9298"/>
                </a:moveTo>
                <a:lnTo>
                  <a:pt x="5954" y="6707"/>
                </a:lnTo>
                <a:lnTo>
                  <a:pt x="4247" y="5000"/>
                </a:lnTo>
                <a:lnTo>
                  <a:pt x="5954" y="3293"/>
                </a:lnTo>
                <a:lnTo>
                  <a:pt x="3365" y="703"/>
                </a:lnTo>
                <a:lnTo>
                  <a:pt x="3365" y="4113"/>
                </a:lnTo>
                <a:lnTo>
                  <a:pt x="1943" y="2690"/>
                </a:lnTo>
                <a:lnTo>
                  <a:pt x="1424" y="3209"/>
                </a:lnTo>
                <a:lnTo>
                  <a:pt x="3210" y="5000"/>
                </a:lnTo>
                <a:lnTo>
                  <a:pt x="1424" y="6791"/>
                </a:lnTo>
                <a:lnTo>
                  <a:pt x="1943" y="7310"/>
                </a:lnTo>
                <a:lnTo>
                  <a:pt x="3365" y="5888"/>
                </a:lnTo>
                <a:lnTo>
                  <a:pt x="3365" y="9298"/>
                </a:lnTo>
                <a:close/>
                <a:moveTo>
                  <a:pt x="4090" y="2466"/>
                </a:moveTo>
                <a:lnTo>
                  <a:pt x="4922" y="3297"/>
                </a:lnTo>
                <a:lnTo>
                  <a:pt x="4095" y="4124"/>
                </a:lnTo>
                <a:lnTo>
                  <a:pt x="4090" y="2466"/>
                </a:lnTo>
                <a:close/>
                <a:moveTo>
                  <a:pt x="4097" y="5876"/>
                </a:moveTo>
                <a:lnTo>
                  <a:pt x="4923" y="6702"/>
                </a:lnTo>
                <a:lnTo>
                  <a:pt x="4092" y="7534"/>
                </a:lnTo>
                <a:lnTo>
                  <a:pt x="4097" y="5876"/>
                </a:lnTo>
                <a:close/>
              </a:path>
            </a:pathLst>
          </a:cu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68" name="组合 67"/>
          <p:cNvGrpSpPr/>
          <p:nvPr/>
        </p:nvGrpSpPr>
        <p:grpSpPr>
          <a:xfrm>
            <a:off x="4686184" y="1728581"/>
            <a:ext cx="360000" cy="360000"/>
            <a:chOff x="3982054" y="2915598"/>
            <a:chExt cx="738422" cy="738422"/>
          </a:xfrm>
        </p:grpSpPr>
        <p:sp>
          <p:nvSpPr>
            <p:cNvPr id="69" name="椭圆 68"/>
            <p:cNvSpPr/>
            <p:nvPr/>
          </p:nvSpPr>
          <p:spPr>
            <a:xfrm>
              <a:off x="3982054" y="2915598"/>
              <a:ext cx="738422" cy="738422"/>
            </a:xfrm>
            <a:prstGeom prst="ellipse">
              <a:avLst/>
            </a:prstGeom>
            <a:solidFill>
              <a:srgbClr val="415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sp>
          <p:nvSpPr>
            <p:cNvPr id="70" name="椭圆 69"/>
            <p:cNvSpPr/>
            <p:nvPr/>
          </p:nvSpPr>
          <p:spPr>
            <a:xfrm>
              <a:off x="4033602" y="2957819"/>
              <a:ext cx="639117" cy="639114"/>
            </a:xfrm>
            <a:prstGeom prst="ellipse">
              <a:avLst/>
            </a:prstGeom>
            <a:noFill/>
            <a:ln w="3175">
              <a:solidFill>
                <a:srgbClr val="C6C6C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Now Text" panose="020B0504030202020204" pitchFamily="34" charset="0"/>
                <a:ea typeface="微软雅黑" panose="020B0503020204020204" pitchFamily="34" charset="-122"/>
                <a:cs typeface="+mn-cs"/>
                <a:sym typeface="Helvetica Now Text" panose="020B0504030202020204" pitchFamily="34" charset="0"/>
              </a:endParaRPr>
            </a:p>
          </p:txBody>
        </p:sp>
      </p:grpSp>
      <p:sp>
        <p:nvSpPr>
          <p:cNvPr id="74" name="iconfont-11145-7131912">
            <a:extLst>
              <a:ext uri="{FF2B5EF4-FFF2-40B4-BE49-F238E27FC236}">
                <a16:creationId xmlns:a16="http://schemas.microsoft.com/office/drawing/2014/main" id="{54405246-CCE2-4201-BBB1-D3F3EB6E740D}"/>
              </a:ext>
            </a:extLst>
          </p:cNvPr>
          <p:cNvSpPr/>
          <p:nvPr/>
        </p:nvSpPr>
        <p:spPr>
          <a:xfrm>
            <a:off x="4789153" y="1821608"/>
            <a:ext cx="152827" cy="152827"/>
          </a:xfrm>
          <a:custGeom>
            <a:avLst/>
            <a:gdLst>
              <a:gd name="T0" fmla="*/ 4675 w 11200"/>
              <a:gd name="T1" fmla="*/ 0 h 11200"/>
              <a:gd name="T2" fmla="*/ 5075 w 11200"/>
              <a:gd name="T3" fmla="*/ 4675 h 11200"/>
              <a:gd name="T4" fmla="*/ 400 w 11200"/>
              <a:gd name="T5" fmla="*/ 5075 h 11200"/>
              <a:gd name="T6" fmla="*/ 0 w 11200"/>
              <a:gd name="T7" fmla="*/ 400 h 11200"/>
              <a:gd name="T8" fmla="*/ 900 w 11200"/>
              <a:gd name="T9" fmla="*/ 800 h 11200"/>
              <a:gd name="T10" fmla="*/ 800 w 11200"/>
              <a:gd name="T11" fmla="*/ 4175 h 11200"/>
              <a:gd name="T12" fmla="*/ 4175 w 11200"/>
              <a:gd name="T13" fmla="*/ 4275 h 11200"/>
              <a:gd name="T14" fmla="*/ 4275 w 11200"/>
              <a:gd name="T15" fmla="*/ 900 h 11200"/>
              <a:gd name="T16" fmla="*/ 900 w 11200"/>
              <a:gd name="T17" fmla="*/ 800 h 11200"/>
              <a:gd name="T18" fmla="*/ 10800 w 11200"/>
              <a:gd name="T19" fmla="*/ 0 h 11200"/>
              <a:gd name="T20" fmla="*/ 11200 w 11200"/>
              <a:gd name="T21" fmla="*/ 4675 h 11200"/>
              <a:gd name="T22" fmla="*/ 6525 w 11200"/>
              <a:gd name="T23" fmla="*/ 5075 h 11200"/>
              <a:gd name="T24" fmla="*/ 6125 w 11200"/>
              <a:gd name="T25" fmla="*/ 400 h 11200"/>
              <a:gd name="T26" fmla="*/ 7025 w 11200"/>
              <a:gd name="T27" fmla="*/ 800 h 11200"/>
              <a:gd name="T28" fmla="*/ 6925 w 11200"/>
              <a:gd name="T29" fmla="*/ 4175 h 11200"/>
              <a:gd name="T30" fmla="*/ 10300 w 11200"/>
              <a:gd name="T31" fmla="*/ 4275 h 11200"/>
              <a:gd name="T32" fmla="*/ 10400 w 11200"/>
              <a:gd name="T33" fmla="*/ 900 h 11200"/>
              <a:gd name="T34" fmla="*/ 7025 w 11200"/>
              <a:gd name="T35" fmla="*/ 800 h 11200"/>
              <a:gd name="T36" fmla="*/ 4675 w 11200"/>
              <a:gd name="T37" fmla="*/ 6125 h 11200"/>
              <a:gd name="T38" fmla="*/ 5075 w 11200"/>
              <a:gd name="T39" fmla="*/ 10800 h 11200"/>
              <a:gd name="T40" fmla="*/ 400 w 11200"/>
              <a:gd name="T41" fmla="*/ 11200 h 11200"/>
              <a:gd name="T42" fmla="*/ 0 w 11200"/>
              <a:gd name="T43" fmla="*/ 6525 h 11200"/>
              <a:gd name="T44" fmla="*/ 900 w 11200"/>
              <a:gd name="T45" fmla="*/ 6925 h 11200"/>
              <a:gd name="T46" fmla="*/ 800 w 11200"/>
              <a:gd name="T47" fmla="*/ 10300 h 11200"/>
              <a:gd name="T48" fmla="*/ 4175 w 11200"/>
              <a:gd name="T49" fmla="*/ 10400 h 11200"/>
              <a:gd name="T50" fmla="*/ 4275 w 11200"/>
              <a:gd name="T51" fmla="*/ 7025 h 11200"/>
              <a:gd name="T52" fmla="*/ 900 w 11200"/>
              <a:gd name="T53" fmla="*/ 6925 h 11200"/>
              <a:gd name="T54" fmla="*/ 8925 w 11200"/>
              <a:gd name="T55" fmla="*/ 11200 h 11200"/>
              <a:gd name="T56" fmla="*/ 7725 w 11200"/>
              <a:gd name="T57" fmla="*/ 9863 h 11200"/>
              <a:gd name="T58" fmla="*/ 9725 w 11200"/>
              <a:gd name="T59" fmla="*/ 9863 h 11200"/>
              <a:gd name="T60" fmla="*/ 11200 w 11200"/>
              <a:gd name="T61" fmla="*/ 10800 h 11200"/>
              <a:gd name="T62" fmla="*/ 9725 w 11200"/>
              <a:gd name="T63" fmla="*/ 11200 h 11200"/>
              <a:gd name="T64" fmla="*/ 7725 w 11200"/>
              <a:gd name="T65" fmla="*/ 9063 h 11200"/>
              <a:gd name="T66" fmla="*/ 6925 w 11200"/>
              <a:gd name="T67" fmla="*/ 8238 h 11200"/>
              <a:gd name="T68" fmla="*/ 6525 w 11200"/>
              <a:gd name="T69" fmla="*/ 11200 h 11200"/>
              <a:gd name="T70" fmla="*/ 6125 w 11200"/>
              <a:gd name="T71" fmla="*/ 6525 h 11200"/>
              <a:gd name="T72" fmla="*/ 9600 w 11200"/>
              <a:gd name="T73" fmla="*/ 6125 h 11200"/>
              <a:gd name="T74" fmla="*/ 10400 w 11200"/>
              <a:gd name="T75" fmla="*/ 8288 h 11200"/>
              <a:gd name="T76" fmla="*/ 10800 w 11200"/>
              <a:gd name="T77" fmla="*/ 6125 h 11200"/>
              <a:gd name="T78" fmla="*/ 11200 w 11200"/>
              <a:gd name="T79" fmla="*/ 9063 h 11200"/>
              <a:gd name="T80" fmla="*/ 2538 w 11200"/>
              <a:gd name="T81" fmla="*/ 3338 h 11200"/>
              <a:gd name="T82" fmla="*/ 2538 w 11200"/>
              <a:gd name="T83" fmla="*/ 1738 h 11200"/>
              <a:gd name="T84" fmla="*/ 2538 w 11200"/>
              <a:gd name="T85" fmla="*/ 3338 h 11200"/>
              <a:gd name="T86" fmla="*/ 7863 w 11200"/>
              <a:gd name="T87" fmla="*/ 2538 h 11200"/>
              <a:gd name="T88" fmla="*/ 9463 w 11200"/>
              <a:gd name="T89" fmla="*/ 2538 h 11200"/>
              <a:gd name="T90" fmla="*/ 2538 w 11200"/>
              <a:gd name="T91" fmla="*/ 9463 h 11200"/>
              <a:gd name="T92" fmla="*/ 2538 w 11200"/>
              <a:gd name="T93" fmla="*/ 7863 h 11200"/>
              <a:gd name="T94" fmla="*/ 2538 w 11200"/>
              <a:gd name="T95" fmla="*/ 9463 h 1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00" h="11200">
                <a:moveTo>
                  <a:pt x="400" y="0"/>
                </a:moveTo>
                <a:lnTo>
                  <a:pt x="4675" y="0"/>
                </a:lnTo>
                <a:cubicBezTo>
                  <a:pt x="4896" y="0"/>
                  <a:pt x="5075" y="179"/>
                  <a:pt x="5075" y="400"/>
                </a:cubicBezTo>
                <a:lnTo>
                  <a:pt x="5075" y="4675"/>
                </a:lnTo>
                <a:cubicBezTo>
                  <a:pt x="5075" y="4896"/>
                  <a:pt x="4896" y="5075"/>
                  <a:pt x="4675" y="5075"/>
                </a:cubicBezTo>
                <a:lnTo>
                  <a:pt x="400" y="5075"/>
                </a:lnTo>
                <a:cubicBezTo>
                  <a:pt x="179" y="5075"/>
                  <a:pt x="0" y="4896"/>
                  <a:pt x="0" y="4675"/>
                </a:cubicBezTo>
                <a:lnTo>
                  <a:pt x="0" y="400"/>
                </a:lnTo>
                <a:cubicBezTo>
                  <a:pt x="0" y="179"/>
                  <a:pt x="179" y="0"/>
                  <a:pt x="400" y="0"/>
                </a:cubicBezTo>
                <a:close/>
                <a:moveTo>
                  <a:pt x="900" y="800"/>
                </a:moveTo>
                <a:cubicBezTo>
                  <a:pt x="845" y="800"/>
                  <a:pt x="800" y="845"/>
                  <a:pt x="800" y="900"/>
                </a:cubicBezTo>
                <a:lnTo>
                  <a:pt x="800" y="4175"/>
                </a:lnTo>
                <a:cubicBezTo>
                  <a:pt x="800" y="4230"/>
                  <a:pt x="845" y="4275"/>
                  <a:pt x="900" y="4275"/>
                </a:cubicBezTo>
                <a:lnTo>
                  <a:pt x="4175" y="4275"/>
                </a:lnTo>
                <a:cubicBezTo>
                  <a:pt x="4230" y="4275"/>
                  <a:pt x="4275" y="4230"/>
                  <a:pt x="4275" y="4175"/>
                </a:cubicBezTo>
                <a:lnTo>
                  <a:pt x="4275" y="900"/>
                </a:lnTo>
                <a:cubicBezTo>
                  <a:pt x="4275" y="845"/>
                  <a:pt x="4230" y="800"/>
                  <a:pt x="4175" y="800"/>
                </a:cubicBezTo>
                <a:lnTo>
                  <a:pt x="900" y="800"/>
                </a:lnTo>
                <a:close/>
                <a:moveTo>
                  <a:pt x="6525" y="0"/>
                </a:moveTo>
                <a:lnTo>
                  <a:pt x="10800" y="0"/>
                </a:lnTo>
                <a:cubicBezTo>
                  <a:pt x="11021" y="0"/>
                  <a:pt x="11200" y="179"/>
                  <a:pt x="11200" y="400"/>
                </a:cubicBezTo>
                <a:lnTo>
                  <a:pt x="11200" y="4675"/>
                </a:lnTo>
                <a:cubicBezTo>
                  <a:pt x="11200" y="4896"/>
                  <a:pt x="11021" y="5075"/>
                  <a:pt x="10800" y="5075"/>
                </a:cubicBezTo>
                <a:lnTo>
                  <a:pt x="6525" y="5075"/>
                </a:lnTo>
                <a:cubicBezTo>
                  <a:pt x="6304" y="5075"/>
                  <a:pt x="6125" y="4896"/>
                  <a:pt x="6125" y="4675"/>
                </a:cubicBezTo>
                <a:lnTo>
                  <a:pt x="6125" y="400"/>
                </a:lnTo>
                <a:cubicBezTo>
                  <a:pt x="6125" y="179"/>
                  <a:pt x="6304" y="0"/>
                  <a:pt x="6525" y="0"/>
                </a:cubicBezTo>
                <a:close/>
                <a:moveTo>
                  <a:pt x="7025" y="800"/>
                </a:moveTo>
                <a:cubicBezTo>
                  <a:pt x="6970" y="800"/>
                  <a:pt x="6925" y="845"/>
                  <a:pt x="6925" y="900"/>
                </a:cubicBezTo>
                <a:lnTo>
                  <a:pt x="6925" y="4175"/>
                </a:lnTo>
                <a:cubicBezTo>
                  <a:pt x="6925" y="4230"/>
                  <a:pt x="6970" y="4275"/>
                  <a:pt x="7025" y="4275"/>
                </a:cubicBezTo>
                <a:lnTo>
                  <a:pt x="10300" y="4275"/>
                </a:lnTo>
                <a:cubicBezTo>
                  <a:pt x="10355" y="4275"/>
                  <a:pt x="10400" y="4230"/>
                  <a:pt x="10400" y="4175"/>
                </a:cubicBezTo>
                <a:lnTo>
                  <a:pt x="10400" y="900"/>
                </a:lnTo>
                <a:cubicBezTo>
                  <a:pt x="10400" y="845"/>
                  <a:pt x="10355" y="800"/>
                  <a:pt x="10300" y="800"/>
                </a:cubicBezTo>
                <a:lnTo>
                  <a:pt x="7025" y="800"/>
                </a:lnTo>
                <a:close/>
                <a:moveTo>
                  <a:pt x="400" y="6125"/>
                </a:moveTo>
                <a:lnTo>
                  <a:pt x="4675" y="6125"/>
                </a:lnTo>
                <a:cubicBezTo>
                  <a:pt x="4896" y="6125"/>
                  <a:pt x="5075" y="6304"/>
                  <a:pt x="5075" y="6525"/>
                </a:cubicBezTo>
                <a:lnTo>
                  <a:pt x="5075" y="10800"/>
                </a:lnTo>
                <a:cubicBezTo>
                  <a:pt x="5075" y="11021"/>
                  <a:pt x="4896" y="11200"/>
                  <a:pt x="4675" y="11200"/>
                </a:cubicBezTo>
                <a:lnTo>
                  <a:pt x="400" y="11200"/>
                </a:lnTo>
                <a:cubicBezTo>
                  <a:pt x="179" y="11200"/>
                  <a:pt x="0" y="11021"/>
                  <a:pt x="0" y="10800"/>
                </a:cubicBezTo>
                <a:lnTo>
                  <a:pt x="0" y="6525"/>
                </a:lnTo>
                <a:cubicBezTo>
                  <a:pt x="0" y="6304"/>
                  <a:pt x="179" y="6125"/>
                  <a:pt x="400" y="6125"/>
                </a:cubicBezTo>
                <a:close/>
                <a:moveTo>
                  <a:pt x="900" y="6925"/>
                </a:moveTo>
                <a:cubicBezTo>
                  <a:pt x="845" y="6925"/>
                  <a:pt x="800" y="6970"/>
                  <a:pt x="800" y="7025"/>
                </a:cubicBezTo>
                <a:lnTo>
                  <a:pt x="800" y="10300"/>
                </a:lnTo>
                <a:cubicBezTo>
                  <a:pt x="800" y="10355"/>
                  <a:pt x="845" y="10400"/>
                  <a:pt x="900" y="10400"/>
                </a:cubicBezTo>
                <a:lnTo>
                  <a:pt x="4175" y="10400"/>
                </a:lnTo>
                <a:cubicBezTo>
                  <a:pt x="4230" y="10400"/>
                  <a:pt x="4275" y="10355"/>
                  <a:pt x="4275" y="10300"/>
                </a:cubicBezTo>
                <a:lnTo>
                  <a:pt x="4275" y="7025"/>
                </a:lnTo>
                <a:cubicBezTo>
                  <a:pt x="4275" y="6970"/>
                  <a:pt x="4230" y="6925"/>
                  <a:pt x="4175" y="6925"/>
                </a:cubicBezTo>
                <a:lnTo>
                  <a:pt x="900" y="6925"/>
                </a:lnTo>
                <a:close/>
                <a:moveTo>
                  <a:pt x="8925" y="9863"/>
                </a:moveTo>
                <a:lnTo>
                  <a:pt x="8925" y="11200"/>
                </a:lnTo>
                <a:lnTo>
                  <a:pt x="7725" y="11200"/>
                </a:lnTo>
                <a:lnTo>
                  <a:pt x="7725" y="9863"/>
                </a:lnTo>
                <a:lnTo>
                  <a:pt x="8925" y="9863"/>
                </a:lnTo>
                <a:close/>
                <a:moveTo>
                  <a:pt x="9725" y="9863"/>
                </a:moveTo>
                <a:lnTo>
                  <a:pt x="11200" y="9863"/>
                </a:lnTo>
                <a:lnTo>
                  <a:pt x="11200" y="10800"/>
                </a:lnTo>
                <a:cubicBezTo>
                  <a:pt x="11200" y="11021"/>
                  <a:pt x="11021" y="11200"/>
                  <a:pt x="10800" y="11200"/>
                </a:cubicBezTo>
                <a:lnTo>
                  <a:pt x="9725" y="11200"/>
                </a:lnTo>
                <a:lnTo>
                  <a:pt x="9725" y="9863"/>
                </a:lnTo>
                <a:close/>
                <a:moveTo>
                  <a:pt x="7725" y="9063"/>
                </a:moveTo>
                <a:lnTo>
                  <a:pt x="7725" y="8238"/>
                </a:lnTo>
                <a:lnTo>
                  <a:pt x="6925" y="8238"/>
                </a:lnTo>
                <a:lnTo>
                  <a:pt x="6925" y="11200"/>
                </a:lnTo>
                <a:lnTo>
                  <a:pt x="6525" y="11200"/>
                </a:lnTo>
                <a:cubicBezTo>
                  <a:pt x="6304" y="11200"/>
                  <a:pt x="6125" y="11021"/>
                  <a:pt x="6125" y="10800"/>
                </a:cubicBezTo>
                <a:lnTo>
                  <a:pt x="6125" y="6525"/>
                </a:lnTo>
                <a:cubicBezTo>
                  <a:pt x="6125" y="6304"/>
                  <a:pt x="6304" y="6125"/>
                  <a:pt x="6525" y="6125"/>
                </a:cubicBezTo>
                <a:lnTo>
                  <a:pt x="9600" y="6125"/>
                </a:lnTo>
                <a:lnTo>
                  <a:pt x="9600" y="8288"/>
                </a:lnTo>
                <a:lnTo>
                  <a:pt x="10400" y="8288"/>
                </a:lnTo>
                <a:lnTo>
                  <a:pt x="10400" y="6125"/>
                </a:lnTo>
                <a:lnTo>
                  <a:pt x="10800" y="6125"/>
                </a:lnTo>
                <a:cubicBezTo>
                  <a:pt x="11021" y="6125"/>
                  <a:pt x="11200" y="6304"/>
                  <a:pt x="11200" y="6525"/>
                </a:cubicBezTo>
                <a:lnTo>
                  <a:pt x="11200" y="9063"/>
                </a:lnTo>
                <a:lnTo>
                  <a:pt x="7725" y="9063"/>
                </a:lnTo>
                <a:close/>
                <a:moveTo>
                  <a:pt x="2538" y="3338"/>
                </a:moveTo>
                <a:cubicBezTo>
                  <a:pt x="2096" y="3338"/>
                  <a:pt x="1738" y="2979"/>
                  <a:pt x="1738" y="2538"/>
                </a:cubicBezTo>
                <a:cubicBezTo>
                  <a:pt x="1738" y="2096"/>
                  <a:pt x="2096" y="1738"/>
                  <a:pt x="2538" y="1738"/>
                </a:cubicBezTo>
                <a:cubicBezTo>
                  <a:pt x="2979" y="1738"/>
                  <a:pt x="3338" y="2096"/>
                  <a:pt x="3338" y="2538"/>
                </a:cubicBezTo>
                <a:cubicBezTo>
                  <a:pt x="3338" y="2979"/>
                  <a:pt x="2979" y="3338"/>
                  <a:pt x="2538" y="3338"/>
                </a:cubicBezTo>
                <a:close/>
                <a:moveTo>
                  <a:pt x="8663" y="3338"/>
                </a:moveTo>
                <a:cubicBezTo>
                  <a:pt x="8221" y="3338"/>
                  <a:pt x="7863" y="2979"/>
                  <a:pt x="7863" y="2538"/>
                </a:cubicBezTo>
                <a:cubicBezTo>
                  <a:pt x="7863" y="2096"/>
                  <a:pt x="8221" y="1738"/>
                  <a:pt x="8663" y="1738"/>
                </a:cubicBezTo>
                <a:cubicBezTo>
                  <a:pt x="9104" y="1738"/>
                  <a:pt x="9463" y="2096"/>
                  <a:pt x="9463" y="2538"/>
                </a:cubicBezTo>
                <a:cubicBezTo>
                  <a:pt x="9463" y="2979"/>
                  <a:pt x="9104" y="3338"/>
                  <a:pt x="8663" y="3338"/>
                </a:cubicBezTo>
                <a:close/>
                <a:moveTo>
                  <a:pt x="2538" y="9463"/>
                </a:moveTo>
                <a:cubicBezTo>
                  <a:pt x="2096" y="9463"/>
                  <a:pt x="1738" y="9104"/>
                  <a:pt x="1738" y="8663"/>
                </a:cubicBezTo>
                <a:cubicBezTo>
                  <a:pt x="1738" y="8221"/>
                  <a:pt x="2096" y="7863"/>
                  <a:pt x="2538" y="7863"/>
                </a:cubicBezTo>
                <a:cubicBezTo>
                  <a:pt x="2979" y="7863"/>
                  <a:pt x="3338" y="8221"/>
                  <a:pt x="3338" y="8663"/>
                </a:cubicBezTo>
                <a:cubicBezTo>
                  <a:pt x="3338" y="9104"/>
                  <a:pt x="2979" y="9463"/>
                  <a:pt x="2538" y="9463"/>
                </a:cubicBezTo>
                <a:close/>
              </a:path>
            </a:pathLst>
          </a:cu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0" name="图片 7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06102" y="1935726"/>
            <a:ext cx="673681" cy="1328113"/>
          </a:xfrm>
          <a:prstGeom prst="rect">
            <a:avLst/>
          </a:prstGeom>
        </p:spPr>
      </p:pic>
      <p:pic>
        <p:nvPicPr>
          <p:cNvPr id="81" name="图片 8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14328" y="1938216"/>
            <a:ext cx="654367" cy="1325623"/>
          </a:xfrm>
          <a:prstGeom prst="rect">
            <a:avLst/>
          </a:prstGeom>
        </p:spPr>
      </p:pic>
      <p:sp>
        <p:nvSpPr>
          <p:cNvPr id="82" name="矩形 81"/>
          <p:cNvSpPr/>
          <p:nvPr/>
        </p:nvSpPr>
        <p:spPr>
          <a:xfrm>
            <a:off x="8398706" y="3234825"/>
            <a:ext cx="3411844" cy="2308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s-ES" altLang="zh-CN" sz="900" i="1">
                <a:solidFill>
                  <a:prstClr val="white"/>
                </a:solidFill>
                <a:latin typeface="等线" panose="020F0502020204030204"/>
                <a:sym typeface="+mn-lt"/>
              </a:rPr>
              <a:t>PD: El uso del código QR está limitado hasta 200 veces y 7 días.</a:t>
            </a:r>
            <a:endParaRPr kumimoji="0" lang="en-US" altLang="zh-CN" sz="900" b="0" i="1"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mn-lt"/>
            </a:endParaRPr>
          </a:p>
        </p:txBody>
      </p:sp>
      <p:sp>
        <p:nvSpPr>
          <p:cNvPr id="87" name="文本框 86"/>
          <p:cNvSpPr txBox="1"/>
          <p:nvPr/>
        </p:nvSpPr>
        <p:spPr>
          <a:xfrm>
            <a:off x="9952633" y="4212762"/>
            <a:ext cx="1845214" cy="1169551"/>
          </a:xfrm>
          <a:prstGeom prst="rect">
            <a:avLst/>
          </a:prstGeom>
          <a:noFill/>
        </p:spPr>
        <p:txBody>
          <a:bodyPr wrap="square" rtlCol="0">
            <a:spAutoFit/>
          </a:bodyPr>
          <a:lstStyle/>
          <a:p>
            <a:pPr lvl="0">
              <a:defRPr/>
            </a:pPr>
            <a:r>
              <a:rPr lang="es-ES" altLang="zh-CN" sz="1000" b="1">
                <a:solidFill>
                  <a:prstClr val="white"/>
                </a:solidFill>
                <a:latin typeface="等线" panose="020F0502020204030204"/>
              </a:rPr>
              <a:t>Administre a la persona a través de la aplicación en cualquier momento y en cualquier lugar. Como agregar la cara de la persona, agregar el código QR para el visitante, etc.</a:t>
            </a:r>
            <a:endParaRPr kumimoji="0" lang="en-US" altLang="zh-CN" sz="10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64" name="图片 16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69221" y="3021895"/>
            <a:ext cx="1815387" cy="759978"/>
          </a:xfrm>
          <a:prstGeom prst="rect">
            <a:avLst/>
          </a:prstGeom>
        </p:spPr>
      </p:pic>
      <p:grpSp>
        <p:nvGrpSpPr>
          <p:cNvPr id="165" name="组合 164"/>
          <p:cNvGrpSpPr/>
          <p:nvPr/>
        </p:nvGrpSpPr>
        <p:grpSpPr>
          <a:xfrm>
            <a:off x="4089596" y="2765952"/>
            <a:ext cx="4303247" cy="1392419"/>
            <a:chOff x="7551547" y="3436584"/>
            <a:chExt cx="4303247" cy="1392419"/>
          </a:xfrm>
        </p:grpSpPr>
        <p:pic>
          <p:nvPicPr>
            <p:cNvPr id="167" name="图片 16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157154" y="3824876"/>
              <a:ext cx="717392" cy="302294"/>
            </a:xfrm>
            <a:prstGeom prst="rect">
              <a:avLst/>
            </a:prstGeom>
            <a:ln w="19050">
              <a:solidFill>
                <a:schemeClr val="bg1">
                  <a:lumMod val="75000"/>
                </a:schemeClr>
              </a:solidFill>
            </a:ln>
          </p:spPr>
        </p:pic>
        <p:sp>
          <p:nvSpPr>
            <p:cNvPr id="168" name="矩形 167"/>
            <p:cNvSpPr/>
            <p:nvPr/>
          </p:nvSpPr>
          <p:spPr>
            <a:xfrm>
              <a:off x="9356981" y="3750553"/>
              <a:ext cx="410738" cy="121807"/>
            </a:xfrm>
            <a:prstGeom prst="rect">
              <a:avLst/>
            </a:prstGeom>
            <a:noFill/>
            <a:ln w="12700">
              <a:solidFill>
                <a:srgbClr val="ED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9" name="íṧḻiḋe"/>
            <p:cNvSpPr txBox="1"/>
            <p:nvPr/>
          </p:nvSpPr>
          <p:spPr>
            <a:xfrm>
              <a:off x="7860428" y="4203511"/>
              <a:ext cx="1170137" cy="190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23400" tIns="23400" rIns="23400" bIns="234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lnSpc>
                  <a:spcPct val="130000"/>
                </a:lnSpc>
                <a:buSzPct val="100000"/>
                <a:defRPr>
                  <a:solidFill>
                    <a:srgbClr val="FFFFFF"/>
                  </a:solidFill>
                  <a:latin typeface="Helvetica Light"/>
                  <a:ea typeface="Helvetica Light"/>
                  <a:cs typeface="Helvetica Light"/>
                  <a:sym typeface="Helvetica Light"/>
                </a:defRPr>
              </a:pPr>
              <a:r>
                <a:rPr lang="en-US" sz="800" b="1">
                  <a:solidFill>
                    <a:prstClr val="white"/>
                  </a:solidFill>
                  <a:latin typeface="Helvetica" panose="020B0604020202020204" pitchFamily="34" charset="0"/>
                  <a:ea typeface="Helvetica Light"/>
                  <a:cs typeface="Helvetica" panose="020B0604020202020204" pitchFamily="34" charset="0"/>
                  <a:sym typeface="Helvetica Light"/>
                </a:rPr>
                <a:t>Tiempo real por estado</a:t>
              </a:r>
              <a:endParaRPr kumimoji="0" lang="en-US" sz="800" b="1" i="0" u="none" strike="noStrike" kern="1200" cap="none" spc="0" normalizeH="0" baseline="0" noProof="0" dirty="0">
                <a:ln>
                  <a:noFill/>
                </a:ln>
                <a:solidFill>
                  <a:prstClr val="white"/>
                </a:solidFill>
                <a:effectLst/>
                <a:uLnTx/>
                <a:uFillTx/>
                <a:latin typeface="Helvetica" panose="020B0604020202020204" pitchFamily="34" charset="0"/>
                <a:ea typeface="Helvetica Light"/>
                <a:cs typeface="Helvetica" panose="020B0604020202020204" pitchFamily="34" charset="0"/>
                <a:sym typeface="Helvetica Light"/>
              </a:endParaRPr>
            </a:p>
          </p:txBody>
        </p:sp>
        <p:cxnSp>
          <p:nvCxnSpPr>
            <p:cNvPr id="170" name="肘形连接符 169"/>
            <p:cNvCxnSpPr>
              <a:stCxn id="168" idx="1"/>
              <a:endCxn id="169" idx="0"/>
            </p:cNvCxnSpPr>
            <p:nvPr/>
          </p:nvCxnSpPr>
          <p:spPr>
            <a:xfrm rot="10800000" flipV="1">
              <a:off x="8445497" y="3811457"/>
              <a:ext cx="911484" cy="392054"/>
            </a:xfrm>
            <a:prstGeom prst="bentConnector2">
              <a:avLst/>
            </a:prstGeom>
            <a:ln w="9525">
              <a:solidFill>
                <a:srgbClr val="ED8D56"/>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71" name="矩形 170"/>
            <p:cNvSpPr/>
            <p:nvPr/>
          </p:nvSpPr>
          <p:spPr>
            <a:xfrm>
              <a:off x="9510484" y="3750553"/>
              <a:ext cx="157821" cy="96539"/>
            </a:xfrm>
            <a:prstGeom prst="rect">
              <a:avLst/>
            </a:prstGeom>
            <a:noFill/>
            <a:ln w="12700">
              <a:solidFill>
                <a:srgbClr val="ED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2" name="íṧḻiḋe"/>
            <p:cNvSpPr txBox="1"/>
            <p:nvPr/>
          </p:nvSpPr>
          <p:spPr>
            <a:xfrm>
              <a:off x="7551547" y="3436584"/>
              <a:ext cx="1751966" cy="190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23400" tIns="23400" rIns="23400" bIns="234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lnSpc>
                  <a:spcPct val="130000"/>
                </a:lnSpc>
                <a:buSzPct val="100000"/>
                <a:defRPr>
                  <a:solidFill>
                    <a:srgbClr val="FFFFFF"/>
                  </a:solidFill>
                  <a:latin typeface="Helvetica Light"/>
                  <a:ea typeface="Helvetica Light"/>
                  <a:cs typeface="Helvetica Light"/>
                  <a:sym typeface="Helvetica Light"/>
                </a:defRPr>
              </a:pPr>
              <a:r>
                <a:rPr lang="es-ES" sz="800" b="1">
                  <a:solidFill>
                    <a:prstClr val="white"/>
                  </a:solidFill>
                  <a:latin typeface="Helvetica" panose="020B0604020202020204" pitchFamily="34" charset="0"/>
                  <a:ea typeface="Helvetica Light"/>
                  <a:cs typeface="Helvetica" panose="020B0604020202020204" pitchFamily="34" charset="0"/>
                  <a:sym typeface="Helvetica Light"/>
                </a:rPr>
                <a:t>Controla la puerta de forma remota</a:t>
              </a:r>
              <a:endParaRPr kumimoji="0" lang="en-US" sz="800" b="1" i="0" u="none" strike="noStrike" kern="1200" cap="none" spc="0" normalizeH="0" baseline="0" noProof="0" dirty="0">
                <a:ln>
                  <a:noFill/>
                </a:ln>
                <a:solidFill>
                  <a:prstClr val="white"/>
                </a:solidFill>
                <a:effectLst/>
                <a:uLnTx/>
                <a:uFillTx/>
                <a:latin typeface="Helvetica" panose="020B0604020202020204" pitchFamily="34" charset="0"/>
                <a:ea typeface="Helvetica Light"/>
                <a:cs typeface="Helvetica" panose="020B0604020202020204" pitchFamily="34" charset="0"/>
                <a:sym typeface="Helvetica Light"/>
              </a:endParaRPr>
            </a:p>
          </p:txBody>
        </p:sp>
        <p:pic>
          <p:nvPicPr>
            <p:cNvPr id="173" name="图片 17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291992" y="3709756"/>
              <a:ext cx="565433" cy="280021"/>
            </a:xfrm>
            <a:prstGeom prst="rect">
              <a:avLst/>
            </a:prstGeom>
          </p:spPr>
        </p:pic>
        <p:cxnSp>
          <p:nvCxnSpPr>
            <p:cNvPr id="174" name="肘形连接符 173"/>
            <p:cNvCxnSpPr>
              <a:cxnSpLocks/>
              <a:stCxn id="171" idx="0"/>
              <a:endCxn id="172" idx="3"/>
            </p:cNvCxnSpPr>
            <p:nvPr/>
          </p:nvCxnSpPr>
          <p:spPr>
            <a:xfrm rot="16200000" flipV="1">
              <a:off x="9337127" y="3498285"/>
              <a:ext cx="218654" cy="285882"/>
            </a:xfrm>
            <a:prstGeom prst="bentConnector2">
              <a:avLst/>
            </a:prstGeom>
            <a:ln w="9525">
              <a:solidFill>
                <a:srgbClr val="ED8D56"/>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75" name="矩形 174"/>
            <p:cNvSpPr/>
            <p:nvPr/>
          </p:nvSpPr>
          <p:spPr>
            <a:xfrm>
              <a:off x="10133750" y="3803100"/>
              <a:ext cx="753049" cy="324070"/>
            </a:xfrm>
            <a:prstGeom prst="rect">
              <a:avLst/>
            </a:prstGeom>
            <a:noFill/>
            <a:ln w="12700">
              <a:solidFill>
                <a:srgbClr val="ED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6" name="íṧḻiḋe"/>
            <p:cNvSpPr txBox="1"/>
            <p:nvPr/>
          </p:nvSpPr>
          <p:spPr>
            <a:xfrm>
              <a:off x="11036617" y="3736356"/>
              <a:ext cx="637504" cy="350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23400" tIns="23400" rIns="23400" bIns="234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lnSpc>
                  <a:spcPct val="130000"/>
                </a:lnSpc>
                <a:buSzPct val="100000"/>
                <a:defRPr>
                  <a:solidFill>
                    <a:srgbClr val="FFFFFF"/>
                  </a:solidFill>
                  <a:latin typeface="Helvetica Light"/>
                  <a:ea typeface="Helvetica Light"/>
                  <a:cs typeface="Helvetica Light"/>
                  <a:sym typeface="Helvetica Light"/>
                </a:defRPr>
              </a:pPr>
              <a:r>
                <a:rPr lang="en-US" altLang="zh-CN" sz="800" b="1">
                  <a:solidFill>
                    <a:prstClr val="white"/>
                  </a:solidFill>
                  <a:latin typeface="Helvetica" panose="020B0604020202020204" pitchFamily="34" charset="0"/>
                  <a:ea typeface="Helvetica Light"/>
                  <a:cs typeface="Helvetica" panose="020B0604020202020204" pitchFamily="34" charset="0"/>
                  <a:sym typeface="Helvetica Light"/>
                </a:rPr>
                <a:t>Video relacionado</a:t>
              </a:r>
              <a:endParaRPr kumimoji="0" lang="en-US" sz="800" b="1" i="0" u="none" strike="noStrike" kern="1200" cap="none" spc="0" normalizeH="0" baseline="0" noProof="0" dirty="0">
                <a:ln>
                  <a:noFill/>
                </a:ln>
                <a:solidFill>
                  <a:prstClr val="white"/>
                </a:solidFill>
                <a:effectLst/>
                <a:uLnTx/>
                <a:uFillTx/>
                <a:latin typeface="Helvetica" panose="020B0604020202020204" pitchFamily="34" charset="0"/>
                <a:ea typeface="Helvetica Light"/>
                <a:cs typeface="Helvetica" panose="020B0604020202020204" pitchFamily="34" charset="0"/>
                <a:sym typeface="Helvetica Light"/>
              </a:endParaRPr>
            </a:p>
          </p:txBody>
        </p:sp>
        <p:cxnSp>
          <p:nvCxnSpPr>
            <p:cNvPr id="177" name="肘形连接符 176"/>
            <p:cNvCxnSpPr>
              <a:stCxn id="167" idx="3"/>
            </p:cNvCxnSpPr>
            <p:nvPr/>
          </p:nvCxnSpPr>
          <p:spPr>
            <a:xfrm flipV="1">
              <a:off x="10874546" y="3936735"/>
              <a:ext cx="284736" cy="39288"/>
            </a:xfrm>
            <a:prstGeom prst="bentConnector3">
              <a:avLst>
                <a:gd name="adj1" fmla="val 50000"/>
              </a:avLst>
            </a:prstGeom>
            <a:ln w="9525">
              <a:solidFill>
                <a:srgbClr val="ED8D56"/>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78" name="矩形 177"/>
            <p:cNvSpPr/>
            <p:nvPr/>
          </p:nvSpPr>
          <p:spPr>
            <a:xfrm>
              <a:off x="9370048" y="4155875"/>
              <a:ext cx="1504500" cy="244050"/>
            </a:xfrm>
            <a:prstGeom prst="rect">
              <a:avLst/>
            </a:prstGeom>
            <a:noFill/>
            <a:ln w="12700">
              <a:solidFill>
                <a:srgbClr val="ED8D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79" name="肘形连接符 178"/>
            <p:cNvCxnSpPr>
              <a:stCxn id="178" idx="3"/>
              <a:endCxn id="181" idx="0"/>
            </p:cNvCxnSpPr>
            <p:nvPr/>
          </p:nvCxnSpPr>
          <p:spPr>
            <a:xfrm>
              <a:off x="10874548" y="4277900"/>
              <a:ext cx="415096" cy="243539"/>
            </a:xfrm>
            <a:prstGeom prst="bentConnector2">
              <a:avLst/>
            </a:prstGeom>
            <a:ln w="9525">
              <a:solidFill>
                <a:srgbClr val="ED8D56"/>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80" name="图片 17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154572" y="4471928"/>
              <a:ext cx="621489" cy="357075"/>
            </a:xfrm>
            <a:prstGeom prst="rect">
              <a:avLst/>
            </a:prstGeom>
          </p:spPr>
        </p:pic>
        <p:sp>
          <p:nvSpPr>
            <p:cNvPr id="181" name="íṧḻiḋe"/>
            <p:cNvSpPr txBox="1"/>
            <p:nvPr/>
          </p:nvSpPr>
          <p:spPr>
            <a:xfrm>
              <a:off x="10724494" y="4521439"/>
              <a:ext cx="1130300" cy="190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lc="http://schemas.openxmlformats.org/drawingml/2006/lockedCanvas" val="1"/>
              </a:ext>
            </a:extLst>
          </p:spPr>
          <p:txBody>
            <a:bodyPr wrap="square" lIns="23400" tIns="23400" rIns="23400" bIns="234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57200">
                <a:lnSpc>
                  <a:spcPct val="130000"/>
                </a:lnSpc>
                <a:buSzPct val="100000"/>
                <a:defRPr>
                  <a:solidFill>
                    <a:srgbClr val="FFFFFF"/>
                  </a:solidFill>
                  <a:latin typeface="Helvetica Light"/>
                  <a:ea typeface="Helvetica Light"/>
                  <a:cs typeface="Helvetica Light"/>
                  <a:sym typeface="Helvetica Light"/>
                </a:defRPr>
              </a:pPr>
              <a:r>
                <a:rPr lang="en-US" altLang="zh-CN" sz="800" b="1">
                  <a:solidFill>
                    <a:prstClr val="white"/>
                  </a:solidFill>
                  <a:latin typeface="Helvetica" panose="020B0604020202020204" pitchFamily="34" charset="0"/>
                  <a:ea typeface="Helvetica Light"/>
                  <a:cs typeface="Helvetica" panose="020B0604020202020204" pitchFamily="34" charset="0"/>
                  <a:sym typeface="Helvetica Light"/>
                </a:rPr>
                <a:t>Evento en tiempo real</a:t>
              </a:r>
              <a:endParaRPr kumimoji="0" lang="en-US" sz="800" b="1" i="0" u="none" strike="noStrike" kern="1200" cap="none" spc="0" normalizeH="0" baseline="0" noProof="0" dirty="0">
                <a:ln>
                  <a:noFill/>
                </a:ln>
                <a:solidFill>
                  <a:prstClr val="white"/>
                </a:solidFill>
                <a:effectLst/>
                <a:uLnTx/>
                <a:uFillTx/>
                <a:latin typeface="Helvetica" panose="020B0604020202020204" pitchFamily="34" charset="0"/>
                <a:ea typeface="Helvetica Light"/>
                <a:cs typeface="Helvetica" panose="020B0604020202020204" pitchFamily="34" charset="0"/>
                <a:sym typeface="Helvetica Light"/>
              </a:endParaRPr>
            </a:p>
          </p:txBody>
        </p:sp>
      </p:grpSp>
      <p:sp>
        <p:nvSpPr>
          <p:cNvPr id="166" name="矩形 165"/>
          <p:cNvSpPr/>
          <p:nvPr/>
        </p:nvSpPr>
        <p:spPr>
          <a:xfrm>
            <a:off x="5402321" y="4007011"/>
            <a:ext cx="3291948" cy="24622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s-ES" altLang="zh-CN" sz="1000" i="1">
                <a:solidFill>
                  <a:prstClr val="white"/>
                </a:solidFill>
                <a:latin typeface="等线" panose="020F0502020204030204"/>
                <a:sym typeface="+mn-lt"/>
              </a:rPr>
              <a:t>PD: abra la puerta a distancia, vea la cámara relacionada.</a:t>
            </a:r>
            <a:endParaRPr kumimoji="0" lang="en-US" altLang="zh-CN" sz="1000" b="0" i="1"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sym typeface="+mn-lt"/>
            </a:endParaRPr>
          </a:p>
        </p:txBody>
      </p:sp>
      <p:sp>
        <p:nvSpPr>
          <p:cNvPr id="182" name="矩形 181"/>
          <p:cNvSpPr/>
          <p:nvPr/>
        </p:nvSpPr>
        <p:spPr>
          <a:xfrm>
            <a:off x="8931759" y="5461908"/>
            <a:ext cx="2923163" cy="984885"/>
          </a:xfrm>
          <a:prstGeom prst="rect">
            <a:avLst/>
          </a:prstGeom>
          <a:noFill/>
        </p:spPr>
        <p:txBody>
          <a:bodyPr wrap="square" rtlCol="0">
            <a:spAutoFit/>
          </a:bodyPr>
          <a:lstStyle/>
          <a:p>
            <a:pPr lvl="0" algn="ctr">
              <a:defRPr/>
            </a:pPr>
            <a:r>
              <a:rPr lang="es-ES" altLang="zh-CN" sz="1600" b="1" dirty="0">
                <a:gradFill>
                  <a:gsLst>
                    <a:gs pos="5000">
                      <a:srgbClr val="F1E0A6"/>
                    </a:gs>
                    <a:gs pos="100000">
                      <a:srgbClr val="3F52C0">
                        <a:lumMod val="66000"/>
                        <a:lumOff val="34000"/>
                      </a:srgbClr>
                    </a:gs>
                    <a:gs pos="62000">
                      <a:srgbClr val="FE5351"/>
                    </a:gs>
                  </a:gsLst>
                  <a:lin ang="7200000" scaled="0"/>
                </a:gradFill>
                <a:latin typeface="Calibri" panose="020F0502020204030204" pitchFamily="34" charset="0"/>
                <a:ea typeface="Microsoft YaHei Regular" panose="020B0703020204020201" charset="-122"/>
                <a:cs typeface="Calibri" panose="020F0502020204030204" pitchFamily="34" charset="0"/>
              </a:rPr>
              <a:t>El dispositivo de control de acceso admite llamadas a la aplicación directamente</a:t>
            </a:r>
          </a:p>
          <a:p>
            <a:pPr lvl="0" algn="ctr">
              <a:defRPr/>
            </a:pPr>
            <a:r>
              <a:rPr kumimoji="0" lang="zh-CN" altLang="en-US" sz="1000" b="1" i="0" u="none" strike="noStrike" kern="1200" cap="none" spc="0" normalizeH="0" baseline="0" noProof="0" dirty="0">
                <a:ln>
                  <a:noFill/>
                </a:ln>
                <a:solidFill>
                  <a:prstClr val="white"/>
                </a:solidFill>
                <a:effectLst/>
                <a:uLnTx/>
                <a:uFillTx/>
                <a:latin typeface="Helvetica Now Text" panose="020B0504030202020204" pitchFamily="34" charset="0"/>
                <a:ea typeface="微软雅黑 Light"/>
                <a:cs typeface="Helvetica Now Text Bold" panose="020B0304030202090204" charset="0"/>
              </a:rPr>
              <a:t>(currently only K1T502 is supported)</a:t>
            </a:r>
          </a:p>
        </p:txBody>
      </p:sp>
      <p:grpSp>
        <p:nvGrpSpPr>
          <p:cNvPr id="183" name="组合 182"/>
          <p:cNvGrpSpPr/>
          <p:nvPr/>
        </p:nvGrpSpPr>
        <p:grpSpPr>
          <a:xfrm>
            <a:off x="4351117" y="4517974"/>
            <a:ext cx="1123276" cy="1056771"/>
            <a:chOff x="7000333" y="2250969"/>
            <a:chExt cx="4775146" cy="4560832"/>
          </a:xfrm>
        </p:grpSpPr>
        <p:pic>
          <p:nvPicPr>
            <p:cNvPr id="184" name="图片 18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573361" y="2353921"/>
              <a:ext cx="2025079" cy="4382779"/>
            </a:xfrm>
            <a:prstGeom prst="roundRect">
              <a:avLst/>
            </a:prstGeom>
            <a:ln w="28575">
              <a:noFill/>
            </a:ln>
          </p:spPr>
        </p:pic>
        <p:pic>
          <p:nvPicPr>
            <p:cNvPr id="185" name="图片 18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133741" y="2343548"/>
              <a:ext cx="2048077" cy="4443813"/>
            </a:xfrm>
            <a:prstGeom prst="roundRect">
              <a:avLst/>
            </a:prstGeom>
            <a:ln w="19050">
              <a:noFill/>
            </a:ln>
          </p:spPr>
        </p:pic>
        <p:pic>
          <p:nvPicPr>
            <p:cNvPr id="186" name="iPhone壳.png" descr="iPhone壳.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438457" y="2250969"/>
              <a:ext cx="2337022" cy="4560832"/>
            </a:xfrm>
            <a:prstGeom prst="rect">
              <a:avLst/>
            </a:prstGeom>
            <a:ln w="12700">
              <a:miter lim="400000"/>
            </a:ln>
          </p:spPr>
        </p:pic>
        <p:pic>
          <p:nvPicPr>
            <p:cNvPr id="187" name="iPhone壳.png" descr="iPhone壳.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000333" y="2250969"/>
              <a:ext cx="2337022" cy="4560832"/>
            </a:xfrm>
            <a:prstGeom prst="rect">
              <a:avLst/>
            </a:prstGeom>
            <a:ln w="12700">
              <a:miter lim="400000"/>
            </a:ln>
          </p:spPr>
        </p:pic>
      </p:grpSp>
      <p:sp>
        <p:nvSpPr>
          <p:cNvPr id="189" name="矩形 188"/>
          <p:cNvSpPr/>
          <p:nvPr/>
        </p:nvSpPr>
        <p:spPr>
          <a:xfrm>
            <a:off x="5402122" y="4602498"/>
            <a:ext cx="3225312" cy="892552"/>
          </a:xfrm>
          <a:prstGeom prst="rect">
            <a:avLst/>
          </a:prstGeom>
        </p:spPr>
        <p:txBody>
          <a:bodyPr wrap="square">
            <a:spAutoFit/>
          </a:bodyPr>
          <a:lstStyle/>
          <a:p>
            <a:pPr marL="228600" lvl="0" indent="-228600">
              <a:lnSpc>
                <a:spcPct val="130000"/>
              </a:lnSpc>
              <a:buFont typeface="Arial" panose="020B0604020202020204" pitchFamily="34" charset="0"/>
              <a:buAutoNum type="arabicParenR"/>
              <a:defRPr/>
            </a:pPr>
            <a:r>
              <a:rPr lang="es-ES" altLang="zh-CN" sz="1000">
                <a:solidFill>
                  <a:prstClr val="white"/>
                </a:solidFill>
                <a:latin typeface="Helvetica Now Text" panose="020B0504030202020204" pitchFamily="34" charset="0"/>
                <a:sym typeface="+mn-lt"/>
              </a:rPr>
              <a:t>Fichaje remoto a través de la aplicación (basado en GPS), configure para cargar una imagen o no.
El empleado solicita licencia en APP y el gerente también aplica la licencia en APP.</a:t>
            </a:r>
            <a:endParaRPr kumimoji="0" lang="en-US" altLang="zh-CN" sz="1000" b="0" i="0" u="none" strike="noStrike" kern="1200" cap="none" spc="0" normalizeH="0" baseline="0" noProof="0" dirty="0">
              <a:ln>
                <a:noFill/>
              </a:ln>
              <a:solidFill>
                <a:prstClr val="white"/>
              </a:solidFill>
              <a:effectLst/>
              <a:uLnTx/>
              <a:uFillTx/>
              <a:latin typeface="Helvetica Now Text" panose="020B0504030202020204" pitchFamily="34" charset="0"/>
              <a:ea typeface="等线" panose="02010600030101010101" pitchFamily="2" charset="-122"/>
              <a:cs typeface="+mn-cs"/>
            </a:endParaRPr>
          </a:p>
        </p:txBody>
      </p:sp>
      <p:pic>
        <p:nvPicPr>
          <p:cNvPr id="194" name="图片 193" descr="屏幕剪辑"/>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4293943" y="5955782"/>
            <a:ext cx="1673765" cy="722548"/>
          </a:xfrm>
          <a:prstGeom prst="rect">
            <a:avLst/>
          </a:prstGeom>
        </p:spPr>
      </p:pic>
      <p:grpSp>
        <p:nvGrpSpPr>
          <p:cNvPr id="195" name="组合 194"/>
          <p:cNvGrpSpPr/>
          <p:nvPr/>
        </p:nvGrpSpPr>
        <p:grpSpPr>
          <a:xfrm>
            <a:off x="4307872" y="6040998"/>
            <a:ext cx="916118" cy="700843"/>
            <a:chOff x="1738858" y="1682719"/>
            <a:chExt cx="4616576" cy="4105946"/>
          </a:xfrm>
        </p:grpSpPr>
        <p:pic>
          <p:nvPicPr>
            <p:cNvPr id="196" name="图片 195"/>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557346" y="2585904"/>
              <a:ext cx="3678395" cy="2873683"/>
            </a:xfrm>
            <a:prstGeom prst="rect">
              <a:avLst/>
            </a:prstGeom>
            <a:ln>
              <a:solidFill>
                <a:srgbClr val="3D57EB"/>
              </a:solidFill>
            </a:ln>
            <a:effectLst>
              <a:outerShdw blurRad="292100" dist="139700" dir="2700000" algn="tl" rotWithShape="0">
                <a:srgbClr val="333333">
                  <a:alpha val="65000"/>
                </a:srgbClr>
              </a:outerShdw>
            </a:effectLst>
          </p:spPr>
        </p:pic>
        <p:grpSp>
          <p:nvGrpSpPr>
            <p:cNvPr id="197" name="组合 196"/>
            <p:cNvGrpSpPr/>
            <p:nvPr/>
          </p:nvGrpSpPr>
          <p:grpSpPr>
            <a:xfrm>
              <a:off x="1738858" y="1682719"/>
              <a:ext cx="4496883" cy="903185"/>
              <a:chOff x="1738858" y="1682719"/>
              <a:chExt cx="4496883" cy="903185"/>
            </a:xfrm>
          </p:grpSpPr>
          <p:sp>
            <p:nvSpPr>
              <p:cNvPr id="199" name="圆角矩形 198"/>
              <p:cNvSpPr/>
              <p:nvPr/>
            </p:nvSpPr>
            <p:spPr>
              <a:xfrm>
                <a:off x="1738858" y="1682719"/>
                <a:ext cx="454215" cy="235291"/>
              </a:xfrm>
              <a:prstGeom prst="roundRect">
                <a:avLst>
                  <a:gd name="adj" fmla="val 8088"/>
                </a:avLst>
              </a:prstGeom>
              <a:noFill/>
              <a:ln>
                <a:solidFill>
                  <a:srgbClr val="3D57EB">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00" b="0" i="0" u="none" strike="noStrike" kern="1200" cap="none" spc="0" normalizeH="0" baseline="0" noProof="0" dirty="0">
                  <a:ln>
                    <a:noFill/>
                  </a:ln>
                  <a:solidFill>
                    <a:prstClr val="white"/>
                  </a:solidFill>
                  <a:effectLst/>
                  <a:uLnTx/>
                  <a:uFillTx/>
                  <a:latin typeface="Calibri" panose="020F0502020204030204" pitchFamily="34" charset="0"/>
                  <a:ea typeface="宋体" panose="02010600030101010101" pitchFamily="2" charset="-122"/>
                  <a:cs typeface="+mn-cs"/>
                </a:endParaRPr>
              </a:p>
            </p:txBody>
          </p:sp>
          <p:cxnSp>
            <p:nvCxnSpPr>
              <p:cNvPr id="200" name="直接连接符 199"/>
              <p:cNvCxnSpPr/>
              <p:nvPr/>
            </p:nvCxnSpPr>
            <p:spPr>
              <a:xfrm>
                <a:off x="2193073" y="1918010"/>
                <a:ext cx="364273" cy="667894"/>
              </a:xfrm>
              <a:prstGeom prst="line">
                <a:avLst/>
              </a:prstGeom>
              <a:ln>
                <a:solidFill>
                  <a:srgbClr val="3D57EB"/>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a:off x="2193073" y="1690587"/>
                <a:ext cx="4042668" cy="895317"/>
              </a:xfrm>
              <a:prstGeom prst="line">
                <a:avLst/>
              </a:prstGeom>
              <a:ln>
                <a:solidFill>
                  <a:srgbClr val="3D57EB"/>
                </a:solidFill>
              </a:ln>
            </p:spPr>
            <p:style>
              <a:lnRef idx="1">
                <a:schemeClr val="accent1"/>
              </a:lnRef>
              <a:fillRef idx="0">
                <a:schemeClr val="accent1"/>
              </a:fillRef>
              <a:effectRef idx="0">
                <a:schemeClr val="accent1"/>
              </a:effectRef>
              <a:fontRef idx="minor">
                <a:schemeClr val="tx1"/>
              </a:fontRef>
            </p:style>
          </p:cxnSp>
        </p:grpSp>
        <p:sp>
          <p:nvSpPr>
            <p:cNvPr id="198" name="文本框 197"/>
            <p:cNvSpPr txBox="1"/>
            <p:nvPr/>
          </p:nvSpPr>
          <p:spPr>
            <a:xfrm>
              <a:off x="2469307" y="4346159"/>
              <a:ext cx="3886127" cy="1442506"/>
            </a:xfrm>
            <a:prstGeom prst="rect">
              <a:avLst/>
            </a:prstGeom>
            <a:noFill/>
          </p:spPr>
          <p:txBody>
            <a:bodyPr wrap="square" rtlCol="0" anchor="t">
              <a:spAutoFit/>
            </a:bodyPr>
            <a:lstStyle>
              <a:defPPr>
                <a:defRPr lang="zh-CN"/>
              </a:defPPr>
              <a:lvl1pPr lvl="0">
                <a:defRPr sz="2400" b="1" cap="all">
                  <a:solidFill>
                    <a:srgbClr val="D8D8D8"/>
                  </a:solidFill>
                  <a:uFillTx/>
                  <a:latin typeface="Helvetica Now Text" panose="020B0304030202090204" charset="0"/>
                  <a:cs typeface="Helvetica Bold"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sym typeface="+mn-ea"/>
                </a:rPr>
                <a:t>Managers can export the reports for other</a:t>
              </a:r>
            </a:p>
          </p:txBody>
        </p:sp>
      </p:grpSp>
      <p:pic>
        <p:nvPicPr>
          <p:cNvPr id="202" name="图片 201" descr="屏幕剪辑"/>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72525" y="6082664"/>
            <a:ext cx="3186655" cy="586881"/>
          </a:xfrm>
          <a:prstGeom prst="rect">
            <a:avLst/>
          </a:prstGeom>
        </p:spPr>
      </p:pic>
      <p:pic>
        <p:nvPicPr>
          <p:cNvPr id="192" name="图片 19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944610" y="5987820"/>
            <a:ext cx="749659" cy="688792"/>
          </a:xfrm>
          <a:prstGeom prst="rect">
            <a:avLst/>
          </a:prstGeom>
        </p:spPr>
      </p:pic>
      <p:sp>
        <p:nvSpPr>
          <p:cNvPr id="106" name="标题 1"/>
          <p:cNvSpPr txBox="1">
            <a:spLocks/>
          </p:cNvSpPr>
          <p:nvPr/>
        </p:nvSpPr>
        <p:spPr>
          <a:xfrm>
            <a:off x="140428" y="82652"/>
            <a:ext cx="9246773" cy="550498"/>
          </a:xfrm>
          <a:prstGeom prst="rect">
            <a:avLst/>
          </a:prstGeom>
          <a:noFill/>
        </p:spPr>
        <p:txBody>
          <a:bodyPr>
            <a:noAutofit/>
          </a:bodyPr>
          <a:lstStyle>
            <a:lvl1pPr algn="l" defTabSz="1219170" rtl="0" eaLnBrk="1" latinLnBrk="0" hangingPunct="1">
              <a:spcBef>
                <a:spcPct val="0"/>
              </a:spcBef>
              <a:buNone/>
              <a:defRPr sz="2667" b="1"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altLang="zh-CN" sz="2667" b="1" i="0" u="none" strike="noStrike" kern="1200" cap="none" spc="0" normalizeH="0" baseline="0" noProof="0" dirty="0">
                <a:ln>
                  <a:noFill/>
                </a:ln>
                <a:solidFill>
                  <a:prstClr val="white"/>
                </a:solidFill>
                <a:effectLst/>
                <a:uLnTx/>
                <a:uFillTx/>
                <a:latin typeface="Calibri" panose="020F0502020204030204" pitchFamily="34" charset="0"/>
                <a:ea typeface="微软雅黑 Light"/>
                <a:cs typeface="Calibri" panose="020F0502020204030204" pitchFamily="34" charset="0"/>
              </a:rPr>
              <a:t>Hik-Connect Team Mode</a:t>
            </a:r>
            <a:r>
              <a:rPr kumimoji="0" lang="zh-CN" altLang="en-US" sz="2667" b="1" i="0" u="none" strike="noStrike" kern="1200" cap="none" spc="0" normalizeH="0" baseline="0" noProof="0" dirty="0">
                <a:ln>
                  <a:noFill/>
                </a:ln>
                <a:solidFill>
                  <a:prstClr val="white"/>
                </a:solidFill>
                <a:effectLst/>
                <a:uLnTx/>
                <a:uFillTx/>
                <a:latin typeface="Calibri" panose="020F0502020204030204" pitchFamily="34" charset="0"/>
                <a:ea typeface="微软雅黑 Light"/>
                <a:cs typeface="Calibri" panose="020F0502020204030204" pitchFamily="34" charset="0"/>
              </a:rPr>
              <a:t>（</a:t>
            </a:r>
            <a:r>
              <a:rPr kumimoji="0" lang="en-US" altLang="zh-CN" sz="2667" b="1" i="0" u="none" strike="noStrike" kern="1200" cap="none" spc="0" normalizeH="0" baseline="0" noProof="0" dirty="0">
                <a:ln>
                  <a:noFill/>
                </a:ln>
                <a:solidFill>
                  <a:prstClr val="white"/>
                </a:solidFill>
                <a:effectLst/>
                <a:uLnTx/>
                <a:uFillTx/>
                <a:latin typeface="Calibri" panose="020F0502020204030204" pitchFamily="34" charset="0"/>
                <a:ea typeface="微软雅黑 Light"/>
                <a:cs typeface="Calibri" panose="020F0502020204030204" pitchFamily="34" charset="0"/>
              </a:rPr>
              <a:t>Access Control and Time Attendance</a:t>
            </a:r>
            <a:r>
              <a:rPr kumimoji="0" lang="zh-CN" altLang="en-US" sz="2667" b="1" i="0" u="none" strike="noStrike" kern="1200" cap="none" spc="0" normalizeH="0" baseline="0" noProof="0" dirty="0">
                <a:ln>
                  <a:noFill/>
                </a:ln>
                <a:solidFill>
                  <a:prstClr val="white"/>
                </a:solidFill>
                <a:effectLst/>
                <a:uLnTx/>
                <a:uFillTx/>
                <a:latin typeface="Calibri" panose="020F0502020204030204" pitchFamily="34" charset="0"/>
                <a:ea typeface="微软雅黑 Light"/>
                <a:cs typeface="Calibri" panose="020F0502020204030204" pitchFamily="34" charset="0"/>
              </a:rPr>
              <a:t>）</a:t>
            </a:r>
            <a:endParaRPr kumimoji="0" lang="zh-CN" altLang="en-US" sz="2667" b="1" i="0" u="none" strike="noStrike" kern="1200" cap="none" spc="0" normalizeH="0" baseline="0" noProof="0" dirty="0">
              <a:ln>
                <a:noFill/>
              </a:ln>
              <a:solidFill>
                <a:prstClr val="white"/>
              </a:solidFill>
              <a:effectLst/>
              <a:uLnTx/>
              <a:uFillTx/>
              <a:latin typeface="Calibri" panose="020F0502020204030204" pitchFamily="34" charset="0"/>
              <a:ea typeface="微软雅黑 Light"/>
              <a:cs typeface="Calibri" panose="020F0502020204030204" pitchFamily="34" charset="0"/>
              <a:sym typeface="+mn-lt"/>
            </a:endParaRPr>
          </a:p>
        </p:txBody>
      </p:sp>
      <p:sp>
        <p:nvSpPr>
          <p:cNvPr id="11" name="矩形 10"/>
          <p:cNvSpPr/>
          <p:nvPr/>
        </p:nvSpPr>
        <p:spPr>
          <a:xfrm>
            <a:off x="140428" y="463395"/>
            <a:ext cx="410490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gradFill>
                  <a:gsLst>
                    <a:gs pos="5000">
                      <a:srgbClr val="F1E0A6"/>
                    </a:gs>
                    <a:gs pos="100000">
                      <a:srgbClr val="3F52C0">
                        <a:lumMod val="66000"/>
                        <a:lumOff val="34000"/>
                      </a:srgbClr>
                    </a:gs>
                    <a:gs pos="62000">
                      <a:srgbClr val="FE5351"/>
                    </a:gs>
                  </a:gsLst>
                  <a:lin ang="7200000" scaled="0"/>
                </a:gradFill>
                <a:effectLst>
                  <a:outerShdw blurRad="38100" dist="38100" dir="2700000" algn="tl">
                    <a:srgbClr val="000000">
                      <a:alpha val="43137"/>
                    </a:srgbClr>
                  </a:outerShdw>
                </a:effectLst>
                <a:uLnTx/>
                <a:uFillTx/>
                <a:latin typeface="Calibri" panose="020F0502020204030204" pitchFamily="34" charset="0"/>
                <a:ea typeface="Microsoft YaHei Regular" panose="020B0703020204020201" charset="-122"/>
                <a:cs typeface="Calibri" panose="020F0502020204030204" pitchFamily="34" charset="0"/>
                <a:sym typeface="+mn-lt"/>
              </a:rPr>
              <a:t>Simple and Efficient Management By</a:t>
            </a:r>
            <a:r>
              <a:rPr kumimoji="0" lang="zh-CN" altLang="en-US" sz="1600" b="1" i="0" u="none" strike="noStrike" kern="1200" cap="none" spc="0" normalizeH="0" baseline="0" noProof="0" dirty="0">
                <a:ln>
                  <a:noFill/>
                </a:ln>
                <a:gradFill>
                  <a:gsLst>
                    <a:gs pos="5000">
                      <a:srgbClr val="F1E0A6"/>
                    </a:gs>
                    <a:gs pos="100000">
                      <a:srgbClr val="3F52C0">
                        <a:lumMod val="66000"/>
                        <a:lumOff val="34000"/>
                      </a:srgbClr>
                    </a:gs>
                    <a:gs pos="62000">
                      <a:srgbClr val="FE5351"/>
                    </a:gs>
                  </a:gsLst>
                  <a:lin ang="7200000" scaled="0"/>
                </a:gradFill>
                <a:effectLst>
                  <a:outerShdw blurRad="38100" dist="38100" dir="2700000" algn="tl">
                    <a:srgbClr val="000000">
                      <a:alpha val="43137"/>
                    </a:srgbClr>
                  </a:outerShdw>
                </a:effectLst>
                <a:uLnTx/>
                <a:uFillTx/>
                <a:latin typeface="Calibri" panose="020F0502020204030204" pitchFamily="34" charset="0"/>
                <a:ea typeface="Microsoft YaHei Regular" panose="020B0703020204020201" charset="-122"/>
                <a:cs typeface="Calibri" panose="020F0502020204030204" pitchFamily="34" charset="0"/>
                <a:sym typeface="+mn-lt"/>
              </a:rPr>
              <a:t> </a:t>
            </a:r>
            <a:r>
              <a:rPr kumimoji="0" lang="en-US" altLang="zh-CN" sz="1600" b="1" i="0" u="none" strike="noStrike" kern="1200" cap="none" spc="0" normalizeH="0" baseline="0" noProof="0" dirty="0">
                <a:ln>
                  <a:noFill/>
                </a:ln>
                <a:gradFill>
                  <a:gsLst>
                    <a:gs pos="5000">
                      <a:srgbClr val="F1E0A6"/>
                    </a:gs>
                    <a:gs pos="100000">
                      <a:srgbClr val="3F52C0">
                        <a:lumMod val="66000"/>
                        <a:lumOff val="34000"/>
                      </a:srgbClr>
                    </a:gs>
                    <a:gs pos="62000">
                      <a:srgbClr val="FE5351"/>
                    </a:gs>
                  </a:gsLst>
                  <a:lin ang="7200000" scaled="0"/>
                </a:gradFill>
                <a:effectLst>
                  <a:outerShdw blurRad="38100" dist="38100" dir="2700000" algn="tl">
                    <a:srgbClr val="000000">
                      <a:alpha val="43137"/>
                    </a:srgbClr>
                  </a:outerShdw>
                </a:effectLst>
                <a:uLnTx/>
                <a:uFillTx/>
                <a:latin typeface="Calibri" panose="020F0502020204030204" pitchFamily="34" charset="0"/>
                <a:ea typeface="Microsoft YaHei Regular" panose="020B0703020204020201" charset="-122"/>
                <a:cs typeface="Calibri" panose="020F0502020204030204" pitchFamily="34" charset="0"/>
                <a:sym typeface="+mn-lt"/>
              </a:rPr>
              <a:t>One App</a:t>
            </a:r>
          </a:p>
        </p:txBody>
      </p:sp>
      <p:sp>
        <p:nvSpPr>
          <p:cNvPr id="111" name="store-new-badges_71075"/>
          <p:cNvSpPr>
            <a:spLocks noChangeAspect="1"/>
          </p:cNvSpPr>
          <p:nvPr/>
        </p:nvSpPr>
        <p:spPr bwMode="auto">
          <a:xfrm>
            <a:off x="11555691" y="5359645"/>
            <a:ext cx="326355" cy="314962"/>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nvGrpSpPr>
          <p:cNvPr id="33" name="组合 32"/>
          <p:cNvGrpSpPr/>
          <p:nvPr/>
        </p:nvGrpSpPr>
        <p:grpSpPr>
          <a:xfrm>
            <a:off x="8746153" y="4279650"/>
            <a:ext cx="1090384" cy="1987397"/>
            <a:chOff x="8671669" y="3659223"/>
            <a:chExt cx="1090384" cy="1987397"/>
          </a:xfrm>
        </p:grpSpPr>
        <p:pic>
          <p:nvPicPr>
            <p:cNvPr id="85" name="cacde57d67ff42759d355d5b5ca17d81">
              <a:hlinkClick r:id="" action="ppaction://media"/>
            </p:cNvPr>
            <p:cNvPicPr>
              <a:picLocks noChangeAspect="1"/>
            </p:cNvPicPr>
            <p:nvPr>
              <a:videoFile r:link="rId1"/>
              <p:extLst>
                <p:ext uri="{DAA4B4D4-6D71-4841-9C94-3DE7FCFB9230}">
                  <p14:media xmlns:p14="http://schemas.microsoft.com/office/powerpoint/2010/main" r:embed="rId2">
                    <p14:trim end="18878.6666"/>
                    <p14:bmkLst>
                      <p14:bmk name="书签 1" time="0"/>
                    </p14:bmkLst>
                  </p14:media>
                </p:ext>
              </p:extLst>
            </p:nvPr>
          </p:nvPicPr>
          <p:blipFill>
            <a:blip r:embed="rId23"/>
            <a:stretch>
              <a:fillRect/>
            </a:stretch>
          </p:blipFill>
          <p:spPr>
            <a:xfrm>
              <a:off x="9253449" y="3729292"/>
              <a:ext cx="452664" cy="969993"/>
            </a:xfrm>
            <a:prstGeom prst="rect">
              <a:avLst/>
            </a:prstGeom>
          </p:spPr>
        </p:pic>
        <p:pic>
          <p:nvPicPr>
            <p:cNvPr id="86" name="图片 8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200963" y="3659223"/>
              <a:ext cx="561090" cy="1076308"/>
            </a:xfrm>
            <a:prstGeom prst="rect">
              <a:avLst/>
            </a:prstGeom>
          </p:spPr>
        </p:pic>
        <p:sp>
          <p:nvSpPr>
            <p:cNvPr id="112" name="store-new-badges_71075"/>
            <p:cNvSpPr>
              <a:spLocks noChangeAspect="1"/>
            </p:cNvSpPr>
            <p:nvPr/>
          </p:nvSpPr>
          <p:spPr bwMode="auto">
            <a:xfrm>
              <a:off x="8671669" y="5331658"/>
              <a:ext cx="326355" cy="314962"/>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spTree>
    <p:extLst>
      <p:ext uri="{BB962C8B-B14F-4D97-AF65-F5344CB8AC3E}">
        <p14:creationId xmlns:p14="http://schemas.microsoft.com/office/powerpoint/2010/main" val="338515263"/>
      </p:ext>
    </p:extLst>
  </p:cSld>
  <p:clrMapOvr>
    <a:masterClrMapping/>
  </p:clrMapOvr>
  <p:timing>
    <p:tnLst>
      <p:par>
        <p:cTn id="1" dur="indefinite" restart="never" nodeType="tmRoot">
          <p:childTnLst>
            <p:video fullScrn="1">
              <p:cMediaNode vol="100000" mute="1">
                <p:cTn id="2" fill="remove" display="0">
                  <p:stCondLst>
                    <p:cond delay="indefinite"/>
                  </p:stCondLst>
                </p:cTn>
                <p:tgtEl>
                  <p:spTgt spid="8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圆角矩形 128"/>
          <p:cNvSpPr/>
          <p:nvPr/>
        </p:nvSpPr>
        <p:spPr>
          <a:xfrm>
            <a:off x="4653258" y="1149267"/>
            <a:ext cx="3215678"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7" name="圆角矩形 86"/>
          <p:cNvSpPr/>
          <p:nvPr/>
        </p:nvSpPr>
        <p:spPr>
          <a:xfrm>
            <a:off x="8399306" y="6009120"/>
            <a:ext cx="3404743" cy="533586"/>
          </a:xfrm>
          <a:prstGeom prst="roundRect">
            <a:avLst/>
          </a:prstGeom>
          <a:noFill/>
          <a:ln w="635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6" name="圆角矩形 85"/>
          <p:cNvSpPr/>
          <p:nvPr/>
        </p:nvSpPr>
        <p:spPr>
          <a:xfrm>
            <a:off x="8399307" y="5277806"/>
            <a:ext cx="3405468" cy="541049"/>
          </a:xfrm>
          <a:prstGeom prst="roundRect">
            <a:avLst/>
          </a:prstGeom>
          <a:noFill/>
          <a:ln w="635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5" name="圆角矩形 84"/>
          <p:cNvSpPr/>
          <p:nvPr/>
        </p:nvSpPr>
        <p:spPr>
          <a:xfrm>
            <a:off x="8369024" y="3625487"/>
            <a:ext cx="3404743" cy="556847"/>
          </a:xfrm>
          <a:prstGeom prst="roundRect">
            <a:avLst/>
          </a:prstGeom>
          <a:noFill/>
          <a:ln w="635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4" name="圆角矩形 83"/>
          <p:cNvSpPr/>
          <p:nvPr/>
        </p:nvSpPr>
        <p:spPr>
          <a:xfrm>
            <a:off x="4733915" y="5983418"/>
            <a:ext cx="3220847"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3" name="圆角矩形 82"/>
          <p:cNvSpPr/>
          <p:nvPr/>
        </p:nvSpPr>
        <p:spPr>
          <a:xfrm>
            <a:off x="4733915" y="5277806"/>
            <a:ext cx="3215678"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0" name="圆角矩形 79"/>
          <p:cNvSpPr/>
          <p:nvPr/>
        </p:nvSpPr>
        <p:spPr>
          <a:xfrm>
            <a:off x="4703082" y="2806582"/>
            <a:ext cx="3215678"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文本框 1"/>
          <p:cNvSpPr txBox="1"/>
          <p:nvPr/>
        </p:nvSpPr>
        <p:spPr>
          <a:xfrm>
            <a:off x="170735" y="3482039"/>
            <a:ext cx="1609736" cy="553998"/>
          </a:xfrm>
          <a:prstGeom prst="rect">
            <a:avLst/>
          </a:prstGeom>
          <a:noFill/>
        </p:spPr>
        <p:txBody>
          <a:bodyPr wrap="none" rtlCol="0">
            <a:spAutoFit/>
          </a:bodyPr>
          <a:lstStyle>
            <a:defPPr>
              <a:defRPr lang="zh-CN"/>
            </a:defPPr>
            <a:lvl1pPr algn="ctr">
              <a:lnSpc>
                <a:spcPct val="150000"/>
              </a:lnSpc>
              <a:defRPr sz="2000" spc="10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altLang="zh-CN" sz="2000" b="1" i="1"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Distribution</a:t>
            </a:r>
            <a:endParaRPr kumimoji="0" lang="zh-CN" altLang="en-US" sz="2000" b="1" i="1"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pic>
        <p:nvPicPr>
          <p:cNvPr id="72" name="图片 7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9515" y="3519770"/>
            <a:ext cx="1079916" cy="698825"/>
          </a:xfrm>
          <a:prstGeom prst="rect">
            <a:avLst/>
          </a:prstGeom>
        </p:spPr>
      </p:pic>
      <p:pic>
        <p:nvPicPr>
          <p:cNvPr id="74" name="图片 7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8279" y="2731902"/>
            <a:ext cx="327157" cy="663739"/>
          </a:xfrm>
          <a:prstGeom prst="rect">
            <a:avLst/>
          </a:prstGeom>
        </p:spPr>
      </p:pic>
      <p:sp>
        <p:nvSpPr>
          <p:cNvPr id="112" name="文本框 12"/>
          <p:cNvSpPr txBox="1"/>
          <p:nvPr/>
        </p:nvSpPr>
        <p:spPr>
          <a:xfrm>
            <a:off x="639687" y="190114"/>
            <a:ext cx="933952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Distribution MinMoe Terminal Family </a:t>
            </a:r>
          </a:p>
        </p:txBody>
      </p:sp>
      <p:pic>
        <p:nvPicPr>
          <p:cNvPr id="158" name="图片 15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5317" y="5144644"/>
            <a:ext cx="298438" cy="778941"/>
          </a:xfrm>
          <a:prstGeom prst="rect">
            <a:avLst/>
          </a:prstGeom>
        </p:spPr>
      </p:pic>
      <p:pic>
        <p:nvPicPr>
          <p:cNvPr id="161" name="图片 16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97687" y="5976712"/>
            <a:ext cx="471510" cy="547005"/>
          </a:xfrm>
          <a:prstGeom prst="rect">
            <a:avLst/>
          </a:prstGeom>
        </p:spPr>
      </p:pic>
      <p:grpSp>
        <p:nvGrpSpPr>
          <p:cNvPr id="166" name="组合 165"/>
          <p:cNvGrpSpPr/>
          <p:nvPr/>
        </p:nvGrpSpPr>
        <p:grpSpPr>
          <a:xfrm>
            <a:off x="5789693" y="3676063"/>
            <a:ext cx="2052783" cy="428645"/>
            <a:chOff x="7393794" y="4573359"/>
            <a:chExt cx="2052783" cy="428642"/>
          </a:xfrm>
        </p:grpSpPr>
        <p:sp>
          <p:nvSpPr>
            <p:cNvPr id="167" name="矩形 166"/>
            <p:cNvSpPr/>
            <p:nvPr/>
          </p:nvSpPr>
          <p:spPr>
            <a:xfrm>
              <a:off x="7393794" y="4573359"/>
              <a:ext cx="840295"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a:t>
              </a:r>
              <a:r>
                <a:rPr kumimoji="0" lang="zh-CN" altLang="en-US"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1,500</a:t>
              </a:r>
              <a:endParaRPr kumimoji="0" lang="zh-CN" altLang="en-US" sz="80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68" name="矩形 167"/>
            <p:cNvSpPr/>
            <p:nvPr/>
          </p:nvSpPr>
          <p:spPr>
            <a:xfrm>
              <a:off x="8239195" y="4573359"/>
              <a:ext cx="1207382"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Fingerprint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69" name="矩形 168"/>
            <p:cNvSpPr/>
            <p:nvPr/>
          </p:nvSpPr>
          <p:spPr>
            <a:xfrm>
              <a:off x="7393794" y="4786558"/>
              <a:ext cx="845103"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Card</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70" name="矩形 169"/>
            <p:cNvSpPr/>
            <p:nvPr/>
          </p:nvSpPr>
          <p:spPr>
            <a:xfrm>
              <a:off x="8239195" y="4786225"/>
              <a:ext cx="1027845"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Event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150,000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grpSp>
        <p:nvGrpSpPr>
          <p:cNvPr id="176" name="组合 175"/>
          <p:cNvGrpSpPr/>
          <p:nvPr/>
        </p:nvGrpSpPr>
        <p:grpSpPr>
          <a:xfrm>
            <a:off x="5813741" y="6045248"/>
            <a:ext cx="2002118" cy="409924"/>
            <a:chOff x="7401439" y="2351178"/>
            <a:chExt cx="2002117" cy="409921"/>
          </a:xfrm>
        </p:grpSpPr>
        <p:sp>
          <p:nvSpPr>
            <p:cNvPr id="177" name="矩形 176"/>
            <p:cNvSpPr/>
            <p:nvPr/>
          </p:nvSpPr>
          <p:spPr>
            <a:xfrm>
              <a:off x="7401439" y="2357755"/>
              <a:ext cx="736099"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a:t>
              </a:r>
              <a:r>
                <a:rPr kumimoji="0" lang="zh-CN" altLang="en-US"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500</a:t>
              </a:r>
              <a:endParaRPr kumimoji="0" lang="zh-CN" altLang="en-US" sz="80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78" name="矩形 177"/>
            <p:cNvSpPr/>
            <p:nvPr/>
          </p:nvSpPr>
          <p:spPr>
            <a:xfrm>
              <a:off x="8196175" y="2351178"/>
              <a:ext cx="1207381"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Fingerprint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79" name="矩形 178"/>
            <p:cNvSpPr/>
            <p:nvPr/>
          </p:nvSpPr>
          <p:spPr>
            <a:xfrm>
              <a:off x="7408211" y="2545657"/>
              <a:ext cx="845103" cy="215442"/>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Card</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80" name="矩形 179"/>
            <p:cNvSpPr/>
            <p:nvPr/>
          </p:nvSpPr>
          <p:spPr>
            <a:xfrm>
              <a:off x="8209033" y="2545656"/>
              <a:ext cx="1027845"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Event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100,000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grpSp>
        <p:nvGrpSpPr>
          <p:cNvPr id="181" name="组合 180"/>
          <p:cNvGrpSpPr/>
          <p:nvPr/>
        </p:nvGrpSpPr>
        <p:grpSpPr>
          <a:xfrm>
            <a:off x="5766037" y="2862028"/>
            <a:ext cx="2094279" cy="440825"/>
            <a:chOff x="7384568" y="3522677"/>
            <a:chExt cx="2094278" cy="440827"/>
          </a:xfrm>
        </p:grpSpPr>
        <p:sp>
          <p:nvSpPr>
            <p:cNvPr id="182" name="矩形 181"/>
            <p:cNvSpPr/>
            <p:nvPr/>
          </p:nvSpPr>
          <p:spPr>
            <a:xfrm>
              <a:off x="7401439" y="3522677"/>
              <a:ext cx="840295" cy="215445"/>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a:t>
              </a:r>
              <a:r>
                <a:rPr kumimoji="0" lang="zh-CN" altLang="en-US"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1,500</a:t>
              </a:r>
              <a:endParaRPr kumimoji="0" lang="zh-CN" altLang="en-US" sz="80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83" name="矩形 182"/>
            <p:cNvSpPr/>
            <p:nvPr/>
          </p:nvSpPr>
          <p:spPr>
            <a:xfrm>
              <a:off x="8271464" y="3531732"/>
              <a:ext cx="1207382" cy="215445"/>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Fingerprint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84" name="矩形 183"/>
            <p:cNvSpPr/>
            <p:nvPr/>
          </p:nvSpPr>
          <p:spPr>
            <a:xfrm>
              <a:off x="7384568" y="3746626"/>
              <a:ext cx="845103" cy="215445"/>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Card</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85" name="矩形 184"/>
            <p:cNvSpPr/>
            <p:nvPr/>
          </p:nvSpPr>
          <p:spPr>
            <a:xfrm>
              <a:off x="8262845" y="3748059"/>
              <a:ext cx="1027845" cy="215445"/>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Event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150,000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grpSp>
        <p:nvGrpSpPr>
          <p:cNvPr id="191" name="组合 190"/>
          <p:cNvGrpSpPr/>
          <p:nvPr/>
        </p:nvGrpSpPr>
        <p:grpSpPr>
          <a:xfrm>
            <a:off x="5862709" y="5339636"/>
            <a:ext cx="2002118" cy="409925"/>
            <a:chOff x="7401439" y="2351178"/>
            <a:chExt cx="2002117" cy="409922"/>
          </a:xfrm>
        </p:grpSpPr>
        <p:sp>
          <p:nvSpPr>
            <p:cNvPr id="192" name="矩形 191"/>
            <p:cNvSpPr/>
            <p:nvPr/>
          </p:nvSpPr>
          <p:spPr>
            <a:xfrm>
              <a:off x="7401439" y="2357755"/>
              <a:ext cx="736099" cy="215442"/>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a:t>
              </a:r>
              <a:r>
                <a:rPr kumimoji="0" lang="zh-CN" altLang="en-US"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500</a:t>
              </a:r>
              <a:endParaRPr kumimoji="0" lang="zh-CN" altLang="en-US" sz="80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93" name="矩形 192"/>
            <p:cNvSpPr/>
            <p:nvPr/>
          </p:nvSpPr>
          <p:spPr>
            <a:xfrm>
              <a:off x="8196175" y="2351178"/>
              <a:ext cx="1207381"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Fingerprint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94" name="矩形 193"/>
            <p:cNvSpPr/>
            <p:nvPr/>
          </p:nvSpPr>
          <p:spPr>
            <a:xfrm>
              <a:off x="7408211" y="2545657"/>
              <a:ext cx="845103"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Card</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95" name="矩形 194"/>
            <p:cNvSpPr/>
            <p:nvPr/>
          </p:nvSpPr>
          <p:spPr>
            <a:xfrm>
              <a:off x="8209033" y="2545656"/>
              <a:ext cx="1027845" cy="215443"/>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Event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150,000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grpSp>
        <p:nvGrpSpPr>
          <p:cNvPr id="163" name="组合 162"/>
          <p:cNvGrpSpPr/>
          <p:nvPr/>
        </p:nvGrpSpPr>
        <p:grpSpPr>
          <a:xfrm>
            <a:off x="5044246" y="2601393"/>
            <a:ext cx="597993" cy="357967"/>
            <a:chOff x="951446" y="2034811"/>
            <a:chExt cx="775259" cy="464082"/>
          </a:xfrm>
        </p:grpSpPr>
        <p:sp>
          <p:nvSpPr>
            <p:cNvPr id="164" name="椭圆 163"/>
            <p:cNvSpPr/>
            <p:nvPr/>
          </p:nvSpPr>
          <p:spPr>
            <a:xfrm>
              <a:off x="987332" y="2034811"/>
              <a:ext cx="464082" cy="464082"/>
            </a:xfrm>
            <a:prstGeom prst="ellipse">
              <a:avLst/>
            </a:prstGeom>
            <a:solidFill>
              <a:srgbClr val="17A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65" name="文本框 164"/>
            <p:cNvSpPr txBox="1"/>
            <p:nvPr/>
          </p:nvSpPr>
          <p:spPr>
            <a:xfrm>
              <a:off x="951446" y="2115514"/>
              <a:ext cx="775259" cy="31921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IP65</a:t>
              </a:r>
              <a:endParaRPr kumimoji="0" lang="zh-CN" alt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sp>
        <p:nvSpPr>
          <p:cNvPr id="275" name="圆角矩形 274"/>
          <p:cNvSpPr/>
          <p:nvPr/>
        </p:nvSpPr>
        <p:spPr>
          <a:xfrm>
            <a:off x="2629150" y="2844613"/>
            <a:ext cx="1711680" cy="473956"/>
          </a:xfrm>
          <a:prstGeom prst="roundRect">
            <a:avLst>
              <a:gd name="adj" fmla="val 11111"/>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DS-K1T342</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77" name="圆角矩形 276"/>
          <p:cNvSpPr/>
          <p:nvPr/>
        </p:nvSpPr>
        <p:spPr>
          <a:xfrm>
            <a:off x="2629701" y="3704311"/>
            <a:ext cx="1711680" cy="473956"/>
          </a:xfrm>
          <a:prstGeom prst="roundRect">
            <a:avLst>
              <a:gd name="adj" fmla="val 11111"/>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DS-K1T343</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79" name="圆角矩形 278"/>
          <p:cNvSpPr/>
          <p:nvPr/>
        </p:nvSpPr>
        <p:spPr>
          <a:xfrm>
            <a:off x="2659983" y="5322916"/>
            <a:ext cx="1711680" cy="473956"/>
          </a:xfrm>
          <a:prstGeom prst="roundRect">
            <a:avLst>
              <a:gd name="adj" fmla="val 11111"/>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DS-K1T321</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80" name="圆角矩形 279"/>
          <p:cNvSpPr/>
          <p:nvPr/>
        </p:nvSpPr>
        <p:spPr>
          <a:xfrm>
            <a:off x="2659983" y="6026205"/>
            <a:ext cx="1711680" cy="473956"/>
          </a:xfrm>
          <a:prstGeom prst="roundRect">
            <a:avLst>
              <a:gd name="adj" fmla="val 11111"/>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DS-K1T320</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281" name="左大括号 280"/>
          <p:cNvSpPr/>
          <p:nvPr/>
        </p:nvSpPr>
        <p:spPr>
          <a:xfrm>
            <a:off x="1827850" y="1456521"/>
            <a:ext cx="562500" cy="4803261"/>
          </a:xfrm>
          <a:prstGeom prst="leftBrace">
            <a:avLst>
              <a:gd name="adj1" fmla="val 55858"/>
              <a:gd name="adj2" fmla="val 50000"/>
            </a:avLst>
          </a:prstGeom>
          <a:ln w="28575">
            <a:solidFill>
              <a:srgbClr val="1D8D9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81" name="圆角矩形 80"/>
          <p:cNvSpPr/>
          <p:nvPr/>
        </p:nvSpPr>
        <p:spPr>
          <a:xfrm>
            <a:off x="4703633" y="3625487"/>
            <a:ext cx="3215678" cy="533586"/>
          </a:xfrm>
          <a:prstGeom prst="roundRect">
            <a:avLst/>
          </a:prstGeom>
          <a:noFill/>
          <a:ln>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8" name="矩形 87"/>
          <p:cNvSpPr/>
          <p:nvPr/>
        </p:nvSpPr>
        <p:spPr>
          <a:xfrm>
            <a:off x="9124341" y="3858152"/>
            <a:ext cx="2679708" cy="276999"/>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Battery Version</a:t>
            </a:r>
            <a:r>
              <a:rPr kumimoji="0" lang="en-US" altLang="zh-CN" sz="12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a:t>
            </a:r>
            <a:r>
              <a:rPr kumimoji="0" lang="en-US" altLang="zh-CN" sz="12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DS-K1T343M/EFWX-B</a:t>
            </a:r>
            <a:endParaRPr kumimoji="0" lang="zh-CN" altLang="en-US"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15" name="矩形 114"/>
          <p:cNvSpPr/>
          <p:nvPr/>
        </p:nvSpPr>
        <p:spPr>
          <a:xfrm>
            <a:off x="9124341" y="5503337"/>
            <a:ext cx="2679708" cy="276999"/>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Battery Version</a:t>
            </a:r>
            <a:r>
              <a:rPr kumimoji="0" lang="en-US" altLang="zh-CN" sz="12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a:t>
            </a:r>
            <a:r>
              <a:rPr kumimoji="0" lang="en-US" altLang="zh-CN" sz="12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DS-K1T321M/EFWX-B</a:t>
            </a:r>
            <a:endParaRPr kumimoji="0" lang="zh-CN" altLang="en-US"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17" name="矩形 116"/>
          <p:cNvSpPr/>
          <p:nvPr/>
        </p:nvSpPr>
        <p:spPr>
          <a:xfrm>
            <a:off x="9144523" y="6193716"/>
            <a:ext cx="2679708" cy="276999"/>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Battery Version</a:t>
            </a:r>
            <a:r>
              <a:rPr kumimoji="0" lang="en-US" altLang="zh-CN" sz="12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 </a:t>
            </a:r>
            <a:r>
              <a:rPr kumimoji="0" lang="en-US" altLang="zh-CN" sz="12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DS-K1T320M/EFWX-B</a:t>
            </a:r>
            <a:endParaRPr kumimoji="0" lang="zh-CN" altLang="en-US"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pic>
        <p:nvPicPr>
          <p:cNvPr id="8" name="图片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95647" y="5911165"/>
            <a:ext cx="486606" cy="559550"/>
          </a:xfrm>
          <a:prstGeom prst="rect">
            <a:avLst/>
          </a:prstGeom>
        </p:spPr>
      </p:pic>
      <p:pic>
        <p:nvPicPr>
          <p:cNvPr id="11" name="图片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96782" y="3676063"/>
            <a:ext cx="419175" cy="478888"/>
          </a:xfrm>
          <a:prstGeom prst="rect">
            <a:avLst/>
          </a:prstGeom>
        </p:spPr>
      </p:pic>
      <p:grpSp>
        <p:nvGrpSpPr>
          <p:cNvPr id="7" name="组合 6"/>
          <p:cNvGrpSpPr/>
          <p:nvPr/>
        </p:nvGrpSpPr>
        <p:grpSpPr>
          <a:xfrm>
            <a:off x="4688279" y="984144"/>
            <a:ext cx="3803245" cy="716896"/>
            <a:chOff x="4710038" y="1826022"/>
            <a:chExt cx="3803245" cy="716896"/>
          </a:xfrm>
        </p:grpSpPr>
        <p:sp>
          <p:nvSpPr>
            <p:cNvPr id="95" name="矩形 94"/>
            <p:cNvSpPr/>
            <p:nvPr/>
          </p:nvSpPr>
          <p:spPr>
            <a:xfrm>
              <a:off x="6725137" y="1998092"/>
              <a:ext cx="1207383" cy="215444"/>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Fingerprint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nvGrpSpPr>
            <p:cNvPr id="5" name="组合 4"/>
            <p:cNvGrpSpPr/>
            <p:nvPr/>
          </p:nvGrpSpPr>
          <p:grpSpPr>
            <a:xfrm>
              <a:off x="4710038" y="1826022"/>
              <a:ext cx="3803245" cy="716896"/>
              <a:chOff x="4710038" y="1826022"/>
              <a:chExt cx="3803245" cy="716896"/>
            </a:xfrm>
          </p:grpSpPr>
          <p:sp>
            <p:nvSpPr>
              <p:cNvPr id="218" name="矩形 217"/>
              <p:cNvSpPr/>
              <p:nvPr/>
            </p:nvSpPr>
            <p:spPr>
              <a:xfrm>
                <a:off x="5862709" y="2003015"/>
                <a:ext cx="840295" cy="215444"/>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a:t>
                </a:r>
                <a:r>
                  <a:rPr kumimoji="0" lang="zh-CN" altLang="en-US"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93" name="矩形 92"/>
              <p:cNvSpPr/>
              <p:nvPr/>
            </p:nvSpPr>
            <p:spPr>
              <a:xfrm>
                <a:off x="5869481" y="2240635"/>
                <a:ext cx="845103" cy="215445"/>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Card</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94" name="矩形 93"/>
              <p:cNvSpPr/>
              <p:nvPr/>
            </p:nvSpPr>
            <p:spPr>
              <a:xfrm>
                <a:off x="6733961" y="2235180"/>
                <a:ext cx="1027845" cy="215445"/>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Event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150,000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pic>
            <p:nvPicPr>
              <p:cNvPr id="109" name="图片 10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10038" y="1869337"/>
                <a:ext cx="317943" cy="673581"/>
              </a:xfrm>
              <a:prstGeom prst="rect">
                <a:avLst/>
              </a:prstGeom>
            </p:spPr>
          </p:pic>
          <p:pic>
            <p:nvPicPr>
              <p:cNvPr id="113" name="图片 11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018443" y="1864703"/>
                <a:ext cx="320402" cy="668664"/>
              </a:xfrm>
              <a:prstGeom prst="rect">
                <a:avLst/>
              </a:prstGeom>
            </p:spPr>
          </p:pic>
          <p:pic>
            <p:nvPicPr>
              <p:cNvPr id="114" name="图片 1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46874" y="1852004"/>
                <a:ext cx="317124" cy="680136"/>
              </a:xfrm>
              <a:prstGeom prst="rect">
                <a:avLst/>
              </a:prstGeom>
            </p:spPr>
          </p:pic>
          <p:sp>
            <p:nvSpPr>
              <p:cNvPr id="119" name="文本框 118"/>
              <p:cNvSpPr txBox="1"/>
              <p:nvPr/>
            </p:nvSpPr>
            <p:spPr>
              <a:xfrm>
                <a:off x="7897497" y="1826022"/>
                <a:ext cx="615786" cy="16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IP65</a:t>
                </a:r>
                <a:endParaRPr kumimoji="0" lang="zh-CN" altLang="en-US" sz="6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nvGrpSpPr>
          <p:cNvPr id="16" name="组合 15"/>
          <p:cNvGrpSpPr/>
          <p:nvPr/>
        </p:nvGrpSpPr>
        <p:grpSpPr>
          <a:xfrm>
            <a:off x="5093203" y="3481373"/>
            <a:ext cx="376779" cy="376779"/>
            <a:chOff x="8963070" y="2438650"/>
            <a:chExt cx="376779" cy="376779"/>
          </a:xfrm>
        </p:grpSpPr>
        <p:sp>
          <p:nvSpPr>
            <p:cNvPr id="90" name="椭圆 89"/>
            <p:cNvSpPr/>
            <p:nvPr/>
          </p:nvSpPr>
          <p:spPr>
            <a:xfrm>
              <a:off x="8963070" y="2438650"/>
              <a:ext cx="376779" cy="376779"/>
            </a:xfrm>
            <a:prstGeom prst="ellipse">
              <a:avLst/>
            </a:prstGeom>
            <a:solidFill>
              <a:srgbClr val="2D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4" name="图片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7617" y="2502639"/>
              <a:ext cx="237846" cy="237846"/>
            </a:xfrm>
            <a:prstGeom prst="rect">
              <a:avLst/>
            </a:prstGeom>
          </p:spPr>
        </p:pic>
      </p:grpSp>
      <p:grpSp>
        <p:nvGrpSpPr>
          <p:cNvPr id="92" name="组合 91"/>
          <p:cNvGrpSpPr/>
          <p:nvPr/>
        </p:nvGrpSpPr>
        <p:grpSpPr>
          <a:xfrm>
            <a:off x="5084629" y="5062853"/>
            <a:ext cx="376779" cy="376779"/>
            <a:chOff x="8963070" y="2438650"/>
            <a:chExt cx="376779" cy="376779"/>
          </a:xfrm>
        </p:grpSpPr>
        <p:sp>
          <p:nvSpPr>
            <p:cNvPr id="96" name="椭圆 95"/>
            <p:cNvSpPr/>
            <p:nvPr/>
          </p:nvSpPr>
          <p:spPr>
            <a:xfrm>
              <a:off x="8963070" y="2438650"/>
              <a:ext cx="376779" cy="376779"/>
            </a:xfrm>
            <a:prstGeom prst="ellipse">
              <a:avLst/>
            </a:prstGeom>
            <a:solidFill>
              <a:srgbClr val="2D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97" name="图片 9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7617" y="2502639"/>
              <a:ext cx="237846" cy="237846"/>
            </a:xfrm>
            <a:prstGeom prst="rect">
              <a:avLst/>
            </a:prstGeom>
          </p:spPr>
        </p:pic>
      </p:grpSp>
      <p:grpSp>
        <p:nvGrpSpPr>
          <p:cNvPr id="98" name="组合 97"/>
          <p:cNvGrpSpPr/>
          <p:nvPr/>
        </p:nvGrpSpPr>
        <p:grpSpPr>
          <a:xfrm>
            <a:off x="5179340" y="5850811"/>
            <a:ext cx="376779" cy="376779"/>
            <a:chOff x="8963070" y="2438650"/>
            <a:chExt cx="376779" cy="376779"/>
          </a:xfrm>
        </p:grpSpPr>
        <p:sp>
          <p:nvSpPr>
            <p:cNvPr id="99" name="椭圆 98"/>
            <p:cNvSpPr/>
            <p:nvPr/>
          </p:nvSpPr>
          <p:spPr>
            <a:xfrm>
              <a:off x="8963070" y="2438650"/>
              <a:ext cx="376779" cy="376779"/>
            </a:xfrm>
            <a:prstGeom prst="ellipse">
              <a:avLst/>
            </a:prstGeom>
            <a:solidFill>
              <a:srgbClr val="2D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100" name="图片 9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7617" y="2502639"/>
              <a:ext cx="237846" cy="237846"/>
            </a:xfrm>
            <a:prstGeom prst="rect">
              <a:avLst/>
            </a:prstGeom>
          </p:spPr>
        </p:pic>
      </p:grpSp>
      <p:grpSp>
        <p:nvGrpSpPr>
          <p:cNvPr id="104" name="组合 103"/>
          <p:cNvGrpSpPr/>
          <p:nvPr/>
        </p:nvGrpSpPr>
        <p:grpSpPr>
          <a:xfrm>
            <a:off x="5442598" y="907632"/>
            <a:ext cx="597993" cy="357967"/>
            <a:chOff x="951446" y="2034811"/>
            <a:chExt cx="775259" cy="464082"/>
          </a:xfrm>
        </p:grpSpPr>
        <p:sp>
          <p:nvSpPr>
            <p:cNvPr id="105" name="椭圆 104"/>
            <p:cNvSpPr/>
            <p:nvPr/>
          </p:nvSpPr>
          <p:spPr>
            <a:xfrm>
              <a:off x="987332" y="2034811"/>
              <a:ext cx="464082" cy="464082"/>
            </a:xfrm>
            <a:prstGeom prst="ellipse">
              <a:avLst/>
            </a:prstGeom>
            <a:solidFill>
              <a:srgbClr val="17A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06" name="文本框 105"/>
            <p:cNvSpPr txBox="1"/>
            <p:nvPr/>
          </p:nvSpPr>
          <p:spPr>
            <a:xfrm>
              <a:off x="951446" y="2115514"/>
              <a:ext cx="775259" cy="31921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IP65</a:t>
              </a:r>
              <a:endParaRPr kumimoji="0" lang="zh-CN" alt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17" name="组合 16"/>
          <p:cNvGrpSpPr/>
          <p:nvPr/>
        </p:nvGrpSpPr>
        <p:grpSpPr>
          <a:xfrm>
            <a:off x="5847722" y="6547932"/>
            <a:ext cx="2058440" cy="262158"/>
            <a:chOff x="10141731" y="6765025"/>
            <a:chExt cx="2058440" cy="262158"/>
          </a:xfrm>
        </p:grpSpPr>
        <p:grpSp>
          <p:nvGrpSpPr>
            <p:cNvPr id="107" name="组合 106"/>
            <p:cNvGrpSpPr/>
            <p:nvPr/>
          </p:nvGrpSpPr>
          <p:grpSpPr>
            <a:xfrm>
              <a:off x="10141731" y="6765025"/>
              <a:ext cx="262158" cy="262158"/>
              <a:chOff x="8963070" y="2438650"/>
              <a:chExt cx="376779" cy="376779"/>
            </a:xfrm>
          </p:grpSpPr>
          <p:sp>
            <p:nvSpPr>
              <p:cNvPr id="108" name="椭圆 107"/>
              <p:cNvSpPr/>
              <p:nvPr/>
            </p:nvSpPr>
            <p:spPr>
              <a:xfrm>
                <a:off x="8963070" y="2438650"/>
                <a:ext cx="376779" cy="376779"/>
              </a:xfrm>
              <a:prstGeom prst="ellipse">
                <a:avLst/>
              </a:prstGeom>
              <a:solidFill>
                <a:srgbClr val="2D44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110" name="图片 10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37617" y="2502639"/>
                <a:ext cx="237846" cy="237846"/>
              </a:xfrm>
              <a:prstGeom prst="rect">
                <a:avLst/>
              </a:prstGeom>
            </p:spPr>
          </p:pic>
        </p:grpSp>
        <p:sp>
          <p:nvSpPr>
            <p:cNvPr id="111" name="矩形 110"/>
            <p:cNvSpPr/>
            <p:nvPr/>
          </p:nvSpPr>
          <p:spPr>
            <a:xfrm>
              <a:off x="10356397" y="6791193"/>
              <a:ext cx="1843774" cy="230832"/>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900" b="1" i="1"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means on-device time attendance </a:t>
              </a:r>
              <a:endParaRPr kumimoji="0" lang="zh-CN" altLang="en-US" sz="9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pic>
        <p:nvPicPr>
          <p:cNvPr id="116" name="图片 115"/>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grpSp>
        <p:nvGrpSpPr>
          <p:cNvPr id="118" name="组合 117"/>
          <p:cNvGrpSpPr/>
          <p:nvPr/>
        </p:nvGrpSpPr>
        <p:grpSpPr>
          <a:xfrm>
            <a:off x="2444265" y="4244982"/>
            <a:ext cx="6051434" cy="719409"/>
            <a:chOff x="2461849" y="1786898"/>
            <a:chExt cx="6051434" cy="719409"/>
          </a:xfrm>
        </p:grpSpPr>
        <p:sp>
          <p:nvSpPr>
            <p:cNvPr id="120" name="矩形 119"/>
            <p:cNvSpPr/>
            <p:nvPr/>
          </p:nvSpPr>
          <p:spPr>
            <a:xfrm>
              <a:off x="6725137" y="1998092"/>
              <a:ext cx="1207383" cy="215444"/>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Fingerprint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nvGrpSpPr>
            <p:cNvPr id="121" name="组合 120"/>
            <p:cNvGrpSpPr/>
            <p:nvPr/>
          </p:nvGrpSpPr>
          <p:grpSpPr>
            <a:xfrm>
              <a:off x="2461849" y="1786898"/>
              <a:ext cx="6051434" cy="719409"/>
              <a:chOff x="2461849" y="1786898"/>
              <a:chExt cx="6051434" cy="719409"/>
            </a:xfrm>
          </p:grpSpPr>
          <p:sp>
            <p:nvSpPr>
              <p:cNvPr id="122" name="圆角矩形 121"/>
              <p:cNvSpPr/>
              <p:nvPr/>
            </p:nvSpPr>
            <p:spPr>
              <a:xfrm>
                <a:off x="4733915" y="1972721"/>
                <a:ext cx="3215678" cy="533586"/>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3" name="矩形 122"/>
              <p:cNvSpPr/>
              <p:nvPr/>
            </p:nvSpPr>
            <p:spPr>
              <a:xfrm>
                <a:off x="5862709" y="2003015"/>
                <a:ext cx="840295" cy="215444"/>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Face</a:t>
                </a:r>
                <a:r>
                  <a:rPr kumimoji="0" lang="zh-CN" altLang="en-US"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lang="en-US" altLang="zh-CN" sz="800" b="1" kern="0" spc="100" noProof="0" dirty="0">
                    <a:solidFill>
                      <a:srgbClr val="FF0000"/>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a:t>
                </a:r>
                <a:r>
                  <a:rPr kumimoji="0" lang="en-US" altLang="zh-CN" sz="800" b="1" i="0" u="none" strike="noStrike" kern="0" cap="none" spc="10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,000</a:t>
                </a:r>
                <a:endParaRPr kumimoji="0" lang="zh-CN" altLang="en-US" sz="80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24" name="矩形: 圆角 5">
                <a:extLst>
                  <a:ext uri="{FF2B5EF4-FFF2-40B4-BE49-F238E27FC236}">
                    <a16:creationId xmlns:a16="http://schemas.microsoft.com/office/drawing/2014/main" id="{562CB9AF-18E8-C01A-452A-E081B4BAA1A2}"/>
                  </a:ext>
                </a:extLst>
              </p:cNvPr>
              <p:cNvSpPr/>
              <p:nvPr/>
            </p:nvSpPr>
            <p:spPr>
              <a:xfrm>
                <a:off x="2659983" y="2020087"/>
                <a:ext cx="1711680" cy="464339"/>
              </a:xfrm>
              <a:prstGeom prst="roundRect">
                <a:avLst>
                  <a:gd name="adj" fmla="val 15594"/>
                </a:avLst>
              </a:prstGeom>
              <a:gradFill flip="none" rotWithShape="1">
                <a:gsLst>
                  <a:gs pos="0">
                    <a:schemeClr val="accent1">
                      <a:lumMod val="75000"/>
                    </a:schemeClr>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867"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微软雅黑"/>
                    <a:cs typeface="+mn-cs"/>
                  </a:rPr>
                  <a:t>DS-K1T323</a:t>
                </a:r>
                <a:endParaRPr kumimoji="0" lang="zh-CN" altLang="en-US" sz="1867"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a:ea typeface="微软雅黑"/>
                  <a:cs typeface="+mn-cs"/>
                </a:endParaRPr>
              </a:p>
            </p:txBody>
          </p:sp>
          <p:sp>
            <p:nvSpPr>
              <p:cNvPr id="125" name="store-new-badges_71075"/>
              <p:cNvSpPr>
                <a:spLocks noChangeAspect="1"/>
              </p:cNvSpPr>
              <p:nvPr/>
            </p:nvSpPr>
            <p:spPr bwMode="auto">
              <a:xfrm>
                <a:off x="2461849" y="1786898"/>
                <a:ext cx="497471" cy="480104"/>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26" name="矩形 125"/>
              <p:cNvSpPr/>
              <p:nvPr/>
            </p:nvSpPr>
            <p:spPr>
              <a:xfrm>
                <a:off x="5869481" y="2240635"/>
                <a:ext cx="845103" cy="215445"/>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Card</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3,000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27" name="矩形 126"/>
              <p:cNvSpPr/>
              <p:nvPr/>
            </p:nvSpPr>
            <p:spPr>
              <a:xfrm>
                <a:off x="6733961" y="2235180"/>
                <a:ext cx="1027845" cy="215445"/>
              </a:xfrm>
              <a:prstGeom prst="rect">
                <a:avLst/>
              </a:prstGeom>
            </p:spPr>
            <p:txBody>
              <a:bodyPr wrap="non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Event</a:t>
                </a:r>
                <a:r>
                  <a:rPr kumimoji="0" lang="zh-CN" altLang="en-US"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8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150,000</a:t>
                </a:r>
                <a:endParaRPr kumimoji="0" lang="zh-CN" altLang="en-US" sz="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31" name="文本框 130"/>
              <p:cNvSpPr txBox="1"/>
              <p:nvPr/>
            </p:nvSpPr>
            <p:spPr>
              <a:xfrm>
                <a:off x="7897497" y="1826022"/>
                <a:ext cx="615786" cy="16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IP65</a:t>
                </a:r>
                <a:endParaRPr kumimoji="0" lang="zh-CN" altLang="en-US" sz="6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pic>
        <p:nvPicPr>
          <p:cNvPr id="132" name="图片 131"/>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753507" y="4260168"/>
            <a:ext cx="299935" cy="756410"/>
          </a:xfrm>
          <a:prstGeom prst="rect">
            <a:avLst/>
          </a:prstGeom>
        </p:spPr>
      </p:pic>
      <p:pic>
        <p:nvPicPr>
          <p:cNvPr id="133" name="图片 13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5062911" y="4283161"/>
            <a:ext cx="257455" cy="775709"/>
          </a:xfrm>
          <a:prstGeom prst="rect">
            <a:avLst/>
          </a:prstGeom>
        </p:spPr>
      </p:pic>
      <p:pic>
        <p:nvPicPr>
          <p:cNvPr id="134" name="图片 133"/>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334774" y="4193081"/>
            <a:ext cx="298778" cy="901051"/>
          </a:xfrm>
          <a:prstGeom prst="rect">
            <a:avLst/>
          </a:prstGeom>
        </p:spPr>
      </p:pic>
      <p:grpSp>
        <p:nvGrpSpPr>
          <p:cNvPr id="135" name="组合 134"/>
          <p:cNvGrpSpPr/>
          <p:nvPr/>
        </p:nvGrpSpPr>
        <p:grpSpPr>
          <a:xfrm>
            <a:off x="5448124" y="4129252"/>
            <a:ext cx="597993" cy="357967"/>
            <a:chOff x="951446" y="2034811"/>
            <a:chExt cx="775259" cy="464082"/>
          </a:xfrm>
        </p:grpSpPr>
        <p:sp>
          <p:nvSpPr>
            <p:cNvPr id="136" name="椭圆 135"/>
            <p:cNvSpPr/>
            <p:nvPr/>
          </p:nvSpPr>
          <p:spPr>
            <a:xfrm>
              <a:off x="987332" y="2034811"/>
              <a:ext cx="464082" cy="464082"/>
            </a:xfrm>
            <a:prstGeom prst="ellipse">
              <a:avLst/>
            </a:prstGeom>
            <a:solidFill>
              <a:srgbClr val="17A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37" name="文本框 136"/>
            <p:cNvSpPr txBox="1"/>
            <p:nvPr/>
          </p:nvSpPr>
          <p:spPr>
            <a:xfrm>
              <a:off x="951446" y="2115514"/>
              <a:ext cx="775259" cy="319210"/>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IP65</a:t>
              </a:r>
              <a:endParaRPr kumimoji="0" lang="zh-CN" altLang="en-US" sz="1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sp>
        <p:nvSpPr>
          <p:cNvPr id="128" name="文本框 127"/>
          <p:cNvSpPr txBox="1"/>
          <p:nvPr/>
        </p:nvSpPr>
        <p:spPr>
          <a:xfrm>
            <a:off x="8352273" y="1162937"/>
            <a:ext cx="1672253" cy="382092"/>
          </a:xfrm>
          <a:prstGeom prst="rect">
            <a:avLst/>
          </a:prstGeom>
          <a:noFill/>
        </p:spPr>
        <p:txBody>
          <a:bodyPr wrap="none" rtlCol="0">
            <a:spAutoFit/>
          </a:bodyPr>
          <a:lstStyle>
            <a:defPPr>
              <a:defRPr lang="zh-CN"/>
            </a:defPPr>
            <a:lvl1pPr algn="ctr">
              <a:lnSpc>
                <a:spcPct val="150000"/>
              </a:lnSpc>
              <a:defRPr sz="2000" spc="10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Outdoor Flagship</a:t>
            </a:r>
            <a:endParaRPr kumimoji="0" lang="zh-CN" altLang="en-US" sz="14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30" name="文本框 129"/>
          <p:cNvSpPr txBox="1"/>
          <p:nvPr/>
        </p:nvSpPr>
        <p:spPr>
          <a:xfrm>
            <a:off x="8321815" y="4417355"/>
            <a:ext cx="1733167" cy="382092"/>
          </a:xfrm>
          <a:prstGeom prst="rect">
            <a:avLst/>
          </a:prstGeom>
          <a:noFill/>
        </p:spPr>
        <p:txBody>
          <a:bodyPr wrap="none" rtlCol="0">
            <a:spAutoFit/>
          </a:bodyPr>
          <a:lstStyle>
            <a:defPPr>
              <a:defRPr lang="zh-CN"/>
            </a:defPPr>
            <a:lvl1pPr algn="ctr">
              <a:lnSpc>
                <a:spcPct val="150000"/>
              </a:lnSpc>
              <a:defRPr sz="2000" spc="100">
                <a:gradFill>
                  <a:gsLst>
                    <a:gs pos="0">
                      <a:srgbClr val="46E0FE"/>
                    </a:gs>
                    <a:gs pos="100000">
                      <a:srgbClr val="51A4FC"/>
                    </a:gs>
                  </a:gsLst>
                  <a:lin ang="0" scaled="0"/>
                </a:gradFill>
                <a:latin typeface="方正兰亭粗黑简体" panose="02000000000000000000" pitchFamily="2" charset="-122"/>
                <a:ea typeface="方正兰亭粗黑简体" panose="02000000000000000000" pitchFamily="2" charset="-122"/>
                <a:cs typeface="Levenim MT" panose="02010502060101010101" pitchFamily="2" charset="-79"/>
              </a:defRPr>
            </a:lvl1p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Outdoor Economy</a:t>
            </a:r>
            <a:endParaRPr kumimoji="0" lang="zh-CN" altLang="en-US" sz="1400" b="1" i="0" u="none" strike="noStrike" kern="0" cap="none" spc="10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38" name="圆角矩形 137"/>
          <p:cNvSpPr/>
          <p:nvPr/>
        </p:nvSpPr>
        <p:spPr>
          <a:xfrm>
            <a:off x="2639642" y="1152096"/>
            <a:ext cx="1711680" cy="473956"/>
          </a:xfrm>
          <a:prstGeom prst="roundRect">
            <a:avLst>
              <a:gd name="adj" fmla="val 11111"/>
            </a:avLst>
          </a:prstGeom>
          <a:gradFill>
            <a:gsLst>
              <a:gs pos="21000">
                <a:srgbClr val="2D4486"/>
              </a:gs>
              <a:gs pos="100000">
                <a:srgbClr val="17A9A3"/>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DS-K1T344</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18" name="图片 17"/>
          <p:cNvPicPr>
            <a:picLocks noChangeAspect="1"/>
          </p:cNvPicPr>
          <p:nvPr/>
        </p:nvPicPr>
        <p:blipFill rotWithShape="1">
          <a:blip r:embed="rId18" cstate="screen">
            <a:extLst>
              <a:ext uri="{28A0092B-C50C-407E-A947-70E740481C1C}">
                <a14:useLocalDpi xmlns:a14="http://schemas.microsoft.com/office/drawing/2010/main"/>
              </a:ext>
            </a:extLst>
          </a:blip>
          <a:srcRect l="31250" r="32917"/>
          <a:stretch/>
        </p:blipFill>
        <p:spPr>
          <a:xfrm>
            <a:off x="8924606" y="3680865"/>
            <a:ext cx="167237" cy="466707"/>
          </a:xfrm>
          <a:prstGeom prst="rect">
            <a:avLst/>
          </a:prstGeom>
        </p:spPr>
      </p:pic>
      <p:pic>
        <p:nvPicPr>
          <p:cNvPr id="19" name="图片 18"/>
          <p:cNvPicPr>
            <a:picLocks noChangeAspect="1"/>
          </p:cNvPicPr>
          <p:nvPr/>
        </p:nvPicPr>
        <p:blipFill rotWithShape="1">
          <a:blip r:embed="rId19" cstate="screen">
            <a:extLst>
              <a:ext uri="{28A0092B-C50C-407E-A947-70E740481C1C}">
                <a14:useLocalDpi xmlns:a14="http://schemas.microsoft.com/office/drawing/2010/main"/>
              </a:ext>
            </a:extLst>
          </a:blip>
          <a:srcRect l="33472" r="35834"/>
          <a:stretch/>
        </p:blipFill>
        <p:spPr>
          <a:xfrm>
            <a:off x="8968652" y="5826791"/>
            <a:ext cx="219746" cy="715915"/>
          </a:xfrm>
          <a:prstGeom prst="rect">
            <a:avLst/>
          </a:prstGeom>
        </p:spPr>
      </p:pic>
      <p:pic>
        <p:nvPicPr>
          <p:cNvPr id="20" name="图片 19"/>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8525385" y="5070617"/>
            <a:ext cx="425227" cy="798361"/>
          </a:xfrm>
          <a:prstGeom prst="rect">
            <a:avLst/>
          </a:prstGeom>
        </p:spPr>
      </p:pic>
    </p:spTree>
    <p:extLst>
      <p:ext uri="{BB962C8B-B14F-4D97-AF65-F5344CB8AC3E}">
        <p14:creationId xmlns:p14="http://schemas.microsoft.com/office/powerpoint/2010/main" val="31346848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
            <a:ext cx="12191999" cy="6854952"/>
          </a:xfrm>
          <a:prstGeom prst="rect">
            <a:avLst/>
          </a:prstGeom>
        </p:spPr>
      </p:pic>
      <p:sp>
        <p:nvSpPr>
          <p:cNvPr id="3" name="object 3"/>
          <p:cNvSpPr txBox="1">
            <a:spLocks noGrp="1"/>
          </p:cNvSpPr>
          <p:nvPr>
            <p:ph type="title"/>
          </p:nvPr>
        </p:nvSpPr>
        <p:spPr>
          <a:xfrm>
            <a:off x="210413" y="52273"/>
            <a:ext cx="5256530" cy="454025"/>
          </a:xfrm>
          <a:prstGeom prst="rect">
            <a:avLst/>
          </a:prstGeom>
        </p:spPr>
        <p:txBody>
          <a:bodyPr vert="horz" wrap="square" lIns="0" tIns="13970" rIns="0" bIns="0" rtlCol="0">
            <a:spAutoFit/>
          </a:bodyPr>
          <a:lstStyle/>
          <a:p>
            <a:pPr marL="12700">
              <a:lnSpc>
                <a:spcPct val="100000"/>
              </a:lnSpc>
              <a:spcBef>
                <a:spcPts val="110"/>
              </a:spcBef>
            </a:pPr>
            <a:r>
              <a:rPr dirty="0"/>
              <a:t>Video</a:t>
            </a:r>
            <a:r>
              <a:rPr spc="-60" dirty="0"/>
              <a:t> </a:t>
            </a:r>
            <a:r>
              <a:rPr spc="-10" dirty="0"/>
              <a:t>Intercom</a:t>
            </a:r>
            <a:r>
              <a:rPr spc="-65" dirty="0"/>
              <a:t> </a:t>
            </a:r>
            <a:r>
              <a:rPr dirty="0"/>
              <a:t>Solution</a:t>
            </a:r>
            <a:r>
              <a:rPr spc="-70" dirty="0"/>
              <a:t> </a:t>
            </a:r>
            <a:r>
              <a:rPr dirty="0"/>
              <a:t>for</a:t>
            </a:r>
            <a:r>
              <a:rPr spc="-55" dirty="0"/>
              <a:t> </a:t>
            </a:r>
            <a:r>
              <a:rPr spc="-10" dirty="0"/>
              <a:t>visitors</a:t>
            </a:r>
          </a:p>
        </p:txBody>
      </p:sp>
      <p:pic>
        <p:nvPicPr>
          <p:cNvPr id="4" name="object 4"/>
          <p:cNvPicPr/>
          <p:nvPr/>
        </p:nvPicPr>
        <p:blipFill>
          <a:blip r:embed="rId3" cstate="print"/>
          <a:stretch>
            <a:fillRect/>
          </a:stretch>
        </p:blipFill>
        <p:spPr>
          <a:xfrm>
            <a:off x="131063" y="661416"/>
            <a:ext cx="5967984" cy="399288"/>
          </a:xfrm>
          <a:prstGeom prst="rect">
            <a:avLst/>
          </a:prstGeom>
        </p:spPr>
      </p:pic>
      <p:sp>
        <p:nvSpPr>
          <p:cNvPr id="5" name="object 5"/>
          <p:cNvSpPr txBox="1"/>
          <p:nvPr/>
        </p:nvSpPr>
        <p:spPr>
          <a:xfrm>
            <a:off x="131063" y="661416"/>
            <a:ext cx="5968365" cy="323807"/>
          </a:xfrm>
          <a:prstGeom prst="rect">
            <a:avLst/>
          </a:prstGeom>
        </p:spPr>
        <p:txBody>
          <a:bodyPr vert="horz" wrap="square" lIns="0" tIns="46355" rIns="0" bIns="0" rtlCol="0">
            <a:spAutoFit/>
          </a:bodyPr>
          <a:lstStyle/>
          <a:p>
            <a:pPr marL="91440" lvl="0">
              <a:spcBef>
                <a:spcPts val="365"/>
              </a:spcBef>
            </a:pPr>
            <a:r>
              <a:rPr lang="es-ES" b="1" kern="0">
                <a:solidFill>
                  <a:srgbClr val="FFFFFF"/>
                </a:solidFill>
                <a:cs typeface="Calibri"/>
              </a:rPr>
              <a:t>Gestión de Acceso de Visitantes No Programados</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6" name="object 6"/>
          <p:cNvGrpSpPr/>
          <p:nvPr/>
        </p:nvGrpSpPr>
        <p:grpSpPr>
          <a:xfrm>
            <a:off x="0" y="1798320"/>
            <a:ext cx="4305300" cy="4767580"/>
            <a:chOff x="0" y="1798320"/>
            <a:chExt cx="4305300" cy="4767580"/>
          </a:xfrm>
        </p:grpSpPr>
        <p:pic>
          <p:nvPicPr>
            <p:cNvPr id="7" name="object 7"/>
            <p:cNvPicPr/>
            <p:nvPr/>
          </p:nvPicPr>
          <p:blipFill>
            <a:blip r:embed="rId4" cstate="print"/>
            <a:stretch>
              <a:fillRect/>
            </a:stretch>
          </p:blipFill>
          <p:spPr>
            <a:xfrm>
              <a:off x="728471" y="3188208"/>
              <a:ext cx="1816607" cy="3377184"/>
            </a:xfrm>
            <a:prstGeom prst="rect">
              <a:avLst/>
            </a:prstGeom>
          </p:spPr>
        </p:pic>
        <p:pic>
          <p:nvPicPr>
            <p:cNvPr id="8" name="object 8"/>
            <p:cNvPicPr/>
            <p:nvPr/>
          </p:nvPicPr>
          <p:blipFill>
            <a:blip r:embed="rId5" cstate="print"/>
            <a:stretch>
              <a:fillRect/>
            </a:stretch>
          </p:blipFill>
          <p:spPr>
            <a:xfrm>
              <a:off x="0" y="4867655"/>
              <a:ext cx="841247" cy="1463039"/>
            </a:xfrm>
            <a:prstGeom prst="rect">
              <a:avLst/>
            </a:prstGeom>
          </p:spPr>
        </p:pic>
        <p:pic>
          <p:nvPicPr>
            <p:cNvPr id="9" name="object 9"/>
            <p:cNvPicPr/>
            <p:nvPr/>
          </p:nvPicPr>
          <p:blipFill>
            <a:blip r:embed="rId6" cstate="print"/>
            <a:stretch>
              <a:fillRect/>
            </a:stretch>
          </p:blipFill>
          <p:spPr>
            <a:xfrm>
              <a:off x="813816" y="5108841"/>
              <a:ext cx="493776" cy="1194422"/>
            </a:xfrm>
            <a:prstGeom prst="rect">
              <a:avLst/>
            </a:prstGeom>
          </p:spPr>
        </p:pic>
        <p:pic>
          <p:nvPicPr>
            <p:cNvPr id="10" name="object 10"/>
            <p:cNvPicPr/>
            <p:nvPr/>
          </p:nvPicPr>
          <p:blipFill>
            <a:blip r:embed="rId7" cstate="print"/>
            <a:stretch>
              <a:fillRect/>
            </a:stretch>
          </p:blipFill>
          <p:spPr>
            <a:xfrm>
              <a:off x="1575816" y="2758440"/>
              <a:ext cx="810768" cy="600455"/>
            </a:xfrm>
            <a:prstGeom prst="rect">
              <a:avLst/>
            </a:prstGeom>
          </p:spPr>
        </p:pic>
        <p:sp>
          <p:nvSpPr>
            <p:cNvPr id="11" name="object 11"/>
            <p:cNvSpPr/>
            <p:nvPr/>
          </p:nvSpPr>
          <p:spPr>
            <a:xfrm>
              <a:off x="972312" y="1798319"/>
              <a:ext cx="3332479" cy="3418840"/>
            </a:xfrm>
            <a:custGeom>
              <a:avLst/>
              <a:gdLst/>
              <a:ahLst/>
              <a:cxnLst/>
              <a:rect l="l" t="t" r="r" b="b"/>
              <a:pathLst>
                <a:path w="3332479" h="3418840">
                  <a:moveTo>
                    <a:pt x="27432" y="3308985"/>
                  </a:moveTo>
                  <a:lnTo>
                    <a:pt x="0" y="3308985"/>
                  </a:lnTo>
                  <a:lnTo>
                    <a:pt x="0" y="3418713"/>
                  </a:lnTo>
                  <a:lnTo>
                    <a:pt x="27432" y="3418713"/>
                  </a:lnTo>
                  <a:lnTo>
                    <a:pt x="27432" y="3308985"/>
                  </a:lnTo>
                  <a:close/>
                </a:path>
                <a:path w="3332479" h="3418840">
                  <a:moveTo>
                    <a:pt x="27432" y="3116961"/>
                  </a:moveTo>
                  <a:lnTo>
                    <a:pt x="0" y="3116961"/>
                  </a:lnTo>
                  <a:lnTo>
                    <a:pt x="0" y="3226689"/>
                  </a:lnTo>
                  <a:lnTo>
                    <a:pt x="27432" y="3226689"/>
                  </a:lnTo>
                  <a:lnTo>
                    <a:pt x="27432" y="3116961"/>
                  </a:lnTo>
                  <a:close/>
                </a:path>
                <a:path w="3332479" h="3418840">
                  <a:moveTo>
                    <a:pt x="27432" y="2924937"/>
                  </a:moveTo>
                  <a:lnTo>
                    <a:pt x="0" y="2924937"/>
                  </a:lnTo>
                  <a:lnTo>
                    <a:pt x="0" y="3034665"/>
                  </a:lnTo>
                  <a:lnTo>
                    <a:pt x="27432" y="3034665"/>
                  </a:lnTo>
                  <a:lnTo>
                    <a:pt x="27432" y="2924937"/>
                  </a:lnTo>
                  <a:close/>
                </a:path>
                <a:path w="3332479" h="3418840">
                  <a:moveTo>
                    <a:pt x="27432" y="2732913"/>
                  </a:moveTo>
                  <a:lnTo>
                    <a:pt x="0" y="2732913"/>
                  </a:lnTo>
                  <a:lnTo>
                    <a:pt x="0" y="2842641"/>
                  </a:lnTo>
                  <a:lnTo>
                    <a:pt x="27432" y="2842641"/>
                  </a:lnTo>
                  <a:lnTo>
                    <a:pt x="27432" y="2732913"/>
                  </a:lnTo>
                  <a:close/>
                </a:path>
                <a:path w="3332479" h="3418840">
                  <a:moveTo>
                    <a:pt x="27432" y="2540889"/>
                  </a:moveTo>
                  <a:lnTo>
                    <a:pt x="0" y="2540889"/>
                  </a:lnTo>
                  <a:lnTo>
                    <a:pt x="0" y="2650617"/>
                  </a:lnTo>
                  <a:lnTo>
                    <a:pt x="27432" y="2650617"/>
                  </a:lnTo>
                  <a:lnTo>
                    <a:pt x="27432" y="2540889"/>
                  </a:lnTo>
                  <a:close/>
                </a:path>
                <a:path w="3332479" h="3418840">
                  <a:moveTo>
                    <a:pt x="27432" y="2348865"/>
                  </a:moveTo>
                  <a:lnTo>
                    <a:pt x="0" y="2348865"/>
                  </a:lnTo>
                  <a:lnTo>
                    <a:pt x="0" y="2458593"/>
                  </a:lnTo>
                  <a:lnTo>
                    <a:pt x="27432" y="2458593"/>
                  </a:lnTo>
                  <a:lnTo>
                    <a:pt x="27432" y="2348865"/>
                  </a:lnTo>
                  <a:close/>
                </a:path>
                <a:path w="3332479" h="3418840">
                  <a:moveTo>
                    <a:pt x="27432" y="2156841"/>
                  </a:moveTo>
                  <a:lnTo>
                    <a:pt x="0" y="2156841"/>
                  </a:lnTo>
                  <a:lnTo>
                    <a:pt x="0" y="2266569"/>
                  </a:lnTo>
                  <a:lnTo>
                    <a:pt x="27432" y="2266569"/>
                  </a:lnTo>
                  <a:lnTo>
                    <a:pt x="27432" y="2156841"/>
                  </a:lnTo>
                  <a:close/>
                </a:path>
                <a:path w="3332479" h="3418840">
                  <a:moveTo>
                    <a:pt x="27432" y="1964817"/>
                  </a:moveTo>
                  <a:lnTo>
                    <a:pt x="0" y="1964817"/>
                  </a:lnTo>
                  <a:lnTo>
                    <a:pt x="0" y="2074545"/>
                  </a:lnTo>
                  <a:lnTo>
                    <a:pt x="27432" y="2074545"/>
                  </a:lnTo>
                  <a:lnTo>
                    <a:pt x="27432" y="1964817"/>
                  </a:lnTo>
                  <a:close/>
                </a:path>
                <a:path w="3332479" h="3418840">
                  <a:moveTo>
                    <a:pt x="27432" y="1772793"/>
                  </a:moveTo>
                  <a:lnTo>
                    <a:pt x="0" y="1772793"/>
                  </a:lnTo>
                  <a:lnTo>
                    <a:pt x="0" y="1882521"/>
                  </a:lnTo>
                  <a:lnTo>
                    <a:pt x="27432" y="1882521"/>
                  </a:lnTo>
                  <a:lnTo>
                    <a:pt x="27432" y="1772793"/>
                  </a:lnTo>
                  <a:close/>
                </a:path>
                <a:path w="3332479" h="3418840">
                  <a:moveTo>
                    <a:pt x="27432" y="1580769"/>
                  </a:moveTo>
                  <a:lnTo>
                    <a:pt x="0" y="1580769"/>
                  </a:lnTo>
                  <a:lnTo>
                    <a:pt x="0" y="1690497"/>
                  </a:lnTo>
                  <a:lnTo>
                    <a:pt x="27432" y="1690497"/>
                  </a:lnTo>
                  <a:lnTo>
                    <a:pt x="27432" y="1580769"/>
                  </a:lnTo>
                  <a:close/>
                </a:path>
                <a:path w="3332479" h="3418840">
                  <a:moveTo>
                    <a:pt x="27432" y="1388745"/>
                  </a:moveTo>
                  <a:lnTo>
                    <a:pt x="0" y="1388745"/>
                  </a:lnTo>
                  <a:lnTo>
                    <a:pt x="0" y="1498473"/>
                  </a:lnTo>
                  <a:lnTo>
                    <a:pt x="27432" y="1498473"/>
                  </a:lnTo>
                  <a:lnTo>
                    <a:pt x="27432" y="1388745"/>
                  </a:lnTo>
                  <a:close/>
                </a:path>
                <a:path w="3332479" h="3418840">
                  <a:moveTo>
                    <a:pt x="80365" y="1249680"/>
                  </a:moveTo>
                  <a:lnTo>
                    <a:pt x="0" y="1249680"/>
                  </a:lnTo>
                  <a:lnTo>
                    <a:pt x="0" y="1306449"/>
                  </a:lnTo>
                  <a:lnTo>
                    <a:pt x="27432" y="1306449"/>
                  </a:lnTo>
                  <a:lnTo>
                    <a:pt x="27432" y="1277112"/>
                  </a:lnTo>
                  <a:lnTo>
                    <a:pt x="80365" y="1277112"/>
                  </a:lnTo>
                  <a:lnTo>
                    <a:pt x="80365" y="1263396"/>
                  </a:lnTo>
                  <a:lnTo>
                    <a:pt x="80365" y="1249680"/>
                  </a:lnTo>
                  <a:close/>
                </a:path>
                <a:path w="3332479" h="3418840">
                  <a:moveTo>
                    <a:pt x="272389" y="1249680"/>
                  </a:moveTo>
                  <a:lnTo>
                    <a:pt x="162661" y="1249680"/>
                  </a:lnTo>
                  <a:lnTo>
                    <a:pt x="162661" y="1277112"/>
                  </a:lnTo>
                  <a:lnTo>
                    <a:pt x="272389" y="1277112"/>
                  </a:lnTo>
                  <a:lnTo>
                    <a:pt x="272389" y="1249680"/>
                  </a:lnTo>
                  <a:close/>
                </a:path>
                <a:path w="3332479" h="3418840">
                  <a:moveTo>
                    <a:pt x="464439" y="1249680"/>
                  </a:moveTo>
                  <a:lnTo>
                    <a:pt x="354711" y="1249680"/>
                  </a:lnTo>
                  <a:lnTo>
                    <a:pt x="354711" y="1277112"/>
                  </a:lnTo>
                  <a:lnTo>
                    <a:pt x="464439" y="1277112"/>
                  </a:lnTo>
                  <a:lnTo>
                    <a:pt x="464439" y="1249680"/>
                  </a:lnTo>
                  <a:close/>
                </a:path>
                <a:path w="3332479" h="3418840">
                  <a:moveTo>
                    <a:pt x="603885" y="1263396"/>
                  </a:moveTo>
                  <a:lnTo>
                    <a:pt x="521589" y="1222248"/>
                  </a:lnTo>
                  <a:lnTo>
                    <a:pt x="521589" y="1304544"/>
                  </a:lnTo>
                  <a:lnTo>
                    <a:pt x="603885" y="1263396"/>
                  </a:lnTo>
                  <a:close/>
                </a:path>
                <a:path w="3332479" h="3418840">
                  <a:moveTo>
                    <a:pt x="1525524" y="1247267"/>
                  </a:moveTo>
                  <a:lnTo>
                    <a:pt x="1415796" y="1247267"/>
                  </a:lnTo>
                  <a:lnTo>
                    <a:pt x="1415796" y="1274699"/>
                  </a:lnTo>
                  <a:lnTo>
                    <a:pt x="1525524" y="1274699"/>
                  </a:lnTo>
                  <a:lnTo>
                    <a:pt x="1525524" y="1247267"/>
                  </a:lnTo>
                  <a:close/>
                </a:path>
                <a:path w="3332479" h="3418840">
                  <a:moveTo>
                    <a:pt x="1717548" y="1247267"/>
                  </a:moveTo>
                  <a:lnTo>
                    <a:pt x="1607820" y="1247267"/>
                  </a:lnTo>
                  <a:lnTo>
                    <a:pt x="1607820" y="1274699"/>
                  </a:lnTo>
                  <a:lnTo>
                    <a:pt x="1717548" y="1274699"/>
                  </a:lnTo>
                  <a:lnTo>
                    <a:pt x="1717548" y="1247267"/>
                  </a:lnTo>
                  <a:close/>
                </a:path>
                <a:path w="3332479" h="3418840">
                  <a:moveTo>
                    <a:pt x="1909572" y="1247267"/>
                  </a:moveTo>
                  <a:lnTo>
                    <a:pt x="1799844" y="1247267"/>
                  </a:lnTo>
                  <a:lnTo>
                    <a:pt x="1799844" y="1274699"/>
                  </a:lnTo>
                  <a:lnTo>
                    <a:pt x="1909572" y="1274699"/>
                  </a:lnTo>
                  <a:lnTo>
                    <a:pt x="1909572" y="1247267"/>
                  </a:lnTo>
                  <a:close/>
                </a:path>
                <a:path w="3332479" h="3418840">
                  <a:moveTo>
                    <a:pt x="2101596" y="1247267"/>
                  </a:moveTo>
                  <a:lnTo>
                    <a:pt x="1991868" y="1247267"/>
                  </a:lnTo>
                  <a:lnTo>
                    <a:pt x="1991868" y="1274699"/>
                  </a:lnTo>
                  <a:lnTo>
                    <a:pt x="2101596" y="1274699"/>
                  </a:lnTo>
                  <a:lnTo>
                    <a:pt x="2101596" y="1247267"/>
                  </a:lnTo>
                  <a:close/>
                </a:path>
                <a:path w="3332479" h="3418840">
                  <a:moveTo>
                    <a:pt x="2263267" y="1216914"/>
                  </a:moveTo>
                  <a:lnTo>
                    <a:pt x="2235835" y="1216914"/>
                  </a:lnTo>
                  <a:lnTo>
                    <a:pt x="2235835" y="1247267"/>
                  </a:lnTo>
                  <a:lnTo>
                    <a:pt x="2183892" y="1247267"/>
                  </a:lnTo>
                  <a:lnTo>
                    <a:pt x="2183892" y="1274699"/>
                  </a:lnTo>
                  <a:lnTo>
                    <a:pt x="2263267" y="1274699"/>
                  </a:lnTo>
                  <a:lnTo>
                    <a:pt x="2263267" y="1260983"/>
                  </a:lnTo>
                  <a:lnTo>
                    <a:pt x="2263267" y="1247267"/>
                  </a:lnTo>
                  <a:lnTo>
                    <a:pt x="2263267" y="1216914"/>
                  </a:lnTo>
                  <a:close/>
                </a:path>
                <a:path w="3332479" h="3418840">
                  <a:moveTo>
                    <a:pt x="2263267" y="1024890"/>
                  </a:moveTo>
                  <a:lnTo>
                    <a:pt x="2235835" y="1024890"/>
                  </a:lnTo>
                  <a:lnTo>
                    <a:pt x="2235835" y="1134618"/>
                  </a:lnTo>
                  <a:lnTo>
                    <a:pt x="2263267" y="1134618"/>
                  </a:lnTo>
                  <a:lnTo>
                    <a:pt x="2263267" y="1024890"/>
                  </a:lnTo>
                  <a:close/>
                </a:path>
                <a:path w="3332479" h="3418840">
                  <a:moveTo>
                    <a:pt x="2263267" y="832866"/>
                  </a:moveTo>
                  <a:lnTo>
                    <a:pt x="2235835" y="832866"/>
                  </a:lnTo>
                  <a:lnTo>
                    <a:pt x="2235835" y="942594"/>
                  </a:lnTo>
                  <a:lnTo>
                    <a:pt x="2263267" y="942594"/>
                  </a:lnTo>
                  <a:lnTo>
                    <a:pt x="2263267" y="832866"/>
                  </a:lnTo>
                  <a:close/>
                </a:path>
                <a:path w="3332479" h="3418840">
                  <a:moveTo>
                    <a:pt x="2263267" y="640842"/>
                  </a:moveTo>
                  <a:lnTo>
                    <a:pt x="2235835" y="640842"/>
                  </a:lnTo>
                  <a:lnTo>
                    <a:pt x="2235835" y="750570"/>
                  </a:lnTo>
                  <a:lnTo>
                    <a:pt x="2263267" y="750570"/>
                  </a:lnTo>
                  <a:lnTo>
                    <a:pt x="2263267" y="640842"/>
                  </a:lnTo>
                  <a:close/>
                </a:path>
                <a:path w="3332479" h="3418840">
                  <a:moveTo>
                    <a:pt x="2263267" y="448818"/>
                  </a:moveTo>
                  <a:lnTo>
                    <a:pt x="2235835" y="448818"/>
                  </a:lnTo>
                  <a:lnTo>
                    <a:pt x="2235835" y="558546"/>
                  </a:lnTo>
                  <a:lnTo>
                    <a:pt x="2263267" y="558546"/>
                  </a:lnTo>
                  <a:lnTo>
                    <a:pt x="2263267" y="448818"/>
                  </a:lnTo>
                  <a:close/>
                </a:path>
                <a:path w="3332479" h="3418840">
                  <a:moveTo>
                    <a:pt x="2263267" y="256794"/>
                  </a:moveTo>
                  <a:lnTo>
                    <a:pt x="2235835" y="256794"/>
                  </a:lnTo>
                  <a:lnTo>
                    <a:pt x="2235835" y="366522"/>
                  </a:lnTo>
                  <a:lnTo>
                    <a:pt x="2263267" y="366522"/>
                  </a:lnTo>
                  <a:lnTo>
                    <a:pt x="2263267" y="256794"/>
                  </a:lnTo>
                  <a:close/>
                </a:path>
                <a:path w="3332479" h="3418840">
                  <a:moveTo>
                    <a:pt x="2263267" y="64770"/>
                  </a:moveTo>
                  <a:lnTo>
                    <a:pt x="2235835" y="64770"/>
                  </a:lnTo>
                  <a:lnTo>
                    <a:pt x="2235835" y="174498"/>
                  </a:lnTo>
                  <a:lnTo>
                    <a:pt x="2263267" y="174498"/>
                  </a:lnTo>
                  <a:lnTo>
                    <a:pt x="2263267" y="64770"/>
                  </a:lnTo>
                  <a:close/>
                </a:path>
                <a:path w="3332479" h="3418840">
                  <a:moveTo>
                    <a:pt x="2390521" y="0"/>
                  </a:moveTo>
                  <a:lnTo>
                    <a:pt x="2280780" y="0"/>
                  </a:lnTo>
                  <a:lnTo>
                    <a:pt x="2280780" y="27432"/>
                  </a:lnTo>
                  <a:lnTo>
                    <a:pt x="2390521" y="27432"/>
                  </a:lnTo>
                  <a:lnTo>
                    <a:pt x="2390521" y="0"/>
                  </a:lnTo>
                  <a:close/>
                </a:path>
                <a:path w="3332479" h="3418840">
                  <a:moveTo>
                    <a:pt x="2582545" y="0"/>
                  </a:moveTo>
                  <a:lnTo>
                    <a:pt x="2472817" y="0"/>
                  </a:lnTo>
                  <a:lnTo>
                    <a:pt x="2472817" y="27432"/>
                  </a:lnTo>
                  <a:lnTo>
                    <a:pt x="2582545" y="27432"/>
                  </a:lnTo>
                  <a:lnTo>
                    <a:pt x="2582545" y="0"/>
                  </a:lnTo>
                  <a:close/>
                </a:path>
                <a:path w="3332479" h="3418840">
                  <a:moveTo>
                    <a:pt x="2774569" y="0"/>
                  </a:moveTo>
                  <a:lnTo>
                    <a:pt x="2664841" y="0"/>
                  </a:lnTo>
                  <a:lnTo>
                    <a:pt x="2664841" y="27432"/>
                  </a:lnTo>
                  <a:lnTo>
                    <a:pt x="2774569" y="27432"/>
                  </a:lnTo>
                  <a:lnTo>
                    <a:pt x="2774569" y="0"/>
                  </a:lnTo>
                  <a:close/>
                </a:path>
                <a:path w="3332479" h="3418840">
                  <a:moveTo>
                    <a:pt x="2966593" y="0"/>
                  </a:moveTo>
                  <a:lnTo>
                    <a:pt x="2856865" y="0"/>
                  </a:lnTo>
                  <a:lnTo>
                    <a:pt x="2856865" y="27432"/>
                  </a:lnTo>
                  <a:lnTo>
                    <a:pt x="2966593" y="27432"/>
                  </a:lnTo>
                  <a:lnTo>
                    <a:pt x="2966593" y="0"/>
                  </a:lnTo>
                  <a:close/>
                </a:path>
                <a:path w="3332479" h="3418840">
                  <a:moveTo>
                    <a:pt x="3158617" y="0"/>
                  </a:moveTo>
                  <a:lnTo>
                    <a:pt x="3048889" y="0"/>
                  </a:lnTo>
                  <a:lnTo>
                    <a:pt x="3048889" y="27432"/>
                  </a:lnTo>
                  <a:lnTo>
                    <a:pt x="3158617" y="27432"/>
                  </a:lnTo>
                  <a:lnTo>
                    <a:pt x="3158617" y="0"/>
                  </a:lnTo>
                  <a:close/>
                </a:path>
                <a:path w="3332479" h="3418840">
                  <a:moveTo>
                    <a:pt x="3305048" y="0"/>
                  </a:moveTo>
                  <a:lnTo>
                    <a:pt x="3240913" y="0"/>
                  </a:lnTo>
                  <a:lnTo>
                    <a:pt x="3240913" y="27432"/>
                  </a:lnTo>
                  <a:lnTo>
                    <a:pt x="3277616" y="27432"/>
                  </a:lnTo>
                  <a:lnTo>
                    <a:pt x="3277616" y="73152"/>
                  </a:lnTo>
                  <a:lnTo>
                    <a:pt x="3305048" y="73152"/>
                  </a:lnTo>
                  <a:lnTo>
                    <a:pt x="3305048" y="27432"/>
                  </a:lnTo>
                  <a:lnTo>
                    <a:pt x="3305048" y="13716"/>
                  </a:lnTo>
                  <a:lnTo>
                    <a:pt x="3305048" y="0"/>
                  </a:lnTo>
                  <a:close/>
                </a:path>
                <a:path w="3332479" h="3418840">
                  <a:moveTo>
                    <a:pt x="3332480" y="77724"/>
                  </a:moveTo>
                  <a:lnTo>
                    <a:pt x="3250184" y="77724"/>
                  </a:lnTo>
                  <a:lnTo>
                    <a:pt x="3291332" y="160020"/>
                  </a:lnTo>
                  <a:lnTo>
                    <a:pt x="3332480" y="77724"/>
                  </a:lnTo>
                  <a:close/>
                </a:path>
              </a:pathLst>
            </a:custGeom>
            <a:solidFill>
              <a:srgbClr val="94B3D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205563" y="1116021"/>
            <a:ext cx="3301860" cy="1114408"/>
          </a:xfrm>
          <a:prstGeom prst="rect">
            <a:avLst/>
          </a:prstGeom>
        </p:spPr>
        <p:txBody>
          <a:bodyPr vert="horz" wrap="square" lIns="0" tIns="11430" rIns="0" bIns="0" rtlCol="0">
            <a:spAutoFit/>
          </a:bodyPr>
          <a:lstStyle/>
          <a:p>
            <a:pPr marL="12700" lvl="0">
              <a:spcBef>
                <a:spcPts val="90"/>
              </a:spcBef>
            </a:pPr>
            <a:r>
              <a:rPr lang="es-ES" sz="1400" kern="0">
                <a:solidFill>
                  <a:srgbClr val="FFFFFF"/>
                </a:solidFill>
                <a:cs typeface="Calibri"/>
              </a:rPr>
              <a:t>Las llamadas directas de puerta a móvil garantizan
No se ha perdido ningún visitante
Grabación de voz y vídeo para la recuperación de pruebas</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13" name="object 13"/>
          <p:cNvGrpSpPr/>
          <p:nvPr/>
        </p:nvGrpSpPr>
        <p:grpSpPr>
          <a:xfrm>
            <a:off x="1295400" y="1398902"/>
            <a:ext cx="4535805" cy="3736975"/>
            <a:chOff x="1295400" y="1398902"/>
            <a:chExt cx="4535805" cy="3736975"/>
          </a:xfrm>
        </p:grpSpPr>
        <p:pic>
          <p:nvPicPr>
            <p:cNvPr id="14" name="object 14"/>
            <p:cNvPicPr/>
            <p:nvPr/>
          </p:nvPicPr>
          <p:blipFill>
            <a:blip r:embed="rId8" cstate="print"/>
            <a:stretch>
              <a:fillRect/>
            </a:stretch>
          </p:blipFill>
          <p:spPr>
            <a:xfrm>
              <a:off x="1295400" y="4782311"/>
              <a:ext cx="469392" cy="353568"/>
            </a:xfrm>
            <a:prstGeom prst="rect">
              <a:avLst/>
            </a:prstGeom>
          </p:spPr>
        </p:pic>
        <p:pic>
          <p:nvPicPr>
            <p:cNvPr id="15" name="object 15"/>
            <p:cNvPicPr/>
            <p:nvPr/>
          </p:nvPicPr>
          <p:blipFill>
            <a:blip r:embed="rId9" cstate="print"/>
            <a:stretch>
              <a:fillRect/>
            </a:stretch>
          </p:blipFill>
          <p:spPr>
            <a:xfrm>
              <a:off x="2697480" y="3733800"/>
              <a:ext cx="713232" cy="472439"/>
            </a:xfrm>
            <a:prstGeom prst="rect">
              <a:avLst/>
            </a:prstGeom>
          </p:spPr>
        </p:pic>
        <p:pic>
          <p:nvPicPr>
            <p:cNvPr id="16" name="object 16"/>
            <p:cNvPicPr/>
            <p:nvPr/>
          </p:nvPicPr>
          <p:blipFill>
            <a:blip r:embed="rId10" cstate="print"/>
            <a:stretch>
              <a:fillRect/>
            </a:stretch>
          </p:blipFill>
          <p:spPr>
            <a:xfrm>
              <a:off x="2968751" y="3712464"/>
              <a:ext cx="886968" cy="807719"/>
            </a:xfrm>
            <a:prstGeom prst="rect">
              <a:avLst/>
            </a:prstGeom>
          </p:spPr>
        </p:pic>
        <p:sp>
          <p:nvSpPr>
            <p:cNvPr id="17" name="object 17"/>
            <p:cNvSpPr/>
            <p:nvPr/>
          </p:nvSpPr>
          <p:spPr>
            <a:xfrm>
              <a:off x="1766316" y="3931920"/>
              <a:ext cx="932180" cy="1043305"/>
            </a:xfrm>
            <a:custGeom>
              <a:avLst/>
              <a:gdLst/>
              <a:ahLst/>
              <a:cxnLst/>
              <a:rect l="l" t="t" r="r" b="b"/>
              <a:pathLst>
                <a:path w="932180" h="1043304">
                  <a:moveTo>
                    <a:pt x="109727" y="1015872"/>
                  </a:moveTo>
                  <a:lnTo>
                    <a:pt x="0" y="1015872"/>
                  </a:lnTo>
                  <a:lnTo>
                    <a:pt x="0" y="1043304"/>
                  </a:lnTo>
                  <a:lnTo>
                    <a:pt x="109727" y="1043304"/>
                  </a:lnTo>
                  <a:lnTo>
                    <a:pt x="109727" y="1015872"/>
                  </a:lnTo>
                  <a:close/>
                </a:path>
                <a:path w="932180" h="1043304">
                  <a:moveTo>
                    <a:pt x="301751" y="1015872"/>
                  </a:moveTo>
                  <a:lnTo>
                    <a:pt x="192023" y="1015872"/>
                  </a:lnTo>
                  <a:lnTo>
                    <a:pt x="192023" y="1043304"/>
                  </a:lnTo>
                  <a:lnTo>
                    <a:pt x="301751" y="1043304"/>
                  </a:lnTo>
                  <a:lnTo>
                    <a:pt x="301751" y="1015872"/>
                  </a:lnTo>
                  <a:close/>
                </a:path>
                <a:path w="932180" h="1043304">
                  <a:moveTo>
                    <a:pt x="452119" y="1015872"/>
                  </a:moveTo>
                  <a:lnTo>
                    <a:pt x="384047" y="1015872"/>
                  </a:lnTo>
                  <a:lnTo>
                    <a:pt x="384047" y="1043304"/>
                  </a:lnTo>
                  <a:lnTo>
                    <a:pt x="479551" y="1043304"/>
                  </a:lnTo>
                  <a:lnTo>
                    <a:pt x="479551" y="1029588"/>
                  </a:lnTo>
                  <a:lnTo>
                    <a:pt x="452119" y="1029588"/>
                  </a:lnTo>
                  <a:lnTo>
                    <a:pt x="452119" y="1015872"/>
                  </a:lnTo>
                  <a:close/>
                </a:path>
                <a:path w="932180" h="1043304">
                  <a:moveTo>
                    <a:pt x="479551" y="1001648"/>
                  </a:moveTo>
                  <a:lnTo>
                    <a:pt x="452119" y="1001648"/>
                  </a:lnTo>
                  <a:lnTo>
                    <a:pt x="452119" y="1029588"/>
                  </a:lnTo>
                  <a:lnTo>
                    <a:pt x="465835" y="1015872"/>
                  </a:lnTo>
                  <a:lnTo>
                    <a:pt x="479551" y="1015872"/>
                  </a:lnTo>
                  <a:lnTo>
                    <a:pt x="479551" y="1001648"/>
                  </a:lnTo>
                  <a:close/>
                </a:path>
                <a:path w="932180" h="1043304">
                  <a:moveTo>
                    <a:pt x="479551" y="1015872"/>
                  </a:moveTo>
                  <a:lnTo>
                    <a:pt x="465835" y="1015872"/>
                  </a:lnTo>
                  <a:lnTo>
                    <a:pt x="452119" y="1029588"/>
                  </a:lnTo>
                  <a:lnTo>
                    <a:pt x="479551" y="1029588"/>
                  </a:lnTo>
                  <a:lnTo>
                    <a:pt x="479551" y="1015872"/>
                  </a:lnTo>
                  <a:close/>
                </a:path>
                <a:path w="932180" h="1043304">
                  <a:moveTo>
                    <a:pt x="479551" y="809624"/>
                  </a:moveTo>
                  <a:lnTo>
                    <a:pt x="452119" y="809624"/>
                  </a:lnTo>
                  <a:lnTo>
                    <a:pt x="452119" y="919352"/>
                  </a:lnTo>
                  <a:lnTo>
                    <a:pt x="479551" y="919352"/>
                  </a:lnTo>
                  <a:lnTo>
                    <a:pt x="479551" y="809624"/>
                  </a:lnTo>
                  <a:close/>
                </a:path>
                <a:path w="932180" h="1043304">
                  <a:moveTo>
                    <a:pt x="479551" y="617600"/>
                  </a:moveTo>
                  <a:lnTo>
                    <a:pt x="452119" y="617600"/>
                  </a:lnTo>
                  <a:lnTo>
                    <a:pt x="452119" y="727328"/>
                  </a:lnTo>
                  <a:lnTo>
                    <a:pt x="479551" y="727328"/>
                  </a:lnTo>
                  <a:lnTo>
                    <a:pt x="479551" y="617600"/>
                  </a:lnTo>
                  <a:close/>
                </a:path>
                <a:path w="932180" h="1043304">
                  <a:moveTo>
                    <a:pt x="479551" y="425576"/>
                  </a:moveTo>
                  <a:lnTo>
                    <a:pt x="452119" y="425576"/>
                  </a:lnTo>
                  <a:lnTo>
                    <a:pt x="452119" y="535304"/>
                  </a:lnTo>
                  <a:lnTo>
                    <a:pt x="479551" y="535304"/>
                  </a:lnTo>
                  <a:lnTo>
                    <a:pt x="479551" y="425576"/>
                  </a:lnTo>
                  <a:close/>
                </a:path>
                <a:path w="932180" h="1043304">
                  <a:moveTo>
                    <a:pt x="479551" y="233552"/>
                  </a:moveTo>
                  <a:lnTo>
                    <a:pt x="452119" y="233552"/>
                  </a:lnTo>
                  <a:lnTo>
                    <a:pt x="452119" y="343280"/>
                  </a:lnTo>
                  <a:lnTo>
                    <a:pt x="479551" y="343280"/>
                  </a:lnTo>
                  <a:lnTo>
                    <a:pt x="479551" y="233552"/>
                  </a:lnTo>
                  <a:close/>
                </a:path>
                <a:path w="932180" h="1043304">
                  <a:moveTo>
                    <a:pt x="479551" y="41528"/>
                  </a:moveTo>
                  <a:lnTo>
                    <a:pt x="452119" y="41528"/>
                  </a:lnTo>
                  <a:lnTo>
                    <a:pt x="452119" y="151256"/>
                  </a:lnTo>
                  <a:lnTo>
                    <a:pt x="479551" y="151256"/>
                  </a:lnTo>
                  <a:lnTo>
                    <a:pt x="479551" y="41528"/>
                  </a:lnTo>
                  <a:close/>
                </a:path>
                <a:path w="932180" h="1043304">
                  <a:moveTo>
                    <a:pt x="657478" y="27431"/>
                  </a:moveTo>
                  <a:lnTo>
                    <a:pt x="547751" y="27431"/>
                  </a:lnTo>
                  <a:lnTo>
                    <a:pt x="547751" y="54863"/>
                  </a:lnTo>
                  <a:lnTo>
                    <a:pt x="657478" y="54863"/>
                  </a:lnTo>
                  <a:lnTo>
                    <a:pt x="657478" y="27431"/>
                  </a:lnTo>
                  <a:close/>
                </a:path>
                <a:path w="932180" h="1043304">
                  <a:moveTo>
                    <a:pt x="849376" y="0"/>
                  </a:moveTo>
                  <a:lnTo>
                    <a:pt x="849376" y="82295"/>
                  </a:lnTo>
                  <a:lnTo>
                    <a:pt x="931671" y="41147"/>
                  </a:lnTo>
                  <a:lnTo>
                    <a:pt x="849376" y="0"/>
                  </a:lnTo>
                  <a:close/>
                </a:path>
                <a:path w="932180" h="1043304">
                  <a:moveTo>
                    <a:pt x="849376" y="27431"/>
                  </a:moveTo>
                  <a:lnTo>
                    <a:pt x="739775" y="27431"/>
                  </a:lnTo>
                  <a:lnTo>
                    <a:pt x="739775" y="54863"/>
                  </a:lnTo>
                  <a:lnTo>
                    <a:pt x="849376" y="54863"/>
                  </a:lnTo>
                  <a:lnTo>
                    <a:pt x="849376" y="27431"/>
                  </a:lnTo>
                  <a:close/>
                </a:path>
              </a:pathLst>
            </a:custGeom>
            <a:solidFill>
              <a:srgbClr val="94B3D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11" cstate="print"/>
            <a:stretch>
              <a:fillRect/>
            </a:stretch>
          </p:blipFill>
          <p:spPr>
            <a:xfrm>
              <a:off x="4453127" y="3898392"/>
              <a:ext cx="743712" cy="554736"/>
            </a:xfrm>
            <a:prstGeom prst="rect">
              <a:avLst/>
            </a:prstGeom>
          </p:spPr>
        </p:pic>
        <p:pic>
          <p:nvPicPr>
            <p:cNvPr id="19" name="object 19"/>
            <p:cNvPicPr/>
            <p:nvPr/>
          </p:nvPicPr>
          <p:blipFill>
            <a:blip r:embed="rId12" cstate="print"/>
            <a:stretch>
              <a:fillRect/>
            </a:stretch>
          </p:blipFill>
          <p:spPr>
            <a:xfrm>
              <a:off x="1557527" y="2700489"/>
              <a:ext cx="779487" cy="770420"/>
            </a:xfrm>
            <a:prstGeom prst="rect">
              <a:avLst/>
            </a:prstGeom>
          </p:spPr>
        </p:pic>
        <p:pic>
          <p:nvPicPr>
            <p:cNvPr id="20" name="object 20"/>
            <p:cNvPicPr/>
            <p:nvPr/>
          </p:nvPicPr>
          <p:blipFill>
            <a:blip r:embed="rId13" cstate="print"/>
            <a:stretch>
              <a:fillRect/>
            </a:stretch>
          </p:blipFill>
          <p:spPr>
            <a:xfrm>
              <a:off x="1752600" y="2895600"/>
              <a:ext cx="396239" cy="387096"/>
            </a:xfrm>
            <a:prstGeom prst="rect">
              <a:avLst/>
            </a:prstGeom>
          </p:spPr>
        </p:pic>
        <p:pic>
          <p:nvPicPr>
            <p:cNvPr id="21" name="object 21"/>
            <p:cNvPicPr/>
            <p:nvPr/>
          </p:nvPicPr>
          <p:blipFill>
            <a:blip r:embed="rId14" cstate="print"/>
            <a:stretch>
              <a:fillRect/>
            </a:stretch>
          </p:blipFill>
          <p:spPr>
            <a:xfrm>
              <a:off x="5108447" y="3883151"/>
              <a:ext cx="509015" cy="551688"/>
            </a:xfrm>
            <a:prstGeom prst="rect">
              <a:avLst/>
            </a:prstGeom>
          </p:spPr>
        </p:pic>
        <p:pic>
          <p:nvPicPr>
            <p:cNvPr id="22" name="object 22"/>
            <p:cNvPicPr/>
            <p:nvPr/>
          </p:nvPicPr>
          <p:blipFill>
            <a:blip r:embed="rId15" cstate="print"/>
            <a:stretch>
              <a:fillRect/>
            </a:stretch>
          </p:blipFill>
          <p:spPr>
            <a:xfrm>
              <a:off x="3785616" y="3819144"/>
              <a:ext cx="801624" cy="652271"/>
            </a:xfrm>
            <a:prstGeom prst="rect">
              <a:avLst/>
            </a:prstGeom>
          </p:spPr>
        </p:pic>
        <p:sp>
          <p:nvSpPr>
            <p:cNvPr id="23" name="object 23"/>
            <p:cNvSpPr/>
            <p:nvPr/>
          </p:nvSpPr>
          <p:spPr>
            <a:xfrm>
              <a:off x="2976626" y="1398902"/>
              <a:ext cx="2854960" cy="722630"/>
            </a:xfrm>
            <a:custGeom>
              <a:avLst/>
              <a:gdLst/>
              <a:ahLst/>
              <a:cxnLst/>
              <a:rect l="l" t="t" r="r" b="b"/>
              <a:pathLst>
                <a:path w="2854960" h="722630">
                  <a:moveTo>
                    <a:pt x="1603438" y="0"/>
                  </a:moveTo>
                  <a:lnTo>
                    <a:pt x="1545351" y="234"/>
                  </a:lnTo>
                  <a:lnTo>
                    <a:pt x="1487083" y="1246"/>
                  </a:lnTo>
                  <a:lnTo>
                    <a:pt x="1428717" y="3047"/>
                  </a:lnTo>
                  <a:lnTo>
                    <a:pt x="1370340" y="5647"/>
                  </a:lnTo>
                  <a:lnTo>
                    <a:pt x="1312037" y="9057"/>
                  </a:lnTo>
                  <a:lnTo>
                    <a:pt x="1253894" y="13289"/>
                  </a:lnTo>
                  <a:lnTo>
                    <a:pt x="1195995" y="18353"/>
                  </a:lnTo>
                  <a:lnTo>
                    <a:pt x="1138427" y="24259"/>
                  </a:lnTo>
                  <a:lnTo>
                    <a:pt x="1067534" y="32789"/>
                  </a:lnTo>
                  <a:lnTo>
                    <a:pt x="999401" y="42399"/>
                  </a:lnTo>
                  <a:lnTo>
                    <a:pt x="934105" y="53042"/>
                  </a:lnTo>
                  <a:lnTo>
                    <a:pt x="871722" y="64669"/>
                  </a:lnTo>
                  <a:lnTo>
                    <a:pt x="812327" y="77230"/>
                  </a:lnTo>
                  <a:lnTo>
                    <a:pt x="755995" y="90677"/>
                  </a:lnTo>
                  <a:lnTo>
                    <a:pt x="702804" y="104961"/>
                  </a:lnTo>
                  <a:lnTo>
                    <a:pt x="652828" y="120033"/>
                  </a:lnTo>
                  <a:lnTo>
                    <a:pt x="606142" y="135845"/>
                  </a:lnTo>
                  <a:lnTo>
                    <a:pt x="562824" y="152347"/>
                  </a:lnTo>
                  <a:lnTo>
                    <a:pt x="522948" y="169491"/>
                  </a:lnTo>
                  <a:lnTo>
                    <a:pt x="486590" y="187228"/>
                  </a:lnTo>
                  <a:lnTo>
                    <a:pt x="424733" y="224285"/>
                  </a:lnTo>
                  <a:lnTo>
                    <a:pt x="377857" y="263129"/>
                  </a:lnTo>
                  <a:lnTo>
                    <a:pt x="346568" y="303367"/>
                  </a:lnTo>
                  <a:lnTo>
                    <a:pt x="331473" y="344611"/>
                  </a:lnTo>
                  <a:lnTo>
                    <a:pt x="330187" y="365487"/>
                  </a:lnTo>
                  <a:lnTo>
                    <a:pt x="333177" y="386469"/>
                  </a:lnTo>
                  <a:lnTo>
                    <a:pt x="352286" y="428550"/>
                  </a:lnTo>
                  <a:lnTo>
                    <a:pt x="389405" y="470465"/>
                  </a:lnTo>
                  <a:lnTo>
                    <a:pt x="414909" y="491238"/>
                  </a:lnTo>
                  <a:lnTo>
                    <a:pt x="0" y="647067"/>
                  </a:lnTo>
                  <a:lnTo>
                    <a:pt x="670687" y="608078"/>
                  </a:lnTo>
                  <a:lnTo>
                    <a:pt x="710512" y="619720"/>
                  </a:lnTo>
                  <a:lnTo>
                    <a:pt x="751846" y="630768"/>
                  </a:lnTo>
                  <a:lnTo>
                    <a:pt x="794610" y="641215"/>
                  </a:lnTo>
                  <a:lnTo>
                    <a:pt x="838726" y="651058"/>
                  </a:lnTo>
                  <a:lnTo>
                    <a:pt x="884115" y="660290"/>
                  </a:lnTo>
                  <a:lnTo>
                    <a:pt x="930699" y="668906"/>
                  </a:lnTo>
                  <a:lnTo>
                    <a:pt x="978400" y="676902"/>
                  </a:lnTo>
                  <a:lnTo>
                    <a:pt x="1027139" y="684271"/>
                  </a:lnTo>
                  <a:lnTo>
                    <a:pt x="1076837" y="691009"/>
                  </a:lnTo>
                  <a:lnTo>
                    <a:pt x="1127417" y="697110"/>
                  </a:lnTo>
                  <a:lnTo>
                    <a:pt x="1178801" y="702570"/>
                  </a:lnTo>
                  <a:lnTo>
                    <a:pt x="1230909" y="707382"/>
                  </a:lnTo>
                  <a:lnTo>
                    <a:pt x="1283663" y="711543"/>
                  </a:lnTo>
                  <a:lnTo>
                    <a:pt x="1336986" y="715046"/>
                  </a:lnTo>
                  <a:lnTo>
                    <a:pt x="1390798" y="717886"/>
                  </a:lnTo>
                  <a:lnTo>
                    <a:pt x="1445022" y="720058"/>
                  </a:lnTo>
                  <a:lnTo>
                    <a:pt x="1499579" y="721557"/>
                  </a:lnTo>
                  <a:lnTo>
                    <a:pt x="1554390" y="722378"/>
                  </a:lnTo>
                  <a:lnTo>
                    <a:pt x="1609378" y="722515"/>
                  </a:lnTo>
                  <a:lnTo>
                    <a:pt x="1664463" y="721963"/>
                  </a:lnTo>
                  <a:lnTo>
                    <a:pt x="1719569" y="720717"/>
                  </a:lnTo>
                  <a:lnTo>
                    <a:pt x="1774615" y="718772"/>
                  </a:lnTo>
                  <a:lnTo>
                    <a:pt x="1829525" y="716123"/>
                  </a:lnTo>
                  <a:lnTo>
                    <a:pt x="1884218" y="712764"/>
                  </a:lnTo>
                  <a:lnTo>
                    <a:pt x="1938618" y="708689"/>
                  </a:lnTo>
                  <a:lnTo>
                    <a:pt x="1992646" y="703895"/>
                  </a:lnTo>
                  <a:lnTo>
                    <a:pt x="2046224" y="698375"/>
                  </a:lnTo>
                  <a:lnTo>
                    <a:pt x="2117117" y="689845"/>
                  </a:lnTo>
                  <a:lnTo>
                    <a:pt x="2185250" y="680235"/>
                  </a:lnTo>
                  <a:lnTo>
                    <a:pt x="2250546" y="669592"/>
                  </a:lnTo>
                  <a:lnTo>
                    <a:pt x="2312929" y="657965"/>
                  </a:lnTo>
                  <a:lnTo>
                    <a:pt x="2372324" y="645404"/>
                  </a:lnTo>
                  <a:lnTo>
                    <a:pt x="2428656" y="631957"/>
                  </a:lnTo>
                  <a:lnTo>
                    <a:pt x="2481847" y="617673"/>
                  </a:lnTo>
                  <a:lnTo>
                    <a:pt x="2531823" y="602601"/>
                  </a:lnTo>
                  <a:lnTo>
                    <a:pt x="2578509" y="586789"/>
                  </a:lnTo>
                  <a:lnTo>
                    <a:pt x="2621827" y="570287"/>
                  </a:lnTo>
                  <a:lnTo>
                    <a:pt x="2661703" y="553143"/>
                  </a:lnTo>
                  <a:lnTo>
                    <a:pt x="2698061" y="535406"/>
                  </a:lnTo>
                  <a:lnTo>
                    <a:pt x="2759918" y="498349"/>
                  </a:lnTo>
                  <a:lnTo>
                    <a:pt x="2806794" y="459505"/>
                  </a:lnTo>
                  <a:lnTo>
                    <a:pt x="2838083" y="419267"/>
                  </a:lnTo>
                  <a:lnTo>
                    <a:pt x="2853178" y="378023"/>
                  </a:lnTo>
                  <a:lnTo>
                    <a:pt x="2854464" y="357146"/>
                  </a:lnTo>
                  <a:lnTo>
                    <a:pt x="2851474" y="336165"/>
                  </a:lnTo>
                  <a:lnTo>
                    <a:pt x="2832365" y="294084"/>
                  </a:lnTo>
                  <a:lnTo>
                    <a:pt x="2795246" y="252169"/>
                  </a:lnTo>
                  <a:lnTo>
                    <a:pt x="2746391" y="215212"/>
                  </a:lnTo>
                  <a:lnTo>
                    <a:pt x="2692562" y="184344"/>
                  </a:lnTo>
                  <a:lnTo>
                    <a:pt x="2629800" y="155547"/>
                  </a:lnTo>
                  <a:lnTo>
                    <a:pt x="2558788" y="128907"/>
                  </a:lnTo>
                  <a:lnTo>
                    <a:pt x="2520402" y="116423"/>
                  </a:lnTo>
                  <a:lnTo>
                    <a:pt x="2480210" y="104511"/>
                  </a:lnTo>
                  <a:lnTo>
                    <a:pt x="2438297" y="93181"/>
                  </a:lnTo>
                  <a:lnTo>
                    <a:pt x="2394750" y="82445"/>
                  </a:lnTo>
                  <a:lnTo>
                    <a:pt x="2349653" y="72314"/>
                  </a:lnTo>
                  <a:lnTo>
                    <a:pt x="2303091" y="62798"/>
                  </a:lnTo>
                  <a:lnTo>
                    <a:pt x="2255151" y="53907"/>
                  </a:lnTo>
                  <a:lnTo>
                    <a:pt x="2205918" y="45654"/>
                  </a:lnTo>
                  <a:lnTo>
                    <a:pt x="2155477" y="38048"/>
                  </a:lnTo>
                  <a:lnTo>
                    <a:pt x="2103913" y="31101"/>
                  </a:lnTo>
                  <a:lnTo>
                    <a:pt x="2051313" y="24823"/>
                  </a:lnTo>
                  <a:lnTo>
                    <a:pt x="1997761" y="19226"/>
                  </a:lnTo>
                  <a:lnTo>
                    <a:pt x="1943343" y="14319"/>
                  </a:lnTo>
                  <a:lnTo>
                    <a:pt x="1888145" y="10115"/>
                  </a:lnTo>
                  <a:lnTo>
                    <a:pt x="1832252" y="6623"/>
                  </a:lnTo>
                  <a:lnTo>
                    <a:pt x="1775749" y="3855"/>
                  </a:lnTo>
                  <a:lnTo>
                    <a:pt x="1718722" y="1821"/>
                  </a:lnTo>
                  <a:lnTo>
                    <a:pt x="1661257" y="532"/>
                  </a:lnTo>
                  <a:lnTo>
                    <a:pt x="1603438" y="0"/>
                  </a:lnTo>
                  <a:close/>
                </a:path>
              </a:pathLst>
            </a:custGeom>
            <a:solidFill>
              <a:srgbClr val="94B3D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4" name="object 24"/>
          <p:cNvSpPr txBox="1"/>
          <p:nvPr/>
        </p:nvSpPr>
        <p:spPr>
          <a:xfrm>
            <a:off x="3756152" y="1571370"/>
            <a:ext cx="1861310" cy="352019"/>
          </a:xfrm>
          <a:prstGeom prst="rect">
            <a:avLst/>
          </a:prstGeom>
        </p:spPr>
        <p:txBody>
          <a:bodyPr vert="horz" wrap="square" lIns="0" tIns="13335" rIns="0" bIns="0" rtlCol="0">
            <a:spAutoFit/>
          </a:bodyPr>
          <a:lstStyle/>
          <a:p>
            <a:pPr marL="12700" marR="5080" lvl="0">
              <a:spcBef>
                <a:spcPts val="105"/>
              </a:spcBef>
            </a:pPr>
            <a:r>
              <a:rPr lang="es-ES" sz="1100" kern="0">
                <a:solidFill>
                  <a:srgbClr val="FFFFFF"/>
                </a:solidFill>
                <a:cs typeface="Calibri"/>
              </a:rPr>
              <a:t>¡Hola! No estoy en casa, por favor ponla en la puerta F4-401.</a:t>
            </a:r>
            <a:endParaRPr kumimoji="0" sz="1100" b="0" i="0" u="none" strike="noStrike" kern="0" cap="none" spc="0" normalizeH="0" baseline="0" noProof="0" dirty="0">
              <a:ln>
                <a:noFill/>
              </a:ln>
              <a:solidFill>
                <a:sysClr val="windowText" lastClr="000000"/>
              </a:solidFill>
              <a:effectLst/>
              <a:uLnTx/>
              <a:uFillTx/>
              <a:latin typeface="Calibri"/>
              <a:cs typeface="Calibri"/>
            </a:endParaRPr>
          </a:p>
        </p:txBody>
      </p:sp>
      <p:sp>
        <p:nvSpPr>
          <p:cNvPr id="25" name="object 25"/>
          <p:cNvSpPr txBox="1"/>
          <p:nvPr/>
        </p:nvSpPr>
        <p:spPr>
          <a:xfrm>
            <a:off x="3145917" y="3346450"/>
            <a:ext cx="2543682" cy="442429"/>
          </a:xfrm>
          <a:prstGeom prst="rect">
            <a:avLst/>
          </a:prstGeom>
        </p:spPr>
        <p:txBody>
          <a:bodyPr vert="horz" wrap="square" lIns="0" tIns="11430" rIns="0" bIns="0" rtlCol="0">
            <a:spAutoFit/>
          </a:bodyPr>
          <a:lstStyle/>
          <a:p>
            <a:pPr marL="12700" marR="5080" lvl="0">
              <a:spcBef>
                <a:spcPts val="90"/>
              </a:spcBef>
            </a:pPr>
            <a:r>
              <a:rPr lang="es-ES" sz="1400" kern="0">
                <a:solidFill>
                  <a:srgbClr val="FFFFFF"/>
                </a:solidFill>
                <a:cs typeface="Calibri"/>
              </a:rPr>
              <a:t>Amigable con mayores y niños (la estación interior es opcional)</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grpSp>
        <p:nvGrpSpPr>
          <p:cNvPr id="26" name="object 26"/>
          <p:cNvGrpSpPr/>
          <p:nvPr/>
        </p:nvGrpSpPr>
        <p:grpSpPr>
          <a:xfrm>
            <a:off x="3941064" y="1956816"/>
            <a:ext cx="1359535" cy="4657725"/>
            <a:chOff x="3941064" y="1956816"/>
            <a:chExt cx="1359535" cy="4657725"/>
          </a:xfrm>
        </p:grpSpPr>
        <p:pic>
          <p:nvPicPr>
            <p:cNvPr id="27" name="object 27"/>
            <p:cNvPicPr/>
            <p:nvPr/>
          </p:nvPicPr>
          <p:blipFill>
            <a:blip r:embed="rId16" cstate="print"/>
            <a:stretch>
              <a:fillRect/>
            </a:stretch>
          </p:blipFill>
          <p:spPr>
            <a:xfrm>
              <a:off x="5260848" y="6565393"/>
              <a:ext cx="39624" cy="48766"/>
            </a:xfrm>
            <a:prstGeom prst="rect">
              <a:avLst/>
            </a:prstGeom>
          </p:spPr>
        </p:pic>
        <p:sp>
          <p:nvSpPr>
            <p:cNvPr id="28" name="object 28"/>
            <p:cNvSpPr/>
            <p:nvPr/>
          </p:nvSpPr>
          <p:spPr>
            <a:xfrm>
              <a:off x="4078224" y="2636520"/>
              <a:ext cx="368935" cy="88900"/>
            </a:xfrm>
            <a:custGeom>
              <a:avLst/>
              <a:gdLst/>
              <a:ahLst/>
              <a:cxnLst/>
              <a:rect l="l" t="t" r="r" b="b"/>
              <a:pathLst>
                <a:path w="368935" h="88900">
                  <a:moveTo>
                    <a:pt x="368808" y="0"/>
                  </a:moveTo>
                  <a:lnTo>
                    <a:pt x="0" y="0"/>
                  </a:lnTo>
                  <a:lnTo>
                    <a:pt x="0" y="88391"/>
                  </a:lnTo>
                  <a:lnTo>
                    <a:pt x="368808" y="88391"/>
                  </a:lnTo>
                  <a:lnTo>
                    <a:pt x="368808" y="0"/>
                  </a:lnTo>
                  <a:close/>
                </a:path>
              </a:pathLst>
            </a:custGeom>
            <a:solidFill>
              <a:srgbClr val="25252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9" name="object 29"/>
            <p:cNvPicPr/>
            <p:nvPr/>
          </p:nvPicPr>
          <p:blipFill>
            <a:blip r:embed="rId17" cstate="print"/>
            <a:stretch>
              <a:fillRect/>
            </a:stretch>
          </p:blipFill>
          <p:spPr>
            <a:xfrm>
              <a:off x="4062984" y="2008632"/>
              <a:ext cx="396239" cy="374903"/>
            </a:xfrm>
            <a:prstGeom prst="rect">
              <a:avLst/>
            </a:prstGeom>
          </p:spPr>
        </p:pic>
        <p:pic>
          <p:nvPicPr>
            <p:cNvPr id="30" name="object 30"/>
            <p:cNvPicPr/>
            <p:nvPr/>
          </p:nvPicPr>
          <p:blipFill>
            <a:blip r:embed="rId18" cstate="print"/>
            <a:stretch>
              <a:fillRect/>
            </a:stretch>
          </p:blipFill>
          <p:spPr>
            <a:xfrm>
              <a:off x="4062984" y="2289060"/>
              <a:ext cx="396239" cy="353555"/>
            </a:xfrm>
            <a:prstGeom prst="rect">
              <a:avLst/>
            </a:prstGeom>
          </p:spPr>
        </p:pic>
        <p:pic>
          <p:nvPicPr>
            <p:cNvPr id="31" name="object 31"/>
            <p:cNvPicPr/>
            <p:nvPr/>
          </p:nvPicPr>
          <p:blipFill>
            <a:blip r:embed="rId19" cstate="print"/>
            <a:stretch>
              <a:fillRect/>
            </a:stretch>
          </p:blipFill>
          <p:spPr>
            <a:xfrm>
              <a:off x="4053840" y="1956816"/>
              <a:ext cx="417575" cy="856488"/>
            </a:xfrm>
            <a:prstGeom prst="rect">
              <a:avLst/>
            </a:prstGeom>
          </p:spPr>
        </p:pic>
        <p:pic>
          <p:nvPicPr>
            <p:cNvPr id="32" name="object 32"/>
            <p:cNvPicPr/>
            <p:nvPr/>
          </p:nvPicPr>
          <p:blipFill>
            <a:blip r:embed="rId20" cstate="print"/>
            <a:stretch>
              <a:fillRect/>
            </a:stretch>
          </p:blipFill>
          <p:spPr>
            <a:xfrm>
              <a:off x="3941064" y="2328672"/>
              <a:ext cx="673608" cy="490727"/>
            </a:xfrm>
            <a:prstGeom prst="rect">
              <a:avLst/>
            </a:prstGeom>
          </p:spPr>
        </p:pic>
        <p:pic>
          <p:nvPicPr>
            <p:cNvPr id="33" name="object 33"/>
            <p:cNvPicPr/>
            <p:nvPr/>
          </p:nvPicPr>
          <p:blipFill>
            <a:blip r:embed="rId21" cstate="print"/>
            <a:stretch>
              <a:fillRect/>
            </a:stretch>
          </p:blipFill>
          <p:spPr>
            <a:xfrm>
              <a:off x="4078224" y="1978152"/>
              <a:ext cx="368808" cy="813815"/>
            </a:xfrm>
            <a:prstGeom prst="rect">
              <a:avLst/>
            </a:prstGeom>
          </p:spPr>
        </p:pic>
        <p:pic>
          <p:nvPicPr>
            <p:cNvPr id="34" name="object 34"/>
            <p:cNvPicPr/>
            <p:nvPr/>
          </p:nvPicPr>
          <p:blipFill>
            <a:blip r:embed="rId22" cstate="print"/>
            <a:stretch>
              <a:fillRect/>
            </a:stretch>
          </p:blipFill>
          <p:spPr>
            <a:xfrm>
              <a:off x="4078224" y="1981200"/>
              <a:ext cx="368808" cy="475488"/>
            </a:xfrm>
            <a:prstGeom prst="rect">
              <a:avLst/>
            </a:prstGeom>
          </p:spPr>
        </p:pic>
      </p:grpSp>
      <p:sp>
        <p:nvSpPr>
          <p:cNvPr id="35" name="object 35"/>
          <p:cNvSpPr txBox="1"/>
          <p:nvPr/>
        </p:nvSpPr>
        <p:spPr>
          <a:xfrm>
            <a:off x="6629527" y="1548841"/>
            <a:ext cx="4488239" cy="455894"/>
          </a:xfrm>
          <a:prstGeom prst="rect">
            <a:avLst/>
          </a:prstGeom>
        </p:spPr>
        <p:txBody>
          <a:bodyPr vert="horz" wrap="square" lIns="0" tIns="12065" rIns="0" bIns="0" rtlCol="0">
            <a:spAutoFit/>
          </a:bodyPr>
          <a:lstStyle/>
          <a:p>
            <a:pPr marL="12700" lvl="0">
              <a:spcBef>
                <a:spcPts val="95"/>
              </a:spcBef>
            </a:pPr>
            <a:r>
              <a:rPr lang="es-ES" sz="1400" kern="0">
                <a:solidFill>
                  <a:srgbClr val="FFFFFF"/>
                </a:solidFill>
                <a:cs typeface="Calibri"/>
              </a:rPr>
              <a:t>Llama al encargado si nadie contesta el teléfono, y el
El residente puede comprobar la llamada perdida con foto</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36" name="object 36"/>
          <p:cNvPicPr/>
          <p:nvPr/>
        </p:nvPicPr>
        <p:blipFill>
          <a:blip r:embed="rId23" cstate="print"/>
          <a:stretch>
            <a:fillRect/>
          </a:stretch>
        </p:blipFill>
        <p:spPr>
          <a:xfrm>
            <a:off x="6138671" y="2648711"/>
            <a:ext cx="4096512" cy="2167128"/>
          </a:xfrm>
          <a:prstGeom prst="rect">
            <a:avLst/>
          </a:prstGeom>
        </p:spPr>
      </p:pic>
      <p:grpSp>
        <p:nvGrpSpPr>
          <p:cNvPr id="37" name="object 37"/>
          <p:cNvGrpSpPr/>
          <p:nvPr/>
        </p:nvGrpSpPr>
        <p:grpSpPr>
          <a:xfrm>
            <a:off x="10427207" y="2197607"/>
            <a:ext cx="1765300" cy="3274060"/>
            <a:chOff x="10427207" y="2197607"/>
            <a:chExt cx="1765300" cy="3274060"/>
          </a:xfrm>
        </p:grpSpPr>
        <p:pic>
          <p:nvPicPr>
            <p:cNvPr id="38" name="object 38"/>
            <p:cNvPicPr/>
            <p:nvPr/>
          </p:nvPicPr>
          <p:blipFill>
            <a:blip r:embed="rId24" cstate="print"/>
            <a:stretch>
              <a:fillRect/>
            </a:stretch>
          </p:blipFill>
          <p:spPr>
            <a:xfrm>
              <a:off x="10564367" y="2362199"/>
              <a:ext cx="1563624" cy="3023616"/>
            </a:xfrm>
            <a:prstGeom prst="rect">
              <a:avLst/>
            </a:prstGeom>
          </p:spPr>
        </p:pic>
        <p:pic>
          <p:nvPicPr>
            <p:cNvPr id="39" name="object 39"/>
            <p:cNvPicPr/>
            <p:nvPr/>
          </p:nvPicPr>
          <p:blipFill>
            <a:blip r:embed="rId25" cstate="print"/>
            <a:stretch>
              <a:fillRect/>
            </a:stretch>
          </p:blipFill>
          <p:spPr>
            <a:xfrm>
              <a:off x="10427207" y="2197607"/>
              <a:ext cx="1764792" cy="3273552"/>
            </a:xfrm>
            <a:prstGeom prst="rect">
              <a:avLst/>
            </a:prstGeom>
          </p:spPr>
        </p:pic>
      </p:grpSp>
      <p:sp>
        <p:nvSpPr>
          <p:cNvPr id="40" name="object 40"/>
          <p:cNvSpPr txBox="1"/>
          <p:nvPr/>
        </p:nvSpPr>
        <p:spPr>
          <a:xfrm>
            <a:off x="6088507" y="5421274"/>
            <a:ext cx="5874198" cy="226985"/>
          </a:xfrm>
          <a:prstGeom prst="rect">
            <a:avLst/>
          </a:prstGeom>
        </p:spPr>
        <p:txBody>
          <a:bodyPr vert="horz" wrap="square" lIns="0" tIns="11430" rIns="0" bIns="0" rtlCol="0">
            <a:spAutoFit/>
          </a:bodyPr>
          <a:lstStyle/>
          <a:p>
            <a:pPr marL="12700" lvl="0">
              <a:spcBef>
                <a:spcPts val="90"/>
              </a:spcBef>
            </a:pPr>
            <a:r>
              <a:rPr lang="es-AR" sz="1400" kern="0" spc="-10">
                <a:solidFill>
                  <a:srgbClr val="FFFFFF"/>
                </a:solidFill>
                <a:cs typeface="Calibri"/>
              </a:rPr>
              <a:t>Modelos disponibles de la serie DS-K1T502, DS-KD9203, DS-KV9503, DS-K1T673</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41" name="object 41"/>
          <p:cNvPicPr/>
          <p:nvPr/>
        </p:nvPicPr>
        <p:blipFill>
          <a:blip r:embed="rId26" cstate="print"/>
          <a:stretch>
            <a:fillRect/>
          </a:stretch>
        </p:blipFill>
        <p:spPr>
          <a:xfrm>
            <a:off x="2045207" y="1856232"/>
            <a:ext cx="1872233" cy="1375410"/>
          </a:xfrm>
          <a:prstGeom prst="rect">
            <a:avLst/>
          </a:prstGeom>
        </p:spPr>
      </p:pic>
      <p:pic>
        <p:nvPicPr>
          <p:cNvPr id="42" name="图片 5">
            <a:extLst>
              <a:ext uri="{FF2B5EF4-FFF2-40B4-BE49-F238E27FC236}">
                <a16:creationId xmlns:a16="http://schemas.microsoft.com/office/drawing/2014/main" id="{11C14CDF-CDE3-458B-EF0C-44EC7C592B41}"/>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029532" y="-178883"/>
            <a:ext cx="1933173" cy="96482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
            <a:ext cx="12191999" cy="6854952"/>
          </a:xfrm>
          <a:prstGeom prst="rect">
            <a:avLst/>
          </a:prstGeom>
        </p:spPr>
      </p:pic>
      <p:sp>
        <p:nvSpPr>
          <p:cNvPr id="3" name="object 3"/>
          <p:cNvSpPr txBox="1">
            <a:spLocks noGrp="1"/>
          </p:cNvSpPr>
          <p:nvPr>
            <p:ph type="title"/>
          </p:nvPr>
        </p:nvSpPr>
        <p:spPr>
          <a:xfrm>
            <a:off x="210413" y="52273"/>
            <a:ext cx="5256530" cy="454025"/>
          </a:xfrm>
          <a:prstGeom prst="rect">
            <a:avLst/>
          </a:prstGeom>
        </p:spPr>
        <p:txBody>
          <a:bodyPr vert="horz" wrap="square" lIns="0" tIns="13970" rIns="0" bIns="0" rtlCol="0">
            <a:spAutoFit/>
          </a:bodyPr>
          <a:lstStyle/>
          <a:p>
            <a:pPr marL="12700">
              <a:lnSpc>
                <a:spcPct val="100000"/>
              </a:lnSpc>
              <a:spcBef>
                <a:spcPts val="110"/>
              </a:spcBef>
            </a:pPr>
            <a:r>
              <a:rPr dirty="0"/>
              <a:t>Video</a:t>
            </a:r>
            <a:r>
              <a:rPr spc="-60" dirty="0"/>
              <a:t> </a:t>
            </a:r>
            <a:r>
              <a:rPr spc="-10" dirty="0"/>
              <a:t>Intercom</a:t>
            </a:r>
            <a:r>
              <a:rPr spc="-65" dirty="0"/>
              <a:t> </a:t>
            </a:r>
            <a:r>
              <a:rPr dirty="0"/>
              <a:t>Solution</a:t>
            </a:r>
            <a:r>
              <a:rPr spc="-70" dirty="0"/>
              <a:t> </a:t>
            </a:r>
            <a:r>
              <a:rPr dirty="0"/>
              <a:t>for</a:t>
            </a:r>
            <a:r>
              <a:rPr spc="-55" dirty="0"/>
              <a:t> </a:t>
            </a:r>
            <a:r>
              <a:rPr spc="-10" dirty="0"/>
              <a:t>visitors</a:t>
            </a:r>
          </a:p>
        </p:txBody>
      </p:sp>
      <p:pic>
        <p:nvPicPr>
          <p:cNvPr id="4" name="object 4"/>
          <p:cNvPicPr/>
          <p:nvPr/>
        </p:nvPicPr>
        <p:blipFill>
          <a:blip r:embed="rId3" cstate="print"/>
          <a:stretch>
            <a:fillRect/>
          </a:stretch>
        </p:blipFill>
        <p:spPr>
          <a:xfrm>
            <a:off x="131063" y="661416"/>
            <a:ext cx="5967984" cy="399288"/>
          </a:xfrm>
          <a:prstGeom prst="rect">
            <a:avLst/>
          </a:prstGeom>
        </p:spPr>
      </p:pic>
      <p:sp>
        <p:nvSpPr>
          <p:cNvPr id="5" name="object 5"/>
          <p:cNvSpPr txBox="1"/>
          <p:nvPr/>
        </p:nvSpPr>
        <p:spPr>
          <a:xfrm>
            <a:off x="131063" y="661416"/>
            <a:ext cx="5968365" cy="323807"/>
          </a:xfrm>
          <a:prstGeom prst="rect">
            <a:avLst/>
          </a:prstGeom>
        </p:spPr>
        <p:txBody>
          <a:bodyPr vert="horz" wrap="square" lIns="0" tIns="46355" rIns="0" bIns="0" rtlCol="0">
            <a:spAutoFit/>
          </a:bodyPr>
          <a:lstStyle/>
          <a:p>
            <a:pPr marL="91440">
              <a:lnSpc>
                <a:spcPct val="100000"/>
              </a:lnSpc>
              <a:spcBef>
                <a:spcPts val="365"/>
              </a:spcBef>
            </a:pPr>
            <a:r>
              <a:rPr lang="es-ES" b="1" spc="-10">
                <a:solidFill>
                  <a:srgbClr val="FFFFFF"/>
                </a:solidFill>
                <a:cs typeface="Calibri"/>
              </a:rPr>
              <a:t>Acceso cómodo y seguro para huéspedes bajo demanda</a:t>
            </a:r>
            <a:endParaRPr sz="1800" dirty="0">
              <a:latin typeface="Calibri"/>
              <a:cs typeface="Calibri"/>
            </a:endParaRPr>
          </a:p>
        </p:txBody>
      </p:sp>
      <p:grpSp>
        <p:nvGrpSpPr>
          <p:cNvPr id="6" name="object 6"/>
          <p:cNvGrpSpPr/>
          <p:nvPr/>
        </p:nvGrpSpPr>
        <p:grpSpPr>
          <a:xfrm>
            <a:off x="2971800" y="2561844"/>
            <a:ext cx="2060575" cy="861060"/>
            <a:chOff x="2971800" y="2561844"/>
            <a:chExt cx="2060575" cy="861060"/>
          </a:xfrm>
        </p:grpSpPr>
        <p:pic>
          <p:nvPicPr>
            <p:cNvPr id="7" name="object 7"/>
            <p:cNvPicPr/>
            <p:nvPr/>
          </p:nvPicPr>
          <p:blipFill>
            <a:blip r:embed="rId4" cstate="print"/>
            <a:stretch>
              <a:fillRect/>
            </a:stretch>
          </p:blipFill>
          <p:spPr>
            <a:xfrm>
              <a:off x="3739895" y="2660904"/>
              <a:ext cx="292608" cy="438912"/>
            </a:xfrm>
            <a:prstGeom prst="rect">
              <a:avLst/>
            </a:prstGeom>
          </p:spPr>
        </p:pic>
        <p:pic>
          <p:nvPicPr>
            <p:cNvPr id="8" name="object 8"/>
            <p:cNvPicPr/>
            <p:nvPr/>
          </p:nvPicPr>
          <p:blipFill>
            <a:blip r:embed="rId5" cstate="print"/>
            <a:stretch>
              <a:fillRect/>
            </a:stretch>
          </p:blipFill>
          <p:spPr>
            <a:xfrm>
              <a:off x="3657600" y="2849880"/>
              <a:ext cx="478536" cy="252984"/>
            </a:xfrm>
            <a:prstGeom prst="rect">
              <a:avLst/>
            </a:prstGeom>
          </p:spPr>
        </p:pic>
        <p:pic>
          <p:nvPicPr>
            <p:cNvPr id="9" name="object 9"/>
            <p:cNvPicPr/>
            <p:nvPr/>
          </p:nvPicPr>
          <p:blipFill>
            <a:blip r:embed="rId6" cstate="print"/>
            <a:stretch>
              <a:fillRect/>
            </a:stretch>
          </p:blipFill>
          <p:spPr>
            <a:xfrm>
              <a:off x="3776472" y="2816352"/>
              <a:ext cx="198119" cy="176784"/>
            </a:xfrm>
            <a:prstGeom prst="rect">
              <a:avLst/>
            </a:prstGeom>
          </p:spPr>
        </p:pic>
        <p:pic>
          <p:nvPicPr>
            <p:cNvPr id="10" name="object 10"/>
            <p:cNvPicPr/>
            <p:nvPr/>
          </p:nvPicPr>
          <p:blipFill>
            <a:blip r:embed="rId7" cstate="print"/>
            <a:stretch>
              <a:fillRect/>
            </a:stretch>
          </p:blipFill>
          <p:spPr>
            <a:xfrm>
              <a:off x="2971800" y="2923032"/>
              <a:ext cx="664463" cy="463296"/>
            </a:xfrm>
            <a:prstGeom prst="rect">
              <a:avLst/>
            </a:prstGeom>
          </p:spPr>
        </p:pic>
        <p:pic>
          <p:nvPicPr>
            <p:cNvPr id="11" name="object 11"/>
            <p:cNvPicPr/>
            <p:nvPr/>
          </p:nvPicPr>
          <p:blipFill>
            <a:blip r:embed="rId8" cstate="print"/>
            <a:stretch>
              <a:fillRect/>
            </a:stretch>
          </p:blipFill>
          <p:spPr>
            <a:xfrm>
              <a:off x="4126991" y="2855976"/>
              <a:ext cx="905256" cy="566927"/>
            </a:xfrm>
            <a:prstGeom prst="rect">
              <a:avLst/>
            </a:prstGeom>
          </p:spPr>
        </p:pic>
        <p:sp>
          <p:nvSpPr>
            <p:cNvPr id="12" name="object 12"/>
            <p:cNvSpPr/>
            <p:nvPr/>
          </p:nvSpPr>
          <p:spPr>
            <a:xfrm>
              <a:off x="3297681" y="2561844"/>
              <a:ext cx="1291590" cy="351790"/>
            </a:xfrm>
            <a:custGeom>
              <a:avLst/>
              <a:gdLst/>
              <a:ahLst/>
              <a:cxnLst/>
              <a:rect l="l" t="t" r="r" b="b"/>
              <a:pathLst>
                <a:path w="1291589" h="351789">
                  <a:moveTo>
                    <a:pt x="9143" y="299338"/>
                  </a:moveTo>
                  <a:lnTo>
                    <a:pt x="8508" y="301116"/>
                  </a:lnTo>
                  <a:lnTo>
                    <a:pt x="3809" y="317753"/>
                  </a:lnTo>
                  <a:lnTo>
                    <a:pt x="1015" y="334517"/>
                  </a:lnTo>
                  <a:lnTo>
                    <a:pt x="0" y="351154"/>
                  </a:lnTo>
                  <a:lnTo>
                    <a:pt x="12700" y="351789"/>
                  </a:lnTo>
                  <a:lnTo>
                    <a:pt x="13536" y="336613"/>
                  </a:lnTo>
                  <a:lnTo>
                    <a:pt x="16130" y="320928"/>
                  </a:lnTo>
                  <a:lnTo>
                    <a:pt x="20681" y="304791"/>
                  </a:lnTo>
                  <a:lnTo>
                    <a:pt x="21081" y="303910"/>
                  </a:lnTo>
                  <a:lnTo>
                    <a:pt x="9143" y="299338"/>
                  </a:lnTo>
                  <a:close/>
                </a:path>
                <a:path w="1291589" h="351789">
                  <a:moveTo>
                    <a:pt x="55371" y="221741"/>
                  </a:moveTo>
                  <a:lnTo>
                    <a:pt x="43814" y="236092"/>
                  </a:lnTo>
                  <a:lnTo>
                    <a:pt x="32512" y="251967"/>
                  </a:lnTo>
                  <a:lnTo>
                    <a:pt x="25526" y="263905"/>
                  </a:lnTo>
                  <a:lnTo>
                    <a:pt x="36448" y="270382"/>
                  </a:lnTo>
                  <a:lnTo>
                    <a:pt x="43230" y="258829"/>
                  </a:lnTo>
                  <a:lnTo>
                    <a:pt x="53610" y="244102"/>
                  </a:lnTo>
                  <a:lnTo>
                    <a:pt x="65277" y="229742"/>
                  </a:lnTo>
                  <a:lnTo>
                    <a:pt x="55371" y="221741"/>
                  </a:lnTo>
                  <a:close/>
                </a:path>
                <a:path w="1291589" h="351789">
                  <a:moveTo>
                    <a:pt x="121665" y="160273"/>
                  </a:moveTo>
                  <a:lnTo>
                    <a:pt x="120268" y="161289"/>
                  </a:lnTo>
                  <a:lnTo>
                    <a:pt x="102362" y="175513"/>
                  </a:lnTo>
                  <a:lnTo>
                    <a:pt x="85725" y="190245"/>
                  </a:lnTo>
                  <a:lnTo>
                    <a:pt x="82168" y="193675"/>
                  </a:lnTo>
                  <a:lnTo>
                    <a:pt x="91058" y="202818"/>
                  </a:lnTo>
                  <a:lnTo>
                    <a:pt x="94234" y="199643"/>
                  </a:lnTo>
                  <a:lnTo>
                    <a:pt x="110026" y="185687"/>
                  </a:lnTo>
                  <a:lnTo>
                    <a:pt x="128690" y="170889"/>
                  </a:lnTo>
                  <a:lnTo>
                    <a:pt x="129158" y="170560"/>
                  </a:lnTo>
                  <a:lnTo>
                    <a:pt x="121665" y="160273"/>
                  </a:lnTo>
                  <a:close/>
                </a:path>
                <a:path w="1291589" h="351789">
                  <a:moveTo>
                    <a:pt x="196850" y="111759"/>
                  </a:moveTo>
                  <a:lnTo>
                    <a:pt x="180593" y="120903"/>
                  </a:lnTo>
                  <a:lnTo>
                    <a:pt x="159384" y="133857"/>
                  </a:lnTo>
                  <a:lnTo>
                    <a:pt x="153034" y="138175"/>
                  </a:lnTo>
                  <a:lnTo>
                    <a:pt x="160019" y="148716"/>
                  </a:lnTo>
                  <a:lnTo>
                    <a:pt x="166924" y="144159"/>
                  </a:lnTo>
                  <a:lnTo>
                    <a:pt x="186943" y="131952"/>
                  </a:lnTo>
                  <a:lnTo>
                    <a:pt x="203200" y="122808"/>
                  </a:lnTo>
                  <a:lnTo>
                    <a:pt x="196850" y="111759"/>
                  </a:lnTo>
                  <a:close/>
                </a:path>
                <a:path w="1291589" h="351789">
                  <a:moveTo>
                    <a:pt x="277748" y="72897"/>
                  </a:moveTo>
                  <a:lnTo>
                    <a:pt x="274573" y="74167"/>
                  </a:lnTo>
                  <a:lnTo>
                    <a:pt x="249681" y="84962"/>
                  </a:lnTo>
                  <a:lnTo>
                    <a:pt x="231012" y="93979"/>
                  </a:lnTo>
                  <a:lnTo>
                    <a:pt x="236600" y="105409"/>
                  </a:lnTo>
                  <a:lnTo>
                    <a:pt x="254755" y="96705"/>
                  </a:lnTo>
                  <a:lnTo>
                    <a:pt x="279400" y="85851"/>
                  </a:lnTo>
                  <a:lnTo>
                    <a:pt x="282447" y="84708"/>
                  </a:lnTo>
                  <a:lnTo>
                    <a:pt x="277748" y="72897"/>
                  </a:lnTo>
                  <a:close/>
                </a:path>
                <a:path w="1291589" h="351789">
                  <a:moveTo>
                    <a:pt x="361950" y="42798"/>
                  </a:moveTo>
                  <a:lnTo>
                    <a:pt x="353187" y="45338"/>
                  </a:lnTo>
                  <a:lnTo>
                    <a:pt x="326263" y="54355"/>
                  </a:lnTo>
                  <a:lnTo>
                    <a:pt x="313435" y="59054"/>
                  </a:lnTo>
                  <a:lnTo>
                    <a:pt x="317753" y="70992"/>
                  </a:lnTo>
                  <a:lnTo>
                    <a:pt x="330453" y="66293"/>
                  </a:lnTo>
                  <a:lnTo>
                    <a:pt x="356857" y="57492"/>
                  </a:lnTo>
                  <a:lnTo>
                    <a:pt x="356995" y="57492"/>
                  </a:lnTo>
                  <a:lnTo>
                    <a:pt x="365632" y="54863"/>
                  </a:lnTo>
                  <a:lnTo>
                    <a:pt x="361950" y="42798"/>
                  </a:lnTo>
                  <a:close/>
                </a:path>
                <a:path w="1291589" h="351789">
                  <a:moveTo>
                    <a:pt x="356995" y="57492"/>
                  </a:moveTo>
                  <a:lnTo>
                    <a:pt x="356857" y="57492"/>
                  </a:lnTo>
                  <a:lnTo>
                    <a:pt x="355409" y="57975"/>
                  </a:lnTo>
                  <a:lnTo>
                    <a:pt x="356995" y="57492"/>
                  </a:lnTo>
                  <a:close/>
                </a:path>
                <a:path w="1291589" h="351789">
                  <a:moveTo>
                    <a:pt x="448563" y="20446"/>
                  </a:moveTo>
                  <a:lnTo>
                    <a:pt x="437006" y="22859"/>
                  </a:lnTo>
                  <a:lnTo>
                    <a:pt x="408558" y="29590"/>
                  </a:lnTo>
                  <a:lnTo>
                    <a:pt x="398779" y="32257"/>
                  </a:lnTo>
                  <a:lnTo>
                    <a:pt x="402081" y="44450"/>
                  </a:lnTo>
                  <a:lnTo>
                    <a:pt x="411606" y="41909"/>
                  </a:lnTo>
                  <a:lnTo>
                    <a:pt x="439249" y="35310"/>
                  </a:lnTo>
                  <a:lnTo>
                    <a:pt x="439652" y="35310"/>
                  </a:lnTo>
                  <a:lnTo>
                    <a:pt x="451103" y="32892"/>
                  </a:lnTo>
                  <a:lnTo>
                    <a:pt x="448563" y="20446"/>
                  </a:lnTo>
                  <a:close/>
                </a:path>
                <a:path w="1291589" h="351789">
                  <a:moveTo>
                    <a:pt x="439652" y="35310"/>
                  </a:moveTo>
                  <a:lnTo>
                    <a:pt x="439249" y="35310"/>
                  </a:lnTo>
                  <a:lnTo>
                    <a:pt x="436174" y="36044"/>
                  </a:lnTo>
                  <a:lnTo>
                    <a:pt x="439652" y="35310"/>
                  </a:lnTo>
                  <a:close/>
                </a:path>
                <a:path w="1291589" h="351789">
                  <a:moveTo>
                    <a:pt x="536828" y="6095"/>
                  </a:moveTo>
                  <a:lnTo>
                    <a:pt x="524509" y="7492"/>
                  </a:lnTo>
                  <a:lnTo>
                    <a:pt x="495172" y="11810"/>
                  </a:lnTo>
                  <a:lnTo>
                    <a:pt x="486155" y="13334"/>
                  </a:lnTo>
                  <a:lnTo>
                    <a:pt x="488314" y="25907"/>
                  </a:lnTo>
                  <a:lnTo>
                    <a:pt x="497077" y="24383"/>
                  </a:lnTo>
                  <a:lnTo>
                    <a:pt x="526039" y="20102"/>
                  </a:lnTo>
                  <a:lnTo>
                    <a:pt x="525681" y="20102"/>
                  </a:lnTo>
                  <a:lnTo>
                    <a:pt x="538226" y="18795"/>
                  </a:lnTo>
                  <a:lnTo>
                    <a:pt x="536828" y="6095"/>
                  </a:lnTo>
                  <a:close/>
                </a:path>
                <a:path w="1291589" h="351789">
                  <a:moveTo>
                    <a:pt x="626109" y="0"/>
                  </a:moveTo>
                  <a:lnTo>
                    <a:pt x="614298" y="253"/>
                  </a:lnTo>
                  <a:lnTo>
                    <a:pt x="584326" y="1777"/>
                  </a:lnTo>
                  <a:lnTo>
                    <a:pt x="574928" y="2539"/>
                  </a:lnTo>
                  <a:lnTo>
                    <a:pt x="575750" y="12700"/>
                  </a:lnTo>
                  <a:lnTo>
                    <a:pt x="575770" y="12953"/>
                  </a:lnTo>
                  <a:lnTo>
                    <a:pt x="575893" y="14477"/>
                  </a:lnTo>
                  <a:lnTo>
                    <a:pt x="575944" y="15112"/>
                  </a:lnTo>
                  <a:lnTo>
                    <a:pt x="585088" y="14477"/>
                  </a:lnTo>
                  <a:lnTo>
                    <a:pt x="614679" y="12953"/>
                  </a:lnTo>
                  <a:lnTo>
                    <a:pt x="626237" y="12700"/>
                  </a:lnTo>
                  <a:lnTo>
                    <a:pt x="626112" y="253"/>
                  </a:lnTo>
                  <a:lnTo>
                    <a:pt x="626109" y="0"/>
                  </a:lnTo>
                  <a:close/>
                </a:path>
                <a:path w="1291589" h="351789">
                  <a:moveTo>
                    <a:pt x="674496" y="126"/>
                  </a:moveTo>
                  <a:lnTo>
                    <a:pt x="664335" y="126"/>
                  </a:lnTo>
                  <a:lnTo>
                    <a:pt x="664323" y="1396"/>
                  </a:lnTo>
                  <a:lnTo>
                    <a:pt x="664208" y="12826"/>
                  </a:lnTo>
                  <a:lnTo>
                    <a:pt x="674115" y="12826"/>
                  </a:lnTo>
                  <a:lnTo>
                    <a:pt x="703706" y="14096"/>
                  </a:lnTo>
                  <a:lnTo>
                    <a:pt x="714628" y="14731"/>
                  </a:lnTo>
                  <a:lnTo>
                    <a:pt x="715390" y="2031"/>
                  </a:lnTo>
                  <a:lnTo>
                    <a:pt x="704468" y="1396"/>
                  </a:lnTo>
                  <a:lnTo>
                    <a:pt x="674496" y="126"/>
                  </a:lnTo>
                  <a:close/>
                </a:path>
                <a:path w="1291589" h="351789">
                  <a:moveTo>
                    <a:pt x="753617" y="5079"/>
                  </a:moveTo>
                  <a:lnTo>
                    <a:pt x="752475" y="17779"/>
                  </a:lnTo>
                  <a:lnTo>
                    <a:pt x="762542" y="18658"/>
                  </a:lnTo>
                  <a:lnTo>
                    <a:pt x="791844" y="22097"/>
                  </a:lnTo>
                  <a:lnTo>
                    <a:pt x="802639" y="23621"/>
                  </a:lnTo>
                  <a:lnTo>
                    <a:pt x="804417" y="11048"/>
                  </a:lnTo>
                  <a:lnTo>
                    <a:pt x="793495" y="9525"/>
                  </a:lnTo>
                  <a:lnTo>
                    <a:pt x="764031" y="6095"/>
                  </a:lnTo>
                  <a:lnTo>
                    <a:pt x="753617" y="5079"/>
                  </a:lnTo>
                  <a:close/>
                </a:path>
                <a:path w="1291589" h="351789">
                  <a:moveTo>
                    <a:pt x="891355" y="30962"/>
                  </a:moveTo>
                  <a:lnTo>
                    <a:pt x="849768" y="30962"/>
                  </a:lnTo>
                  <a:lnTo>
                    <a:pt x="877315" y="36321"/>
                  </a:lnTo>
                  <a:lnTo>
                    <a:pt x="889634" y="38988"/>
                  </a:lnTo>
                  <a:lnTo>
                    <a:pt x="891355" y="30962"/>
                  </a:lnTo>
                  <a:close/>
                </a:path>
                <a:path w="1291589" h="351789">
                  <a:moveTo>
                    <a:pt x="842137" y="16890"/>
                  </a:moveTo>
                  <a:lnTo>
                    <a:pt x="840104" y="29336"/>
                  </a:lnTo>
                  <a:lnTo>
                    <a:pt x="855579" y="32092"/>
                  </a:lnTo>
                  <a:lnTo>
                    <a:pt x="849768" y="30962"/>
                  </a:lnTo>
                  <a:lnTo>
                    <a:pt x="891355" y="30962"/>
                  </a:lnTo>
                  <a:lnTo>
                    <a:pt x="892301" y="26542"/>
                  </a:lnTo>
                  <a:lnTo>
                    <a:pt x="879855" y="23875"/>
                  </a:lnTo>
                  <a:lnTo>
                    <a:pt x="851534" y="18414"/>
                  </a:lnTo>
                  <a:lnTo>
                    <a:pt x="842137" y="16890"/>
                  </a:lnTo>
                  <a:close/>
                </a:path>
                <a:path w="1291589" h="351789">
                  <a:moveTo>
                    <a:pt x="929639" y="35178"/>
                  </a:moveTo>
                  <a:lnTo>
                    <a:pt x="926591" y="47497"/>
                  </a:lnTo>
                  <a:lnTo>
                    <a:pt x="932052" y="48767"/>
                  </a:lnTo>
                  <a:lnTo>
                    <a:pt x="957001" y="55507"/>
                  </a:lnTo>
                  <a:lnTo>
                    <a:pt x="975359" y="60832"/>
                  </a:lnTo>
                  <a:lnTo>
                    <a:pt x="978878" y="48767"/>
                  </a:lnTo>
                  <a:lnTo>
                    <a:pt x="979357" y="48767"/>
                  </a:lnTo>
                  <a:lnTo>
                    <a:pt x="962151" y="43814"/>
                  </a:lnTo>
                  <a:lnTo>
                    <a:pt x="935227" y="36575"/>
                  </a:lnTo>
                  <a:lnTo>
                    <a:pt x="929639" y="35178"/>
                  </a:lnTo>
                  <a:close/>
                </a:path>
                <a:path w="1291589" h="351789">
                  <a:moveTo>
                    <a:pt x="1015491" y="60325"/>
                  </a:moveTo>
                  <a:lnTo>
                    <a:pt x="1011301" y="72389"/>
                  </a:lnTo>
                  <a:lnTo>
                    <a:pt x="1034336" y="80463"/>
                  </a:lnTo>
                  <a:lnTo>
                    <a:pt x="1057782" y="89534"/>
                  </a:lnTo>
                  <a:lnTo>
                    <a:pt x="1058544" y="89788"/>
                  </a:lnTo>
                  <a:lnTo>
                    <a:pt x="1063497" y="78104"/>
                  </a:lnTo>
                  <a:lnTo>
                    <a:pt x="1062608" y="77723"/>
                  </a:lnTo>
                  <a:lnTo>
                    <a:pt x="1038605" y="68579"/>
                  </a:lnTo>
                  <a:lnTo>
                    <a:pt x="1015491" y="60325"/>
                  </a:lnTo>
                  <a:close/>
                </a:path>
                <a:path w="1291589" h="351789">
                  <a:moveTo>
                    <a:pt x="1034349" y="80463"/>
                  </a:moveTo>
                  <a:lnTo>
                    <a:pt x="1034135" y="80463"/>
                  </a:lnTo>
                  <a:lnTo>
                    <a:pt x="1036611" y="81339"/>
                  </a:lnTo>
                  <a:lnTo>
                    <a:pt x="1034349" y="80463"/>
                  </a:lnTo>
                  <a:close/>
                </a:path>
                <a:path w="1291589" h="351789">
                  <a:moveTo>
                    <a:pt x="1098677" y="93344"/>
                  </a:moveTo>
                  <a:lnTo>
                    <a:pt x="1093342" y="104901"/>
                  </a:lnTo>
                  <a:lnTo>
                    <a:pt x="1102148" y="108870"/>
                  </a:lnTo>
                  <a:lnTo>
                    <a:pt x="1102310" y="109066"/>
                  </a:lnTo>
                  <a:lnTo>
                    <a:pt x="1122933" y="119252"/>
                  </a:lnTo>
                  <a:lnTo>
                    <a:pt x="1138301" y="127507"/>
                  </a:lnTo>
                  <a:lnTo>
                    <a:pt x="1144396" y="116331"/>
                  </a:lnTo>
                  <a:lnTo>
                    <a:pt x="1128776" y="107950"/>
                  </a:lnTo>
                  <a:lnTo>
                    <a:pt x="1107693" y="97535"/>
                  </a:lnTo>
                  <a:lnTo>
                    <a:pt x="1098677" y="93344"/>
                  </a:lnTo>
                  <a:close/>
                </a:path>
                <a:path w="1291589" h="351789">
                  <a:moveTo>
                    <a:pt x="1100105" y="107950"/>
                  </a:moveTo>
                  <a:lnTo>
                    <a:pt x="1102310" y="109066"/>
                  </a:lnTo>
                  <a:lnTo>
                    <a:pt x="1102148" y="108870"/>
                  </a:lnTo>
                  <a:lnTo>
                    <a:pt x="1100105" y="107950"/>
                  </a:lnTo>
                  <a:close/>
                </a:path>
                <a:path w="1291589" h="351789">
                  <a:moveTo>
                    <a:pt x="1177543" y="136143"/>
                  </a:moveTo>
                  <a:lnTo>
                    <a:pt x="1170558" y="146811"/>
                  </a:lnTo>
                  <a:lnTo>
                    <a:pt x="1178687" y="152018"/>
                  </a:lnTo>
                  <a:lnTo>
                    <a:pt x="1195787" y="164214"/>
                  </a:lnTo>
                  <a:lnTo>
                    <a:pt x="1210214" y="175612"/>
                  </a:lnTo>
                  <a:lnTo>
                    <a:pt x="1210817" y="176148"/>
                  </a:lnTo>
                  <a:lnTo>
                    <a:pt x="1219200" y="166750"/>
                  </a:lnTo>
                  <a:lnTo>
                    <a:pt x="1217929" y="165480"/>
                  </a:lnTo>
                  <a:lnTo>
                    <a:pt x="1202435" y="153415"/>
                  </a:lnTo>
                  <a:lnTo>
                    <a:pt x="1185926" y="141604"/>
                  </a:lnTo>
                  <a:lnTo>
                    <a:pt x="1177543" y="136143"/>
                  </a:lnTo>
                  <a:close/>
                </a:path>
                <a:path w="1291589" h="351789">
                  <a:moveTo>
                    <a:pt x="1248283" y="216452"/>
                  </a:moveTo>
                  <a:lnTo>
                    <a:pt x="1219834" y="227202"/>
                  </a:lnTo>
                  <a:lnTo>
                    <a:pt x="1282445" y="284988"/>
                  </a:lnTo>
                  <a:lnTo>
                    <a:pt x="1288207" y="228472"/>
                  </a:lnTo>
                  <a:lnTo>
                    <a:pt x="1254252" y="228472"/>
                  </a:lnTo>
                  <a:lnTo>
                    <a:pt x="1248283" y="216452"/>
                  </a:lnTo>
                  <a:close/>
                </a:path>
                <a:path w="1291589" h="351789">
                  <a:moveTo>
                    <a:pt x="1260234" y="211936"/>
                  </a:moveTo>
                  <a:lnTo>
                    <a:pt x="1248283" y="216452"/>
                  </a:lnTo>
                  <a:lnTo>
                    <a:pt x="1254252" y="228472"/>
                  </a:lnTo>
                  <a:lnTo>
                    <a:pt x="1265681" y="222757"/>
                  </a:lnTo>
                  <a:lnTo>
                    <a:pt x="1260234" y="211936"/>
                  </a:lnTo>
                  <a:close/>
                </a:path>
                <a:path w="1291589" h="351789">
                  <a:moveTo>
                    <a:pt x="1291081" y="200278"/>
                  </a:moveTo>
                  <a:lnTo>
                    <a:pt x="1260234" y="211936"/>
                  </a:lnTo>
                  <a:lnTo>
                    <a:pt x="1265681" y="222757"/>
                  </a:lnTo>
                  <a:lnTo>
                    <a:pt x="1254252" y="228472"/>
                  </a:lnTo>
                  <a:lnTo>
                    <a:pt x="1288207" y="228472"/>
                  </a:lnTo>
                  <a:lnTo>
                    <a:pt x="1291081" y="200278"/>
                  </a:lnTo>
                  <a:close/>
                </a:path>
                <a:path w="1291589" h="351789">
                  <a:moveTo>
                    <a:pt x="1259417" y="210311"/>
                  </a:moveTo>
                  <a:lnTo>
                    <a:pt x="1245234" y="210311"/>
                  </a:lnTo>
                  <a:lnTo>
                    <a:pt x="1245530" y="210908"/>
                  </a:lnTo>
                  <a:lnTo>
                    <a:pt x="1246123" y="211581"/>
                  </a:lnTo>
                  <a:lnTo>
                    <a:pt x="1245865" y="211581"/>
                  </a:lnTo>
                  <a:lnTo>
                    <a:pt x="1248283" y="216452"/>
                  </a:lnTo>
                  <a:lnTo>
                    <a:pt x="1260234" y="211936"/>
                  </a:lnTo>
                  <a:lnTo>
                    <a:pt x="1260056" y="211581"/>
                  </a:lnTo>
                  <a:lnTo>
                    <a:pt x="1246123" y="211581"/>
                  </a:lnTo>
                  <a:lnTo>
                    <a:pt x="1245652" y="210908"/>
                  </a:lnTo>
                  <a:lnTo>
                    <a:pt x="1259717" y="210908"/>
                  </a:lnTo>
                  <a:lnTo>
                    <a:pt x="1259417" y="210311"/>
                  </a:lnTo>
                  <a:close/>
                </a:path>
                <a:path w="1291589" h="351789">
                  <a:moveTo>
                    <a:pt x="1247266" y="193675"/>
                  </a:moveTo>
                  <a:lnTo>
                    <a:pt x="1237741" y="202056"/>
                  </a:lnTo>
                  <a:lnTo>
                    <a:pt x="1245530" y="210908"/>
                  </a:lnTo>
                  <a:lnTo>
                    <a:pt x="1245234" y="210311"/>
                  </a:lnTo>
                  <a:lnTo>
                    <a:pt x="1259417" y="210311"/>
                  </a:lnTo>
                  <a:lnTo>
                    <a:pt x="1256156" y="203834"/>
                  </a:lnTo>
                  <a:lnTo>
                    <a:pt x="1247266" y="193675"/>
                  </a:lnTo>
                  <a:close/>
                </a:path>
              </a:pathLst>
            </a:custGeom>
            <a:solidFill>
              <a:srgbClr val="DCBD9D"/>
            </a:solidFill>
          </p:spPr>
          <p:txBody>
            <a:bodyPr wrap="square" lIns="0" tIns="0" rIns="0" bIns="0" rtlCol="0"/>
            <a:lstStyle/>
            <a:p>
              <a:endParaRPr/>
            </a:p>
          </p:txBody>
        </p:sp>
      </p:grpSp>
      <p:sp>
        <p:nvSpPr>
          <p:cNvPr id="13" name="object 13"/>
          <p:cNvSpPr txBox="1"/>
          <p:nvPr/>
        </p:nvSpPr>
        <p:spPr>
          <a:xfrm>
            <a:off x="3128898" y="3457702"/>
            <a:ext cx="523875" cy="193675"/>
          </a:xfrm>
          <a:prstGeom prst="rect">
            <a:avLst/>
          </a:prstGeom>
        </p:spPr>
        <p:txBody>
          <a:bodyPr vert="horz" wrap="square" lIns="0" tIns="13335" rIns="0" bIns="0" rtlCol="0">
            <a:spAutoFit/>
          </a:bodyPr>
          <a:lstStyle/>
          <a:p>
            <a:pPr marL="12700">
              <a:lnSpc>
                <a:spcPct val="100000"/>
              </a:lnSpc>
              <a:spcBef>
                <a:spcPts val="105"/>
              </a:spcBef>
            </a:pPr>
            <a:r>
              <a:rPr sz="1100" spc="-10" dirty="0">
                <a:solidFill>
                  <a:srgbClr val="FFFFFF"/>
                </a:solidFill>
                <a:latin typeface="Calibri"/>
                <a:cs typeface="Calibri"/>
              </a:rPr>
              <a:t>Resident</a:t>
            </a:r>
            <a:endParaRPr sz="1100">
              <a:latin typeface="Calibri"/>
              <a:cs typeface="Calibri"/>
            </a:endParaRPr>
          </a:p>
        </p:txBody>
      </p:sp>
      <p:sp>
        <p:nvSpPr>
          <p:cNvPr id="14" name="object 14"/>
          <p:cNvSpPr txBox="1"/>
          <p:nvPr/>
        </p:nvSpPr>
        <p:spPr>
          <a:xfrm>
            <a:off x="4360290" y="3459607"/>
            <a:ext cx="394335" cy="193675"/>
          </a:xfrm>
          <a:prstGeom prst="rect">
            <a:avLst/>
          </a:prstGeom>
        </p:spPr>
        <p:txBody>
          <a:bodyPr vert="horz" wrap="square" lIns="0" tIns="13335" rIns="0" bIns="0" rtlCol="0">
            <a:spAutoFit/>
          </a:bodyPr>
          <a:lstStyle/>
          <a:p>
            <a:pPr marL="12700">
              <a:lnSpc>
                <a:spcPct val="100000"/>
              </a:lnSpc>
              <a:spcBef>
                <a:spcPts val="105"/>
              </a:spcBef>
            </a:pPr>
            <a:r>
              <a:rPr sz="1100" spc="-10" dirty="0">
                <a:solidFill>
                  <a:srgbClr val="FFFFFF"/>
                </a:solidFill>
                <a:latin typeface="Calibri"/>
                <a:cs typeface="Calibri"/>
              </a:rPr>
              <a:t>Visitor</a:t>
            </a:r>
            <a:endParaRPr sz="1100">
              <a:latin typeface="Calibri"/>
              <a:cs typeface="Calibri"/>
            </a:endParaRPr>
          </a:p>
        </p:txBody>
      </p:sp>
      <p:pic>
        <p:nvPicPr>
          <p:cNvPr id="15" name="object 15"/>
          <p:cNvPicPr/>
          <p:nvPr/>
        </p:nvPicPr>
        <p:blipFill>
          <a:blip r:embed="rId9" cstate="print"/>
          <a:stretch>
            <a:fillRect/>
          </a:stretch>
        </p:blipFill>
        <p:spPr>
          <a:xfrm>
            <a:off x="9442704" y="2737104"/>
            <a:ext cx="1106424" cy="1182624"/>
          </a:xfrm>
          <a:prstGeom prst="rect">
            <a:avLst/>
          </a:prstGeom>
        </p:spPr>
      </p:pic>
      <p:grpSp>
        <p:nvGrpSpPr>
          <p:cNvPr id="16" name="object 16"/>
          <p:cNvGrpSpPr/>
          <p:nvPr/>
        </p:nvGrpSpPr>
        <p:grpSpPr>
          <a:xfrm>
            <a:off x="7985759" y="2630423"/>
            <a:ext cx="1219200" cy="1313815"/>
            <a:chOff x="7985759" y="2630423"/>
            <a:chExt cx="1219200" cy="1313815"/>
          </a:xfrm>
        </p:grpSpPr>
        <p:pic>
          <p:nvPicPr>
            <p:cNvPr id="17" name="object 17"/>
            <p:cNvPicPr/>
            <p:nvPr/>
          </p:nvPicPr>
          <p:blipFill>
            <a:blip r:embed="rId10" cstate="print"/>
            <a:stretch>
              <a:fillRect/>
            </a:stretch>
          </p:blipFill>
          <p:spPr>
            <a:xfrm>
              <a:off x="7985759" y="2737103"/>
              <a:ext cx="1191768" cy="1207008"/>
            </a:xfrm>
            <a:prstGeom prst="rect">
              <a:avLst/>
            </a:prstGeom>
          </p:spPr>
        </p:pic>
        <p:pic>
          <p:nvPicPr>
            <p:cNvPr id="18" name="object 18"/>
            <p:cNvPicPr/>
            <p:nvPr/>
          </p:nvPicPr>
          <p:blipFill>
            <a:blip r:embed="rId11" cstate="print"/>
            <a:stretch>
              <a:fillRect/>
            </a:stretch>
          </p:blipFill>
          <p:spPr>
            <a:xfrm>
              <a:off x="8458199" y="3246119"/>
              <a:ext cx="438911" cy="697991"/>
            </a:xfrm>
            <a:prstGeom prst="rect">
              <a:avLst/>
            </a:prstGeom>
          </p:spPr>
        </p:pic>
        <p:sp>
          <p:nvSpPr>
            <p:cNvPr id="19" name="object 19"/>
            <p:cNvSpPr/>
            <p:nvPr/>
          </p:nvSpPr>
          <p:spPr>
            <a:xfrm>
              <a:off x="8769095" y="2840735"/>
              <a:ext cx="436245" cy="402590"/>
            </a:xfrm>
            <a:custGeom>
              <a:avLst/>
              <a:gdLst/>
              <a:ahLst/>
              <a:cxnLst/>
              <a:rect l="l" t="t" r="r" b="b"/>
              <a:pathLst>
                <a:path w="436245" h="402589">
                  <a:moveTo>
                    <a:pt x="217931" y="0"/>
                  </a:moveTo>
                  <a:lnTo>
                    <a:pt x="167951" y="5311"/>
                  </a:lnTo>
                  <a:lnTo>
                    <a:pt x="122075" y="20442"/>
                  </a:lnTo>
                  <a:lnTo>
                    <a:pt x="81611" y="44187"/>
                  </a:lnTo>
                  <a:lnTo>
                    <a:pt x="47866" y="75338"/>
                  </a:lnTo>
                  <a:lnTo>
                    <a:pt x="22144" y="112689"/>
                  </a:lnTo>
                  <a:lnTo>
                    <a:pt x="5753" y="155034"/>
                  </a:lnTo>
                  <a:lnTo>
                    <a:pt x="0" y="201167"/>
                  </a:lnTo>
                  <a:lnTo>
                    <a:pt x="5753" y="247301"/>
                  </a:lnTo>
                  <a:lnTo>
                    <a:pt x="22144" y="289646"/>
                  </a:lnTo>
                  <a:lnTo>
                    <a:pt x="47866" y="326997"/>
                  </a:lnTo>
                  <a:lnTo>
                    <a:pt x="81611" y="358148"/>
                  </a:lnTo>
                  <a:lnTo>
                    <a:pt x="122075" y="381893"/>
                  </a:lnTo>
                  <a:lnTo>
                    <a:pt x="167951" y="397024"/>
                  </a:lnTo>
                  <a:lnTo>
                    <a:pt x="217931" y="402336"/>
                  </a:lnTo>
                  <a:lnTo>
                    <a:pt x="267912" y="397024"/>
                  </a:lnTo>
                  <a:lnTo>
                    <a:pt x="313788" y="381893"/>
                  </a:lnTo>
                  <a:lnTo>
                    <a:pt x="354252" y="358148"/>
                  </a:lnTo>
                  <a:lnTo>
                    <a:pt x="387997" y="326997"/>
                  </a:lnTo>
                  <a:lnTo>
                    <a:pt x="413719" y="289646"/>
                  </a:lnTo>
                  <a:lnTo>
                    <a:pt x="430110" y="247301"/>
                  </a:lnTo>
                  <a:lnTo>
                    <a:pt x="435863" y="201167"/>
                  </a:lnTo>
                  <a:lnTo>
                    <a:pt x="430110" y="155034"/>
                  </a:lnTo>
                  <a:lnTo>
                    <a:pt x="413719" y="112689"/>
                  </a:lnTo>
                  <a:lnTo>
                    <a:pt x="387997" y="75338"/>
                  </a:lnTo>
                  <a:lnTo>
                    <a:pt x="354252" y="44187"/>
                  </a:lnTo>
                  <a:lnTo>
                    <a:pt x="313788" y="20442"/>
                  </a:lnTo>
                  <a:lnTo>
                    <a:pt x="267912" y="5311"/>
                  </a:lnTo>
                  <a:lnTo>
                    <a:pt x="217931" y="0"/>
                  </a:lnTo>
                  <a:close/>
                </a:path>
              </a:pathLst>
            </a:custGeom>
            <a:solidFill>
              <a:srgbClr val="B79F85"/>
            </a:solidFill>
          </p:spPr>
          <p:txBody>
            <a:bodyPr wrap="square" lIns="0" tIns="0" rIns="0" bIns="0" rtlCol="0"/>
            <a:lstStyle/>
            <a:p>
              <a:endParaRPr/>
            </a:p>
          </p:txBody>
        </p:sp>
        <p:sp>
          <p:nvSpPr>
            <p:cNvPr id="20" name="object 20"/>
            <p:cNvSpPr/>
            <p:nvPr/>
          </p:nvSpPr>
          <p:spPr>
            <a:xfrm>
              <a:off x="8857487" y="2923031"/>
              <a:ext cx="259079" cy="238125"/>
            </a:xfrm>
            <a:custGeom>
              <a:avLst/>
              <a:gdLst/>
              <a:ahLst/>
              <a:cxnLst/>
              <a:rect l="l" t="t" r="r" b="b"/>
              <a:pathLst>
                <a:path w="259079" h="238125">
                  <a:moveTo>
                    <a:pt x="252348" y="0"/>
                  </a:moveTo>
                  <a:lnTo>
                    <a:pt x="197477" y="40364"/>
                  </a:lnTo>
                  <a:lnTo>
                    <a:pt x="151606" y="81454"/>
                  </a:lnTo>
                  <a:lnTo>
                    <a:pt x="115689" y="118997"/>
                  </a:lnTo>
                  <a:lnTo>
                    <a:pt x="90677" y="148716"/>
                  </a:lnTo>
                  <a:lnTo>
                    <a:pt x="27812" y="96392"/>
                  </a:lnTo>
                  <a:lnTo>
                    <a:pt x="0" y="120141"/>
                  </a:lnTo>
                  <a:lnTo>
                    <a:pt x="108711" y="237743"/>
                  </a:lnTo>
                  <a:lnTo>
                    <a:pt x="124569" y="201957"/>
                  </a:lnTo>
                  <a:lnTo>
                    <a:pt x="148858" y="158197"/>
                  </a:lnTo>
                  <a:lnTo>
                    <a:pt x="180254" y="110194"/>
                  </a:lnTo>
                  <a:lnTo>
                    <a:pt x="217436" y="61679"/>
                  </a:lnTo>
                  <a:lnTo>
                    <a:pt x="259079" y="16382"/>
                  </a:lnTo>
                  <a:lnTo>
                    <a:pt x="252348" y="0"/>
                  </a:lnTo>
                  <a:close/>
                </a:path>
              </a:pathLst>
            </a:custGeom>
            <a:solidFill>
              <a:srgbClr val="FFFFFF"/>
            </a:solidFill>
          </p:spPr>
          <p:txBody>
            <a:bodyPr wrap="square" lIns="0" tIns="0" rIns="0" bIns="0" rtlCol="0"/>
            <a:lstStyle/>
            <a:p>
              <a:endParaRPr/>
            </a:p>
          </p:txBody>
        </p:sp>
        <p:pic>
          <p:nvPicPr>
            <p:cNvPr id="21" name="object 21"/>
            <p:cNvPicPr/>
            <p:nvPr/>
          </p:nvPicPr>
          <p:blipFill>
            <a:blip r:embed="rId12" cstate="print"/>
            <a:stretch>
              <a:fillRect/>
            </a:stretch>
          </p:blipFill>
          <p:spPr>
            <a:xfrm>
              <a:off x="8364854" y="2899536"/>
              <a:ext cx="429641" cy="390398"/>
            </a:xfrm>
            <a:prstGeom prst="rect">
              <a:avLst/>
            </a:prstGeom>
          </p:spPr>
        </p:pic>
        <p:sp>
          <p:nvSpPr>
            <p:cNvPr id="22" name="object 22"/>
            <p:cNvSpPr/>
            <p:nvPr/>
          </p:nvSpPr>
          <p:spPr>
            <a:xfrm>
              <a:off x="8087867" y="2659379"/>
              <a:ext cx="546100" cy="509270"/>
            </a:xfrm>
            <a:custGeom>
              <a:avLst/>
              <a:gdLst/>
              <a:ahLst/>
              <a:cxnLst/>
              <a:rect l="l" t="t" r="r" b="b"/>
              <a:pathLst>
                <a:path w="546100" h="509269">
                  <a:moveTo>
                    <a:pt x="272796" y="0"/>
                  </a:moveTo>
                  <a:lnTo>
                    <a:pt x="223770" y="4099"/>
                  </a:lnTo>
                  <a:lnTo>
                    <a:pt x="177624" y="15919"/>
                  </a:lnTo>
                  <a:lnTo>
                    <a:pt x="135128" y="34741"/>
                  </a:lnTo>
                  <a:lnTo>
                    <a:pt x="97053" y="59847"/>
                  </a:lnTo>
                  <a:lnTo>
                    <a:pt x="64171" y="90520"/>
                  </a:lnTo>
                  <a:lnTo>
                    <a:pt x="37253" y="126040"/>
                  </a:lnTo>
                  <a:lnTo>
                    <a:pt x="17071" y="165690"/>
                  </a:lnTo>
                  <a:lnTo>
                    <a:pt x="4396" y="208752"/>
                  </a:lnTo>
                  <a:lnTo>
                    <a:pt x="0" y="254508"/>
                  </a:lnTo>
                  <a:lnTo>
                    <a:pt x="4396" y="300263"/>
                  </a:lnTo>
                  <a:lnTo>
                    <a:pt x="17071" y="343325"/>
                  </a:lnTo>
                  <a:lnTo>
                    <a:pt x="37253" y="382975"/>
                  </a:lnTo>
                  <a:lnTo>
                    <a:pt x="64171" y="418495"/>
                  </a:lnTo>
                  <a:lnTo>
                    <a:pt x="97053" y="449168"/>
                  </a:lnTo>
                  <a:lnTo>
                    <a:pt x="135128" y="474274"/>
                  </a:lnTo>
                  <a:lnTo>
                    <a:pt x="177624" y="493096"/>
                  </a:lnTo>
                  <a:lnTo>
                    <a:pt x="223770" y="504916"/>
                  </a:lnTo>
                  <a:lnTo>
                    <a:pt x="272796" y="509016"/>
                  </a:lnTo>
                  <a:lnTo>
                    <a:pt x="321821" y="504916"/>
                  </a:lnTo>
                  <a:lnTo>
                    <a:pt x="367967" y="493096"/>
                  </a:lnTo>
                  <a:lnTo>
                    <a:pt x="410463" y="474274"/>
                  </a:lnTo>
                  <a:lnTo>
                    <a:pt x="448538" y="449168"/>
                  </a:lnTo>
                  <a:lnTo>
                    <a:pt x="481420" y="418495"/>
                  </a:lnTo>
                  <a:lnTo>
                    <a:pt x="508338" y="382975"/>
                  </a:lnTo>
                  <a:lnTo>
                    <a:pt x="528520" y="343325"/>
                  </a:lnTo>
                  <a:lnTo>
                    <a:pt x="541195" y="300263"/>
                  </a:lnTo>
                  <a:lnTo>
                    <a:pt x="545591" y="254508"/>
                  </a:lnTo>
                  <a:lnTo>
                    <a:pt x="541195" y="208752"/>
                  </a:lnTo>
                  <a:lnTo>
                    <a:pt x="528520" y="165690"/>
                  </a:lnTo>
                  <a:lnTo>
                    <a:pt x="508338" y="126040"/>
                  </a:lnTo>
                  <a:lnTo>
                    <a:pt x="481420" y="90520"/>
                  </a:lnTo>
                  <a:lnTo>
                    <a:pt x="448538" y="59847"/>
                  </a:lnTo>
                  <a:lnTo>
                    <a:pt x="410463" y="34741"/>
                  </a:lnTo>
                  <a:lnTo>
                    <a:pt x="367967" y="15919"/>
                  </a:lnTo>
                  <a:lnTo>
                    <a:pt x="321821" y="4099"/>
                  </a:lnTo>
                  <a:lnTo>
                    <a:pt x="272796" y="0"/>
                  </a:lnTo>
                  <a:close/>
                </a:path>
              </a:pathLst>
            </a:custGeom>
            <a:solidFill>
              <a:srgbClr val="B79F85"/>
            </a:solidFill>
          </p:spPr>
          <p:txBody>
            <a:bodyPr wrap="square" lIns="0" tIns="0" rIns="0" bIns="0" rtlCol="0"/>
            <a:lstStyle/>
            <a:p>
              <a:endParaRPr/>
            </a:p>
          </p:txBody>
        </p:sp>
        <p:sp>
          <p:nvSpPr>
            <p:cNvPr id="23" name="object 23"/>
            <p:cNvSpPr/>
            <p:nvPr/>
          </p:nvSpPr>
          <p:spPr>
            <a:xfrm>
              <a:off x="8087867" y="2659379"/>
              <a:ext cx="546100" cy="509270"/>
            </a:xfrm>
            <a:custGeom>
              <a:avLst/>
              <a:gdLst/>
              <a:ahLst/>
              <a:cxnLst/>
              <a:rect l="l" t="t" r="r" b="b"/>
              <a:pathLst>
                <a:path w="546100" h="509269">
                  <a:moveTo>
                    <a:pt x="0" y="254508"/>
                  </a:moveTo>
                  <a:lnTo>
                    <a:pt x="4396" y="208752"/>
                  </a:lnTo>
                  <a:lnTo>
                    <a:pt x="17071" y="165690"/>
                  </a:lnTo>
                  <a:lnTo>
                    <a:pt x="37253" y="126040"/>
                  </a:lnTo>
                  <a:lnTo>
                    <a:pt x="64171" y="90520"/>
                  </a:lnTo>
                  <a:lnTo>
                    <a:pt x="97053" y="59847"/>
                  </a:lnTo>
                  <a:lnTo>
                    <a:pt x="135128" y="34741"/>
                  </a:lnTo>
                  <a:lnTo>
                    <a:pt x="177624" y="15919"/>
                  </a:lnTo>
                  <a:lnTo>
                    <a:pt x="223770" y="4099"/>
                  </a:lnTo>
                  <a:lnTo>
                    <a:pt x="272796" y="0"/>
                  </a:lnTo>
                  <a:lnTo>
                    <a:pt x="321821" y="4099"/>
                  </a:lnTo>
                  <a:lnTo>
                    <a:pt x="367967" y="15919"/>
                  </a:lnTo>
                  <a:lnTo>
                    <a:pt x="410463" y="34741"/>
                  </a:lnTo>
                  <a:lnTo>
                    <a:pt x="448538" y="59847"/>
                  </a:lnTo>
                  <a:lnTo>
                    <a:pt x="481420" y="90520"/>
                  </a:lnTo>
                  <a:lnTo>
                    <a:pt x="508338" y="126040"/>
                  </a:lnTo>
                  <a:lnTo>
                    <a:pt x="528520" y="165690"/>
                  </a:lnTo>
                  <a:lnTo>
                    <a:pt x="541195" y="208752"/>
                  </a:lnTo>
                  <a:lnTo>
                    <a:pt x="545591" y="254508"/>
                  </a:lnTo>
                  <a:lnTo>
                    <a:pt x="541195" y="300263"/>
                  </a:lnTo>
                  <a:lnTo>
                    <a:pt x="528520" y="343325"/>
                  </a:lnTo>
                  <a:lnTo>
                    <a:pt x="508338" y="382975"/>
                  </a:lnTo>
                  <a:lnTo>
                    <a:pt x="481420" y="418495"/>
                  </a:lnTo>
                  <a:lnTo>
                    <a:pt x="448538" y="449168"/>
                  </a:lnTo>
                  <a:lnTo>
                    <a:pt x="410463" y="474274"/>
                  </a:lnTo>
                  <a:lnTo>
                    <a:pt x="367967" y="493096"/>
                  </a:lnTo>
                  <a:lnTo>
                    <a:pt x="321821" y="504916"/>
                  </a:lnTo>
                  <a:lnTo>
                    <a:pt x="272796" y="509016"/>
                  </a:lnTo>
                  <a:lnTo>
                    <a:pt x="223770" y="504916"/>
                  </a:lnTo>
                  <a:lnTo>
                    <a:pt x="177624" y="493096"/>
                  </a:lnTo>
                  <a:lnTo>
                    <a:pt x="135128" y="474274"/>
                  </a:lnTo>
                  <a:lnTo>
                    <a:pt x="97053" y="449168"/>
                  </a:lnTo>
                  <a:lnTo>
                    <a:pt x="64171" y="418495"/>
                  </a:lnTo>
                  <a:lnTo>
                    <a:pt x="37253" y="382975"/>
                  </a:lnTo>
                  <a:lnTo>
                    <a:pt x="17071" y="343325"/>
                  </a:lnTo>
                  <a:lnTo>
                    <a:pt x="4396" y="300263"/>
                  </a:lnTo>
                  <a:lnTo>
                    <a:pt x="0" y="254508"/>
                  </a:lnTo>
                  <a:close/>
                </a:path>
              </a:pathLst>
            </a:custGeom>
            <a:ln w="57912">
              <a:solidFill>
                <a:srgbClr val="D9D9D9"/>
              </a:solidFill>
            </a:ln>
          </p:spPr>
          <p:txBody>
            <a:bodyPr wrap="square" lIns="0" tIns="0" rIns="0" bIns="0" rtlCol="0"/>
            <a:lstStyle/>
            <a:p>
              <a:endParaRPr/>
            </a:p>
          </p:txBody>
        </p:sp>
        <p:sp>
          <p:nvSpPr>
            <p:cNvPr id="24" name="object 24"/>
            <p:cNvSpPr/>
            <p:nvPr/>
          </p:nvSpPr>
          <p:spPr>
            <a:xfrm>
              <a:off x="8232647" y="2776727"/>
              <a:ext cx="283845" cy="265430"/>
            </a:xfrm>
            <a:custGeom>
              <a:avLst/>
              <a:gdLst/>
              <a:ahLst/>
              <a:cxnLst/>
              <a:rect l="l" t="t" r="r" b="b"/>
              <a:pathLst>
                <a:path w="283845" h="265430">
                  <a:moveTo>
                    <a:pt x="123951" y="0"/>
                  </a:moveTo>
                  <a:lnTo>
                    <a:pt x="4572" y="0"/>
                  </a:lnTo>
                  <a:lnTo>
                    <a:pt x="0" y="4191"/>
                  </a:lnTo>
                  <a:lnTo>
                    <a:pt x="0" y="115950"/>
                  </a:lnTo>
                  <a:lnTo>
                    <a:pt x="4572" y="120142"/>
                  </a:lnTo>
                  <a:lnTo>
                    <a:pt x="123951" y="120142"/>
                  </a:lnTo>
                  <a:lnTo>
                    <a:pt x="128397" y="115950"/>
                  </a:lnTo>
                  <a:lnTo>
                    <a:pt x="128397" y="101219"/>
                  </a:lnTo>
                  <a:lnTo>
                    <a:pt x="21335" y="101219"/>
                  </a:lnTo>
                  <a:lnTo>
                    <a:pt x="20193" y="100202"/>
                  </a:lnTo>
                  <a:lnTo>
                    <a:pt x="20193" y="20066"/>
                  </a:lnTo>
                  <a:lnTo>
                    <a:pt x="21335" y="18923"/>
                  </a:lnTo>
                  <a:lnTo>
                    <a:pt x="128397" y="18923"/>
                  </a:lnTo>
                  <a:lnTo>
                    <a:pt x="128397" y="4191"/>
                  </a:lnTo>
                  <a:lnTo>
                    <a:pt x="123951" y="0"/>
                  </a:lnTo>
                  <a:close/>
                </a:path>
                <a:path w="283845" h="265430">
                  <a:moveTo>
                    <a:pt x="128397" y="18923"/>
                  </a:moveTo>
                  <a:lnTo>
                    <a:pt x="107060" y="18923"/>
                  </a:lnTo>
                  <a:lnTo>
                    <a:pt x="108203" y="20066"/>
                  </a:lnTo>
                  <a:lnTo>
                    <a:pt x="108203" y="100202"/>
                  </a:lnTo>
                  <a:lnTo>
                    <a:pt x="107060" y="101219"/>
                  </a:lnTo>
                  <a:lnTo>
                    <a:pt x="128397" y="101219"/>
                  </a:lnTo>
                  <a:lnTo>
                    <a:pt x="128397" y="18923"/>
                  </a:lnTo>
                  <a:close/>
                </a:path>
                <a:path w="283845" h="265430">
                  <a:moveTo>
                    <a:pt x="64261" y="41148"/>
                  </a:moveTo>
                  <a:lnTo>
                    <a:pt x="56372" y="42640"/>
                  </a:lnTo>
                  <a:lnTo>
                    <a:pt x="49911" y="46704"/>
                  </a:lnTo>
                  <a:lnTo>
                    <a:pt x="45545" y="52720"/>
                  </a:lnTo>
                  <a:lnTo>
                    <a:pt x="43942" y="60071"/>
                  </a:lnTo>
                  <a:lnTo>
                    <a:pt x="45545" y="67421"/>
                  </a:lnTo>
                  <a:lnTo>
                    <a:pt x="49910" y="73437"/>
                  </a:lnTo>
                  <a:lnTo>
                    <a:pt x="56372" y="77501"/>
                  </a:lnTo>
                  <a:lnTo>
                    <a:pt x="64261" y="78994"/>
                  </a:lnTo>
                  <a:lnTo>
                    <a:pt x="72132" y="77501"/>
                  </a:lnTo>
                  <a:lnTo>
                    <a:pt x="78549" y="73437"/>
                  </a:lnTo>
                  <a:lnTo>
                    <a:pt x="82871" y="67421"/>
                  </a:lnTo>
                  <a:lnTo>
                    <a:pt x="84454" y="60071"/>
                  </a:lnTo>
                  <a:lnTo>
                    <a:pt x="82871" y="52720"/>
                  </a:lnTo>
                  <a:lnTo>
                    <a:pt x="78549" y="46704"/>
                  </a:lnTo>
                  <a:lnTo>
                    <a:pt x="72132" y="42640"/>
                  </a:lnTo>
                  <a:lnTo>
                    <a:pt x="64261" y="41148"/>
                  </a:lnTo>
                  <a:close/>
                </a:path>
                <a:path w="283845" h="265430">
                  <a:moveTo>
                    <a:pt x="278892" y="0"/>
                  </a:moveTo>
                  <a:lnTo>
                    <a:pt x="159511" y="0"/>
                  </a:lnTo>
                  <a:lnTo>
                    <a:pt x="155067" y="4191"/>
                  </a:lnTo>
                  <a:lnTo>
                    <a:pt x="155067" y="115950"/>
                  </a:lnTo>
                  <a:lnTo>
                    <a:pt x="159511" y="120142"/>
                  </a:lnTo>
                  <a:lnTo>
                    <a:pt x="278892" y="120142"/>
                  </a:lnTo>
                  <a:lnTo>
                    <a:pt x="283463" y="115950"/>
                  </a:lnTo>
                  <a:lnTo>
                    <a:pt x="283463" y="101219"/>
                  </a:lnTo>
                  <a:lnTo>
                    <a:pt x="176402" y="101219"/>
                  </a:lnTo>
                  <a:lnTo>
                    <a:pt x="175259" y="100202"/>
                  </a:lnTo>
                  <a:lnTo>
                    <a:pt x="175259" y="20066"/>
                  </a:lnTo>
                  <a:lnTo>
                    <a:pt x="176402" y="18923"/>
                  </a:lnTo>
                  <a:lnTo>
                    <a:pt x="283463" y="18923"/>
                  </a:lnTo>
                  <a:lnTo>
                    <a:pt x="283463" y="4191"/>
                  </a:lnTo>
                  <a:lnTo>
                    <a:pt x="278892" y="0"/>
                  </a:lnTo>
                  <a:close/>
                </a:path>
                <a:path w="283845" h="265430">
                  <a:moveTo>
                    <a:pt x="283463" y="18923"/>
                  </a:moveTo>
                  <a:lnTo>
                    <a:pt x="262127" y="18923"/>
                  </a:lnTo>
                  <a:lnTo>
                    <a:pt x="263271" y="20066"/>
                  </a:lnTo>
                  <a:lnTo>
                    <a:pt x="263271" y="100202"/>
                  </a:lnTo>
                  <a:lnTo>
                    <a:pt x="262127" y="101219"/>
                  </a:lnTo>
                  <a:lnTo>
                    <a:pt x="283463" y="101219"/>
                  </a:lnTo>
                  <a:lnTo>
                    <a:pt x="283463" y="18923"/>
                  </a:lnTo>
                  <a:close/>
                </a:path>
                <a:path w="283845" h="265430">
                  <a:moveTo>
                    <a:pt x="219201" y="41148"/>
                  </a:moveTo>
                  <a:lnTo>
                    <a:pt x="211331" y="42640"/>
                  </a:lnTo>
                  <a:lnTo>
                    <a:pt x="204914" y="46704"/>
                  </a:lnTo>
                  <a:lnTo>
                    <a:pt x="200592" y="52720"/>
                  </a:lnTo>
                  <a:lnTo>
                    <a:pt x="199008" y="60071"/>
                  </a:lnTo>
                  <a:lnTo>
                    <a:pt x="200592" y="67421"/>
                  </a:lnTo>
                  <a:lnTo>
                    <a:pt x="204914" y="73437"/>
                  </a:lnTo>
                  <a:lnTo>
                    <a:pt x="211331" y="77501"/>
                  </a:lnTo>
                  <a:lnTo>
                    <a:pt x="219201" y="78994"/>
                  </a:lnTo>
                  <a:lnTo>
                    <a:pt x="227091" y="77501"/>
                  </a:lnTo>
                  <a:lnTo>
                    <a:pt x="233552" y="73437"/>
                  </a:lnTo>
                  <a:lnTo>
                    <a:pt x="237918" y="67421"/>
                  </a:lnTo>
                  <a:lnTo>
                    <a:pt x="239522" y="60071"/>
                  </a:lnTo>
                  <a:lnTo>
                    <a:pt x="237918" y="52720"/>
                  </a:lnTo>
                  <a:lnTo>
                    <a:pt x="233552" y="46704"/>
                  </a:lnTo>
                  <a:lnTo>
                    <a:pt x="227091" y="42640"/>
                  </a:lnTo>
                  <a:lnTo>
                    <a:pt x="219201" y="41148"/>
                  </a:lnTo>
                  <a:close/>
                </a:path>
                <a:path w="283845" h="265430">
                  <a:moveTo>
                    <a:pt x="123951" y="145034"/>
                  </a:moveTo>
                  <a:lnTo>
                    <a:pt x="4572" y="145034"/>
                  </a:lnTo>
                  <a:lnTo>
                    <a:pt x="0" y="149225"/>
                  </a:lnTo>
                  <a:lnTo>
                    <a:pt x="0" y="260985"/>
                  </a:lnTo>
                  <a:lnTo>
                    <a:pt x="4572" y="265175"/>
                  </a:lnTo>
                  <a:lnTo>
                    <a:pt x="123951" y="265175"/>
                  </a:lnTo>
                  <a:lnTo>
                    <a:pt x="128397" y="260985"/>
                  </a:lnTo>
                  <a:lnTo>
                    <a:pt x="128397" y="246252"/>
                  </a:lnTo>
                  <a:lnTo>
                    <a:pt x="21335" y="246252"/>
                  </a:lnTo>
                  <a:lnTo>
                    <a:pt x="20193" y="245110"/>
                  </a:lnTo>
                  <a:lnTo>
                    <a:pt x="20193" y="164973"/>
                  </a:lnTo>
                  <a:lnTo>
                    <a:pt x="21335" y="163957"/>
                  </a:lnTo>
                  <a:lnTo>
                    <a:pt x="128397" y="163957"/>
                  </a:lnTo>
                  <a:lnTo>
                    <a:pt x="128397" y="149225"/>
                  </a:lnTo>
                  <a:lnTo>
                    <a:pt x="123951" y="145034"/>
                  </a:lnTo>
                  <a:close/>
                </a:path>
                <a:path w="283845" h="265430">
                  <a:moveTo>
                    <a:pt x="128397" y="163957"/>
                  </a:moveTo>
                  <a:lnTo>
                    <a:pt x="107060" y="163957"/>
                  </a:lnTo>
                  <a:lnTo>
                    <a:pt x="108203" y="164973"/>
                  </a:lnTo>
                  <a:lnTo>
                    <a:pt x="108203" y="245110"/>
                  </a:lnTo>
                  <a:lnTo>
                    <a:pt x="107060" y="246252"/>
                  </a:lnTo>
                  <a:lnTo>
                    <a:pt x="128397" y="246252"/>
                  </a:lnTo>
                  <a:lnTo>
                    <a:pt x="128397" y="163957"/>
                  </a:lnTo>
                  <a:close/>
                </a:path>
                <a:path w="283845" h="265430">
                  <a:moveTo>
                    <a:pt x="64261" y="186182"/>
                  </a:moveTo>
                  <a:lnTo>
                    <a:pt x="56372" y="187674"/>
                  </a:lnTo>
                  <a:lnTo>
                    <a:pt x="49911" y="191738"/>
                  </a:lnTo>
                  <a:lnTo>
                    <a:pt x="45545" y="197754"/>
                  </a:lnTo>
                  <a:lnTo>
                    <a:pt x="43942" y="205105"/>
                  </a:lnTo>
                  <a:lnTo>
                    <a:pt x="45545" y="212455"/>
                  </a:lnTo>
                  <a:lnTo>
                    <a:pt x="49911" y="218471"/>
                  </a:lnTo>
                  <a:lnTo>
                    <a:pt x="56372" y="222535"/>
                  </a:lnTo>
                  <a:lnTo>
                    <a:pt x="64261" y="224027"/>
                  </a:lnTo>
                  <a:lnTo>
                    <a:pt x="72132" y="222535"/>
                  </a:lnTo>
                  <a:lnTo>
                    <a:pt x="78549" y="218471"/>
                  </a:lnTo>
                  <a:lnTo>
                    <a:pt x="82871" y="212455"/>
                  </a:lnTo>
                  <a:lnTo>
                    <a:pt x="84454" y="205105"/>
                  </a:lnTo>
                  <a:lnTo>
                    <a:pt x="82871" y="197754"/>
                  </a:lnTo>
                  <a:lnTo>
                    <a:pt x="78549" y="191738"/>
                  </a:lnTo>
                  <a:lnTo>
                    <a:pt x="72132" y="187674"/>
                  </a:lnTo>
                  <a:lnTo>
                    <a:pt x="64261" y="186182"/>
                  </a:lnTo>
                  <a:close/>
                </a:path>
                <a:path w="283845" h="265430">
                  <a:moveTo>
                    <a:pt x="242950" y="145034"/>
                  </a:moveTo>
                  <a:lnTo>
                    <a:pt x="159511" y="145034"/>
                  </a:lnTo>
                  <a:lnTo>
                    <a:pt x="155067" y="149225"/>
                  </a:lnTo>
                  <a:lnTo>
                    <a:pt x="155067" y="260985"/>
                  </a:lnTo>
                  <a:lnTo>
                    <a:pt x="159511" y="265175"/>
                  </a:lnTo>
                  <a:lnTo>
                    <a:pt x="175259" y="265175"/>
                  </a:lnTo>
                  <a:lnTo>
                    <a:pt x="175259" y="195072"/>
                  </a:lnTo>
                  <a:lnTo>
                    <a:pt x="242950" y="195072"/>
                  </a:lnTo>
                  <a:lnTo>
                    <a:pt x="242950" y="145034"/>
                  </a:lnTo>
                  <a:close/>
                </a:path>
                <a:path w="283845" h="265430">
                  <a:moveTo>
                    <a:pt x="225932" y="233552"/>
                  </a:moveTo>
                  <a:lnTo>
                    <a:pt x="195452" y="233552"/>
                  </a:lnTo>
                  <a:lnTo>
                    <a:pt x="195452" y="265175"/>
                  </a:lnTo>
                  <a:lnTo>
                    <a:pt x="225932" y="265175"/>
                  </a:lnTo>
                  <a:lnTo>
                    <a:pt x="225932" y="233552"/>
                  </a:lnTo>
                  <a:close/>
                </a:path>
                <a:path w="283845" h="265430">
                  <a:moveTo>
                    <a:pt x="283463" y="233552"/>
                  </a:moveTo>
                  <a:lnTo>
                    <a:pt x="246125" y="233552"/>
                  </a:lnTo>
                  <a:lnTo>
                    <a:pt x="246125" y="265175"/>
                  </a:lnTo>
                  <a:lnTo>
                    <a:pt x="278892" y="265175"/>
                  </a:lnTo>
                  <a:lnTo>
                    <a:pt x="283463" y="260985"/>
                  </a:lnTo>
                  <a:lnTo>
                    <a:pt x="283463" y="233552"/>
                  </a:lnTo>
                  <a:close/>
                </a:path>
                <a:path w="283845" h="265430">
                  <a:moveTo>
                    <a:pt x="242950" y="195072"/>
                  </a:moveTo>
                  <a:lnTo>
                    <a:pt x="195452" y="195072"/>
                  </a:lnTo>
                  <a:lnTo>
                    <a:pt x="195452" y="214630"/>
                  </a:lnTo>
                  <a:lnTo>
                    <a:pt x="283463" y="214630"/>
                  </a:lnTo>
                  <a:lnTo>
                    <a:pt x="283463" y="196214"/>
                  </a:lnTo>
                  <a:lnTo>
                    <a:pt x="242950" y="196214"/>
                  </a:lnTo>
                  <a:lnTo>
                    <a:pt x="242950" y="195072"/>
                  </a:lnTo>
                  <a:close/>
                </a:path>
                <a:path w="283845" h="265430">
                  <a:moveTo>
                    <a:pt x="278892" y="145034"/>
                  </a:moveTo>
                  <a:lnTo>
                    <a:pt x="263271" y="145034"/>
                  </a:lnTo>
                  <a:lnTo>
                    <a:pt x="263271" y="196214"/>
                  </a:lnTo>
                  <a:lnTo>
                    <a:pt x="283463" y="196214"/>
                  </a:lnTo>
                  <a:lnTo>
                    <a:pt x="283463" y="149225"/>
                  </a:lnTo>
                  <a:lnTo>
                    <a:pt x="278892" y="145034"/>
                  </a:lnTo>
                  <a:close/>
                </a:path>
              </a:pathLst>
            </a:custGeom>
            <a:solidFill>
              <a:srgbClr val="FFFFFF"/>
            </a:solidFill>
          </p:spPr>
          <p:txBody>
            <a:bodyPr wrap="square" lIns="0" tIns="0" rIns="0" bIns="0" rtlCol="0"/>
            <a:lstStyle/>
            <a:p>
              <a:endParaRPr/>
            </a:p>
          </p:txBody>
        </p:sp>
      </p:grpSp>
      <p:grpSp>
        <p:nvGrpSpPr>
          <p:cNvPr id="25" name="object 25"/>
          <p:cNvGrpSpPr/>
          <p:nvPr/>
        </p:nvGrpSpPr>
        <p:grpSpPr>
          <a:xfrm>
            <a:off x="2298192" y="2996183"/>
            <a:ext cx="3508375" cy="1508760"/>
            <a:chOff x="2298192" y="2996183"/>
            <a:chExt cx="3508375" cy="1508760"/>
          </a:xfrm>
        </p:grpSpPr>
        <p:pic>
          <p:nvPicPr>
            <p:cNvPr id="26" name="object 26"/>
            <p:cNvPicPr/>
            <p:nvPr/>
          </p:nvPicPr>
          <p:blipFill>
            <a:blip r:embed="rId13" cstate="print"/>
            <a:stretch>
              <a:fillRect/>
            </a:stretch>
          </p:blipFill>
          <p:spPr>
            <a:xfrm>
              <a:off x="2325624" y="3169919"/>
              <a:ext cx="694944" cy="1112519"/>
            </a:xfrm>
            <a:prstGeom prst="rect">
              <a:avLst/>
            </a:prstGeom>
          </p:spPr>
        </p:pic>
        <p:sp>
          <p:nvSpPr>
            <p:cNvPr id="27" name="object 27"/>
            <p:cNvSpPr/>
            <p:nvPr/>
          </p:nvSpPr>
          <p:spPr>
            <a:xfrm>
              <a:off x="2298192" y="3014471"/>
              <a:ext cx="749935" cy="1490980"/>
            </a:xfrm>
            <a:custGeom>
              <a:avLst/>
              <a:gdLst/>
              <a:ahLst/>
              <a:cxnLst/>
              <a:rect l="l" t="t" r="r" b="b"/>
              <a:pathLst>
                <a:path w="749935" h="1490979">
                  <a:moveTo>
                    <a:pt x="634491" y="0"/>
                  </a:moveTo>
                  <a:lnTo>
                    <a:pt x="115315" y="0"/>
                  </a:lnTo>
                  <a:lnTo>
                    <a:pt x="97297" y="2117"/>
                  </a:lnTo>
                  <a:lnTo>
                    <a:pt x="57657" y="16938"/>
                  </a:lnTo>
                  <a:lnTo>
                    <a:pt x="18018" y="57167"/>
                  </a:lnTo>
                  <a:lnTo>
                    <a:pt x="0" y="135508"/>
                  </a:lnTo>
                  <a:lnTo>
                    <a:pt x="0" y="1354963"/>
                  </a:lnTo>
                  <a:lnTo>
                    <a:pt x="18018" y="1433304"/>
                  </a:lnTo>
                  <a:lnTo>
                    <a:pt x="57657" y="1473533"/>
                  </a:lnTo>
                  <a:lnTo>
                    <a:pt x="97297" y="1488354"/>
                  </a:lnTo>
                  <a:lnTo>
                    <a:pt x="115315" y="1490471"/>
                  </a:lnTo>
                  <a:lnTo>
                    <a:pt x="634491" y="1490471"/>
                  </a:lnTo>
                  <a:lnTo>
                    <a:pt x="652510" y="1488354"/>
                  </a:lnTo>
                  <a:lnTo>
                    <a:pt x="692149" y="1473533"/>
                  </a:lnTo>
                  <a:lnTo>
                    <a:pt x="731021" y="1434083"/>
                  </a:lnTo>
                  <a:lnTo>
                    <a:pt x="374903" y="1434083"/>
                  </a:lnTo>
                  <a:lnTo>
                    <a:pt x="352446" y="1428759"/>
                  </a:lnTo>
                  <a:lnTo>
                    <a:pt x="334121" y="1414256"/>
                  </a:lnTo>
                  <a:lnTo>
                    <a:pt x="321772" y="1392775"/>
                  </a:lnTo>
                  <a:lnTo>
                    <a:pt x="317245" y="1366520"/>
                  </a:lnTo>
                  <a:lnTo>
                    <a:pt x="321772" y="1340137"/>
                  </a:lnTo>
                  <a:lnTo>
                    <a:pt x="334121" y="1318625"/>
                  </a:lnTo>
                  <a:lnTo>
                    <a:pt x="352446" y="1304137"/>
                  </a:lnTo>
                  <a:lnTo>
                    <a:pt x="374903" y="1298828"/>
                  </a:lnTo>
                  <a:lnTo>
                    <a:pt x="749807" y="1298828"/>
                  </a:lnTo>
                  <a:lnTo>
                    <a:pt x="749807" y="1251458"/>
                  </a:lnTo>
                  <a:lnTo>
                    <a:pt x="57657" y="1251458"/>
                  </a:lnTo>
                  <a:lnTo>
                    <a:pt x="57657" y="169037"/>
                  </a:lnTo>
                  <a:lnTo>
                    <a:pt x="749807" y="169037"/>
                  </a:lnTo>
                  <a:lnTo>
                    <a:pt x="749807" y="135508"/>
                  </a:lnTo>
                  <a:lnTo>
                    <a:pt x="742009" y="101600"/>
                  </a:lnTo>
                  <a:lnTo>
                    <a:pt x="236474" y="101600"/>
                  </a:lnTo>
                  <a:lnTo>
                    <a:pt x="230758" y="94741"/>
                  </a:lnTo>
                  <a:lnTo>
                    <a:pt x="230758" y="74294"/>
                  </a:lnTo>
                  <a:lnTo>
                    <a:pt x="236346" y="67690"/>
                  </a:lnTo>
                  <a:lnTo>
                    <a:pt x="734210" y="67690"/>
                  </a:lnTo>
                  <a:lnTo>
                    <a:pt x="731789" y="57167"/>
                  </a:lnTo>
                  <a:lnTo>
                    <a:pt x="692150" y="16938"/>
                  </a:lnTo>
                  <a:lnTo>
                    <a:pt x="652510" y="2117"/>
                  </a:lnTo>
                  <a:lnTo>
                    <a:pt x="634491" y="0"/>
                  </a:lnTo>
                  <a:close/>
                </a:path>
                <a:path w="749935" h="1490979">
                  <a:moveTo>
                    <a:pt x="749807" y="1298828"/>
                  </a:moveTo>
                  <a:lnTo>
                    <a:pt x="374903" y="1298828"/>
                  </a:lnTo>
                  <a:lnTo>
                    <a:pt x="397361" y="1304137"/>
                  </a:lnTo>
                  <a:lnTo>
                    <a:pt x="415686" y="1318625"/>
                  </a:lnTo>
                  <a:lnTo>
                    <a:pt x="428035" y="1340137"/>
                  </a:lnTo>
                  <a:lnTo>
                    <a:pt x="432562" y="1366520"/>
                  </a:lnTo>
                  <a:lnTo>
                    <a:pt x="428035" y="1392775"/>
                  </a:lnTo>
                  <a:lnTo>
                    <a:pt x="415686" y="1414256"/>
                  </a:lnTo>
                  <a:lnTo>
                    <a:pt x="397361" y="1428759"/>
                  </a:lnTo>
                  <a:lnTo>
                    <a:pt x="374903" y="1434083"/>
                  </a:lnTo>
                  <a:lnTo>
                    <a:pt x="731021" y="1434083"/>
                  </a:lnTo>
                  <a:lnTo>
                    <a:pt x="731789" y="1433304"/>
                  </a:lnTo>
                  <a:lnTo>
                    <a:pt x="749807" y="1354963"/>
                  </a:lnTo>
                  <a:lnTo>
                    <a:pt x="749807" y="1298828"/>
                  </a:lnTo>
                  <a:close/>
                </a:path>
                <a:path w="749935" h="1490979">
                  <a:moveTo>
                    <a:pt x="749807" y="169037"/>
                  </a:moveTo>
                  <a:lnTo>
                    <a:pt x="692150" y="169037"/>
                  </a:lnTo>
                  <a:lnTo>
                    <a:pt x="692150" y="1251458"/>
                  </a:lnTo>
                  <a:lnTo>
                    <a:pt x="749807" y="1251458"/>
                  </a:lnTo>
                  <a:lnTo>
                    <a:pt x="749807" y="169037"/>
                  </a:lnTo>
                  <a:close/>
                </a:path>
                <a:path w="749935" h="1490979">
                  <a:moveTo>
                    <a:pt x="734210" y="67690"/>
                  </a:moveTo>
                  <a:lnTo>
                    <a:pt x="513333" y="67690"/>
                  </a:lnTo>
                  <a:lnTo>
                    <a:pt x="519049" y="74294"/>
                  </a:lnTo>
                  <a:lnTo>
                    <a:pt x="519049" y="94995"/>
                  </a:lnTo>
                  <a:lnTo>
                    <a:pt x="513460" y="101600"/>
                  </a:lnTo>
                  <a:lnTo>
                    <a:pt x="742009" y="101600"/>
                  </a:lnTo>
                  <a:lnTo>
                    <a:pt x="734210" y="67690"/>
                  </a:lnTo>
                  <a:close/>
                </a:path>
              </a:pathLst>
            </a:custGeom>
            <a:solidFill>
              <a:srgbClr val="B79F85"/>
            </a:solidFill>
          </p:spPr>
          <p:txBody>
            <a:bodyPr wrap="square" lIns="0" tIns="0" rIns="0" bIns="0" rtlCol="0"/>
            <a:lstStyle/>
            <a:p>
              <a:endParaRPr/>
            </a:p>
          </p:txBody>
        </p:sp>
        <p:pic>
          <p:nvPicPr>
            <p:cNvPr id="28" name="object 28"/>
            <p:cNvPicPr/>
            <p:nvPr/>
          </p:nvPicPr>
          <p:blipFill>
            <a:blip r:embed="rId14" cstate="print"/>
            <a:stretch>
              <a:fillRect/>
            </a:stretch>
          </p:blipFill>
          <p:spPr>
            <a:xfrm>
              <a:off x="5059680" y="3124199"/>
              <a:ext cx="713231" cy="1066800"/>
            </a:xfrm>
            <a:prstGeom prst="rect">
              <a:avLst/>
            </a:prstGeom>
          </p:spPr>
        </p:pic>
        <p:sp>
          <p:nvSpPr>
            <p:cNvPr id="29" name="object 29"/>
            <p:cNvSpPr/>
            <p:nvPr/>
          </p:nvSpPr>
          <p:spPr>
            <a:xfrm>
              <a:off x="5053584" y="2996183"/>
              <a:ext cx="753110" cy="1411605"/>
            </a:xfrm>
            <a:custGeom>
              <a:avLst/>
              <a:gdLst/>
              <a:ahLst/>
              <a:cxnLst/>
              <a:rect l="l" t="t" r="r" b="b"/>
              <a:pathLst>
                <a:path w="753110" h="1411604">
                  <a:moveTo>
                    <a:pt x="637031" y="0"/>
                  </a:moveTo>
                  <a:lnTo>
                    <a:pt x="115824" y="0"/>
                  </a:lnTo>
                  <a:lnTo>
                    <a:pt x="97726" y="2004"/>
                  </a:lnTo>
                  <a:lnTo>
                    <a:pt x="57911" y="16033"/>
                  </a:lnTo>
                  <a:lnTo>
                    <a:pt x="18097" y="54113"/>
                  </a:lnTo>
                  <a:lnTo>
                    <a:pt x="0" y="128269"/>
                  </a:lnTo>
                  <a:lnTo>
                    <a:pt x="0" y="1282827"/>
                  </a:lnTo>
                  <a:lnTo>
                    <a:pt x="18097" y="1357056"/>
                  </a:lnTo>
                  <a:lnTo>
                    <a:pt x="57912" y="1395174"/>
                  </a:lnTo>
                  <a:lnTo>
                    <a:pt x="97726" y="1409217"/>
                  </a:lnTo>
                  <a:lnTo>
                    <a:pt x="115824" y="1411223"/>
                  </a:lnTo>
                  <a:lnTo>
                    <a:pt x="637031" y="1411223"/>
                  </a:lnTo>
                  <a:lnTo>
                    <a:pt x="655129" y="1409217"/>
                  </a:lnTo>
                  <a:lnTo>
                    <a:pt x="694943" y="1395174"/>
                  </a:lnTo>
                  <a:lnTo>
                    <a:pt x="733894" y="1357883"/>
                  </a:lnTo>
                  <a:lnTo>
                    <a:pt x="376427" y="1357883"/>
                  </a:lnTo>
                  <a:lnTo>
                    <a:pt x="353877" y="1352827"/>
                  </a:lnTo>
                  <a:lnTo>
                    <a:pt x="335470" y="1339056"/>
                  </a:lnTo>
                  <a:lnTo>
                    <a:pt x="323064" y="1318664"/>
                  </a:lnTo>
                  <a:lnTo>
                    <a:pt x="318515" y="1293748"/>
                  </a:lnTo>
                  <a:lnTo>
                    <a:pt x="323064" y="1268853"/>
                  </a:lnTo>
                  <a:lnTo>
                    <a:pt x="335470" y="1248505"/>
                  </a:lnTo>
                  <a:lnTo>
                    <a:pt x="353877" y="1234777"/>
                  </a:lnTo>
                  <a:lnTo>
                    <a:pt x="376427" y="1229740"/>
                  </a:lnTo>
                  <a:lnTo>
                    <a:pt x="752855" y="1229740"/>
                  </a:lnTo>
                  <a:lnTo>
                    <a:pt x="752855" y="1184909"/>
                  </a:lnTo>
                  <a:lnTo>
                    <a:pt x="57912" y="1184909"/>
                  </a:lnTo>
                  <a:lnTo>
                    <a:pt x="57912" y="160146"/>
                  </a:lnTo>
                  <a:lnTo>
                    <a:pt x="752855" y="160146"/>
                  </a:lnTo>
                  <a:lnTo>
                    <a:pt x="752855" y="128269"/>
                  </a:lnTo>
                  <a:lnTo>
                    <a:pt x="745014" y="96138"/>
                  </a:lnTo>
                  <a:lnTo>
                    <a:pt x="237489" y="96138"/>
                  </a:lnTo>
                  <a:lnTo>
                    <a:pt x="231764" y="89915"/>
                  </a:lnTo>
                  <a:lnTo>
                    <a:pt x="231648" y="70357"/>
                  </a:lnTo>
                  <a:lnTo>
                    <a:pt x="237362" y="64007"/>
                  </a:lnTo>
                  <a:lnTo>
                    <a:pt x="737173" y="64007"/>
                  </a:lnTo>
                  <a:lnTo>
                    <a:pt x="734758" y="54113"/>
                  </a:lnTo>
                  <a:lnTo>
                    <a:pt x="694943" y="16033"/>
                  </a:lnTo>
                  <a:lnTo>
                    <a:pt x="655129" y="2004"/>
                  </a:lnTo>
                  <a:lnTo>
                    <a:pt x="637031" y="0"/>
                  </a:lnTo>
                  <a:close/>
                </a:path>
                <a:path w="753110" h="1411604">
                  <a:moveTo>
                    <a:pt x="752855" y="1229740"/>
                  </a:moveTo>
                  <a:lnTo>
                    <a:pt x="376427" y="1229740"/>
                  </a:lnTo>
                  <a:lnTo>
                    <a:pt x="398978" y="1234777"/>
                  </a:lnTo>
                  <a:lnTo>
                    <a:pt x="417385" y="1248505"/>
                  </a:lnTo>
                  <a:lnTo>
                    <a:pt x="429791" y="1268853"/>
                  </a:lnTo>
                  <a:lnTo>
                    <a:pt x="434339" y="1293748"/>
                  </a:lnTo>
                  <a:lnTo>
                    <a:pt x="429791" y="1318664"/>
                  </a:lnTo>
                  <a:lnTo>
                    <a:pt x="417385" y="1339056"/>
                  </a:lnTo>
                  <a:lnTo>
                    <a:pt x="398978" y="1352827"/>
                  </a:lnTo>
                  <a:lnTo>
                    <a:pt x="376427" y="1357883"/>
                  </a:lnTo>
                  <a:lnTo>
                    <a:pt x="733894" y="1357883"/>
                  </a:lnTo>
                  <a:lnTo>
                    <a:pt x="734758" y="1357056"/>
                  </a:lnTo>
                  <a:lnTo>
                    <a:pt x="752855" y="1282827"/>
                  </a:lnTo>
                  <a:lnTo>
                    <a:pt x="752855" y="1229740"/>
                  </a:lnTo>
                  <a:close/>
                </a:path>
                <a:path w="753110" h="1411604">
                  <a:moveTo>
                    <a:pt x="752855" y="160146"/>
                  </a:moveTo>
                  <a:lnTo>
                    <a:pt x="694943" y="160146"/>
                  </a:lnTo>
                  <a:lnTo>
                    <a:pt x="694943" y="1184909"/>
                  </a:lnTo>
                  <a:lnTo>
                    <a:pt x="752855" y="1184909"/>
                  </a:lnTo>
                  <a:lnTo>
                    <a:pt x="752855" y="160146"/>
                  </a:lnTo>
                  <a:close/>
                </a:path>
                <a:path w="753110" h="1411604">
                  <a:moveTo>
                    <a:pt x="737173" y="64007"/>
                  </a:moveTo>
                  <a:lnTo>
                    <a:pt x="515365" y="64007"/>
                  </a:lnTo>
                  <a:lnTo>
                    <a:pt x="521207" y="70357"/>
                  </a:lnTo>
                  <a:lnTo>
                    <a:pt x="521207" y="89915"/>
                  </a:lnTo>
                  <a:lnTo>
                    <a:pt x="515492" y="96138"/>
                  </a:lnTo>
                  <a:lnTo>
                    <a:pt x="745014" y="96138"/>
                  </a:lnTo>
                  <a:lnTo>
                    <a:pt x="737173" y="64007"/>
                  </a:lnTo>
                  <a:close/>
                </a:path>
              </a:pathLst>
            </a:custGeom>
            <a:solidFill>
              <a:srgbClr val="B79F85"/>
            </a:solidFill>
          </p:spPr>
          <p:txBody>
            <a:bodyPr wrap="square" lIns="0" tIns="0" rIns="0" bIns="0" rtlCol="0"/>
            <a:lstStyle/>
            <a:p>
              <a:endParaRPr/>
            </a:p>
          </p:txBody>
        </p:sp>
      </p:grpSp>
      <p:sp>
        <p:nvSpPr>
          <p:cNvPr id="30" name="object 30"/>
          <p:cNvSpPr txBox="1"/>
          <p:nvPr/>
        </p:nvSpPr>
        <p:spPr>
          <a:xfrm>
            <a:off x="2410713" y="1946909"/>
            <a:ext cx="2343911" cy="197490"/>
          </a:xfrm>
          <a:prstGeom prst="rect">
            <a:avLst/>
          </a:prstGeom>
        </p:spPr>
        <p:txBody>
          <a:bodyPr vert="horz" wrap="square" lIns="0" tIns="12700" rIns="0" bIns="0" rtlCol="0">
            <a:spAutoFit/>
          </a:bodyPr>
          <a:lstStyle/>
          <a:p>
            <a:pPr marL="12700">
              <a:lnSpc>
                <a:spcPct val="100000"/>
              </a:lnSpc>
              <a:spcBef>
                <a:spcPts val="100"/>
              </a:spcBef>
              <a:tabLst>
                <a:tab pos="375285" algn="l"/>
              </a:tabLst>
            </a:pPr>
            <a:r>
              <a:rPr lang="es-ES" sz="1200" spc="-50">
                <a:solidFill>
                  <a:srgbClr val="FFFFFF"/>
                </a:solidFill>
                <a:latin typeface="Microsoft YaHei"/>
                <a:cs typeface="Microsoft YaHei"/>
              </a:rPr>
              <a:t>(1) Generar y compartir código QR</a:t>
            </a:r>
            <a:endParaRPr sz="1200" dirty="0">
              <a:latin typeface="Calibri"/>
              <a:cs typeface="Calibri"/>
            </a:endParaRPr>
          </a:p>
        </p:txBody>
      </p:sp>
      <p:sp>
        <p:nvSpPr>
          <p:cNvPr id="31" name="object 31"/>
          <p:cNvSpPr txBox="1"/>
          <p:nvPr/>
        </p:nvSpPr>
        <p:spPr>
          <a:xfrm>
            <a:off x="8305927" y="1985517"/>
            <a:ext cx="2934502" cy="197490"/>
          </a:xfrm>
          <a:prstGeom prst="rect">
            <a:avLst/>
          </a:prstGeom>
        </p:spPr>
        <p:txBody>
          <a:bodyPr vert="horz" wrap="square" lIns="0" tIns="12700" rIns="0" bIns="0" rtlCol="0">
            <a:spAutoFit/>
          </a:bodyPr>
          <a:lstStyle/>
          <a:p>
            <a:pPr marL="12700">
              <a:lnSpc>
                <a:spcPct val="100000"/>
              </a:lnSpc>
              <a:spcBef>
                <a:spcPts val="100"/>
              </a:spcBef>
              <a:tabLst>
                <a:tab pos="375285" algn="l"/>
              </a:tabLst>
            </a:pPr>
            <a:r>
              <a:rPr lang="es-ES" sz="1200" spc="-50">
                <a:solidFill>
                  <a:srgbClr val="FFFFFF"/>
                </a:solidFill>
                <a:latin typeface="Microsoft YaHei"/>
                <a:cs typeface="Microsoft YaHei"/>
              </a:rPr>
              <a:t>(2) Abrir la puerta con código QR o PIN</a:t>
            </a:r>
            <a:endParaRPr sz="1200" dirty="0">
              <a:latin typeface="Calibri"/>
              <a:cs typeface="Calibri"/>
            </a:endParaRPr>
          </a:p>
        </p:txBody>
      </p:sp>
      <p:sp>
        <p:nvSpPr>
          <p:cNvPr id="32" name="object 32"/>
          <p:cNvSpPr txBox="1"/>
          <p:nvPr/>
        </p:nvSpPr>
        <p:spPr>
          <a:xfrm>
            <a:off x="4169409" y="5372480"/>
            <a:ext cx="3109595" cy="382156"/>
          </a:xfrm>
          <a:prstGeom prst="rect">
            <a:avLst/>
          </a:prstGeom>
        </p:spPr>
        <p:txBody>
          <a:bodyPr vert="horz" wrap="square" lIns="0" tIns="12700" rIns="0" bIns="0" rtlCol="0">
            <a:spAutoFit/>
          </a:bodyPr>
          <a:lstStyle/>
          <a:p>
            <a:pPr marL="12700">
              <a:lnSpc>
                <a:spcPct val="100000"/>
              </a:lnSpc>
              <a:spcBef>
                <a:spcPts val="100"/>
              </a:spcBef>
              <a:tabLst>
                <a:tab pos="375285" algn="l"/>
              </a:tabLst>
            </a:pPr>
            <a:r>
              <a:rPr lang="es-ES" sz="1200" spc="-50">
                <a:solidFill>
                  <a:srgbClr val="FFFFFF"/>
                </a:solidFill>
                <a:latin typeface="Microsoft YaHei"/>
                <a:cs typeface="Microsoft YaHei"/>
              </a:rPr>
              <a:t>(3) Comprobar el registro de aprobados con la foto capturada</a:t>
            </a:r>
            <a:endParaRPr sz="1200" dirty="0">
              <a:latin typeface="Calibri"/>
              <a:cs typeface="Calibri"/>
            </a:endParaRPr>
          </a:p>
        </p:txBody>
      </p:sp>
      <p:grpSp>
        <p:nvGrpSpPr>
          <p:cNvPr id="33" name="object 33"/>
          <p:cNvGrpSpPr/>
          <p:nvPr/>
        </p:nvGrpSpPr>
        <p:grpSpPr>
          <a:xfrm>
            <a:off x="6114288" y="3340608"/>
            <a:ext cx="1000125" cy="445134"/>
            <a:chOff x="6114288" y="3340608"/>
            <a:chExt cx="1000125" cy="445134"/>
          </a:xfrm>
        </p:grpSpPr>
        <p:sp>
          <p:nvSpPr>
            <p:cNvPr id="34" name="object 34"/>
            <p:cNvSpPr/>
            <p:nvPr/>
          </p:nvSpPr>
          <p:spPr>
            <a:xfrm>
              <a:off x="6120384" y="3346704"/>
              <a:ext cx="988060" cy="433070"/>
            </a:xfrm>
            <a:custGeom>
              <a:avLst/>
              <a:gdLst/>
              <a:ahLst/>
              <a:cxnLst/>
              <a:rect l="l" t="t" r="r" b="b"/>
              <a:pathLst>
                <a:path w="988059" h="433070">
                  <a:moveTo>
                    <a:pt x="771143" y="0"/>
                  </a:moveTo>
                  <a:lnTo>
                    <a:pt x="771143" y="108204"/>
                  </a:lnTo>
                  <a:lnTo>
                    <a:pt x="0" y="108204"/>
                  </a:lnTo>
                  <a:lnTo>
                    <a:pt x="0" y="324612"/>
                  </a:lnTo>
                  <a:lnTo>
                    <a:pt x="771143" y="324612"/>
                  </a:lnTo>
                  <a:lnTo>
                    <a:pt x="771143" y="432816"/>
                  </a:lnTo>
                  <a:lnTo>
                    <a:pt x="987551" y="216408"/>
                  </a:lnTo>
                  <a:lnTo>
                    <a:pt x="771143" y="0"/>
                  </a:lnTo>
                  <a:close/>
                </a:path>
              </a:pathLst>
            </a:custGeom>
            <a:solidFill>
              <a:srgbClr val="00AF50"/>
            </a:solidFill>
          </p:spPr>
          <p:txBody>
            <a:bodyPr wrap="square" lIns="0" tIns="0" rIns="0" bIns="0" rtlCol="0"/>
            <a:lstStyle/>
            <a:p>
              <a:endParaRPr/>
            </a:p>
          </p:txBody>
        </p:sp>
        <p:sp>
          <p:nvSpPr>
            <p:cNvPr id="35" name="object 35"/>
            <p:cNvSpPr/>
            <p:nvPr/>
          </p:nvSpPr>
          <p:spPr>
            <a:xfrm>
              <a:off x="6120384" y="3346704"/>
              <a:ext cx="988060" cy="433070"/>
            </a:xfrm>
            <a:custGeom>
              <a:avLst/>
              <a:gdLst/>
              <a:ahLst/>
              <a:cxnLst/>
              <a:rect l="l" t="t" r="r" b="b"/>
              <a:pathLst>
                <a:path w="988059" h="433070">
                  <a:moveTo>
                    <a:pt x="771143" y="432816"/>
                  </a:moveTo>
                  <a:lnTo>
                    <a:pt x="771143" y="324612"/>
                  </a:lnTo>
                  <a:lnTo>
                    <a:pt x="0" y="324612"/>
                  </a:lnTo>
                  <a:lnTo>
                    <a:pt x="0" y="108204"/>
                  </a:lnTo>
                  <a:lnTo>
                    <a:pt x="771143" y="108204"/>
                  </a:lnTo>
                  <a:lnTo>
                    <a:pt x="771143" y="0"/>
                  </a:lnTo>
                  <a:lnTo>
                    <a:pt x="987551" y="216408"/>
                  </a:lnTo>
                  <a:lnTo>
                    <a:pt x="771143" y="432816"/>
                  </a:lnTo>
                  <a:close/>
                </a:path>
              </a:pathLst>
            </a:custGeom>
            <a:ln w="12192">
              <a:solidFill>
                <a:srgbClr val="00AF50"/>
              </a:solidFill>
            </a:ln>
          </p:spPr>
          <p:txBody>
            <a:bodyPr wrap="square" lIns="0" tIns="0" rIns="0" bIns="0" rtlCol="0"/>
            <a:lstStyle/>
            <a:p>
              <a:endParaRPr/>
            </a:p>
          </p:txBody>
        </p:sp>
      </p:grpSp>
      <p:grpSp>
        <p:nvGrpSpPr>
          <p:cNvPr id="36" name="object 36"/>
          <p:cNvGrpSpPr/>
          <p:nvPr/>
        </p:nvGrpSpPr>
        <p:grpSpPr>
          <a:xfrm>
            <a:off x="7409688" y="4230623"/>
            <a:ext cx="1219200" cy="2463165"/>
            <a:chOff x="7409688" y="4230623"/>
            <a:chExt cx="1219200" cy="2463165"/>
          </a:xfrm>
        </p:grpSpPr>
        <p:sp>
          <p:nvSpPr>
            <p:cNvPr id="37" name="object 37"/>
            <p:cNvSpPr/>
            <p:nvPr/>
          </p:nvSpPr>
          <p:spPr>
            <a:xfrm>
              <a:off x="8110728" y="4236719"/>
              <a:ext cx="512445" cy="1201420"/>
            </a:xfrm>
            <a:custGeom>
              <a:avLst/>
              <a:gdLst/>
              <a:ahLst/>
              <a:cxnLst/>
              <a:rect l="l" t="t" r="r" b="b"/>
              <a:pathLst>
                <a:path w="512445" h="1201420">
                  <a:moveTo>
                    <a:pt x="384048" y="0"/>
                  </a:moveTo>
                  <a:lnTo>
                    <a:pt x="128016" y="0"/>
                  </a:lnTo>
                  <a:lnTo>
                    <a:pt x="128016" y="944879"/>
                  </a:lnTo>
                  <a:lnTo>
                    <a:pt x="0" y="944879"/>
                  </a:lnTo>
                  <a:lnTo>
                    <a:pt x="256031" y="1200911"/>
                  </a:lnTo>
                  <a:lnTo>
                    <a:pt x="512064" y="944879"/>
                  </a:lnTo>
                  <a:lnTo>
                    <a:pt x="384048" y="944879"/>
                  </a:lnTo>
                  <a:lnTo>
                    <a:pt x="384048" y="0"/>
                  </a:lnTo>
                  <a:close/>
                </a:path>
              </a:pathLst>
            </a:custGeom>
            <a:solidFill>
              <a:srgbClr val="00AF50"/>
            </a:solidFill>
          </p:spPr>
          <p:txBody>
            <a:bodyPr wrap="square" lIns="0" tIns="0" rIns="0" bIns="0" rtlCol="0"/>
            <a:lstStyle/>
            <a:p>
              <a:endParaRPr/>
            </a:p>
          </p:txBody>
        </p:sp>
        <p:sp>
          <p:nvSpPr>
            <p:cNvPr id="38" name="object 38"/>
            <p:cNvSpPr/>
            <p:nvPr/>
          </p:nvSpPr>
          <p:spPr>
            <a:xfrm>
              <a:off x="8110728" y="4236719"/>
              <a:ext cx="512445" cy="1201420"/>
            </a:xfrm>
            <a:custGeom>
              <a:avLst/>
              <a:gdLst/>
              <a:ahLst/>
              <a:cxnLst/>
              <a:rect l="l" t="t" r="r" b="b"/>
              <a:pathLst>
                <a:path w="512445" h="1201420">
                  <a:moveTo>
                    <a:pt x="0" y="944879"/>
                  </a:moveTo>
                  <a:lnTo>
                    <a:pt x="128016" y="944879"/>
                  </a:lnTo>
                  <a:lnTo>
                    <a:pt x="128016" y="0"/>
                  </a:lnTo>
                  <a:lnTo>
                    <a:pt x="384048" y="0"/>
                  </a:lnTo>
                  <a:lnTo>
                    <a:pt x="384048" y="944879"/>
                  </a:lnTo>
                  <a:lnTo>
                    <a:pt x="512064" y="944879"/>
                  </a:lnTo>
                  <a:lnTo>
                    <a:pt x="256031" y="1200911"/>
                  </a:lnTo>
                  <a:lnTo>
                    <a:pt x="0" y="944879"/>
                  </a:lnTo>
                  <a:close/>
                </a:path>
              </a:pathLst>
            </a:custGeom>
            <a:ln w="12192">
              <a:solidFill>
                <a:srgbClr val="00AF50"/>
              </a:solidFill>
            </a:ln>
          </p:spPr>
          <p:txBody>
            <a:bodyPr wrap="square" lIns="0" tIns="0" rIns="0" bIns="0" rtlCol="0"/>
            <a:lstStyle/>
            <a:p>
              <a:endParaRPr/>
            </a:p>
          </p:txBody>
        </p:sp>
        <p:pic>
          <p:nvPicPr>
            <p:cNvPr id="39" name="object 39"/>
            <p:cNvPicPr/>
            <p:nvPr/>
          </p:nvPicPr>
          <p:blipFill>
            <a:blip r:embed="rId15" cstate="print"/>
            <a:stretch>
              <a:fillRect/>
            </a:stretch>
          </p:blipFill>
          <p:spPr>
            <a:xfrm>
              <a:off x="7424928" y="5571743"/>
              <a:ext cx="643127" cy="1057656"/>
            </a:xfrm>
            <a:prstGeom prst="rect">
              <a:avLst/>
            </a:prstGeom>
          </p:spPr>
        </p:pic>
        <p:sp>
          <p:nvSpPr>
            <p:cNvPr id="40" name="object 40"/>
            <p:cNvSpPr/>
            <p:nvPr/>
          </p:nvSpPr>
          <p:spPr>
            <a:xfrm>
              <a:off x="7409688" y="5437631"/>
              <a:ext cx="680085" cy="1256030"/>
            </a:xfrm>
            <a:custGeom>
              <a:avLst/>
              <a:gdLst/>
              <a:ahLst/>
              <a:cxnLst/>
              <a:rect l="l" t="t" r="r" b="b"/>
              <a:pathLst>
                <a:path w="680084" h="1256029">
                  <a:moveTo>
                    <a:pt x="575055" y="0"/>
                  </a:moveTo>
                  <a:lnTo>
                    <a:pt x="104520" y="0"/>
                  </a:lnTo>
                  <a:lnTo>
                    <a:pt x="88189" y="1783"/>
                  </a:lnTo>
                  <a:lnTo>
                    <a:pt x="52260" y="14271"/>
                  </a:lnTo>
                  <a:lnTo>
                    <a:pt x="16331" y="48166"/>
                  </a:lnTo>
                  <a:lnTo>
                    <a:pt x="0" y="114173"/>
                  </a:lnTo>
                  <a:lnTo>
                    <a:pt x="0" y="1141577"/>
                  </a:lnTo>
                  <a:lnTo>
                    <a:pt x="16331" y="1207598"/>
                  </a:lnTo>
                  <a:lnTo>
                    <a:pt x="52260" y="1241501"/>
                  </a:lnTo>
                  <a:lnTo>
                    <a:pt x="88189" y="1253991"/>
                  </a:lnTo>
                  <a:lnTo>
                    <a:pt x="104520" y="1255776"/>
                  </a:lnTo>
                  <a:lnTo>
                    <a:pt x="575055" y="1255776"/>
                  </a:lnTo>
                  <a:lnTo>
                    <a:pt x="591407" y="1253991"/>
                  </a:lnTo>
                  <a:lnTo>
                    <a:pt x="627379" y="1241501"/>
                  </a:lnTo>
                  <a:lnTo>
                    <a:pt x="662618" y="1208290"/>
                  </a:lnTo>
                  <a:lnTo>
                    <a:pt x="339851" y="1208290"/>
                  </a:lnTo>
                  <a:lnTo>
                    <a:pt x="319514" y="1203799"/>
                  </a:lnTo>
                  <a:lnTo>
                    <a:pt x="302879" y="1191564"/>
                  </a:lnTo>
                  <a:lnTo>
                    <a:pt x="291649" y="1173443"/>
                  </a:lnTo>
                  <a:lnTo>
                    <a:pt x="287527" y="1151293"/>
                  </a:lnTo>
                  <a:lnTo>
                    <a:pt x="291649" y="1129099"/>
                  </a:lnTo>
                  <a:lnTo>
                    <a:pt x="302879" y="1110983"/>
                  </a:lnTo>
                  <a:lnTo>
                    <a:pt x="319514" y="1098772"/>
                  </a:lnTo>
                  <a:lnTo>
                    <a:pt x="339851" y="1094295"/>
                  </a:lnTo>
                  <a:lnTo>
                    <a:pt x="679703" y="1094295"/>
                  </a:lnTo>
                  <a:lnTo>
                    <a:pt x="679703" y="1054366"/>
                  </a:lnTo>
                  <a:lnTo>
                    <a:pt x="52323" y="1054366"/>
                  </a:lnTo>
                  <a:lnTo>
                    <a:pt x="52323" y="142494"/>
                  </a:lnTo>
                  <a:lnTo>
                    <a:pt x="679703" y="142494"/>
                  </a:lnTo>
                  <a:lnTo>
                    <a:pt x="679703" y="114173"/>
                  </a:lnTo>
                  <a:lnTo>
                    <a:pt x="672625" y="85598"/>
                  </a:lnTo>
                  <a:lnTo>
                    <a:pt x="214375" y="85598"/>
                  </a:lnTo>
                  <a:lnTo>
                    <a:pt x="209284" y="80010"/>
                  </a:lnTo>
                  <a:lnTo>
                    <a:pt x="209168" y="62484"/>
                  </a:lnTo>
                  <a:lnTo>
                    <a:pt x="214248" y="57023"/>
                  </a:lnTo>
                  <a:lnTo>
                    <a:pt x="665546" y="57023"/>
                  </a:lnTo>
                  <a:lnTo>
                    <a:pt x="663352" y="48166"/>
                  </a:lnTo>
                  <a:lnTo>
                    <a:pt x="627379" y="14271"/>
                  </a:lnTo>
                  <a:lnTo>
                    <a:pt x="591407" y="1783"/>
                  </a:lnTo>
                  <a:lnTo>
                    <a:pt x="575055" y="0"/>
                  </a:lnTo>
                  <a:close/>
                </a:path>
                <a:path w="680084" h="1256029">
                  <a:moveTo>
                    <a:pt x="679703" y="1094295"/>
                  </a:moveTo>
                  <a:lnTo>
                    <a:pt x="339851" y="1094295"/>
                  </a:lnTo>
                  <a:lnTo>
                    <a:pt x="360189" y="1098772"/>
                  </a:lnTo>
                  <a:lnTo>
                    <a:pt x="376824" y="1110983"/>
                  </a:lnTo>
                  <a:lnTo>
                    <a:pt x="388054" y="1129099"/>
                  </a:lnTo>
                  <a:lnTo>
                    <a:pt x="392175" y="1151293"/>
                  </a:lnTo>
                  <a:lnTo>
                    <a:pt x="388054" y="1173443"/>
                  </a:lnTo>
                  <a:lnTo>
                    <a:pt x="376824" y="1191564"/>
                  </a:lnTo>
                  <a:lnTo>
                    <a:pt x="360189" y="1203799"/>
                  </a:lnTo>
                  <a:lnTo>
                    <a:pt x="339851" y="1208290"/>
                  </a:lnTo>
                  <a:lnTo>
                    <a:pt x="662618" y="1208290"/>
                  </a:lnTo>
                  <a:lnTo>
                    <a:pt x="663352" y="1207598"/>
                  </a:lnTo>
                  <a:lnTo>
                    <a:pt x="679703" y="1141577"/>
                  </a:lnTo>
                  <a:lnTo>
                    <a:pt x="679703" y="1094295"/>
                  </a:lnTo>
                  <a:close/>
                </a:path>
                <a:path w="680084" h="1256029">
                  <a:moveTo>
                    <a:pt x="679703" y="142494"/>
                  </a:moveTo>
                  <a:lnTo>
                    <a:pt x="627379" y="142494"/>
                  </a:lnTo>
                  <a:lnTo>
                    <a:pt x="627379" y="1054366"/>
                  </a:lnTo>
                  <a:lnTo>
                    <a:pt x="679703" y="1054366"/>
                  </a:lnTo>
                  <a:lnTo>
                    <a:pt x="679703" y="142494"/>
                  </a:lnTo>
                  <a:close/>
                </a:path>
                <a:path w="680084" h="1256029">
                  <a:moveTo>
                    <a:pt x="665546" y="57023"/>
                  </a:moveTo>
                  <a:lnTo>
                    <a:pt x="465327" y="57023"/>
                  </a:lnTo>
                  <a:lnTo>
                    <a:pt x="470416" y="62484"/>
                  </a:lnTo>
                  <a:lnTo>
                    <a:pt x="470534" y="80010"/>
                  </a:lnTo>
                  <a:lnTo>
                    <a:pt x="465454" y="85598"/>
                  </a:lnTo>
                  <a:lnTo>
                    <a:pt x="672625" y="85598"/>
                  </a:lnTo>
                  <a:lnTo>
                    <a:pt x="665546" y="57023"/>
                  </a:lnTo>
                  <a:close/>
                </a:path>
              </a:pathLst>
            </a:custGeom>
            <a:solidFill>
              <a:srgbClr val="B79F85"/>
            </a:solidFill>
          </p:spPr>
          <p:txBody>
            <a:bodyPr wrap="square" lIns="0" tIns="0" rIns="0" bIns="0" rtlCol="0"/>
            <a:lstStyle/>
            <a:p>
              <a:endParaRPr/>
            </a:p>
          </p:txBody>
        </p:sp>
      </p:grpSp>
      <p:sp>
        <p:nvSpPr>
          <p:cNvPr id="41" name="object 41"/>
          <p:cNvSpPr txBox="1"/>
          <p:nvPr/>
        </p:nvSpPr>
        <p:spPr>
          <a:xfrm>
            <a:off x="3502913" y="3912489"/>
            <a:ext cx="1468373" cy="728405"/>
          </a:xfrm>
          <a:prstGeom prst="rect">
            <a:avLst/>
          </a:prstGeom>
        </p:spPr>
        <p:txBody>
          <a:bodyPr vert="horz" wrap="square" lIns="0" tIns="12700" rIns="0" bIns="0" rtlCol="0">
            <a:spAutoFit/>
          </a:bodyPr>
          <a:lstStyle/>
          <a:p>
            <a:pPr marL="192405" indent="-179705">
              <a:lnSpc>
                <a:spcPct val="100000"/>
              </a:lnSpc>
              <a:spcBef>
                <a:spcPts val="100"/>
              </a:spcBef>
              <a:buFont typeface="Arial MT"/>
              <a:buChar char="•"/>
              <a:tabLst>
                <a:tab pos="192405" algn="l"/>
              </a:tabLst>
            </a:pPr>
            <a:r>
              <a:rPr lang="es-ES" sz="1100" i="1">
                <a:solidFill>
                  <a:srgbClr val="FFFFFF"/>
                </a:solidFill>
                <a:cs typeface="Calibri"/>
              </a:rPr>
              <a:t>Pases permitidos
Nivel de entrada
Hora de comienzo
Hora de finalización</a:t>
            </a:r>
            <a:endParaRPr sz="1100" dirty="0">
              <a:latin typeface="Calibri"/>
              <a:cs typeface="Calibri"/>
            </a:endParaRPr>
          </a:p>
        </p:txBody>
      </p:sp>
      <p:sp>
        <p:nvSpPr>
          <p:cNvPr id="42" name="object 42"/>
          <p:cNvSpPr txBox="1"/>
          <p:nvPr/>
        </p:nvSpPr>
        <p:spPr>
          <a:xfrm>
            <a:off x="336600" y="3087751"/>
            <a:ext cx="1893570" cy="751488"/>
          </a:xfrm>
          <a:prstGeom prst="rect">
            <a:avLst/>
          </a:prstGeom>
        </p:spPr>
        <p:txBody>
          <a:bodyPr vert="horz" wrap="square" lIns="0" tIns="12700" rIns="0" bIns="0" rtlCol="0">
            <a:spAutoFit/>
          </a:bodyPr>
          <a:lstStyle/>
          <a:p>
            <a:pPr marL="12700" marR="5080">
              <a:lnSpc>
                <a:spcPct val="100000"/>
              </a:lnSpc>
              <a:spcBef>
                <a:spcPts val="100"/>
              </a:spcBef>
            </a:pPr>
            <a:r>
              <a:rPr lang="es-ES" sz="1200">
                <a:solidFill>
                  <a:srgbClr val="FFFFFF"/>
                </a:solidFill>
                <a:cs typeface="Calibri"/>
              </a:rPr>
              <a:t>El QR dinámico está soportado con un máximo de 1000 veces y 30 días disponibles</a:t>
            </a:r>
            <a:endParaRPr sz="1200" dirty="0">
              <a:latin typeface="Calibri"/>
              <a:cs typeface="Calibri"/>
            </a:endParaRPr>
          </a:p>
        </p:txBody>
      </p:sp>
      <p:pic>
        <p:nvPicPr>
          <p:cNvPr id="43" name="图片 5">
            <a:extLst>
              <a:ext uri="{FF2B5EF4-FFF2-40B4-BE49-F238E27FC236}">
                <a16:creationId xmlns:a16="http://schemas.microsoft.com/office/drawing/2014/main" id="{3F2ADBE7-CCA6-695D-4623-F800AEBA215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029532" y="-178883"/>
            <a:ext cx="1933173" cy="96482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
            <a:ext cx="12191999" cy="6854952"/>
          </a:xfrm>
          <a:prstGeom prst="rect">
            <a:avLst/>
          </a:prstGeom>
        </p:spPr>
      </p:pic>
      <p:grpSp>
        <p:nvGrpSpPr>
          <p:cNvPr id="3" name="object 3"/>
          <p:cNvGrpSpPr/>
          <p:nvPr/>
        </p:nvGrpSpPr>
        <p:grpSpPr>
          <a:xfrm>
            <a:off x="7720583" y="1313688"/>
            <a:ext cx="3523615" cy="5349240"/>
            <a:chOff x="7720583" y="1313688"/>
            <a:chExt cx="3523615" cy="5349240"/>
          </a:xfrm>
        </p:grpSpPr>
        <p:pic>
          <p:nvPicPr>
            <p:cNvPr id="4" name="object 4"/>
            <p:cNvPicPr/>
            <p:nvPr/>
          </p:nvPicPr>
          <p:blipFill>
            <a:blip r:embed="rId3" cstate="print"/>
            <a:stretch>
              <a:fillRect/>
            </a:stretch>
          </p:blipFill>
          <p:spPr>
            <a:xfrm>
              <a:off x="7720583" y="1313688"/>
              <a:ext cx="3468624" cy="5349240"/>
            </a:xfrm>
            <a:prstGeom prst="rect">
              <a:avLst/>
            </a:prstGeom>
          </p:spPr>
        </p:pic>
        <p:pic>
          <p:nvPicPr>
            <p:cNvPr id="5" name="object 5"/>
            <p:cNvPicPr/>
            <p:nvPr/>
          </p:nvPicPr>
          <p:blipFill>
            <a:blip r:embed="rId4" cstate="print"/>
            <a:stretch>
              <a:fillRect/>
            </a:stretch>
          </p:blipFill>
          <p:spPr>
            <a:xfrm>
              <a:off x="8159495" y="1892808"/>
              <a:ext cx="2014727" cy="4191000"/>
            </a:xfrm>
            <a:prstGeom prst="rect">
              <a:avLst/>
            </a:prstGeom>
          </p:spPr>
        </p:pic>
        <p:pic>
          <p:nvPicPr>
            <p:cNvPr id="6" name="object 6"/>
            <p:cNvPicPr/>
            <p:nvPr/>
          </p:nvPicPr>
          <p:blipFill>
            <a:blip r:embed="rId5" cstate="print"/>
            <a:stretch>
              <a:fillRect/>
            </a:stretch>
          </p:blipFill>
          <p:spPr>
            <a:xfrm>
              <a:off x="8171687" y="2249424"/>
              <a:ext cx="1981200" cy="502920"/>
            </a:xfrm>
            <a:prstGeom prst="rect">
              <a:avLst/>
            </a:prstGeom>
          </p:spPr>
        </p:pic>
        <p:pic>
          <p:nvPicPr>
            <p:cNvPr id="7" name="object 7"/>
            <p:cNvPicPr/>
            <p:nvPr/>
          </p:nvPicPr>
          <p:blipFill>
            <a:blip r:embed="rId6" cstate="print"/>
            <a:stretch>
              <a:fillRect/>
            </a:stretch>
          </p:blipFill>
          <p:spPr>
            <a:xfrm>
              <a:off x="7949183" y="1749552"/>
              <a:ext cx="2450592" cy="4492752"/>
            </a:xfrm>
            <a:prstGeom prst="rect">
              <a:avLst/>
            </a:prstGeom>
          </p:spPr>
        </p:pic>
        <p:sp>
          <p:nvSpPr>
            <p:cNvPr id="8" name="object 8"/>
            <p:cNvSpPr/>
            <p:nvPr/>
          </p:nvSpPr>
          <p:spPr>
            <a:xfrm>
              <a:off x="10262615" y="1387856"/>
              <a:ext cx="981710" cy="965200"/>
            </a:xfrm>
            <a:custGeom>
              <a:avLst/>
              <a:gdLst/>
              <a:ahLst/>
              <a:cxnLst/>
              <a:rect l="l" t="t" r="r" b="b"/>
              <a:pathLst>
                <a:path w="981709" h="965200">
                  <a:moveTo>
                    <a:pt x="257555" y="71120"/>
                  </a:moveTo>
                  <a:lnTo>
                    <a:pt x="246125" y="71120"/>
                  </a:lnTo>
                  <a:lnTo>
                    <a:pt x="234695" y="73660"/>
                  </a:lnTo>
                  <a:lnTo>
                    <a:pt x="224281" y="74929"/>
                  </a:lnTo>
                  <a:lnTo>
                    <a:pt x="216915" y="82550"/>
                  </a:lnTo>
                  <a:lnTo>
                    <a:pt x="210692" y="86360"/>
                  </a:lnTo>
                  <a:lnTo>
                    <a:pt x="205485" y="96520"/>
                  </a:lnTo>
                  <a:lnTo>
                    <a:pt x="201294" y="106679"/>
                  </a:lnTo>
                  <a:lnTo>
                    <a:pt x="201294" y="118110"/>
                  </a:lnTo>
                  <a:lnTo>
                    <a:pt x="197103" y="151129"/>
                  </a:lnTo>
                  <a:lnTo>
                    <a:pt x="176275" y="203200"/>
                  </a:lnTo>
                  <a:lnTo>
                    <a:pt x="142875" y="229870"/>
                  </a:lnTo>
                  <a:lnTo>
                    <a:pt x="131444" y="236220"/>
                  </a:lnTo>
                  <a:lnTo>
                    <a:pt x="93852" y="250189"/>
                  </a:lnTo>
                  <a:lnTo>
                    <a:pt x="55244" y="269239"/>
                  </a:lnTo>
                  <a:lnTo>
                    <a:pt x="37591" y="294639"/>
                  </a:lnTo>
                  <a:lnTo>
                    <a:pt x="35432" y="303529"/>
                  </a:lnTo>
                  <a:lnTo>
                    <a:pt x="35432" y="312420"/>
                  </a:lnTo>
                  <a:lnTo>
                    <a:pt x="37591" y="321310"/>
                  </a:lnTo>
                  <a:lnTo>
                    <a:pt x="41655" y="332739"/>
                  </a:lnTo>
                  <a:lnTo>
                    <a:pt x="57403" y="364489"/>
                  </a:lnTo>
                  <a:lnTo>
                    <a:pt x="64642" y="379729"/>
                  </a:lnTo>
                  <a:lnTo>
                    <a:pt x="66801" y="397510"/>
                  </a:lnTo>
                  <a:lnTo>
                    <a:pt x="68833" y="416560"/>
                  </a:lnTo>
                  <a:lnTo>
                    <a:pt x="66801" y="438150"/>
                  </a:lnTo>
                  <a:lnTo>
                    <a:pt x="62610" y="448310"/>
                  </a:lnTo>
                  <a:lnTo>
                    <a:pt x="51053" y="468629"/>
                  </a:lnTo>
                  <a:lnTo>
                    <a:pt x="41655" y="478789"/>
                  </a:lnTo>
                  <a:lnTo>
                    <a:pt x="26034" y="501650"/>
                  </a:lnTo>
                  <a:lnTo>
                    <a:pt x="4190" y="537210"/>
                  </a:lnTo>
                  <a:lnTo>
                    <a:pt x="2031" y="548639"/>
                  </a:lnTo>
                  <a:lnTo>
                    <a:pt x="0" y="560070"/>
                  </a:lnTo>
                  <a:lnTo>
                    <a:pt x="2031" y="568960"/>
                  </a:lnTo>
                  <a:lnTo>
                    <a:pt x="4190" y="577850"/>
                  </a:lnTo>
                  <a:lnTo>
                    <a:pt x="10413" y="584200"/>
                  </a:lnTo>
                  <a:lnTo>
                    <a:pt x="17779" y="590550"/>
                  </a:lnTo>
                  <a:lnTo>
                    <a:pt x="28193" y="596900"/>
                  </a:lnTo>
                  <a:lnTo>
                    <a:pt x="57403" y="615950"/>
                  </a:lnTo>
                  <a:lnTo>
                    <a:pt x="70865" y="626110"/>
                  </a:lnTo>
                  <a:lnTo>
                    <a:pt x="82423" y="640079"/>
                  </a:lnTo>
                  <a:lnTo>
                    <a:pt x="96011" y="655320"/>
                  </a:lnTo>
                  <a:lnTo>
                    <a:pt x="102234" y="673100"/>
                  </a:lnTo>
                  <a:lnTo>
                    <a:pt x="107441" y="684529"/>
                  </a:lnTo>
                  <a:lnTo>
                    <a:pt x="107441" y="722629"/>
                  </a:lnTo>
                  <a:lnTo>
                    <a:pt x="105282" y="749300"/>
                  </a:lnTo>
                  <a:lnTo>
                    <a:pt x="105282" y="778510"/>
                  </a:lnTo>
                  <a:lnTo>
                    <a:pt x="107441" y="791210"/>
                  </a:lnTo>
                  <a:lnTo>
                    <a:pt x="109474" y="802639"/>
                  </a:lnTo>
                  <a:lnTo>
                    <a:pt x="113664" y="812800"/>
                  </a:lnTo>
                  <a:lnTo>
                    <a:pt x="121030" y="819150"/>
                  </a:lnTo>
                  <a:lnTo>
                    <a:pt x="127253" y="825500"/>
                  </a:lnTo>
                  <a:lnTo>
                    <a:pt x="136651" y="828039"/>
                  </a:lnTo>
                  <a:lnTo>
                    <a:pt x="147065" y="829310"/>
                  </a:lnTo>
                  <a:lnTo>
                    <a:pt x="195072" y="829310"/>
                  </a:lnTo>
                  <a:lnTo>
                    <a:pt x="210692" y="831850"/>
                  </a:lnTo>
                  <a:lnTo>
                    <a:pt x="263905" y="852170"/>
                  </a:lnTo>
                  <a:lnTo>
                    <a:pt x="279526" y="869950"/>
                  </a:lnTo>
                  <a:lnTo>
                    <a:pt x="286765" y="878839"/>
                  </a:lnTo>
                  <a:lnTo>
                    <a:pt x="304545" y="914400"/>
                  </a:lnTo>
                  <a:lnTo>
                    <a:pt x="331724" y="949960"/>
                  </a:lnTo>
                  <a:lnTo>
                    <a:pt x="339978" y="956310"/>
                  </a:lnTo>
                  <a:lnTo>
                    <a:pt x="349376" y="963929"/>
                  </a:lnTo>
                  <a:lnTo>
                    <a:pt x="358775" y="965200"/>
                  </a:lnTo>
                  <a:lnTo>
                    <a:pt x="367156" y="965200"/>
                  </a:lnTo>
                  <a:lnTo>
                    <a:pt x="376554" y="963929"/>
                  </a:lnTo>
                  <a:lnTo>
                    <a:pt x="384809" y="961389"/>
                  </a:lnTo>
                  <a:lnTo>
                    <a:pt x="394207" y="955039"/>
                  </a:lnTo>
                  <a:lnTo>
                    <a:pt x="423417" y="934720"/>
                  </a:lnTo>
                  <a:lnTo>
                    <a:pt x="439038" y="927100"/>
                  </a:lnTo>
                  <a:lnTo>
                    <a:pt x="456818" y="920750"/>
                  </a:lnTo>
                  <a:lnTo>
                    <a:pt x="474599" y="916939"/>
                  </a:lnTo>
                  <a:lnTo>
                    <a:pt x="668498" y="916939"/>
                  </a:lnTo>
                  <a:lnTo>
                    <a:pt x="676909" y="899160"/>
                  </a:lnTo>
                  <a:lnTo>
                    <a:pt x="708151" y="857250"/>
                  </a:lnTo>
                  <a:lnTo>
                    <a:pt x="748918" y="838200"/>
                  </a:lnTo>
                  <a:lnTo>
                    <a:pt x="759332" y="835660"/>
                  </a:lnTo>
                  <a:lnTo>
                    <a:pt x="774953" y="835660"/>
                  </a:lnTo>
                  <a:lnTo>
                    <a:pt x="799973" y="834389"/>
                  </a:lnTo>
                  <a:lnTo>
                    <a:pt x="842772" y="825500"/>
                  </a:lnTo>
                  <a:lnTo>
                    <a:pt x="874013" y="791210"/>
                  </a:lnTo>
                  <a:lnTo>
                    <a:pt x="876173" y="781050"/>
                  </a:lnTo>
                  <a:lnTo>
                    <a:pt x="867790" y="736600"/>
                  </a:lnTo>
                  <a:lnTo>
                    <a:pt x="867790" y="717550"/>
                  </a:lnTo>
                  <a:lnTo>
                    <a:pt x="871981" y="680720"/>
                  </a:lnTo>
                  <a:lnTo>
                    <a:pt x="880236" y="662939"/>
                  </a:lnTo>
                  <a:lnTo>
                    <a:pt x="886550" y="655320"/>
                  </a:lnTo>
                  <a:lnTo>
                    <a:pt x="165861" y="655320"/>
                  </a:lnTo>
                  <a:lnTo>
                    <a:pt x="214883" y="341629"/>
                  </a:lnTo>
                  <a:lnTo>
                    <a:pt x="935713" y="341629"/>
                  </a:lnTo>
                  <a:lnTo>
                    <a:pt x="940815" y="323850"/>
                  </a:lnTo>
                  <a:lnTo>
                    <a:pt x="943863" y="309879"/>
                  </a:lnTo>
                  <a:lnTo>
                    <a:pt x="943863" y="298450"/>
                  </a:lnTo>
                  <a:lnTo>
                    <a:pt x="914653" y="262889"/>
                  </a:lnTo>
                  <a:lnTo>
                    <a:pt x="869823" y="250189"/>
                  </a:lnTo>
                  <a:lnTo>
                    <a:pt x="854201" y="243839"/>
                  </a:lnTo>
                  <a:lnTo>
                    <a:pt x="838580" y="236220"/>
                  </a:lnTo>
                  <a:lnTo>
                    <a:pt x="822959" y="222250"/>
                  </a:lnTo>
                  <a:lnTo>
                    <a:pt x="201294" y="222250"/>
                  </a:lnTo>
                  <a:lnTo>
                    <a:pt x="214883" y="191770"/>
                  </a:lnTo>
                  <a:lnTo>
                    <a:pt x="226313" y="165100"/>
                  </a:lnTo>
                  <a:lnTo>
                    <a:pt x="232536" y="140970"/>
                  </a:lnTo>
                  <a:lnTo>
                    <a:pt x="236727" y="121920"/>
                  </a:lnTo>
                  <a:lnTo>
                    <a:pt x="244093" y="114300"/>
                  </a:lnTo>
                  <a:lnTo>
                    <a:pt x="248284" y="109220"/>
                  </a:lnTo>
                  <a:lnTo>
                    <a:pt x="255524" y="106679"/>
                  </a:lnTo>
                  <a:lnTo>
                    <a:pt x="382777" y="106679"/>
                  </a:lnTo>
                  <a:lnTo>
                    <a:pt x="396366" y="100329"/>
                  </a:lnTo>
                  <a:lnTo>
                    <a:pt x="407797" y="93979"/>
                  </a:lnTo>
                  <a:lnTo>
                    <a:pt x="771239" y="93979"/>
                  </a:lnTo>
                  <a:lnTo>
                    <a:pt x="768127" y="88900"/>
                  </a:lnTo>
                  <a:lnTo>
                    <a:pt x="643508" y="88900"/>
                  </a:lnTo>
                  <a:lnTo>
                    <a:pt x="622680" y="86360"/>
                  </a:lnTo>
                  <a:lnTo>
                    <a:pt x="339978" y="86360"/>
                  </a:lnTo>
                  <a:lnTo>
                    <a:pt x="329564" y="85089"/>
                  </a:lnTo>
                  <a:lnTo>
                    <a:pt x="315975" y="80010"/>
                  </a:lnTo>
                  <a:lnTo>
                    <a:pt x="288925" y="74929"/>
                  </a:lnTo>
                  <a:lnTo>
                    <a:pt x="257555" y="71120"/>
                  </a:lnTo>
                  <a:close/>
                </a:path>
                <a:path w="981709" h="965200">
                  <a:moveTo>
                    <a:pt x="668498" y="916939"/>
                  </a:moveTo>
                  <a:lnTo>
                    <a:pt x="497458" y="916939"/>
                  </a:lnTo>
                  <a:lnTo>
                    <a:pt x="505840" y="919479"/>
                  </a:lnTo>
                  <a:lnTo>
                    <a:pt x="517270" y="920750"/>
                  </a:lnTo>
                  <a:lnTo>
                    <a:pt x="530859" y="927100"/>
                  </a:lnTo>
                  <a:lnTo>
                    <a:pt x="542416" y="934720"/>
                  </a:lnTo>
                  <a:lnTo>
                    <a:pt x="564260" y="948689"/>
                  </a:lnTo>
                  <a:lnTo>
                    <a:pt x="593470" y="960120"/>
                  </a:lnTo>
                  <a:lnTo>
                    <a:pt x="604901" y="963929"/>
                  </a:lnTo>
                  <a:lnTo>
                    <a:pt x="626872" y="963929"/>
                  </a:lnTo>
                  <a:lnTo>
                    <a:pt x="636269" y="961389"/>
                  </a:lnTo>
                  <a:lnTo>
                    <a:pt x="645667" y="956310"/>
                  </a:lnTo>
                  <a:lnTo>
                    <a:pt x="651890" y="949960"/>
                  </a:lnTo>
                  <a:lnTo>
                    <a:pt x="656081" y="941070"/>
                  </a:lnTo>
                  <a:lnTo>
                    <a:pt x="661288" y="932179"/>
                  </a:lnTo>
                  <a:lnTo>
                    <a:pt x="668498" y="916939"/>
                  </a:lnTo>
                  <a:close/>
                </a:path>
                <a:path w="981709" h="965200">
                  <a:moveTo>
                    <a:pt x="250316" y="488950"/>
                  </a:moveTo>
                  <a:lnTo>
                    <a:pt x="224281" y="655320"/>
                  </a:lnTo>
                  <a:lnTo>
                    <a:pt x="273303" y="655320"/>
                  </a:lnTo>
                  <a:lnTo>
                    <a:pt x="250316" y="488950"/>
                  </a:lnTo>
                  <a:close/>
                </a:path>
                <a:path w="981709" h="965200">
                  <a:moveTo>
                    <a:pt x="407797" y="341629"/>
                  </a:moveTo>
                  <a:lnTo>
                    <a:pt x="392175" y="341629"/>
                  </a:lnTo>
                  <a:lnTo>
                    <a:pt x="345185" y="655320"/>
                  </a:lnTo>
                  <a:lnTo>
                    <a:pt x="358775" y="655320"/>
                  </a:lnTo>
                  <a:lnTo>
                    <a:pt x="407797" y="341629"/>
                  </a:lnTo>
                  <a:close/>
                </a:path>
                <a:path w="981709" h="965200">
                  <a:moveTo>
                    <a:pt x="548639" y="341629"/>
                  </a:moveTo>
                  <a:lnTo>
                    <a:pt x="542416" y="341629"/>
                  </a:lnTo>
                  <a:lnTo>
                    <a:pt x="537082" y="381000"/>
                  </a:lnTo>
                  <a:lnTo>
                    <a:pt x="470407" y="381000"/>
                  </a:lnTo>
                  <a:lnTo>
                    <a:pt x="456818" y="466089"/>
                  </a:lnTo>
                  <a:lnTo>
                    <a:pt x="517270" y="466089"/>
                  </a:lnTo>
                  <a:lnTo>
                    <a:pt x="511048" y="504189"/>
                  </a:lnTo>
                  <a:lnTo>
                    <a:pt x="452627" y="504189"/>
                  </a:lnTo>
                  <a:lnTo>
                    <a:pt x="434975" y="615950"/>
                  </a:lnTo>
                  <a:lnTo>
                    <a:pt x="501650" y="615950"/>
                  </a:lnTo>
                  <a:lnTo>
                    <a:pt x="495426" y="655320"/>
                  </a:lnTo>
                  <a:lnTo>
                    <a:pt x="540257" y="655320"/>
                  </a:lnTo>
                  <a:lnTo>
                    <a:pt x="548639" y="341629"/>
                  </a:lnTo>
                  <a:close/>
                </a:path>
                <a:path w="981709" h="965200">
                  <a:moveTo>
                    <a:pt x="661288" y="482600"/>
                  </a:moveTo>
                  <a:lnTo>
                    <a:pt x="611251" y="655320"/>
                  </a:lnTo>
                  <a:lnTo>
                    <a:pt x="659129" y="655320"/>
                  </a:lnTo>
                  <a:lnTo>
                    <a:pt x="661019" y="504189"/>
                  </a:lnTo>
                  <a:lnTo>
                    <a:pt x="661050" y="501650"/>
                  </a:lnTo>
                  <a:lnTo>
                    <a:pt x="661161" y="492760"/>
                  </a:lnTo>
                  <a:lnTo>
                    <a:pt x="661288" y="482600"/>
                  </a:lnTo>
                  <a:close/>
                </a:path>
                <a:path w="981709" h="965200">
                  <a:moveTo>
                    <a:pt x="935713" y="341629"/>
                  </a:moveTo>
                  <a:lnTo>
                    <a:pt x="831214" y="341629"/>
                  </a:lnTo>
                  <a:lnTo>
                    <a:pt x="741552" y="655320"/>
                  </a:lnTo>
                  <a:lnTo>
                    <a:pt x="886550" y="655320"/>
                  </a:lnTo>
                  <a:lnTo>
                    <a:pt x="895984" y="643889"/>
                  </a:lnTo>
                  <a:lnTo>
                    <a:pt x="905255" y="636270"/>
                  </a:lnTo>
                  <a:lnTo>
                    <a:pt x="916812" y="628650"/>
                  </a:lnTo>
                  <a:lnTo>
                    <a:pt x="938656" y="613410"/>
                  </a:lnTo>
                  <a:lnTo>
                    <a:pt x="961643" y="593089"/>
                  </a:lnTo>
                  <a:lnTo>
                    <a:pt x="967866" y="581660"/>
                  </a:lnTo>
                  <a:lnTo>
                    <a:pt x="975232" y="574039"/>
                  </a:lnTo>
                  <a:lnTo>
                    <a:pt x="979424" y="563879"/>
                  </a:lnTo>
                  <a:lnTo>
                    <a:pt x="981455" y="554989"/>
                  </a:lnTo>
                  <a:lnTo>
                    <a:pt x="979424" y="544829"/>
                  </a:lnTo>
                  <a:lnTo>
                    <a:pt x="977264" y="534670"/>
                  </a:lnTo>
                  <a:lnTo>
                    <a:pt x="970026" y="529589"/>
                  </a:lnTo>
                  <a:lnTo>
                    <a:pt x="963676" y="519429"/>
                  </a:lnTo>
                  <a:lnTo>
                    <a:pt x="930401" y="478789"/>
                  </a:lnTo>
                  <a:lnTo>
                    <a:pt x="912622" y="424179"/>
                  </a:lnTo>
                  <a:lnTo>
                    <a:pt x="912622" y="412750"/>
                  </a:lnTo>
                  <a:lnTo>
                    <a:pt x="914653" y="401320"/>
                  </a:lnTo>
                  <a:lnTo>
                    <a:pt x="918844" y="389889"/>
                  </a:lnTo>
                  <a:lnTo>
                    <a:pt x="923035" y="377189"/>
                  </a:lnTo>
                  <a:lnTo>
                    <a:pt x="932433" y="353060"/>
                  </a:lnTo>
                  <a:lnTo>
                    <a:pt x="935713" y="341629"/>
                  </a:lnTo>
                  <a:close/>
                </a:path>
                <a:path w="981709" h="965200">
                  <a:moveTo>
                    <a:pt x="653923" y="341629"/>
                  </a:moveTo>
                  <a:lnTo>
                    <a:pt x="611251" y="341629"/>
                  </a:lnTo>
                  <a:lnTo>
                    <a:pt x="607280" y="478789"/>
                  </a:lnTo>
                  <a:lnTo>
                    <a:pt x="607170" y="482600"/>
                  </a:lnTo>
                  <a:lnTo>
                    <a:pt x="607059" y="486410"/>
                  </a:lnTo>
                  <a:lnTo>
                    <a:pt x="653923" y="341629"/>
                  </a:lnTo>
                  <a:close/>
                </a:path>
                <a:path w="981709" h="965200">
                  <a:moveTo>
                    <a:pt x="774953" y="341629"/>
                  </a:moveTo>
                  <a:lnTo>
                    <a:pt x="733170" y="341629"/>
                  </a:lnTo>
                  <a:lnTo>
                    <a:pt x="728101" y="482600"/>
                  </a:lnTo>
                  <a:lnTo>
                    <a:pt x="728055" y="483870"/>
                  </a:lnTo>
                  <a:lnTo>
                    <a:pt x="727963" y="486410"/>
                  </a:lnTo>
                  <a:lnTo>
                    <a:pt x="774953" y="341629"/>
                  </a:lnTo>
                  <a:close/>
                </a:path>
                <a:path w="981709" h="965200">
                  <a:moveTo>
                    <a:pt x="333755" y="341629"/>
                  </a:moveTo>
                  <a:lnTo>
                    <a:pt x="293115" y="341629"/>
                  </a:lnTo>
                  <a:lnTo>
                    <a:pt x="313943" y="483870"/>
                  </a:lnTo>
                  <a:lnTo>
                    <a:pt x="333755" y="341629"/>
                  </a:lnTo>
                  <a:close/>
                </a:path>
                <a:path w="981709" h="965200">
                  <a:moveTo>
                    <a:pt x="771239" y="93979"/>
                  </a:moveTo>
                  <a:lnTo>
                    <a:pt x="407797" y="93979"/>
                  </a:lnTo>
                  <a:lnTo>
                    <a:pt x="400557" y="100329"/>
                  </a:lnTo>
                  <a:lnTo>
                    <a:pt x="380745" y="118110"/>
                  </a:lnTo>
                  <a:lnTo>
                    <a:pt x="367156" y="129539"/>
                  </a:lnTo>
                  <a:lnTo>
                    <a:pt x="353567" y="138429"/>
                  </a:lnTo>
                  <a:lnTo>
                    <a:pt x="339978" y="143510"/>
                  </a:lnTo>
                  <a:lnTo>
                    <a:pt x="326516" y="147320"/>
                  </a:lnTo>
                  <a:lnTo>
                    <a:pt x="304545" y="148589"/>
                  </a:lnTo>
                  <a:lnTo>
                    <a:pt x="288925" y="151129"/>
                  </a:lnTo>
                  <a:lnTo>
                    <a:pt x="277494" y="156210"/>
                  </a:lnTo>
                  <a:lnTo>
                    <a:pt x="269112" y="162560"/>
                  </a:lnTo>
                  <a:lnTo>
                    <a:pt x="261747" y="173989"/>
                  </a:lnTo>
                  <a:lnTo>
                    <a:pt x="255524" y="185420"/>
                  </a:lnTo>
                  <a:lnTo>
                    <a:pt x="248284" y="195579"/>
                  </a:lnTo>
                  <a:lnTo>
                    <a:pt x="239902" y="207010"/>
                  </a:lnTo>
                  <a:lnTo>
                    <a:pt x="228473" y="215900"/>
                  </a:lnTo>
                  <a:lnTo>
                    <a:pt x="214883" y="220979"/>
                  </a:lnTo>
                  <a:lnTo>
                    <a:pt x="201294" y="222250"/>
                  </a:lnTo>
                  <a:lnTo>
                    <a:pt x="822959" y="222250"/>
                  </a:lnTo>
                  <a:lnTo>
                    <a:pt x="809370" y="207010"/>
                  </a:lnTo>
                  <a:lnTo>
                    <a:pt x="802004" y="199389"/>
                  </a:lnTo>
                  <a:lnTo>
                    <a:pt x="797940" y="187960"/>
                  </a:lnTo>
                  <a:lnTo>
                    <a:pt x="795781" y="176529"/>
                  </a:lnTo>
                  <a:lnTo>
                    <a:pt x="793750" y="162560"/>
                  </a:lnTo>
                  <a:lnTo>
                    <a:pt x="786383" y="135889"/>
                  </a:lnTo>
                  <a:lnTo>
                    <a:pt x="778128" y="106679"/>
                  </a:lnTo>
                  <a:lnTo>
                    <a:pt x="772794" y="96520"/>
                  </a:lnTo>
                  <a:lnTo>
                    <a:pt x="771239" y="93979"/>
                  </a:lnTo>
                  <a:close/>
                </a:path>
                <a:path w="981709" h="965200">
                  <a:moveTo>
                    <a:pt x="382777" y="106679"/>
                  </a:moveTo>
                  <a:lnTo>
                    <a:pt x="265937" y="106679"/>
                  </a:lnTo>
                  <a:lnTo>
                    <a:pt x="288925" y="109220"/>
                  </a:lnTo>
                  <a:lnTo>
                    <a:pt x="315975" y="114300"/>
                  </a:lnTo>
                  <a:lnTo>
                    <a:pt x="345185" y="118110"/>
                  </a:lnTo>
                  <a:lnTo>
                    <a:pt x="355600" y="115570"/>
                  </a:lnTo>
                  <a:lnTo>
                    <a:pt x="367156" y="114300"/>
                  </a:lnTo>
                  <a:lnTo>
                    <a:pt x="382777" y="106679"/>
                  </a:lnTo>
                  <a:close/>
                </a:path>
                <a:path w="981709" h="965200">
                  <a:moveTo>
                    <a:pt x="733170" y="69850"/>
                  </a:moveTo>
                  <a:lnTo>
                    <a:pt x="723773" y="71120"/>
                  </a:lnTo>
                  <a:lnTo>
                    <a:pt x="712342" y="73660"/>
                  </a:lnTo>
                  <a:lnTo>
                    <a:pt x="678941" y="85089"/>
                  </a:lnTo>
                  <a:lnTo>
                    <a:pt x="661288" y="86360"/>
                  </a:lnTo>
                  <a:lnTo>
                    <a:pt x="643508" y="88900"/>
                  </a:lnTo>
                  <a:lnTo>
                    <a:pt x="768127" y="88900"/>
                  </a:lnTo>
                  <a:lnTo>
                    <a:pt x="766572" y="86360"/>
                  </a:lnTo>
                  <a:lnTo>
                    <a:pt x="759332" y="77470"/>
                  </a:lnTo>
                  <a:lnTo>
                    <a:pt x="750951" y="73660"/>
                  </a:lnTo>
                  <a:lnTo>
                    <a:pt x="741552" y="71120"/>
                  </a:lnTo>
                  <a:lnTo>
                    <a:pt x="733170" y="69850"/>
                  </a:lnTo>
                  <a:close/>
                </a:path>
                <a:path w="981709" h="965200">
                  <a:moveTo>
                    <a:pt x="492251" y="0"/>
                  </a:moveTo>
                  <a:lnTo>
                    <a:pt x="481837" y="0"/>
                  </a:lnTo>
                  <a:lnTo>
                    <a:pt x="472439" y="1270"/>
                  </a:lnTo>
                  <a:lnTo>
                    <a:pt x="466216" y="6350"/>
                  </a:lnTo>
                  <a:lnTo>
                    <a:pt x="456818" y="12700"/>
                  </a:lnTo>
                  <a:lnTo>
                    <a:pt x="427608" y="46989"/>
                  </a:lnTo>
                  <a:lnTo>
                    <a:pt x="382777" y="80010"/>
                  </a:lnTo>
                  <a:lnTo>
                    <a:pt x="351535" y="86360"/>
                  </a:lnTo>
                  <a:lnTo>
                    <a:pt x="622680" y="86360"/>
                  </a:lnTo>
                  <a:lnTo>
                    <a:pt x="604901" y="82550"/>
                  </a:lnTo>
                  <a:lnTo>
                    <a:pt x="593470" y="74929"/>
                  </a:lnTo>
                  <a:lnTo>
                    <a:pt x="585088" y="69850"/>
                  </a:lnTo>
                  <a:lnTo>
                    <a:pt x="575690" y="62229"/>
                  </a:lnTo>
                  <a:lnTo>
                    <a:pt x="564260" y="52070"/>
                  </a:lnTo>
                  <a:lnTo>
                    <a:pt x="546480" y="33020"/>
                  </a:lnTo>
                  <a:lnTo>
                    <a:pt x="524636" y="12700"/>
                  </a:lnTo>
                  <a:lnTo>
                    <a:pt x="513206" y="6350"/>
                  </a:lnTo>
                  <a:lnTo>
                    <a:pt x="501650" y="1270"/>
                  </a:lnTo>
                  <a:lnTo>
                    <a:pt x="492251" y="0"/>
                  </a:lnTo>
                  <a:close/>
                </a:path>
              </a:pathLst>
            </a:custGeom>
            <a:solidFill>
              <a:srgbClr val="3E52C0"/>
            </a:solidFill>
          </p:spPr>
          <p:txBody>
            <a:bodyPr wrap="square" lIns="0" tIns="0" rIns="0" bIns="0" rtlCol="0"/>
            <a:lstStyle/>
            <a:p>
              <a:endParaRPr/>
            </a:p>
          </p:txBody>
        </p:sp>
      </p:grpSp>
      <p:sp>
        <p:nvSpPr>
          <p:cNvPr id="9" name="object 9"/>
          <p:cNvSpPr txBox="1">
            <a:spLocks noGrp="1"/>
          </p:cNvSpPr>
          <p:nvPr>
            <p:ph type="title"/>
          </p:nvPr>
        </p:nvSpPr>
        <p:spPr>
          <a:xfrm>
            <a:off x="336600" y="93929"/>
            <a:ext cx="2747010" cy="454025"/>
          </a:xfrm>
          <a:prstGeom prst="rect">
            <a:avLst/>
          </a:prstGeom>
        </p:spPr>
        <p:txBody>
          <a:bodyPr vert="horz" wrap="square" lIns="0" tIns="13970" rIns="0" bIns="0" rtlCol="0">
            <a:spAutoFit/>
          </a:bodyPr>
          <a:lstStyle/>
          <a:p>
            <a:pPr marL="12700">
              <a:lnSpc>
                <a:spcPct val="100000"/>
              </a:lnSpc>
              <a:spcBef>
                <a:spcPts val="110"/>
              </a:spcBef>
            </a:pPr>
            <a:r>
              <a:rPr dirty="0"/>
              <a:t>Residents</a:t>
            </a:r>
            <a:r>
              <a:rPr spc="-155" dirty="0"/>
              <a:t> </a:t>
            </a:r>
            <a:r>
              <a:rPr spc="-10" dirty="0"/>
              <a:t>Benefits</a:t>
            </a:r>
          </a:p>
        </p:txBody>
      </p:sp>
      <p:pic>
        <p:nvPicPr>
          <p:cNvPr id="10" name="object 10"/>
          <p:cNvPicPr/>
          <p:nvPr/>
        </p:nvPicPr>
        <p:blipFill>
          <a:blip r:embed="rId7" cstate="print"/>
          <a:stretch>
            <a:fillRect/>
          </a:stretch>
        </p:blipFill>
        <p:spPr>
          <a:xfrm>
            <a:off x="155447" y="920496"/>
            <a:ext cx="5916168" cy="338327"/>
          </a:xfrm>
          <a:prstGeom prst="rect">
            <a:avLst/>
          </a:prstGeom>
        </p:spPr>
      </p:pic>
      <p:sp>
        <p:nvSpPr>
          <p:cNvPr id="11" name="object 11"/>
          <p:cNvSpPr txBox="1"/>
          <p:nvPr/>
        </p:nvSpPr>
        <p:spPr>
          <a:xfrm>
            <a:off x="155447" y="920496"/>
            <a:ext cx="5916295" cy="294953"/>
          </a:xfrm>
          <a:prstGeom prst="rect">
            <a:avLst/>
          </a:prstGeom>
        </p:spPr>
        <p:txBody>
          <a:bodyPr vert="horz" wrap="square" lIns="0" tIns="17780" rIns="0" bIns="0" rtlCol="0">
            <a:spAutoFit/>
          </a:bodyPr>
          <a:lstStyle/>
          <a:p>
            <a:pPr marL="91440">
              <a:lnSpc>
                <a:spcPct val="100000"/>
              </a:lnSpc>
              <a:spcBef>
                <a:spcPts val="140"/>
              </a:spcBef>
            </a:pPr>
            <a:r>
              <a:rPr lang="es-ES" b="1">
                <a:solidFill>
                  <a:srgbClr val="FFFFFF"/>
                </a:solidFill>
                <a:cs typeface="Calibri"/>
              </a:rPr>
              <a:t>Entorno de vida seguro y cómodo</a:t>
            </a:r>
            <a:endParaRPr sz="1800" dirty="0">
              <a:latin typeface="Calibri"/>
              <a:cs typeface="Calibri"/>
            </a:endParaRPr>
          </a:p>
        </p:txBody>
      </p:sp>
      <p:grpSp>
        <p:nvGrpSpPr>
          <p:cNvPr id="12" name="object 12"/>
          <p:cNvGrpSpPr/>
          <p:nvPr/>
        </p:nvGrpSpPr>
        <p:grpSpPr>
          <a:xfrm>
            <a:off x="1078991" y="1386839"/>
            <a:ext cx="5986780" cy="5349240"/>
            <a:chOff x="1078991" y="1386839"/>
            <a:chExt cx="5986780" cy="5349240"/>
          </a:xfrm>
        </p:grpSpPr>
        <p:pic>
          <p:nvPicPr>
            <p:cNvPr id="13" name="object 13"/>
            <p:cNvPicPr/>
            <p:nvPr/>
          </p:nvPicPr>
          <p:blipFill>
            <a:blip r:embed="rId8" cstate="print"/>
            <a:stretch>
              <a:fillRect/>
            </a:stretch>
          </p:blipFill>
          <p:spPr>
            <a:xfrm>
              <a:off x="1078991" y="1386839"/>
              <a:ext cx="5986272" cy="5349240"/>
            </a:xfrm>
            <a:prstGeom prst="rect">
              <a:avLst/>
            </a:prstGeom>
          </p:spPr>
        </p:pic>
        <p:pic>
          <p:nvPicPr>
            <p:cNvPr id="14" name="object 14"/>
            <p:cNvPicPr/>
            <p:nvPr/>
          </p:nvPicPr>
          <p:blipFill>
            <a:blip r:embed="rId9" cstate="print"/>
            <a:stretch>
              <a:fillRect/>
            </a:stretch>
          </p:blipFill>
          <p:spPr>
            <a:xfrm>
              <a:off x="1716023" y="2965716"/>
              <a:ext cx="4393692" cy="3290316"/>
            </a:xfrm>
            <a:prstGeom prst="rect">
              <a:avLst/>
            </a:prstGeom>
          </p:spPr>
        </p:pic>
        <p:pic>
          <p:nvPicPr>
            <p:cNvPr id="15" name="object 15"/>
            <p:cNvPicPr/>
            <p:nvPr/>
          </p:nvPicPr>
          <p:blipFill>
            <a:blip r:embed="rId10" cstate="print"/>
            <a:stretch>
              <a:fillRect/>
            </a:stretch>
          </p:blipFill>
          <p:spPr>
            <a:xfrm>
              <a:off x="1820163" y="3069767"/>
              <a:ext cx="4096638" cy="3002775"/>
            </a:xfrm>
            <a:prstGeom prst="rect">
              <a:avLst/>
            </a:prstGeom>
          </p:spPr>
        </p:pic>
        <p:pic>
          <p:nvPicPr>
            <p:cNvPr id="16" name="object 16"/>
            <p:cNvPicPr/>
            <p:nvPr/>
          </p:nvPicPr>
          <p:blipFill>
            <a:blip r:embed="rId11" cstate="print"/>
            <a:stretch>
              <a:fillRect/>
            </a:stretch>
          </p:blipFill>
          <p:spPr>
            <a:xfrm>
              <a:off x="1484375" y="4404385"/>
              <a:ext cx="1333500" cy="1284605"/>
            </a:xfrm>
            <a:prstGeom prst="rect">
              <a:avLst/>
            </a:prstGeom>
          </p:spPr>
        </p:pic>
        <p:sp>
          <p:nvSpPr>
            <p:cNvPr id="17" name="object 17"/>
            <p:cNvSpPr/>
            <p:nvPr/>
          </p:nvSpPr>
          <p:spPr>
            <a:xfrm>
              <a:off x="1926336" y="4843272"/>
              <a:ext cx="463550" cy="421005"/>
            </a:xfrm>
            <a:custGeom>
              <a:avLst/>
              <a:gdLst/>
              <a:ahLst/>
              <a:cxnLst/>
              <a:rect l="l" t="t" r="r" b="b"/>
              <a:pathLst>
                <a:path w="463550" h="421004">
                  <a:moveTo>
                    <a:pt x="252983" y="0"/>
                  </a:moveTo>
                  <a:lnTo>
                    <a:pt x="210312" y="0"/>
                  </a:lnTo>
                  <a:lnTo>
                    <a:pt x="162072" y="5551"/>
                  </a:lnTo>
                  <a:lnTo>
                    <a:pt x="117798" y="21367"/>
                  </a:lnTo>
                  <a:lnTo>
                    <a:pt x="78750" y="46186"/>
                  </a:lnTo>
                  <a:lnTo>
                    <a:pt x="46186" y="78750"/>
                  </a:lnTo>
                  <a:lnTo>
                    <a:pt x="21367" y="117798"/>
                  </a:lnTo>
                  <a:lnTo>
                    <a:pt x="5551" y="162072"/>
                  </a:lnTo>
                  <a:lnTo>
                    <a:pt x="0" y="210311"/>
                  </a:lnTo>
                  <a:lnTo>
                    <a:pt x="5551" y="258551"/>
                  </a:lnTo>
                  <a:lnTo>
                    <a:pt x="21367" y="302825"/>
                  </a:lnTo>
                  <a:lnTo>
                    <a:pt x="46186" y="341873"/>
                  </a:lnTo>
                  <a:lnTo>
                    <a:pt x="78750" y="374437"/>
                  </a:lnTo>
                  <a:lnTo>
                    <a:pt x="117798" y="399256"/>
                  </a:lnTo>
                  <a:lnTo>
                    <a:pt x="162072" y="415072"/>
                  </a:lnTo>
                  <a:lnTo>
                    <a:pt x="210312" y="420623"/>
                  </a:lnTo>
                  <a:lnTo>
                    <a:pt x="252983" y="420623"/>
                  </a:lnTo>
                  <a:lnTo>
                    <a:pt x="301223" y="415072"/>
                  </a:lnTo>
                  <a:lnTo>
                    <a:pt x="345497" y="399256"/>
                  </a:lnTo>
                  <a:lnTo>
                    <a:pt x="384545" y="374437"/>
                  </a:lnTo>
                  <a:lnTo>
                    <a:pt x="417109" y="341873"/>
                  </a:lnTo>
                  <a:lnTo>
                    <a:pt x="441928" y="302825"/>
                  </a:lnTo>
                  <a:lnTo>
                    <a:pt x="457744" y="258551"/>
                  </a:lnTo>
                  <a:lnTo>
                    <a:pt x="463295" y="210311"/>
                  </a:lnTo>
                  <a:lnTo>
                    <a:pt x="457744" y="162072"/>
                  </a:lnTo>
                  <a:lnTo>
                    <a:pt x="441928" y="117798"/>
                  </a:lnTo>
                  <a:lnTo>
                    <a:pt x="417109" y="78750"/>
                  </a:lnTo>
                  <a:lnTo>
                    <a:pt x="384545" y="46186"/>
                  </a:lnTo>
                  <a:lnTo>
                    <a:pt x="345497" y="21367"/>
                  </a:lnTo>
                  <a:lnTo>
                    <a:pt x="301223" y="5551"/>
                  </a:lnTo>
                  <a:lnTo>
                    <a:pt x="252983" y="0"/>
                  </a:lnTo>
                  <a:close/>
                </a:path>
              </a:pathLst>
            </a:custGeom>
            <a:solidFill>
              <a:srgbClr val="2E52BC"/>
            </a:solidFill>
          </p:spPr>
          <p:txBody>
            <a:bodyPr wrap="square" lIns="0" tIns="0" rIns="0" bIns="0" rtlCol="0"/>
            <a:lstStyle/>
            <a:p>
              <a:endParaRPr/>
            </a:p>
          </p:txBody>
        </p:sp>
        <p:sp>
          <p:nvSpPr>
            <p:cNvPr id="18" name="object 18"/>
            <p:cNvSpPr/>
            <p:nvPr/>
          </p:nvSpPr>
          <p:spPr>
            <a:xfrm>
              <a:off x="1956816" y="4864607"/>
              <a:ext cx="408940" cy="375285"/>
            </a:xfrm>
            <a:custGeom>
              <a:avLst/>
              <a:gdLst/>
              <a:ahLst/>
              <a:cxnLst/>
              <a:rect l="l" t="t" r="r" b="b"/>
              <a:pathLst>
                <a:path w="408939" h="375285">
                  <a:moveTo>
                    <a:pt x="0" y="187452"/>
                  </a:moveTo>
                  <a:lnTo>
                    <a:pt x="5393" y="144477"/>
                  </a:lnTo>
                  <a:lnTo>
                    <a:pt x="20758" y="105024"/>
                  </a:lnTo>
                  <a:lnTo>
                    <a:pt x="44866" y="70219"/>
                  </a:lnTo>
                  <a:lnTo>
                    <a:pt x="76493" y="41187"/>
                  </a:lnTo>
                  <a:lnTo>
                    <a:pt x="114411" y="19056"/>
                  </a:lnTo>
                  <a:lnTo>
                    <a:pt x="157394" y="4951"/>
                  </a:lnTo>
                  <a:lnTo>
                    <a:pt x="204215" y="0"/>
                  </a:lnTo>
                  <a:lnTo>
                    <a:pt x="251037" y="4951"/>
                  </a:lnTo>
                  <a:lnTo>
                    <a:pt x="294020" y="19056"/>
                  </a:lnTo>
                  <a:lnTo>
                    <a:pt x="331938" y="41187"/>
                  </a:lnTo>
                  <a:lnTo>
                    <a:pt x="363565" y="70219"/>
                  </a:lnTo>
                  <a:lnTo>
                    <a:pt x="387673" y="105024"/>
                  </a:lnTo>
                  <a:lnTo>
                    <a:pt x="403038" y="144477"/>
                  </a:lnTo>
                  <a:lnTo>
                    <a:pt x="408431" y="187452"/>
                  </a:lnTo>
                  <a:lnTo>
                    <a:pt x="403038" y="230426"/>
                  </a:lnTo>
                  <a:lnTo>
                    <a:pt x="387673" y="269879"/>
                  </a:lnTo>
                  <a:lnTo>
                    <a:pt x="363565" y="304684"/>
                  </a:lnTo>
                  <a:lnTo>
                    <a:pt x="331938" y="333716"/>
                  </a:lnTo>
                  <a:lnTo>
                    <a:pt x="294020" y="355847"/>
                  </a:lnTo>
                  <a:lnTo>
                    <a:pt x="251037" y="369952"/>
                  </a:lnTo>
                  <a:lnTo>
                    <a:pt x="204215" y="374904"/>
                  </a:lnTo>
                  <a:lnTo>
                    <a:pt x="157394" y="369952"/>
                  </a:lnTo>
                  <a:lnTo>
                    <a:pt x="114411" y="355847"/>
                  </a:lnTo>
                  <a:lnTo>
                    <a:pt x="76493" y="333716"/>
                  </a:lnTo>
                  <a:lnTo>
                    <a:pt x="44866" y="304684"/>
                  </a:lnTo>
                  <a:lnTo>
                    <a:pt x="20758" y="269879"/>
                  </a:lnTo>
                  <a:lnTo>
                    <a:pt x="5393" y="230426"/>
                  </a:lnTo>
                  <a:lnTo>
                    <a:pt x="0" y="187452"/>
                  </a:lnTo>
                  <a:close/>
                </a:path>
              </a:pathLst>
            </a:custGeom>
            <a:ln w="12192">
              <a:solidFill>
                <a:srgbClr val="C5C5C5"/>
              </a:solidFill>
              <a:prstDash val="sysDash"/>
            </a:ln>
          </p:spPr>
          <p:txBody>
            <a:bodyPr wrap="square" lIns="0" tIns="0" rIns="0" bIns="0" rtlCol="0"/>
            <a:lstStyle/>
            <a:p>
              <a:endParaRPr/>
            </a:p>
          </p:txBody>
        </p:sp>
        <p:pic>
          <p:nvPicPr>
            <p:cNvPr id="19" name="object 19"/>
            <p:cNvPicPr/>
            <p:nvPr/>
          </p:nvPicPr>
          <p:blipFill>
            <a:blip r:embed="rId12" cstate="print"/>
            <a:stretch>
              <a:fillRect/>
            </a:stretch>
          </p:blipFill>
          <p:spPr>
            <a:xfrm>
              <a:off x="2078736" y="4916424"/>
              <a:ext cx="152400" cy="182880"/>
            </a:xfrm>
            <a:prstGeom prst="rect">
              <a:avLst/>
            </a:prstGeom>
          </p:spPr>
        </p:pic>
      </p:grpSp>
      <p:sp>
        <p:nvSpPr>
          <p:cNvPr id="20" name="object 20"/>
          <p:cNvSpPr txBox="1"/>
          <p:nvPr/>
        </p:nvSpPr>
        <p:spPr>
          <a:xfrm>
            <a:off x="1535049" y="5022057"/>
            <a:ext cx="1315720" cy="625475"/>
          </a:xfrm>
          <a:prstGeom prst="rect">
            <a:avLst/>
          </a:prstGeom>
        </p:spPr>
        <p:txBody>
          <a:bodyPr vert="horz" wrap="square" lIns="0" tIns="75565" rIns="0" bIns="0" rtlCol="0">
            <a:spAutoFit/>
          </a:bodyPr>
          <a:lstStyle/>
          <a:p>
            <a:pPr marL="367665">
              <a:lnSpc>
                <a:spcPct val="100000"/>
              </a:lnSpc>
              <a:spcBef>
                <a:spcPts val="595"/>
              </a:spcBef>
            </a:pPr>
            <a:r>
              <a:rPr sz="1000" spc="-10" dirty="0">
                <a:solidFill>
                  <a:srgbClr val="FFFFFF"/>
                </a:solidFill>
                <a:latin typeface="Calibri"/>
                <a:cs typeface="Calibri"/>
              </a:rPr>
              <a:t>Bluetooth</a:t>
            </a:r>
            <a:endParaRPr sz="1000">
              <a:latin typeface="Calibri"/>
              <a:cs typeface="Calibri"/>
            </a:endParaRPr>
          </a:p>
          <a:p>
            <a:pPr marL="12700" marR="5080" indent="2540">
              <a:lnSpc>
                <a:spcPts val="1250"/>
              </a:lnSpc>
              <a:spcBef>
                <a:spcPts val="565"/>
              </a:spcBef>
            </a:pPr>
            <a:r>
              <a:rPr sz="1050" dirty="0">
                <a:solidFill>
                  <a:srgbClr val="FFFFFF"/>
                </a:solidFill>
                <a:latin typeface="Calibri"/>
                <a:cs typeface="Calibri"/>
              </a:rPr>
              <a:t>Bluetooth</a:t>
            </a:r>
            <a:r>
              <a:rPr sz="1050" spc="-60" dirty="0">
                <a:solidFill>
                  <a:srgbClr val="FFFFFF"/>
                </a:solidFill>
                <a:latin typeface="Calibri"/>
                <a:cs typeface="Calibri"/>
              </a:rPr>
              <a:t> </a:t>
            </a:r>
            <a:r>
              <a:rPr sz="1050" dirty="0">
                <a:solidFill>
                  <a:srgbClr val="FFFFFF"/>
                </a:solidFill>
                <a:latin typeface="Calibri"/>
                <a:cs typeface="Calibri"/>
              </a:rPr>
              <a:t>Smart</a:t>
            </a:r>
            <a:r>
              <a:rPr sz="1050" spc="-5" dirty="0">
                <a:solidFill>
                  <a:srgbClr val="FFFFFF"/>
                </a:solidFill>
                <a:latin typeface="Calibri"/>
                <a:cs typeface="Calibri"/>
              </a:rPr>
              <a:t> </a:t>
            </a:r>
            <a:r>
              <a:rPr sz="1050" spc="-10" dirty="0">
                <a:solidFill>
                  <a:srgbClr val="FFFFFF"/>
                </a:solidFill>
                <a:latin typeface="Calibri"/>
                <a:cs typeface="Calibri"/>
              </a:rPr>
              <a:t>Access (Network-Independent)</a:t>
            </a:r>
            <a:endParaRPr sz="1050">
              <a:latin typeface="Calibri"/>
              <a:cs typeface="Calibri"/>
            </a:endParaRPr>
          </a:p>
        </p:txBody>
      </p:sp>
      <p:grpSp>
        <p:nvGrpSpPr>
          <p:cNvPr id="21" name="object 21"/>
          <p:cNvGrpSpPr/>
          <p:nvPr/>
        </p:nvGrpSpPr>
        <p:grpSpPr>
          <a:xfrm>
            <a:off x="2441448" y="5583932"/>
            <a:ext cx="1343025" cy="1274445"/>
            <a:chOff x="2441448" y="5583932"/>
            <a:chExt cx="1343025" cy="1274445"/>
          </a:xfrm>
        </p:grpSpPr>
        <p:pic>
          <p:nvPicPr>
            <p:cNvPr id="22" name="object 22"/>
            <p:cNvPicPr/>
            <p:nvPr/>
          </p:nvPicPr>
          <p:blipFill>
            <a:blip r:embed="rId13" cstate="print"/>
            <a:stretch>
              <a:fillRect/>
            </a:stretch>
          </p:blipFill>
          <p:spPr>
            <a:xfrm>
              <a:off x="2441448" y="5583932"/>
              <a:ext cx="1342516" cy="1274067"/>
            </a:xfrm>
            <a:prstGeom prst="rect">
              <a:avLst/>
            </a:prstGeom>
          </p:spPr>
        </p:pic>
        <p:sp>
          <p:nvSpPr>
            <p:cNvPr id="23" name="object 23"/>
            <p:cNvSpPr/>
            <p:nvPr/>
          </p:nvSpPr>
          <p:spPr>
            <a:xfrm>
              <a:off x="2883408" y="6022847"/>
              <a:ext cx="472440" cy="424180"/>
            </a:xfrm>
            <a:custGeom>
              <a:avLst/>
              <a:gdLst/>
              <a:ahLst/>
              <a:cxnLst/>
              <a:rect l="l" t="t" r="r" b="b"/>
              <a:pathLst>
                <a:path w="472439" h="424179">
                  <a:moveTo>
                    <a:pt x="260604" y="0"/>
                  </a:moveTo>
                  <a:lnTo>
                    <a:pt x="211836" y="0"/>
                  </a:lnTo>
                  <a:lnTo>
                    <a:pt x="163272" y="5594"/>
                  </a:lnTo>
                  <a:lnTo>
                    <a:pt x="118687" y="21531"/>
                  </a:lnTo>
                  <a:lnTo>
                    <a:pt x="79354" y="46538"/>
                  </a:lnTo>
                  <a:lnTo>
                    <a:pt x="46546" y="79343"/>
                  </a:lnTo>
                  <a:lnTo>
                    <a:pt x="21535" y="118676"/>
                  </a:lnTo>
                  <a:lnTo>
                    <a:pt x="5596" y="163264"/>
                  </a:lnTo>
                  <a:lnTo>
                    <a:pt x="0" y="211835"/>
                  </a:lnTo>
                  <a:lnTo>
                    <a:pt x="5596" y="260407"/>
                  </a:lnTo>
                  <a:lnTo>
                    <a:pt x="21535" y="304995"/>
                  </a:lnTo>
                  <a:lnTo>
                    <a:pt x="46546" y="344328"/>
                  </a:lnTo>
                  <a:lnTo>
                    <a:pt x="79354" y="377133"/>
                  </a:lnTo>
                  <a:lnTo>
                    <a:pt x="118687" y="402140"/>
                  </a:lnTo>
                  <a:lnTo>
                    <a:pt x="163272" y="418077"/>
                  </a:lnTo>
                  <a:lnTo>
                    <a:pt x="211836" y="423671"/>
                  </a:lnTo>
                  <a:lnTo>
                    <a:pt x="260604" y="423671"/>
                  </a:lnTo>
                  <a:lnTo>
                    <a:pt x="309167" y="418077"/>
                  </a:lnTo>
                  <a:lnTo>
                    <a:pt x="353752" y="402140"/>
                  </a:lnTo>
                  <a:lnTo>
                    <a:pt x="393085" y="377133"/>
                  </a:lnTo>
                  <a:lnTo>
                    <a:pt x="425893" y="344328"/>
                  </a:lnTo>
                  <a:lnTo>
                    <a:pt x="450904" y="304995"/>
                  </a:lnTo>
                  <a:lnTo>
                    <a:pt x="466843" y="260407"/>
                  </a:lnTo>
                  <a:lnTo>
                    <a:pt x="472440" y="211835"/>
                  </a:lnTo>
                  <a:lnTo>
                    <a:pt x="466843" y="163264"/>
                  </a:lnTo>
                  <a:lnTo>
                    <a:pt x="450904" y="118676"/>
                  </a:lnTo>
                  <a:lnTo>
                    <a:pt x="425893" y="79343"/>
                  </a:lnTo>
                  <a:lnTo>
                    <a:pt x="393085" y="46538"/>
                  </a:lnTo>
                  <a:lnTo>
                    <a:pt x="353752" y="21531"/>
                  </a:lnTo>
                  <a:lnTo>
                    <a:pt x="309167" y="5594"/>
                  </a:lnTo>
                  <a:lnTo>
                    <a:pt x="260604" y="0"/>
                  </a:lnTo>
                  <a:close/>
                </a:path>
              </a:pathLst>
            </a:custGeom>
            <a:solidFill>
              <a:srgbClr val="2E52BC"/>
            </a:solidFill>
          </p:spPr>
          <p:txBody>
            <a:bodyPr wrap="square" lIns="0" tIns="0" rIns="0" bIns="0" rtlCol="0"/>
            <a:lstStyle/>
            <a:p>
              <a:endParaRPr/>
            </a:p>
          </p:txBody>
        </p:sp>
        <p:sp>
          <p:nvSpPr>
            <p:cNvPr id="24" name="object 24"/>
            <p:cNvSpPr/>
            <p:nvPr/>
          </p:nvSpPr>
          <p:spPr>
            <a:xfrm>
              <a:off x="2913888" y="6044183"/>
              <a:ext cx="414655" cy="372110"/>
            </a:xfrm>
            <a:custGeom>
              <a:avLst/>
              <a:gdLst/>
              <a:ahLst/>
              <a:cxnLst/>
              <a:rect l="l" t="t" r="r" b="b"/>
              <a:pathLst>
                <a:path w="414654" h="372110">
                  <a:moveTo>
                    <a:pt x="0" y="185927"/>
                  </a:moveTo>
                  <a:lnTo>
                    <a:pt x="5476" y="143298"/>
                  </a:lnTo>
                  <a:lnTo>
                    <a:pt x="21073" y="104164"/>
                  </a:lnTo>
                  <a:lnTo>
                    <a:pt x="45546" y="69641"/>
                  </a:lnTo>
                  <a:lnTo>
                    <a:pt x="77648" y="40848"/>
                  </a:lnTo>
                  <a:lnTo>
                    <a:pt x="116132" y="18898"/>
                  </a:lnTo>
                  <a:lnTo>
                    <a:pt x="159753" y="4910"/>
                  </a:lnTo>
                  <a:lnTo>
                    <a:pt x="207263" y="0"/>
                  </a:lnTo>
                  <a:lnTo>
                    <a:pt x="254774" y="4910"/>
                  </a:lnTo>
                  <a:lnTo>
                    <a:pt x="298395" y="18898"/>
                  </a:lnTo>
                  <a:lnTo>
                    <a:pt x="336879" y="40848"/>
                  </a:lnTo>
                  <a:lnTo>
                    <a:pt x="368981" y="69641"/>
                  </a:lnTo>
                  <a:lnTo>
                    <a:pt x="393454" y="104164"/>
                  </a:lnTo>
                  <a:lnTo>
                    <a:pt x="409051" y="143298"/>
                  </a:lnTo>
                  <a:lnTo>
                    <a:pt x="414527" y="185927"/>
                  </a:lnTo>
                  <a:lnTo>
                    <a:pt x="409051" y="228557"/>
                  </a:lnTo>
                  <a:lnTo>
                    <a:pt x="393454" y="267691"/>
                  </a:lnTo>
                  <a:lnTo>
                    <a:pt x="368981" y="302214"/>
                  </a:lnTo>
                  <a:lnTo>
                    <a:pt x="336879" y="331007"/>
                  </a:lnTo>
                  <a:lnTo>
                    <a:pt x="298395" y="352957"/>
                  </a:lnTo>
                  <a:lnTo>
                    <a:pt x="254774" y="366945"/>
                  </a:lnTo>
                  <a:lnTo>
                    <a:pt x="207263" y="371855"/>
                  </a:lnTo>
                  <a:lnTo>
                    <a:pt x="159753" y="366945"/>
                  </a:lnTo>
                  <a:lnTo>
                    <a:pt x="116132" y="352957"/>
                  </a:lnTo>
                  <a:lnTo>
                    <a:pt x="77648" y="331007"/>
                  </a:lnTo>
                  <a:lnTo>
                    <a:pt x="45546" y="302214"/>
                  </a:lnTo>
                  <a:lnTo>
                    <a:pt x="21073" y="267691"/>
                  </a:lnTo>
                  <a:lnTo>
                    <a:pt x="5476" y="228557"/>
                  </a:lnTo>
                  <a:lnTo>
                    <a:pt x="0" y="185927"/>
                  </a:lnTo>
                  <a:close/>
                </a:path>
              </a:pathLst>
            </a:custGeom>
            <a:ln w="12192">
              <a:solidFill>
                <a:srgbClr val="C5C5C5"/>
              </a:solidFill>
              <a:prstDash val="sysDash"/>
            </a:ln>
          </p:spPr>
          <p:txBody>
            <a:bodyPr wrap="square" lIns="0" tIns="0" rIns="0" bIns="0" rtlCol="0"/>
            <a:lstStyle/>
            <a:p>
              <a:endParaRPr/>
            </a:p>
          </p:txBody>
        </p:sp>
        <p:pic>
          <p:nvPicPr>
            <p:cNvPr id="25" name="object 25"/>
            <p:cNvPicPr/>
            <p:nvPr/>
          </p:nvPicPr>
          <p:blipFill>
            <a:blip r:embed="rId14" cstate="print"/>
            <a:stretch>
              <a:fillRect/>
            </a:stretch>
          </p:blipFill>
          <p:spPr>
            <a:xfrm>
              <a:off x="2971800" y="6056375"/>
              <a:ext cx="259080" cy="283464"/>
            </a:xfrm>
            <a:prstGeom prst="rect">
              <a:avLst/>
            </a:prstGeom>
          </p:spPr>
        </p:pic>
      </p:grpSp>
      <p:sp>
        <p:nvSpPr>
          <p:cNvPr id="26" name="object 26"/>
          <p:cNvSpPr txBox="1"/>
          <p:nvPr/>
        </p:nvSpPr>
        <p:spPr>
          <a:xfrm>
            <a:off x="2693035" y="6273439"/>
            <a:ext cx="847090" cy="403225"/>
          </a:xfrm>
          <a:prstGeom prst="rect">
            <a:avLst/>
          </a:prstGeom>
        </p:spPr>
        <p:txBody>
          <a:bodyPr vert="horz" wrap="square" lIns="0" tIns="44450" rIns="0" bIns="0" rtlCol="0">
            <a:spAutoFit/>
          </a:bodyPr>
          <a:lstStyle/>
          <a:p>
            <a:pPr marL="12700">
              <a:lnSpc>
                <a:spcPct val="100000"/>
              </a:lnSpc>
              <a:spcBef>
                <a:spcPts val="350"/>
              </a:spcBef>
            </a:pPr>
            <a:r>
              <a:rPr sz="1000" dirty="0">
                <a:solidFill>
                  <a:srgbClr val="FFFFFF"/>
                </a:solidFill>
                <a:latin typeface="Calibri"/>
                <a:cs typeface="Calibri"/>
              </a:rPr>
              <a:t>Wave</a:t>
            </a:r>
            <a:r>
              <a:rPr sz="1000" spc="-10" dirty="0">
                <a:solidFill>
                  <a:srgbClr val="FFFFFF"/>
                </a:solidFill>
                <a:latin typeface="Calibri"/>
                <a:cs typeface="Calibri"/>
              </a:rPr>
              <a:t> </a:t>
            </a:r>
            <a:r>
              <a:rPr sz="1000" dirty="0">
                <a:solidFill>
                  <a:srgbClr val="FFFFFF"/>
                </a:solidFill>
                <a:latin typeface="Calibri"/>
                <a:cs typeface="Calibri"/>
              </a:rPr>
              <a:t>to</a:t>
            </a:r>
            <a:r>
              <a:rPr sz="1000" spc="-15" dirty="0">
                <a:solidFill>
                  <a:srgbClr val="FFFFFF"/>
                </a:solidFill>
                <a:latin typeface="Calibri"/>
                <a:cs typeface="Calibri"/>
              </a:rPr>
              <a:t> </a:t>
            </a:r>
            <a:r>
              <a:rPr sz="1000" spc="-10" dirty="0">
                <a:solidFill>
                  <a:srgbClr val="FFFFFF"/>
                </a:solidFill>
                <a:latin typeface="Calibri"/>
                <a:cs typeface="Calibri"/>
              </a:rPr>
              <a:t>Unlock</a:t>
            </a:r>
            <a:endParaRPr sz="1000" dirty="0">
              <a:latin typeface="Calibri"/>
              <a:cs typeface="Calibri"/>
            </a:endParaRPr>
          </a:p>
          <a:p>
            <a:pPr marL="69215">
              <a:lnSpc>
                <a:spcPct val="100000"/>
              </a:lnSpc>
              <a:spcBef>
                <a:spcPts val="260"/>
              </a:spcBef>
            </a:pPr>
            <a:r>
              <a:rPr sz="1050" dirty="0">
                <a:solidFill>
                  <a:srgbClr val="FFFFFF"/>
                </a:solidFill>
                <a:latin typeface="Calibri"/>
                <a:cs typeface="Calibri"/>
              </a:rPr>
              <a:t>Smooth</a:t>
            </a:r>
            <a:r>
              <a:rPr sz="1050" spc="-25" dirty="0">
                <a:solidFill>
                  <a:srgbClr val="FFFFFF"/>
                </a:solidFill>
                <a:latin typeface="Calibri"/>
                <a:cs typeface="Calibri"/>
              </a:rPr>
              <a:t> </a:t>
            </a:r>
            <a:r>
              <a:rPr sz="1050" spc="-10" dirty="0">
                <a:solidFill>
                  <a:srgbClr val="FFFFFF"/>
                </a:solidFill>
                <a:latin typeface="Calibri"/>
                <a:cs typeface="Calibri"/>
              </a:rPr>
              <a:t>Entry</a:t>
            </a:r>
            <a:endParaRPr sz="1050" dirty="0">
              <a:latin typeface="Calibri"/>
              <a:cs typeface="Calibri"/>
            </a:endParaRPr>
          </a:p>
        </p:txBody>
      </p:sp>
      <p:grpSp>
        <p:nvGrpSpPr>
          <p:cNvPr id="27" name="object 27"/>
          <p:cNvGrpSpPr/>
          <p:nvPr/>
        </p:nvGrpSpPr>
        <p:grpSpPr>
          <a:xfrm>
            <a:off x="1484375" y="5205984"/>
            <a:ext cx="1336675" cy="1263650"/>
            <a:chOff x="1484375" y="5205984"/>
            <a:chExt cx="1336675" cy="1263650"/>
          </a:xfrm>
        </p:grpSpPr>
        <p:pic>
          <p:nvPicPr>
            <p:cNvPr id="28" name="object 28"/>
            <p:cNvPicPr/>
            <p:nvPr/>
          </p:nvPicPr>
          <p:blipFill>
            <a:blip r:embed="rId15" cstate="print"/>
            <a:stretch>
              <a:fillRect/>
            </a:stretch>
          </p:blipFill>
          <p:spPr>
            <a:xfrm>
              <a:off x="1484375" y="5205984"/>
              <a:ext cx="1336548" cy="1263522"/>
            </a:xfrm>
            <a:prstGeom prst="rect">
              <a:avLst/>
            </a:prstGeom>
          </p:spPr>
        </p:pic>
        <p:sp>
          <p:nvSpPr>
            <p:cNvPr id="29" name="object 29"/>
            <p:cNvSpPr/>
            <p:nvPr/>
          </p:nvSpPr>
          <p:spPr>
            <a:xfrm>
              <a:off x="1926335" y="5644896"/>
              <a:ext cx="466725" cy="399415"/>
            </a:xfrm>
            <a:custGeom>
              <a:avLst/>
              <a:gdLst/>
              <a:ahLst/>
              <a:cxnLst/>
              <a:rect l="l" t="t" r="r" b="b"/>
              <a:pathLst>
                <a:path w="466725" h="399414">
                  <a:moveTo>
                    <a:pt x="266700" y="0"/>
                  </a:moveTo>
                  <a:lnTo>
                    <a:pt x="199644" y="0"/>
                  </a:lnTo>
                  <a:lnTo>
                    <a:pt x="153875" y="5272"/>
                  </a:lnTo>
                  <a:lnTo>
                    <a:pt x="111856" y="20291"/>
                  </a:lnTo>
                  <a:lnTo>
                    <a:pt x="74787" y="43859"/>
                  </a:lnTo>
                  <a:lnTo>
                    <a:pt x="43867" y="74776"/>
                  </a:lnTo>
                  <a:lnTo>
                    <a:pt x="20296" y="111845"/>
                  </a:lnTo>
                  <a:lnTo>
                    <a:pt x="5274" y="153867"/>
                  </a:lnTo>
                  <a:lnTo>
                    <a:pt x="0" y="199643"/>
                  </a:lnTo>
                  <a:lnTo>
                    <a:pt x="5274" y="245420"/>
                  </a:lnTo>
                  <a:lnTo>
                    <a:pt x="20296" y="287442"/>
                  </a:lnTo>
                  <a:lnTo>
                    <a:pt x="43867" y="324511"/>
                  </a:lnTo>
                  <a:lnTo>
                    <a:pt x="74787" y="355428"/>
                  </a:lnTo>
                  <a:lnTo>
                    <a:pt x="111856" y="378996"/>
                  </a:lnTo>
                  <a:lnTo>
                    <a:pt x="153875" y="394015"/>
                  </a:lnTo>
                  <a:lnTo>
                    <a:pt x="199644" y="399287"/>
                  </a:lnTo>
                  <a:lnTo>
                    <a:pt x="266700" y="399287"/>
                  </a:lnTo>
                  <a:lnTo>
                    <a:pt x="312468" y="394015"/>
                  </a:lnTo>
                  <a:lnTo>
                    <a:pt x="354487" y="378996"/>
                  </a:lnTo>
                  <a:lnTo>
                    <a:pt x="391556" y="355428"/>
                  </a:lnTo>
                  <a:lnTo>
                    <a:pt x="422476" y="324511"/>
                  </a:lnTo>
                  <a:lnTo>
                    <a:pt x="446047" y="287442"/>
                  </a:lnTo>
                  <a:lnTo>
                    <a:pt x="461069" y="245420"/>
                  </a:lnTo>
                  <a:lnTo>
                    <a:pt x="466344" y="199643"/>
                  </a:lnTo>
                  <a:lnTo>
                    <a:pt x="461069" y="153867"/>
                  </a:lnTo>
                  <a:lnTo>
                    <a:pt x="446047" y="111845"/>
                  </a:lnTo>
                  <a:lnTo>
                    <a:pt x="422476" y="74776"/>
                  </a:lnTo>
                  <a:lnTo>
                    <a:pt x="391556" y="43859"/>
                  </a:lnTo>
                  <a:lnTo>
                    <a:pt x="354487" y="20291"/>
                  </a:lnTo>
                  <a:lnTo>
                    <a:pt x="312468" y="5272"/>
                  </a:lnTo>
                  <a:lnTo>
                    <a:pt x="266700" y="0"/>
                  </a:lnTo>
                  <a:close/>
                </a:path>
              </a:pathLst>
            </a:custGeom>
            <a:solidFill>
              <a:srgbClr val="2E52BC"/>
            </a:solidFill>
          </p:spPr>
          <p:txBody>
            <a:bodyPr wrap="square" lIns="0" tIns="0" rIns="0" bIns="0" rtlCol="0"/>
            <a:lstStyle/>
            <a:p>
              <a:endParaRPr/>
            </a:p>
          </p:txBody>
        </p:sp>
        <p:sp>
          <p:nvSpPr>
            <p:cNvPr id="30" name="object 30"/>
            <p:cNvSpPr/>
            <p:nvPr/>
          </p:nvSpPr>
          <p:spPr>
            <a:xfrm>
              <a:off x="1944623" y="5657088"/>
              <a:ext cx="429895" cy="384175"/>
            </a:xfrm>
            <a:custGeom>
              <a:avLst/>
              <a:gdLst/>
              <a:ahLst/>
              <a:cxnLst/>
              <a:rect l="l" t="t" r="r" b="b"/>
              <a:pathLst>
                <a:path w="429894" h="384175">
                  <a:moveTo>
                    <a:pt x="0" y="192024"/>
                  </a:moveTo>
                  <a:lnTo>
                    <a:pt x="5678" y="147992"/>
                  </a:lnTo>
                  <a:lnTo>
                    <a:pt x="21851" y="107574"/>
                  </a:lnTo>
                  <a:lnTo>
                    <a:pt x="47226" y="71920"/>
                  </a:lnTo>
                  <a:lnTo>
                    <a:pt x="80509" y="42183"/>
                  </a:lnTo>
                  <a:lnTo>
                    <a:pt x="120409" y="19516"/>
                  </a:lnTo>
                  <a:lnTo>
                    <a:pt x="165631" y="5071"/>
                  </a:lnTo>
                  <a:lnTo>
                    <a:pt x="214883" y="0"/>
                  </a:lnTo>
                  <a:lnTo>
                    <a:pt x="264136" y="5071"/>
                  </a:lnTo>
                  <a:lnTo>
                    <a:pt x="309358" y="19516"/>
                  </a:lnTo>
                  <a:lnTo>
                    <a:pt x="349258" y="42183"/>
                  </a:lnTo>
                  <a:lnTo>
                    <a:pt x="382541" y="71920"/>
                  </a:lnTo>
                  <a:lnTo>
                    <a:pt x="407916" y="107574"/>
                  </a:lnTo>
                  <a:lnTo>
                    <a:pt x="424089" y="147992"/>
                  </a:lnTo>
                  <a:lnTo>
                    <a:pt x="429768" y="192024"/>
                  </a:lnTo>
                  <a:lnTo>
                    <a:pt x="424089" y="236055"/>
                  </a:lnTo>
                  <a:lnTo>
                    <a:pt x="407916" y="276473"/>
                  </a:lnTo>
                  <a:lnTo>
                    <a:pt x="382541" y="312127"/>
                  </a:lnTo>
                  <a:lnTo>
                    <a:pt x="349258" y="341864"/>
                  </a:lnTo>
                  <a:lnTo>
                    <a:pt x="309358" y="364531"/>
                  </a:lnTo>
                  <a:lnTo>
                    <a:pt x="264136" y="378976"/>
                  </a:lnTo>
                  <a:lnTo>
                    <a:pt x="214883" y="384048"/>
                  </a:lnTo>
                  <a:lnTo>
                    <a:pt x="165631" y="378976"/>
                  </a:lnTo>
                  <a:lnTo>
                    <a:pt x="120409" y="364531"/>
                  </a:lnTo>
                  <a:lnTo>
                    <a:pt x="80509" y="341864"/>
                  </a:lnTo>
                  <a:lnTo>
                    <a:pt x="47226" y="312127"/>
                  </a:lnTo>
                  <a:lnTo>
                    <a:pt x="21851" y="276473"/>
                  </a:lnTo>
                  <a:lnTo>
                    <a:pt x="5678" y="236055"/>
                  </a:lnTo>
                  <a:lnTo>
                    <a:pt x="0" y="192024"/>
                  </a:lnTo>
                  <a:close/>
                </a:path>
              </a:pathLst>
            </a:custGeom>
            <a:ln w="12192">
              <a:solidFill>
                <a:srgbClr val="C5C5C5"/>
              </a:solidFill>
              <a:prstDash val="sysDash"/>
            </a:ln>
          </p:spPr>
          <p:txBody>
            <a:bodyPr wrap="square" lIns="0" tIns="0" rIns="0" bIns="0" rtlCol="0"/>
            <a:lstStyle/>
            <a:p>
              <a:endParaRPr/>
            </a:p>
          </p:txBody>
        </p:sp>
        <p:pic>
          <p:nvPicPr>
            <p:cNvPr id="31" name="object 31"/>
            <p:cNvPicPr/>
            <p:nvPr/>
          </p:nvPicPr>
          <p:blipFill>
            <a:blip r:embed="rId16" cstate="print"/>
            <a:stretch>
              <a:fillRect/>
            </a:stretch>
          </p:blipFill>
          <p:spPr>
            <a:xfrm>
              <a:off x="2017775" y="5647944"/>
              <a:ext cx="289560" cy="277368"/>
            </a:xfrm>
            <a:prstGeom prst="rect">
              <a:avLst/>
            </a:prstGeom>
          </p:spPr>
        </p:pic>
      </p:grpSp>
      <p:sp>
        <p:nvSpPr>
          <p:cNvPr id="32" name="object 32"/>
          <p:cNvSpPr txBox="1"/>
          <p:nvPr/>
        </p:nvSpPr>
        <p:spPr>
          <a:xfrm>
            <a:off x="1665858" y="5886732"/>
            <a:ext cx="955040" cy="525780"/>
          </a:xfrm>
          <a:prstGeom prst="rect">
            <a:avLst/>
          </a:prstGeom>
        </p:spPr>
        <p:txBody>
          <a:bodyPr vert="horz" wrap="square" lIns="0" tIns="26034" rIns="0" bIns="0" rtlCol="0">
            <a:spAutoFit/>
          </a:bodyPr>
          <a:lstStyle/>
          <a:p>
            <a:pPr marL="65405" algn="ctr">
              <a:lnSpc>
                <a:spcPct val="100000"/>
              </a:lnSpc>
              <a:spcBef>
                <a:spcPts val="204"/>
              </a:spcBef>
            </a:pPr>
            <a:r>
              <a:rPr sz="1000" spc="-25" dirty="0">
                <a:solidFill>
                  <a:srgbClr val="FFFFFF"/>
                </a:solidFill>
                <a:latin typeface="Calibri"/>
                <a:cs typeface="Calibri"/>
              </a:rPr>
              <a:t>NFC</a:t>
            </a:r>
            <a:endParaRPr sz="1000">
              <a:latin typeface="Calibri"/>
              <a:cs typeface="Calibri"/>
            </a:endParaRPr>
          </a:p>
          <a:p>
            <a:pPr algn="ctr">
              <a:lnSpc>
                <a:spcPts val="1255"/>
              </a:lnSpc>
              <a:spcBef>
                <a:spcPts val="120"/>
              </a:spcBef>
            </a:pPr>
            <a:r>
              <a:rPr sz="1050" dirty="0">
                <a:solidFill>
                  <a:srgbClr val="FFFFFF"/>
                </a:solidFill>
                <a:latin typeface="Calibri"/>
                <a:cs typeface="Calibri"/>
              </a:rPr>
              <a:t>Instant</a:t>
            </a:r>
            <a:r>
              <a:rPr sz="1050" spc="-35" dirty="0">
                <a:solidFill>
                  <a:srgbClr val="FFFFFF"/>
                </a:solidFill>
                <a:latin typeface="Calibri"/>
                <a:cs typeface="Calibri"/>
              </a:rPr>
              <a:t> </a:t>
            </a:r>
            <a:r>
              <a:rPr sz="1050" spc="-10" dirty="0">
                <a:solidFill>
                  <a:srgbClr val="FFFFFF"/>
                </a:solidFill>
                <a:latin typeface="Calibri"/>
                <a:cs typeface="Calibri"/>
              </a:rPr>
              <a:t>Response</a:t>
            </a:r>
            <a:endParaRPr sz="1050">
              <a:latin typeface="Calibri"/>
              <a:cs typeface="Calibri"/>
            </a:endParaRPr>
          </a:p>
          <a:p>
            <a:pPr marL="635" algn="ctr">
              <a:lnSpc>
                <a:spcPts val="1255"/>
              </a:lnSpc>
            </a:pPr>
            <a:r>
              <a:rPr sz="1050" dirty="0">
                <a:solidFill>
                  <a:srgbClr val="FFFFFF"/>
                </a:solidFill>
                <a:latin typeface="Calibri"/>
                <a:cs typeface="Calibri"/>
              </a:rPr>
              <a:t>Tap</a:t>
            </a:r>
            <a:r>
              <a:rPr sz="1050" spc="-5" dirty="0">
                <a:solidFill>
                  <a:srgbClr val="FFFFFF"/>
                </a:solidFill>
                <a:latin typeface="Calibri"/>
                <a:cs typeface="Calibri"/>
              </a:rPr>
              <a:t> </a:t>
            </a:r>
            <a:r>
              <a:rPr sz="1050" dirty="0">
                <a:solidFill>
                  <a:srgbClr val="FFFFFF"/>
                </a:solidFill>
                <a:latin typeface="Calibri"/>
                <a:cs typeface="Calibri"/>
              </a:rPr>
              <a:t>to</a:t>
            </a:r>
            <a:r>
              <a:rPr sz="1050" spc="-30" dirty="0">
                <a:solidFill>
                  <a:srgbClr val="FFFFFF"/>
                </a:solidFill>
                <a:latin typeface="Calibri"/>
                <a:cs typeface="Calibri"/>
              </a:rPr>
              <a:t> </a:t>
            </a:r>
            <a:r>
              <a:rPr sz="1050" spc="-20" dirty="0">
                <a:solidFill>
                  <a:srgbClr val="FFFFFF"/>
                </a:solidFill>
                <a:latin typeface="Calibri"/>
                <a:cs typeface="Calibri"/>
              </a:rPr>
              <a:t>Open</a:t>
            </a:r>
            <a:endParaRPr sz="1050">
              <a:latin typeface="Calibri"/>
              <a:cs typeface="Calibri"/>
            </a:endParaRPr>
          </a:p>
        </p:txBody>
      </p:sp>
      <p:grpSp>
        <p:nvGrpSpPr>
          <p:cNvPr id="33" name="object 33"/>
          <p:cNvGrpSpPr/>
          <p:nvPr/>
        </p:nvGrpSpPr>
        <p:grpSpPr>
          <a:xfrm>
            <a:off x="5269991" y="5202897"/>
            <a:ext cx="1336675" cy="1294130"/>
            <a:chOff x="5269991" y="5202897"/>
            <a:chExt cx="1336675" cy="1294130"/>
          </a:xfrm>
        </p:grpSpPr>
        <p:pic>
          <p:nvPicPr>
            <p:cNvPr id="34" name="object 34"/>
            <p:cNvPicPr/>
            <p:nvPr/>
          </p:nvPicPr>
          <p:blipFill>
            <a:blip r:embed="rId17" cstate="print"/>
            <a:stretch>
              <a:fillRect/>
            </a:stretch>
          </p:blipFill>
          <p:spPr>
            <a:xfrm>
              <a:off x="5269991" y="5202897"/>
              <a:ext cx="1336547" cy="1294003"/>
            </a:xfrm>
            <a:prstGeom prst="rect">
              <a:avLst/>
            </a:prstGeom>
          </p:spPr>
        </p:pic>
        <p:sp>
          <p:nvSpPr>
            <p:cNvPr id="35" name="object 35"/>
            <p:cNvSpPr/>
            <p:nvPr/>
          </p:nvSpPr>
          <p:spPr>
            <a:xfrm>
              <a:off x="5711951" y="5641848"/>
              <a:ext cx="466725" cy="429895"/>
            </a:xfrm>
            <a:custGeom>
              <a:avLst/>
              <a:gdLst/>
              <a:ahLst/>
              <a:cxnLst/>
              <a:rect l="l" t="t" r="r" b="b"/>
              <a:pathLst>
                <a:path w="466725" h="429895">
                  <a:moveTo>
                    <a:pt x="251460" y="0"/>
                  </a:moveTo>
                  <a:lnTo>
                    <a:pt x="214884" y="0"/>
                  </a:lnTo>
                  <a:lnTo>
                    <a:pt x="165631" y="5675"/>
                  </a:lnTo>
                  <a:lnTo>
                    <a:pt x="120409" y="21840"/>
                  </a:lnTo>
                  <a:lnTo>
                    <a:pt x="80509" y="47206"/>
                  </a:lnTo>
                  <a:lnTo>
                    <a:pt x="47226" y="80483"/>
                  </a:lnTo>
                  <a:lnTo>
                    <a:pt x="21851" y="120381"/>
                  </a:lnTo>
                  <a:lnTo>
                    <a:pt x="5678" y="165611"/>
                  </a:lnTo>
                  <a:lnTo>
                    <a:pt x="0" y="214883"/>
                  </a:lnTo>
                  <a:lnTo>
                    <a:pt x="5678" y="264156"/>
                  </a:lnTo>
                  <a:lnTo>
                    <a:pt x="21851" y="309386"/>
                  </a:lnTo>
                  <a:lnTo>
                    <a:pt x="47226" y="349284"/>
                  </a:lnTo>
                  <a:lnTo>
                    <a:pt x="80509" y="382561"/>
                  </a:lnTo>
                  <a:lnTo>
                    <a:pt x="120409" y="407927"/>
                  </a:lnTo>
                  <a:lnTo>
                    <a:pt x="165631" y="424092"/>
                  </a:lnTo>
                  <a:lnTo>
                    <a:pt x="214884" y="429767"/>
                  </a:lnTo>
                  <a:lnTo>
                    <a:pt x="251460" y="429767"/>
                  </a:lnTo>
                  <a:lnTo>
                    <a:pt x="300712" y="424092"/>
                  </a:lnTo>
                  <a:lnTo>
                    <a:pt x="345934" y="407927"/>
                  </a:lnTo>
                  <a:lnTo>
                    <a:pt x="385834" y="382561"/>
                  </a:lnTo>
                  <a:lnTo>
                    <a:pt x="419117" y="349284"/>
                  </a:lnTo>
                  <a:lnTo>
                    <a:pt x="444492" y="309386"/>
                  </a:lnTo>
                  <a:lnTo>
                    <a:pt x="460665" y="264156"/>
                  </a:lnTo>
                  <a:lnTo>
                    <a:pt x="466344" y="214883"/>
                  </a:lnTo>
                  <a:lnTo>
                    <a:pt x="460665" y="165611"/>
                  </a:lnTo>
                  <a:lnTo>
                    <a:pt x="444492" y="120381"/>
                  </a:lnTo>
                  <a:lnTo>
                    <a:pt x="419117" y="80483"/>
                  </a:lnTo>
                  <a:lnTo>
                    <a:pt x="385834" y="47206"/>
                  </a:lnTo>
                  <a:lnTo>
                    <a:pt x="345934" y="21840"/>
                  </a:lnTo>
                  <a:lnTo>
                    <a:pt x="300712" y="5675"/>
                  </a:lnTo>
                  <a:lnTo>
                    <a:pt x="251460" y="0"/>
                  </a:lnTo>
                  <a:close/>
                </a:path>
              </a:pathLst>
            </a:custGeom>
            <a:solidFill>
              <a:srgbClr val="2E52BC"/>
            </a:solidFill>
          </p:spPr>
          <p:txBody>
            <a:bodyPr wrap="square" lIns="0" tIns="0" rIns="0" bIns="0" rtlCol="0"/>
            <a:lstStyle/>
            <a:p>
              <a:endParaRPr/>
            </a:p>
          </p:txBody>
        </p:sp>
        <p:sp>
          <p:nvSpPr>
            <p:cNvPr id="36" name="object 36"/>
            <p:cNvSpPr/>
            <p:nvPr/>
          </p:nvSpPr>
          <p:spPr>
            <a:xfrm>
              <a:off x="5742431" y="5669280"/>
              <a:ext cx="408940" cy="372110"/>
            </a:xfrm>
            <a:custGeom>
              <a:avLst/>
              <a:gdLst/>
              <a:ahLst/>
              <a:cxnLst/>
              <a:rect l="l" t="t" r="r" b="b"/>
              <a:pathLst>
                <a:path w="408939" h="372110">
                  <a:moveTo>
                    <a:pt x="0" y="185928"/>
                  </a:moveTo>
                  <a:lnTo>
                    <a:pt x="5393" y="143298"/>
                  </a:lnTo>
                  <a:lnTo>
                    <a:pt x="20758" y="104164"/>
                  </a:lnTo>
                  <a:lnTo>
                    <a:pt x="44866" y="69641"/>
                  </a:lnTo>
                  <a:lnTo>
                    <a:pt x="76493" y="40848"/>
                  </a:lnTo>
                  <a:lnTo>
                    <a:pt x="114411" y="18898"/>
                  </a:lnTo>
                  <a:lnTo>
                    <a:pt x="157394" y="4910"/>
                  </a:lnTo>
                  <a:lnTo>
                    <a:pt x="204215" y="0"/>
                  </a:lnTo>
                  <a:lnTo>
                    <a:pt x="251037" y="4910"/>
                  </a:lnTo>
                  <a:lnTo>
                    <a:pt x="294020" y="18898"/>
                  </a:lnTo>
                  <a:lnTo>
                    <a:pt x="331938" y="40848"/>
                  </a:lnTo>
                  <a:lnTo>
                    <a:pt x="363565" y="69641"/>
                  </a:lnTo>
                  <a:lnTo>
                    <a:pt x="387673" y="104164"/>
                  </a:lnTo>
                  <a:lnTo>
                    <a:pt x="403038" y="143298"/>
                  </a:lnTo>
                  <a:lnTo>
                    <a:pt x="408431" y="185928"/>
                  </a:lnTo>
                  <a:lnTo>
                    <a:pt x="403038" y="228557"/>
                  </a:lnTo>
                  <a:lnTo>
                    <a:pt x="387673" y="267691"/>
                  </a:lnTo>
                  <a:lnTo>
                    <a:pt x="363565" y="302214"/>
                  </a:lnTo>
                  <a:lnTo>
                    <a:pt x="331938" y="331007"/>
                  </a:lnTo>
                  <a:lnTo>
                    <a:pt x="294020" y="352957"/>
                  </a:lnTo>
                  <a:lnTo>
                    <a:pt x="251037" y="366945"/>
                  </a:lnTo>
                  <a:lnTo>
                    <a:pt x="204215" y="371856"/>
                  </a:lnTo>
                  <a:lnTo>
                    <a:pt x="157394" y="366945"/>
                  </a:lnTo>
                  <a:lnTo>
                    <a:pt x="114411" y="352957"/>
                  </a:lnTo>
                  <a:lnTo>
                    <a:pt x="76493" y="331007"/>
                  </a:lnTo>
                  <a:lnTo>
                    <a:pt x="44866" y="302214"/>
                  </a:lnTo>
                  <a:lnTo>
                    <a:pt x="20758" y="267691"/>
                  </a:lnTo>
                  <a:lnTo>
                    <a:pt x="5393" y="228557"/>
                  </a:lnTo>
                  <a:lnTo>
                    <a:pt x="0" y="185928"/>
                  </a:lnTo>
                  <a:close/>
                </a:path>
              </a:pathLst>
            </a:custGeom>
            <a:ln w="12192">
              <a:solidFill>
                <a:srgbClr val="C5C5C5"/>
              </a:solidFill>
              <a:prstDash val="sysDash"/>
            </a:ln>
          </p:spPr>
          <p:txBody>
            <a:bodyPr wrap="square" lIns="0" tIns="0" rIns="0" bIns="0" rtlCol="0"/>
            <a:lstStyle/>
            <a:p>
              <a:endParaRPr/>
            </a:p>
          </p:txBody>
        </p:sp>
        <p:pic>
          <p:nvPicPr>
            <p:cNvPr id="37" name="object 37"/>
            <p:cNvPicPr/>
            <p:nvPr/>
          </p:nvPicPr>
          <p:blipFill>
            <a:blip r:embed="rId18" cstate="print"/>
            <a:stretch>
              <a:fillRect/>
            </a:stretch>
          </p:blipFill>
          <p:spPr>
            <a:xfrm>
              <a:off x="5794247" y="5675376"/>
              <a:ext cx="298703" cy="228600"/>
            </a:xfrm>
            <a:prstGeom prst="rect">
              <a:avLst/>
            </a:prstGeom>
          </p:spPr>
        </p:pic>
      </p:grpSp>
      <p:sp>
        <p:nvSpPr>
          <p:cNvPr id="38" name="object 38"/>
          <p:cNvSpPr txBox="1"/>
          <p:nvPr/>
        </p:nvSpPr>
        <p:spPr>
          <a:xfrm>
            <a:off x="5747130" y="5891276"/>
            <a:ext cx="461645" cy="179070"/>
          </a:xfrm>
          <a:prstGeom prst="rect">
            <a:avLst/>
          </a:prstGeom>
        </p:spPr>
        <p:txBody>
          <a:bodyPr vert="horz" wrap="square" lIns="0" tIns="13335" rIns="0" bIns="0" rtlCol="0">
            <a:spAutoFit/>
          </a:bodyPr>
          <a:lstStyle/>
          <a:p>
            <a:pPr marL="12700">
              <a:lnSpc>
                <a:spcPct val="100000"/>
              </a:lnSpc>
              <a:spcBef>
                <a:spcPts val="105"/>
              </a:spcBef>
            </a:pPr>
            <a:r>
              <a:rPr sz="1000" dirty="0">
                <a:solidFill>
                  <a:srgbClr val="FFFFFF"/>
                </a:solidFill>
                <a:latin typeface="Calibri"/>
                <a:cs typeface="Calibri"/>
              </a:rPr>
              <a:t>QR</a:t>
            </a:r>
            <a:r>
              <a:rPr sz="1000" spc="-15" dirty="0">
                <a:solidFill>
                  <a:srgbClr val="FFFFFF"/>
                </a:solidFill>
                <a:latin typeface="Calibri"/>
                <a:cs typeface="Calibri"/>
              </a:rPr>
              <a:t> </a:t>
            </a:r>
            <a:r>
              <a:rPr sz="1000" spc="-20" dirty="0">
                <a:solidFill>
                  <a:srgbClr val="FFFFFF"/>
                </a:solidFill>
                <a:latin typeface="Calibri"/>
                <a:cs typeface="Calibri"/>
              </a:rPr>
              <a:t>code</a:t>
            </a:r>
            <a:endParaRPr sz="1000">
              <a:latin typeface="Calibri"/>
              <a:cs typeface="Calibri"/>
            </a:endParaRPr>
          </a:p>
        </p:txBody>
      </p:sp>
      <p:sp>
        <p:nvSpPr>
          <p:cNvPr id="39" name="object 39"/>
          <p:cNvSpPr txBox="1"/>
          <p:nvPr/>
        </p:nvSpPr>
        <p:spPr>
          <a:xfrm>
            <a:off x="5576442" y="6085128"/>
            <a:ext cx="766445" cy="345440"/>
          </a:xfrm>
          <a:prstGeom prst="rect">
            <a:avLst/>
          </a:prstGeom>
        </p:spPr>
        <p:txBody>
          <a:bodyPr vert="horz" wrap="square" lIns="0" tIns="19685" rIns="0" bIns="0" rtlCol="0">
            <a:spAutoFit/>
          </a:bodyPr>
          <a:lstStyle/>
          <a:p>
            <a:pPr marL="12700" marR="5080" indent="63500">
              <a:lnSpc>
                <a:spcPts val="1250"/>
              </a:lnSpc>
              <a:spcBef>
                <a:spcPts val="155"/>
              </a:spcBef>
            </a:pPr>
            <a:r>
              <a:rPr sz="1050" spc="-10" dirty="0">
                <a:solidFill>
                  <a:srgbClr val="FFFFFF"/>
                </a:solidFill>
                <a:latin typeface="Calibri"/>
                <a:cs typeface="Calibri"/>
              </a:rPr>
              <a:t>Touch-</a:t>
            </a:r>
            <a:r>
              <a:rPr sz="1050" spc="-20" dirty="0">
                <a:solidFill>
                  <a:srgbClr val="FFFFFF"/>
                </a:solidFill>
                <a:latin typeface="Calibri"/>
                <a:cs typeface="Calibri"/>
              </a:rPr>
              <a:t>Free </a:t>
            </a:r>
            <a:r>
              <a:rPr sz="1050" spc="-10" dirty="0">
                <a:solidFill>
                  <a:srgbClr val="FFFFFF"/>
                </a:solidFill>
                <a:latin typeface="Calibri"/>
                <a:cs typeface="Calibri"/>
              </a:rPr>
              <a:t>Authorization</a:t>
            </a:r>
            <a:endParaRPr sz="1050" dirty="0">
              <a:latin typeface="Calibri"/>
              <a:cs typeface="Calibri"/>
            </a:endParaRPr>
          </a:p>
        </p:txBody>
      </p:sp>
      <p:grpSp>
        <p:nvGrpSpPr>
          <p:cNvPr id="40" name="object 40"/>
          <p:cNvGrpSpPr/>
          <p:nvPr/>
        </p:nvGrpSpPr>
        <p:grpSpPr>
          <a:xfrm>
            <a:off x="5699759" y="4885944"/>
            <a:ext cx="463550" cy="426720"/>
            <a:chOff x="5699759" y="4885944"/>
            <a:chExt cx="463550" cy="426720"/>
          </a:xfrm>
        </p:grpSpPr>
        <p:sp>
          <p:nvSpPr>
            <p:cNvPr id="41" name="object 41"/>
            <p:cNvSpPr/>
            <p:nvPr/>
          </p:nvSpPr>
          <p:spPr>
            <a:xfrm>
              <a:off x="5699760" y="4885943"/>
              <a:ext cx="463550" cy="426720"/>
            </a:xfrm>
            <a:custGeom>
              <a:avLst/>
              <a:gdLst/>
              <a:ahLst/>
              <a:cxnLst/>
              <a:rect l="l" t="t" r="r" b="b"/>
              <a:pathLst>
                <a:path w="463550" h="426720">
                  <a:moveTo>
                    <a:pt x="463296" y="213360"/>
                  </a:moveTo>
                  <a:lnTo>
                    <a:pt x="458584" y="170357"/>
                  </a:lnTo>
                  <a:lnTo>
                    <a:pt x="445084" y="130314"/>
                  </a:lnTo>
                  <a:lnTo>
                    <a:pt x="423710" y="94068"/>
                  </a:lnTo>
                  <a:lnTo>
                    <a:pt x="395427" y="62496"/>
                  </a:lnTo>
                  <a:lnTo>
                    <a:pt x="361137" y="36436"/>
                  </a:lnTo>
                  <a:lnTo>
                    <a:pt x="321792" y="16764"/>
                  </a:lnTo>
                  <a:lnTo>
                    <a:pt x="278307" y="4343"/>
                  </a:lnTo>
                  <a:lnTo>
                    <a:pt x="231648" y="0"/>
                  </a:lnTo>
                  <a:lnTo>
                    <a:pt x="184975" y="4343"/>
                  </a:lnTo>
                  <a:lnTo>
                    <a:pt x="141490" y="16764"/>
                  </a:lnTo>
                  <a:lnTo>
                    <a:pt x="102146" y="36436"/>
                  </a:lnTo>
                  <a:lnTo>
                    <a:pt x="67856" y="62496"/>
                  </a:lnTo>
                  <a:lnTo>
                    <a:pt x="39573" y="94068"/>
                  </a:lnTo>
                  <a:lnTo>
                    <a:pt x="18199" y="130314"/>
                  </a:lnTo>
                  <a:lnTo>
                    <a:pt x="4699" y="170357"/>
                  </a:lnTo>
                  <a:lnTo>
                    <a:pt x="0" y="213360"/>
                  </a:lnTo>
                  <a:lnTo>
                    <a:pt x="4699" y="256374"/>
                  </a:lnTo>
                  <a:lnTo>
                    <a:pt x="18199" y="296430"/>
                  </a:lnTo>
                  <a:lnTo>
                    <a:pt x="39573" y="332663"/>
                  </a:lnTo>
                  <a:lnTo>
                    <a:pt x="67856" y="364236"/>
                  </a:lnTo>
                  <a:lnTo>
                    <a:pt x="102146" y="390296"/>
                  </a:lnTo>
                  <a:lnTo>
                    <a:pt x="141490" y="409956"/>
                  </a:lnTo>
                  <a:lnTo>
                    <a:pt x="184975" y="422389"/>
                  </a:lnTo>
                  <a:lnTo>
                    <a:pt x="231648" y="426720"/>
                  </a:lnTo>
                  <a:lnTo>
                    <a:pt x="278307" y="422389"/>
                  </a:lnTo>
                  <a:lnTo>
                    <a:pt x="321792" y="409956"/>
                  </a:lnTo>
                  <a:lnTo>
                    <a:pt x="361137" y="390296"/>
                  </a:lnTo>
                  <a:lnTo>
                    <a:pt x="395427" y="364236"/>
                  </a:lnTo>
                  <a:lnTo>
                    <a:pt x="423710" y="332663"/>
                  </a:lnTo>
                  <a:lnTo>
                    <a:pt x="445084" y="296418"/>
                  </a:lnTo>
                  <a:lnTo>
                    <a:pt x="458584" y="256374"/>
                  </a:lnTo>
                  <a:lnTo>
                    <a:pt x="463296" y="213360"/>
                  </a:lnTo>
                  <a:close/>
                </a:path>
              </a:pathLst>
            </a:custGeom>
            <a:solidFill>
              <a:srgbClr val="2E52BC"/>
            </a:solidFill>
          </p:spPr>
          <p:txBody>
            <a:bodyPr wrap="square" lIns="0" tIns="0" rIns="0" bIns="0" rtlCol="0"/>
            <a:lstStyle/>
            <a:p>
              <a:endParaRPr/>
            </a:p>
          </p:txBody>
        </p:sp>
        <p:sp>
          <p:nvSpPr>
            <p:cNvPr id="42" name="object 42"/>
            <p:cNvSpPr/>
            <p:nvPr/>
          </p:nvSpPr>
          <p:spPr>
            <a:xfrm>
              <a:off x="5722619" y="4908804"/>
              <a:ext cx="414655" cy="372110"/>
            </a:xfrm>
            <a:custGeom>
              <a:avLst/>
              <a:gdLst/>
              <a:ahLst/>
              <a:cxnLst/>
              <a:rect l="l" t="t" r="r" b="b"/>
              <a:pathLst>
                <a:path w="414654" h="372110">
                  <a:moveTo>
                    <a:pt x="0" y="185928"/>
                  </a:moveTo>
                  <a:lnTo>
                    <a:pt x="5476" y="143278"/>
                  </a:lnTo>
                  <a:lnTo>
                    <a:pt x="21073" y="104136"/>
                  </a:lnTo>
                  <a:lnTo>
                    <a:pt x="45546" y="69615"/>
                  </a:lnTo>
                  <a:lnTo>
                    <a:pt x="77648" y="40828"/>
                  </a:lnTo>
                  <a:lnTo>
                    <a:pt x="116132" y="18887"/>
                  </a:lnTo>
                  <a:lnTo>
                    <a:pt x="159753" y="4907"/>
                  </a:lnTo>
                  <a:lnTo>
                    <a:pt x="207263" y="0"/>
                  </a:lnTo>
                  <a:lnTo>
                    <a:pt x="254774" y="4907"/>
                  </a:lnTo>
                  <a:lnTo>
                    <a:pt x="298395" y="18887"/>
                  </a:lnTo>
                  <a:lnTo>
                    <a:pt x="336879" y="40828"/>
                  </a:lnTo>
                  <a:lnTo>
                    <a:pt x="368981" y="69615"/>
                  </a:lnTo>
                  <a:lnTo>
                    <a:pt x="393454" y="104136"/>
                  </a:lnTo>
                  <a:lnTo>
                    <a:pt x="409051" y="143278"/>
                  </a:lnTo>
                  <a:lnTo>
                    <a:pt x="414527" y="185928"/>
                  </a:lnTo>
                  <a:lnTo>
                    <a:pt x="409051" y="228577"/>
                  </a:lnTo>
                  <a:lnTo>
                    <a:pt x="393454" y="267719"/>
                  </a:lnTo>
                  <a:lnTo>
                    <a:pt x="368981" y="302240"/>
                  </a:lnTo>
                  <a:lnTo>
                    <a:pt x="336879" y="331027"/>
                  </a:lnTo>
                  <a:lnTo>
                    <a:pt x="298395" y="352968"/>
                  </a:lnTo>
                  <a:lnTo>
                    <a:pt x="254774" y="366948"/>
                  </a:lnTo>
                  <a:lnTo>
                    <a:pt x="207263" y="371856"/>
                  </a:lnTo>
                  <a:lnTo>
                    <a:pt x="159753" y="366948"/>
                  </a:lnTo>
                  <a:lnTo>
                    <a:pt x="116132" y="352968"/>
                  </a:lnTo>
                  <a:lnTo>
                    <a:pt x="77648" y="331027"/>
                  </a:lnTo>
                  <a:lnTo>
                    <a:pt x="45546" y="302240"/>
                  </a:lnTo>
                  <a:lnTo>
                    <a:pt x="21073" y="267719"/>
                  </a:lnTo>
                  <a:lnTo>
                    <a:pt x="5476" y="228577"/>
                  </a:lnTo>
                  <a:lnTo>
                    <a:pt x="0" y="185928"/>
                  </a:lnTo>
                  <a:close/>
                </a:path>
              </a:pathLst>
            </a:custGeom>
            <a:ln w="3175">
              <a:solidFill>
                <a:srgbClr val="C5C5C5"/>
              </a:solidFill>
              <a:prstDash val="sysDash"/>
            </a:ln>
          </p:spPr>
          <p:txBody>
            <a:bodyPr wrap="square" lIns="0" tIns="0" rIns="0" bIns="0" rtlCol="0"/>
            <a:lstStyle/>
            <a:p>
              <a:endParaRPr/>
            </a:p>
          </p:txBody>
        </p:sp>
        <p:pic>
          <p:nvPicPr>
            <p:cNvPr id="43" name="object 43"/>
            <p:cNvPicPr/>
            <p:nvPr/>
          </p:nvPicPr>
          <p:blipFill>
            <a:blip r:embed="rId19" cstate="print"/>
            <a:stretch>
              <a:fillRect/>
            </a:stretch>
          </p:blipFill>
          <p:spPr>
            <a:xfrm>
              <a:off x="5815583" y="4959096"/>
              <a:ext cx="228600" cy="201168"/>
            </a:xfrm>
            <a:prstGeom prst="rect">
              <a:avLst/>
            </a:prstGeom>
          </p:spPr>
        </p:pic>
      </p:grpSp>
      <p:sp>
        <p:nvSpPr>
          <p:cNvPr id="44" name="object 44"/>
          <p:cNvSpPr txBox="1"/>
          <p:nvPr/>
        </p:nvSpPr>
        <p:spPr>
          <a:xfrm>
            <a:off x="5078221" y="5129995"/>
            <a:ext cx="1575435" cy="384175"/>
          </a:xfrm>
          <a:prstGeom prst="rect">
            <a:avLst/>
          </a:prstGeom>
        </p:spPr>
        <p:txBody>
          <a:bodyPr vert="horz" wrap="square" lIns="0" tIns="34925" rIns="0" bIns="0" rtlCol="0">
            <a:spAutoFit/>
          </a:bodyPr>
          <a:lstStyle/>
          <a:p>
            <a:pPr marL="135255" algn="ctr">
              <a:lnSpc>
                <a:spcPct val="100000"/>
              </a:lnSpc>
              <a:spcBef>
                <a:spcPts val="275"/>
              </a:spcBef>
            </a:pPr>
            <a:r>
              <a:rPr sz="1000" spc="-25" dirty="0">
                <a:solidFill>
                  <a:srgbClr val="FFFFFF"/>
                </a:solidFill>
                <a:latin typeface="Calibri"/>
                <a:cs typeface="Calibri"/>
              </a:rPr>
              <a:t>Fac</a:t>
            </a:r>
            <a:endParaRPr sz="1000" dirty="0">
              <a:latin typeface="Calibri"/>
              <a:cs typeface="Calibri"/>
            </a:endParaRPr>
          </a:p>
          <a:p>
            <a:pPr marL="38100">
              <a:lnSpc>
                <a:spcPct val="100000"/>
              </a:lnSpc>
              <a:spcBef>
                <a:spcPts val="185"/>
              </a:spcBef>
            </a:pPr>
            <a:r>
              <a:rPr sz="1050" spc="-10" dirty="0">
                <a:solidFill>
                  <a:srgbClr val="FFFFFF"/>
                </a:solidFill>
                <a:latin typeface="Calibri"/>
                <a:cs typeface="Calibri"/>
              </a:rPr>
              <a:t>Hands-</a:t>
            </a:r>
            <a:r>
              <a:rPr sz="1050" dirty="0">
                <a:solidFill>
                  <a:srgbClr val="FFFFFF"/>
                </a:solidFill>
                <a:latin typeface="Calibri"/>
                <a:cs typeface="Calibri"/>
              </a:rPr>
              <a:t>Free, </a:t>
            </a:r>
            <a:r>
              <a:rPr sz="1050" spc="-60" dirty="0">
                <a:solidFill>
                  <a:srgbClr val="FFFFFF"/>
                </a:solidFill>
                <a:latin typeface="Calibri"/>
                <a:cs typeface="Calibri"/>
              </a:rPr>
              <a:t>Se</a:t>
            </a:r>
            <a:r>
              <a:rPr sz="1500" spc="-89" baseline="13888" dirty="0">
                <a:solidFill>
                  <a:srgbClr val="FFFFFF"/>
                </a:solidFill>
                <a:latin typeface="Calibri"/>
                <a:cs typeface="Calibri"/>
              </a:rPr>
              <a:t>e</a:t>
            </a:r>
            <a:r>
              <a:rPr sz="1050" spc="-60" dirty="0">
                <a:solidFill>
                  <a:srgbClr val="FFFFFF"/>
                </a:solidFill>
                <a:latin typeface="Calibri"/>
                <a:cs typeface="Calibri"/>
              </a:rPr>
              <a:t>amless</a:t>
            </a:r>
            <a:r>
              <a:rPr sz="1050" dirty="0">
                <a:solidFill>
                  <a:srgbClr val="FFFFFF"/>
                </a:solidFill>
                <a:latin typeface="Calibri"/>
                <a:cs typeface="Calibri"/>
              </a:rPr>
              <a:t> </a:t>
            </a:r>
            <a:r>
              <a:rPr sz="1050" spc="-20" dirty="0">
                <a:solidFill>
                  <a:srgbClr val="FFFFFF"/>
                </a:solidFill>
                <a:latin typeface="Calibri"/>
                <a:cs typeface="Calibri"/>
              </a:rPr>
              <a:t>Entry</a:t>
            </a:r>
            <a:endParaRPr sz="1050" dirty="0">
              <a:latin typeface="Calibri"/>
              <a:cs typeface="Calibri"/>
            </a:endParaRPr>
          </a:p>
        </p:txBody>
      </p:sp>
      <p:grpSp>
        <p:nvGrpSpPr>
          <p:cNvPr id="45" name="object 45"/>
          <p:cNvGrpSpPr/>
          <p:nvPr/>
        </p:nvGrpSpPr>
        <p:grpSpPr>
          <a:xfrm>
            <a:off x="3767328" y="5998464"/>
            <a:ext cx="988060" cy="445134"/>
            <a:chOff x="3767328" y="5998464"/>
            <a:chExt cx="988060" cy="445134"/>
          </a:xfrm>
        </p:grpSpPr>
        <p:sp>
          <p:nvSpPr>
            <p:cNvPr id="46" name="object 46"/>
            <p:cNvSpPr/>
            <p:nvPr/>
          </p:nvSpPr>
          <p:spPr>
            <a:xfrm>
              <a:off x="3767328" y="6004560"/>
              <a:ext cx="460375" cy="439420"/>
            </a:xfrm>
            <a:custGeom>
              <a:avLst/>
              <a:gdLst/>
              <a:ahLst/>
              <a:cxnLst/>
              <a:rect l="l" t="t" r="r" b="b"/>
              <a:pathLst>
                <a:path w="460375" h="439420">
                  <a:moveTo>
                    <a:pt x="230124" y="0"/>
                  </a:moveTo>
                  <a:lnTo>
                    <a:pt x="183736" y="4458"/>
                  </a:lnTo>
                  <a:lnTo>
                    <a:pt x="140535" y="17245"/>
                  </a:lnTo>
                  <a:lnTo>
                    <a:pt x="101444" y="37477"/>
                  </a:lnTo>
                  <a:lnTo>
                    <a:pt x="67389" y="64274"/>
                  </a:lnTo>
                  <a:lnTo>
                    <a:pt x="39292" y="96753"/>
                  </a:lnTo>
                  <a:lnTo>
                    <a:pt x="18079" y="134031"/>
                  </a:lnTo>
                  <a:lnTo>
                    <a:pt x="4673" y="175226"/>
                  </a:lnTo>
                  <a:lnTo>
                    <a:pt x="0" y="219455"/>
                  </a:lnTo>
                  <a:lnTo>
                    <a:pt x="4673" y="263682"/>
                  </a:lnTo>
                  <a:lnTo>
                    <a:pt x="18079" y="304875"/>
                  </a:lnTo>
                  <a:lnTo>
                    <a:pt x="39292" y="342153"/>
                  </a:lnTo>
                  <a:lnTo>
                    <a:pt x="67389" y="374632"/>
                  </a:lnTo>
                  <a:lnTo>
                    <a:pt x="101444" y="401430"/>
                  </a:lnTo>
                  <a:lnTo>
                    <a:pt x="140535" y="421665"/>
                  </a:lnTo>
                  <a:lnTo>
                    <a:pt x="183736" y="434453"/>
                  </a:lnTo>
                  <a:lnTo>
                    <a:pt x="230124" y="438911"/>
                  </a:lnTo>
                  <a:lnTo>
                    <a:pt x="276511" y="434453"/>
                  </a:lnTo>
                  <a:lnTo>
                    <a:pt x="319712" y="421665"/>
                  </a:lnTo>
                  <a:lnTo>
                    <a:pt x="358803" y="401430"/>
                  </a:lnTo>
                  <a:lnTo>
                    <a:pt x="392858" y="374632"/>
                  </a:lnTo>
                  <a:lnTo>
                    <a:pt x="420955" y="342153"/>
                  </a:lnTo>
                  <a:lnTo>
                    <a:pt x="442168" y="304875"/>
                  </a:lnTo>
                  <a:lnTo>
                    <a:pt x="455574" y="263682"/>
                  </a:lnTo>
                  <a:lnTo>
                    <a:pt x="460248" y="219455"/>
                  </a:lnTo>
                  <a:lnTo>
                    <a:pt x="455574" y="175226"/>
                  </a:lnTo>
                  <a:lnTo>
                    <a:pt x="442168" y="134031"/>
                  </a:lnTo>
                  <a:lnTo>
                    <a:pt x="420955" y="96753"/>
                  </a:lnTo>
                  <a:lnTo>
                    <a:pt x="392858" y="64274"/>
                  </a:lnTo>
                  <a:lnTo>
                    <a:pt x="358803" y="37477"/>
                  </a:lnTo>
                  <a:lnTo>
                    <a:pt x="319712" y="17245"/>
                  </a:lnTo>
                  <a:lnTo>
                    <a:pt x="276511" y="4458"/>
                  </a:lnTo>
                  <a:lnTo>
                    <a:pt x="230124" y="0"/>
                  </a:lnTo>
                  <a:close/>
                </a:path>
              </a:pathLst>
            </a:custGeom>
            <a:solidFill>
              <a:srgbClr val="2E52BC"/>
            </a:solidFill>
          </p:spPr>
          <p:txBody>
            <a:bodyPr wrap="square" lIns="0" tIns="0" rIns="0" bIns="0" rtlCol="0"/>
            <a:lstStyle/>
            <a:p>
              <a:endParaRPr/>
            </a:p>
          </p:txBody>
        </p:sp>
        <p:sp>
          <p:nvSpPr>
            <p:cNvPr id="47" name="object 47"/>
            <p:cNvSpPr/>
            <p:nvPr/>
          </p:nvSpPr>
          <p:spPr>
            <a:xfrm>
              <a:off x="3790188" y="6033516"/>
              <a:ext cx="411480" cy="384175"/>
            </a:xfrm>
            <a:custGeom>
              <a:avLst/>
              <a:gdLst/>
              <a:ahLst/>
              <a:cxnLst/>
              <a:rect l="l" t="t" r="r" b="b"/>
              <a:pathLst>
                <a:path w="411479" h="384175">
                  <a:moveTo>
                    <a:pt x="0" y="192024"/>
                  </a:moveTo>
                  <a:lnTo>
                    <a:pt x="5431" y="147992"/>
                  </a:lnTo>
                  <a:lnTo>
                    <a:pt x="20905" y="107574"/>
                  </a:lnTo>
                  <a:lnTo>
                    <a:pt x="45186" y="71920"/>
                  </a:lnTo>
                  <a:lnTo>
                    <a:pt x="77044" y="42183"/>
                  </a:lnTo>
                  <a:lnTo>
                    <a:pt x="115244" y="19516"/>
                  </a:lnTo>
                  <a:lnTo>
                    <a:pt x="158553" y="5071"/>
                  </a:lnTo>
                  <a:lnTo>
                    <a:pt x="205739" y="0"/>
                  </a:lnTo>
                  <a:lnTo>
                    <a:pt x="252926" y="5071"/>
                  </a:lnTo>
                  <a:lnTo>
                    <a:pt x="296235" y="19516"/>
                  </a:lnTo>
                  <a:lnTo>
                    <a:pt x="334435" y="42183"/>
                  </a:lnTo>
                  <a:lnTo>
                    <a:pt x="366293" y="71920"/>
                  </a:lnTo>
                  <a:lnTo>
                    <a:pt x="390574" y="107574"/>
                  </a:lnTo>
                  <a:lnTo>
                    <a:pt x="406048" y="147992"/>
                  </a:lnTo>
                  <a:lnTo>
                    <a:pt x="411479" y="192024"/>
                  </a:lnTo>
                  <a:lnTo>
                    <a:pt x="406048" y="236055"/>
                  </a:lnTo>
                  <a:lnTo>
                    <a:pt x="390574" y="276473"/>
                  </a:lnTo>
                  <a:lnTo>
                    <a:pt x="366293" y="312127"/>
                  </a:lnTo>
                  <a:lnTo>
                    <a:pt x="334435" y="341864"/>
                  </a:lnTo>
                  <a:lnTo>
                    <a:pt x="296235" y="364531"/>
                  </a:lnTo>
                  <a:lnTo>
                    <a:pt x="252926" y="378976"/>
                  </a:lnTo>
                  <a:lnTo>
                    <a:pt x="205739" y="384048"/>
                  </a:lnTo>
                  <a:lnTo>
                    <a:pt x="158553" y="378976"/>
                  </a:lnTo>
                  <a:lnTo>
                    <a:pt x="115244" y="364531"/>
                  </a:lnTo>
                  <a:lnTo>
                    <a:pt x="77044" y="341864"/>
                  </a:lnTo>
                  <a:lnTo>
                    <a:pt x="45186" y="312127"/>
                  </a:lnTo>
                  <a:lnTo>
                    <a:pt x="20905" y="276473"/>
                  </a:lnTo>
                  <a:lnTo>
                    <a:pt x="5431" y="236055"/>
                  </a:lnTo>
                  <a:lnTo>
                    <a:pt x="0" y="192024"/>
                  </a:lnTo>
                  <a:close/>
                </a:path>
              </a:pathLst>
            </a:custGeom>
            <a:ln w="3175">
              <a:solidFill>
                <a:srgbClr val="C5C5C5"/>
              </a:solidFill>
              <a:prstDash val="sysDash"/>
            </a:ln>
          </p:spPr>
          <p:txBody>
            <a:bodyPr wrap="square" lIns="0" tIns="0" rIns="0" bIns="0" rtlCol="0"/>
            <a:lstStyle/>
            <a:p>
              <a:endParaRPr/>
            </a:p>
          </p:txBody>
        </p:sp>
        <p:pic>
          <p:nvPicPr>
            <p:cNvPr id="48" name="object 48"/>
            <p:cNvPicPr/>
            <p:nvPr/>
          </p:nvPicPr>
          <p:blipFill>
            <a:blip r:embed="rId20" cstate="print"/>
            <a:stretch>
              <a:fillRect/>
            </a:stretch>
          </p:blipFill>
          <p:spPr>
            <a:xfrm>
              <a:off x="3870960" y="6102096"/>
              <a:ext cx="249936" cy="173736"/>
            </a:xfrm>
            <a:prstGeom prst="rect">
              <a:avLst/>
            </a:prstGeom>
          </p:spPr>
        </p:pic>
        <p:sp>
          <p:nvSpPr>
            <p:cNvPr id="49" name="object 49"/>
            <p:cNvSpPr/>
            <p:nvPr/>
          </p:nvSpPr>
          <p:spPr>
            <a:xfrm>
              <a:off x="4297680" y="5998464"/>
              <a:ext cx="457200" cy="445134"/>
            </a:xfrm>
            <a:custGeom>
              <a:avLst/>
              <a:gdLst/>
              <a:ahLst/>
              <a:cxnLst/>
              <a:rect l="l" t="t" r="r" b="b"/>
              <a:pathLst>
                <a:path w="457200" h="445135">
                  <a:moveTo>
                    <a:pt x="228600" y="0"/>
                  </a:moveTo>
                  <a:lnTo>
                    <a:pt x="182533" y="4520"/>
                  </a:lnTo>
                  <a:lnTo>
                    <a:pt x="139624" y="17485"/>
                  </a:lnTo>
                  <a:lnTo>
                    <a:pt x="100793" y="38000"/>
                  </a:lnTo>
                  <a:lnTo>
                    <a:pt x="66960" y="65170"/>
                  </a:lnTo>
                  <a:lnTo>
                    <a:pt x="39045" y="98100"/>
                  </a:lnTo>
                  <a:lnTo>
                    <a:pt x="17966" y="135895"/>
                  </a:lnTo>
                  <a:lnTo>
                    <a:pt x="4644" y="177661"/>
                  </a:lnTo>
                  <a:lnTo>
                    <a:pt x="0" y="222504"/>
                  </a:lnTo>
                  <a:lnTo>
                    <a:pt x="4644" y="267346"/>
                  </a:lnTo>
                  <a:lnTo>
                    <a:pt x="17966" y="309112"/>
                  </a:lnTo>
                  <a:lnTo>
                    <a:pt x="39045" y="346907"/>
                  </a:lnTo>
                  <a:lnTo>
                    <a:pt x="66960" y="379837"/>
                  </a:lnTo>
                  <a:lnTo>
                    <a:pt x="100793" y="407007"/>
                  </a:lnTo>
                  <a:lnTo>
                    <a:pt x="139624" y="427522"/>
                  </a:lnTo>
                  <a:lnTo>
                    <a:pt x="182533" y="440487"/>
                  </a:lnTo>
                  <a:lnTo>
                    <a:pt x="228600" y="445008"/>
                  </a:lnTo>
                  <a:lnTo>
                    <a:pt x="274666" y="440487"/>
                  </a:lnTo>
                  <a:lnTo>
                    <a:pt x="317575" y="427522"/>
                  </a:lnTo>
                  <a:lnTo>
                    <a:pt x="356406" y="407007"/>
                  </a:lnTo>
                  <a:lnTo>
                    <a:pt x="390239" y="379837"/>
                  </a:lnTo>
                  <a:lnTo>
                    <a:pt x="418154" y="346907"/>
                  </a:lnTo>
                  <a:lnTo>
                    <a:pt x="439233" y="309112"/>
                  </a:lnTo>
                  <a:lnTo>
                    <a:pt x="452555" y="267346"/>
                  </a:lnTo>
                  <a:lnTo>
                    <a:pt x="457200" y="222504"/>
                  </a:lnTo>
                  <a:lnTo>
                    <a:pt x="452555" y="177661"/>
                  </a:lnTo>
                  <a:lnTo>
                    <a:pt x="439233" y="135895"/>
                  </a:lnTo>
                  <a:lnTo>
                    <a:pt x="418154" y="98100"/>
                  </a:lnTo>
                  <a:lnTo>
                    <a:pt x="390239" y="65170"/>
                  </a:lnTo>
                  <a:lnTo>
                    <a:pt x="356406" y="38000"/>
                  </a:lnTo>
                  <a:lnTo>
                    <a:pt x="317575" y="17485"/>
                  </a:lnTo>
                  <a:lnTo>
                    <a:pt x="274666" y="4520"/>
                  </a:lnTo>
                  <a:lnTo>
                    <a:pt x="228600" y="0"/>
                  </a:lnTo>
                  <a:close/>
                </a:path>
              </a:pathLst>
            </a:custGeom>
            <a:solidFill>
              <a:srgbClr val="2E52BC"/>
            </a:solidFill>
          </p:spPr>
          <p:txBody>
            <a:bodyPr wrap="square" lIns="0" tIns="0" rIns="0" bIns="0" rtlCol="0"/>
            <a:lstStyle/>
            <a:p>
              <a:endParaRPr/>
            </a:p>
          </p:txBody>
        </p:sp>
        <p:sp>
          <p:nvSpPr>
            <p:cNvPr id="50" name="object 50"/>
            <p:cNvSpPr/>
            <p:nvPr/>
          </p:nvSpPr>
          <p:spPr>
            <a:xfrm>
              <a:off x="4329684" y="6039612"/>
              <a:ext cx="387350" cy="368935"/>
            </a:xfrm>
            <a:custGeom>
              <a:avLst/>
              <a:gdLst/>
              <a:ahLst/>
              <a:cxnLst/>
              <a:rect l="l" t="t" r="r" b="b"/>
              <a:pathLst>
                <a:path w="387350" h="368935">
                  <a:moveTo>
                    <a:pt x="0" y="184403"/>
                  </a:moveTo>
                  <a:lnTo>
                    <a:pt x="6910" y="135382"/>
                  </a:lnTo>
                  <a:lnTo>
                    <a:pt x="26416" y="91332"/>
                  </a:lnTo>
                  <a:lnTo>
                    <a:pt x="56673" y="54011"/>
                  </a:lnTo>
                  <a:lnTo>
                    <a:pt x="95842" y="25177"/>
                  </a:lnTo>
                  <a:lnTo>
                    <a:pt x="142081" y="6587"/>
                  </a:lnTo>
                  <a:lnTo>
                    <a:pt x="193548" y="0"/>
                  </a:lnTo>
                  <a:lnTo>
                    <a:pt x="245014" y="6587"/>
                  </a:lnTo>
                  <a:lnTo>
                    <a:pt x="291253" y="25177"/>
                  </a:lnTo>
                  <a:lnTo>
                    <a:pt x="330422" y="54011"/>
                  </a:lnTo>
                  <a:lnTo>
                    <a:pt x="360679" y="91332"/>
                  </a:lnTo>
                  <a:lnTo>
                    <a:pt x="380185" y="135382"/>
                  </a:lnTo>
                  <a:lnTo>
                    <a:pt x="387095" y="184403"/>
                  </a:lnTo>
                  <a:lnTo>
                    <a:pt x="380185" y="233425"/>
                  </a:lnTo>
                  <a:lnTo>
                    <a:pt x="360679" y="277475"/>
                  </a:lnTo>
                  <a:lnTo>
                    <a:pt x="330422" y="314796"/>
                  </a:lnTo>
                  <a:lnTo>
                    <a:pt x="291253" y="343630"/>
                  </a:lnTo>
                  <a:lnTo>
                    <a:pt x="245014" y="362220"/>
                  </a:lnTo>
                  <a:lnTo>
                    <a:pt x="193548" y="368808"/>
                  </a:lnTo>
                  <a:lnTo>
                    <a:pt x="142081" y="362220"/>
                  </a:lnTo>
                  <a:lnTo>
                    <a:pt x="95842" y="343630"/>
                  </a:lnTo>
                  <a:lnTo>
                    <a:pt x="56673" y="314796"/>
                  </a:lnTo>
                  <a:lnTo>
                    <a:pt x="26416" y="277475"/>
                  </a:lnTo>
                  <a:lnTo>
                    <a:pt x="6910" y="233425"/>
                  </a:lnTo>
                  <a:lnTo>
                    <a:pt x="0" y="184403"/>
                  </a:lnTo>
                  <a:close/>
                </a:path>
              </a:pathLst>
            </a:custGeom>
            <a:ln w="3175">
              <a:solidFill>
                <a:srgbClr val="C5C5C5"/>
              </a:solidFill>
              <a:prstDash val="sysDash"/>
            </a:ln>
          </p:spPr>
          <p:txBody>
            <a:bodyPr wrap="square" lIns="0" tIns="0" rIns="0" bIns="0" rtlCol="0"/>
            <a:lstStyle/>
            <a:p>
              <a:endParaRPr/>
            </a:p>
          </p:txBody>
        </p:sp>
      </p:grpSp>
      <p:sp>
        <p:nvSpPr>
          <p:cNvPr id="51" name="object 51"/>
          <p:cNvSpPr txBox="1"/>
          <p:nvPr/>
        </p:nvSpPr>
        <p:spPr>
          <a:xfrm>
            <a:off x="4467605" y="6171082"/>
            <a:ext cx="208915" cy="179070"/>
          </a:xfrm>
          <a:prstGeom prst="rect">
            <a:avLst/>
          </a:prstGeom>
        </p:spPr>
        <p:txBody>
          <a:bodyPr vert="horz" wrap="square" lIns="0" tIns="13335" rIns="0" bIns="0" rtlCol="0">
            <a:spAutoFit/>
          </a:bodyPr>
          <a:lstStyle/>
          <a:p>
            <a:pPr marL="12700">
              <a:lnSpc>
                <a:spcPct val="100000"/>
              </a:lnSpc>
              <a:spcBef>
                <a:spcPts val="105"/>
              </a:spcBef>
            </a:pPr>
            <a:r>
              <a:rPr sz="1000" spc="-25" dirty="0">
                <a:solidFill>
                  <a:srgbClr val="FFFFFF"/>
                </a:solidFill>
                <a:latin typeface="Calibri"/>
                <a:cs typeface="Calibri"/>
              </a:rPr>
              <a:t>PIN</a:t>
            </a:r>
            <a:endParaRPr sz="1000">
              <a:latin typeface="Calibri"/>
              <a:cs typeface="Calibri"/>
            </a:endParaRPr>
          </a:p>
        </p:txBody>
      </p:sp>
      <p:grpSp>
        <p:nvGrpSpPr>
          <p:cNvPr id="52" name="object 52"/>
          <p:cNvGrpSpPr/>
          <p:nvPr/>
        </p:nvGrpSpPr>
        <p:grpSpPr>
          <a:xfrm>
            <a:off x="4824984" y="5998464"/>
            <a:ext cx="457200" cy="451484"/>
            <a:chOff x="4824984" y="5998464"/>
            <a:chExt cx="457200" cy="451484"/>
          </a:xfrm>
        </p:grpSpPr>
        <p:sp>
          <p:nvSpPr>
            <p:cNvPr id="53" name="object 53"/>
            <p:cNvSpPr/>
            <p:nvPr/>
          </p:nvSpPr>
          <p:spPr>
            <a:xfrm>
              <a:off x="4824984" y="5998464"/>
              <a:ext cx="457200" cy="451484"/>
            </a:xfrm>
            <a:custGeom>
              <a:avLst/>
              <a:gdLst/>
              <a:ahLst/>
              <a:cxnLst/>
              <a:rect l="l" t="t" r="r" b="b"/>
              <a:pathLst>
                <a:path w="457200" h="451485">
                  <a:moveTo>
                    <a:pt x="228600" y="0"/>
                  </a:moveTo>
                  <a:lnTo>
                    <a:pt x="182533" y="4582"/>
                  </a:lnTo>
                  <a:lnTo>
                    <a:pt x="139624" y="17724"/>
                  </a:lnTo>
                  <a:lnTo>
                    <a:pt x="100793" y="38519"/>
                  </a:lnTo>
                  <a:lnTo>
                    <a:pt x="66960" y="66060"/>
                  </a:lnTo>
                  <a:lnTo>
                    <a:pt x="39045" y="99441"/>
                  </a:lnTo>
                  <a:lnTo>
                    <a:pt x="17966" y="137754"/>
                  </a:lnTo>
                  <a:lnTo>
                    <a:pt x="4644" y="180093"/>
                  </a:lnTo>
                  <a:lnTo>
                    <a:pt x="0" y="225552"/>
                  </a:lnTo>
                  <a:lnTo>
                    <a:pt x="4644" y="271010"/>
                  </a:lnTo>
                  <a:lnTo>
                    <a:pt x="17966" y="313349"/>
                  </a:lnTo>
                  <a:lnTo>
                    <a:pt x="39045" y="351662"/>
                  </a:lnTo>
                  <a:lnTo>
                    <a:pt x="66960" y="385043"/>
                  </a:lnTo>
                  <a:lnTo>
                    <a:pt x="100793" y="412584"/>
                  </a:lnTo>
                  <a:lnTo>
                    <a:pt x="139624" y="433379"/>
                  </a:lnTo>
                  <a:lnTo>
                    <a:pt x="182533" y="446521"/>
                  </a:lnTo>
                  <a:lnTo>
                    <a:pt x="228600" y="451104"/>
                  </a:lnTo>
                  <a:lnTo>
                    <a:pt x="274666" y="446521"/>
                  </a:lnTo>
                  <a:lnTo>
                    <a:pt x="317575" y="433379"/>
                  </a:lnTo>
                  <a:lnTo>
                    <a:pt x="356406" y="412584"/>
                  </a:lnTo>
                  <a:lnTo>
                    <a:pt x="390239" y="385043"/>
                  </a:lnTo>
                  <a:lnTo>
                    <a:pt x="418154" y="351662"/>
                  </a:lnTo>
                  <a:lnTo>
                    <a:pt x="439233" y="313349"/>
                  </a:lnTo>
                  <a:lnTo>
                    <a:pt x="452555" y="271010"/>
                  </a:lnTo>
                  <a:lnTo>
                    <a:pt x="457200" y="225552"/>
                  </a:lnTo>
                  <a:lnTo>
                    <a:pt x="452555" y="180093"/>
                  </a:lnTo>
                  <a:lnTo>
                    <a:pt x="439233" y="137754"/>
                  </a:lnTo>
                  <a:lnTo>
                    <a:pt x="418154" y="99441"/>
                  </a:lnTo>
                  <a:lnTo>
                    <a:pt x="390239" y="66060"/>
                  </a:lnTo>
                  <a:lnTo>
                    <a:pt x="356406" y="38519"/>
                  </a:lnTo>
                  <a:lnTo>
                    <a:pt x="317575" y="17724"/>
                  </a:lnTo>
                  <a:lnTo>
                    <a:pt x="274666" y="4582"/>
                  </a:lnTo>
                  <a:lnTo>
                    <a:pt x="228600" y="0"/>
                  </a:lnTo>
                  <a:close/>
                </a:path>
              </a:pathLst>
            </a:custGeom>
            <a:solidFill>
              <a:srgbClr val="2E52BC"/>
            </a:solidFill>
          </p:spPr>
          <p:txBody>
            <a:bodyPr wrap="square" lIns="0" tIns="0" rIns="0" bIns="0" rtlCol="0"/>
            <a:lstStyle/>
            <a:p>
              <a:endParaRPr/>
            </a:p>
          </p:txBody>
        </p:sp>
        <p:pic>
          <p:nvPicPr>
            <p:cNvPr id="54" name="object 54"/>
            <p:cNvPicPr/>
            <p:nvPr/>
          </p:nvPicPr>
          <p:blipFill>
            <a:blip r:embed="rId21" cstate="print"/>
            <a:stretch>
              <a:fillRect/>
            </a:stretch>
          </p:blipFill>
          <p:spPr>
            <a:xfrm>
              <a:off x="4946904" y="6097016"/>
              <a:ext cx="210312" cy="172720"/>
            </a:xfrm>
            <a:prstGeom prst="rect">
              <a:avLst/>
            </a:prstGeom>
          </p:spPr>
        </p:pic>
        <p:sp>
          <p:nvSpPr>
            <p:cNvPr id="55" name="object 55"/>
            <p:cNvSpPr/>
            <p:nvPr/>
          </p:nvSpPr>
          <p:spPr>
            <a:xfrm>
              <a:off x="4856988" y="6039612"/>
              <a:ext cx="387350" cy="365760"/>
            </a:xfrm>
            <a:custGeom>
              <a:avLst/>
              <a:gdLst/>
              <a:ahLst/>
              <a:cxnLst/>
              <a:rect l="l" t="t" r="r" b="b"/>
              <a:pathLst>
                <a:path w="387350" h="365760">
                  <a:moveTo>
                    <a:pt x="0" y="182879"/>
                  </a:moveTo>
                  <a:lnTo>
                    <a:pt x="6910" y="134262"/>
                  </a:lnTo>
                  <a:lnTo>
                    <a:pt x="26416" y="90576"/>
                  </a:lnTo>
                  <a:lnTo>
                    <a:pt x="56673" y="53563"/>
                  </a:lnTo>
                  <a:lnTo>
                    <a:pt x="95842" y="24968"/>
                  </a:lnTo>
                  <a:lnTo>
                    <a:pt x="142081" y="6532"/>
                  </a:lnTo>
                  <a:lnTo>
                    <a:pt x="193548" y="0"/>
                  </a:lnTo>
                  <a:lnTo>
                    <a:pt x="245014" y="6532"/>
                  </a:lnTo>
                  <a:lnTo>
                    <a:pt x="291253" y="24968"/>
                  </a:lnTo>
                  <a:lnTo>
                    <a:pt x="330422" y="53563"/>
                  </a:lnTo>
                  <a:lnTo>
                    <a:pt x="360679" y="90576"/>
                  </a:lnTo>
                  <a:lnTo>
                    <a:pt x="380185" y="134262"/>
                  </a:lnTo>
                  <a:lnTo>
                    <a:pt x="387096" y="182879"/>
                  </a:lnTo>
                  <a:lnTo>
                    <a:pt x="380185" y="231497"/>
                  </a:lnTo>
                  <a:lnTo>
                    <a:pt x="360679" y="275183"/>
                  </a:lnTo>
                  <a:lnTo>
                    <a:pt x="330422" y="312196"/>
                  </a:lnTo>
                  <a:lnTo>
                    <a:pt x="291253" y="340791"/>
                  </a:lnTo>
                  <a:lnTo>
                    <a:pt x="245014" y="359227"/>
                  </a:lnTo>
                  <a:lnTo>
                    <a:pt x="193548" y="365759"/>
                  </a:lnTo>
                  <a:lnTo>
                    <a:pt x="142081" y="359227"/>
                  </a:lnTo>
                  <a:lnTo>
                    <a:pt x="95842" y="340791"/>
                  </a:lnTo>
                  <a:lnTo>
                    <a:pt x="56673" y="312196"/>
                  </a:lnTo>
                  <a:lnTo>
                    <a:pt x="26416" y="275183"/>
                  </a:lnTo>
                  <a:lnTo>
                    <a:pt x="6910" y="231497"/>
                  </a:lnTo>
                  <a:lnTo>
                    <a:pt x="0" y="182879"/>
                  </a:lnTo>
                  <a:close/>
                </a:path>
              </a:pathLst>
            </a:custGeom>
            <a:ln w="3175">
              <a:solidFill>
                <a:srgbClr val="C5C5C5"/>
              </a:solidFill>
              <a:prstDash val="sysDash"/>
            </a:ln>
          </p:spPr>
          <p:txBody>
            <a:bodyPr wrap="square" lIns="0" tIns="0" rIns="0" bIns="0" rtlCol="0"/>
            <a:lstStyle/>
            <a:p>
              <a:endParaRPr/>
            </a:p>
          </p:txBody>
        </p:sp>
      </p:grpSp>
      <p:sp>
        <p:nvSpPr>
          <p:cNvPr id="56" name="object 56"/>
          <p:cNvSpPr txBox="1"/>
          <p:nvPr/>
        </p:nvSpPr>
        <p:spPr>
          <a:xfrm>
            <a:off x="3861561" y="6258255"/>
            <a:ext cx="1489075" cy="179070"/>
          </a:xfrm>
          <a:prstGeom prst="rect">
            <a:avLst/>
          </a:prstGeom>
        </p:spPr>
        <p:txBody>
          <a:bodyPr vert="horz" wrap="square" lIns="0" tIns="13335" rIns="0" bIns="0" rtlCol="0">
            <a:spAutoFit/>
          </a:bodyPr>
          <a:lstStyle/>
          <a:p>
            <a:pPr marL="12700">
              <a:lnSpc>
                <a:spcPct val="100000"/>
              </a:lnSpc>
              <a:spcBef>
                <a:spcPts val="105"/>
              </a:spcBef>
              <a:tabLst>
                <a:tab pos="939800" algn="l"/>
              </a:tabLst>
            </a:pPr>
            <a:r>
              <a:rPr sz="1500" spc="-30" baseline="2777" dirty="0">
                <a:solidFill>
                  <a:srgbClr val="FFFFFF"/>
                </a:solidFill>
                <a:latin typeface="Calibri"/>
                <a:cs typeface="Calibri"/>
              </a:rPr>
              <a:t>Card</a:t>
            </a:r>
            <a:r>
              <a:rPr sz="1500" baseline="2777" dirty="0">
                <a:solidFill>
                  <a:srgbClr val="FFFFFF"/>
                </a:solidFill>
                <a:latin typeface="Calibri"/>
                <a:cs typeface="Calibri"/>
              </a:rPr>
              <a:t>	</a:t>
            </a:r>
            <a:r>
              <a:rPr sz="1000" spc="-10" dirty="0">
                <a:solidFill>
                  <a:srgbClr val="FFFFFF"/>
                </a:solidFill>
                <a:latin typeface="Calibri"/>
                <a:cs typeface="Calibri"/>
              </a:rPr>
              <a:t>Fingerprin</a:t>
            </a:r>
            <a:endParaRPr sz="1000">
              <a:latin typeface="Calibri"/>
              <a:cs typeface="Calibri"/>
            </a:endParaRPr>
          </a:p>
        </p:txBody>
      </p:sp>
      <p:sp>
        <p:nvSpPr>
          <p:cNvPr id="57" name="object 57"/>
          <p:cNvSpPr txBox="1"/>
          <p:nvPr/>
        </p:nvSpPr>
        <p:spPr>
          <a:xfrm>
            <a:off x="5036058" y="6410655"/>
            <a:ext cx="68580" cy="179070"/>
          </a:xfrm>
          <a:prstGeom prst="rect">
            <a:avLst/>
          </a:prstGeom>
        </p:spPr>
        <p:txBody>
          <a:bodyPr vert="horz" wrap="square" lIns="0" tIns="13335" rIns="0" bIns="0" rtlCol="0">
            <a:spAutoFit/>
          </a:bodyPr>
          <a:lstStyle/>
          <a:p>
            <a:pPr marL="12700">
              <a:lnSpc>
                <a:spcPct val="100000"/>
              </a:lnSpc>
              <a:spcBef>
                <a:spcPts val="105"/>
              </a:spcBef>
            </a:pPr>
            <a:r>
              <a:rPr sz="1000" spc="-50" dirty="0">
                <a:solidFill>
                  <a:srgbClr val="FFFFFF"/>
                </a:solidFill>
                <a:latin typeface="Calibri"/>
                <a:cs typeface="Calibri"/>
              </a:rPr>
              <a:t>t</a:t>
            </a:r>
            <a:endParaRPr sz="1000">
              <a:latin typeface="Calibri"/>
              <a:cs typeface="Calibri"/>
            </a:endParaRPr>
          </a:p>
        </p:txBody>
      </p:sp>
      <p:sp>
        <p:nvSpPr>
          <p:cNvPr id="58" name="object 58"/>
          <p:cNvSpPr txBox="1"/>
          <p:nvPr/>
        </p:nvSpPr>
        <p:spPr>
          <a:xfrm>
            <a:off x="3588511" y="6491427"/>
            <a:ext cx="1845945" cy="186690"/>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FFFFFF"/>
                </a:solidFill>
                <a:latin typeface="Calibri"/>
                <a:cs typeface="Calibri"/>
              </a:rPr>
              <a:t>Your</a:t>
            </a:r>
            <a:r>
              <a:rPr sz="1050" spc="-15" dirty="0">
                <a:solidFill>
                  <a:srgbClr val="FFFFFF"/>
                </a:solidFill>
                <a:latin typeface="Calibri"/>
                <a:cs typeface="Calibri"/>
              </a:rPr>
              <a:t> </a:t>
            </a:r>
            <a:r>
              <a:rPr sz="1050" dirty="0">
                <a:solidFill>
                  <a:srgbClr val="FFFFFF"/>
                </a:solidFill>
                <a:latin typeface="Calibri"/>
                <a:cs typeface="Calibri"/>
              </a:rPr>
              <a:t>Way In –</a:t>
            </a:r>
            <a:r>
              <a:rPr sz="1050" spc="-25" dirty="0">
                <a:solidFill>
                  <a:srgbClr val="FFFFFF"/>
                </a:solidFill>
                <a:latin typeface="Calibri"/>
                <a:cs typeface="Calibri"/>
              </a:rPr>
              <a:t> </a:t>
            </a:r>
            <a:r>
              <a:rPr sz="1050" dirty="0">
                <a:solidFill>
                  <a:srgbClr val="FFFFFF"/>
                </a:solidFill>
                <a:latin typeface="Calibri"/>
                <a:cs typeface="Calibri"/>
              </a:rPr>
              <a:t>More Ways</a:t>
            </a:r>
            <a:r>
              <a:rPr sz="1050" spc="-30" dirty="0">
                <a:solidFill>
                  <a:srgbClr val="FFFFFF"/>
                </a:solidFill>
                <a:latin typeface="Calibri"/>
                <a:cs typeface="Calibri"/>
              </a:rPr>
              <a:t> </a:t>
            </a:r>
            <a:r>
              <a:rPr sz="1050" dirty="0">
                <a:solidFill>
                  <a:srgbClr val="FFFFFF"/>
                </a:solidFill>
                <a:latin typeface="Calibri"/>
                <a:cs typeface="Calibri"/>
              </a:rPr>
              <a:t>to</a:t>
            </a:r>
            <a:r>
              <a:rPr sz="1050" spc="-5" dirty="0">
                <a:solidFill>
                  <a:srgbClr val="FFFFFF"/>
                </a:solidFill>
                <a:latin typeface="Calibri"/>
                <a:cs typeface="Calibri"/>
              </a:rPr>
              <a:t> </a:t>
            </a:r>
            <a:r>
              <a:rPr sz="1050" spc="-20" dirty="0">
                <a:solidFill>
                  <a:srgbClr val="FFFFFF"/>
                </a:solidFill>
                <a:latin typeface="Calibri"/>
                <a:cs typeface="Calibri"/>
              </a:rPr>
              <a:t>Pass</a:t>
            </a:r>
            <a:endParaRPr sz="1050" dirty="0">
              <a:latin typeface="Calibri"/>
              <a:cs typeface="Calibri"/>
            </a:endParaRPr>
          </a:p>
        </p:txBody>
      </p:sp>
      <p:grpSp>
        <p:nvGrpSpPr>
          <p:cNvPr id="59" name="object 59"/>
          <p:cNvGrpSpPr/>
          <p:nvPr/>
        </p:nvGrpSpPr>
        <p:grpSpPr>
          <a:xfrm>
            <a:off x="2435351" y="1688592"/>
            <a:ext cx="1375410" cy="1325880"/>
            <a:chOff x="2435351" y="1688592"/>
            <a:chExt cx="1375410" cy="1325880"/>
          </a:xfrm>
        </p:grpSpPr>
        <p:pic>
          <p:nvPicPr>
            <p:cNvPr id="60" name="object 60"/>
            <p:cNvPicPr/>
            <p:nvPr/>
          </p:nvPicPr>
          <p:blipFill>
            <a:blip r:embed="rId22" cstate="print"/>
            <a:stretch>
              <a:fillRect/>
            </a:stretch>
          </p:blipFill>
          <p:spPr>
            <a:xfrm>
              <a:off x="2435351" y="1688592"/>
              <a:ext cx="1375410" cy="1146810"/>
            </a:xfrm>
            <a:prstGeom prst="rect">
              <a:avLst/>
            </a:prstGeom>
          </p:spPr>
        </p:pic>
        <p:sp>
          <p:nvSpPr>
            <p:cNvPr id="61" name="object 61"/>
            <p:cNvSpPr/>
            <p:nvPr/>
          </p:nvSpPr>
          <p:spPr>
            <a:xfrm>
              <a:off x="2490215" y="2423160"/>
              <a:ext cx="1304925" cy="591820"/>
            </a:xfrm>
            <a:custGeom>
              <a:avLst/>
              <a:gdLst/>
              <a:ahLst/>
              <a:cxnLst/>
              <a:rect l="l" t="t" r="r" b="b"/>
              <a:pathLst>
                <a:path w="1304925" h="591819">
                  <a:moveTo>
                    <a:pt x="1304544" y="0"/>
                  </a:moveTo>
                  <a:lnTo>
                    <a:pt x="0" y="0"/>
                  </a:lnTo>
                  <a:lnTo>
                    <a:pt x="0" y="591312"/>
                  </a:lnTo>
                  <a:lnTo>
                    <a:pt x="1304544" y="591312"/>
                  </a:lnTo>
                  <a:lnTo>
                    <a:pt x="1304544" y="0"/>
                  </a:lnTo>
                  <a:close/>
                </a:path>
              </a:pathLst>
            </a:custGeom>
            <a:solidFill>
              <a:srgbClr val="33384A"/>
            </a:solidFill>
          </p:spPr>
          <p:txBody>
            <a:bodyPr wrap="square" lIns="0" tIns="0" rIns="0" bIns="0" rtlCol="0"/>
            <a:lstStyle/>
            <a:p>
              <a:endParaRPr/>
            </a:p>
          </p:txBody>
        </p:sp>
      </p:grpSp>
      <p:sp>
        <p:nvSpPr>
          <p:cNvPr id="62" name="object 62"/>
          <p:cNvSpPr txBox="1"/>
          <p:nvPr/>
        </p:nvSpPr>
        <p:spPr>
          <a:xfrm>
            <a:off x="2370713" y="2446929"/>
            <a:ext cx="1549146" cy="498213"/>
          </a:xfrm>
          <a:prstGeom prst="rect">
            <a:avLst/>
          </a:prstGeom>
        </p:spPr>
        <p:txBody>
          <a:bodyPr vert="horz" wrap="square" lIns="0" tIns="13335" rIns="0" bIns="0" rtlCol="0">
            <a:spAutoFit/>
          </a:bodyPr>
          <a:lstStyle/>
          <a:p>
            <a:pPr marL="12700" marR="5080" algn="ctr">
              <a:lnSpc>
                <a:spcPct val="100000"/>
              </a:lnSpc>
              <a:spcBef>
                <a:spcPts val="105"/>
              </a:spcBef>
            </a:pPr>
            <a:r>
              <a:rPr lang="es-ES" sz="1050" spc="-20" dirty="0">
                <a:solidFill>
                  <a:srgbClr val="FFFFFF"/>
                </a:solidFill>
                <a:cs typeface="Calibri"/>
              </a:rPr>
              <a:t>Llamada de audio bidireccional con una visión animada del visitante</a:t>
            </a:r>
            <a:endParaRPr sz="1050" dirty="0">
              <a:latin typeface="Calibri"/>
              <a:cs typeface="Calibri"/>
            </a:endParaRPr>
          </a:p>
        </p:txBody>
      </p:sp>
      <p:pic>
        <p:nvPicPr>
          <p:cNvPr id="63" name="object 63"/>
          <p:cNvPicPr/>
          <p:nvPr/>
        </p:nvPicPr>
        <p:blipFill>
          <a:blip r:embed="rId23" cstate="print"/>
          <a:stretch>
            <a:fillRect/>
          </a:stretch>
        </p:blipFill>
        <p:spPr>
          <a:xfrm>
            <a:off x="1164336" y="3249155"/>
            <a:ext cx="1399794" cy="1232166"/>
          </a:xfrm>
          <a:prstGeom prst="rect">
            <a:avLst/>
          </a:prstGeom>
        </p:spPr>
      </p:pic>
      <p:sp>
        <p:nvSpPr>
          <p:cNvPr id="64" name="object 64"/>
          <p:cNvSpPr txBox="1"/>
          <p:nvPr/>
        </p:nvSpPr>
        <p:spPr>
          <a:xfrm>
            <a:off x="1243583" y="4062984"/>
            <a:ext cx="1271270" cy="405239"/>
          </a:xfrm>
          <a:prstGeom prst="rect">
            <a:avLst/>
          </a:prstGeom>
          <a:solidFill>
            <a:srgbClr val="33384A"/>
          </a:solidFill>
        </p:spPr>
        <p:txBody>
          <a:bodyPr vert="horz" wrap="square" lIns="0" tIns="43180" rIns="0" bIns="0" rtlCol="0">
            <a:spAutoFit/>
          </a:bodyPr>
          <a:lstStyle/>
          <a:p>
            <a:pPr algn="ctr">
              <a:lnSpc>
                <a:spcPct val="100000"/>
              </a:lnSpc>
              <a:spcBef>
                <a:spcPts val="340"/>
              </a:spcBef>
            </a:pPr>
            <a:r>
              <a:rPr lang="es-AR" sz="1050">
                <a:solidFill>
                  <a:schemeClr val="bg1"/>
                </a:solidFill>
                <a:latin typeface="Times New Roman"/>
                <a:cs typeface="Times New Roman"/>
              </a:rPr>
              <a:t>Puerta remota
control</a:t>
            </a:r>
            <a:endParaRPr sz="1050" dirty="0">
              <a:solidFill>
                <a:schemeClr val="bg1"/>
              </a:solidFill>
              <a:latin typeface="Calibri"/>
              <a:cs typeface="Calibri"/>
            </a:endParaRPr>
          </a:p>
        </p:txBody>
      </p:sp>
      <p:pic>
        <p:nvPicPr>
          <p:cNvPr id="65" name="object 65"/>
          <p:cNvPicPr/>
          <p:nvPr/>
        </p:nvPicPr>
        <p:blipFill>
          <a:blip r:embed="rId24" cstate="print"/>
          <a:stretch>
            <a:fillRect/>
          </a:stretch>
        </p:blipFill>
        <p:spPr>
          <a:xfrm>
            <a:off x="5364479" y="3227832"/>
            <a:ext cx="1448562" cy="1262633"/>
          </a:xfrm>
          <a:prstGeom prst="rect">
            <a:avLst/>
          </a:prstGeom>
        </p:spPr>
      </p:pic>
      <p:sp>
        <p:nvSpPr>
          <p:cNvPr id="66" name="object 66"/>
          <p:cNvSpPr txBox="1"/>
          <p:nvPr/>
        </p:nvSpPr>
        <p:spPr>
          <a:xfrm>
            <a:off x="5375780" y="4038600"/>
            <a:ext cx="1448562" cy="523220"/>
          </a:xfrm>
          <a:prstGeom prst="rect">
            <a:avLst/>
          </a:prstGeom>
          <a:solidFill>
            <a:srgbClr val="33384A"/>
          </a:solidFill>
        </p:spPr>
        <p:txBody>
          <a:bodyPr vert="horz" wrap="square" lIns="0" tIns="38100" rIns="0" bIns="0" rtlCol="0">
            <a:spAutoFit/>
          </a:bodyPr>
          <a:lstStyle/>
          <a:p>
            <a:pPr marL="138430" marR="133350" indent="1905" algn="ctr">
              <a:lnSpc>
                <a:spcPct val="100000"/>
              </a:lnSpc>
              <a:spcBef>
                <a:spcPts val="300"/>
              </a:spcBef>
            </a:pPr>
            <a:r>
              <a:rPr lang="es-ES" sz="1050">
                <a:solidFill>
                  <a:srgbClr val="FFFFFF"/>
                </a:solidFill>
                <a:cs typeface="Calibri"/>
              </a:rPr>
              <a:t>Generación remota de pases temporales para visitantes</a:t>
            </a:r>
            <a:endParaRPr sz="1050" dirty="0">
              <a:latin typeface="Calibri"/>
              <a:cs typeface="Calibri"/>
            </a:endParaRPr>
          </a:p>
        </p:txBody>
      </p:sp>
      <p:grpSp>
        <p:nvGrpSpPr>
          <p:cNvPr id="67" name="object 67"/>
          <p:cNvGrpSpPr/>
          <p:nvPr/>
        </p:nvGrpSpPr>
        <p:grpSpPr>
          <a:xfrm>
            <a:off x="4468367" y="1648967"/>
            <a:ext cx="1384935" cy="1362710"/>
            <a:chOff x="4468367" y="1648967"/>
            <a:chExt cx="1384935" cy="1362710"/>
          </a:xfrm>
        </p:grpSpPr>
        <p:pic>
          <p:nvPicPr>
            <p:cNvPr id="68" name="object 68"/>
            <p:cNvPicPr/>
            <p:nvPr/>
          </p:nvPicPr>
          <p:blipFill>
            <a:blip r:embed="rId25" cstate="print"/>
            <a:stretch>
              <a:fillRect/>
            </a:stretch>
          </p:blipFill>
          <p:spPr>
            <a:xfrm>
              <a:off x="4468367" y="1648967"/>
              <a:ext cx="1384553" cy="1146810"/>
            </a:xfrm>
            <a:prstGeom prst="rect">
              <a:avLst/>
            </a:prstGeom>
          </p:spPr>
        </p:pic>
        <p:sp>
          <p:nvSpPr>
            <p:cNvPr id="69" name="object 69"/>
            <p:cNvSpPr/>
            <p:nvPr/>
          </p:nvSpPr>
          <p:spPr>
            <a:xfrm>
              <a:off x="4578095" y="2420111"/>
              <a:ext cx="1219200" cy="591820"/>
            </a:xfrm>
            <a:custGeom>
              <a:avLst/>
              <a:gdLst/>
              <a:ahLst/>
              <a:cxnLst/>
              <a:rect l="l" t="t" r="r" b="b"/>
              <a:pathLst>
                <a:path w="1219200" h="591819">
                  <a:moveTo>
                    <a:pt x="1219200" y="0"/>
                  </a:moveTo>
                  <a:lnTo>
                    <a:pt x="0" y="0"/>
                  </a:lnTo>
                  <a:lnTo>
                    <a:pt x="0" y="591312"/>
                  </a:lnTo>
                  <a:lnTo>
                    <a:pt x="1219200" y="591312"/>
                  </a:lnTo>
                  <a:lnTo>
                    <a:pt x="1219200" y="0"/>
                  </a:lnTo>
                  <a:close/>
                </a:path>
              </a:pathLst>
            </a:custGeom>
            <a:solidFill>
              <a:srgbClr val="33384A"/>
            </a:solidFill>
          </p:spPr>
          <p:txBody>
            <a:bodyPr wrap="square" lIns="0" tIns="0" rIns="0" bIns="0" rtlCol="0"/>
            <a:lstStyle/>
            <a:p>
              <a:endParaRPr/>
            </a:p>
          </p:txBody>
        </p:sp>
      </p:grpSp>
      <p:sp>
        <p:nvSpPr>
          <p:cNvPr id="70" name="object 70"/>
          <p:cNvSpPr txBox="1"/>
          <p:nvPr/>
        </p:nvSpPr>
        <p:spPr>
          <a:xfrm>
            <a:off x="4421926" y="2446147"/>
            <a:ext cx="1671832" cy="336631"/>
          </a:xfrm>
          <a:prstGeom prst="rect">
            <a:avLst/>
          </a:prstGeom>
        </p:spPr>
        <p:txBody>
          <a:bodyPr vert="horz" wrap="square" lIns="0" tIns="13335" rIns="0" bIns="0" rtlCol="0">
            <a:spAutoFit/>
          </a:bodyPr>
          <a:lstStyle/>
          <a:p>
            <a:pPr marL="12700" marR="5080" indent="78740">
              <a:lnSpc>
                <a:spcPct val="100099"/>
              </a:lnSpc>
              <a:spcBef>
                <a:spcPts val="105"/>
              </a:spcBef>
            </a:pPr>
            <a:r>
              <a:rPr lang="es-ES" sz="1050">
                <a:solidFill>
                  <a:srgbClr val="FFFFFF"/>
                </a:solidFill>
                <a:cs typeface="Calibri"/>
              </a:rPr>
              <a:t>Únete a la monitorización remota de tu entorno vital</a:t>
            </a:r>
            <a:endParaRPr sz="1050" dirty="0">
              <a:latin typeface="Calibri"/>
              <a:cs typeface="Calibri"/>
            </a:endParaRPr>
          </a:p>
        </p:txBody>
      </p:sp>
      <p:grpSp>
        <p:nvGrpSpPr>
          <p:cNvPr id="71" name="object 71"/>
          <p:cNvGrpSpPr/>
          <p:nvPr/>
        </p:nvGrpSpPr>
        <p:grpSpPr>
          <a:xfrm>
            <a:off x="2983738" y="2959354"/>
            <a:ext cx="2542540" cy="320675"/>
            <a:chOff x="2983738" y="2959354"/>
            <a:chExt cx="2542540" cy="320675"/>
          </a:xfrm>
        </p:grpSpPr>
        <p:pic>
          <p:nvPicPr>
            <p:cNvPr id="72" name="object 72"/>
            <p:cNvPicPr/>
            <p:nvPr/>
          </p:nvPicPr>
          <p:blipFill>
            <a:blip r:embed="rId26" cstate="print"/>
            <a:stretch>
              <a:fillRect/>
            </a:stretch>
          </p:blipFill>
          <p:spPr>
            <a:xfrm>
              <a:off x="2990088" y="2965704"/>
              <a:ext cx="2529840" cy="307848"/>
            </a:xfrm>
            <a:prstGeom prst="rect">
              <a:avLst/>
            </a:prstGeom>
          </p:spPr>
        </p:pic>
        <p:sp>
          <p:nvSpPr>
            <p:cNvPr id="73" name="object 73"/>
            <p:cNvSpPr/>
            <p:nvPr/>
          </p:nvSpPr>
          <p:spPr>
            <a:xfrm>
              <a:off x="2990088" y="2965704"/>
              <a:ext cx="2529840" cy="307975"/>
            </a:xfrm>
            <a:custGeom>
              <a:avLst/>
              <a:gdLst/>
              <a:ahLst/>
              <a:cxnLst/>
              <a:rect l="l" t="t" r="r" b="b"/>
              <a:pathLst>
                <a:path w="2529840" h="307975">
                  <a:moveTo>
                    <a:pt x="0" y="153924"/>
                  </a:moveTo>
                  <a:lnTo>
                    <a:pt x="7851" y="105290"/>
                  </a:lnTo>
                  <a:lnTo>
                    <a:pt x="29711" y="63038"/>
                  </a:lnTo>
                  <a:lnTo>
                    <a:pt x="63038" y="29711"/>
                  </a:lnTo>
                  <a:lnTo>
                    <a:pt x="105290" y="7851"/>
                  </a:lnTo>
                  <a:lnTo>
                    <a:pt x="153924" y="0"/>
                  </a:lnTo>
                  <a:lnTo>
                    <a:pt x="2375916" y="0"/>
                  </a:lnTo>
                  <a:lnTo>
                    <a:pt x="2424549" y="7851"/>
                  </a:lnTo>
                  <a:lnTo>
                    <a:pt x="2466801" y="29711"/>
                  </a:lnTo>
                  <a:lnTo>
                    <a:pt x="2500128" y="63038"/>
                  </a:lnTo>
                  <a:lnTo>
                    <a:pt x="2521988" y="105290"/>
                  </a:lnTo>
                  <a:lnTo>
                    <a:pt x="2529840" y="153924"/>
                  </a:lnTo>
                  <a:lnTo>
                    <a:pt x="2521988" y="202557"/>
                  </a:lnTo>
                  <a:lnTo>
                    <a:pt x="2500128" y="244809"/>
                  </a:lnTo>
                  <a:lnTo>
                    <a:pt x="2466801" y="278136"/>
                  </a:lnTo>
                  <a:lnTo>
                    <a:pt x="2424549" y="299996"/>
                  </a:lnTo>
                  <a:lnTo>
                    <a:pt x="2375916" y="307848"/>
                  </a:lnTo>
                  <a:lnTo>
                    <a:pt x="153924" y="307848"/>
                  </a:lnTo>
                  <a:lnTo>
                    <a:pt x="105290" y="299996"/>
                  </a:lnTo>
                  <a:lnTo>
                    <a:pt x="63038" y="278136"/>
                  </a:lnTo>
                  <a:lnTo>
                    <a:pt x="29711" y="244809"/>
                  </a:lnTo>
                  <a:lnTo>
                    <a:pt x="7851" y="202557"/>
                  </a:lnTo>
                  <a:lnTo>
                    <a:pt x="0" y="153924"/>
                  </a:lnTo>
                  <a:close/>
                </a:path>
              </a:pathLst>
            </a:custGeom>
            <a:ln w="12192">
              <a:solidFill>
                <a:srgbClr val="41709C"/>
              </a:solidFill>
            </a:ln>
          </p:spPr>
          <p:txBody>
            <a:bodyPr wrap="square" lIns="0" tIns="0" rIns="0" bIns="0" rtlCol="0"/>
            <a:lstStyle/>
            <a:p>
              <a:endParaRPr/>
            </a:p>
          </p:txBody>
        </p:sp>
      </p:grpSp>
      <p:sp>
        <p:nvSpPr>
          <p:cNvPr id="74" name="object 74"/>
          <p:cNvSpPr txBox="1"/>
          <p:nvPr/>
        </p:nvSpPr>
        <p:spPr>
          <a:xfrm>
            <a:off x="3155950" y="2931922"/>
            <a:ext cx="2200275" cy="361950"/>
          </a:xfrm>
          <a:prstGeom prst="rect">
            <a:avLst/>
          </a:prstGeom>
        </p:spPr>
        <p:txBody>
          <a:bodyPr vert="horz" wrap="square" lIns="0" tIns="13335" rIns="0" bIns="0" rtlCol="0">
            <a:spAutoFit/>
          </a:bodyPr>
          <a:lstStyle/>
          <a:p>
            <a:pPr algn="ctr">
              <a:lnSpc>
                <a:spcPct val="100000"/>
              </a:lnSpc>
              <a:spcBef>
                <a:spcPts val="105"/>
              </a:spcBef>
            </a:pPr>
            <a:r>
              <a:rPr lang="es-ES" sz="1100">
                <a:solidFill>
                  <a:srgbClr val="FFFFFF"/>
                </a:solidFill>
                <a:cs typeface="Calibri"/>
              </a:rPr>
              <a:t>Con nuestra app tendrás todo en
¡Tus dedos!</a:t>
            </a:r>
            <a:endParaRPr sz="1100" dirty="0">
              <a:latin typeface="Calibri"/>
              <a:cs typeface="Calibri"/>
            </a:endParaRPr>
          </a:p>
        </p:txBody>
      </p:sp>
      <p:pic>
        <p:nvPicPr>
          <p:cNvPr id="75" name="object 75"/>
          <p:cNvPicPr/>
          <p:nvPr/>
        </p:nvPicPr>
        <p:blipFill>
          <a:blip r:embed="rId27" cstate="print"/>
          <a:stretch>
            <a:fillRect/>
          </a:stretch>
        </p:blipFill>
        <p:spPr>
          <a:xfrm>
            <a:off x="3361944" y="5056632"/>
            <a:ext cx="1366265" cy="979169"/>
          </a:xfrm>
          <a:prstGeom prst="rect">
            <a:avLst/>
          </a:prstGeom>
        </p:spPr>
      </p:pic>
      <p:pic>
        <p:nvPicPr>
          <p:cNvPr id="76" name="图片 5">
            <a:extLst>
              <a:ext uri="{FF2B5EF4-FFF2-40B4-BE49-F238E27FC236}">
                <a16:creationId xmlns:a16="http://schemas.microsoft.com/office/drawing/2014/main" id="{83AE0552-87A9-B2E8-DC41-1E0B3D692F5D}"/>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029532" y="-178883"/>
            <a:ext cx="1933173" cy="96482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
            <a:ext cx="12191999" cy="6854952"/>
          </a:xfrm>
          <a:prstGeom prst="rect">
            <a:avLst/>
          </a:prstGeom>
        </p:spPr>
      </p:pic>
      <p:pic>
        <p:nvPicPr>
          <p:cNvPr id="3" name="object 3"/>
          <p:cNvPicPr/>
          <p:nvPr/>
        </p:nvPicPr>
        <p:blipFill>
          <a:blip r:embed="rId3" cstate="print"/>
          <a:stretch>
            <a:fillRect/>
          </a:stretch>
        </p:blipFill>
        <p:spPr>
          <a:xfrm>
            <a:off x="0" y="1694688"/>
            <a:ext cx="11939016" cy="4916424"/>
          </a:xfrm>
          <a:prstGeom prst="rect">
            <a:avLst/>
          </a:prstGeom>
        </p:spPr>
      </p:pic>
      <p:graphicFrame>
        <p:nvGraphicFramePr>
          <p:cNvPr id="4" name="object 4"/>
          <p:cNvGraphicFramePr>
            <a:graphicFrameLocks noGrp="1"/>
          </p:cNvGraphicFramePr>
          <p:nvPr/>
        </p:nvGraphicFramePr>
        <p:xfrm>
          <a:off x="1220088" y="1843023"/>
          <a:ext cx="9980295" cy="4603115"/>
        </p:xfrm>
        <a:graphic>
          <a:graphicData uri="http://schemas.openxmlformats.org/drawingml/2006/table">
            <a:tbl>
              <a:tblPr firstRow="1" bandRow="1">
                <a:tableStyleId>{2D5ABB26-0587-4C30-8999-92F81FD0307C}</a:tableStyleId>
              </a:tblPr>
              <a:tblGrid>
                <a:gridCol w="5353050">
                  <a:extLst>
                    <a:ext uri="{9D8B030D-6E8A-4147-A177-3AD203B41FA5}">
                      <a16:colId xmlns:a16="http://schemas.microsoft.com/office/drawing/2014/main" val="20000"/>
                    </a:ext>
                  </a:extLst>
                </a:gridCol>
                <a:gridCol w="4627245">
                  <a:extLst>
                    <a:ext uri="{9D8B030D-6E8A-4147-A177-3AD203B41FA5}">
                      <a16:colId xmlns:a16="http://schemas.microsoft.com/office/drawing/2014/main" val="20001"/>
                    </a:ext>
                  </a:extLst>
                </a:gridCol>
              </a:tblGrid>
              <a:tr h="418465">
                <a:tc>
                  <a:txBody>
                    <a:bodyPr/>
                    <a:lstStyle/>
                    <a:p>
                      <a:pPr marL="6350">
                        <a:lnSpc>
                          <a:spcPct val="100000"/>
                        </a:lnSpc>
                        <a:spcBef>
                          <a:spcPts val="890"/>
                        </a:spcBef>
                      </a:pPr>
                      <a:r>
                        <a:rPr sz="1200" dirty="0">
                          <a:solidFill>
                            <a:srgbClr val="FFFFFF"/>
                          </a:solidFill>
                          <a:latin typeface="Calibri"/>
                          <a:cs typeface="Calibri"/>
                        </a:rPr>
                        <a:t>Model</a:t>
                      </a:r>
                      <a:r>
                        <a:rPr sz="1200" spc="-35" dirty="0">
                          <a:solidFill>
                            <a:srgbClr val="FFFFFF"/>
                          </a:solidFill>
                          <a:latin typeface="Calibri"/>
                          <a:cs typeface="Calibri"/>
                        </a:rPr>
                        <a:t> </a:t>
                      </a:r>
                      <a:r>
                        <a:rPr sz="1200" spc="-20" dirty="0">
                          <a:solidFill>
                            <a:srgbClr val="FFFFFF"/>
                          </a:solidFill>
                          <a:latin typeface="Calibri"/>
                          <a:cs typeface="Calibri"/>
                        </a:rPr>
                        <a:t>Name</a:t>
                      </a:r>
                      <a:endParaRPr sz="1200">
                        <a:latin typeface="Calibri"/>
                        <a:cs typeface="Calibri"/>
                      </a:endParaRPr>
                    </a:p>
                  </a:txBody>
                  <a:tcPr marL="0" marR="0" marT="113030" marB="0">
                    <a:lnL w="12700">
                      <a:solidFill>
                        <a:srgbClr val="000000"/>
                      </a:solidFill>
                      <a:prstDash val="solid"/>
                    </a:lnL>
                    <a:lnR w="12700">
                      <a:solidFill>
                        <a:srgbClr val="000000"/>
                      </a:solidFill>
                      <a:prstDash val="solid"/>
                    </a:lnR>
                    <a:lnT w="12700">
                      <a:solidFill>
                        <a:srgbClr val="000000"/>
                      </a:solidFill>
                      <a:prstDash val="solid"/>
                    </a:lnT>
                    <a:lnB w="12700">
                      <a:solidFill>
                        <a:srgbClr val="394BB0"/>
                      </a:solidFill>
                      <a:prstDash val="solid"/>
                    </a:lnB>
                  </a:tcPr>
                </a:tc>
                <a:tc>
                  <a:txBody>
                    <a:bodyPr/>
                    <a:lstStyle/>
                    <a:p>
                      <a:pPr marL="635" algn="ctr">
                        <a:lnSpc>
                          <a:spcPct val="100000"/>
                        </a:lnSpc>
                        <a:spcBef>
                          <a:spcPts val="890"/>
                        </a:spcBef>
                      </a:pPr>
                      <a:r>
                        <a:rPr sz="1200" dirty="0">
                          <a:solidFill>
                            <a:srgbClr val="FFFFFF"/>
                          </a:solidFill>
                          <a:latin typeface="Calibri"/>
                          <a:cs typeface="Calibri"/>
                        </a:rPr>
                        <a:t>SAP</a:t>
                      </a:r>
                      <a:r>
                        <a:rPr sz="1200" spc="-25" dirty="0">
                          <a:solidFill>
                            <a:srgbClr val="FFFFFF"/>
                          </a:solidFill>
                          <a:latin typeface="Calibri"/>
                          <a:cs typeface="Calibri"/>
                        </a:rPr>
                        <a:t> </a:t>
                      </a:r>
                      <a:r>
                        <a:rPr sz="1200" spc="-20" dirty="0">
                          <a:solidFill>
                            <a:srgbClr val="FFFFFF"/>
                          </a:solidFill>
                          <a:latin typeface="Calibri"/>
                          <a:cs typeface="Calibri"/>
                        </a:rPr>
                        <a:t>Code</a:t>
                      </a:r>
                      <a:endParaRPr sz="1200">
                        <a:latin typeface="Calibri"/>
                        <a:cs typeface="Calibri"/>
                      </a:endParaRPr>
                    </a:p>
                  </a:txBody>
                  <a:tcPr marL="0" marR="0" marT="113030" marB="0">
                    <a:lnL w="12700">
                      <a:solidFill>
                        <a:srgbClr val="000000"/>
                      </a:solidFill>
                      <a:prstDash val="solid"/>
                    </a:lnL>
                    <a:lnR w="12700">
                      <a:solidFill>
                        <a:srgbClr val="000000"/>
                      </a:solidFill>
                      <a:prstDash val="solid"/>
                    </a:lnR>
                    <a:lnT w="12700">
                      <a:solidFill>
                        <a:srgbClr val="000000"/>
                      </a:solidFill>
                      <a:prstDash val="solid"/>
                    </a:lnT>
                    <a:lnB w="12700">
                      <a:solidFill>
                        <a:srgbClr val="394BB0"/>
                      </a:solidFill>
                      <a:prstDash val="solid"/>
                    </a:lnB>
                  </a:tcPr>
                </a:tc>
                <a:extLst>
                  <a:ext uri="{0D108BD9-81ED-4DB2-BD59-A6C34878D82A}">
                    <a16:rowId xmlns:a16="http://schemas.microsoft.com/office/drawing/2014/main" val="10000"/>
                  </a:ext>
                </a:extLst>
              </a:tr>
              <a:tr h="418465">
                <a:tc>
                  <a:txBody>
                    <a:bodyPr/>
                    <a:lstStyle/>
                    <a:p>
                      <a:pPr marL="6350">
                        <a:lnSpc>
                          <a:spcPct val="100000"/>
                        </a:lnSpc>
                        <a:spcBef>
                          <a:spcPts val="890"/>
                        </a:spcBef>
                      </a:pPr>
                      <a:r>
                        <a:rPr sz="1200" spc="-10" dirty="0">
                          <a:solidFill>
                            <a:srgbClr val="FFFFFF"/>
                          </a:solidFill>
                          <a:latin typeface="Calibri"/>
                          <a:cs typeface="Calibri"/>
                        </a:rPr>
                        <a:t>HC-Intercom/1Room/1Y</a:t>
                      </a:r>
                      <a:endParaRPr sz="1200">
                        <a:latin typeface="Calibri"/>
                        <a:cs typeface="Calibri"/>
                      </a:endParaRPr>
                    </a:p>
                  </a:txBody>
                  <a:tcPr marL="0" marR="0" marT="11303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890"/>
                        </a:spcBef>
                      </a:pPr>
                      <a:r>
                        <a:rPr sz="1200" spc="-10" dirty="0">
                          <a:solidFill>
                            <a:srgbClr val="FFFFFF"/>
                          </a:solidFill>
                          <a:latin typeface="Calibri"/>
                          <a:cs typeface="Calibri"/>
                        </a:rPr>
                        <a:t>680100173</a:t>
                      </a:r>
                      <a:endParaRPr sz="1200">
                        <a:latin typeface="Calibri"/>
                        <a:cs typeface="Calibri"/>
                      </a:endParaRPr>
                    </a:p>
                  </a:txBody>
                  <a:tcPr marL="0" marR="0" marT="11303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01"/>
                  </a:ext>
                </a:extLst>
              </a:tr>
              <a:tr h="418465">
                <a:tc>
                  <a:txBody>
                    <a:bodyPr/>
                    <a:lstStyle/>
                    <a:p>
                      <a:pPr marL="6350">
                        <a:lnSpc>
                          <a:spcPct val="100000"/>
                        </a:lnSpc>
                        <a:spcBef>
                          <a:spcPts val="890"/>
                        </a:spcBef>
                      </a:pPr>
                      <a:r>
                        <a:rPr sz="1200" spc="-10" dirty="0">
                          <a:solidFill>
                            <a:srgbClr val="FFFFFF"/>
                          </a:solidFill>
                          <a:latin typeface="Calibri"/>
                          <a:cs typeface="Calibri"/>
                        </a:rPr>
                        <a:t>HC-Intercom/1Room/2Y</a:t>
                      </a:r>
                      <a:endParaRPr sz="1200">
                        <a:latin typeface="Calibri"/>
                        <a:cs typeface="Calibri"/>
                      </a:endParaRPr>
                    </a:p>
                  </a:txBody>
                  <a:tcPr marL="0" marR="0" marT="11303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890"/>
                        </a:spcBef>
                      </a:pPr>
                      <a:r>
                        <a:rPr sz="1200" spc="-10" dirty="0">
                          <a:solidFill>
                            <a:srgbClr val="FFFFFF"/>
                          </a:solidFill>
                          <a:latin typeface="Calibri"/>
                          <a:cs typeface="Calibri"/>
                        </a:rPr>
                        <a:t>680100454</a:t>
                      </a:r>
                      <a:endParaRPr sz="1200">
                        <a:latin typeface="Calibri"/>
                        <a:cs typeface="Calibri"/>
                      </a:endParaRPr>
                    </a:p>
                  </a:txBody>
                  <a:tcPr marL="0" marR="0" marT="11303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02"/>
                  </a:ext>
                </a:extLst>
              </a:tr>
              <a:tr h="418465">
                <a:tc>
                  <a:txBody>
                    <a:bodyPr/>
                    <a:lstStyle/>
                    <a:p>
                      <a:pPr marL="6350">
                        <a:lnSpc>
                          <a:spcPct val="100000"/>
                        </a:lnSpc>
                        <a:spcBef>
                          <a:spcPts val="895"/>
                        </a:spcBef>
                      </a:pPr>
                      <a:r>
                        <a:rPr sz="1200" spc="-10" dirty="0">
                          <a:solidFill>
                            <a:srgbClr val="FFFFFF"/>
                          </a:solidFill>
                          <a:latin typeface="Calibri"/>
                          <a:cs typeface="Calibri"/>
                        </a:rPr>
                        <a:t>HC-Intercom/1Room/3Y</a:t>
                      </a:r>
                      <a:endParaRPr sz="1200">
                        <a:latin typeface="Calibri"/>
                        <a:cs typeface="Calibri"/>
                      </a:endParaRPr>
                    </a:p>
                  </a:txBody>
                  <a:tcPr marL="0" marR="0" marT="113665"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895"/>
                        </a:spcBef>
                      </a:pPr>
                      <a:r>
                        <a:rPr sz="1200" spc="-10" dirty="0">
                          <a:solidFill>
                            <a:srgbClr val="FFFFFF"/>
                          </a:solidFill>
                          <a:latin typeface="Calibri"/>
                          <a:cs typeface="Calibri"/>
                        </a:rPr>
                        <a:t>680100455</a:t>
                      </a:r>
                      <a:endParaRPr sz="1200">
                        <a:latin typeface="Calibri"/>
                        <a:cs typeface="Calibri"/>
                      </a:endParaRPr>
                    </a:p>
                  </a:txBody>
                  <a:tcPr marL="0" marR="0" marT="113665"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03"/>
                  </a:ext>
                </a:extLst>
              </a:tr>
              <a:tr h="418465">
                <a:tc>
                  <a:txBody>
                    <a:bodyPr/>
                    <a:lstStyle/>
                    <a:p>
                      <a:pPr marL="6350">
                        <a:lnSpc>
                          <a:spcPct val="100000"/>
                        </a:lnSpc>
                        <a:spcBef>
                          <a:spcPts val="895"/>
                        </a:spcBef>
                      </a:pPr>
                      <a:r>
                        <a:rPr sz="1200" spc="-10" dirty="0">
                          <a:solidFill>
                            <a:srgbClr val="FFFFFF"/>
                          </a:solidFill>
                          <a:latin typeface="Calibri"/>
                          <a:cs typeface="Calibri"/>
                        </a:rPr>
                        <a:t>HC-Intercom/1Room/5Y</a:t>
                      </a:r>
                      <a:endParaRPr sz="1200">
                        <a:latin typeface="Calibri"/>
                        <a:cs typeface="Calibri"/>
                      </a:endParaRPr>
                    </a:p>
                  </a:txBody>
                  <a:tcPr marL="0" marR="0" marT="113665"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895"/>
                        </a:spcBef>
                      </a:pPr>
                      <a:r>
                        <a:rPr sz="1200" spc="-10" dirty="0">
                          <a:solidFill>
                            <a:srgbClr val="FFFFFF"/>
                          </a:solidFill>
                          <a:latin typeface="Calibri"/>
                          <a:cs typeface="Calibri"/>
                        </a:rPr>
                        <a:t>680100447</a:t>
                      </a:r>
                      <a:endParaRPr sz="1200">
                        <a:latin typeface="Calibri"/>
                        <a:cs typeface="Calibri"/>
                      </a:endParaRPr>
                    </a:p>
                  </a:txBody>
                  <a:tcPr marL="0" marR="0" marT="113665"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04"/>
                  </a:ext>
                </a:extLst>
              </a:tr>
              <a:tr h="418465">
                <a:tc>
                  <a:txBody>
                    <a:bodyPr/>
                    <a:lstStyle/>
                    <a:p>
                      <a:pPr marL="6350">
                        <a:lnSpc>
                          <a:spcPct val="100000"/>
                        </a:lnSpc>
                        <a:spcBef>
                          <a:spcPts val="894"/>
                        </a:spcBef>
                      </a:pPr>
                      <a:r>
                        <a:rPr sz="1200" spc="-10" dirty="0">
                          <a:solidFill>
                            <a:srgbClr val="FFFFFF"/>
                          </a:solidFill>
                          <a:latin typeface="Calibri"/>
                          <a:cs typeface="Calibri"/>
                        </a:rPr>
                        <a:t>HC-AC&amp;TA/1Door/1Y</a:t>
                      </a:r>
                      <a:endParaRPr sz="1200">
                        <a:latin typeface="Calibri"/>
                        <a:cs typeface="Calibri"/>
                      </a:endParaRPr>
                    </a:p>
                  </a:txBody>
                  <a:tcPr marL="0" marR="0" marT="113664"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894"/>
                        </a:spcBef>
                      </a:pPr>
                      <a:r>
                        <a:rPr sz="1200" spc="-10" dirty="0">
                          <a:solidFill>
                            <a:srgbClr val="FFFFFF"/>
                          </a:solidFill>
                          <a:latin typeface="Calibri"/>
                          <a:cs typeface="Calibri"/>
                        </a:rPr>
                        <a:t>680100271</a:t>
                      </a:r>
                      <a:endParaRPr sz="1200">
                        <a:latin typeface="Calibri"/>
                        <a:cs typeface="Calibri"/>
                      </a:endParaRPr>
                    </a:p>
                  </a:txBody>
                  <a:tcPr marL="0" marR="0" marT="113664"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05"/>
                  </a:ext>
                </a:extLst>
              </a:tr>
              <a:tr h="418465">
                <a:tc>
                  <a:txBody>
                    <a:bodyPr/>
                    <a:lstStyle/>
                    <a:p>
                      <a:pPr marL="6350">
                        <a:lnSpc>
                          <a:spcPct val="100000"/>
                        </a:lnSpc>
                        <a:spcBef>
                          <a:spcPts val="894"/>
                        </a:spcBef>
                      </a:pPr>
                      <a:r>
                        <a:rPr sz="1200" spc="-10" dirty="0">
                          <a:solidFill>
                            <a:srgbClr val="FFFFFF"/>
                          </a:solidFill>
                          <a:latin typeface="Calibri"/>
                          <a:cs typeface="Calibri"/>
                        </a:rPr>
                        <a:t>HC-AC&amp;TA/5Doors/1Y</a:t>
                      </a:r>
                      <a:endParaRPr sz="1200">
                        <a:latin typeface="Calibri"/>
                        <a:cs typeface="Calibri"/>
                      </a:endParaRPr>
                    </a:p>
                  </a:txBody>
                  <a:tcPr marL="0" marR="0" marT="113664"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894"/>
                        </a:spcBef>
                      </a:pPr>
                      <a:r>
                        <a:rPr sz="1200" spc="-10" dirty="0">
                          <a:solidFill>
                            <a:srgbClr val="FFFFFF"/>
                          </a:solidFill>
                          <a:latin typeface="Calibri"/>
                          <a:cs typeface="Calibri"/>
                        </a:rPr>
                        <a:t>680100275</a:t>
                      </a:r>
                      <a:endParaRPr sz="1200">
                        <a:latin typeface="Calibri"/>
                        <a:cs typeface="Calibri"/>
                      </a:endParaRPr>
                    </a:p>
                  </a:txBody>
                  <a:tcPr marL="0" marR="0" marT="113664"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06"/>
                  </a:ext>
                </a:extLst>
              </a:tr>
              <a:tr h="418465">
                <a:tc>
                  <a:txBody>
                    <a:bodyPr/>
                    <a:lstStyle/>
                    <a:p>
                      <a:pPr marL="6350">
                        <a:lnSpc>
                          <a:spcPct val="100000"/>
                        </a:lnSpc>
                        <a:spcBef>
                          <a:spcPts val="900"/>
                        </a:spcBef>
                      </a:pPr>
                      <a:r>
                        <a:rPr sz="1200" spc="-10" dirty="0">
                          <a:solidFill>
                            <a:srgbClr val="FFFFFF"/>
                          </a:solidFill>
                          <a:latin typeface="Calibri"/>
                          <a:cs typeface="Calibri"/>
                        </a:rPr>
                        <a:t>HC-AC&amp;TA/10Doors/1Y</a:t>
                      </a:r>
                      <a:endParaRPr sz="1200">
                        <a:latin typeface="Calibri"/>
                        <a:cs typeface="Calibri"/>
                      </a:endParaRPr>
                    </a:p>
                  </a:txBody>
                  <a:tcPr marL="0" marR="0" marT="11430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900"/>
                        </a:spcBef>
                      </a:pPr>
                      <a:r>
                        <a:rPr sz="1200" spc="-10" dirty="0">
                          <a:solidFill>
                            <a:srgbClr val="FFFFFF"/>
                          </a:solidFill>
                          <a:latin typeface="Calibri"/>
                          <a:cs typeface="Calibri"/>
                        </a:rPr>
                        <a:t>680100279</a:t>
                      </a:r>
                      <a:endParaRPr sz="1200">
                        <a:latin typeface="Calibri"/>
                        <a:cs typeface="Calibri"/>
                      </a:endParaRPr>
                    </a:p>
                  </a:txBody>
                  <a:tcPr marL="0" marR="0" marT="11430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07"/>
                  </a:ext>
                </a:extLst>
              </a:tr>
              <a:tr h="418465">
                <a:tc>
                  <a:txBody>
                    <a:bodyPr/>
                    <a:lstStyle/>
                    <a:p>
                      <a:pPr marL="6350">
                        <a:lnSpc>
                          <a:spcPct val="100000"/>
                        </a:lnSpc>
                        <a:spcBef>
                          <a:spcPts val="900"/>
                        </a:spcBef>
                      </a:pPr>
                      <a:r>
                        <a:rPr sz="1200" spc="-10" dirty="0">
                          <a:solidFill>
                            <a:srgbClr val="FFFFFF"/>
                          </a:solidFill>
                          <a:latin typeface="Calibri"/>
                          <a:cs typeface="Calibri"/>
                        </a:rPr>
                        <a:t>HC-AC&amp;TA/1Door/2Y</a:t>
                      </a:r>
                      <a:endParaRPr sz="1200">
                        <a:latin typeface="Calibri"/>
                        <a:cs typeface="Calibri"/>
                      </a:endParaRPr>
                    </a:p>
                  </a:txBody>
                  <a:tcPr marL="0" marR="0" marT="11430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900"/>
                        </a:spcBef>
                      </a:pPr>
                      <a:r>
                        <a:rPr sz="1200" spc="-10" dirty="0">
                          <a:solidFill>
                            <a:srgbClr val="FFFFFF"/>
                          </a:solidFill>
                          <a:latin typeface="Calibri"/>
                          <a:cs typeface="Calibri"/>
                        </a:rPr>
                        <a:t>680100451</a:t>
                      </a:r>
                      <a:endParaRPr sz="1200">
                        <a:latin typeface="Calibri"/>
                        <a:cs typeface="Calibri"/>
                      </a:endParaRPr>
                    </a:p>
                  </a:txBody>
                  <a:tcPr marL="0" marR="0" marT="11430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08"/>
                  </a:ext>
                </a:extLst>
              </a:tr>
              <a:tr h="418465">
                <a:tc>
                  <a:txBody>
                    <a:bodyPr/>
                    <a:lstStyle/>
                    <a:p>
                      <a:pPr marL="6350">
                        <a:lnSpc>
                          <a:spcPct val="100000"/>
                        </a:lnSpc>
                        <a:spcBef>
                          <a:spcPts val="900"/>
                        </a:spcBef>
                      </a:pPr>
                      <a:r>
                        <a:rPr sz="1200" spc="-10" dirty="0">
                          <a:solidFill>
                            <a:srgbClr val="FFFFFF"/>
                          </a:solidFill>
                          <a:latin typeface="Calibri"/>
                          <a:cs typeface="Calibri"/>
                        </a:rPr>
                        <a:t>HC-AC&amp;TA/1Door/3Y</a:t>
                      </a:r>
                      <a:endParaRPr sz="1200">
                        <a:latin typeface="Calibri"/>
                        <a:cs typeface="Calibri"/>
                      </a:endParaRPr>
                    </a:p>
                  </a:txBody>
                  <a:tcPr marL="0" marR="0" marT="11430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900"/>
                        </a:spcBef>
                      </a:pPr>
                      <a:r>
                        <a:rPr sz="1200" spc="-10" dirty="0">
                          <a:solidFill>
                            <a:srgbClr val="FFFFFF"/>
                          </a:solidFill>
                          <a:latin typeface="Calibri"/>
                          <a:cs typeface="Calibri"/>
                        </a:rPr>
                        <a:t>680100452</a:t>
                      </a:r>
                      <a:endParaRPr sz="1200">
                        <a:latin typeface="Calibri"/>
                        <a:cs typeface="Calibri"/>
                      </a:endParaRPr>
                    </a:p>
                  </a:txBody>
                  <a:tcPr marL="0" marR="0" marT="114300"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09"/>
                  </a:ext>
                </a:extLst>
              </a:tr>
              <a:tr h="418465">
                <a:tc>
                  <a:txBody>
                    <a:bodyPr/>
                    <a:lstStyle/>
                    <a:p>
                      <a:pPr marL="6350">
                        <a:lnSpc>
                          <a:spcPct val="100000"/>
                        </a:lnSpc>
                        <a:spcBef>
                          <a:spcPts val="905"/>
                        </a:spcBef>
                      </a:pPr>
                      <a:r>
                        <a:rPr sz="1200" spc="-10" dirty="0">
                          <a:solidFill>
                            <a:srgbClr val="FFFFFF"/>
                          </a:solidFill>
                          <a:latin typeface="Calibri"/>
                          <a:cs typeface="Calibri"/>
                        </a:rPr>
                        <a:t>HC-AC&amp;TA/1Door/5Y</a:t>
                      </a:r>
                      <a:endParaRPr sz="1200">
                        <a:latin typeface="Calibri"/>
                        <a:cs typeface="Calibri"/>
                      </a:endParaRPr>
                    </a:p>
                  </a:txBody>
                  <a:tcPr marL="0" marR="0" marT="114935"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tc>
                  <a:txBody>
                    <a:bodyPr/>
                    <a:lstStyle/>
                    <a:p>
                      <a:pPr marL="1270" algn="ctr">
                        <a:lnSpc>
                          <a:spcPct val="100000"/>
                        </a:lnSpc>
                        <a:spcBef>
                          <a:spcPts val="905"/>
                        </a:spcBef>
                      </a:pPr>
                      <a:r>
                        <a:rPr sz="1200" spc="-10" dirty="0">
                          <a:solidFill>
                            <a:srgbClr val="FFFFFF"/>
                          </a:solidFill>
                          <a:latin typeface="Calibri"/>
                          <a:cs typeface="Calibri"/>
                        </a:rPr>
                        <a:t>680100453</a:t>
                      </a:r>
                      <a:endParaRPr sz="1200">
                        <a:latin typeface="Calibri"/>
                        <a:cs typeface="Calibri"/>
                      </a:endParaRPr>
                    </a:p>
                  </a:txBody>
                  <a:tcPr marL="0" marR="0" marT="114935" marB="0">
                    <a:lnL w="12700">
                      <a:solidFill>
                        <a:srgbClr val="000000"/>
                      </a:solidFill>
                      <a:prstDash val="solid"/>
                    </a:lnL>
                    <a:lnR w="12700">
                      <a:solidFill>
                        <a:srgbClr val="000000"/>
                      </a:solidFill>
                      <a:prstDash val="solid"/>
                    </a:lnR>
                    <a:lnT w="12700">
                      <a:solidFill>
                        <a:srgbClr val="394BB0"/>
                      </a:solidFill>
                      <a:prstDash val="solid"/>
                    </a:lnT>
                    <a:lnB w="12700">
                      <a:solidFill>
                        <a:srgbClr val="394BB0"/>
                      </a:solidFill>
                      <a:prstDash val="solid"/>
                    </a:lnB>
                  </a:tcPr>
                </a:tc>
                <a:extLst>
                  <a:ext uri="{0D108BD9-81ED-4DB2-BD59-A6C34878D82A}">
                    <a16:rowId xmlns:a16="http://schemas.microsoft.com/office/drawing/2014/main" val="10010"/>
                  </a:ext>
                </a:extLst>
              </a:tr>
            </a:tbl>
          </a:graphicData>
        </a:graphic>
      </p:graphicFrame>
      <p:sp>
        <p:nvSpPr>
          <p:cNvPr id="5" name="object 5"/>
          <p:cNvSpPr txBox="1">
            <a:spLocks noGrp="1"/>
          </p:cNvSpPr>
          <p:nvPr>
            <p:ph type="title"/>
          </p:nvPr>
        </p:nvSpPr>
        <p:spPr>
          <a:xfrm>
            <a:off x="180238" y="-1278"/>
            <a:ext cx="11831523" cy="696558"/>
          </a:xfrm>
          <a:prstGeom prst="rect">
            <a:avLst/>
          </a:prstGeom>
        </p:spPr>
        <p:txBody>
          <a:bodyPr vert="horz" wrap="square" lIns="0" tIns="263101" rIns="0" bIns="0" rtlCol="0">
            <a:spAutoFit/>
          </a:bodyPr>
          <a:lstStyle/>
          <a:p>
            <a:pPr marL="4161790">
              <a:lnSpc>
                <a:spcPct val="100000"/>
              </a:lnSpc>
              <a:spcBef>
                <a:spcPts val="110"/>
              </a:spcBef>
            </a:pPr>
            <a:r>
              <a:rPr lang="es-AR" spc="-10"/>
              <a:t>Licencias recomendadas</a:t>
            </a:r>
            <a:endParaRPr spc="-10" dirty="0"/>
          </a:p>
        </p:txBody>
      </p:sp>
      <p:pic>
        <p:nvPicPr>
          <p:cNvPr id="6" name="图片 5">
            <a:extLst>
              <a:ext uri="{FF2B5EF4-FFF2-40B4-BE49-F238E27FC236}">
                <a16:creationId xmlns:a16="http://schemas.microsoft.com/office/drawing/2014/main" id="{444DBB77-016C-312F-9520-A4E3C788FA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29532" y="-178883"/>
            <a:ext cx="1933173" cy="964826"/>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238" y="-1278"/>
            <a:ext cx="11831523" cy="594094"/>
          </a:xfrm>
          <a:prstGeom prst="rect">
            <a:avLst/>
          </a:prstGeom>
        </p:spPr>
        <p:txBody>
          <a:bodyPr vert="horz" wrap="square" lIns="0" tIns="161628" rIns="0" bIns="0" rtlCol="0">
            <a:spAutoFit/>
          </a:bodyPr>
          <a:lstStyle/>
          <a:p>
            <a:pPr marL="280670">
              <a:lnSpc>
                <a:spcPct val="100000"/>
              </a:lnSpc>
              <a:spcBef>
                <a:spcPts val="110"/>
              </a:spcBef>
            </a:pPr>
            <a:r>
              <a:rPr lang="es-ES" spc="-10" dirty="0"/>
              <a:t>Modo de equipo </a:t>
            </a:r>
            <a:r>
              <a:rPr lang="es-ES" spc="-10" dirty="0" err="1"/>
              <a:t>Hik-Connect</a:t>
            </a:r>
            <a:r>
              <a:rPr lang="es-ES" spc="-10" dirty="0"/>
              <a:t> Escenarios de Aplicaciones</a:t>
            </a:r>
            <a:endParaRPr spc="-10" dirty="0"/>
          </a:p>
        </p:txBody>
      </p:sp>
      <p:grpSp>
        <p:nvGrpSpPr>
          <p:cNvPr id="3" name="object 3"/>
          <p:cNvGrpSpPr/>
          <p:nvPr/>
        </p:nvGrpSpPr>
        <p:grpSpPr>
          <a:xfrm>
            <a:off x="1362202" y="1182369"/>
            <a:ext cx="1543050" cy="396875"/>
            <a:chOff x="1362202" y="1182369"/>
            <a:chExt cx="1543050" cy="396875"/>
          </a:xfrm>
        </p:grpSpPr>
        <p:pic>
          <p:nvPicPr>
            <p:cNvPr id="4" name="object 4"/>
            <p:cNvPicPr/>
            <p:nvPr/>
          </p:nvPicPr>
          <p:blipFill>
            <a:blip r:embed="rId2" cstate="print"/>
            <a:stretch>
              <a:fillRect/>
            </a:stretch>
          </p:blipFill>
          <p:spPr>
            <a:xfrm>
              <a:off x="1368552" y="1188719"/>
              <a:ext cx="1530096" cy="384047"/>
            </a:xfrm>
            <a:prstGeom prst="rect">
              <a:avLst/>
            </a:prstGeom>
          </p:spPr>
        </p:pic>
        <p:sp>
          <p:nvSpPr>
            <p:cNvPr id="5" name="object 5"/>
            <p:cNvSpPr/>
            <p:nvPr/>
          </p:nvSpPr>
          <p:spPr>
            <a:xfrm>
              <a:off x="1368552" y="1188719"/>
              <a:ext cx="1530350" cy="384175"/>
            </a:xfrm>
            <a:custGeom>
              <a:avLst/>
              <a:gdLst/>
              <a:ahLst/>
              <a:cxnLst/>
              <a:rect l="l" t="t" r="r" b="b"/>
              <a:pathLst>
                <a:path w="1530350" h="384175">
                  <a:moveTo>
                    <a:pt x="0" y="64007"/>
                  </a:moveTo>
                  <a:lnTo>
                    <a:pt x="5036" y="39112"/>
                  </a:lnTo>
                  <a:lnTo>
                    <a:pt x="18764" y="18764"/>
                  </a:lnTo>
                  <a:lnTo>
                    <a:pt x="39112" y="5036"/>
                  </a:lnTo>
                  <a:lnTo>
                    <a:pt x="64007" y="0"/>
                  </a:lnTo>
                  <a:lnTo>
                    <a:pt x="1466087" y="0"/>
                  </a:lnTo>
                  <a:lnTo>
                    <a:pt x="1490983" y="5036"/>
                  </a:lnTo>
                  <a:lnTo>
                    <a:pt x="1511331" y="18764"/>
                  </a:lnTo>
                  <a:lnTo>
                    <a:pt x="1525059" y="39112"/>
                  </a:lnTo>
                  <a:lnTo>
                    <a:pt x="1530096" y="64007"/>
                  </a:lnTo>
                  <a:lnTo>
                    <a:pt x="1530096" y="320039"/>
                  </a:lnTo>
                  <a:lnTo>
                    <a:pt x="1525059" y="344935"/>
                  </a:lnTo>
                  <a:lnTo>
                    <a:pt x="1511331" y="365283"/>
                  </a:lnTo>
                  <a:lnTo>
                    <a:pt x="1490983" y="379011"/>
                  </a:lnTo>
                  <a:lnTo>
                    <a:pt x="1466087" y="384047"/>
                  </a:lnTo>
                  <a:lnTo>
                    <a:pt x="64007" y="384047"/>
                  </a:lnTo>
                  <a:lnTo>
                    <a:pt x="39112" y="379011"/>
                  </a:lnTo>
                  <a:lnTo>
                    <a:pt x="18764" y="365283"/>
                  </a:lnTo>
                  <a:lnTo>
                    <a:pt x="5036" y="344935"/>
                  </a:lnTo>
                  <a:lnTo>
                    <a:pt x="0" y="320039"/>
                  </a:lnTo>
                  <a:lnTo>
                    <a:pt x="0" y="64007"/>
                  </a:lnTo>
                  <a:close/>
                </a:path>
              </a:pathLst>
            </a:custGeom>
            <a:ln w="12192">
              <a:solidFill>
                <a:srgbClr val="E8498A"/>
              </a:solidFill>
            </a:ln>
          </p:spPr>
          <p:txBody>
            <a:bodyPr wrap="square" lIns="0" tIns="0" rIns="0" bIns="0" rtlCol="0"/>
            <a:lstStyle/>
            <a:p>
              <a:endParaRPr/>
            </a:p>
          </p:txBody>
        </p:sp>
      </p:grpSp>
      <p:sp>
        <p:nvSpPr>
          <p:cNvPr id="6" name="object 6"/>
          <p:cNvSpPr txBox="1"/>
          <p:nvPr/>
        </p:nvSpPr>
        <p:spPr>
          <a:xfrm>
            <a:off x="1580514" y="1253489"/>
            <a:ext cx="1107440" cy="238125"/>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FFFFFF"/>
                </a:solidFill>
                <a:latin typeface="Calibri"/>
                <a:cs typeface="Calibri"/>
              </a:rPr>
              <a:t>Transportation</a:t>
            </a:r>
            <a:endParaRPr sz="1400">
              <a:latin typeface="Calibri"/>
              <a:cs typeface="Calibri"/>
            </a:endParaRPr>
          </a:p>
        </p:txBody>
      </p:sp>
      <p:grpSp>
        <p:nvGrpSpPr>
          <p:cNvPr id="7" name="object 7"/>
          <p:cNvGrpSpPr/>
          <p:nvPr/>
        </p:nvGrpSpPr>
        <p:grpSpPr>
          <a:xfrm>
            <a:off x="8299450" y="1673098"/>
            <a:ext cx="1503680" cy="396875"/>
            <a:chOff x="8299450" y="1673098"/>
            <a:chExt cx="1503680" cy="396875"/>
          </a:xfrm>
        </p:grpSpPr>
        <p:pic>
          <p:nvPicPr>
            <p:cNvPr id="8" name="object 8"/>
            <p:cNvPicPr/>
            <p:nvPr/>
          </p:nvPicPr>
          <p:blipFill>
            <a:blip r:embed="rId3" cstate="print"/>
            <a:stretch>
              <a:fillRect/>
            </a:stretch>
          </p:blipFill>
          <p:spPr>
            <a:xfrm>
              <a:off x="8305800" y="1679448"/>
              <a:ext cx="1490472" cy="384048"/>
            </a:xfrm>
            <a:prstGeom prst="rect">
              <a:avLst/>
            </a:prstGeom>
          </p:spPr>
        </p:pic>
        <p:sp>
          <p:nvSpPr>
            <p:cNvPr id="9" name="object 9"/>
            <p:cNvSpPr/>
            <p:nvPr/>
          </p:nvSpPr>
          <p:spPr>
            <a:xfrm>
              <a:off x="8305800" y="1679448"/>
              <a:ext cx="1490980" cy="384175"/>
            </a:xfrm>
            <a:custGeom>
              <a:avLst/>
              <a:gdLst/>
              <a:ahLst/>
              <a:cxnLst/>
              <a:rect l="l" t="t" r="r" b="b"/>
              <a:pathLst>
                <a:path w="1490979" h="384175">
                  <a:moveTo>
                    <a:pt x="0" y="64007"/>
                  </a:moveTo>
                  <a:lnTo>
                    <a:pt x="5036" y="39112"/>
                  </a:lnTo>
                  <a:lnTo>
                    <a:pt x="18764" y="18764"/>
                  </a:lnTo>
                  <a:lnTo>
                    <a:pt x="39112" y="5036"/>
                  </a:lnTo>
                  <a:lnTo>
                    <a:pt x="64007" y="0"/>
                  </a:lnTo>
                  <a:lnTo>
                    <a:pt x="1426464" y="0"/>
                  </a:lnTo>
                  <a:lnTo>
                    <a:pt x="1451359" y="5036"/>
                  </a:lnTo>
                  <a:lnTo>
                    <a:pt x="1471707" y="18764"/>
                  </a:lnTo>
                  <a:lnTo>
                    <a:pt x="1485435" y="39112"/>
                  </a:lnTo>
                  <a:lnTo>
                    <a:pt x="1490472" y="64007"/>
                  </a:lnTo>
                  <a:lnTo>
                    <a:pt x="1490472" y="320039"/>
                  </a:lnTo>
                  <a:lnTo>
                    <a:pt x="1485435" y="344935"/>
                  </a:lnTo>
                  <a:lnTo>
                    <a:pt x="1471707" y="365283"/>
                  </a:lnTo>
                  <a:lnTo>
                    <a:pt x="1451359" y="379011"/>
                  </a:lnTo>
                  <a:lnTo>
                    <a:pt x="1426464" y="384048"/>
                  </a:lnTo>
                  <a:lnTo>
                    <a:pt x="64007" y="384048"/>
                  </a:lnTo>
                  <a:lnTo>
                    <a:pt x="39112" y="379011"/>
                  </a:lnTo>
                  <a:lnTo>
                    <a:pt x="18764" y="365283"/>
                  </a:lnTo>
                  <a:lnTo>
                    <a:pt x="5036" y="344935"/>
                  </a:lnTo>
                  <a:lnTo>
                    <a:pt x="0" y="320039"/>
                  </a:lnTo>
                  <a:lnTo>
                    <a:pt x="0" y="64007"/>
                  </a:lnTo>
                  <a:close/>
                </a:path>
              </a:pathLst>
            </a:custGeom>
            <a:ln w="12192">
              <a:solidFill>
                <a:srgbClr val="E8498A"/>
              </a:solidFill>
            </a:ln>
          </p:spPr>
          <p:txBody>
            <a:bodyPr wrap="square" lIns="0" tIns="0" rIns="0" bIns="0" rtlCol="0"/>
            <a:lstStyle/>
            <a:p>
              <a:endParaRPr/>
            </a:p>
          </p:txBody>
        </p:sp>
      </p:grpSp>
      <p:sp>
        <p:nvSpPr>
          <p:cNvPr id="10" name="object 10"/>
          <p:cNvSpPr txBox="1"/>
          <p:nvPr/>
        </p:nvSpPr>
        <p:spPr>
          <a:xfrm>
            <a:off x="8829802" y="1744218"/>
            <a:ext cx="443865" cy="238125"/>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FFFFFF"/>
                </a:solidFill>
                <a:latin typeface="Calibri"/>
                <a:cs typeface="Calibri"/>
              </a:rPr>
              <a:t>Retail</a:t>
            </a:r>
            <a:endParaRPr sz="1400">
              <a:latin typeface="Calibri"/>
              <a:cs typeface="Calibri"/>
            </a:endParaRPr>
          </a:p>
        </p:txBody>
      </p:sp>
      <p:grpSp>
        <p:nvGrpSpPr>
          <p:cNvPr id="11" name="object 11"/>
          <p:cNvGrpSpPr/>
          <p:nvPr/>
        </p:nvGrpSpPr>
        <p:grpSpPr>
          <a:xfrm>
            <a:off x="984300" y="1374394"/>
            <a:ext cx="10403840" cy="5337175"/>
            <a:chOff x="984300" y="1374394"/>
            <a:chExt cx="10403840" cy="5337175"/>
          </a:xfrm>
        </p:grpSpPr>
        <p:sp>
          <p:nvSpPr>
            <p:cNvPr id="12" name="object 12"/>
            <p:cNvSpPr/>
            <p:nvPr/>
          </p:nvSpPr>
          <p:spPr>
            <a:xfrm>
              <a:off x="984300" y="1374393"/>
              <a:ext cx="10403840" cy="5337175"/>
            </a:xfrm>
            <a:custGeom>
              <a:avLst/>
              <a:gdLst/>
              <a:ahLst/>
              <a:cxnLst/>
              <a:rect l="l" t="t" r="r" b="b"/>
              <a:pathLst>
                <a:path w="10403840" h="5337175">
                  <a:moveTo>
                    <a:pt x="12700" y="4606849"/>
                  </a:moveTo>
                  <a:lnTo>
                    <a:pt x="0" y="4606849"/>
                  </a:lnTo>
                  <a:lnTo>
                    <a:pt x="0" y="4657649"/>
                  </a:lnTo>
                  <a:lnTo>
                    <a:pt x="12700" y="4657649"/>
                  </a:lnTo>
                  <a:lnTo>
                    <a:pt x="12700" y="4606849"/>
                  </a:lnTo>
                  <a:close/>
                </a:path>
                <a:path w="10403840" h="5337175">
                  <a:moveTo>
                    <a:pt x="12700" y="4517949"/>
                  </a:moveTo>
                  <a:lnTo>
                    <a:pt x="0" y="4517949"/>
                  </a:lnTo>
                  <a:lnTo>
                    <a:pt x="0" y="4568749"/>
                  </a:lnTo>
                  <a:lnTo>
                    <a:pt x="12700" y="4568749"/>
                  </a:lnTo>
                  <a:lnTo>
                    <a:pt x="12700" y="4517949"/>
                  </a:lnTo>
                  <a:close/>
                </a:path>
                <a:path w="10403840" h="5337175">
                  <a:moveTo>
                    <a:pt x="12700" y="4429049"/>
                  </a:moveTo>
                  <a:lnTo>
                    <a:pt x="0" y="4429049"/>
                  </a:lnTo>
                  <a:lnTo>
                    <a:pt x="0" y="4479849"/>
                  </a:lnTo>
                  <a:lnTo>
                    <a:pt x="12700" y="4479849"/>
                  </a:lnTo>
                  <a:lnTo>
                    <a:pt x="12700" y="4429049"/>
                  </a:lnTo>
                  <a:close/>
                </a:path>
                <a:path w="10403840" h="5337175">
                  <a:moveTo>
                    <a:pt x="12700" y="4340149"/>
                  </a:moveTo>
                  <a:lnTo>
                    <a:pt x="0" y="4340149"/>
                  </a:lnTo>
                  <a:lnTo>
                    <a:pt x="0" y="4390949"/>
                  </a:lnTo>
                  <a:lnTo>
                    <a:pt x="12700" y="4390949"/>
                  </a:lnTo>
                  <a:lnTo>
                    <a:pt x="12700" y="4340149"/>
                  </a:lnTo>
                  <a:close/>
                </a:path>
                <a:path w="10403840" h="5337175">
                  <a:moveTo>
                    <a:pt x="12700" y="4251249"/>
                  </a:moveTo>
                  <a:lnTo>
                    <a:pt x="0" y="4251249"/>
                  </a:lnTo>
                  <a:lnTo>
                    <a:pt x="0" y="4302049"/>
                  </a:lnTo>
                  <a:lnTo>
                    <a:pt x="12700" y="4302049"/>
                  </a:lnTo>
                  <a:lnTo>
                    <a:pt x="12700" y="4251249"/>
                  </a:lnTo>
                  <a:close/>
                </a:path>
                <a:path w="10403840" h="5337175">
                  <a:moveTo>
                    <a:pt x="12700" y="4162298"/>
                  </a:moveTo>
                  <a:lnTo>
                    <a:pt x="0" y="4162298"/>
                  </a:lnTo>
                  <a:lnTo>
                    <a:pt x="0" y="4213098"/>
                  </a:lnTo>
                  <a:lnTo>
                    <a:pt x="12700" y="4213098"/>
                  </a:lnTo>
                  <a:lnTo>
                    <a:pt x="12700" y="4162298"/>
                  </a:lnTo>
                  <a:close/>
                </a:path>
                <a:path w="10403840" h="5337175">
                  <a:moveTo>
                    <a:pt x="12700" y="4073398"/>
                  </a:moveTo>
                  <a:lnTo>
                    <a:pt x="0" y="4073398"/>
                  </a:lnTo>
                  <a:lnTo>
                    <a:pt x="0" y="4124198"/>
                  </a:lnTo>
                  <a:lnTo>
                    <a:pt x="12700" y="4124198"/>
                  </a:lnTo>
                  <a:lnTo>
                    <a:pt x="12700" y="4073398"/>
                  </a:lnTo>
                  <a:close/>
                </a:path>
                <a:path w="10403840" h="5337175">
                  <a:moveTo>
                    <a:pt x="12700" y="3984498"/>
                  </a:moveTo>
                  <a:lnTo>
                    <a:pt x="0" y="3984498"/>
                  </a:lnTo>
                  <a:lnTo>
                    <a:pt x="0" y="4035298"/>
                  </a:lnTo>
                  <a:lnTo>
                    <a:pt x="12700" y="4035298"/>
                  </a:lnTo>
                  <a:lnTo>
                    <a:pt x="12700" y="3984498"/>
                  </a:lnTo>
                  <a:close/>
                </a:path>
                <a:path w="10403840" h="5337175">
                  <a:moveTo>
                    <a:pt x="12700" y="3895598"/>
                  </a:moveTo>
                  <a:lnTo>
                    <a:pt x="0" y="3895598"/>
                  </a:lnTo>
                  <a:lnTo>
                    <a:pt x="0" y="3946398"/>
                  </a:lnTo>
                  <a:lnTo>
                    <a:pt x="12700" y="3946398"/>
                  </a:lnTo>
                  <a:lnTo>
                    <a:pt x="12700" y="3895598"/>
                  </a:lnTo>
                  <a:close/>
                </a:path>
                <a:path w="10403840" h="5337175">
                  <a:moveTo>
                    <a:pt x="12700" y="3806698"/>
                  </a:moveTo>
                  <a:lnTo>
                    <a:pt x="0" y="3806698"/>
                  </a:lnTo>
                  <a:lnTo>
                    <a:pt x="0" y="3857510"/>
                  </a:lnTo>
                  <a:lnTo>
                    <a:pt x="12700" y="3857510"/>
                  </a:lnTo>
                  <a:lnTo>
                    <a:pt x="12700" y="3806698"/>
                  </a:lnTo>
                  <a:close/>
                </a:path>
                <a:path w="10403840" h="5337175">
                  <a:moveTo>
                    <a:pt x="12700" y="3717798"/>
                  </a:moveTo>
                  <a:lnTo>
                    <a:pt x="0" y="3717798"/>
                  </a:lnTo>
                  <a:lnTo>
                    <a:pt x="0" y="3768598"/>
                  </a:lnTo>
                  <a:lnTo>
                    <a:pt x="12700" y="3768598"/>
                  </a:lnTo>
                  <a:lnTo>
                    <a:pt x="12700" y="3717798"/>
                  </a:lnTo>
                  <a:close/>
                </a:path>
                <a:path w="10403840" h="5337175">
                  <a:moveTo>
                    <a:pt x="12700" y="3628898"/>
                  </a:moveTo>
                  <a:lnTo>
                    <a:pt x="0" y="3628898"/>
                  </a:lnTo>
                  <a:lnTo>
                    <a:pt x="0" y="3679698"/>
                  </a:lnTo>
                  <a:lnTo>
                    <a:pt x="12700" y="3679698"/>
                  </a:lnTo>
                  <a:lnTo>
                    <a:pt x="12700" y="3628898"/>
                  </a:lnTo>
                  <a:close/>
                </a:path>
                <a:path w="10403840" h="5337175">
                  <a:moveTo>
                    <a:pt x="12700" y="3539998"/>
                  </a:moveTo>
                  <a:lnTo>
                    <a:pt x="0" y="3539998"/>
                  </a:lnTo>
                  <a:lnTo>
                    <a:pt x="0" y="3590798"/>
                  </a:lnTo>
                  <a:lnTo>
                    <a:pt x="12700" y="3590798"/>
                  </a:lnTo>
                  <a:lnTo>
                    <a:pt x="12700" y="3539998"/>
                  </a:lnTo>
                  <a:close/>
                </a:path>
                <a:path w="10403840" h="5337175">
                  <a:moveTo>
                    <a:pt x="12700" y="3451098"/>
                  </a:moveTo>
                  <a:lnTo>
                    <a:pt x="0" y="3451098"/>
                  </a:lnTo>
                  <a:lnTo>
                    <a:pt x="0" y="3501898"/>
                  </a:lnTo>
                  <a:lnTo>
                    <a:pt x="12700" y="3501898"/>
                  </a:lnTo>
                  <a:lnTo>
                    <a:pt x="12700" y="3451098"/>
                  </a:lnTo>
                  <a:close/>
                </a:path>
                <a:path w="10403840" h="5337175">
                  <a:moveTo>
                    <a:pt x="12700" y="3362198"/>
                  </a:moveTo>
                  <a:lnTo>
                    <a:pt x="0" y="3362198"/>
                  </a:lnTo>
                  <a:lnTo>
                    <a:pt x="0" y="3412998"/>
                  </a:lnTo>
                  <a:lnTo>
                    <a:pt x="12700" y="3412998"/>
                  </a:lnTo>
                  <a:lnTo>
                    <a:pt x="12700" y="3362198"/>
                  </a:lnTo>
                  <a:close/>
                </a:path>
                <a:path w="10403840" h="5337175">
                  <a:moveTo>
                    <a:pt x="12700" y="3273298"/>
                  </a:moveTo>
                  <a:lnTo>
                    <a:pt x="0" y="3273298"/>
                  </a:lnTo>
                  <a:lnTo>
                    <a:pt x="0" y="3324098"/>
                  </a:lnTo>
                  <a:lnTo>
                    <a:pt x="12700" y="3324098"/>
                  </a:lnTo>
                  <a:lnTo>
                    <a:pt x="12700" y="3273298"/>
                  </a:lnTo>
                  <a:close/>
                </a:path>
                <a:path w="10403840" h="5337175">
                  <a:moveTo>
                    <a:pt x="12700" y="3184398"/>
                  </a:moveTo>
                  <a:lnTo>
                    <a:pt x="0" y="3184398"/>
                  </a:lnTo>
                  <a:lnTo>
                    <a:pt x="0" y="3235198"/>
                  </a:lnTo>
                  <a:lnTo>
                    <a:pt x="12700" y="3235198"/>
                  </a:lnTo>
                  <a:lnTo>
                    <a:pt x="12700" y="3184398"/>
                  </a:lnTo>
                  <a:close/>
                </a:path>
                <a:path w="10403840" h="5337175">
                  <a:moveTo>
                    <a:pt x="12700" y="3095498"/>
                  </a:moveTo>
                  <a:lnTo>
                    <a:pt x="0" y="3095498"/>
                  </a:lnTo>
                  <a:lnTo>
                    <a:pt x="0" y="3146298"/>
                  </a:lnTo>
                  <a:lnTo>
                    <a:pt x="12700" y="3146298"/>
                  </a:lnTo>
                  <a:lnTo>
                    <a:pt x="12700" y="3095498"/>
                  </a:lnTo>
                  <a:close/>
                </a:path>
                <a:path w="10403840" h="5337175">
                  <a:moveTo>
                    <a:pt x="12700" y="3006598"/>
                  </a:moveTo>
                  <a:lnTo>
                    <a:pt x="0" y="3006598"/>
                  </a:lnTo>
                  <a:lnTo>
                    <a:pt x="0" y="3057398"/>
                  </a:lnTo>
                  <a:lnTo>
                    <a:pt x="12700" y="3057398"/>
                  </a:lnTo>
                  <a:lnTo>
                    <a:pt x="12700" y="3006598"/>
                  </a:lnTo>
                  <a:close/>
                </a:path>
                <a:path w="10403840" h="5337175">
                  <a:moveTo>
                    <a:pt x="12700" y="2917698"/>
                  </a:moveTo>
                  <a:lnTo>
                    <a:pt x="0" y="2917698"/>
                  </a:lnTo>
                  <a:lnTo>
                    <a:pt x="0" y="2968498"/>
                  </a:lnTo>
                  <a:lnTo>
                    <a:pt x="12700" y="2968498"/>
                  </a:lnTo>
                  <a:lnTo>
                    <a:pt x="12700" y="2917698"/>
                  </a:lnTo>
                  <a:close/>
                </a:path>
                <a:path w="10403840" h="5337175">
                  <a:moveTo>
                    <a:pt x="12700" y="2828798"/>
                  </a:moveTo>
                  <a:lnTo>
                    <a:pt x="0" y="2828798"/>
                  </a:lnTo>
                  <a:lnTo>
                    <a:pt x="0" y="2879598"/>
                  </a:lnTo>
                  <a:lnTo>
                    <a:pt x="12700" y="2879598"/>
                  </a:lnTo>
                  <a:lnTo>
                    <a:pt x="12700" y="2828798"/>
                  </a:lnTo>
                  <a:close/>
                </a:path>
                <a:path w="10403840" h="5337175">
                  <a:moveTo>
                    <a:pt x="12700" y="2739898"/>
                  </a:moveTo>
                  <a:lnTo>
                    <a:pt x="0" y="2739898"/>
                  </a:lnTo>
                  <a:lnTo>
                    <a:pt x="0" y="2790698"/>
                  </a:lnTo>
                  <a:lnTo>
                    <a:pt x="12700" y="2790698"/>
                  </a:lnTo>
                  <a:lnTo>
                    <a:pt x="12700" y="2739898"/>
                  </a:lnTo>
                  <a:close/>
                </a:path>
                <a:path w="10403840" h="5337175">
                  <a:moveTo>
                    <a:pt x="12700" y="2650998"/>
                  </a:moveTo>
                  <a:lnTo>
                    <a:pt x="0" y="2650998"/>
                  </a:lnTo>
                  <a:lnTo>
                    <a:pt x="0" y="2701798"/>
                  </a:lnTo>
                  <a:lnTo>
                    <a:pt x="12700" y="2701798"/>
                  </a:lnTo>
                  <a:lnTo>
                    <a:pt x="12700" y="2650998"/>
                  </a:lnTo>
                  <a:close/>
                </a:path>
                <a:path w="10403840" h="5337175">
                  <a:moveTo>
                    <a:pt x="12700" y="2562098"/>
                  </a:moveTo>
                  <a:lnTo>
                    <a:pt x="0" y="2562098"/>
                  </a:lnTo>
                  <a:lnTo>
                    <a:pt x="0" y="2612898"/>
                  </a:lnTo>
                  <a:lnTo>
                    <a:pt x="12700" y="2612898"/>
                  </a:lnTo>
                  <a:lnTo>
                    <a:pt x="12700" y="2562098"/>
                  </a:lnTo>
                  <a:close/>
                </a:path>
                <a:path w="10403840" h="5337175">
                  <a:moveTo>
                    <a:pt x="12700" y="2473198"/>
                  </a:moveTo>
                  <a:lnTo>
                    <a:pt x="0" y="2473198"/>
                  </a:lnTo>
                  <a:lnTo>
                    <a:pt x="0" y="2523998"/>
                  </a:lnTo>
                  <a:lnTo>
                    <a:pt x="12700" y="2523998"/>
                  </a:lnTo>
                  <a:lnTo>
                    <a:pt x="12700" y="2473198"/>
                  </a:lnTo>
                  <a:close/>
                </a:path>
                <a:path w="10403840" h="5337175">
                  <a:moveTo>
                    <a:pt x="12700" y="2384298"/>
                  </a:moveTo>
                  <a:lnTo>
                    <a:pt x="0" y="2384298"/>
                  </a:lnTo>
                  <a:lnTo>
                    <a:pt x="0" y="2435098"/>
                  </a:lnTo>
                  <a:lnTo>
                    <a:pt x="12700" y="2435098"/>
                  </a:lnTo>
                  <a:lnTo>
                    <a:pt x="12700" y="2384298"/>
                  </a:lnTo>
                  <a:close/>
                </a:path>
                <a:path w="10403840" h="5337175">
                  <a:moveTo>
                    <a:pt x="12700" y="2295398"/>
                  </a:moveTo>
                  <a:lnTo>
                    <a:pt x="0" y="2295398"/>
                  </a:lnTo>
                  <a:lnTo>
                    <a:pt x="0" y="2346198"/>
                  </a:lnTo>
                  <a:lnTo>
                    <a:pt x="12700" y="2346198"/>
                  </a:lnTo>
                  <a:lnTo>
                    <a:pt x="12700" y="2295398"/>
                  </a:lnTo>
                  <a:close/>
                </a:path>
                <a:path w="10403840" h="5337175">
                  <a:moveTo>
                    <a:pt x="12700" y="2206498"/>
                  </a:moveTo>
                  <a:lnTo>
                    <a:pt x="0" y="2206498"/>
                  </a:lnTo>
                  <a:lnTo>
                    <a:pt x="0" y="2257298"/>
                  </a:lnTo>
                  <a:lnTo>
                    <a:pt x="12700" y="2257298"/>
                  </a:lnTo>
                  <a:lnTo>
                    <a:pt x="12700" y="2206498"/>
                  </a:lnTo>
                  <a:close/>
                </a:path>
                <a:path w="10403840" h="5337175">
                  <a:moveTo>
                    <a:pt x="12700" y="2117598"/>
                  </a:moveTo>
                  <a:lnTo>
                    <a:pt x="0" y="2117598"/>
                  </a:lnTo>
                  <a:lnTo>
                    <a:pt x="0" y="2168398"/>
                  </a:lnTo>
                  <a:lnTo>
                    <a:pt x="12700" y="2168398"/>
                  </a:lnTo>
                  <a:lnTo>
                    <a:pt x="12700" y="2117598"/>
                  </a:lnTo>
                  <a:close/>
                </a:path>
                <a:path w="10403840" h="5337175">
                  <a:moveTo>
                    <a:pt x="12700" y="2028698"/>
                  </a:moveTo>
                  <a:lnTo>
                    <a:pt x="0" y="2028698"/>
                  </a:lnTo>
                  <a:lnTo>
                    <a:pt x="0" y="2079498"/>
                  </a:lnTo>
                  <a:lnTo>
                    <a:pt x="12700" y="2079498"/>
                  </a:lnTo>
                  <a:lnTo>
                    <a:pt x="12700" y="2028698"/>
                  </a:lnTo>
                  <a:close/>
                </a:path>
                <a:path w="10403840" h="5337175">
                  <a:moveTo>
                    <a:pt x="12700" y="1939798"/>
                  </a:moveTo>
                  <a:lnTo>
                    <a:pt x="0" y="1939798"/>
                  </a:lnTo>
                  <a:lnTo>
                    <a:pt x="0" y="1990598"/>
                  </a:lnTo>
                  <a:lnTo>
                    <a:pt x="12700" y="1990598"/>
                  </a:lnTo>
                  <a:lnTo>
                    <a:pt x="12700" y="1939798"/>
                  </a:lnTo>
                  <a:close/>
                </a:path>
                <a:path w="10403840" h="5337175">
                  <a:moveTo>
                    <a:pt x="12700" y="1850898"/>
                  </a:moveTo>
                  <a:lnTo>
                    <a:pt x="0" y="1850898"/>
                  </a:lnTo>
                  <a:lnTo>
                    <a:pt x="0" y="1901698"/>
                  </a:lnTo>
                  <a:lnTo>
                    <a:pt x="12700" y="1901698"/>
                  </a:lnTo>
                  <a:lnTo>
                    <a:pt x="12700" y="1850898"/>
                  </a:lnTo>
                  <a:close/>
                </a:path>
                <a:path w="10403840" h="5337175">
                  <a:moveTo>
                    <a:pt x="12700" y="1761998"/>
                  </a:moveTo>
                  <a:lnTo>
                    <a:pt x="0" y="1761998"/>
                  </a:lnTo>
                  <a:lnTo>
                    <a:pt x="0" y="1812798"/>
                  </a:lnTo>
                  <a:lnTo>
                    <a:pt x="12700" y="1812798"/>
                  </a:lnTo>
                  <a:lnTo>
                    <a:pt x="12700" y="1761998"/>
                  </a:lnTo>
                  <a:close/>
                </a:path>
                <a:path w="10403840" h="5337175">
                  <a:moveTo>
                    <a:pt x="12700" y="1673098"/>
                  </a:moveTo>
                  <a:lnTo>
                    <a:pt x="0" y="1673098"/>
                  </a:lnTo>
                  <a:lnTo>
                    <a:pt x="0" y="1723898"/>
                  </a:lnTo>
                  <a:lnTo>
                    <a:pt x="12700" y="1723898"/>
                  </a:lnTo>
                  <a:lnTo>
                    <a:pt x="12700" y="1673098"/>
                  </a:lnTo>
                  <a:close/>
                </a:path>
                <a:path w="10403840" h="5337175">
                  <a:moveTo>
                    <a:pt x="12700" y="1584198"/>
                  </a:moveTo>
                  <a:lnTo>
                    <a:pt x="0" y="1584198"/>
                  </a:lnTo>
                  <a:lnTo>
                    <a:pt x="0" y="1634998"/>
                  </a:lnTo>
                  <a:lnTo>
                    <a:pt x="12700" y="1634998"/>
                  </a:lnTo>
                  <a:lnTo>
                    <a:pt x="12700" y="1584198"/>
                  </a:lnTo>
                  <a:close/>
                </a:path>
                <a:path w="10403840" h="5337175">
                  <a:moveTo>
                    <a:pt x="12700" y="1495298"/>
                  </a:moveTo>
                  <a:lnTo>
                    <a:pt x="0" y="1495298"/>
                  </a:lnTo>
                  <a:lnTo>
                    <a:pt x="0" y="1546098"/>
                  </a:lnTo>
                  <a:lnTo>
                    <a:pt x="12700" y="1546098"/>
                  </a:lnTo>
                  <a:lnTo>
                    <a:pt x="12700" y="1495298"/>
                  </a:lnTo>
                  <a:close/>
                </a:path>
                <a:path w="10403840" h="5337175">
                  <a:moveTo>
                    <a:pt x="12700" y="1406398"/>
                  </a:moveTo>
                  <a:lnTo>
                    <a:pt x="0" y="1406398"/>
                  </a:lnTo>
                  <a:lnTo>
                    <a:pt x="0" y="1457198"/>
                  </a:lnTo>
                  <a:lnTo>
                    <a:pt x="12700" y="1457198"/>
                  </a:lnTo>
                  <a:lnTo>
                    <a:pt x="12700" y="1406398"/>
                  </a:lnTo>
                  <a:close/>
                </a:path>
                <a:path w="10403840" h="5337175">
                  <a:moveTo>
                    <a:pt x="12700" y="1317498"/>
                  </a:moveTo>
                  <a:lnTo>
                    <a:pt x="0" y="1317498"/>
                  </a:lnTo>
                  <a:lnTo>
                    <a:pt x="0" y="1368298"/>
                  </a:lnTo>
                  <a:lnTo>
                    <a:pt x="12700" y="1368298"/>
                  </a:lnTo>
                  <a:lnTo>
                    <a:pt x="12700" y="1317498"/>
                  </a:lnTo>
                  <a:close/>
                </a:path>
                <a:path w="10403840" h="5337175">
                  <a:moveTo>
                    <a:pt x="12700" y="1228598"/>
                  </a:moveTo>
                  <a:lnTo>
                    <a:pt x="0" y="1228598"/>
                  </a:lnTo>
                  <a:lnTo>
                    <a:pt x="0" y="1279398"/>
                  </a:lnTo>
                  <a:lnTo>
                    <a:pt x="12700" y="1279398"/>
                  </a:lnTo>
                  <a:lnTo>
                    <a:pt x="12700" y="1228598"/>
                  </a:lnTo>
                  <a:close/>
                </a:path>
                <a:path w="10403840" h="5337175">
                  <a:moveTo>
                    <a:pt x="12700" y="1139698"/>
                  </a:moveTo>
                  <a:lnTo>
                    <a:pt x="0" y="1139698"/>
                  </a:lnTo>
                  <a:lnTo>
                    <a:pt x="0" y="1190498"/>
                  </a:lnTo>
                  <a:lnTo>
                    <a:pt x="12700" y="1190498"/>
                  </a:lnTo>
                  <a:lnTo>
                    <a:pt x="12700" y="1139698"/>
                  </a:lnTo>
                  <a:close/>
                </a:path>
                <a:path w="10403840" h="5337175">
                  <a:moveTo>
                    <a:pt x="12700" y="1050798"/>
                  </a:moveTo>
                  <a:lnTo>
                    <a:pt x="0" y="1050798"/>
                  </a:lnTo>
                  <a:lnTo>
                    <a:pt x="0" y="1101598"/>
                  </a:lnTo>
                  <a:lnTo>
                    <a:pt x="12700" y="1101598"/>
                  </a:lnTo>
                  <a:lnTo>
                    <a:pt x="12700" y="1050798"/>
                  </a:lnTo>
                  <a:close/>
                </a:path>
                <a:path w="10403840" h="5337175">
                  <a:moveTo>
                    <a:pt x="12700" y="961898"/>
                  </a:moveTo>
                  <a:lnTo>
                    <a:pt x="0" y="961898"/>
                  </a:lnTo>
                  <a:lnTo>
                    <a:pt x="0" y="1012698"/>
                  </a:lnTo>
                  <a:lnTo>
                    <a:pt x="12700" y="1012698"/>
                  </a:lnTo>
                  <a:lnTo>
                    <a:pt x="12700" y="961898"/>
                  </a:lnTo>
                  <a:close/>
                </a:path>
                <a:path w="10403840" h="5337175">
                  <a:moveTo>
                    <a:pt x="12700" y="872998"/>
                  </a:moveTo>
                  <a:lnTo>
                    <a:pt x="0" y="872998"/>
                  </a:lnTo>
                  <a:lnTo>
                    <a:pt x="0" y="923798"/>
                  </a:lnTo>
                  <a:lnTo>
                    <a:pt x="12700" y="923798"/>
                  </a:lnTo>
                  <a:lnTo>
                    <a:pt x="12700" y="872998"/>
                  </a:lnTo>
                  <a:close/>
                </a:path>
                <a:path w="10403840" h="5337175">
                  <a:moveTo>
                    <a:pt x="12700" y="784098"/>
                  </a:moveTo>
                  <a:lnTo>
                    <a:pt x="0" y="784098"/>
                  </a:lnTo>
                  <a:lnTo>
                    <a:pt x="0" y="834898"/>
                  </a:lnTo>
                  <a:lnTo>
                    <a:pt x="12700" y="834898"/>
                  </a:lnTo>
                  <a:lnTo>
                    <a:pt x="12700" y="784098"/>
                  </a:lnTo>
                  <a:close/>
                </a:path>
                <a:path w="10403840" h="5337175">
                  <a:moveTo>
                    <a:pt x="12700" y="695198"/>
                  </a:moveTo>
                  <a:lnTo>
                    <a:pt x="0" y="695198"/>
                  </a:lnTo>
                  <a:lnTo>
                    <a:pt x="0" y="745998"/>
                  </a:lnTo>
                  <a:lnTo>
                    <a:pt x="12700" y="745998"/>
                  </a:lnTo>
                  <a:lnTo>
                    <a:pt x="12700" y="695198"/>
                  </a:lnTo>
                  <a:close/>
                </a:path>
                <a:path w="10403840" h="5337175">
                  <a:moveTo>
                    <a:pt x="12700" y="606298"/>
                  </a:moveTo>
                  <a:lnTo>
                    <a:pt x="0" y="606298"/>
                  </a:lnTo>
                  <a:lnTo>
                    <a:pt x="0" y="657098"/>
                  </a:lnTo>
                  <a:lnTo>
                    <a:pt x="12700" y="657098"/>
                  </a:lnTo>
                  <a:lnTo>
                    <a:pt x="12700" y="606298"/>
                  </a:lnTo>
                  <a:close/>
                </a:path>
                <a:path w="10403840" h="5337175">
                  <a:moveTo>
                    <a:pt x="12700" y="517398"/>
                  </a:moveTo>
                  <a:lnTo>
                    <a:pt x="0" y="517398"/>
                  </a:lnTo>
                  <a:lnTo>
                    <a:pt x="0" y="568198"/>
                  </a:lnTo>
                  <a:lnTo>
                    <a:pt x="12700" y="568198"/>
                  </a:lnTo>
                  <a:lnTo>
                    <a:pt x="12700" y="517398"/>
                  </a:lnTo>
                  <a:close/>
                </a:path>
                <a:path w="10403840" h="5337175">
                  <a:moveTo>
                    <a:pt x="12700" y="428498"/>
                  </a:moveTo>
                  <a:lnTo>
                    <a:pt x="0" y="428498"/>
                  </a:lnTo>
                  <a:lnTo>
                    <a:pt x="0" y="479298"/>
                  </a:lnTo>
                  <a:lnTo>
                    <a:pt x="12700" y="479298"/>
                  </a:lnTo>
                  <a:lnTo>
                    <a:pt x="12700" y="428498"/>
                  </a:lnTo>
                  <a:close/>
                </a:path>
                <a:path w="10403840" h="5337175">
                  <a:moveTo>
                    <a:pt x="12700" y="339598"/>
                  </a:moveTo>
                  <a:lnTo>
                    <a:pt x="0" y="339598"/>
                  </a:lnTo>
                  <a:lnTo>
                    <a:pt x="0" y="390398"/>
                  </a:lnTo>
                  <a:lnTo>
                    <a:pt x="12700" y="390398"/>
                  </a:lnTo>
                  <a:lnTo>
                    <a:pt x="12700" y="339598"/>
                  </a:lnTo>
                  <a:close/>
                </a:path>
                <a:path w="10403840" h="5337175">
                  <a:moveTo>
                    <a:pt x="12700" y="250698"/>
                  </a:moveTo>
                  <a:lnTo>
                    <a:pt x="0" y="250698"/>
                  </a:lnTo>
                  <a:lnTo>
                    <a:pt x="0" y="301498"/>
                  </a:lnTo>
                  <a:lnTo>
                    <a:pt x="12700" y="301498"/>
                  </a:lnTo>
                  <a:lnTo>
                    <a:pt x="12700" y="250698"/>
                  </a:lnTo>
                  <a:close/>
                </a:path>
                <a:path w="10403840" h="5337175">
                  <a:moveTo>
                    <a:pt x="12700" y="161798"/>
                  </a:moveTo>
                  <a:lnTo>
                    <a:pt x="0" y="161798"/>
                  </a:lnTo>
                  <a:lnTo>
                    <a:pt x="0" y="212598"/>
                  </a:lnTo>
                  <a:lnTo>
                    <a:pt x="12700" y="212598"/>
                  </a:lnTo>
                  <a:lnTo>
                    <a:pt x="12700" y="161798"/>
                  </a:lnTo>
                  <a:close/>
                </a:path>
                <a:path w="10403840" h="5337175">
                  <a:moveTo>
                    <a:pt x="12700" y="72898"/>
                  </a:moveTo>
                  <a:lnTo>
                    <a:pt x="0" y="72898"/>
                  </a:lnTo>
                  <a:lnTo>
                    <a:pt x="0" y="123698"/>
                  </a:lnTo>
                  <a:lnTo>
                    <a:pt x="12700" y="123698"/>
                  </a:lnTo>
                  <a:lnTo>
                    <a:pt x="12700" y="72898"/>
                  </a:lnTo>
                  <a:close/>
                </a:path>
                <a:path w="10403840" h="5337175">
                  <a:moveTo>
                    <a:pt x="28651" y="0"/>
                  </a:moveTo>
                  <a:lnTo>
                    <a:pt x="0" y="0"/>
                  </a:lnTo>
                  <a:lnTo>
                    <a:pt x="0" y="34798"/>
                  </a:lnTo>
                  <a:lnTo>
                    <a:pt x="12700" y="34798"/>
                  </a:lnTo>
                  <a:lnTo>
                    <a:pt x="12700" y="12700"/>
                  </a:lnTo>
                  <a:lnTo>
                    <a:pt x="28651" y="12700"/>
                  </a:lnTo>
                  <a:lnTo>
                    <a:pt x="28651" y="6350"/>
                  </a:lnTo>
                  <a:lnTo>
                    <a:pt x="28651" y="0"/>
                  </a:lnTo>
                  <a:close/>
                </a:path>
                <a:path w="10403840" h="5337175">
                  <a:moveTo>
                    <a:pt x="41275" y="4705274"/>
                  </a:moveTo>
                  <a:lnTo>
                    <a:pt x="12700" y="4705274"/>
                  </a:lnTo>
                  <a:lnTo>
                    <a:pt x="12700" y="4695749"/>
                  </a:lnTo>
                  <a:lnTo>
                    <a:pt x="0" y="4695749"/>
                  </a:lnTo>
                  <a:lnTo>
                    <a:pt x="0" y="4717974"/>
                  </a:lnTo>
                  <a:lnTo>
                    <a:pt x="41275" y="4717974"/>
                  </a:lnTo>
                  <a:lnTo>
                    <a:pt x="41275" y="4711624"/>
                  </a:lnTo>
                  <a:lnTo>
                    <a:pt x="41275" y="4705274"/>
                  </a:lnTo>
                  <a:close/>
                </a:path>
                <a:path w="10403840" h="5337175">
                  <a:moveTo>
                    <a:pt x="117551" y="0"/>
                  </a:moveTo>
                  <a:lnTo>
                    <a:pt x="66751" y="0"/>
                  </a:lnTo>
                  <a:lnTo>
                    <a:pt x="66751" y="12700"/>
                  </a:lnTo>
                  <a:lnTo>
                    <a:pt x="117551" y="12700"/>
                  </a:lnTo>
                  <a:lnTo>
                    <a:pt x="117551" y="0"/>
                  </a:lnTo>
                  <a:close/>
                </a:path>
                <a:path w="10403840" h="5337175">
                  <a:moveTo>
                    <a:pt x="130175" y="4705274"/>
                  </a:moveTo>
                  <a:lnTo>
                    <a:pt x="79375" y="4705274"/>
                  </a:lnTo>
                  <a:lnTo>
                    <a:pt x="79375" y="4717974"/>
                  </a:lnTo>
                  <a:lnTo>
                    <a:pt x="130175" y="4717974"/>
                  </a:lnTo>
                  <a:lnTo>
                    <a:pt x="130175" y="4705274"/>
                  </a:lnTo>
                  <a:close/>
                </a:path>
                <a:path w="10403840" h="5337175">
                  <a:moveTo>
                    <a:pt x="206451" y="0"/>
                  </a:moveTo>
                  <a:lnTo>
                    <a:pt x="155651" y="0"/>
                  </a:lnTo>
                  <a:lnTo>
                    <a:pt x="155651" y="12700"/>
                  </a:lnTo>
                  <a:lnTo>
                    <a:pt x="206451" y="12700"/>
                  </a:lnTo>
                  <a:lnTo>
                    <a:pt x="206451" y="0"/>
                  </a:lnTo>
                  <a:close/>
                </a:path>
                <a:path w="10403840" h="5337175">
                  <a:moveTo>
                    <a:pt x="219075" y="4705274"/>
                  </a:moveTo>
                  <a:lnTo>
                    <a:pt x="168275" y="4705274"/>
                  </a:lnTo>
                  <a:lnTo>
                    <a:pt x="168275" y="4717974"/>
                  </a:lnTo>
                  <a:lnTo>
                    <a:pt x="219075" y="4717974"/>
                  </a:lnTo>
                  <a:lnTo>
                    <a:pt x="219075" y="4705274"/>
                  </a:lnTo>
                  <a:close/>
                </a:path>
                <a:path w="10403840" h="5337175">
                  <a:moveTo>
                    <a:pt x="295351" y="0"/>
                  </a:moveTo>
                  <a:lnTo>
                    <a:pt x="244551" y="0"/>
                  </a:lnTo>
                  <a:lnTo>
                    <a:pt x="244551" y="12700"/>
                  </a:lnTo>
                  <a:lnTo>
                    <a:pt x="295351" y="12700"/>
                  </a:lnTo>
                  <a:lnTo>
                    <a:pt x="295351" y="0"/>
                  </a:lnTo>
                  <a:close/>
                </a:path>
                <a:path w="10403840" h="5337175">
                  <a:moveTo>
                    <a:pt x="307924" y="4705274"/>
                  </a:moveTo>
                  <a:lnTo>
                    <a:pt x="257175" y="4705274"/>
                  </a:lnTo>
                  <a:lnTo>
                    <a:pt x="257175" y="4717974"/>
                  </a:lnTo>
                  <a:lnTo>
                    <a:pt x="307924" y="4717974"/>
                  </a:lnTo>
                  <a:lnTo>
                    <a:pt x="307924" y="4705274"/>
                  </a:lnTo>
                  <a:close/>
                </a:path>
                <a:path w="10403840" h="5337175">
                  <a:moveTo>
                    <a:pt x="384251" y="0"/>
                  </a:moveTo>
                  <a:lnTo>
                    <a:pt x="333451" y="0"/>
                  </a:lnTo>
                  <a:lnTo>
                    <a:pt x="333451" y="12700"/>
                  </a:lnTo>
                  <a:lnTo>
                    <a:pt x="384251" y="12700"/>
                  </a:lnTo>
                  <a:lnTo>
                    <a:pt x="384251" y="0"/>
                  </a:lnTo>
                  <a:close/>
                </a:path>
                <a:path w="10403840" h="5337175">
                  <a:moveTo>
                    <a:pt x="396824" y="4705274"/>
                  </a:moveTo>
                  <a:lnTo>
                    <a:pt x="346024" y="4705274"/>
                  </a:lnTo>
                  <a:lnTo>
                    <a:pt x="346024" y="4717974"/>
                  </a:lnTo>
                  <a:lnTo>
                    <a:pt x="396824" y="4717974"/>
                  </a:lnTo>
                  <a:lnTo>
                    <a:pt x="396824" y="4705274"/>
                  </a:lnTo>
                  <a:close/>
                </a:path>
                <a:path w="10403840" h="5337175">
                  <a:moveTo>
                    <a:pt x="485724" y="4705274"/>
                  </a:moveTo>
                  <a:lnTo>
                    <a:pt x="434924" y="4705274"/>
                  </a:lnTo>
                  <a:lnTo>
                    <a:pt x="434924" y="4717974"/>
                  </a:lnTo>
                  <a:lnTo>
                    <a:pt x="485724" y="4717974"/>
                  </a:lnTo>
                  <a:lnTo>
                    <a:pt x="485724" y="4705274"/>
                  </a:lnTo>
                  <a:close/>
                </a:path>
                <a:path w="10403840" h="5337175">
                  <a:moveTo>
                    <a:pt x="574624" y="4705274"/>
                  </a:moveTo>
                  <a:lnTo>
                    <a:pt x="523824" y="4705274"/>
                  </a:lnTo>
                  <a:lnTo>
                    <a:pt x="523824" y="4717974"/>
                  </a:lnTo>
                  <a:lnTo>
                    <a:pt x="574624" y="4717974"/>
                  </a:lnTo>
                  <a:lnTo>
                    <a:pt x="574624" y="4705274"/>
                  </a:lnTo>
                  <a:close/>
                </a:path>
                <a:path w="10403840" h="5337175">
                  <a:moveTo>
                    <a:pt x="663524" y="4705274"/>
                  </a:moveTo>
                  <a:lnTo>
                    <a:pt x="612724" y="4705274"/>
                  </a:lnTo>
                  <a:lnTo>
                    <a:pt x="612724" y="4717974"/>
                  </a:lnTo>
                  <a:lnTo>
                    <a:pt x="663524" y="4717974"/>
                  </a:lnTo>
                  <a:lnTo>
                    <a:pt x="663524" y="4705274"/>
                  </a:lnTo>
                  <a:close/>
                </a:path>
                <a:path w="10403840" h="5337175">
                  <a:moveTo>
                    <a:pt x="752424" y="4705274"/>
                  </a:moveTo>
                  <a:lnTo>
                    <a:pt x="701624" y="4705274"/>
                  </a:lnTo>
                  <a:lnTo>
                    <a:pt x="701624" y="4717974"/>
                  </a:lnTo>
                  <a:lnTo>
                    <a:pt x="752424" y="4717974"/>
                  </a:lnTo>
                  <a:lnTo>
                    <a:pt x="752424" y="4705274"/>
                  </a:lnTo>
                  <a:close/>
                </a:path>
                <a:path w="10403840" h="5337175">
                  <a:moveTo>
                    <a:pt x="841324" y="4705274"/>
                  </a:moveTo>
                  <a:lnTo>
                    <a:pt x="790524" y="4705274"/>
                  </a:lnTo>
                  <a:lnTo>
                    <a:pt x="790524" y="4717974"/>
                  </a:lnTo>
                  <a:lnTo>
                    <a:pt x="841324" y="4717974"/>
                  </a:lnTo>
                  <a:lnTo>
                    <a:pt x="841324" y="4705274"/>
                  </a:lnTo>
                  <a:close/>
                </a:path>
                <a:path w="10403840" h="5337175">
                  <a:moveTo>
                    <a:pt x="869137" y="3953891"/>
                  </a:moveTo>
                  <a:lnTo>
                    <a:pt x="856437" y="3953891"/>
                  </a:lnTo>
                  <a:lnTo>
                    <a:pt x="856437" y="4004691"/>
                  </a:lnTo>
                  <a:lnTo>
                    <a:pt x="858989" y="4004691"/>
                  </a:lnTo>
                  <a:lnTo>
                    <a:pt x="862787" y="4003929"/>
                  </a:lnTo>
                  <a:lnTo>
                    <a:pt x="866571" y="4004691"/>
                  </a:lnTo>
                  <a:lnTo>
                    <a:pt x="869137" y="4004691"/>
                  </a:lnTo>
                  <a:lnTo>
                    <a:pt x="869137" y="4003929"/>
                  </a:lnTo>
                  <a:lnTo>
                    <a:pt x="869137" y="3953891"/>
                  </a:lnTo>
                  <a:close/>
                </a:path>
                <a:path w="10403840" h="5337175">
                  <a:moveTo>
                    <a:pt x="869137" y="3864991"/>
                  </a:moveTo>
                  <a:lnTo>
                    <a:pt x="856437" y="3864991"/>
                  </a:lnTo>
                  <a:lnTo>
                    <a:pt x="856437" y="3915791"/>
                  </a:lnTo>
                  <a:lnTo>
                    <a:pt x="869137" y="3915791"/>
                  </a:lnTo>
                  <a:lnTo>
                    <a:pt x="869137" y="3864991"/>
                  </a:lnTo>
                  <a:close/>
                </a:path>
                <a:path w="10403840" h="5337175">
                  <a:moveTo>
                    <a:pt x="869137" y="3776091"/>
                  </a:moveTo>
                  <a:lnTo>
                    <a:pt x="856437" y="3776091"/>
                  </a:lnTo>
                  <a:lnTo>
                    <a:pt x="856437" y="3826903"/>
                  </a:lnTo>
                  <a:lnTo>
                    <a:pt x="869137" y="3826903"/>
                  </a:lnTo>
                  <a:lnTo>
                    <a:pt x="869137" y="3776091"/>
                  </a:lnTo>
                  <a:close/>
                </a:path>
                <a:path w="10403840" h="5337175">
                  <a:moveTo>
                    <a:pt x="869137" y="3687191"/>
                  </a:moveTo>
                  <a:lnTo>
                    <a:pt x="856437" y="3687191"/>
                  </a:lnTo>
                  <a:lnTo>
                    <a:pt x="856437" y="3737991"/>
                  </a:lnTo>
                  <a:lnTo>
                    <a:pt x="869137" y="3737991"/>
                  </a:lnTo>
                  <a:lnTo>
                    <a:pt x="869137" y="3687191"/>
                  </a:lnTo>
                  <a:close/>
                </a:path>
                <a:path w="10403840" h="5337175">
                  <a:moveTo>
                    <a:pt x="869137" y="3598291"/>
                  </a:moveTo>
                  <a:lnTo>
                    <a:pt x="856437" y="3598291"/>
                  </a:lnTo>
                  <a:lnTo>
                    <a:pt x="856437" y="3649091"/>
                  </a:lnTo>
                  <a:lnTo>
                    <a:pt x="869137" y="3649091"/>
                  </a:lnTo>
                  <a:lnTo>
                    <a:pt x="869137" y="3598291"/>
                  </a:lnTo>
                  <a:close/>
                </a:path>
                <a:path w="10403840" h="5337175">
                  <a:moveTo>
                    <a:pt x="869137" y="3509391"/>
                  </a:moveTo>
                  <a:lnTo>
                    <a:pt x="856437" y="3509391"/>
                  </a:lnTo>
                  <a:lnTo>
                    <a:pt x="856437" y="3560191"/>
                  </a:lnTo>
                  <a:lnTo>
                    <a:pt x="869137" y="3560191"/>
                  </a:lnTo>
                  <a:lnTo>
                    <a:pt x="869137" y="3509391"/>
                  </a:lnTo>
                  <a:close/>
                </a:path>
                <a:path w="10403840" h="5337175">
                  <a:moveTo>
                    <a:pt x="869137" y="3420491"/>
                  </a:moveTo>
                  <a:lnTo>
                    <a:pt x="856437" y="3420491"/>
                  </a:lnTo>
                  <a:lnTo>
                    <a:pt x="856437" y="3471291"/>
                  </a:lnTo>
                  <a:lnTo>
                    <a:pt x="869137" y="3471291"/>
                  </a:lnTo>
                  <a:lnTo>
                    <a:pt x="869137" y="3420491"/>
                  </a:lnTo>
                  <a:close/>
                </a:path>
                <a:path w="10403840" h="5337175">
                  <a:moveTo>
                    <a:pt x="869137" y="3331591"/>
                  </a:moveTo>
                  <a:lnTo>
                    <a:pt x="856437" y="3331591"/>
                  </a:lnTo>
                  <a:lnTo>
                    <a:pt x="856437" y="3382391"/>
                  </a:lnTo>
                  <a:lnTo>
                    <a:pt x="869137" y="3382391"/>
                  </a:lnTo>
                  <a:lnTo>
                    <a:pt x="869137" y="3331591"/>
                  </a:lnTo>
                  <a:close/>
                </a:path>
                <a:path w="10403840" h="5337175">
                  <a:moveTo>
                    <a:pt x="869137" y="3242691"/>
                  </a:moveTo>
                  <a:lnTo>
                    <a:pt x="856437" y="3242691"/>
                  </a:lnTo>
                  <a:lnTo>
                    <a:pt x="856437" y="3293491"/>
                  </a:lnTo>
                  <a:lnTo>
                    <a:pt x="869137" y="3293491"/>
                  </a:lnTo>
                  <a:lnTo>
                    <a:pt x="869137" y="3242691"/>
                  </a:lnTo>
                  <a:close/>
                </a:path>
                <a:path w="10403840" h="5337175">
                  <a:moveTo>
                    <a:pt x="869137" y="3153791"/>
                  </a:moveTo>
                  <a:lnTo>
                    <a:pt x="856437" y="3153791"/>
                  </a:lnTo>
                  <a:lnTo>
                    <a:pt x="856437" y="3204591"/>
                  </a:lnTo>
                  <a:lnTo>
                    <a:pt x="869137" y="3204591"/>
                  </a:lnTo>
                  <a:lnTo>
                    <a:pt x="869137" y="3153791"/>
                  </a:lnTo>
                  <a:close/>
                </a:path>
                <a:path w="10403840" h="5337175">
                  <a:moveTo>
                    <a:pt x="869137" y="3064891"/>
                  </a:moveTo>
                  <a:lnTo>
                    <a:pt x="856437" y="3064891"/>
                  </a:lnTo>
                  <a:lnTo>
                    <a:pt x="856437" y="3115691"/>
                  </a:lnTo>
                  <a:lnTo>
                    <a:pt x="869137" y="3115691"/>
                  </a:lnTo>
                  <a:lnTo>
                    <a:pt x="869137" y="3064891"/>
                  </a:lnTo>
                  <a:close/>
                </a:path>
                <a:path w="10403840" h="5337175">
                  <a:moveTo>
                    <a:pt x="869137" y="2975991"/>
                  </a:moveTo>
                  <a:lnTo>
                    <a:pt x="856437" y="2975991"/>
                  </a:lnTo>
                  <a:lnTo>
                    <a:pt x="856437" y="3026791"/>
                  </a:lnTo>
                  <a:lnTo>
                    <a:pt x="869137" y="3026791"/>
                  </a:lnTo>
                  <a:lnTo>
                    <a:pt x="869137" y="2975991"/>
                  </a:lnTo>
                  <a:close/>
                </a:path>
                <a:path w="10403840" h="5337175">
                  <a:moveTo>
                    <a:pt x="869137" y="2887091"/>
                  </a:moveTo>
                  <a:lnTo>
                    <a:pt x="856437" y="2887091"/>
                  </a:lnTo>
                  <a:lnTo>
                    <a:pt x="856437" y="2937891"/>
                  </a:lnTo>
                  <a:lnTo>
                    <a:pt x="869137" y="2937891"/>
                  </a:lnTo>
                  <a:lnTo>
                    <a:pt x="869137" y="2887091"/>
                  </a:lnTo>
                  <a:close/>
                </a:path>
                <a:path w="10403840" h="5337175">
                  <a:moveTo>
                    <a:pt x="869137" y="2798191"/>
                  </a:moveTo>
                  <a:lnTo>
                    <a:pt x="856437" y="2798191"/>
                  </a:lnTo>
                  <a:lnTo>
                    <a:pt x="856437" y="2848991"/>
                  </a:lnTo>
                  <a:lnTo>
                    <a:pt x="869137" y="2848991"/>
                  </a:lnTo>
                  <a:lnTo>
                    <a:pt x="869137" y="2798191"/>
                  </a:lnTo>
                  <a:close/>
                </a:path>
                <a:path w="10403840" h="5337175">
                  <a:moveTo>
                    <a:pt x="869137" y="2709291"/>
                  </a:moveTo>
                  <a:lnTo>
                    <a:pt x="856437" y="2709291"/>
                  </a:lnTo>
                  <a:lnTo>
                    <a:pt x="856437" y="2760091"/>
                  </a:lnTo>
                  <a:lnTo>
                    <a:pt x="869137" y="2760091"/>
                  </a:lnTo>
                  <a:lnTo>
                    <a:pt x="869137" y="2709291"/>
                  </a:lnTo>
                  <a:close/>
                </a:path>
                <a:path w="10403840" h="5337175">
                  <a:moveTo>
                    <a:pt x="869137" y="2620391"/>
                  </a:moveTo>
                  <a:lnTo>
                    <a:pt x="856437" y="2620391"/>
                  </a:lnTo>
                  <a:lnTo>
                    <a:pt x="856437" y="2671191"/>
                  </a:lnTo>
                  <a:lnTo>
                    <a:pt x="869137" y="2671191"/>
                  </a:lnTo>
                  <a:lnTo>
                    <a:pt x="869137" y="2620391"/>
                  </a:lnTo>
                  <a:close/>
                </a:path>
                <a:path w="10403840" h="5337175">
                  <a:moveTo>
                    <a:pt x="869137" y="2531491"/>
                  </a:moveTo>
                  <a:lnTo>
                    <a:pt x="856437" y="2531491"/>
                  </a:lnTo>
                  <a:lnTo>
                    <a:pt x="856437" y="2582291"/>
                  </a:lnTo>
                  <a:lnTo>
                    <a:pt x="869137" y="2582291"/>
                  </a:lnTo>
                  <a:lnTo>
                    <a:pt x="869137" y="2531491"/>
                  </a:lnTo>
                  <a:close/>
                </a:path>
                <a:path w="10403840" h="5337175">
                  <a:moveTo>
                    <a:pt x="869137" y="2442591"/>
                  </a:moveTo>
                  <a:lnTo>
                    <a:pt x="856437" y="2442591"/>
                  </a:lnTo>
                  <a:lnTo>
                    <a:pt x="856437" y="2493391"/>
                  </a:lnTo>
                  <a:lnTo>
                    <a:pt x="869137" y="2493391"/>
                  </a:lnTo>
                  <a:lnTo>
                    <a:pt x="869137" y="2442591"/>
                  </a:lnTo>
                  <a:close/>
                </a:path>
                <a:path w="10403840" h="5337175">
                  <a:moveTo>
                    <a:pt x="869137" y="2353691"/>
                  </a:moveTo>
                  <a:lnTo>
                    <a:pt x="856437" y="2353691"/>
                  </a:lnTo>
                  <a:lnTo>
                    <a:pt x="856437" y="2404491"/>
                  </a:lnTo>
                  <a:lnTo>
                    <a:pt x="869137" y="2404491"/>
                  </a:lnTo>
                  <a:lnTo>
                    <a:pt x="869137" y="2353691"/>
                  </a:lnTo>
                  <a:close/>
                </a:path>
                <a:path w="10403840" h="5337175">
                  <a:moveTo>
                    <a:pt x="869137" y="2264791"/>
                  </a:moveTo>
                  <a:lnTo>
                    <a:pt x="856437" y="2264791"/>
                  </a:lnTo>
                  <a:lnTo>
                    <a:pt x="856437" y="2315591"/>
                  </a:lnTo>
                  <a:lnTo>
                    <a:pt x="869137" y="2315591"/>
                  </a:lnTo>
                  <a:lnTo>
                    <a:pt x="869137" y="2264791"/>
                  </a:lnTo>
                  <a:close/>
                </a:path>
                <a:path w="10403840" h="5337175">
                  <a:moveTo>
                    <a:pt x="869137" y="2175891"/>
                  </a:moveTo>
                  <a:lnTo>
                    <a:pt x="856437" y="2175891"/>
                  </a:lnTo>
                  <a:lnTo>
                    <a:pt x="856437" y="2226691"/>
                  </a:lnTo>
                  <a:lnTo>
                    <a:pt x="869137" y="2226691"/>
                  </a:lnTo>
                  <a:lnTo>
                    <a:pt x="869137" y="2175891"/>
                  </a:lnTo>
                  <a:close/>
                </a:path>
                <a:path w="10403840" h="5337175">
                  <a:moveTo>
                    <a:pt x="869137" y="2086991"/>
                  </a:moveTo>
                  <a:lnTo>
                    <a:pt x="856437" y="2086991"/>
                  </a:lnTo>
                  <a:lnTo>
                    <a:pt x="856437" y="2137791"/>
                  </a:lnTo>
                  <a:lnTo>
                    <a:pt x="869137" y="2137791"/>
                  </a:lnTo>
                  <a:lnTo>
                    <a:pt x="869137" y="2086991"/>
                  </a:lnTo>
                  <a:close/>
                </a:path>
                <a:path w="10403840" h="5337175">
                  <a:moveTo>
                    <a:pt x="869137" y="1998091"/>
                  </a:moveTo>
                  <a:lnTo>
                    <a:pt x="856437" y="1998091"/>
                  </a:lnTo>
                  <a:lnTo>
                    <a:pt x="856437" y="2048891"/>
                  </a:lnTo>
                  <a:lnTo>
                    <a:pt x="869137" y="2048891"/>
                  </a:lnTo>
                  <a:lnTo>
                    <a:pt x="869137" y="1998091"/>
                  </a:lnTo>
                  <a:close/>
                </a:path>
                <a:path w="10403840" h="5337175">
                  <a:moveTo>
                    <a:pt x="869137" y="1909191"/>
                  </a:moveTo>
                  <a:lnTo>
                    <a:pt x="856437" y="1909191"/>
                  </a:lnTo>
                  <a:lnTo>
                    <a:pt x="856437" y="1959991"/>
                  </a:lnTo>
                  <a:lnTo>
                    <a:pt x="869137" y="1959991"/>
                  </a:lnTo>
                  <a:lnTo>
                    <a:pt x="869137" y="1909191"/>
                  </a:lnTo>
                  <a:close/>
                </a:path>
                <a:path w="10403840" h="5337175">
                  <a:moveTo>
                    <a:pt x="869137" y="1820291"/>
                  </a:moveTo>
                  <a:lnTo>
                    <a:pt x="856437" y="1820291"/>
                  </a:lnTo>
                  <a:lnTo>
                    <a:pt x="856437" y="1871091"/>
                  </a:lnTo>
                  <a:lnTo>
                    <a:pt x="869137" y="1871091"/>
                  </a:lnTo>
                  <a:lnTo>
                    <a:pt x="869137" y="1820291"/>
                  </a:lnTo>
                  <a:close/>
                </a:path>
                <a:path w="10403840" h="5337175">
                  <a:moveTo>
                    <a:pt x="869137" y="1731391"/>
                  </a:moveTo>
                  <a:lnTo>
                    <a:pt x="856437" y="1731391"/>
                  </a:lnTo>
                  <a:lnTo>
                    <a:pt x="856437" y="1782191"/>
                  </a:lnTo>
                  <a:lnTo>
                    <a:pt x="869137" y="1782191"/>
                  </a:lnTo>
                  <a:lnTo>
                    <a:pt x="869137" y="1731391"/>
                  </a:lnTo>
                  <a:close/>
                </a:path>
                <a:path w="10403840" h="5337175">
                  <a:moveTo>
                    <a:pt x="869137" y="1642491"/>
                  </a:moveTo>
                  <a:lnTo>
                    <a:pt x="856437" y="1642491"/>
                  </a:lnTo>
                  <a:lnTo>
                    <a:pt x="856437" y="1693291"/>
                  </a:lnTo>
                  <a:lnTo>
                    <a:pt x="869137" y="1693291"/>
                  </a:lnTo>
                  <a:lnTo>
                    <a:pt x="869137" y="1642491"/>
                  </a:lnTo>
                  <a:close/>
                </a:path>
                <a:path w="10403840" h="5337175">
                  <a:moveTo>
                    <a:pt x="869137" y="1553591"/>
                  </a:moveTo>
                  <a:lnTo>
                    <a:pt x="856437" y="1553591"/>
                  </a:lnTo>
                  <a:lnTo>
                    <a:pt x="856437" y="1604391"/>
                  </a:lnTo>
                  <a:lnTo>
                    <a:pt x="869137" y="1604391"/>
                  </a:lnTo>
                  <a:lnTo>
                    <a:pt x="869137" y="1553591"/>
                  </a:lnTo>
                  <a:close/>
                </a:path>
                <a:path w="10403840" h="5337175">
                  <a:moveTo>
                    <a:pt x="869137" y="1464691"/>
                  </a:moveTo>
                  <a:lnTo>
                    <a:pt x="856437" y="1464691"/>
                  </a:lnTo>
                  <a:lnTo>
                    <a:pt x="856437" y="1515491"/>
                  </a:lnTo>
                  <a:lnTo>
                    <a:pt x="869137" y="1515491"/>
                  </a:lnTo>
                  <a:lnTo>
                    <a:pt x="869137" y="1464691"/>
                  </a:lnTo>
                  <a:close/>
                </a:path>
                <a:path w="10403840" h="5337175">
                  <a:moveTo>
                    <a:pt x="869137" y="1375791"/>
                  </a:moveTo>
                  <a:lnTo>
                    <a:pt x="856437" y="1375791"/>
                  </a:lnTo>
                  <a:lnTo>
                    <a:pt x="856437" y="1426591"/>
                  </a:lnTo>
                  <a:lnTo>
                    <a:pt x="869137" y="1426591"/>
                  </a:lnTo>
                  <a:lnTo>
                    <a:pt x="869137" y="1375791"/>
                  </a:lnTo>
                  <a:close/>
                </a:path>
                <a:path w="10403840" h="5337175">
                  <a:moveTo>
                    <a:pt x="869137" y="1286891"/>
                  </a:moveTo>
                  <a:lnTo>
                    <a:pt x="856437" y="1286891"/>
                  </a:lnTo>
                  <a:lnTo>
                    <a:pt x="856437" y="1337691"/>
                  </a:lnTo>
                  <a:lnTo>
                    <a:pt x="869137" y="1337691"/>
                  </a:lnTo>
                  <a:lnTo>
                    <a:pt x="869137" y="1286891"/>
                  </a:lnTo>
                  <a:close/>
                </a:path>
                <a:path w="10403840" h="5337175">
                  <a:moveTo>
                    <a:pt x="869137" y="1197991"/>
                  </a:moveTo>
                  <a:lnTo>
                    <a:pt x="856437" y="1197991"/>
                  </a:lnTo>
                  <a:lnTo>
                    <a:pt x="856437" y="1248791"/>
                  </a:lnTo>
                  <a:lnTo>
                    <a:pt x="869137" y="1248791"/>
                  </a:lnTo>
                  <a:lnTo>
                    <a:pt x="869137" y="1197991"/>
                  </a:lnTo>
                  <a:close/>
                </a:path>
                <a:path w="10403840" h="5337175">
                  <a:moveTo>
                    <a:pt x="869137" y="1109091"/>
                  </a:moveTo>
                  <a:lnTo>
                    <a:pt x="856437" y="1109091"/>
                  </a:lnTo>
                  <a:lnTo>
                    <a:pt x="856437" y="1159891"/>
                  </a:lnTo>
                  <a:lnTo>
                    <a:pt x="869137" y="1159891"/>
                  </a:lnTo>
                  <a:lnTo>
                    <a:pt x="869137" y="1109091"/>
                  </a:lnTo>
                  <a:close/>
                </a:path>
                <a:path w="10403840" h="5337175">
                  <a:moveTo>
                    <a:pt x="869137" y="1020191"/>
                  </a:moveTo>
                  <a:lnTo>
                    <a:pt x="856437" y="1020191"/>
                  </a:lnTo>
                  <a:lnTo>
                    <a:pt x="856437" y="1070991"/>
                  </a:lnTo>
                  <a:lnTo>
                    <a:pt x="869137" y="1070991"/>
                  </a:lnTo>
                  <a:lnTo>
                    <a:pt x="869137" y="1020191"/>
                  </a:lnTo>
                  <a:close/>
                </a:path>
                <a:path w="10403840" h="5337175">
                  <a:moveTo>
                    <a:pt x="869137" y="931291"/>
                  </a:moveTo>
                  <a:lnTo>
                    <a:pt x="856437" y="931291"/>
                  </a:lnTo>
                  <a:lnTo>
                    <a:pt x="856437" y="982091"/>
                  </a:lnTo>
                  <a:lnTo>
                    <a:pt x="869137" y="982091"/>
                  </a:lnTo>
                  <a:lnTo>
                    <a:pt x="869137" y="931291"/>
                  </a:lnTo>
                  <a:close/>
                </a:path>
                <a:path w="10403840" h="5337175">
                  <a:moveTo>
                    <a:pt x="869137" y="842391"/>
                  </a:moveTo>
                  <a:lnTo>
                    <a:pt x="856437" y="842391"/>
                  </a:lnTo>
                  <a:lnTo>
                    <a:pt x="856437" y="893191"/>
                  </a:lnTo>
                  <a:lnTo>
                    <a:pt x="869137" y="893191"/>
                  </a:lnTo>
                  <a:lnTo>
                    <a:pt x="869137" y="842391"/>
                  </a:lnTo>
                  <a:close/>
                </a:path>
                <a:path w="10403840" h="5337175">
                  <a:moveTo>
                    <a:pt x="869137" y="753491"/>
                  </a:moveTo>
                  <a:lnTo>
                    <a:pt x="856437" y="753491"/>
                  </a:lnTo>
                  <a:lnTo>
                    <a:pt x="856437" y="804291"/>
                  </a:lnTo>
                  <a:lnTo>
                    <a:pt x="869137" y="804291"/>
                  </a:lnTo>
                  <a:lnTo>
                    <a:pt x="869137" y="753491"/>
                  </a:lnTo>
                  <a:close/>
                </a:path>
                <a:path w="10403840" h="5337175">
                  <a:moveTo>
                    <a:pt x="869137" y="664591"/>
                  </a:moveTo>
                  <a:lnTo>
                    <a:pt x="856437" y="664591"/>
                  </a:lnTo>
                  <a:lnTo>
                    <a:pt x="856437" y="715391"/>
                  </a:lnTo>
                  <a:lnTo>
                    <a:pt x="869137" y="715391"/>
                  </a:lnTo>
                  <a:lnTo>
                    <a:pt x="869137" y="664591"/>
                  </a:lnTo>
                  <a:close/>
                </a:path>
                <a:path w="10403840" h="5337175">
                  <a:moveTo>
                    <a:pt x="869137" y="575691"/>
                  </a:moveTo>
                  <a:lnTo>
                    <a:pt x="856437" y="575691"/>
                  </a:lnTo>
                  <a:lnTo>
                    <a:pt x="856437" y="626491"/>
                  </a:lnTo>
                  <a:lnTo>
                    <a:pt x="869137" y="626491"/>
                  </a:lnTo>
                  <a:lnTo>
                    <a:pt x="869137" y="575691"/>
                  </a:lnTo>
                  <a:close/>
                </a:path>
                <a:path w="10403840" h="5337175">
                  <a:moveTo>
                    <a:pt x="869137" y="486791"/>
                  </a:moveTo>
                  <a:lnTo>
                    <a:pt x="856437" y="486791"/>
                  </a:lnTo>
                  <a:lnTo>
                    <a:pt x="856437" y="537591"/>
                  </a:lnTo>
                  <a:lnTo>
                    <a:pt x="869137" y="537591"/>
                  </a:lnTo>
                  <a:lnTo>
                    <a:pt x="869137" y="486791"/>
                  </a:lnTo>
                  <a:close/>
                </a:path>
                <a:path w="10403840" h="5337175">
                  <a:moveTo>
                    <a:pt x="888822" y="417576"/>
                  </a:moveTo>
                  <a:lnTo>
                    <a:pt x="856437" y="417576"/>
                  </a:lnTo>
                  <a:lnTo>
                    <a:pt x="856437" y="448691"/>
                  </a:lnTo>
                  <a:lnTo>
                    <a:pt x="869137" y="448691"/>
                  </a:lnTo>
                  <a:lnTo>
                    <a:pt x="869137" y="430276"/>
                  </a:lnTo>
                  <a:lnTo>
                    <a:pt x="888822" y="430276"/>
                  </a:lnTo>
                  <a:lnTo>
                    <a:pt x="888822" y="423926"/>
                  </a:lnTo>
                  <a:lnTo>
                    <a:pt x="888822" y="417576"/>
                  </a:lnTo>
                  <a:close/>
                </a:path>
                <a:path w="10403840" h="5337175">
                  <a:moveTo>
                    <a:pt x="900887" y="4042029"/>
                  </a:moveTo>
                  <a:lnTo>
                    <a:pt x="897890" y="4027182"/>
                  </a:lnTo>
                  <a:lnTo>
                    <a:pt x="889736" y="4015079"/>
                  </a:lnTo>
                  <a:lnTo>
                    <a:pt x="877633" y="4006926"/>
                  </a:lnTo>
                  <a:lnTo>
                    <a:pt x="862787" y="4003929"/>
                  </a:lnTo>
                  <a:lnTo>
                    <a:pt x="847928" y="4006926"/>
                  </a:lnTo>
                  <a:lnTo>
                    <a:pt x="835825" y="4015079"/>
                  </a:lnTo>
                  <a:lnTo>
                    <a:pt x="827671" y="4027182"/>
                  </a:lnTo>
                  <a:lnTo>
                    <a:pt x="824687" y="4042029"/>
                  </a:lnTo>
                  <a:lnTo>
                    <a:pt x="827671" y="4056888"/>
                  </a:lnTo>
                  <a:lnTo>
                    <a:pt x="835825" y="4068991"/>
                  </a:lnTo>
                  <a:lnTo>
                    <a:pt x="847928" y="4077144"/>
                  </a:lnTo>
                  <a:lnTo>
                    <a:pt x="862787" y="4080129"/>
                  </a:lnTo>
                  <a:lnTo>
                    <a:pt x="877633" y="4077144"/>
                  </a:lnTo>
                  <a:lnTo>
                    <a:pt x="889736" y="4068991"/>
                  </a:lnTo>
                  <a:lnTo>
                    <a:pt x="897890" y="4056888"/>
                  </a:lnTo>
                  <a:lnTo>
                    <a:pt x="900887" y="4042029"/>
                  </a:lnTo>
                  <a:close/>
                </a:path>
                <a:path w="10403840" h="5337175">
                  <a:moveTo>
                    <a:pt x="930224" y="4705274"/>
                  </a:moveTo>
                  <a:lnTo>
                    <a:pt x="879424" y="4705274"/>
                  </a:lnTo>
                  <a:lnTo>
                    <a:pt x="879424" y="4717974"/>
                  </a:lnTo>
                  <a:lnTo>
                    <a:pt x="930224" y="4717974"/>
                  </a:lnTo>
                  <a:lnTo>
                    <a:pt x="930224" y="4705274"/>
                  </a:lnTo>
                  <a:close/>
                </a:path>
                <a:path w="10403840" h="5337175">
                  <a:moveTo>
                    <a:pt x="977722" y="417576"/>
                  </a:moveTo>
                  <a:lnTo>
                    <a:pt x="926922" y="417576"/>
                  </a:lnTo>
                  <a:lnTo>
                    <a:pt x="926922" y="430276"/>
                  </a:lnTo>
                  <a:lnTo>
                    <a:pt x="977722" y="430276"/>
                  </a:lnTo>
                  <a:lnTo>
                    <a:pt x="977722" y="417576"/>
                  </a:lnTo>
                  <a:close/>
                </a:path>
                <a:path w="10403840" h="5337175">
                  <a:moveTo>
                    <a:pt x="1019124" y="4705274"/>
                  </a:moveTo>
                  <a:lnTo>
                    <a:pt x="968324" y="4705274"/>
                  </a:lnTo>
                  <a:lnTo>
                    <a:pt x="968324" y="4717974"/>
                  </a:lnTo>
                  <a:lnTo>
                    <a:pt x="1019124" y="4717974"/>
                  </a:lnTo>
                  <a:lnTo>
                    <a:pt x="1019124" y="4705274"/>
                  </a:lnTo>
                  <a:close/>
                </a:path>
                <a:path w="10403840" h="5337175">
                  <a:moveTo>
                    <a:pt x="1066622" y="417576"/>
                  </a:moveTo>
                  <a:lnTo>
                    <a:pt x="1015822" y="417576"/>
                  </a:lnTo>
                  <a:lnTo>
                    <a:pt x="1015822" y="430276"/>
                  </a:lnTo>
                  <a:lnTo>
                    <a:pt x="1066622" y="430276"/>
                  </a:lnTo>
                  <a:lnTo>
                    <a:pt x="1066622" y="417576"/>
                  </a:lnTo>
                  <a:close/>
                </a:path>
                <a:path w="10403840" h="5337175">
                  <a:moveTo>
                    <a:pt x="1108024" y="4705274"/>
                  </a:moveTo>
                  <a:lnTo>
                    <a:pt x="1057224" y="4705274"/>
                  </a:lnTo>
                  <a:lnTo>
                    <a:pt x="1057224" y="4717974"/>
                  </a:lnTo>
                  <a:lnTo>
                    <a:pt x="1108024" y="4717974"/>
                  </a:lnTo>
                  <a:lnTo>
                    <a:pt x="1108024" y="4705274"/>
                  </a:lnTo>
                  <a:close/>
                </a:path>
                <a:path w="10403840" h="5337175">
                  <a:moveTo>
                    <a:pt x="1155522" y="417576"/>
                  </a:moveTo>
                  <a:lnTo>
                    <a:pt x="1104722" y="417576"/>
                  </a:lnTo>
                  <a:lnTo>
                    <a:pt x="1104722" y="430276"/>
                  </a:lnTo>
                  <a:lnTo>
                    <a:pt x="1155522" y="430276"/>
                  </a:lnTo>
                  <a:lnTo>
                    <a:pt x="1155522" y="417576"/>
                  </a:lnTo>
                  <a:close/>
                </a:path>
                <a:path w="10403840" h="5337175">
                  <a:moveTo>
                    <a:pt x="1196924" y="4705274"/>
                  </a:moveTo>
                  <a:lnTo>
                    <a:pt x="1146124" y="4705274"/>
                  </a:lnTo>
                  <a:lnTo>
                    <a:pt x="1146124" y="4717974"/>
                  </a:lnTo>
                  <a:lnTo>
                    <a:pt x="1196924" y="4717974"/>
                  </a:lnTo>
                  <a:lnTo>
                    <a:pt x="1196924" y="4705274"/>
                  </a:lnTo>
                  <a:close/>
                </a:path>
                <a:path w="10403840" h="5337175">
                  <a:moveTo>
                    <a:pt x="1244422" y="417576"/>
                  </a:moveTo>
                  <a:lnTo>
                    <a:pt x="1193622" y="417576"/>
                  </a:lnTo>
                  <a:lnTo>
                    <a:pt x="1193622" y="430276"/>
                  </a:lnTo>
                  <a:lnTo>
                    <a:pt x="1244422" y="430276"/>
                  </a:lnTo>
                  <a:lnTo>
                    <a:pt x="1244422" y="417576"/>
                  </a:lnTo>
                  <a:close/>
                </a:path>
                <a:path w="10403840" h="5337175">
                  <a:moveTo>
                    <a:pt x="1285824" y="4705274"/>
                  </a:moveTo>
                  <a:lnTo>
                    <a:pt x="1235024" y="4705274"/>
                  </a:lnTo>
                  <a:lnTo>
                    <a:pt x="1235024" y="4717974"/>
                  </a:lnTo>
                  <a:lnTo>
                    <a:pt x="1285824" y="4717974"/>
                  </a:lnTo>
                  <a:lnTo>
                    <a:pt x="1285824" y="4705274"/>
                  </a:lnTo>
                  <a:close/>
                </a:path>
                <a:path w="10403840" h="5337175">
                  <a:moveTo>
                    <a:pt x="1374724" y="4705274"/>
                  </a:moveTo>
                  <a:lnTo>
                    <a:pt x="1323924" y="4705274"/>
                  </a:lnTo>
                  <a:lnTo>
                    <a:pt x="1323924" y="4717974"/>
                  </a:lnTo>
                  <a:lnTo>
                    <a:pt x="1374724" y="4717974"/>
                  </a:lnTo>
                  <a:lnTo>
                    <a:pt x="1374724" y="4705274"/>
                  </a:lnTo>
                  <a:close/>
                </a:path>
                <a:path w="10403840" h="5337175">
                  <a:moveTo>
                    <a:pt x="1463624" y="4705274"/>
                  </a:moveTo>
                  <a:lnTo>
                    <a:pt x="1412824" y="4705274"/>
                  </a:lnTo>
                  <a:lnTo>
                    <a:pt x="1412824" y="4717974"/>
                  </a:lnTo>
                  <a:lnTo>
                    <a:pt x="1463624" y="4717974"/>
                  </a:lnTo>
                  <a:lnTo>
                    <a:pt x="1463624" y="4705274"/>
                  </a:lnTo>
                  <a:close/>
                </a:path>
                <a:path w="10403840" h="5337175">
                  <a:moveTo>
                    <a:pt x="1552524" y="4705274"/>
                  </a:moveTo>
                  <a:lnTo>
                    <a:pt x="1501724" y="4705274"/>
                  </a:lnTo>
                  <a:lnTo>
                    <a:pt x="1501724" y="4717974"/>
                  </a:lnTo>
                  <a:lnTo>
                    <a:pt x="1552524" y="4717974"/>
                  </a:lnTo>
                  <a:lnTo>
                    <a:pt x="1552524" y="4705274"/>
                  </a:lnTo>
                  <a:close/>
                </a:path>
                <a:path w="10403840" h="5337175">
                  <a:moveTo>
                    <a:pt x="1641424" y="4705274"/>
                  </a:moveTo>
                  <a:lnTo>
                    <a:pt x="1590624" y="4705274"/>
                  </a:lnTo>
                  <a:lnTo>
                    <a:pt x="1590624" y="4717974"/>
                  </a:lnTo>
                  <a:lnTo>
                    <a:pt x="1641424" y="4717974"/>
                  </a:lnTo>
                  <a:lnTo>
                    <a:pt x="1641424" y="4705274"/>
                  </a:lnTo>
                  <a:close/>
                </a:path>
                <a:path w="10403840" h="5337175">
                  <a:moveTo>
                    <a:pt x="1670761" y="2486914"/>
                  </a:moveTo>
                  <a:lnTo>
                    <a:pt x="1658061" y="2486914"/>
                  </a:lnTo>
                  <a:lnTo>
                    <a:pt x="1658061" y="2537714"/>
                  </a:lnTo>
                  <a:lnTo>
                    <a:pt x="1670761" y="2537714"/>
                  </a:lnTo>
                  <a:lnTo>
                    <a:pt x="1670761" y="2486914"/>
                  </a:lnTo>
                  <a:close/>
                </a:path>
                <a:path w="10403840" h="5337175">
                  <a:moveTo>
                    <a:pt x="1670761" y="2398014"/>
                  </a:moveTo>
                  <a:lnTo>
                    <a:pt x="1658061" y="2398014"/>
                  </a:lnTo>
                  <a:lnTo>
                    <a:pt x="1658061" y="2448814"/>
                  </a:lnTo>
                  <a:lnTo>
                    <a:pt x="1670761" y="2448814"/>
                  </a:lnTo>
                  <a:lnTo>
                    <a:pt x="1670761" y="2398014"/>
                  </a:lnTo>
                  <a:close/>
                </a:path>
                <a:path w="10403840" h="5337175">
                  <a:moveTo>
                    <a:pt x="1670761" y="2309114"/>
                  </a:moveTo>
                  <a:lnTo>
                    <a:pt x="1658061" y="2309114"/>
                  </a:lnTo>
                  <a:lnTo>
                    <a:pt x="1658061" y="2359914"/>
                  </a:lnTo>
                  <a:lnTo>
                    <a:pt x="1670761" y="2359914"/>
                  </a:lnTo>
                  <a:lnTo>
                    <a:pt x="1670761" y="2309114"/>
                  </a:lnTo>
                  <a:close/>
                </a:path>
                <a:path w="10403840" h="5337175">
                  <a:moveTo>
                    <a:pt x="1670761" y="2220226"/>
                  </a:moveTo>
                  <a:lnTo>
                    <a:pt x="1658061" y="2220226"/>
                  </a:lnTo>
                  <a:lnTo>
                    <a:pt x="1658061" y="2271014"/>
                  </a:lnTo>
                  <a:lnTo>
                    <a:pt x="1670761" y="2271014"/>
                  </a:lnTo>
                  <a:lnTo>
                    <a:pt x="1670761" y="2220226"/>
                  </a:lnTo>
                  <a:close/>
                </a:path>
                <a:path w="10403840" h="5337175">
                  <a:moveTo>
                    <a:pt x="1670761" y="2131314"/>
                  </a:moveTo>
                  <a:lnTo>
                    <a:pt x="1658061" y="2131314"/>
                  </a:lnTo>
                  <a:lnTo>
                    <a:pt x="1658061" y="2182126"/>
                  </a:lnTo>
                  <a:lnTo>
                    <a:pt x="1670761" y="2182126"/>
                  </a:lnTo>
                  <a:lnTo>
                    <a:pt x="1670761" y="2131314"/>
                  </a:lnTo>
                  <a:close/>
                </a:path>
                <a:path w="10403840" h="5337175">
                  <a:moveTo>
                    <a:pt x="1670761" y="2042414"/>
                  </a:moveTo>
                  <a:lnTo>
                    <a:pt x="1658061" y="2042414"/>
                  </a:lnTo>
                  <a:lnTo>
                    <a:pt x="1658061" y="2093214"/>
                  </a:lnTo>
                  <a:lnTo>
                    <a:pt x="1670761" y="2093214"/>
                  </a:lnTo>
                  <a:lnTo>
                    <a:pt x="1670761" y="2042414"/>
                  </a:lnTo>
                  <a:close/>
                </a:path>
                <a:path w="10403840" h="5337175">
                  <a:moveTo>
                    <a:pt x="1670761" y="1953514"/>
                  </a:moveTo>
                  <a:lnTo>
                    <a:pt x="1658061" y="1953514"/>
                  </a:lnTo>
                  <a:lnTo>
                    <a:pt x="1658061" y="2004314"/>
                  </a:lnTo>
                  <a:lnTo>
                    <a:pt x="1670761" y="2004314"/>
                  </a:lnTo>
                  <a:lnTo>
                    <a:pt x="1670761" y="1953514"/>
                  </a:lnTo>
                  <a:close/>
                </a:path>
                <a:path w="10403840" h="5337175">
                  <a:moveTo>
                    <a:pt x="1670761" y="1864614"/>
                  </a:moveTo>
                  <a:lnTo>
                    <a:pt x="1658061" y="1864614"/>
                  </a:lnTo>
                  <a:lnTo>
                    <a:pt x="1658061" y="1915414"/>
                  </a:lnTo>
                  <a:lnTo>
                    <a:pt x="1670761" y="1915414"/>
                  </a:lnTo>
                  <a:lnTo>
                    <a:pt x="1670761" y="1864614"/>
                  </a:lnTo>
                  <a:close/>
                </a:path>
                <a:path w="10403840" h="5337175">
                  <a:moveTo>
                    <a:pt x="1670761" y="1775714"/>
                  </a:moveTo>
                  <a:lnTo>
                    <a:pt x="1658061" y="1775714"/>
                  </a:lnTo>
                  <a:lnTo>
                    <a:pt x="1658061" y="1826514"/>
                  </a:lnTo>
                  <a:lnTo>
                    <a:pt x="1670761" y="1826514"/>
                  </a:lnTo>
                  <a:lnTo>
                    <a:pt x="1670761" y="1775714"/>
                  </a:lnTo>
                  <a:close/>
                </a:path>
                <a:path w="10403840" h="5337175">
                  <a:moveTo>
                    <a:pt x="1670761" y="1686814"/>
                  </a:moveTo>
                  <a:lnTo>
                    <a:pt x="1658061" y="1686814"/>
                  </a:lnTo>
                  <a:lnTo>
                    <a:pt x="1658061" y="1737614"/>
                  </a:lnTo>
                  <a:lnTo>
                    <a:pt x="1670761" y="1737614"/>
                  </a:lnTo>
                  <a:lnTo>
                    <a:pt x="1670761" y="1686814"/>
                  </a:lnTo>
                  <a:close/>
                </a:path>
                <a:path w="10403840" h="5337175">
                  <a:moveTo>
                    <a:pt x="1670761" y="1597914"/>
                  </a:moveTo>
                  <a:lnTo>
                    <a:pt x="1658061" y="1597914"/>
                  </a:lnTo>
                  <a:lnTo>
                    <a:pt x="1658061" y="1648714"/>
                  </a:lnTo>
                  <a:lnTo>
                    <a:pt x="1670761" y="1648714"/>
                  </a:lnTo>
                  <a:lnTo>
                    <a:pt x="1670761" y="1597914"/>
                  </a:lnTo>
                  <a:close/>
                </a:path>
                <a:path w="10403840" h="5337175">
                  <a:moveTo>
                    <a:pt x="1670761" y="1509014"/>
                  </a:moveTo>
                  <a:lnTo>
                    <a:pt x="1658061" y="1509014"/>
                  </a:lnTo>
                  <a:lnTo>
                    <a:pt x="1658061" y="1559814"/>
                  </a:lnTo>
                  <a:lnTo>
                    <a:pt x="1670761" y="1559814"/>
                  </a:lnTo>
                  <a:lnTo>
                    <a:pt x="1670761" y="1509014"/>
                  </a:lnTo>
                  <a:close/>
                </a:path>
                <a:path w="10403840" h="5337175">
                  <a:moveTo>
                    <a:pt x="1670761" y="1420114"/>
                  </a:moveTo>
                  <a:lnTo>
                    <a:pt x="1658061" y="1420114"/>
                  </a:lnTo>
                  <a:lnTo>
                    <a:pt x="1658061" y="1470914"/>
                  </a:lnTo>
                  <a:lnTo>
                    <a:pt x="1670761" y="1470914"/>
                  </a:lnTo>
                  <a:lnTo>
                    <a:pt x="1670761" y="1420114"/>
                  </a:lnTo>
                  <a:close/>
                </a:path>
                <a:path w="10403840" h="5337175">
                  <a:moveTo>
                    <a:pt x="1670761" y="1331214"/>
                  </a:moveTo>
                  <a:lnTo>
                    <a:pt x="1658061" y="1331214"/>
                  </a:lnTo>
                  <a:lnTo>
                    <a:pt x="1658061" y="1382014"/>
                  </a:lnTo>
                  <a:lnTo>
                    <a:pt x="1670761" y="1382014"/>
                  </a:lnTo>
                  <a:lnTo>
                    <a:pt x="1670761" y="1331214"/>
                  </a:lnTo>
                  <a:close/>
                </a:path>
                <a:path w="10403840" h="5337175">
                  <a:moveTo>
                    <a:pt x="1670761" y="1242314"/>
                  </a:moveTo>
                  <a:lnTo>
                    <a:pt x="1658061" y="1242314"/>
                  </a:lnTo>
                  <a:lnTo>
                    <a:pt x="1658061" y="1293114"/>
                  </a:lnTo>
                  <a:lnTo>
                    <a:pt x="1670761" y="1293114"/>
                  </a:lnTo>
                  <a:lnTo>
                    <a:pt x="1670761" y="1242314"/>
                  </a:lnTo>
                  <a:close/>
                </a:path>
                <a:path w="10403840" h="5337175">
                  <a:moveTo>
                    <a:pt x="1670761" y="1153414"/>
                  </a:moveTo>
                  <a:lnTo>
                    <a:pt x="1658061" y="1153414"/>
                  </a:lnTo>
                  <a:lnTo>
                    <a:pt x="1658061" y="1204214"/>
                  </a:lnTo>
                  <a:lnTo>
                    <a:pt x="1670761" y="1204214"/>
                  </a:lnTo>
                  <a:lnTo>
                    <a:pt x="1670761" y="1153414"/>
                  </a:lnTo>
                  <a:close/>
                </a:path>
                <a:path w="10403840" h="5337175">
                  <a:moveTo>
                    <a:pt x="1670761" y="1064514"/>
                  </a:moveTo>
                  <a:lnTo>
                    <a:pt x="1658061" y="1064514"/>
                  </a:lnTo>
                  <a:lnTo>
                    <a:pt x="1658061" y="1115314"/>
                  </a:lnTo>
                  <a:lnTo>
                    <a:pt x="1670761" y="1115314"/>
                  </a:lnTo>
                  <a:lnTo>
                    <a:pt x="1670761" y="1064514"/>
                  </a:lnTo>
                  <a:close/>
                </a:path>
                <a:path w="10403840" h="5337175">
                  <a:moveTo>
                    <a:pt x="1670761" y="975614"/>
                  </a:moveTo>
                  <a:lnTo>
                    <a:pt x="1658061" y="975614"/>
                  </a:lnTo>
                  <a:lnTo>
                    <a:pt x="1658061" y="1026414"/>
                  </a:lnTo>
                  <a:lnTo>
                    <a:pt x="1670761" y="1026414"/>
                  </a:lnTo>
                  <a:lnTo>
                    <a:pt x="1670761" y="975614"/>
                  </a:lnTo>
                  <a:close/>
                </a:path>
                <a:path w="10403840" h="5337175">
                  <a:moveTo>
                    <a:pt x="1702511" y="2662174"/>
                  </a:moveTo>
                  <a:lnTo>
                    <a:pt x="1679257" y="2627084"/>
                  </a:lnTo>
                  <a:lnTo>
                    <a:pt x="1670761" y="2625369"/>
                  </a:lnTo>
                  <a:lnTo>
                    <a:pt x="1670761" y="2624074"/>
                  </a:lnTo>
                  <a:lnTo>
                    <a:pt x="1670761" y="2575814"/>
                  </a:lnTo>
                  <a:lnTo>
                    <a:pt x="1658061" y="2575814"/>
                  </a:lnTo>
                  <a:lnTo>
                    <a:pt x="1658061" y="2625369"/>
                  </a:lnTo>
                  <a:lnTo>
                    <a:pt x="1649552" y="2627084"/>
                  </a:lnTo>
                  <a:lnTo>
                    <a:pt x="1637449" y="2635275"/>
                  </a:lnTo>
                  <a:lnTo>
                    <a:pt x="1629295" y="2647391"/>
                  </a:lnTo>
                  <a:lnTo>
                    <a:pt x="1626311" y="2662174"/>
                  </a:lnTo>
                  <a:lnTo>
                    <a:pt x="1629295" y="2677033"/>
                  </a:lnTo>
                  <a:lnTo>
                    <a:pt x="1637449" y="2689136"/>
                  </a:lnTo>
                  <a:lnTo>
                    <a:pt x="1649552" y="2697289"/>
                  </a:lnTo>
                  <a:lnTo>
                    <a:pt x="1664411" y="2700274"/>
                  </a:lnTo>
                  <a:lnTo>
                    <a:pt x="1679257" y="2697289"/>
                  </a:lnTo>
                  <a:lnTo>
                    <a:pt x="1691360" y="2689136"/>
                  </a:lnTo>
                  <a:lnTo>
                    <a:pt x="1699514" y="2677033"/>
                  </a:lnTo>
                  <a:lnTo>
                    <a:pt x="1702511" y="2662174"/>
                  </a:lnTo>
                  <a:close/>
                </a:path>
                <a:path w="10403840" h="5337175">
                  <a:moveTo>
                    <a:pt x="1730324" y="4705274"/>
                  </a:moveTo>
                  <a:lnTo>
                    <a:pt x="1679524" y="4705274"/>
                  </a:lnTo>
                  <a:lnTo>
                    <a:pt x="1679524" y="4717974"/>
                  </a:lnTo>
                  <a:lnTo>
                    <a:pt x="1730324" y="4717974"/>
                  </a:lnTo>
                  <a:lnTo>
                    <a:pt x="1730324" y="4705274"/>
                  </a:lnTo>
                  <a:close/>
                </a:path>
                <a:path w="10403840" h="5337175">
                  <a:moveTo>
                    <a:pt x="1750263" y="966216"/>
                  </a:moveTo>
                  <a:lnTo>
                    <a:pt x="1699463" y="966216"/>
                  </a:lnTo>
                  <a:lnTo>
                    <a:pt x="1699463" y="978916"/>
                  </a:lnTo>
                  <a:lnTo>
                    <a:pt x="1750263" y="978916"/>
                  </a:lnTo>
                  <a:lnTo>
                    <a:pt x="1750263" y="966216"/>
                  </a:lnTo>
                  <a:close/>
                </a:path>
                <a:path w="10403840" h="5337175">
                  <a:moveTo>
                    <a:pt x="1819224" y="4705274"/>
                  </a:moveTo>
                  <a:lnTo>
                    <a:pt x="1768424" y="4705274"/>
                  </a:lnTo>
                  <a:lnTo>
                    <a:pt x="1768424" y="4717974"/>
                  </a:lnTo>
                  <a:lnTo>
                    <a:pt x="1819224" y="4717974"/>
                  </a:lnTo>
                  <a:lnTo>
                    <a:pt x="1819224" y="4705274"/>
                  </a:lnTo>
                  <a:close/>
                </a:path>
                <a:path w="10403840" h="5337175">
                  <a:moveTo>
                    <a:pt x="1839163" y="966216"/>
                  </a:moveTo>
                  <a:lnTo>
                    <a:pt x="1788363" y="966216"/>
                  </a:lnTo>
                  <a:lnTo>
                    <a:pt x="1788363" y="978916"/>
                  </a:lnTo>
                  <a:lnTo>
                    <a:pt x="1839163" y="978916"/>
                  </a:lnTo>
                  <a:lnTo>
                    <a:pt x="1839163" y="966216"/>
                  </a:lnTo>
                  <a:close/>
                </a:path>
                <a:path w="10403840" h="5337175">
                  <a:moveTo>
                    <a:pt x="1908124" y="4705274"/>
                  </a:moveTo>
                  <a:lnTo>
                    <a:pt x="1857324" y="4705274"/>
                  </a:lnTo>
                  <a:lnTo>
                    <a:pt x="1857324" y="4717974"/>
                  </a:lnTo>
                  <a:lnTo>
                    <a:pt x="1908124" y="4717974"/>
                  </a:lnTo>
                  <a:lnTo>
                    <a:pt x="1908124" y="4705274"/>
                  </a:lnTo>
                  <a:close/>
                </a:path>
                <a:path w="10403840" h="5337175">
                  <a:moveTo>
                    <a:pt x="1928063" y="966216"/>
                  </a:moveTo>
                  <a:lnTo>
                    <a:pt x="1877263" y="966216"/>
                  </a:lnTo>
                  <a:lnTo>
                    <a:pt x="1877263" y="978916"/>
                  </a:lnTo>
                  <a:lnTo>
                    <a:pt x="1928063" y="978916"/>
                  </a:lnTo>
                  <a:lnTo>
                    <a:pt x="1928063" y="966216"/>
                  </a:lnTo>
                  <a:close/>
                </a:path>
                <a:path w="10403840" h="5337175">
                  <a:moveTo>
                    <a:pt x="1997024" y="4705274"/>
                  </a:moveTo>
                  <a:lnTo>
                    <a:pt x="1946224" y="4705274"/>
                  </a:lnTo>
                  <a:lnTo>
                    <a:pt x="1946224" y="4717974"/>
                  </a:lnTo>
                  <a:lnTo>
                    <a:pt x="1997024" y="4717974"/>
                  </a:lnTo>
                  <a:lnTo>
                    <a:pt x="1997024" y="4705274"/>
                  </a:lnTo>
                  <a:close/>
                </a:path>
                <a:path w="10403840" h="5337175">
                  <a:moveTo>
                    <a:pt x="2016963" y="966216"/>
                  </a:moveTo>
                  <a:lnTo>
                    <a:pt x="1966163" y="966216"/>
                  </a:lnTo>
                  <a:lnTo>
                    <a:pt x="1966163" y="978916"/>
                  </a:lnTo>
                  <a:lnTo>
                    <a:pt x="2016963" y="978916"/>
                  </a:lnTo>
                  <a:lnTo>
                    <a:pt x="2016963" y="966216"/>
                  </a:lnTo>
                  <a:close/>
                </a:path>
                <a:path w="10403840" h="5337175">
                  <a:moveTo>
                    <a:pt x="2085924" y="4705274"/>
                  </a:moveTo>
                  <a:lnTo>
                    <a:pt x="2035124" y="4705274"/>
                  </a:lnTo>
                  <a:lnTo>
                    <a:pt x="2035124" y="4717974"/>
                  </a:lnTo>
                  <a:lnTo>
                    <a:pt x="2085924" y="4717974"/>
                  </a:lnTo>
                  <a:lnTo>
                    <a:pt x="2085924" y="4705274"/>
                  </a:lnTo>
                  <a:close/>
                </a:path>
                <a:path w="10403840" h="5337175">
                  <a:moveTo>
                    <a:pt x="2105863" y="966216"/>
                  </a:moveTo>
                  <a:lnTo>
                    <a:pt x="2055063" y="966216"/>
                  </a:lnTo>
                  <a:lnTo>
                    <a:pt x="2055063" y="978916"/>
                  </a:lnTo>
                  <a:lnTo>
                    <a:pt x="2105863" y="978916"/>
                  </a:lnTo>
                  <a:lnTo>
                    <a:pt x="2105863" y="966216"/>
                  </a:lnTo>
                  <a:close/>
                </a:path>
                <a:path w="10403840" h="5337175">
                  <a:moveTo>
                    <a:pt x="2174824" y="4705274"/>
                  </a:moveTo>
                  <a:lnTo>
                    <a:pt x="2124024" y="4705274"/>
                  </a:lnTo>
                  <a:lnTo>
                    <a:pt x="2124024" y="4717974"/>
                  </a:lnTo>
                  <a:lnTo>
                    <a:pt x="2174824" y="4717974"/>
                  </a:lnTo>
                  <a:lnTo>
                    <a:pt x="2174824" y="4705274"/>
                  </a:lnTo>
                  <a:close/>
                </a:path>
                <a:path w="10403840" h="5337175">
                  <a:moveTo>
                    <a:pt x="2194763" y="966216"/>
                  </a:moveTo>
                  <a:lnTo>
                    <a:pt x="2143963" y="966216"/>
                  </a:lnTo>
                  <a:lnTo>
                    <a:pt x="2143963" y="978916"/>
                  </a:lnTo>
                  <a:lnTo>
                    <a:pt x="2194763" y="978916"/>
                  </a:lnTo>
                  <a:lnTo>
                    <a:pt x="2194763" y="966216"/>
                  </a:lnTo>
                  <a:close/>
                </a:path>
                <a:path w="10403840" h="5337175">
                  <a:moveTo>
                    <a:pt x="2263724" y="4705274"/>
                  </a:moveTo>
                  <a:lnTo>
                    <a:pt x="2212924" y="4705274"/>
                  </a:lnTo>
                  <a:lnTo>
                    <a:pt x="2212924" y="4717974"/>
                  </a:lnTo>
                  <a:lnTo>
                    <a:pt x="2263724" y="4717974"/>
                  </a:lnTo>
                  <a:lnTo>
                    <a:pt x="2263724" y="4705274"/>
                  </a:lnTo>
                  <a:close/>
                </a:path>
                <a:path w="10403840" h="5337175">
                  <a:moveTo>
                    <a:pt x="2283663" y="966216"/>
                  </a:moveTo>
                  <a:lnTo>
                    <a:pt x="2232863" y="966216"/>
                  </a:lnTo>
                  <a:lnTo>
                    <a:pt x="2232863" y="978916"/>
                  </a:lnTo>
                  <a:lnTo>
                    <a:pt x="2283663" y="978916"/>
                  </a:lnTo>
                  <a:lnTo>
                    <a:pt x="2283663" y="966216"/>
                  </a:lnTo>
                  <a:close/>
                </a:path>
                <a:path w="10403840" h="5337175">
                  <a:moveTo>
                    <a:pt x="2352624" y="4705274"/>
                  </a:moveTo>
                  <a:lnTo>
                    <a:pt x="2301824" y="4705274"/>
                  </a:lnTo>
                  <a:lnTo>
                    <a:pt x="2301824" y="4717974"/>
                  </a:lnTo>
                  <a:lnTo>
                    <a:pt x="2352624" y="4717974"/>
                  </a:lnTo>
                  <a:lnTo>
                    <a:pt x="2352624" y="4705274"/>
                  </a:lnTo>
                  <a:close/>
                </a:path>
                <a:path w="10403840" h="5337175">
                  <a:moveTo>
                    <a:pt x="2441524" y="4705274"/>
                  </a:moveTo>
                  <a:lnTo>
                    <a:pt x="2390724" y="4705274"/>
                  </a:lnTo>
                  <a:lnTo>
                    <a:pt x="2390724" y="4717974"/>
                  </a:lnTo>
                  <a:lnTo>
                    <a:pt x="2441524" y="4717974"/>
                  </a:lnTo>
                  <a:lnTo>
                    <a:pt x="2441524" y="4705274"/>
                  </a:lnTo>
                  <a:close/>
                </a:path>
                <a:path w="10403840" h="5337175">
                  <a:moveTo>
                    <a:pt x="2530424" y="4705274"/>
                  </a:moveTo>
                  <a:lnTo>
                    <a:pt x="2479624" y="4705274"/>
                  </a:lnTo>
                  <a:lnTo>
                    <a:pt x="2479624" y="4717974"/>
                  </a:lnTo>
                  <a:lnTo>
                    <a:pt x="2530424" y="4717974"/>
                  </a:lnTo>
                  <a:lnTo>
                    <a:pt x="2530424" y="4705274"/>
                  </a:lnTo>
                  <a:close/>
                </a:path>
                <a:path w="10403840" h="5337175">
                  <a:moveTo>
                    <a:pt x="2619324" y="4705274"/>
                  </a:moveTo>
                  <a:lnTo>
                    <a:pt x="2568524" y="4705274"/>
                  </a:lnTo>
                  <a:lnTo>
                    <a:pt x="2568524" y="4717974"/>
                  </a:lnTo>
                  <a:lnTo>
                    <a:pt x="2619324" y="4717974"/>
                  </a:lnTo>
                  <a:lnTo>
                    <a:pt x="2619324" y="4705274"/>
                  </a:lnTo>
                  <a:close/>
                </a:path>
                <a:path w="10403840" h="5337175">
                  <a:moveTo>
                    <a:pt x="2708224" y="4705274"/>
                  </a:moveTo>
                  <a:lnTo>
                    <a:pt x="2657424" y="4705274"/>
                  </a:lnTo>
                  <a:lnTo>
                    <a:pt x="2657424" y="4717974"/>
                  </a:lnTo>
                  <a:lnTo>
                    <a:pt x="2708224" y="4717974"/>
                  </a:lnTo>
                  <a:lnTo>
                    <a:pt x="2708224" y="4705274"/>
                  </a:lnTo>
                  <a:close/>
                </a:path>
                <a:path w="10403840" h="5337175">
                  <a:moveTo>
                    <a:pt x="2797124" y="4705274"/>
                  </a:moveTo>
                  <a:lnTo>
                    <a:pt x="2746324" y="4705274"/>
                  </a:lnTo>
                  <a:lnTo>
                    <a:pt x="2746324" y="4717974"/>
                  </a:lnTo>
                  <a:lnTo>
                    <a:pt x="2797124" y="4717974"/>
                  </a:lnTo>
                  <a:lnTo>
                    <a:pt x="2797124" y="4705274"/>
                  </a:lnTo>
                  <a:close/>
                </a:path>
                <a:path w="10403840" h="5337175">
                  <a:moveTo>
                    <a:pt x="2886024" y="4705274"/>
                  </a:moveTo>
                  <a:lnTo>
                    <a:pt x="2835224" y="4705274"/>
                  </a:lnTo>
                  <a:lnTo>
                    <a:pt x="2835224" y="4717974"/>
                  </a:lnTo>
                  <a:lnTo>
                    <a:pt x="2886024" y="4717974"/>
                  </a:lnTo>
                  <a:lnTo>
                    <a:pt x="2886024" y="4705274"/>
                  </a:lnTo>
                  <a:close/>
                </a:path>
                <a:path w="10403840" h="5337175">
                  <a:moveTo>
                    <a:pt x="2974924" y="4705274"/>
                  </a:moveTo>
                  <a:lnTo>
                    <a:pt x="2924124" y="4705274"/>
                  </a:lnTo>
                  <a:lnTo>
                    <a:pt x="2924124" y="4717974"/>
                  </a:lnTo>
                  <a:lnTo>
                    <a:pt x="2974924" y="4717974"/>
                  </a:lnTo>
                  <a:lnTo>
                    <a:pt x="2974924" y="4705274"/>
                  </a:lnTo>
                  <a:close/>
                </a:path>
                <a:path w="10403840" h="5337175">
                  <a:moveTo>
                    <a:pt x="3063824" y="4705274"/>
                  </a:moveTo>
                  <a:lnTo>
                    <a:pt x="3013024" y="4705274"/>
                  </a:lnTo>
                  <a:lnTo>
                    <a:pt x="3013024" y="4717974"/>
                  </a:lnTo>
                  <a:lnTo>
                    <a:pt x="3063824" y="4717974"/>
                  </a:lnTo>
                  <a:lnTo>
                    <a:pt x="3063824" y="4705274"/>
                  </a:lnTo>
                  <a:close/>
                </a:path>
                <a:path w="10403840" h="5337175">
                  <a:moveTo>
                    <a:pt x="3152724" y="4705274"/>
                  </a:moveTo>
                  <a:lnTo>
                    <a:pt x="3101924" y="4705274"/>
                  </a:lnTo>
                  <a:lnTo>
                    <a:pt x="3101924" y="4717974"/>
                  </a:lnTo>
                  <a:lnTo>
                    <a:pt x="3152724" y="4717974"/>
                  </a:lnTo>
                  <a:lnTo>
                    <a:pt x="3152724" y="4705274"/>
                  </a:lnTo>
                  <a:close/>
                </a:path>
                <a:path w="10403840" h="5337175">
                  <a:moveTo>
                    <a:pt x="3241624" y="4705274"/>
                  </a:moveTo>
                  <a:lnTo>
                    <a:pt x="3190824" y="4705274"/>
                  </a:lnTo>
                  <a:lnTo>
                    <a:pt x="3190824" y="4717974"/>
                  </a:lnTo>
                  <a:lnTo>
                    <a:pt x="3241624" y="4717974"/>
                  </a:lnTo>
                  <a:lnTo>
                    <a:pt x="3241624" y="4705274"/>
                  </a:lnTo>
                  <a:close/>
                </a:path>
                <a:path w="10403840" h="5337175">
                  <a:moveTo>
                    <a:pt x="3330524" y="4705274"/>
                  </a:moveTo>
                  <a:lnTo>
                    <a:pt x="3279724" y="4705274"/>
                  </a:lnTo>
                  <a:lnTo>
                    <a:pt x="3279724" y="4717974"/>
                  </a:lnTo>
                  <a:lnTo>
                    <a:pt x="3330524" y="4717974"/>
                  </a:lnTo>
                  <a:lnTo>
                    <a:pt x="3330524" y="4705274"/>
                  </a:lnTo>
                  <a:close/>
                </a:path>
                <a:path w="10403840" h="5337175">
                  <a:moveTo>
                    <a:pt x="3393389" y="5137759"/>
                  </a:moveTo>
                  <a:lnTo>
                    <a:pt x="3380689" y="5137759"/>
                  </a:lnTo>
                  <a:lnTo>
                    <a:pt x="3380689" y="5188559"/>
                  </a:lnTo>
                  <a:lnTo>
                    <a:pt x="3393389" y="5188559"/>
                  </a:lnTo>
                  <a:lnTo>
                    <a:pt x="3393389" y="5137759"/>
                  </a:lnTo>
                  <a:close/>
                </a:path>
                <a:path w="10403840" h="5337175">
                  <a:moveTo>
                    <a:pt x="3393389" y="5048859"/>
                  </a:moveTo>
                  <a:lnTo>
                    <a:pt x="3380689" y="5048859"/>
                  </a:lnTo>
                  <a:lnTo>
                    <a:pt x="3380689" y="5099659"/>
                  </a:lnTo>
                  <a:lnTo>
                    <a:pt x="3393389" y="5099659"/>
                  </a:lnTo>
                  <a:lnTo>
                    <a:pt x="3393389" y="5048859"/>
                  </a:lnTo>
                  <a:close/>
                </a:path>
                <a:path w="10403840" h="5337175">
                  <a:moveTo>
                    <a:pt x="3393389" y="4959959"/>
                  </a:moveTo>
                  <a:lnTo>
                    <a:pt x="3380689" y="4959959"/>
                  </a:lnTo>
                  <a:lnTo>
                    <a:pt x="3380689" y="5010759"/>
                  </a:lnTo>
                  <a:lnTo>
                    <a:pt x="3393389" y="5010759"/>
                  </a:lnTo>
                  <a:lnTo>
                    <a:pt x="3393389" y="4959959"/>
                  </a:lnTo>
                  <a:close/>
                </a:path>
                <a:path w="10403840" h="5337175">
                  <a:moveTo>
                    <a:pt x="3393389" y="4871059"/>
                  </a:moveTo>
                  <a:lnTo>
                    <a:pt x="3380689" y="4871059"/>
                  </a:lnTo>
                  <a:lnTo>
                    <a:pt x="3380689" y="4921859"/>
                  </a:lnTo>
                  <a:lnTo>
                    <a:pt x="3393389" y="4921859"/>
                  </a:lnTo>
                  <a:lnTo>
                    <a:pt x="3393389" y="4871059"/>
                  </a:lnTo>
                  <a:close/>
                </a:path>
                <a:path w="10403840" h="5337175">
                  <a:moveTo>
                    <a:pt x="3393389" y="4782159"/>
                  </a:moveTo>
                  <a:lnTo>
                    <a:pt x="3380689" y="4782159"/>
                  </a:lnTo>
                  <a:lnTo>
                    <a:pt x="3380689" y="4832959"/>
                  </a:lnTo>
                  <a:lnTo>
                    <a:pt x="3393389" y="4832959"/>
                  </a:lnTo>
                  <a:lnTo>
                    <a:pt x="3393389" y="4782159"/>
                  </a:lnTo>
                  <a:close/>
                </a:path>
                <a:path w="10403840" h="5337175">
                  <a:moveTo>
                    <a:pt x="3393389" y="4705274"/>
                  </a:moveTo>
                  <a:lnTo>
                    <a:pt x="3368624" y="4705274"/>
                  </a:lnTo>
                  <a:lnTo>
                    <a:pt x="3368624" y="4717974"/>
                  </a:lnTo>
                  <a:lnTo>
                    <a:pt x="3380689" y="4717974"/>
                  </a:lnTo>
                  <a:lnTo>
                    <a:pt x="3380689" y="4744059"/>
                  </a:lnTo>
                  <a:lnTo>
                    <a:pt x="3393389" y="4744059"/>
                  </a:lnTo>
                  <a:lnTo>
                    <a:pt x="3393389" y="4717974"/>
                  </a:lnTo>
                  <a:lnTo>
                    <a:pt x="3393389" y="4711624"/>
                  </a:lnTo>
                  <a:lnTo>
                    <a:pt x="3393389" y="4705274"/>
                  </a:lnTo>
                  <a:close/>
                </a:path>
                <a:path w="10403840" h="5337175">
                  <a:moveTo>
                    <a:pt x="3425139" y="5298770"/>
                  </a:moveTo>
                  <a:lnTo>
                    <a:pt x="3401885" y="5263667"/>
                  </a:lnTo>
                  <a:lnTo>
                    <a:pt x="3393389" y="5261953"/>
                  </a:lnTo>
                  <a:lnTo>
                    <a:pt x="3393389" y="5260670"/>
                  </a:lnTo>
                  <a:lnTo>
                    <a:pt x="3393389" y="5226659"/>
                  </a:lnTo>
                  <a:lnTo>
                    <a:pt x="3380689" y="5226659"/>
                  </a:lnTo>
                  <a:lnTo>
                    <a:pt x="3380689" y="5261953"/>
                  </a:lnTo>
                  <a:lnTo>
                    <a:pt x="3372180" y="5263667"/>
                  </a:lnTo>
                  <a:lnTo>
                    <a:pt x="3360077" y="5271833"/>
                  </a:lnTo>
                  <a:lnTo>
                    <a:pt x="3351923" y="5283949"/>
                  </a:lnTo>
                  <a:lnTo>
                    <a:pt x="3348939" y="5298770"/>
                  </a:lnTo>
                  <a:lnTo>
                    <a:pt x="3351923" y="5313604"/>
                  </a:lnTo>
                  <a:lnTo>
                    <a:pt x="3360077" y="5325719"/>
                  </a:lnTo>
                  <a:lnTo>
                    <a:pt x="3372180" y="5333885"/>
                  </a:lnTo>
                  <a:lnTo>
                    <a:pt x="3387039" y="5336870"/>
                  </a:lnTo>
                  <a:lnTo>
                    <a:pt x="3401885" y="5333885"/>
                  </a:lnTo>
                  <a:lnTo>
                    <a:pt x="3413988" y="5325719"/>
                  </a:lnTo>
                  <a:lnTo>
                    <a:pt x="3422142" y="5313604"/>
                  </a:lnTo>
                  <a:lnTo>
                    <a:pt x="3425139" y="5298770"/>
                  </a:lnTo>
                  <a:close/>
                </a:path>
                <a:path w="10403840" h="5337175">
                  <a:moveTo>
                    <a:pt x="7839913" y="4663579"/>
                  </a:moveTo>
                  <a:lnTo>
                    <a:pt x="7827213" y="4663579"/>
                  </a:lnTo>
                  <a:lnTo>
                    <a:pt x="7827213" y="4714379"/>
                  </a:lnTo>
                  <a:lnTo>
                    <a:pt x="7839913" y="4714379"/>
                  </a:lnTo>
                  <a:lnTo>
                    <a:pt x="7839913" y="4663579"/>
                  </a:lnTo>
                  <a:close/>
                </a:path>
                <a:path w="10403840" h="5337175">
                  <a:moveTo>
                    <a:pt x="7871663" y="4789271"/>
                  </a:moveTo>
                  <a:lnTo>
                    <a:pt x="7868666" y="4774450"/>
                  </a:lnTo>
                  <a:lnTo>
                    <a:pt x="7860512" y="4762335"/>
                  </a:lnTo>
                  <a:lnTo>
                    <a:pt x="7848409" y="4754169"/>
                  </a:lnTo>
                  <a:lnTo>
                    <a:pt x="7840040" y="4752492"/>
                  </a:lnTo>
                  <a:lnTo>
                    <a:pt x="7833563" y="4751171"/>
                  </a:lnTo>
                  <a:lnTo>
                    <a:pt x="7818704" y="4754169"/>
                  </a:lnTo>
                  <a:lnTo>
                    <a:pt x="7806601" y="4762335"/>
                  </a:lnTo>
                  <a:lnTo>
                    <a:pt x="7798448" y="4774450"/>
                  </a:lnTo>
                  <a:lnTo>
                    <a:pt x="7795463" y="4789271"/>
                  </a:lnTo>
                  <a:lnTo>
                    <a:pt x="7798448" y="4804105"/>
                  </a:lnTo>
                  <a:lnTo>
                    <a:pt x="7806601" y="4816221"/>
                  </a:lnTo>
                  <a:lnTo>
                    <a:pt x="7818704" y="4824387"/>
                  </a:lnTo>
                  <a:lnTo>
                    <a:pt x="7833563" y="4827371"/>
                  </a:lnTo>
                  <a:lnTo>
                    <a:pt x="7848409" y="4824387"/>
                  </a:lnTo>
                  <a:lnTo>
                    <a:pt x="7860512" y="4816221"/>
                  </a:lnTo>
                  <a:lnTo>
                    <a:pt x="7868666" y="4804105"/>
                  </a:lnTo>
                  <a:lnTo>
                    <a:pt x="7871663" y="4789271"/>
                  </a:lnTo>
                  <a:close/>
                </a:path>
                <a:path w="10403840" h="5337175">
                  <a:moveTo>
                    <a:pt x="7872425" y="4607191"/>
                  </a:moveTo>
                  <a:lnTo>
                    <a:pt x="7827213" y="4607191"/>
                  </a:lnTo>
                  <a:lnTo>
                    <a:pt x="7827213" y="4625479"/>
                  </a:lnTo>
                  <a:lnTo>
                    <a:pt x="7839913" y="4625479"/>
                  </a:lnTo>
                  <a:lnTo>
                    <a:pt x="7839913" y="4619891"/>
                  </a:lnTo>
                  <a:lnTo>
                    <a:pt x="7872425" y="4619891"/>
                  </a:lnTo>
                  <a:lnTo>
                    <a:pt x="7872425" y="4613541"/>
                  </a:lnTo>
                  <a:lnTo>
                    <a:pt x="7872425" y="4607191"/>
                  </a:lnTo>
                  <a:close/>
                </a:path>
                <a:path w="10403840" h="5337175">
                  <a:moveTo>
                    <a:pt x="7961325" y="4607191"/>
                  </a:moveTo>
                  <a:lnTo>
                    <a:pt x="7910525" y="4607191"/>
                  </a:lnTo>
                  <a:lnTo>
                    <a:pt x="7910525" y="4619891"/>
                  </a:lnTo>
                  <a:lnTo>
                    <a:pt x="7961325" y="4619891"/>
                  </a:lnTo>
                  <a:lnTo>
                    <a:pt x="7961325" y="4607191"/>
                  </a:lnTo>
                  <a:close/>
                </a:path>
                <a:path w="10403840" h="5337175">
                  <a:moveTo>
                    <a:pt x="8050225" y="4607191"/>
                  </a:moveTo>
                  <a:lnTo>
                    <a:pt x="7999425" y="4607191"/>
                  </a:lnTo>
                  <a:lnTo>
                    <a:pt x="7999425" y="4619891"/>
                  </a:lnTo>
                  <a:lnTo>
                    <a:pt x="8050225" y="4619891"/>
                  </a:lnTo>
                  <a:lnTo>
                    <a:pt x="8050225" y="4607191"/>
                  </a:lnTo>
                  <a:close/>
                </a:path>
                <a:path w="10403840" h="5337175">
                  <a:moveTo>
                    <a:pt x="8139125" y="4607191"/>
                  </a:moveTo>
                  <a:lnTo>
                    <a:pt x="8088325" y="4607191"/>
                  </a:lnTo>
                  <a:lnTo>
                    <a:pt x="8088325" y="4619891"/>
                  </a:lnTo>
                  <a:lnTo>
                    <a:pt x="8139125" y="4619891"/>
                  </a:lnTo>
                  <a:lnTo>
                    <a:pt x="8139125" y="4607191"/>
                  </a:lnTo>
                  <a:close/>
                </a:path>
                <a:path w="10403840" h="5337175">
                  <a:moveTo>
                    <a:pt x="8228025" y="4607191"/>
                  </a:moveTo>
                  <a:lnTo>
                    <a:pt x="8177225" y="4607191"/>
                  </a:lnTo>
                  <a:lnTo>
                    <a:pt x="8177225" y="4619891"/>
                  </a:lnTo>
                  <a:lnTo>
                    <a:pt x="8228025" y="4619891"/>
                  </a:lnTo>
                  <a:lnTo>
                    <a:pt x="8228025" y="4607191"/>
                  </a:lnTo>
                  <a:close/>
                </a:path>
                <a:path w="10403840" h="5337175">
                  <a:moveTo>
                    <a:pt x="8316925" y="4607191"/>
                  </a:moveTo>
                  <a:lnTo>
                    <a:pt x="8266125" y="4607191"/>
                  </a:lnTo>
                  <a:lnTo>
                    <a:pt x="8266125" y="4619891"/>
                  </a:lnTo>
                  <a:lnTo>
                    <a:pt x="8316925" y="4619891"/>
                  </a:lnTo>
                  <a:lnTo>
                    <a:pt x="8316925" y="4607191"/>
                  </a:lnTo>
                  <a:close/>
                </a:path>
                <a:path w="10403840" h="5337175">
                  <a:moveTo>
                    <a:pt x="8405825" y="4607191"/>
                  </a:moveTo>
                  <a:lnTo>
                    <a:pt x="8355025" y="4607191"/>
                  </a:lnTo>
                  <a:lnTo>
                    <a:pt x="8355025" y="4619891"/>
                  </a:lnTo>
                  <a:lnTo>
                    <a:pt x="8405825" y="4619891"/>
                  </a:lnTo>
                  <a:lnTo>
                    <a:pt x="8405825" y="4607191"/>
                  </a:lnTo>
                  <a:close/>
                </a:path>
                <a:path w="10403840" h="5337175">
                  <a:moveTo>
                    <a:pt x="8494725" y="4607191"/>
                  </a:moveTo>
                  <a:lnTo>
                    <a:pt x="8443925" y="4607191"/>
                  </a:lnTo>
                  <a:lnTo>
                    <a:pt x="8443925" y="4619891"/>
                  </a:lnTo>
                  <a:lnTo>
                    <a:pt x="8494725" y="4619891"/>
                  </a:lnTo>
                  <a:lnTo>
                    <a:pt x="8494725" y="4607191"/>
                  </a:lnTo>
                  <a:close/>
                </a:path>
                <a:path w="10403840" h="5337175">
                  <a:moveTo>
                    <a:pt x="8583625" y="4607191"/>
                  </a:moveTo>
                  <a:lnTo>
                    <a:pt x="8532825" y="4607191"/>
                  </a:lnTo>
                  <a:lnTo>
                    <a:pt x="8532825" y="4619891"/>
                  </a:lnTo>
                  <a:lnTo>
                    <a:pt x="8583625" y="4619891"/>
                  </a:lnTo>
                  <a:lnTo>
                    <a:pt x="8583625" y="4607191"/>
                  </a:lnTo>
                  <a:close/>
                </a:path>
                <a:path w="10403840" h="5337175">
                  <a:moveTo>
                    <a:pt x="8672525" y="4607191"/>
                  </a:moveTo>
                  <a:lnTo>
                    <a:pt x="8621725" y="4607191"/>
                  </a:lnTo>
                  <a:lnTo>
                    <a:pt x="8621725" y="4619891"/>
                  </a:lnTo>
                  <a:lnTo>
                    <a:pt x="8672525" y="4619891"/>
                  </a:lnTo>
                  <a:lnTo>
                    <a:pt x="8672525" y="4607191"/>
                  </a:lnTo>
                  <a:close/>
                </a:path>
                <a:path w="10403840" h="5337175">
                  <a:moveTo>
                    <a:pt x="8761425" y="4607191"/>
                  </a:moveTo>
                  <a:lnTo>
                    <a:pt x="8710625" y="4607191"/>
                  </a:lnTo>
                  <a:lnTo>
                    <a:pt x="8710625" y="4619891"/>
                  </a:lnTo>
                  <a:lnTo>
                    <a:pt x="8761425" y="4619891"/>
                  </a:lnTo>
                  <a:lnTo>
                    <a:pt x="8761425" y="4607191"/>
                  </a:lnTo>
                  <a:close/>
                </a:path>
                <a:path w="10403840" h="5337175">
                  <a:moveTo>
                    <a:pt x="8850325" y="4607191"/>
                  </a:moveTo>
                  <a:lnTo>
                    <a:pt x="8799525" y="4607191"/>
                  </a:lnTo>
                  <a:lnTo>
                    <a:pt x="8799525" y="4619891"/>
                  </a:lnTo>
                  <a:lnTo>
                    <a:pt x="8850325" y="4619891"/>
                  </a:lnTo>
                  <a:lnTo>
                    <a:pt x="8850325" y="4607191"/>
                  </a:lnTo>
                  <a:close/>
                </a:path>
                <a:path w="10403840" h="5337175">
                  <a:moveTo>
                    <a:pt x="8862771" y="490728"/>
                  </a:moveTo>
                  <a:lnTo>
                    <a:pt x="8811971" y="490728"/>
                  </a:lnTo>
                  <a:lnTo>
                    <a:pt x="8811971" y="503428"/>
                  </a:lnTo>
                  <a:lnTo>
                    <a:pt x="8862771" y="503428"/>
                  </a:lnTo>
                  <a:lnTo>
                    <a:pt x="8862771" y="490728"/>
                  </a:lnTo>
                  <a:close/>
                </a:path>
                <a:path w="10403840" h="5337175">
                  <a:moveTo>
                    <a:pt x="8939225" y="4607191"/>
                  </a:moveTo>
                  <a:lnTo>
                    <a:pt x="8888425" y="4607191"/>
                  </a:lnTo>
                  <a:lnTo>
                    <a:pt x="8888425" y="4619891"/>
                  </a:lnTo>
                  <a:lnTo>
                    <a:pt x="8939225" y="4619891"/>
                  </a:lnTo>
                  <a:lnTo>
                    <a:pt x="8939225" y="4607191"/>
                  </a:lnTo>
                  <a:close/>
                </a:path>
                <a:path w="10403840" h="5337175">
                  <a:moveTo>
                    <a:pt x="8951671" y="490728"/>
                  </a:moveTo>
                  <a:lnTo>
                    <a:pt x="8900871" y="490728"/>
                  </a:lnTo>
                  <a:lnTo>
                    <a:pt x="8900871" y="503428"/>
                  </a:lnTo>
                  <a:lnTo>
                    <a:pt x="8951671" y="503428"/>
                  </a:lnTo>
                  <a:lnTo>
                    <a:pt x="8951671" y="490728"/>
                  </a:lnTo>
                  <a:close/>
                </a:path>
                <a:path w="10403840" h="5337175">
                  <a:moveTo>
                    <a:pt x="9028125" y="4607191"/>
                  </a:moveTo>
                  <a:lnTo>
                    <a:pt x="8977325" y="4607191"/>
                  </a:lnTo>
                  <a:lnTo>
                    <a:pt x="8977325" y="4619891"/>
                  </a:lnTo>
                  <a:lnTo>
                    <a:pt x="9028125" y="4619891"/>
                  </a:lnTo>
                  <a:lnTo>
                    <a:pt x="9028125" y="4607191"/>
                  </a:lnTo>
                  <a:close/>
                </a:path>
                <a:path w="10403840" h="5337175">
                  <a:moveTo>
                    <a:pt x="9040571" y="490728"/>
                  </a:moveTo>
                  <a:lnTo>
                    <a:pt x="8989771" y="490728"/>
                  </a:lnTo>
                  <a:lnTo>
                    <a:pt x="8989771" y="503428"/>
                  </a:lnTo>
                  <a:lnTo>
                    <a:pt x="9040571" y="503428"/>
                  </a:lnTo>
                  <a:lnTo>
                    <a:pt x="9040571" y="490728"/>
                  </a:lnTo>
                  <a:close/>
                </a:path>
                <a:path w="10403840" h="5337175">
                  <a:moveTo>
                    <a:pt x="9117025" y="4607191"/>
                  </a:moveTo>
                  <a:lnTo>
                    <a:pt x="9066225" y="4607191"/>
                  </a:lnTo>
                  <a:lnTo>
                    <a:pt x="9066225" y="4619891"/>
                  </a:lnTo>
                  <a:lnTo>
                    <a:pt x="9117025" y="4619891"/>
                  </a:lnTo>
                  <a:lnTo>
                    <a:pt x="9117025" y="4607191"/>
                  </a:lnTo>
                  <a:close/>
                </a:path>
                <a:path w="10403840" h="5337175">
                  <a:moveTo>
                    <a:pt x="9129471" y="490728"/>
                  </a:moveTo>
                  <a:lnTo>
                    <a:pt x="9078671" y="490728"/>
                  </a:lnTo>
                  <a:lnTo>
                    <a:pt x="9078671" y="503428"/>
                  </a:lnTo>
                  <a:lnTo>
                    <a:pt x="9129471" y="503428"/>
                  </a:lnTo>
                  <a:lnTo>
                    <a:pt x="9129471" y="490728"/>
                  </a:lnTo>
                  <a:close/>
                </a:path>
                <a:path w="10403840" h="5337175">
                  <a:moveTo>
                    <a:pt x="9205925" y="4607191"/>
                  </a:moveTo>
                  <a:lnTo>
                    <a:pt x="9155125" y="4607191"/>
                  </a:lnTo>
                  <a:lnTo>
                    <a:pt x="9155125" y="4619891"/>
                  </a:lnTo>
                  <a:lnTo>
                    <a:pt x="9205925" y="4619891"/>
                  </a:lnTo>
                  <a:lnTo>
                    <a:pt x="9205925" y="4607191"/>
                  </a:lnTo>
                  <a:close/>
                </a:path>
                <a:path w="10403840" h="5337175">
                  <a:moveTo>
                    <a:pt x="9218371" y="490728"/>
                  </a:moveTo>
                  <a:lnTo>
                    <a:pt x="9167571" y="490728"/>
                  </a:lnTo>
                  <a:lnTo>
                    <a:pt x="9167571" y="503428"/>
                  </a:lnTo>
                  <a:lnTo>
                    <a:pt x="9218371" y="503428"/>
                  </a:lnTo>
                  <a:lnTo>
                    <a:pt x="9218371" y="490728"/>
                  </a:lnTo>
                  <a:close/>
                </a:path>
                <a:path w="10403840" h="5337175">
                  <a:moveTo>
                    <a:pt x="9294825" y="4607191"/>
                  </a:moveTo>
                  <a:lnTo>
                    <a:pt x="9244025" y="4607191"/>
                  </a:lnTo>
                  <a:lnTo>
                    <a:pt x="9244025" y="4619891"/>
                  </a:lnTo>
                  <a:lnTo>
                    <a:pt x="9294825" y="4619891"/>
                  </a:lnTo>
                  <a:lnTo>
                    <a:pt x="9294825" y="4607191"/>
                  </a:lnTo>
                  <a:close/>
                </a:path>
                <a:path w="10403840" h="5337175">
                  <a:moveTo>
                    <a:pt x="9307271" y="490728"/>
                  </a:moveTo>
                  <a:lnTo>
                    <a:pt x="9256471" y="490728"/>
                  </a:lnTo>
                  <a:lnTo>
                    <a:pt x="9256471" y="503428"/>
                  </a:lnTo>
                  <a:lnTo>
                    <a:pt x="9307271" y="503428"/>
                  </a:lnTo>
                  <a:lnTo>
                    <a:pt x="9307271" y="490728"/>
                  </a:lnTo>
                  <a:close/>
                </a:path>
                <a:path w="10403840" h="5337175">
                  <a:moveTo>
                    <a:pt x="9383725" y="4607191"/>
                  </a:moveTo>
                  <a:lnTo>
                    <a:pt x="9332925" y="4607191"/>
                  </a:lnTo>
                  <a:lnTo>
                    <a:pt x="9332925" y="4619891"/>
                  </a:lnTo>
                  <a:lnTo>
                    <a:pt x="9383725" y="4619891"/>
                  </a:lnTo>
                  <a:lnTo>
                    <a:pt x="9383725" y="4607191"/>
                  </a:lnTo>
                  <a:close/>
                </a:path>
                <a:path w="10403840" h="5337175">
                  <a:moveTo>
                    <a:pt x="9396171" y="490728"/>
                  </a:moveTo>
                  <a:lnTo>
                    <a:pt x="9345371" y="490728"/>
                  </a:lnTo>
                  <a:lnTo>
                    <a:pt x="9345371" y="503428"/>
                  </a:lnTo>
                  <a:lnTo>
                    <a:pt x="9396171" y="503428"/>
                  </a:lnTo>
                  <a:lnTo>
                    <a:pt x="9396171" y="490728"/>
                  </a:lnTo>
                  <a:close/>
                </a:path>
                <a:path w="10403840" h="5337175">
                  <a:moveTo>
                    <a:pt x="9472625" y="4607191"/>
                  </a:moveTo>
                  <a:lnTo>
                    <a:pt x="9421825" y="4607191"/>
                  </a:lnTo>
                  <a:lnTo>
                    <a:pt x="9421825" y="4619891"/>
                  </a:lnTo>
                  <a:lnTo>
                    <a:pt x="9472625" y="4619891"/>
                  </a:lnTo>
                  <a:lnTo>
                    <a:pt x="9472625" y="4607191"/>
                  </a:lnTo>
                  <a:close/>
                </a:path>
                <a:path w="10403840" h="5337175">
                  <a:moveTo>
                    <a:pt x="9485071" y="490728"/>
                  </a:moveTo>
                  <a:lnTo>
                    <a:pt x="9434271" y="490728"/>
                  </a:lnTo>
                  <a:lnTo>
                    <a:pt x="9434271" y="503428"/>
                  </a:lnTo>
                  <a:lnTo>
                    <a:pt x="9485071" y="503428"/>
                  </a:lnTo>
                  <a:lnTo>
                    <a:pt x="9485071" y="490728"/>
                  </a:lnTo>
                  <a:close/>
                </a:path>
                <a:path w="10403840" h="5337175">
                  <a:moveTo>
                    <a:pt x="9561525" y="4607191"/>
                  </a:moveTo>
                  <a:lnTo>
                    <a:pt x="9510725" y="4607191"/>
                  </a:lnTo>
                  <a:lnTo>
                    <a:pt x="9510725" y="4619891"/>
                  </a:lnTo>
                  <a:lnTo>
                    <a:pt x="9561525" y="4619891"/>
                  </a:lnTo>
                  <a:lnTo>
                    <a:pt x="9561525" y="4607191"/>
                  </a:lnTo>
                  <a:close/>
                </a:path>
                <a:path w="10403840" h="5337175">
                  <a:moveTo>
                    <a:pt x="9573971" y="490728"/>
                  </a:moveTo>
                  <a:lnTo>
                    <a:pt x="9523171" y="490728"/>
                  </a:lnTo>
                  <a:lnTo>
                    <a:pt x="9523171" y="503428"/>
                  </a:lnTo>
                  <a:lnTo>
                    <a:pt x="9573971" y="503428"/>
                  </a:lnTo>
                  <a:lnTo>
                    <a:pt x="9573971" y="490728"/>
                  </a:lnTo>
                  <a:close/>
                </a:path>
                <a:path w="10403840" h="5337175">
                  <a:moveTo>
                    <a:pt x="9591497" y="2390902"/>
                  </a:moveTo>
                  <a:lnTo>
                    <a:pt x="9578797" y="2390902"/>
                  </a:lnTo>
                  <a:lnTo>
                    <a:pt x="9578797" y="2441702"/>
                  </a:lnTo>
                  <a:lnTo>
                    <a:pt x="9591497" y="2441702"/>
                  </a:lnTo>
                  <a:lnTo>
                    <a:pt x="9591497" y="2390902"/>
                  </a:lnTo>
                  <a:close/>
                </a:path>
                <a:path w="10403840" h="5337175">
                  <a:moveTo>
                    <a:pt x="9591497" y="2302002"/>
                  </a:moveTo>
                  <a:lnTo>
                    <a:pt x="9578797" y="2302002"/>
                  </a:lnTo>
                  <a:lnTo>
                    <a:pt x="9578797" y="2352802"/>
                  </a:lnTo>
                  <a:lnTo>
                    <a:pt x="9591497" y="2352802"/>
                  </a:lnTo>
                  <a:lnTo>
                    <a:pt x="9591497" y="2302002"/>
                  </a:lnTo>
                  <a:close/>
                </a:path>
                <a:path w="10403840" h="5337175">
                  <a:moveTo>
                    <a:pt x="9591497" y="2213114"/>
                  </a:moveTo>
                  <a:lnTo>
                    <a:pt x="9578797" y="2213114"/>
                  </a:lnTo>
                  <a:lnTo>
                    <a:pt x="9578797" y="2263902"/>
                  </a:lnTo>
                  <a:lnTo>
                    <a:pt x="9591497" y="2263902"/>
                  </a:lnTo>
                  <a:lnTo>
                    <a:pt x="9591497" y="2213114"/>
                  </a:lnTo>
                  <a:close/>
                </a:path>
                <a:path w="10403840" h="5337175">
                  <a:moveTo>
                    <a:pt x="9591497" y="2124202"/>
                  </a:moveTo>
                  <a:lnTo>
                    <a:pt x="9578797" y="2124202"/>
                  </a:lnTo>
                  <a:lnTo>
                    <a:pt x="9578797" y="2175014"/>
                  </a:lnTo>
                  <a:lnTo>
                    <a:pt x="9591497" y="2175014"/>
                  </a:lnTo>
                  <a:lnTo>
                    <a:pt x="9591497" y="2124202"/>
                  </a:lnTo>
                  <a:close/>
                </a:path>
                <a:path w="10403840" h="5337175">
                  <a:moveTo>
                    <a:pt x="9591497" y="2035302"/>
                  </a:moveTo>
                  <a:lnTo>
                    <a:pt x="9578797" y="2035302"/>
                  </a:lnTo>
                  <a:lnTo>
                    <a:pt x="9578797" y="2086102"/>
                  </a:lnTo>
                  <a:lnTo>
                    <a:pt x="9591497" y="2086102"/>
                  </a:lnTo>
                  <a:lnTo>
                    <a:pt x="9591497" y="2035302"/>
                  </a:lnTo>
                  <a:close/>
                </a:path>
                <a:path w="10403840" h="5337175">
                  <a:moveTo>
                    <a:pt x="9591497" y="1946402"/>
                  </a:moveTo>
                  <a:lnTo>
                    <a:pt x="9578797" y="1946402"/>
                  </a:lnTo>
                  <a:lnTo>
                    <a:pt x="9578797" y="1997202"/>
                  </a:lnTo>
                  <a:lnTo>
                    <a:pt x="9591497" y="1997202"/>
                  </a:lnTo>
                  <a:lnTo>
                    <a:pt x="9591497" y="1946402"/>
                  </a:lnTo>
                  <a:close/>
                </a:path>
                <a:path w="10403840" h="5337175">
                  <a:moveTo>
                    <a:pt x="9591497" y="1857502"/>
                  </a:moveTo>
                  <a:lnTo>
                    <a:pt x="9578797" y="1857502"/>
                  </a:lnTo>
                  <a:lnTo>
                    <a:pt x="9578797" y="1908302"/>
                  </a:lnTo>
                  <a:lnTo>
                    <a:pt x="9591497" y="1908302"/>
                  </a:lnTo>
                  <a:lnTo>
                    <a:pt x="9591497" y="1857502"/>
                  </a:lnTo>
                  <a:close/>
                </a:path>
                <a:path w="10403840" h="5337175">
                  <a:moveTo>
                    <a:pt x="9591497" y="1768602"/>
                  </a:moveTo>
                  <a:lnTo>
                    <a:pt x="9578797" y="1768602"/>
                  </a:lnTo>
                  <a:lnTo>
                    <a:pt x="9578797" y="1819402"/>
                  </a:lnTo>
                  <a:lnTo>
                    <a:pt x="9591497" y="1819402"/>
                  </a:lnTo>
                  <a:lnTo>
                    <a:pt x="9591497" y="1768602"/>
                  </a:lnTo>
                  <a:close/>
                </a:path>
                <a:path w="10403840" h="5337175">
                  <a:moveTo>
                    <a:pt x="9591497" y="1679702"/>
                  </a:moveTo>
                  <a:lnTo>
                    <a:pt x="9578797" y="1679702"/>
                  </a:lnTo>
                  <a:lnTo>
                    <a:pt x="9578797" y="1730502"/>
                  </a:lnTo>
                  <a:lnTo>
                    <a:pt x="9591497" y="1730502"/>
                  </a:lnTo>
                  <a:lnTo>
                    <a:pt x="9591497" y="1679702"/>
                  </a:lnTo>
                  <a:close/>
                </a:path>
                <a:path w="10403840" h="5337175">
                  <a:moveTo>
                    <a:pt x="9591497" y="1590802"/>
                  </a:moveTo>
                  <a:lnTo>
                    <a:pt x="9578797" y="1590802"/>
                  </a:lnTo>
                  <a:lnTo>
                    <a:pt x="9578797" y="1641602"/>
                  </a:lnTo>
                  <a:lnTo>
                    <a:pt x="9591497" y="1641602"/>
                  </a:lnTo>
                  <a:lnTo>
                    <a:pt x="9591497" y="1590802"/>
                  </a:lnTo>
                  <a:close/>
                </a:path>
                <a:path w="10403840" h="5337175">
                  <a:moveTo>
                    <a:pt x="9591497" y="1501902"/>
                  </a:moveTo>
                  <a:lnTo>
                    <a:pt x="9578797" y="1501902"/>
                  </a:lnTo>
                  <a:lnTo>
                    <a:pt x="9578797" y="1552702"/>
                  </a:lnTo>
                  <a:lnTo>
                    <a:pt x="9591497" y="1552702"/>
                  </a:lnTo>
                  <a:lnTo>
                    <a:pt x="9591497" y="1501902"/>
                  </a:lnTo>
                  <a:close/>
                </a:path>
                <a:path w="10403840" h="5337175">
                  <a:moveTo>
                    <a:pt x="9591497" y="1413002"/>
                  </a:moveTo>
                  <a:lnTo>
                    <a:pt x="9578797" y="1413002"/>
                  </a:lnTo>
                  <a:lnTo>
                    <a:pt x="9578797" y="1463802"/>
                  </a:lnTo>
                  <a:lnTo>
                    <a:pt x="9591497" y="1463802"/>
                  </a:lnTo>
                  <a:lnTo>
                    <a:pt x="9591497" y="1413002"/>
                  </a:lnTo>
                  <a:close/>
                </a:path>
                <a:path w="10403840" h="5337175">
                  <a:moveTo>
                    <a:pt x="9591497" y="1324102"/>
                  </a:moveTo>
                  <a:lnTo>
                    <a:pt x="9578797" y="1324102"/>
                  </a:lnTo>
                  <a:lnTo>
                    <a:pt x="9578797" y="1374902"/>
                  </a:lnTo>
                  <a:lnTo>
                    <a:pt x="9591497" y="1374902"/>
                  </a:lnTo>
                  <a:lnTo>
                    <a:pt x="9591497" y="1324102"/>
                  </a:lnTo>
                  <a:close/>
                </a:path>
                <a:path w="10403840" h="5337175">
                  <a:moveTo>
                    <a:pt x="9591497" y="1235202"/>
                  </a:moveTo>
                  <a:lnTo>
                    <a:pt x="9578797" y="1235202"/>
                  </a:lnTo>
                  <a:lnTo>
                    <a:pt x="9578797" y="1286002"/>
                  </a:lnTo>
                  <a:lnTo>
                    <a:pt x="9591497" y="1286002"/>
                  </a:lnTo>
                  <a:lnTo>
                    <a:pt x="9591497" y="1235202"/>
                  </a:lnTo>
                  <a:close/>
                </a:path>
                <a:path w="10403840" h="5337175">
                  <a:moveTo>
                    <a:pt x="9591497" y="1146302"/>
                  </a:moveTo>
                  <a:lnTo>
                    <a:pt x="9578797" y="1146302"/>
                  </a:lnTo>
                  <a:lnTo>
                    <a:pt x="9578797" y="1197102"/>
                  </a:lnTo>
                  <a:lnTo>
                    <a:pt x="9591497" y="1197102"/>
                  </a:lnTo>
                  <a:lnTo>
                    <a:pt x="9591497" y="1146302"/>
                  </a:lnTo>
                  <a:close/>
                </a:path>
                <a:path w="10403840" h="5337175">
                  <a:moveTo>
                    <a:pt x="9591497" y="1057402"/>
                  </a:moveTo>
                  <a:lnTo>
                    <a:pt x="9578797" y="1057402"/>
                  </a:lnTo>
                  <a:lnTo>
                    <a:pt x="9578797" y="1108202"/>
                  </a:lnTo>
                  <a:lnTo>
                    <a:pt x="9591497" y="1108202"/>
                  </a:lnTo>
                  <a:lnTo>
                    <a:pt x="9591497" y="1057402"/>
                  </a:lnTo>
                  <a:close/>
                </a:path>
                <a:path w="10403840" h="5337175">
                  <a:moveTo>
                    <a:pt x="9591497" y="968502"/>
                  </a:moveTo>
                  <a:lnTo>
                    <a:pt x="9578797" y="968502"/>
                  </a:lnTo>
                  <a:lnTo>
                    <a:pt x="9578797" y="1019302"/>
                  </a:lnTo>
                  <a:lnTo>
                    <a:pt x="9591497" y="1019302"/>
                  </a:lnTo>
                  <a:lnTo>
                    <a:pt x="9591497" y="968502"/>
                  </a:lnTo>
                  <a:close/>
                </a:path>
                <a:path w="10403840" h="5337175">
                  <a:moveTo>
                    <a:pt x="9591497" y="879602"/>
                  </a:moveTo>
                  <a:lnTo>
                    <a:pt x="9578797" y="879602"/>
                  </a:lnTo>
                  <a:lnTo>
                    <a:pt x="9578797" y="930402"/>
                  </a:lnTo>
                  <a:lnTo>
                    <a:pt x="9591497" y="930402"/>
                  </a:lnTo>
                  <a:lnTo>
                    <a:pt x="9591497" y="879602"/>
                  </a:lnTo>
                  <a:close/>
                </a:path>
                <a:path w="10403840" h="5337175">
                  <a:moveTo>
                    <a:pt x="9591497" y="790702"/>
                  </a:moveTo>
                  <a:lnTo>
                    <a:pt x="9578797" y="790702"/>
                  </a:lnTo>
                  <a:lnTo>
                    <a:pt x="9578797" y="841502"/>
                  </a:lnTo>
                  <a:lnTo>
                    <a:pt x="9591497" y="841502"/>
                  </a:lnTo>
                  <a:lnTo>
                    <a:pt x="9591497" y="790702"/>
                  </a:lnTo>
                  <a:close/>
                </a:path>
                <a:path w="10403840" h="5337175">
                  <a:moveTo>
                    <a:pt x="9591497" y="701802"/>
                  </a:moveTo>
                  <a:lnTo>
                    <a:pt x="9578797" y="701802"/>
                  </a:lnTo>
                  <a:lnTo>
                    <a:pt x="9578797" y="752602"/>
                  </a:lnTo>
                  <a:lnTo>
                    <a:pt x="9591497" y="752602"/>
                  </a:lnTo>
                  <a:lnTo>
                    <a:pt x="9591497" y="701802"/>
                  </a:lnTo>
                  <a:close/>
                </a:path>
                <a:path w="10403840" h="5337175">
                  <a:moveTo>
                    <a:pt x="9591497" y="612902"/>
                  </a:moveTo>
                  <a:lnTo>
                    <a:pt x="9578797" y="612902"/>
                  </a:lnTo>
                  <a:lnTo>
                    <a:pt x="9578797" y="663702"/>
                  </a:lnTo>
                  <a:lnTo>
                    <a:pt x="9591497" y="663702"/>
                  </a:lnTo>
                  <a:lnTo>
                    <a:pt x="9591497" y="612902"/>
                  </a:lnTo>
                  <a:close/>
                </a:path>
                <a:path w="10403840" h="5337175">
                  <a:moveTo>
                    <a:pt x="9591497" y="524002"/>
                  </a:moveTo>
                  <a:lnTo>
                    <a:pt x="9578797" y="524002"/>
                  </a:lnTo>
                  <a:lnTo>
                    <a:pt x="9578797" y="574802"/>
                  </a:lnTo>
                  <a:lnTo>
                    <a:pt x="9591497" y="574802"/>
                  </a:lnTo>
                  <a:lnTo>
                    <a:pt x="9591497" y="524002"/>
                  </a:lnTo>
                  <a:close/>
                </a:path>
                <a:path w="10403840" h="5337175">
                  <a:moveTo>
                    <a:pt x="9623247" y="2565908"/>
                  </a:moveTo>
                  <a:lnTo>
                    <a:pt x="9599993" y="2530805"/>
                  </a:lnTo>
                  <a:lnTo>
                    <a:pt x="9591510" y="2529103"/>
                  </a:lnTo>
                  <a:lnTo>
                    <a:pt x="9591497" y="2530602"/>
                  </a:lnTo>
                  <a:lnTo>
                    <a:pt x="9591497" y="2529103"/>
                  </a:lnTo>
                  <a:lnTo>
                    <a:pt x="9591497" y="2527808"/>
                  </a:lnTo>
                  <a:lnTo>
                    <a:pt x="9591497" y="2479802"/>
                  </a:lnTo>
                  <a:lnTo>
                    <a:pt x="9578797" y="2479802"/>
                  </a:lnTo>
                  <a:lnTo>
                    <a:pt x="9578797" y="2529103"/>
                  </a:lnTo>
                  <a:lnTo>
                    <a:pt x="9570352" y="2530805"/>
                  </a:lnTo>
                  <a:lnTo>
                    <a:pt x="9558236" y="2538958"/>
                  </a:lnTo>
                  <a:lnTo>
                    <a:pt x="9550044" y="2551061"/>
                  </a:lnTo>
                  <a:lnTo>
                    <a:pt x="9547047" y="2565908"/>
                  </a:lnTo>
                  <a:lnTo>
                    <a:pt x="9550044" y="2580703"/>
                  </a:lnTo>
                  <a:lnTo>
                    <a:pt x="9558236" y="2592819"/>
                  </a:lnTo>
                  <a:lnTo>
                    <a:pt x="9570352" y="2601010"/>
                  </a:lnTo>
                  <a:lnTo>
                    <a:pt x="9585147" y="2604008"/>
                  </a:lnTo>
                  <a:lnTo>
                    <a:pt x="9599993" y="2601010"/>
                  </a:lnTo>
                  <a:lnTo>
                    <a:pt x="9612097" y="2592819"/>
                  </a:lnTo>
                  <a:lnTo>
                    <a:pt x="9620250" y="2580703"/>
                  </a:lnTo>
                  <a:lnTo>
                    <a:pt x="9623247" y="2565908"/>
                  </a:lnTo>
                  <a:close/>
                </a:path>
                <a:path w="10403840" h="5337175">
                  <a:moveTo>
                    <a:pt x="9650425" y="4607191"/>
                  </a:moveTo>
                  <a:lnTo>
                    <a:pt x="9599625" y="4607191"/>
                  </a:lnTo>
                  <a:lnTo>
                    <a:pt x="9599625" y="4619891"/>
                  </a:lnTo>
                  <a:lnTo>
                    <a:pt x="9650425" y="4619891"/>
                  </a:lnTo>
                  <a:lnTo>
                    <a:pt x="9650425" y="4607191"/>
                  </a:lnTo>
                  <a:close/>
                </a:path>
                <a:path w="10403840" h="5337175">
                  <a:moveTo>
                    <a:pt x="9739325" y="4607191"/>
                  </a:moveTo>
                  <a:lnTo>
                    <a:pt x="9688525" y="4607191"/>
                  </a:lnTo>
                  <a:lnTo>
                    <a:pt x="9688525" y="4619891"/>
                  </a:lnTo>
                  <a:lnTo>
                    <a:pt x="9739325" y="4619891"/>
                  </a:lnTo>
                  <a:lnTo>
                    <a:pt x="9739325" y="4607191"/>
                  </a:lnTo>
                  <a:close/>
                </a:path>
                <a:path w="10403840" h="5337175">
                  <a:moveTo>
                    <a:pt x="9756851" y="0"/>
                  </a:moveTo>
                  <a:lnTo>
                    <a:pt x="9706051" y="0"/>
                  </a:lnTo>
                  <a:lnTo>
                    <a:pt x="9706051" y="12700"/>
                  </a:lnTo>
                  <a:lnTo>
                    <a:pt x="9756851" y="12700"/>
                  </a:lnTo>
                  <a:lnTo>
                    <a:pt x="9756851" y="0"/>
                  </a:lnTo>
                  <a:close/>
                </a:path>
                <a:path w="10403840" h="5337175">
                  <a:moveTo>
                    <a:pt x="9828225" y="4607191"/>
                  </a:moveTo>
                  <a:lnTo>
                    <a:pt x="9777425" y="4607191"/>
                  </a:lnTo>
                  <a:lnTo>
                    <a:pt x="9777425" y="4619891"/>
                  </a:lnTo>
                  <a:lnTo>
                    <a:pt x="9828225" y="4619891"/>
                  </a:lnTo>
                  <a:lnTo>
                    <a:pt x="9828225" y="4607191"/>
                  </a:lnTo>
                  <a:close/>
                </a:path>
                <a:path w="10403840" h="5337175">
                  <a:moveTo>
                    <a:pt x="9845751" y="0"/>
                  </a:moveTo>
                  <a:lnTo>
                    <a:pt x="9794951" y="0"/>
                  </a:lnTo>
                  <a:lnTo>
                    <a:pt x="9794951" y="12700"/>
                  </a:lnTo>
                  <a:lnTo>
                    <a:pt x="9845751" y="12700"/>
                  </a:lnTo>
                  <a:lnTo>
                    <a:pt x="9845751" y="0"/>
                  </a:lnTo>
                  <a:close/>
                </a:path>
                <a:path w="10403840" h="5337175">
                  <a:moveTo>
                    <a:pt x="9917125" y="4607191"/>
                  </a:moveTo>
                  <a:lnTo>
                    <a:pt x="9866325" y="4607191"/>
                  </a:lnTo>
                  <a:lnTo>
                    <a:pt x="9866325" y="4619891"/>
                  </a:lnTo>
                  <a:lnTo>
                    <a:pt x="9917125" y="4619891"/>
                  </a:lnTo>
                  <a:lnTo>
                    <a:pt x="9917125" y="4607191"/>
                  </a:lnTo>
                  <a:close/>
                </a:path>
                <a:path w="10403840" h="5337175">
                  <a:moveTo>
                    <a:pt x="9934651" y="0"/>
                  </a:moveTo>
                  <a:lnTo>
                    <a:pt x="9883851" y="0"/>
                  </a:lnTo>
                  <a:lnTo>
                    <a:pt x="9883851" y="12700"/>
                  </a:lnTo>
                  <a:lnTo>
                    <a:pt x="9934651" y="12700"/>
                  </a:lnTo>
                  <a:lnTo>
                    <a:pt x="9934651" y="0"/>
                  </a:lnTo>
                  <a:close/>
                </a:path>
                <a:path w="10403840" h="5337175">
                  <a:moveTo>
                    <a:pt x="10006025" y="4607191"/>
                  </a:moveTo>
                  <a:lnTo>
                    <a:pt x="9955225" y="4607191"/>
                  </a:lnTo>
                  <a:lnTo>
                    <a:pt x="9955225" y="4619891"/>
                  </a:lnTo>
                  <a:lnTo>
                    <a:pt x="10006025" y="4619891"/>
                  </a:lnTo>
                  <a:lnTo>
                    <a:pt x="10006025" y="4607191"/>
                  </a:lnTo>
                  <a:close/>
                </a:path>
                <a:path w="10403840" h="5337175">
                  <a:moveTo>
                    <a:pt x="10023551" y="0"/>
                  </a:moveTo>
                  <a:lnTo>
                    <a:pt x="9972751" y="0"/>
                  </a:lnTo>
                  <a:lnTo>
                    <a:pt x="9972751" y="12700"/>
                  </a:lnTo>
                  <a:lnTo>
                    <a:pt x="10023551" y="12700"/>
                  </a:lnTo>
                  <a:lnTo>
                    <a:pt x="10023551" y="0"/>
                  </a:lnTo>
                  <a:close/>
                </a:path>
                <a:path w="10403840" h="5337175">
                  <a:moveTo>
                    <a:pt x="10094925" y="4607191"/>
                  </a:moveTo>
                  <a:lnTo>
                    <a:pt x="10044125" y="4607191"/>
                  </a:lnTo>
                  <a:lnTo>
                    <a:pt x="10044125" y="4619891"/>
                  </a:lnTo>
                  <a:lnTo>
                    <a:pt x="10094925" y="4619891"/>
                  </a:lnTo>
                  <a:lnTo>
                    <a:pt x="10094925" y="4607191"/>
                  </a:lnTo>
                  <a:close/>
                </a:path>
                <a:path w="10403840" h="5337175">
                  <a:moveTo>
                    <a:pt x="10112451" y="0"/>
                  </a:moveTo>
                  <a:lnTo>
                    <a:pt x="10061651" y="0"/>
                  </a:lnTo>
                  <a:lnTo>
                    <a:pt x="10061651" y="12700"/>
                  </a:lnTo>
                  <a:lnTo>
                    <a:pt x="10112451" y="12700"/>
                  </a:lnTo>
                  <a:lnTo>
                    <a:pt x="10112451" y="0"/>
                  </a:lnTo>
                  <a:close/>
                </a:path>
                <a:path w="10403840" h="5337175">
                  <a:moveTo>
                    <a:pt x="10183825" y="4607191"/>
                  </a:moveTo>
                  <a:lnTo>
                    <a:pt x="10133025" y="4607191"/>
                  </a:lnTo>
                  <a:lnTo>
                    <a:pt x="10133025" y="4619891"/>
                  </a:lnTo>
                  <a:lnTo>
                    <a:pt x="10183825" y="4619891"/>
                  </a:lnTo>
                  <a:lnTo>
                    <a:pt x="10183825" y="4607191"/>
                  </a:lnTo>
                  <a:close/>
                </a:path>
                <a:path w="10403840" h="5337175">
                  <a:moveTo>
                    <a:pt x="10201351" y="0"/>
                  </a:moveTo>
                  <a:lnTo>
                    <a:pt x="10150551" y="0"/>
                  </a:lnTo>
                  <a:lnTo>
                    <a:pt x="10150551" y="12700"/>
                  </a:lnTo>
                  <a:lnTo>
                    <a:pt x="10201351" y="12700"/>
                  </a:lnTo>
                  <a:lnTo>
                    <a:pt x="10201351" y="0"/>
                  </a:lnTo>
                  <a:close/>
                </a:path>
                <a:path w="10403840" h="5337175">
                  <a:moveTo>
                    <a:pt x="10272725" y="4607191"/>
                  </a:moveTo>
                  <a:lnTo>
                    <a:pt x="10221925" y="4607191"/>
                  </a:lnTo>
                  <a:lnTo>
                    <a:pt x="10221925" y="4619891"/>
                  </a:lnTo>
                  <a:lnTo>
                    <a:pt x="10272725" y="4619891"/>
                  </a:lnTo>
                  <a:lnTo>
                    <a:pt x="10272725" y="4607191"/>
                  </a:lnTo>
                  <a:close/>
                </a:path>
                <a:path w="10403840" h="5337175">
                  <a:moveTo>
                    <a:pt x="10290251" y="0"/>
                  </a:moveTo>
                  <a:lnTo>
                    <a:pt x="10239451" y="0"/>
                  </a:lnTo>
                  <a:lnTo>
                    <a:pt x="10239451" y="12700"/>
                  </a:lnTo>
                  <a:lnTo>
                    <a:pt x="10290251" y="12700"/>
                  </a:lnTo>
                  <a:lnTo>
                    <a:pt x="10290251" y="0"/>
                  </a:lnTo>
                  <a:close/>
                </a:path>
                <a:path w="10403840" h="5337175">
                  <a:moveTo>
                    <a:pt x="10361625" y="4607191"/>
                  </a:moveTo>
                  <a:lnTo>
                    <a:pt x="10310825" y="4607191"/>
                  </a:lnTo>
                  <a:lnTo>
                    <a:pt x="10310825" y="4619891"/>
                  </a:lnTo>
                  <a:lnTo>
                    <a:pt x="10361625" y="4619891"/>
                  </a:lnTo>
                  <a:lnTo>
                    <a:pt x="10361625" y="4607191"/>
                  </a:lnTo>
                  <a:close/>
                </a:path>
                <a:path w="10403840" h="5337175">
                  <a:moveTo>
                    <a:pt x="10379151" y="0"/>
                  </a:moveTo>
                  <a:lnTo>
                    <a:pt x="10328351" y="0"/>
                  </a:lnTo>
                  <a:lnTo>
                    <a:pt x="10328351" y="12700"/>
                  </a:lnTo>
                  <a:lnTo>
                    <a:pt x="10379151" y="12700"/>
                  </a:lnTo>
                  <a:lnTo>
                    <a:pt x="10379151" y="0"/>
                  </a:lnTo>
                  <a:close/>
                </a:path>
                <a:path w="10403840" h="5337175">
                  <a:moveTo>
                    <a:pt x="10403662" y="4560265"/>
                  </a:moveTo>
                  <a:lnTo>
                    <a:pt x="10390962" y="4560265"/>
                  </a:lnTo>
                  <a:lnTo>
                    <a:pt x="10390962" y="4611065"/>
                  </a:lnTo>
                  <a:lnTo>
                    <a:pt x="10403662" y="4611065"/>
                  </a:lnTo>
                  <a:lnTo>
                    <a:pt x="10403662" y="4560265"/>
                  </a:lnTo>
                  <a:close/>
                </a:path>
                <a:path w="10403840" h="5337175">
                  <a:moveTo>
                    <a:pt x="10403662" y="4471365"/>
                  </a:moveTo>
                  <a:lnTo>
                    <a:pt x="10390962" y="4471365"/>
                  </a:lnTo>
                  <a:lnTo>
                    <a:pt x="10390962" y="4522165"/>
                  </a:lnTo>
                  <a:lnTo>
                    <a:pt x="10403662" y="4522165"/>
                  </a:lnTo>
                  <a:lnTo>
                    <a:pt x="10403662" y="4471365"/>
                  </a:lnTo>
                  <a:close/>
                </a:path>
                <a:path w="10403840" h="5337175">
                  <a:moveTo>
                    <a:pt x="10403662" y="4382465"/>
                  </a:moveTo>
                  <a:lnTo>
                    <a:pt x="10390962" y="4382465"/>
                  </a:lnTo>
                  <a:lnTo>
                    <a:pt x="10390962" y="4433265"/>
                  </a:lnTo>
                  <a:lnTo>
                    <a:pt x="10403662" y="4433265"/>
                  </a:lnTo>
                  <a:lnTo>
                    <a:pt x="10403662" y="4382465"/>
                  </a:lnTo>
                  <a:close/>
                </a:path>
                <a:path w="10403840" h="5337175">
                  <a:moveTo>
                    <a:pt x="10403662" y="4293565"/>
                  </a:moveTo>
                  <a:lnTo>
                    <a:pt x="10390962" y="4293565"/>
                  </a:lnTo>
                  <a:lnTo>
                    <a:pt x="10390962" y="4344365"/>
                  </a:lnTo>
                  <a:lnTo>
                    <a:pt x="10403662" y="4344365"/>
                  </a:lnTo>
                  <a:lnTo>
                    <a:pt x="10403662" y="4293565"/>
                  </a:lnTo>
                  <a:close/>
                </a:path>
                <a:path w="10403840" h="5337175">
                  <a:moveTo>
                    <a:pt x="10403662" y="4204716"/>
                  </a:moveTo>
                  <a:lnTo>
                    <a:pt x="10390962" y="4204716"/>
                  </a:lnTo>
                  <a:lnTo>
                    <a:pt x="10390962" y="4255465"/>
                  </a:lnTo>
                  <a:lnTo>
                    <a:pt x="10403662" y="4255465"/>
                  </a:lnTo>
                  <a:lnTo>
                    <a:pt x="10403662" y="4204716"/>
                  </a:lnTo>
                  <a:close/>
                </a:path>
                <a:path w="10403840" h="5337175">
                  <a:moveTo>
                    <a:pt x="10403662" y="4115816"/>
                  </a:moveTo>
                  <a:lnTo>
                    <a:pt x="10390962" y="4115816"/>
                  </a:lnTo>
                  <a:lnTo>
                    <a:pt x="10390962" y="4166616"/>
                  </a:lnTo>
                  <a:lnTo>
                    <a:pt x="10403662" y="4166616"/>
                  </a:lnTo>
                  <a:lnTo>
                    <a:pt x="10403662" y="4115816"/>
                  </a:lnTo>
                  <a:close/>
                </a:path>
                <a:path w="10403840" h="5337175">
                  <a:moveTo>
                    <a:pt x="10403662" y="4026916"/>
                  </a:moveTo>
                  <a:lnTo>
                    <a:pt x="10390962" y="4026916"/>
                  </a:lnTo>
                  <a:lnTo>
                    <a:pt x="10390962" y="4077716"/>
                  </a:lnTo>
                  <a:lnTo>
                    <a:pt x="10403662" y="4077716"/>
                  </a:lnTo>
                  <a:lnTo>
                    <a:pt x="10403662" y="4026916"/>
                  </a:lnTo>
                  <a:close/>
                </a:path>
                <a:path w="10403840" h="5337175">
                  <a:moveTo>
                    <a:pt x="10403662" y="3938016"/>
                  </a:moveTo>
                  <a:lnTo>
                    <a:pt x="10390962" y="3938016"/>
                  </a:lnTo>
                  <a:lnTo>
                    <a:pt x="10390962" y="3988816"/>
                  </a:lnTo>
                  <a:lnTo>
                    <a:pt x="10403662" y="3988816"/>
                  </a:lnTo>
                  <a:lnTo>
                    <a:pt x="10403662" y="3938016"/>
                  </a:lnTo>
                  <a:close/>
                </a:path>
                <a:path w="10403840" h="5337175">
                  <a:moveTo>
                    <a:pt x="10403662" y="3849128"/>
                  </a:moveTo>
                  <a:lnTo>
                    <a:pt x="10390962" y="3849128"/>
                  </a:lnTo>
                  <a:lnTo>
                    <a:pt x="10390962" y="3899916"/>
                  </a:lnTo>
                  <a:lnTo>
                    <a:pt x="10403662" y="3899916"/>
                  </a:lnTo>
                  <a:lnTo>
                    <a:pt x="10403662" y="3849128"/>
                  </a:lnTo>
                  <a:close/>
                </a:path>
                <a:path w="10403840" h="5337175">
                  <a:moveTo>
                    <a:pt x="10403662" y="3760216"/>
                  </a:moveTo>
                  <a:lnTo>
                    <a:pt x="10390962" y="3760216"/>
                  </a:lnTo>
                  <a:lnTo>
                    <a:pt x="10390962" y="3811016"/>
                  </a:lnTo>
                  <a:lnTo>
                    <a:pt x="10403662" y="3811016"/>
                  </a:lnTo>
                  <a:lnTo>
                    <a:pt x="10403662" y="3760216"/>
                  </a:lnTo>
                  <a:close/>
                </a:path>
                <a:path w="10403840" h="5337175">
                  <a:moveTo>
                    <a:pt x="10403662" y="3671316"/>
                  </a:moveTo>
                  <a:lnTo>
                    <a:pt x="10390962" y="3671316"/>
                  </a:lnTo>
                  <a:lnTo>
                    <a:pt x="10390962" y="3722116"/>
                  </a:lnTo>
                  <a:lnTo>
                    <a:pt x="10403662" y="3722116"/>
                  </a:lnTo>
                  <a:lnTo>
                    <a:pt x="10403662" y="3671316"/>
                  </a:lnTo>
                  <a:close/>
                </a:path>
                <a:path w="10403840" h="5337175">
                  <a:moveTo>
                    <a:pt x="10403662" y="3582416"/>
                  </a:moveTo>
                  <a:lnTo>
                    <a:pt x="10390962" y="3582416"/>
                  </a:lnTo>
                  <a:lnTo>
                    <a:pt x="10390962" y="3633216"/>
                  </a:lnTo>
                  <a:lnTo>
                    <a:pt x="10403662" y="3633216"/>
                  </a:lnTo>
                  <a:lnTo>
                    <a:pt x="10403662" y="3582416"/>
                  </a:lnTo>
                  <a:close/>
                </a:path>
                <a:path w="10403840" h="5337175">
                  <a:moveTo>
                    <a:pt x="10403662" y="3493516"/>
                  </a:moveTo>
                  <a:lnTo>
                    <a:pt x="10390962" y="3493516"/>
                  </a:lnTo>
                  <a:lnTo>
                    <a:pt x="10390962" y="3544316"/>
                  </a:lnTo>
                  <a:lnTo>
                    <a:pt x="10403662" y="3544316"/>
                  </a:lnTo>
                  <a:lnTo>
                    <a:pt x="10403662" y="3493516"/>
                  </a:lnTo>
                  <a:close/>
                </a:path>
                <a:path w="10403840" h="5337175">
                  <a:moveTo>
                    <a:pt x="10403662" y="3404616"/>
                  </a:moveTo>
                  <a:lnTo>
                    <a:pt x="10390962" y="3404616"/>
                  </a:lnTo>
                  <a:lnTo>
                    <a:pt x="10390962" y="3455416"/>
                  </a:lnTo>
                  <a:lnTo>
                    <a:pt x="10403662" y="3455416"/>
                  </a:lnTo>
                  <a:lnTo>
                    <a:pt x="10403662" y="3404616"/>
                  </a:lnTo>
                  <a:close/>
                </a:path>
                <a:path w="10403840" h="5337175">
                  <a:moveTo>
                    <a:pt x="10403662" y="3315716"/>
                  </a:moveTo>
                  <a:lnTo>
                    <a:pt x="10390962" y="3315716"/>
                  </a:lnTo>
                  <a:lnTo>
                    <a:pt x="10390962" y="3366516"/>
                  </a:lnTo>
                  <a:lnTo>
                    <a:pt x="10403662" y="3366516"/>
                  </a:lnTo>
                  <a:lnTo>
                    <a:pt x="10403662" y="3315716"/>
                  </a:lnTo>
                  <a:close/>
                </a:path>
                <a:path w="10403840" h="5337175">
                  <a:moveTo>
                    <a:pt x="10403662" y="3226816"/>
                  </a:moveTo>
                  <a:lnTo>
                    <a:pt x="10390962" y="3226816"/>
                  </a:lnTo>
                  <a:lnTo>
                    <a:pt x="10390962" y="3277616"/>
                  </a:lnTo>
                  <a:lnTo>
                    <a:pt x="10403662" y="3277616"/>
                  </a:lnTo>
                  <a:lnTo>
                    <a:pt x="10403662" y="3226816"/>
                  </a:lnTo>
                  <a:close/>
                </a:path>
                <a:path w="10403840" h="5337175">
                  <a:moveTo>
                    <a:pt x="10403662" y="3137916"/>
                  </a:moveTo>
                  <a:lnTo>
                    <a:pt x="10390962" y="3137916"/>
                  </a:lnTo>
                  <a:lnTo>
                    <a:pt x="10390962" y="3188716"/>
                  </a:lnTo>
                  <a:lnTo>
                    <a:pt x="10403662" y="3188716"/>
                  </a:lnTo>
                  <a:lnTo>
                    <a:pt x="10403662" y="3137916"/>
                  </a:lnTo>
                  <a:close/>
                </a:path>
                <a:path w="10403840" h="5337175">
                  <a:moveTo>
                    <a:pt x="10403662" y="3049016"/>
                  </a:moveTo>
                  <a:lnTo>
                    <a:pt x="10390962" y="3049016"/>
                  </a:lnTo>
                  <a:lnTo>
                    <a:pt x="10390962" y="3099816"/>
                  </a:lnTo>
                  <a:lnTo>
                    <a:pt x="10403662" y="3099816"/>
                  </a:lnTo>
                  <a:lnTo>
                    <a:pt x="10403662" y="3049016"/>
                  </a:lnTo>
                  <a:close/>
                </a:path>
                <a:path w="10403840" h="5337175">
                  <a:moveTo>
                    <a:pt x="10403662" y="2960116"/>
                  </a:moveTo>
                  <a:lnTo>
                    <a:pt x="10390962" y="2960116"/>
                  </a:lnTo>
                  <a:lnTo>
                    <a:pt x="10390962" y="3010916"/>
                  </a:lnTo>
                  <a:lnTo>
                    <a:pt x="10403662" y="3010916"/>
                  </a:lnTo>
                  <a:lnTo>
                    <a:pt x="10403662" y="2960116"/>
                  </a:lnTo>
                  <a:close/>
                </a:path>
                <a:path w="10403840" h="5337175">
                  <a:moveTo>
                    <a:pt x="10403662" y="2871216"/>
                  </a:moveTo>
                  <a:lnTo>
                    <a:pt x="10390962" y="2871216"/>
                  </a:lnTo>
                  <a:lnTo>
                    <a:pt x="10390962" y="2922016"/>
                  </a:lnTo>
                  <a:lnTo>
                    <a:pt x="10403662" y="2922016"/>
                  </a:lnTo>
                  <a:lnTo>
                    <a:pt x="10403662" y="2871216"/>
                  </a:lnTo>
                  <a:close/>
                </a:path>
                <a:path w="10403840" h="5337175">
                  <a:moveTo>
                    <a:pt x="10403662" y="2782316"/>
                  </a:moveTo>
                  <a:lnTo>
                    <a:pt x="10390962" y="2782316"/>
                  </a:lnTo>
                  <a:lnTo>
                    <a:pt x="10390962" y="2833116"/>
                  </a:lnTo>
                  <a:lnTo>
                    <a:pt x="10403662" y="2833116"/>
                  </a:lnTo>
                  <a:lnTo>
                    <a:pt x="10403662" y="2782316"/>
                  </a:lnTo>
                  <a:close/>
                </a:path>
                <a:path w="10403840" h="5337175">
                  <a:moveTo>
                    <a:pt x="10403662" y="2693416"/>
                  </a:moveTo>
                  <a:lnTo>
                    <a:pt x="10390962" y="2693416"/>
                  </a:lnTo>
                  <a:lnTo>
                    <a:pt x="10390962" y="2744216"/>
                  </a:lnTo>
                  <a:lnTo>
                    <a:pt x="10403662" y="2744216"/>
                  </a:lnTo>
                  <a:lnTo>
                    <a:pt x="10403662" y="2693416"/>
                  </a:lnTo>
                  <a:close/>
                </a:path>
                <a:path w="10403840" h="5337175">
                  <a:moveTo>
                    <a:pt x="10403662" y="2604516"/>
                  </a:moveTo>
                  <a:lnTo>
                    <a:pt x="10390962" y="2604516"/>
                  </a:lnTo>
                  <a:lnTo>
                    <a:pt x="10390962" y="2655316"/>
                  </a:lnTo>
                  <a:lnTo>
                    <a:pt x="10403662" y="2655316"/>
                  </a:lnTo>
                  <a:lnTo>
                    <a:pt x="10403662" y="2604516"/>
                  </a:lnTo>
                  <a:close/>
                </a:path>
                <a:path w="10403840" h="5337175">
                  <a:moveTo>
                    <a:pt x="10403662" y="2515616"/>
                  </a:moveTo>
                  <a:lnTo>
                    <a:pt x="10390962" y="2515616"/>
                  </a:lnTo>
                  <a:lnTo>
                    <a:pt x="10390962" y="2566416"/>
                  </a:lnTo>
                  <a:lnTo>
                    <a:pt x="10403662" y="2566416"/>
                  </a:lnTo>
                  <a:lnTo>
                    <a:pt x="10403662" y="2515616"/>
                  </a:lnTo>
                  <a:close/>
                </a:path>
                <a:path w="10403840" h="5337175">
                  <a:moveTo>
                    <a:pt x="10403662" y="2426716"/>
                  </a:moveTo>
                  <a:lnTo>
                    <a:pt x="10390962" y="2426716"/>
                  </a:lnTo>
                  <a:lnTo>
                    <a:pt x="10390962" y="2477516"/>
                  </a:lnTo>
                  <a:lnTo>
                    <a:pt x="10403662" y="2477516"/>
                  </a:lnTo>
                  <a:lnTo>
                    <a:pt x="10403662" y="2426716"/>
                  </a:lnTo>
                  <a:close/>
                </a:path>
                <a:path w="10403840" h="5337175">
                  <a:moveTo>
                    <a:pt x="10403662" y="2337816"/>
                  </a:moveTo>
                  <a:lnTo>
                    <a:pt x="10390962" y="2337816"/>
                  </a:lnTo>
                  <a:lnTo>
                    <a:pt x="10390962" y="2388616"/>
                  </a:lnTo>
                  <a:lnTo>
                    <a:pt x="10403662" y="2388616"/>
                  </a:lnTo>
                  <a:lnTo>
                    <a:pt x="10403662" y="2337816"/>
                  </a:lnTo>
                  <a:close/>
                </a:path>
                <a:path w="10403840" h="5337175">
                  <a:moveTo>
                    <a:pt x="10403662" y="2248916"/>
                  </a:moveTo>
                  <a:lnTo>
                    <a:pt x="10390962" y="2248916"/>
                  </a:lnTo>
                  <a:lnTo>
                    <a:pt x="10390962" y="2299716"/>
                  </a:lnTo>
                  <a:lnTo>
                    <a:pt x="10403662" y="2299716"/>
                  </a:lnTo>
                  <a:lnTo>
                    <a:pt x="10403662" y="2248916"/>
                  </a:lnTo>
                  <a:close/>
                </a:path>
                <a:path w="10403840" h="5337175">
                  <a:moveTo>
                    <a:pt x="10403662" y="2160016"/>
                  </a:moveTo>
                  <a:lnTo>
                    <a:pt x="10390962" y="2160016"/>
                  </a:lnTo>
                  <a:lnTo>
                    <a:pt x="10390962" y="2210816"/>
                  </a:lnTo>
                  <a:lnTo>
                    <a:pt x="10403662" y="2210816"/>
                  </a:lnTo>
                  <a:lnTo>
                    <a:pt x="10403662" y="2160016"/>
                  </a:lnTo>
                  <a:close/>
                </a:path>
                <a:path w="10403840" h="5337175">
                  <a:moveTo>
                    <a:pt x="10403662" y="2071116"/>
                  </a:moveTo>
                  <a:lnTo>
                    <a:pt x="10390962" y="2071116"/>
                  </a:lnTo>
                  <a:lnTo>
                    <a:pt x="10390962" y="2121916"/>
                  </a:lnTo>
                  <a:lnTo>
                    <a:pt x="10403662" y="2121916"/>
                  </a:lnTo>
                  <a:lnTo>
                    <a:pt x="10403662" y="2071116"/>
                  </a:lnTo>
                  <a:close/>
                </a:path>
                <a:path w="10403840" h="5337175">
                  <a:moveTo>
                    <a:pt x="10403662" y="1982216"/>
                  </a:moveTo>
                  <a:lnTo>
                    <a:pt x="10390962" y="1982216"/>
                  </a:lnTo>
                  <a:lnTo>
                    <a:pt x="10390962" y="2033016"/>
                  </a:lnTo>
                  <a:lnTo>
                    <a:pt x="10403662" y="2033016"/>
                  </a:lnTo>
                  <a:lnTo>
                    <a:pt x="10403662" y="1982216"/>
                  </a:lnTo>
                  <a:close/>
                </a:path>
                <a:path w="10403840" h="5337175">
                  <a:moveTo>
                    <a:pt x="10403662" y="1893316"/>
                  </a:moveTo>
                  <a:lnTo>
                    <a:pt x="10390962" y="1893316"/>
                  </a:lnTo>
                  <a:lnTo>
                    <a:pt x="10390962" y="1944116"/>
                  </a:lnTo>
                  <a:lnTo>
                    <a:pt x="10403662" y="1944116"/>
                  </a:lnTo>
                  <a:lnTo>
                    <a:pt x="10403662" y="1893316"/>
                  </a:lnTo>
                  <a:close/>
                </a:path>
                <a:path w="10403840" h="5337175">
                  <a:moveTo>
                    <a:pt x="10403662" y="1804416"/>
                  </a:moveTo>
                  <a:lnTo>
                    <a:pt x="10390962" y="1804416"/>
                  </a:lnTo>
                  <a:lnTo>
                    <a:pt x="10390962" y="1855216"/>
                  </a:lnTo>
                  <a:lnTo>
                    <a:pt x="10403662" y="1855216"/>
                  </a:lnTo>
                  <a:lnTo>
                    <a:pt x="10403662" y="1804416"/>
                  </a:lnTo>
                  <a:close/>
                </a:path>
                <a:path w="10403840" h="5337175">
                  <a:moveTo>
                    <a:pt x="10403662" y="1715516"/>
                  </a:moveTo>
                  <a:lnTo>
                    <a:pt x="10390962" y="1715516"/>
                  </a:lnTo>
                  <a:lnTo>
                    <a:pt x="10390962" y="1766316"/>
                  </a:lnTo>
                  <a:lnTo>
                    <a:pt x="10403662" y="1766316"/>
                  </a:lnTo>
                  <a:lnTo>
                    <a:pt x="10403662" y="1715516"/>
                  </a:lnTo>
                  <a:close/>
                </a:path>
                <a:path w="10403840" h="5337175">
                  <a:moveTo>
                    <a:pt x="10403662" y="1626616"/>
                  </a:moveTo>
                  <a:lnTo>
                    <a:pt x="10390962" y="1626616"/>
                  </a:lnTo>
                  <a:lnTo>
                    <a:pt x="10390962" y="1677416"/>
                  </a:lnTo>
                  <a:lnTo>
                    <a:pt x="10403662" y="1677416"/>
                  </a:lnTo>
                  <a:lnTo>
                    <a:pt x="10403662" y="1626616"/>
                  </a:lnTo>
                  <a:close/>
                </a:path>
                <a:path w="10403840" h="5337175">
                  <a:moveTo>
                    <a:pt x="10403662" y="1537716"/>
                  </a:moveTo>
                  <a:lnTo>
                    <a:pt x="10390962" y="1537716"/>
                  </a:lnTo>
                  <a:lnTo>
                    <a:pt x="10390962" y="1588516"/>
                  </a:lnTo>
                  <a:lnTo>
                    <a:pt x="10403662" y="1588516"/>
                  </a:lnTo>
                  <a:lnTo>
                    <a:pt x="10403662" y="1537716"/>
                  </a:lnTo>
                  <a:close/>
                </a:path>
                <a:path w="10403840" h="5337175">
                  <a:moveTo>
                    <a:pt x="10403662" y="1448816"/>
                  </a:moveTo>
                  <a:lnTo>
                    <a:pt x="10390962" y="1448816"/>
                  </a:lnTo>
                  <a:lnTo>
                    <a:pt x="10390962" y="1499616"/>
                  </a:lnTo>
                  <a:lnTo>
                    <a:pt x="10403662" y="1499616"/>
                  </a:lnTo>
                  <a:lnTo>
                    <a:pt x="10403662" y="1448816"/>
                  </a:lnTo>
                  <a:close/>
                </a:path>
                <a:path w="10403840" h="5337175">
                  <a:moveTo>
                    <a:pt x="10403662" y="1359916"/>
                  </a:moveTo>
                  <a:lnTo>
                    <a:pt x="10390962" y="1359916"/>
                  </a:lnTo>
                  <a:lnTo>
                    <a:pt x="10390962" y="1410716"/>
                  </a:lnTo>
                  <a:lnTo>
                    <a:pt x="10403662" y="1410716"/>
                  </a:lnTo>
                  <a:lnTo>
                    <a:pt x="10403662" y="1359916"/>
                  </a:lnTo>
                  <a:close/>
                </a:path>
                <a:path w="10403840" h="5337175">
                  <a:moveTo>
                    <a:pt x="10403662" y="1271016"/>
                  </a:moveTo>
                  <a:lnTo>
                    <a:pt x="10390962" y="1271016"/>
                  </a:lnTo>
                  <a:lnTo>
                    <a:pt x="10390962" y="1321816"/>
                  </a:lnTo>
                  <a:lnTo>
                    <a:pt x="10403662" y="1321816"/>
                  </a:lnTo>
                  <a:lnTo>
                    <a:pt x="10403662" y="1271016"/>
                  </a:lnTo>
                  <a:close/>
                </a:path>
                <a:path w="10403840" h="5337175">
                  <a:moveTo>
                    <a:pt x="10403662" y="1182116"/>
                  </a:moveTo>
                  <a:lnTo>
                    <a:pt x="10390962" y="1182116"/>
                  </a:lnTo>
                  <a:lnTo>
                    <a:pt x="10390962" y="1232916"/>
                  </a:lnTo>
                  <a:lnTo>
                    <a:pt x="10403662" y="1232916"/>
                  </a:lnTo>
                  <a:lnTo>
                    <a:pt x="10403662" y="1182116"/>
                  </a:lnTo>
                  <a:close/>
                </a:path>
                <a:path w="10403840" h="5337175">
                  <a:moveTo>
                    <a:pt x="10403662" y="1093216"/>
                  </a:moveTo>
                  <a:lnTo>
                    <a:pt x="10390962" y="1093216"/>
                  </a:lnTo>
                  <a:lnTo>
                    <a:pt x="10390962" y="1144016"/>
                  </a:lnTo>
                  <a:lnTo>
                    <a:pt x="10403662" y="1144016"/>
                  </a:lnTo>
                  <a:lnTo>
                    <a:pt x="10403662" y="1093216"/>
                  </a:lnTo>
                  <a:close/>
                </a:path>
                <a:path w="10403840" h="5337175">
                  <a:moveTo>
                    <a:pt x="10403662" y="1004316"/>
                  </a:moveTo>
                  <a:lnTo>
                    <a:pt x="10390962" y="1004316"/>
                  </a:lnTo>
                  <a:lnTo>
                    <a:pt x="10390962" y="1055116"/>
                  </a:lnTo>
                  <a:lnTo>
                    <a:pt x="10403662" y="1055116"/>
                  </a:lnTo>
                  <a:lnTo>
                    <a:pt x="10403662" y="1004316"/>
                  </a:lnTo>
                  <a:close/>
                </a:path>
                <a:path w="10403840" h="5337175">
                  <a:moveTo>
                    <a:pt x="10403662" y="915416"/>
                  </a:moveTo>
                  <a:lnTo>
                    <a:pt x="10390962" y="915416"/>
                  </a:lnTo>
                  <a:lnTo>
                    <a:pt x="10390962" y="966216"/>
                  </a:lnTo>
                  <a:lnTo>
                    <a:pt x="10403662" y="966216"/>
                  </a:lnTo>
                  <a:lnTo>
                    <a:pt x="10403662" y="915416"/>
                  </a:lnTo>
                  <a:close/>
                </a:path>
                <a:path w="10403840" h="5337175">
                  <a:moveTo>
                    <a:pt x="10403662" y="826516"/>
                  </a:moveTo>
                  <a:lnTo>
                    <a:pt x="10390962" y="826516"/>
                  </a:lnTo>
                  <a:lnTo>
                    <a:pt x="10390962" y="877316"/>
                  </a:lnTo>
                  <a:lnTo>
                    <a:pt x="10403662" y="877316"/>
                  </a:lnTo>
                  <a:lnTo>
                    <a:pt x="10403662" y="826516"/>
                  </a:lnTo>
                  <a:close/>
                </a:path>
                <a:path w="10403840" h="5337175">
                  <a:moveTo>
                    <a:pt x="10403662" y="737616"/>
                  </a:moveTo>
                  <a:lnTo>
                    <a:pt x="10390962" y="737616"/>
                  </a:lnTo>
                  <a:lnTo>
                    <a:pt x="10390962" y="788416"/>
                  </a:lnTo>
                  <a:lnTo>
                    <a:pt x="10403662" y="788416"/>
                  </a:lnTo>
                  <a:lnTo>
                    <a:pt x="10403662" y="737616"/>
                  </a:lnTo>
                  <a:close/>
                </a:path>
                <a:path w="10403840" h="5337175">
                  <a:moveTo>
                    <a:pt x="10403662" y="648716"/>
                  </a:moveTo>
                  <a:lnTo>
                    <a:pt x="10390962" y="648716"/>
                  </a:lnTo>
                  <a:lnTo>
                    <a:pt x="10390962" y="699516"/>
                  </a:lnTo>
                  <a:lnTo>
                    <a:pt x="10403662" y="699516"/>
                  </a:lnTo>
                  <a:lnTo>
                    <a:pt x="10403662" y="648716"/>
                  </a:lnTo>
                  <a:close/>
                </a:path>
                <a:path w="10403840" h="5337175">
                  <a:moveTo>
                    <a:pt x="10403662" y="559816"/>
                  </a:moveTo>
                  <a:lnTo>
                    <a:pt x="10390962" y="559816"/>
                  </a:lnTo>
                  <a:lnTo>
                    <a:pt x="10390962" y="610616"/>
                  </a:lnTo>
                  <a:lnTo>
                    <a:pt x="10403662" y="610616"/>
                  </a:lnTo>
                  <a:lnTo>
                    <a:pt x="10403662" y="559816"/>
                  </a:lnTo>
                  <a:close/>
                </a:path>
                <a:path w="10403840" h="5337175">
                  <a:moveTo>
                    <a:pt x="10403662" y="470916"/>
                  </a:moveTo>
                  <a:lnTo>
                    <a:pt x="10390962" y="470916"/>
                  </a:lnTo>
                  <a:lnTo>
                    <a:pt x="10390962" y="521716"/>
                  </a:lnTo>
                  <a:lnTo>
                    <a:pt x="10403662" y="521716"/>
                  </a:lnTo>
                  <a:lnTo>
                    <a:pt x="10403662" y="470916"/>
                  </a:lnTo>
                  <a:close/>
                </a:path>
                <a:path w="10403840" h="5337175">
                  <a:moveTo>
                    <a:pt x="10403662" y="382016"/>
                  </a:moveTo>
                  <a:lnTo>
                    <a:pt x="10390962" y="382016"/>
                  </a:lnTo>
                  <a:lnTo>
                    <a:pt x="10390962" y="432816"/>
                  </a:lnTo>
                  <a:lnTo>
                    <a:pt x="10403662" y="432816"/>
                  </a:lnTo>
                  <a:lnTo>
                    <a:pt x="10403662" y="382016"/>
                  </a:lnTo>
                  <a:close/>
                </a:path>
                <a:path w="10403840" h="5337175">
                  <a:moveTo>
                    <a:pt x="10403662" y="293116"/>
                  </a:moveTo>
                  <a:lnTo>
                    <a:pt x="10390962" y="293116"/>
                  </a:lnTo>
                  <a:lnTo>
                    <a:pt x="10390962" y="343916"/>
                  </a:lnTo>
                  <a:lnTo>
                    <a:pt x="10403662" y="343916"/>
                  </a:lnTo>
                  <a:lnTo>
                    <a:pt x="10403662" y="293116"/>
                  </a:lnTo>
                  <a:close/>
                </a:path>
                <a:path w="10403840" h="5337175">
                  <a:moveTo>
                    <a:pt x="10403662" y="204216"/>
                  </a:moveTo>
                  <a:lnTo>
                    <a:pt x="10390962" y="204216"/>
                  </a:lnTo>
                  <a:lnTo>
                    <a:pt x="10390962" y="255016"/>
                  </a:lnTo>
                  <a:lnTo>
                    <a:pt x="10403662" y="255016"/>
                  </a:lnTo>
                  <a:lnTo>
                    <a:pt x="10403662" y="204216"/>
                  </a:lnTo>
                  <a:close/>
                </a:path>
                <a:path w="10403840" h="5337175">
                  <a:moveTo>
                    <a:pt x="10403662" y="115316"/>
                  </a:moveTo>
                  <a:lnTo>
                    <a:pt x="10390962" y="115316"/>
                  </a:lnTo>
                  <a:lnTo>
                    <a:pt x="10390962" y="166116"/>
                  </a:lnTo>
                  <a:lnTo>
                    <a:pt x="10403662" y="166116"/>
                  </a:lnTo>
                  <a:lnTo>
                    <a:pt x="10403662" y="115316"/>
                  </a:lnTo>
                  <a:close/>
                </a:path>
                <a:path w="10403840" h="5337175">
                  <a:moveTo>
                    <a:pt x="10403662" y="26416"/>
                  </a:moveTo>
                  <a:lnTo>
                    <a:pt x="10390962" y="26416"/>
                  </a:lnTo>
                  <a:lnTo>
                    <a:pt x="10390962" y="77216"/>
                  </a:lnTo>
                  <a:lnTo>
                    <a:pt x="10403662" y="77216"/>
                  </a:lnTo>
                  <a:lnTo>
                    <a:pt x="10403662" y="26416"/>
                  </a:lnTo>
                  <a:close/>
                </a:path>
              </a:pathLst>
            </a:custGeom>
            <a:solidFill>
              <a:srgbClr val="5B9BD4"/>
            </a:solidFill>
          </p:spPr>
          <p:txBody>
            <a:bodyPr wrap="square" lIns="0" tIns="0" rIns="0" bIns="0" rtlCol="0"/>
            <a:lstStyle/>
            <a:p>
              <a:endParaRPr/>
            </a:p>
          </p:txBody>
        </p:sp>
        <p:pic>
          <p:nvPicPr>
            <p:cNvPr id="13" name="object 13"/>
            <p:cNvPicPr/>
            <p:nvPr/>
          </p:nvPicPr>
          <p:blipFill>
            <a:blip r:embed="rId4" cstate="print"/>
            <a:stretch>
              <a:fillRect/>
            </a:stretch>
          </p:blipFill>
          <p:spPr>
            <a:xfrm>
              <a:off x="2276855" y="1639824"/>
              <a:ext cx="1877568" cy="384048"/>
            </a:xfrm>
            <a:prstGeom prst="rect">
              <a:avLst/>
            </a:prstGeom>
          </p:spPr>
        </p:pic>
        <p:sp>
          <p:nvSpPr>
            <p:cNvPr id="14" name="object 14"/>
            <p:cNvSpPr/>
            <p:nvPr/>
          </p:nvSpPr>
          <p:spPr>
            <a:xfrm>
              <a:off x="2276855" y="1639824"/>
              <a:ext cx="1877695" cy="384175"/>
            </a:xfrm>
            <a:custGeom>
              <a:avLst/>
              <a:gdLst/>
              <a:ahLst/>
              <a:cxnLst/>
              <a:rect l="l" t="t" r="r" b="b"/>
              <a:pathLst>
                <a:path w="1877695" h="384175">
                  <a:moveTo>
                    <a:pt x="0" y="64008"/>
                  </a:moveTo>
                  <a:lnTo>
                    <a:pt x="5036" y="39112"/>
                  </a:lnTo>
                  <a:lnTo>
                    <a:pt x="18764" y="18764"/>
                  </a:lnTo>
                  <a:lnTo>
                    <a:pt x="39112" y="5036"/>
                  </a:lnTo>
                  <a:lnTo>
                    <a:pt x="64007" y="0"/>
                  </a:lnTo>
                  <a:lnTo>
                    <a:pt x="1813559" y="0"/>
                  </a:lnTo>
                  <a:lnTo>
                    <a:pt x="1838455" y="5036"/>
                  </a:lnTo>
                  <a:lnTo>
                    <a:pt x="1858803" y="18764"/>
                  </a:lnTo>
                  <a:lnTo>
                    <a:pt x="1872531" y="39112"/>
                  </a:lnTo>
                  <a:lnTo>
                    <a:pt x="1877568" y="64008"/>
                  </a:lnTo>
                  <a:lnTo>
                    <a:pt x="1877568" y="320039"/>
                  </a:lnTo>
                  <a:lnTo>
                    <a:pt x="1872531" y="344935"/>
                  </a:lnTo>
                  <a:lnTo>
                    <a:pt x="1858803" y="365283"/>
                  </a:lnTo>
                  <a:lnTo>
                    <a:pt x="1838455" y="379011"/>
                  </a:lnTo>
                  <a:lnTo>
                    <a:pt x="1813559" y="384048"/>
                  </a:lnTo>
                  <a:lnTo>
                    <a:pt x="64007" y="384048"/>
                  </a:lnTo>
                  <a:lnTo>
                    <a:pt x="39112" y="379011"/>
                  </a:lnTo>
                  <a:lnTo>
                    <a:pt x="18764" y="365283"/>
                  </a:lnTo>
                  <a:lnTo>
                    <a:pt x="5036" y="344935"/>
                  </a:lnTo>
                  <a:lnTo>
                    <a:pt x="0" y="320039"/>
                  </a:lnTo>
                  <a:lnTo>
                    <a:pt x="0" y="64008"/>
                  </a:lnTo>
                  <a:close/>
                </a:path>
              </a:pathLst>
            </a:custGeom>
            <a:ln w="12191">
              <a:solidFill>
                <a:srgbClr val="E8498A"/>
              </a:solidFill>
            </a:ln>
          </p:spPr>
          <p:txBody>
            <a:bodyPr wrap="square" lIns="0" tIns="0" rIns="0" bIns="0" rtlCol="0"/>
            <a:lstStyle/>
            <a:p>
              <a:endParaRPr/>
            </a:p>
          </p:txBody>
        </p:sp>
      </p:grpSp>
      <p:sp>
        <p:nvSpPr>
          <p:cNvPr id="15" name="object 15"/>
          <p:cNvSpPr txBox="1"/>
          <p:nvPr/>
        </p:nvSpPr>
        <p:spPr>
          <a:xfrm>
            <a:off x="2523489" y="1704848"/>
            <a:ext cx="1379855" cy="238125"/>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FFFFFF"/>
                </a:solidFill>
                <a:latin typeface="Calibri"/>
                <a:cs typeface="Calibri"/>
              </a:rPr>
              <a:t>Monitoring</a:t>
            </a:r>
            <a:r>
              <a:rPr sz="1400" b="1" spc="-5" dirty="0">
                <a:solidFill>
                  <a:srgbClr val="FFFFFF"/>
                </a:solidFill>
                <a:latin typeface="Calibri"/>
                <a:cs typeface="Calibri"/>
              </a:rPr>
              <a:t> </a:t>
            </a:r>
            <a:r>
              <a:rPr sz="1400" b="1" spc="-10" dirty="0">
                <a:solidFill>
                  <a:srgbClr val="FFFFFF"/>
                </a:solidFill>
                <a:latin typeface="Calibri"/>
                <a:cs typeface="Calibri"/>
              </a:rPr>
              <a:t>Center</a:t>
            </a:r>
            <a:endParaRPr sz="1400">
              <a:latin typeface="Calibri"/>
              <a:cs typeface="Calibri"/>
            </a:endParaRPr>
          </a:p>
        </p:txBody>
      </p:sp>
      <p:grpSp>
        <p:nvGrpSpPr>
          <p:cNvPr id="16" name="object 16"/>
          <p:cNvGrpSpPr/>
          <p:nvPr/>
        </p:nvGrpSpPr>
        <p:grpSpPr>
          <a:xfrm>
            <a:off x="9094978" y="1182369"/>
            <a:ext cx="1600835" cy="396875"/>
            <a:chOff x="9094978" y="1182369"/>
            <a:chExt cx="1600835" cy="396875"/>
          </a:xfrm>
        </p:grpSpPr>
        <p:pic>
          <p:nvPicPr>
            <p:cNvPr id="17" name="object 17"/>
            <p:cNvPicPr/>
            <p:nvPr/>
          </p:nvPicPr>
          <p:blipFill>
            <a:blip r:embed="rId5" cstate="print"/>
            <a:stretch>
              <a:fillRect/>
            </a:stretch>
          </p:blipFill>
          <p:spPr>
            <a:xfrm>
              <a:off x="9101328" y="1188719"/>
              <a:ext cx="1588007" cy="384047"/>
            </a:xfrm>
            <a:prstGeom prst="rect">
              <a:avLst/>
            </a:prstGeom>
          </p:spPr>
        </p:pic>
        <p:sp>
          <p:nvSpPr>
            <p:cNvPr id="18" name="object 18"/>
            <p:cNvSpPr/>
            <p:nvPr/>
          </p:nvSpPr>
          <p:spPr>
            <a:xfrm>
              <a:off x="9101328" y="1188719"/>
              <a:ext cx="1588135" cy="384175"/>
            </a:xfrm>
            <a:custGeom>
              <a:avLst/>
              <a:gdLst/>
              <a:ahLst/>
              <a:cxnLst/>
              <a:rect l="l" t="t" r="r" b="b"/>
              <a:pathLst>
                <a:path w="1588134" h="384175">
                  <a:moveTo>
                    <a:pt x="0" y="64007"/>
                  </a:moveTo>
                  <a:lnTo>
                    <a:pt x="5036" y="39112"/>
                  </a:lnTo>
                  <a:lnTo>
                    <a:pt x="18764" y="18764"/>
                  </a:lnTo>
                  <a:lnTo>
                    <a:pt x="39112" y="5036"/>
                  </a:lnTo>
                  <a:lnTo>
                    <a:pt x="64007" y="0"/>
                  </a:lnTo>
                  <a:lnTo>
                    <a:pt x="1524000" y="0"/>
                  </a:lnTo>
                  <a:lnTo>
                    <a:pt x="1548895" y="5036"/>
                  </a:lnTo>
                  <a:lnTo>
                    <a:pt x="1569243" y="18764"/>
                  </a:lnTo>
                  <a:lnTo>
                    <a:pt x="1582971" y="39112"/>
                  </a:lnTo>
                  <a:lnTo>
                    <a:pt x="1588007" y="64007"/>
                  </a:lnTo>
                  <a:lnTo>
                    <a:pt x="1588007" y="320039"/>
                  </a:lnTo>
                  <a:lnTo>
                    <a:pt x="1582971" y="344935"/>
                  </a:lnTo>
                  <a:lnTo>
                    <a:pt x="1569243" y="365283"/>
                  </a:lnTo>
                  <a:lnTo>
                    <a:pt x="1548895" y="379011"/>
                  </a:lnTo>
                  <a:lnTo>
                    <a:pt x="1524000" y="384047"/>
                  </a:lnTo>
                  <a:lnTo>
                    <a:pt x="64007" y="384047"/>
                  </a:lnTo>
                  <a:lnTo>
                    <a:pt x="39112" y="379011"/>
                  </a:lnTo>
                  <a:lnTo>
                    <a:pt x="18764" y="365283"/>
                  </a:lnTo>
                  <a:lnTo>
                    <a:pt x="5036" y="344935"/>
                  </a:lnTo>
                  <a:lnTo>
                    <a:pt x="0" y="320039"/>
                  </a:lnTo>
                  <a:lnTo>
                    <a:pt x="0" y="64007"/>
                  </a:lnTo>
                  <a:close/>
                </a:path>
              </a:pathLst>
            </a:custGeom>
            <a:ln w="12192">
              <a:solidFill>
                <a:srgbClr val="E8498A"/>
              </a:solidFill>
            </a:ln>
          </p:spPr>
          <p:txBody>
            <a:bodyPr wrap="square" lIns="0" tIns="0" rIns="0" bIns="0" rtlCol="0"/>
            <a:lstStyle/>
            <a:p>
              <a:endParaRPr/>
            </a:p>
          </p:txBody>
        </p:sp>
      </p:grpSp>
      <p:sp>
        <p:nvSpPr>
          <p:cNvPr id="19" name="object 19"/>
          <p:cNvSpPr txBox="1"/>
          <p:nvPr/>
        </p:nvSpPr>
        <p:spPr>
          <a:xfrm>
            <a:off x="9735693" y="1253489"/>
            <a:ext cx="321945" cy="238125"/>
          </a:xfrm>
          <a:prstGeom prst="rect">
            <a:avLst/>
          </a:prstGeom>
        </p:spPr>
        <p:txBody>
          <a:bodyPr vert="horz" wrap="square" lIns="0" tIns="11430" rIns="0" bIns="0" rtlCol="0">
            <a:spAutoFit/>
          </a:bodyPr>
          <a:lstStyle/>
          <a:p>
            <a:pPr marL="12700">
              <a:lnSpc>
                <a:spcPct val="100000"/>
              </a:lnSpc>
              <a:spcBef>
                <a:spcPts val="90"/>
              </a:spcBef>
            </a:pPr>
            <a:r>
              <a:rPr sz="1400" b="1" spc="-25" dirty="0">
                <a:solidFill>
                  <a:srgbClr val="FFFFFF"/>
                </a:solidFill>
                <a:latin typeface="Calibri"/>
                <a:cs typeface="Calibri"/>
              </a:rPr>
              <a:t>E&amp;E</a:t>
            </a:r>
            <a:endParaRPr sz="1400">
              <a:latin typeface="Calibri"/>
              <a:cs typeface="Calibri"/>
            </a:endParaRPr>
          </a:p>
        </p:txBody>
      </p:sp>
      <p:grpSp>
        <p:nvGrpSpPr>
          <p:cNvPr id="20" name="object 20"/>
          <p:cNvGrpSpPr/>
          <p:nvPr/>
        </p:nvGrpSpPr>
        <p:grpSpPr>
          <a:xfrm>
            <a:off x="3337305" y="2182114"/>
            <a:ext cx="1405890" cy="400050"/>
            <a:chOff x="3337305" y="2182114"/>
            <a:chExt cx="1405890" cy="400050"/>
          </a:xfrm>
        </p:grpSpPr>
        <p:pic>
          <p:nvPicPr>
            <p:cNvPr id="21" name="object 21"/>
            <p:cNvPicPr/>
            <p:nvPr/>
          </p:nvPicPr>
          <p:blipFill>
            <a:blip r:embed="rId6" cstate="print"/>
            <a:stretch>
              <a:fillRect/>
            </a:stretch>
          </p:blipFill>
          <p:spPr>
            <a:xfrm>
              <a:off x="3343655" y="2188464"/>
              <a:ext cx="1392936" cy="387096"/>
            </a:xfrm>
            <a:prstGeom prst="rect">
              <a:avLst/>
            </a:prstGeom>
          </p:spPr>
        </p:pic>
        <p:sp>
          <p:nvSpPr>
            <p:cNvPr id="22" name="object 22"/>
            <p:cNvSpPr/>
            <p:nvPr/>
          </p:nvSpPr>
          <p:spPr>
            <a:xfrm>
              <a:off x="3343655" y="2188464"/>
              <a:ext cx="1393190" cy="387350"/>
            </a:xfrm>
            <a:custGeom>
              <a:avLst/>
              <a:gdLst/>
              <a:ahLst/>
              <a:cxnLst/>
              <a:rect l="l" t="t" r="r" b="b"/>
              <a:pathLst>
                <a:path w="1393189" h="387350">
                  <a:moveTo>
                    <a:pt x="0" y="64515"/>
                  </a:moveTo>
                  <a:lnTo>
                    <a:pt x="5062" y="39379"/>
                  </a:lnTo>
                  <a:lnTo>
                    <a:pt x="18875" y="18875"/>
                  </a:lnTo>
                  <a:lnTo>
                    <a:pt x="39379" y="5062"/>
                  </a:lnTo>
                  <a:lnTo>
                    <a:pt x="64516" y="0"/>
                  </a:lnTo>
                  <a:lnTo>
                    <a:pt x="1328420" y="0"/>
                  </a:lnTo>
                  <a:lnTo>
                    <a:pt x="1353556" y="5062"/>
                  </a:lnTo>
                  <a:lnTo>
                    <a:pt x="1374060" y="18875"/>
                  </a:lnTo>
                  <a:lnTo>
                    <a:pt x="1387873" y="39379"/>
                  </a:lnTo>
                  <a:lnTo>
                    <a:pt x="1392936" y="64515"/>
                  </a:lnTo>
                  <a:lnTo>
                    <a:pt x="1392936" y="322580"/>
                  </a:lnTo>
                  <a:lnTo>
                    <a:pt x="1387873" y="347716"/>
                  </a:lnTo>
                  <a:lnTo>
                    <a:pt x="1374060" y="368220"/>
                  </a:lnTo>
                  <a:lnTo>
                    <a:pt x="1353556" y="382033"/>
                  </a:lnTo>
                  <a:lnTo>
                    <a:pt x="1328420" y="387096"/>
                  </a:lnTo>
                  <a:lnTo>
                    <a:pt x="64516" y="387096"/>
                  </a:lnTo>
                  <a:lnTo>
                    <a:pt x="39379" y="382033"/>
                  </a:lnTo>
                  <a:lnTo>
                    <a:pt x="18875" y="368220"/>
                  </a:lnTo>
                  <a:lnTo>
                    <a:pt x="5062" y="347716"/>
                  </a:lnTo>
                  <a:lnTo>
                    <a:pt x="0" y="322580"/>
                  </a:lnTo>
                  <a:lnTo>
                    <a:pt x="0" y="64515"/>
                  </a:lnTo>
                  <a:close/>
                </a:path>
              </a:pathLst>
            </a:custGeom>
            <a:ln w="12192">
              <a:solidFill>
                <a:srgbClr val="E8498A"/>
              </a:solidFill>
            </a:ln>
          </p:spPr>
          <p:txBody>
            <a:bodyPr wrap="square" lIns="0" tIns="0" rIns="0" bIns="0" rtlCol="0"/>
            <a:lstStyle/>
            <a:p>
              <a:endParaRPr/>
            </a:p>
          </p:txBody>
        </p:sp>
      </p:grpSp>
      <p:sp>
        <p:nvSpPr>
          <p:cNvPr id="23" name="object 23"/>
          <p:cNvSpPr txBox="1"/>
          <p:nvPr/>
        </p:nvSpPr>
        <p:spPr>
          <a:xfrm>
            <a:off x="3600958" y="2254376"/>
            <a:ext cx="878205" cy="238125"/>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FFFFFF"/>
                </a:solidFill>
                <a:latin typeface="Calibri"/>
                <a:cs typeface="Calibri"/>
              </a:rPr>
              <a:t>Community</a:t>
            </a:r>
            <a:endParaRPr sz="1400">
              <a:latin typeface="Calibri"/>
              <a:cs typeface="Calibri"/>
            </a:endParaRPr>
          </a:p>
        </p:txBody>
      </p:sp>
      <p:grpSp>
        <p:nvGrpSpPr>
          <p:cNvPr id="24" name="object 24"/>
          <p:cNvGrpSpPr/>
          <p:nvPr/>
        </p:nvGrpSpPr>
        <p:grpSpPr>
          <a:xfrm>
            <a:off x="1112519" y="2097023"/>
            <a:ext cx="10046335" cy="4761230"/>
            <a:chOff x="1112519" y="2097023"/>
            <a:chExt cx="10046335" cy="4761230"/>
          </a:xfrm>
        </p:grpSpPr>
        <p:pic>
          <p:nvPicPr>
            <p:cNvPr id="25" name="object 25"/>
            <p:cNvPicPr/>
            <p:nvPr/>
          </p:nvPicPr>
          <p:blipFill>
            <a:blip r:embed="rId7" cstate="print"/>
            <a:stretch>
              <a:fillRect/>
            </a:stretch>
          </p:blipFill>
          <p:spPr>
            <a:xfrm>
              <a:off x="6757416" y="5120638"/>
              <a:ext cx="3480816" cy="1725167"/>
            </a:xfrm>
            <a:prstGeom prst="rect">
              <a:avLst/>
            </a:prstGeom>
          </p:spPr>
        </p:pic>
        <p:pic>
          <p:nvPicPr>
            <p:cNvPr id="26" name="object 26"/>
            <p:cNvPicPr/>
            <p:nvPr/>
          </p:nvPicPr>
          <p:blipFill>
            <a:blip r:embed="rId8" cstate="print"/>
            <a:stretch>
              <a:fillRect/>
            </a:stretch>
          </p:blipFill>
          <p:spPr>
            <a:xfrm>
              <a:off x="2904743" y="5010911"/>
              <a:ext cx="2731008" cy="1847085"/>
            </a:xfrm>
            <a:prstGeom prst="rect">
              <a:avLst/>
            </a:prstGeom>
          </p:spPr>
        </p:pic>
        <p:pic>
          <p:nvPicPr>
            <p:cNvPr id="27" name="object 27"/>
            <p:cNvPicPr/>
            <p:nvPr/>
          </p:nvPicPr>
          <p:blipFill>
            <a:blip r:embed="rId9" cstate="print"/>
            <a:stretch>
              <a:fillRect/>
            </a:stretch>
          </p:blipFill>
          <p:spPr>
            <a:xfrm>
              <a:off x="8763000" y="3590543"/>
              <a:ext cx="2395728" cy="1335023"/>
            </a:xfrm>
            <a:prstGeom prst="rect">
              <a:avLst/>
            </a:prstGeom>
          </p:spPr>
        </p:pic>
        <p:pic>
          <p:nvPicPr>
            <p:cNvPr id="28" name="object 28"/>
            <p:cNvPicPr/>
            <p:nvPr/>
          </p:nvPicPr>
          <p:blipFill>
            <a:blip r:embed="rId10" cstate="print"/>
            <a:stretch>
              <a:fillRect/>
            </a:stretch>
          </p:blipFill>
          <p:spPr>
            <a:xfrm>
              <a:off x="1112519" y="4428744"/>
              <a:ext cx="2465832" cy="1435608"/>
            </a:xfrm>
            <a:prstGeom prst="rect">
              <a:avLst/>
            </a:prstGeom>
          </p:spPr>
        </p:pic>
        <p:pic>
          <p:nvPicPr>
            <p:cNvPr id="29" name="object 29"/>
            <p:cNvPicPr/>
            <p:nvPr/>
          </p:nvPicPr>
          <p:blipFill>
            <a:blip r:embed="rId11" cstate="print"/>
            <a:stretch>
              <a:fillRect/>
            </a:stretch>
          </p:blipFill>
          <p:spPr>
            <a:xfrm>
              <a:off x="1612391" y="2810255"/>
              <a:ext cx="2913888" cy="1636776"/>
            </a:xfrm>
            <a:prstGeom prst="rect">
              <a:avLst/>
            </a:prstGeom>
          </p:spPr>
        </p:pic>
        <p:pic>
          <p:nvPicPr>
            <p:cNvPr id="30" name="object 30"/>
            <p:cNvPicPr/>
            <p:nvPr/>
          </p:nvPicPr>
          <p:blipFill>
            <a:blip r:embed="rId12" cstate="print"/>
            <a:stretch>
              <a:fillRect/>
            </a:stretch>
          </p:blipFill>
          <p:spPr>
            <a:xfrm>
              <a:off x="8022336" y="2471927"/>
              <a:ext cx="2615183" cy="1469136"/>
            </a:xfrm>
            <a:prstGeom prst="rect">
              <a:avLst/>
            </a:prstGeom>
          </p:spPr>
        </p:pic>
        <p:pic>
          <p:nvPicPr>
            <p:cNvPr id="31" name="object 31"/>
            <p:cNvPicPr/>
            <p:nvPr/>
          </p:nvPicPr>
          <p:blipFill>
            <a:blip r:embed="rId13" cstate="print"/>
            <a:stretch>
              <a:fillRect/>
            </a:stretch>
          </p:blipFill>
          <p:spPr>
            <a:xfrm>
              <a:off x="4450079" y="3084575"/>
              <a:ext cx="3474720" cy="1505712"/>
            </a:xfrm>
            <a:prstGeom prst="rect">
              <a:avLst/>
            </a:prstGeom>
          </p:spPr>
        </p:pic>
        <p:pic>
          <p:nvPicPr>
            <p:cNvPr id="32" name="object 32"/>
            <p:cNvPicPr/>
            <p:nvPr/>
          </p:nvPicPr>
          <p:blipFill>
            <a:blip r:embed="rId14" cstate="print"/>
            <a:stretch>
              <a:fillRect/>
            </a:stretch>
          </p:blipFill>
          <p:spPr>
            <a:xfrm>
              <a:off x="4660391" y="2097023"/>
              <a:ext cx="3133343" cy="1621536"/>
            </a:xfrm>
            <a:prstGeom prst="rect">
              <a:avLst/>
            </a:prstGeom>
          </p:spPr>
        </p:pic>
        <p:pic>
          <p:nvPicPr>
            <p:cNvPr id="33" name="object 33"/>
            <p:cNvPicPr/>
            <p:nvPr/>
          </p:nvPicPr>
          <p:blipFill>
            <a:blip r:embed="rId15" cstate="print"/>
            <a:stretch>
              <a:fillRect/>
            </a:stretch>
          </p:blipFill>
          <p:spPr>
            <a:xfrm>
              <a:off x="7869936" y="2176271"/>
              <a:ext cx="1453896" cy="377951"/>
            </a:xfrm>
            <a:prstGeom prst="rect">
              <a:avLst/>
            </a:prstGeom>
          </p:spPr>
        </p:pic>
        <p:sp>
          <p:nvSpPr>
            <p:cNvPr id="34" name="object 34"/>
            <p:cNvSpPr/>
            <p:nvPr/>
          </p:nvSpPr>
          <p:spPr>
            <a:xfrm>
              <a:off x="7869936" y="2176271"/>
              <a:ext cx="1454150" cy="378460"/>
            </a:xfrm>
            <a:custGeom>
              <a:avLst/>
              <a:gdLst/>
              <a:ahLst/>
              <a:cxnLst/>
              <a:rect l="l" t="t" r="r" b="b"/>
              <a:pathLst>
                <a:path w="1454150" h="378460">
                  <a:moveTo>
                    <a:pt x="0" y="62991"/>
                  </a:moveTo>
                  <a:lnTo>
                    <a:pt x="4949" y="38469"/>
                  </a:lnTo>
                  <a:lnTo>
                    <a:pt x="18446" y="18446"/>
                  </a:lnTo>
                  <a:lnTo>
                    <a:pt x="38469" y="4949"/>
                  </a:lnTo>
                  <a:lnTo>
                    <a:pt x="62992" y="0"/>
                  </a:lnTo>
                  <a:lnTo>
                    <a:pt x="1390904" y="0"/>
                  </a:lnTo>
                  <a:lnTo>
                    <a:pt x="1415426" y="4949"/>
                  </a:lnTo>
                  <a:lnTo>
                    <a:pt x="1435449" y="18446"/>
                  </a:lnTo>
                  <a:lnTo>
                    <a:pt x="1448946" y="38469"/>
                  </a:lnTo>
                  <a:lnTo>
                    <a:pt x="1453896" y="62991"/>
                  </a:lnTo>
                  <a:lnTo>
                    <a:pt x="1453896" y="314960"/>
                  </a:lnTo>
                  <a:lnTo>
                    <a:pt x="1448946" y="339482"/>
                  </a:lnTo>
                  <a:lnTo>
                    <a:pt x="1435449" y="359505"/>
                  </a:lnTo>
                  <a:lnTo>
                    <a:pt x="1415426" y="373002"/>
                  </a:lnTo>
                  <a:lnTo>
                    <a:pt x="1390904" y="377951"/>
                  </a:lnTo>
                  <a:lnTo>
                    <a:pt x="62992" y="377951"/>
                  </a:lnTo>
                  <a:lnTo>
                    <a:pt x="38469" y="373002"/>
                  </a:lnTo>
                  <a:lnTo>
                    <a:pt x="18446" y="359505"/>
                  </a:lnTo>
                  <a:lnTo>
                    <a:pt x="4949" y="339482"/>
                  </a:lnTo>
                  <a:lnTo>
                    <a:pt x="0" y="314960"/>
                  </a:lnTo>
                  <a:lnTo>
                    <a:pt x="0" y="62991"/>
                  </a:lnTo>
                  <a:close/>
                </a:path>
              </a:pathLst>
            </a:custGeom>
            <a:ln w="12192">
              <a:solidFill>
                <a:srgbClr val="E8498A"/>
              </a:solidFill>
            </a:ln>
          </p:spPr>
          <p:txBody>
            <a:bodyPr wrap="square" lIns="0" tIns="0" rIns="0" bIns="0" rtlCol="0"/>
            <a:lstStyle/>
            <a:p>
              <a:endParaRPr/>
            </a:p>
          </p:txBody>
        </p:sp>
      </p:grpSp>
      <p:sp>
        <p:nvSpPr>
          <p:cNvPr id="35" name="object 35"/>
          <p:cNvSpPr txBox="1"/>
          <p:nvPr/>
        </p:nvSpPr>
        <p:spPr>
          <a:xfrm>
            <a:off x="8336026" y="2237943"/>
            <a:ext cx="528955" cy="238125"/>
          </a:xfrm>
          <a:prstGeom prst="rect">
            <a:avLst/>
          </a:prstGeom>
        </p:spPr>
        <p:txBody>
          <a:bodyPr vert="horz" wrap="square" lIns="0" tIns="12065" rIns="0" bIns="0" rtlCol="0">
            <a:spAutoFit/>
          </a:bodyPr>
          <a:lstStyle/>
          <a:p>
            <a:pPr marL="12700">
              <a:lnSpc>
                <a:spcPct val="100000"/>
              </a:lnSpc>
              <a:spcBef>
                <a:spcPts val="95"/>
              </a:spcBef>
            </a:pPr>
            <a:r>
              <a:rPr sz="1400" b="1" spc="-10" dirty="0">
                <a:solidFill>
                  <a:srgbClr val="FFFFFF"/>
                </a:solidFill>
                <a:latin typeface="Calibri"/>
                <a:cs typeface="Calibri"/>
              </a:rPr>
              <a:t>Offices</a:t>
            </a:r>
            <a:endParaRPr sz="1400">
              <a:latin typeface="Calibri"/>
              <a:cs typeface="Calibri"/>
            </a:endParaRPr>
          </a:p>
        </p:txBody>
      </p:sp>
      <p:sp>
        <p:nvSpPr>
          <p:cNvPr id="36" name="object 36"/>
          <p:cNvSpPr/>
          <p:nvPr/>
        </p:nvSpPr>
        <p:spPr>
          <a:xfrm>
            <a:off x="9323831" y="2358898"/>
            <a:ext cx="424815" cy="1172210"/>
          </a:xfrm>
          <a:custGeom>
            <a:avLst/>
            <a:gdLst/>
            <a:ahLst/>
            <a:cxnLst/>
            <a:rect l="l" t="t" r="r" b="b"/>
            <a:pathLst>
              <a:path w="424815" h="1172210">
                <a:moveTo>
                  <a:pt x="50800" y="0"/>
                </a:moveTo>
                <a:lnTo>
                  <a:pt x="0" y="0"/>
                </a:lnTo>
                <a:lnTo>
                  <a:pt x="0" y="12700"/>
                </a:lnTo>
                <a:lnTo>
                  <a:pt x="50800" y="12700"/>
                </a:lnTo>
                <a:lnTo>
                  <a:pt x="50800" y="0"/>
                </a:lnTo>
                <a:close/>
              </a:path>
              <a:path w="424815" h="1172210">
                <a:moveTo>
                  <a:pt x="139700" y="0"/>
                </a:moveTo>
                <a:lnTo>
                  <a:pt x="88900" y="0"/>
                </a:lnTo>
                <a:lnTo>
                  <a:pt x="88900" y="12700"/>
                </a:lnTo>
                <a:lnTo>
                  <a:pt x="139700" y="12700"/>
                </a:lnTo>
                <a:lnTo>
                  <a:pt x="139700" y="0"/>
                </a:lnTo>
                <a:close/>
              </a:path>
              <a:path w="424815" h="1172210">
                <a:moveTo>
                  <a:pt x="228600" y="0"/>
                </a:moveTo>
                <a:lnTo>
                  <a:pt x="177800" y="0"/>
                </a:lnTo>
                <a:lnTo>
                  <a:pt x="177800" y="12700"/>
                </a:lnTo>
                <a:lnTo>
                  <a:pt x="228600" y="12700"/>
                </a:lnTo>
                <a:lnTo>
                  <a:pt x="228600" y="0"/>
                </a:lnTo>
                <a:close/>
              </a:path>
              <a:path w="424815" h="1172210">
                <a:moveTo>
                  <a:pt x="317500" y="0"/>
                </a:moveTo>
                <a:lnTo>
                  <a:pt x="266700" y="0"/>
                </a:lnTo>
                <a:lnTo>
                  <a:pt x="266700" y="12700"/>
                </a:lnTo>
                <a:lnTo>
                  <a:pt x="317500" y="12700"/>
                </a:lnTo>
                <a:lnTo>
                  <a:pt x="317500" y="0"/>
                </a:lnTo>
                <a:close/>
              </a:path>
              <a:path w="424815" h="1172210">
                <a:moveTo>
                  <a:pt x="380238" y="6350"/>
                </a:moveTo>
                <a:lnTo>
                  <a:pt x="380238" y="26162"/>
                </a:lnTo>
                <a:lnTo>
                  <a:pt x="392938" y="26162"/>
                </a:lnTo>
                <a:lnTo>
                  <a:pt x="392938" y="12700"/>
                </a:lnTo>
                <a:lnTo>
                  <a:pt x="386588" y="12700"/>
                </a:lnTo>
                <a:lnTo>
                  <a:pt x="380238" y="6350"/>
                </a:lnTo>
                <a:close/>
              </a:path>
              <a:path w="424815" h="1172210">
                <a:moveTo>
                  <a:pt x="392938" y="0"/>
                </a:moveTo>
                <a:lnTo>
                  <a:pt x="355600" y="0"/>
                </a:lnTo>
                <a:lnTo>
                  <a:pt x="355600" y="12700"/>
                </a:lnTo>
                <a:lnTo>
                  <a:pt x="380238" y="12700"/>
                </a:lnTo>
                <a:lnTo>
                  <a:pt x="380238" y="6350"/>
                </a:lnTo>
                <a:lnTo>
                  <a:pt x="392938" y="6350"/>
                </a:lnTo>
                <a:lnTo>
                  <a:pt x="392938" y="0"/>
                </a:lnTo>
                <a:close/>
              </a:path>
              <a:path w="424815" h="1172210">
                <a:moveTo>
                  <a:pt x="392938" y="6350"/>
                </a:moveTo>
                <a:lnTo>
                  <a:pt x="380238" y="6350"/>
                </a:lnTo>
                <a:lnTo>
                  <a:pt x="386588" y="12700"/>
                </a:lnTo>
                <a:lnTo>
                  <a:pt x="392938" y="12700"/>
                </a:lnTo>
                <a:lnTo>
                  <a:pt x="392938" y="6350"/>
                </a:lnTo>
                <a:close/>
              </a:path>
              <a:path w="424815" h="1172210">
                <a:moveTo>
                  <a:pt x="392938" y="64262"/>
                </a:moveTo>
                <a:lnTo>
                  <a:pt x="380238" y="64262"/>
                </a:lnTo>
                <a:lnTo>
                  <a:pt x="380238" y="115062"/>
                </a:lnTo>
                <a:lnTo>
                  <a:pt x="392938" y="115062"/>
                </a:lnTo>
                <a:lnTo>
                  <a:pt x="392938" y="64262"/>
                </a:lnTo>
                <a:close/>
              </a:path>
              <a:path w="424815" h="1172210">
                <a:moveTo>
                  <a:pt x="392938" y="153162"/>
                </a:moveTo>
                <a:lnTo>
                  <a:pt x="380238" y="153162"/>
                </a:lnTo>
                <a:lnTo>
                  <a:pt x="380238" y="203962"/>
                </a:lnTo>
                <a:lnTo>
                  <a:pt x="392938" y="203962"/>
                </a:lnTo>
                <a:lnTo>
                  <a:pt x="392938" y="153162"/>
                </a:lnTo>
                <a:close/>
              </a:path>
              <a:path w="424815" h="1172210">
                <a:moveTo>
                  <a:pt x="392938" y="242062"/>
                </a:moveTo>
                <a:lnTo>
                  <a:pt x="380238" y="242062"/>
                </a:lnTo>
                <a:lnTo>
                  <a:pt x="380238" y="292862"/>
                </a:lnTo>
                <a:lnTo>
                  <a:pt x="392938" y="292862"/>
                </a:lnTo>
                <a:lnTo>
                  <a:pt x="392938" y="242062"/>
                </a:lnTo>
                <a:close/>
              </a:path>
              <a:path w="424815" h="1172210">
                <a:moveTo>
                  <a:pt x="392938" y="330962"/>
                </a:moveTo>
                <a:lnTo>
                  <a:pt x="380238" y="330962"/>
                </a:lnTo>
                <a:lnTo>
                  <a:pt x="380238" y="381762"/>
                </a:lnTo>
                <a:lnTo>
                  <a:pt x="392938" y="381762"/>
                </a:lnTo>
                <a:lnTo>
                  <a:pt x="392938" y="330962"/>
                </a:lnTo>
                <a:close/>
              </a:path>
              <a:path w="424815" h="1172210">
                <a:moveTo>
                  <a:pt x="392938" y="419862"/>
                </a:moveTo>
                <a:lnTo>
                  <a:pt x="380238" y="419862"/>
                </a:lnTo>
                <a:lnTo>
                  <a:pt x="380238" y="470662"/>
                </a:lnTo>
                <a:lnTo>
                  <a:pt x="392938" y="470662"/>
                </a:lnTo>
                <a:lnTo>
                  <a:pt x="392938" y="419862"/>
                </a:lnTo>
                <a:close/>
              </a:path>
              <a:path w="424815" h="1172210">
                <a:moveTo>
                  <a:pt x="392938" y="508762"/>
                </a:moveTo>
                <a:lnTo>
                  <a:pt x="380238" y="508762"/>
                </a:lnTo>
                <a:lnTo>
                  <a:pt x="380238" y="559562"/>
                </a:lnTo>
                <a:lnTo>
                  <a:pt x="392938" y="559562"/>
                </a:lnTo>
                <a:lnTo>
                  <a:pt x="392938" y="508762"/>
                </a:lnTo>
                <a:close/>
              </a:path>
              <a:path w="424815" h="1172210">
                <a:moveTo>
                  <a:pt x="392938" y="597662"/>
                </a:moveTo>
                <a:lnTo>
                  <a:pt x="380238" y="597662"/>
                </a:lnTo>
                <a:lnTo>
                  <a:pt x="380238" y="648462"/>
                </a:lnTo>
                <a:lnTo>
                  <a:pt x="392938" y="648462"/>
                </a:lnTo>
                <a:lnTo>
                  <a:pt x="392938" y="597662"/>
                </a:lnTo>
                <a:close/>
              </a:path>
              <a:path w="424815" h="1172210">
                <a:moveTo>
                  <a:pt x="392938" y="686562"/>
                </a:moveTo>
                <a:lnTo>
                  <a:pt x="380238" y="686562"/>
                </a:lnTo>
                <a:lnTo>
                  <a:pt x="380238" y="737362"/>
                </a:lnTo>
                <a:lnTo>
                  <a:pt x="392938" y="737362"/>
                </a:lnTo>
                <a:lnTo>
                  <a:pt x="392938" y="686562"/>
                </a:lnTo>
                <a:close/>
              </a:path>
              <a:path w="424815" h="1172210">
                <a:moveTo>
                  <a:pt x="392938" y="775462"/>
                </a:moveTo>
                <a:lnTo>
                  <a:pt x="380238" y="775462"/>
                </a:lnTo>
                <a:lnTo>
                  <a:pt x="380238" y="826262"/>
                </a:lnTo>
                <a:lnTo>
                  <a:pt x="392938" y="826262"/>
                </a:lnTo>
                <a:lnTo>
                  <a:pt x="392938" y="775462"/>
                </a:lnTo>
                <a:close/>
              </a:path>
              <a:path w="424815" h="1172210">
                <a:moveTo>
                  <a:pt x="392938" y="864362"/>
                </a:moveTo>
                <a:lnTo>
                  <a:pt x="380238" y="864362"/>
                </a:lnTo>
                <a:lnTo>
                  <a:pt x="380238" y="915162"/>
                </a:lnTo>
                <a:lnTo>
                  <a:pt x="392938" y="915162"/>
                </a:lnTo>
                <a:lnTo>
                  <a:pt x="392938" y="864362"/>
                </a:lnTo>
                <a:close/>
              </a:path>
              <a:path w="424815" h="1172210">
                <a:moveTo>
                  <a:pt x="392938" y="953262"/>
                </a:moveTo>
                <a:lnTo>
                  <a:pt x="380238" y="953262"/>
                </a:lnTo>
                <a:lnTo>
                  <a:pt x="380238" y="1004062"/>
                </a:lnTo>
                <a:lnTo>
                  <a:pt x="392938" y="1004062"/>
                </a:lnTo>
                <a:lnTo>
                  <a:pt x="392938" y="953262"/>
                </a:lnTo>
                <a:close/>
              </a:path>
              <a:path w="424815" h="1172210">
                <a:moveTo>
                  <a:pt x="392938" y="1042162"/>
                </a:moveTo>
                <a:lnTo>
                  <a:pt x="380238" y="1042162"/>
                </a:lnTo>
                <a:lnTo>
                  <a:pt x="380238" y="1092962"/>
                </a:lnTo>
                <a:lnTo>
                  <a:pt x="392938" y="1092962"/>
                </a:lnTo>
                <a:lnTo>
                  <a:pt x="392938" y="1042162"/>
                </a:lnTo>
                <a:close/>
              </a:path>
              <a:path w="424815" h="1172210">
                <a:moveTo>
                  <a:pt x="386588" y="1095502"/>
                </a:moveTo>
                <a:lnTo>
                  <a:pt x="371794" y="1098508"/>
                </a:lnTo>
                <a:lnTo>
                  <a:pt x="359679" y="1106693"/>
                </a:lnTo>
                <a:lnTo>
                  <a:pt x="351494" y="1118808"/>
                </a:lnTo>
                <a:lnTo>
                  <a:pt x="348488" y="1133602"/>
                </a:lnTo>
                <a:lnTo>
                  <a:pt x="351494" y="1148449"/>
                </a:lnTo>
                <a:lnTo>
                  <a:pt x="359679" y="1160557"/>
                </a:lnTo>
                <a:lnTo>
                  <a:pt x="371794" y="1168713"/>
                </a:lnTo>
                <a:lnTo>
                  <a:pt x="386588" y="1171702"/>
                </a:lnTo>
                <a:lnTo>
                  <a:pt x="401435" y="1168713"/>
                </a:lnTo>
                <a:lnTo>
                  <a:pt x="413543" y="1160557"/>
                </a:lnTo>
                <a:lnTo>
                  <a:pt x="421699" y="1148449"/>
                </a:lnTo>
                <a:lnTo>
                  <a:pt x="424688" y="1133602"/>
                </a:lnTo>
                <a:lnTo>
                  <a:pt x="380238" y="1133602"/>
                </a:lnTo>
                <a:lnTo>
                  <a:pt x="380238" y="1131062"/>
                </a:lnTo>
                <a:lnTo>
                  <a:pt x="424174" y="1131062"/>
                </a:lnTo>
                <a:lnTo>
                  <a:pt x="421699" y="1118808"/>
                </a:lnTo>
                <a:lnTo>
                  <a:pt x="413543" y="1106693"/>
                </a:lnTo>
                <a:lnTo>
                  <a:pt x="401435" y="1098508"/>
                </a:lnTo>
                <a:lnTo>
                  <a:pt x="386588" y="1095502"/>
                </a:lnTo>
                <a:close/>
              </a:path>
              <a:path w="424815" h="1172210">
                <a:moveTo>
                  <a:pt x="392938" y="1131062"/>
                </a:moveTo>
                <a:lnTo>
                  <a:pt x="380238" y="1131062"/>
                </a:lnTo>
                <a:lnTo>
                  <a:pt x="380238" y="1133602"/>
                </a:lnTo>
                <a:lnTo>
                  <a:pt x="392938" y="1133602"/>
                </a:lnTo>
                <a:lnTo>
                  <a:pt x="392938" y="1131062"/>
                </a:lnTo>
                <a:close/>
              </a:path>
              <a:path w="424815" h="1172210">
                <a:moveTo>
                  <a:pt x="424174" y="1131062"/>
                </a:moveTo>
                <a:lnTo>
                  <a:pt x="392938" y="1131062"/>
                </a:lnTo>
                <a:lnTo>
                  <a:pt x="392938" y="1133602"/>
                </a:lnTo>
                <a:lnTo>
                  <a:pt x="424688" y="1133602"/>
                </a:lnTo>
                <a:lnTo>
                  <a:pt x="424174" y="1131062"/>
                </a:lnTo>
                <a:close/>
              </a:path>
            </a:pathLst>
          </a:custGeom>
          <a:solidFill>
            <a:srgbClr val="5B9BD4"/>
          </a:solidFill>
        </p:spPr>
        <p:txBody>
          <a:bodyPr wrap="square" lIns="0" tIns="0" rIns="0" bIns="0" rtlCol="0"/>
          <a:lstStyle/>
          <a:p>
            <a:endParaRPr/>
          </a:p>
        </p:txBody>
      </p:sp>
      <p:pic>
        <p:nvPicPr>
          <p:cNvPr id="37" name="图片 5">
            <a:extLst>
              <a:ext uri="{FF2B5EF4-FFF2-40B4-BE49-F238E27FC236}">
                <a16:creationId xmlns:a16="http://schemas.microsoft.com/office/drawing/2014/main" id="{E678505B-9756-B0A8-C91B-D54527A1C5F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029532" y="-178883"/>
            <a:ext cx="1933173" cy="964826"/>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04" y="0"/>
            <a:ext cx="12202603" cy="6854573"/>
          </a:xfrm>
          <a:prstGeom prst="rect">
            <a:avLst/>
          </a:prstGeom>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09228" y="1713"/>
            <a:ext cx="1933173" cy="964826"/>
          </a:xfrm>
          <a:prstGeom prst="rect">
            <a:avLst/>
          </a:prstGeom>
        </p:spPr>
      </p:pic>
      <p:sp>
        <p:nvSpPr>
          <p:cNvPr id="7" name="标题 1"/>
          <p:cNvSpPr txBox="1">
            <a:spLocks/>
          </p:cNvSpPr>
          <p:nvPr/>
        </p:nvSpPr>
        <p:spPr>
          <a:xfrm>
            <a:off x="281094" y="113711"/>
            <a:ext cx="11910905" cy="550498"/>
          </a:xfrm>
          <a:prstGeom prst="rect">
            <a:avLst/>
          </a:prstGeom>
          <a:noFill/>
        </p:spPr>
        <p:txBody>
          <a:bodyPr>
            <a:noAutofit/>
          </a:bodyPr>
          <a:lstStyle>
            <a:lvl1pPr algn="l" defTabSz="1219170" rtl="0" eaLnBrk="1" latinLnBrk="0" hangingPunct="1">
              <a:spcBef>
                <a:spcPct val="0"/>
              </a:spcBef>
              <a:buNone/>
              <a:defRPr sz="2667" b="1"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alibri" panose="020F0502020204030204" pitchFamily="34" charset="0"/>
                <a:ea typeface="微软雅黑 Light"/>
                <a:cs typeface="Calibri" panose="020F0502020204030204" pitchFamily="34" charset="0"/>
              </a:rPr>
              <a:t>Solution for multi roles</a:t>
            </a:r>
            <a:r>
              <a:rPr kumimoji="0" lang="en-US" altLang="zh-CN" sz="1800" b="1" i="0" u="none" strike="noStrike" kern="1200" cap="none" spc="0" normalizeH="0" baseline="0" noProof="0" dirty="0">
                <a:ln>
                  <a:noFill/>
                </a:ln>
                <a:solidFill>
                  <a:prstClr val="white"/>
                </a:solidFill>
                <a:effectLst/>
                <a:uLnTx/>
                <a:uFillTx/>
                <a:latin typeface="Calibri" panose="020F0502020204030204" pitchFamily="34" charset="0"/>
                <a:ea typeface="微软雅黑 Light"/>
                <a:cs typeface="Calibri" panose="020F0502020204030204" pitchFamily="34" charset="0"/>
              </a:rPr>
              <a:t>| Efficient Clock in/out &amp; Attendance &amp; Leave Management</a:t>
            </a:r>
          </a:p>
        </p:txBody>
      </p:sp>
      <p:sp>
        <p:nvSpPr>
          <p:cNvPr id="80" name="文本框 79"/>
          <p:cNvSpPr txBox="1"/>
          <p:nvPr/>
        </p:nvSpPr>
        <p:spPr>
          <a:xfrm>
            <a:off x="156321" y="2597555"/>
            <a:ext cx="3554179" cy="276999"/>
          </a:xfrm>
          <a:prstGeom prst="rect">
            <a:avLst/>
          </a:prstGeom>
          <a:noFill/>
        </p:spPr>
        <p:txBody>
          <a:bodyPr wrap="none" rtlCol="0">
            <a:spAutoFit/>
          </a:bodyPr>
          <a:lstStyle/>
          <a:p>
            <a:pPr lvl="0" algn="ctr">
              <a:defRPr/>
            </a:pPr>
            <a:r>
              <a:rPr lang="en-US" altLang="zh-CN" sz="1200" b="1">
                <a:solidFill>
                  <a:prstClr val="white"/>
                </a:solidFill>
                <a:latin typeface="等线" panose="020F0502020204030204"/>
              </a:rPr>
              <a:t>Asignar horario de asistencia para cada personal</a:t>
            </a:r>
            <a:endParaRPr kumimoji="0" lang="zh-CN" altLang="en-US" sz="12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82" name="组合 81"/>
          <p:cNvGrpSpPr/>
          <p:nvPr/>
        </p:nvGrpSpPr>
        <p:grpSpPr>
          <a:xfrm>
            <a:off x="1647657" y="1289683"/>
            <a:ext cx="952720" cy="946381"/>
            <a:chOff x="4962201" y="5287332"/>
            <a:chExt cx="952720" cy="946381"/>
          </a:xfrm>
        </p:grpSpPr>
        <p:sp>
          <p:nvSpPr>
            <p:cNvPr id="83" name="文本框 82"/>
            <p:cNvSpPr txBox="1"/>
            <p:nvPr/>
          </p:nvSpPr>
          <p:spPr>
            <a:xfrm>
              <a:off x="4962201" y="5833603"/>
              <a:ext cx="9527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rPr>
                <a:t>Next Friday: 10:00-20:00</a:t>
              </a:r>
              <a:endParaRPr kumimoji="0" lang="zh-CN" altLang="en-US" sz="1000" b="0" i="0" u="none" strike="noStrike" kern="1200" cap="none" spc="0" normalizeH="0" baseline="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endParaRPr>
            </a:p>
          </p:txBody>
        </p:sp>
        <p:pic>
          <p:nvPicPr>
            <p:cNvPr id="84" name="Picture 2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72591" y="5287332"/>
              <a:ext cx="531940" cy="582613"/>
            </a:xfrm>
            <a:prstGeom prst="rect">
              <a:avLst/>
            </a:prstGeom>
          </p:spPr>
        </p:pic>
      </p:grpSp>
      <p:grpSp>
        <p:nvGrpSpPr>
          <p:cNvPr id="86" name="组合 85"/>
          <p:cNvGrpSpPr/>
          <p:nvPr/>
        </p:nvGrpSpPr>
        <p:grpSpPr>
          <a:xfrm>
            <a:off x="45623" y="1288690"/>
            <a:ext cx="952720" cy="947374"/>
            <a:chOff x="2876256" y="5285379"/>
            <a:chExt cx="952720" cy="947374"/>
          </a:xfrm>
        </p:grpSpPr>
        <p:pic>
          <p:nvPicPr>
            <p:cNvPr id="87" name="图片 8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86646" y="5285379"/>
              <a:ext cx="531940" cy="513490"/>
            </a:xfrm>
            <a:prstGeom prst="rect">
              <a:avLst/>
            </a:prstGeom>
          </p:spPr>
        </p:pic>
        <p:sp>
          <p:nvSpPr>
            <p:cNvPr id="88" name="文本框 87"/>
            <p:cNvSpPr txBox="1"/>
            <p:nvPr/>
          </p:nvSpPr>
          <p:spPr>
            <a:xfrm>
              <a:off x="2876256" y="5832643"/>
              <a:ext cx="9527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rPr>
                <a:t>8</a:t>
              </a:r>
              <a:r>
                <a:rPr kumimoji="0" lang="en-US" altLang="zh-CN" sz="1000" b="0" i="0" u="none" strike="noStrike" kern="1200" cap="none" spc="0" normalizeH="0" baseline="3000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rPr>
                <a:t>th</a:t>
              </a:r>
              <a:r>
                <a:rPr kumimoji="0" lang="en-US" altLang="zh-CN" sz="1000" b="0" i="0" u="none" strike="noStrike" kern="1200" cap="none" spc="0" normalizeH="0" baseline="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rPr>
                <a:t>-31</a:t>
              </a:r>
              <a:r>
                <a:rPr kumimoji="0" lang="en-US" altLang="zh-CN" sz="1000" b="0" i="0" u="none" strike="noStrike" kern="1200" cap="none" spc="0" normalizeH="0" baseline="3000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rPr>
                <a:t>th</a:t>
              </a:r>
              <a:r>
                <a:rPr kumimoji="0" lang="en-US" altLang="zh-CN" sz="1000" b="0" i="0" u="none" strike="noStrike" kern="1200" cap="none" spc="0" normalizeH="0" baseline="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rPr>
                <a:t> Oct: 16:00-23:00</a:t>
              </a:r>
              <a:endParaRPr kumimoji="0" lang="zh-CN" altLang="en-US" sz="1000" b="0" i="0" u="none" strike="noStrike" kern="1200" cap="none" spc="0" normalizeH="0" baseline="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endParaRPr>
            </a:p>
          </p:txBody>
        </p:sp>
      </p:grpSp>
      <p:grpSp>
        <p:nvGrpSpPr>
          <p:cNvPr id="89" name="组合 88"/>
          <p:cNvGrpSpPr/>
          <p:nvPr/>
        </p:nvGrpSpPr>
        <p:grpSpPr>
          <a:xfrm>
            <a:off x="821004" y="1217943"/>
            <a:ext cx="952720" cy="1024406"/>
            <a:chOff x="3904117" y="5208347"/>
            <a:chExt cx="952720" cy="1024406"/>
          </a:xfrm>
        </p:grpSpPr>
        <p:pic>
          <p:nvPicPr>
            <p:cNvPr id="90" name="Picture 4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14507" y="5208347"/>
              <a:ext cx="531940" cy="689506"/>
            </a:xfrm>
            <a:prstGeom prst="rect">
              <a:avLst/>
            </a:prstGeom>
          </p:spPr>
        </p:pic>
        <p:sp>
          <p:nvSpPr>
            <p:cNvPr id="91" name="文本框 90"/>
            <p:cNvSpPr txBox="1"/>
            <p:nvPr/>
          </p:nvSpPr>
          <p:spPr>
            <a:xfrm>
              <a:off x="3904117" y="5832643"/>
              <a:ext cx="9527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rPr>
                <a:t>Mon - Sun: 8:00-15:00</a:t>
              </a:r>
              <a:endParaRPr kumimoji="0" lang="zh-CN" altLang="en-US" sz="1000" b="0" i="0" u="none" strike="noStrike" kern="1200" cap="none" spc="0" normalizeH="0" baseline="0" noProof="0" dirty="0">
                <a:ln>
                  <a:noFill/>
                </a:ln>
                <a:solidFill>
                  <a:prstClr val="white"/>
                </a:solidFill>
                <a:effectLst/>
                <a:uLnTx/>
                <a:uFillTx/>
                <a:latin typeface="等线" panose="020F0502020204030204"/>
                <a:ea typeface="微软雅黑" panose="020B0503020204020204" pitchFamily="34" charset="-122"/>
                <a:cs typeface="+mn-cs"/>
                <a:sym typeface="Helvetica Now Text" panose="020B0504030202020204" pitchFamily="34" charset="0"/>
              </a:endParaRPr>
            </a:p>
          </p:txBody>
        </p:sp>
      </p:grpSp>
      <p:pic>
        <p:nvPicPr>
          <p:cNvPr id="95" name="图片 9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17398" y="1446164"/>
            <a:ext cx="1575302" cy="127969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fov="7200000">
              <a:rot lat="18359994" lon="0" rev="0"/>
            </a:camera>
            <a:lightRig rig="twoPt" dir="t">
              <a:rot lat="0" lon="0" rev="7200000"/>
            </a:lightRig>
          </a:scene3d>
          <a:sp3d prstMaterial="matte">
            <a:bevelT w="22860" h="12700"/>
            <a:contourClr>
              <a:srgbClr val="FFFFFF"/>
            </a:contourClr>
          </a:sp3d>
        </p:spPr>
      </p:pic>
      <p:sp>
        <p:nvSpPr>
          <p:cNvPr id="104" name="椭圆 103"/>
          <p:cNvSpPr/>
          <p:nvPr/>
        </p:nvSpPr>
        <p:spPr>
          <a:xfrm>
            <a:off x="5841388" y="1833354"/>
            <a:ext cx="505315" cy="505315"/>
          </a:xfrm>
          <a:prstGeom prst="ellipse">
            <a:avLst/>
          </a:prstGeom>
          <a:solidFill>
            <a:srgbClr val="C00000">
              <a:alpha val="69804"/>
            </a:srgbClr>
          </a:solidFill>
          <a:ln>
            <a:solidFill>
              <a:srgbClr val="C00000"/>
            </a:solidFill>
            <a:prstDash val="dash"/>
          </a:ln>
          <a:scene3d>
            <a:camera prst="orthographicFront">
              <a:rot lat="18599993"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white"/>
              </a:solidFill>
              <a:effectLst/>
              <a:uLnTx/>
              <a:uFillTx/>
              <a:latin typeface="Helvetica Now Text"/>
              <a:ea typeface="等线" panose="02010600030101010101" pitchFamily="2" charset="-122"/>
              <a:cs typeface="+mn-cs"/>
              <a:sym typeface="Helvetica Neue"/>
            </a:endParaRPr>
          </a:p>
        </p:txBody>
      </p:sp>
      <p:pic>
        <p:nvPicPr>
          <p:cNvPr id="107" name="图片 10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4612960" y="1004646"/>
            <a:ext cx="1984177" cy="1116099"/>
          </a:xfrm>
          <a:prstGeom prst="rect">
            <a:avLst/>
          </a:prstGeom>
        </p:spPr>
      </p:pic>
      <p:sp>
        <p:nvSpPr>
          <p:cNvPr id="108" name="文本框 107"/>
          <p:cNvSpPr txBox="1"/>
          <p:nvPr/>
        </p:nvSpPr>
        <p:spPr>
          <a:xfrm>
            <a:off x="4361341" y="2597076"/>
            <a:ext cx="3783569" cy="461665"/>
          </a:xfrm>
          <a:prstGeom prst="rect">
            <a:avLst/>
          </a:prstGeom>
          <a:noFill/>
        </p:spPr>
        <p:txBody>
          <a:bodyPr wrap="square" rtlCol="0">
            <a:spAutoFit/>
          </a:bodyPr>
          <a:lstStyle/>
          <a:p>
            <a:pPr lvl="0">
              <a:defRPr/>
            </a:pPr>
            <a:r>
              <a:rPr lang="es-ES" altLang="zh-CN" sz="1200" b="1" dirty="0">
                <a:solidFill>
                  <a:prstClr val="white"/>
                </a:solidFill>
                <a:latin typeface="等线" panose="020F0502020204030204"/>
              </a:rPr>
              <a:t>Asistencia móvil</a:t>
            </a:r>
          </a:p>
          <a:p>
            <a:pPr marL="171450" lvl="0" indent="-171450">
              <a:buFont typeface="Wingdings" panose="05000000000000000000" pitchFamily="2" charset="2"/>
              <a:buChar char="ü"/>
              <a:defRPr/>
            </a:pPr>
            <a:r>
              <a:rPr lang="es-ES" altLang="zh-CN" sz="1200" b="1" dirty="0">
                <a:solidFill>
                  <a:prstClr val="white"/>
                </a:solidFill>
                <a:latin typeface="等线" panose="020F0502020204030204"/>
              </a:rPr>
              <a:t>Regístrese y salga fácilmente sobre la marcha</a:t>
            </a:r>
            <a:endParaRPr kumimoji="0" lang="en-US" altLang="zh-CN" sz="1200" b="0"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09" name="文本框 14"/>
          <p:cNvSpPr txBox="1"/>
          <p:nvPr/>
        </p:nvSpPr>
        <p:spPr>
          <a:xfrm>
            <a:off x="8278528" y="2386936"/>
            <a:ext cx="4129521" cy="646331"/>
          </a:xfrm>
          <a:prstGeom prst="rect">
            <a:avLst/>
          </a:prstGeom>
          <a:noFill/>
        </p:spPr>
        <p:txBody>
          <a:bodyPr wrap="square" rtlCol="0">
            <a:spAutoFit/>
          </a:bodyPr>
          <a:lstStyle/>
          <a:p>
            <a:pPr lvl="0">
              <a:defRPr/>
            </a:pPr>
            <a:r>
              <a:rPr lang="es-ES" altLang="zh-CN" sz="1200" b="1" dirty="0">
                <a:solidFill>
                  <a:prstClr val="white"/>
                </a:solidFill>
                <a:latin typeface="等线" panose="020F0502020204030204"/>
                <a:sym typeface="Calibri" panose="020F0502020204030204" pitchFamily="34" charset="0"/>
              </a:rPr>
              <a:t>Autoservicio conveniente para empleados</a:t>
            </a:r>
          </a:p>
          <a:p>
            <a:pPr marL="171450" lvl="0" indent="-171450">
              <a:buFont typeface="Wingdings" panose="05000000000000000000" pitchFamily="2" charset="2"/>
              <a:buChar char="ü"/>
              <a:defRPr/>
            </a:pPr>
            <a:r>
              <a:rPr lang="es-ES" altLang="zh-CN" sz="1200" b="1" dirty="0">
                <a:solidFill>
                  <a:prstClr val="white"/>
                </a:solidFill>
                <a:latin typeface="等线" panose="020F0502020204030204"/>
                <a:sym typeface="Calibri" panose="020F0502020204030204" pitchFamily="34" charset="0"/>
              </a:rPr>
              <a:t>Permita que todos realicen un seguimiento de su asistencia en cualquier momento</a:t>
            </a:r>
            <a:endParaRPr kumimoji="0" lang="en-US" altLang="zh-CN" sz="1200" b="0"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112" name="图片 11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flipH="1">
            <a:off x="8766554" y="1149631"/>
            <a:ext cx="804023" cy="1022780"/>
          </a:xfrm>
          <a:prstGeom prst="rect">
            <a:avLst/>
          </a:prstGeom>
        </p:spPr>
      </p:pic>
      <p:grpSp>
        <p:nvGrpSpPr>
          <p:cNvPr id="113" name="组合 112"/>
          <p:cNvGrpSpPr/>
          <p:nvPr/>
        </p:nvGrpSpPr>
        <p:grpSpPr>
          <a:xfrm>
            <a:off x="6450522" y="982995"/>
            <a:ext cx="1500272" cy="1265220"/>
            <a:chOff x="4589432" y="4534404"/>
            <a:chExt cx="877794" cy="924274"/>
          </a:xfrm>
        </p:grpSpPr>
        <p:grpSp>
          <p:nvGrpSpPr>
            <p:cNvPr id="116" name="组合 115"/>
            <p:cNvGrpSpPr/>
            <p:nvPr/>
          </p:nvGrpSpPr>
          <p:grpSpPr>
            <a:xfrm>
              <a:off x="4610431" y="4535869"/>
              <a:ext cx="856795" cy="922809"/>
              <a:chOff x="10996239" y="1815282"/>
              <a:chExt cx="550076" cy="522405"/>
            </a:xfrm>
          </p:grpSpPr>
          <p:grpSp>
            <p:nvGrpSpPr>
              <p:cNvPr id="118" name="组合 117"/>
              <p:cNvGrpSpPr/>
              <p:nvPr/>
            </p:nvGrpSpPr>
            <p:grpSpPr>
              <a:xfrm>
                <a:off x="11247055" y="1815282"/>
                <a:ext cx="299260" cy="522405"/>
                <a:chOff x="10204127" y="2292404"/>
                <a:chExt cx="867189" cy="1650969"/>
              </a:xfrm>
            </p:grpSpPr>
            <p:pic>
              <p:nvPicPr>
                <p:cNvPr id="120" name="图片 11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57736" y="2333804"/>
                  <a:ext cx="759971" cy="1609569"/>
                </a:xfrm>
                <a:prstGeom prst="roundRect">
                  <a:avLst/>
                </a:prstGeom>
                <a:ln w="19050">
                  <a:noFill/>
                </a:ln>
              </p:spPr>
            </p:pic>
            <p:pic>
              <p:nvPicPr>
                <p:cNvPr id="121" name="iPhone壳.png" descr="iPhone壳.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04127" y="2292404"/>
                  <a:ext cx="867189" cy="1645484"/>
                </a:xfrm>
                <a:prstGeom prst="rect">
                  <a:avLst/>
                </a:prstGeom>
                <a:ln w="12700">
                  <a:miter lim="400000"/>
                </a:ln>
              </p:spPr>
            </p:pic>
          </p:grpSp>
          <p:pic>
            <p:nvPicPr>
              <p:cNvPr id="119" name="图片 11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96239" y="1844193"/>
                <a:ext cx="246553" cy="465732"/>
              </a:xfrm>
              <a:prstGeom prst="rect">
                <a:avLst/>
              </a:prstGeom>
            </p:spPr>
          </p:pic>
        </p:grpSp>
        <p:pic>
          <p:nvPicPr>
            <p:cNvPr id="117" name="iPhone壳.png" descr="iPhone壳.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89432" y="4534404"/>
              <a:ext cx="440484" cy="923216"/>
            </a:xfrm>
            <a:prstGeom prst="rect">
              <a:avLst/>
            </a:prstGeom>
            <a:ln w="12700">
              <a:miter lim="400000"/>
            </a:ln>
          </p:spPr>
        </p:pic>
      </p:grpSp>
      <p:grpSp>
        <p:nvGrpSpPr>
          <p:cNvPr id="122" name="组合 121"/>
          <p:cNvGrpSpPr/>
          <p:nvPr/>
        </p:nvGrpSpPr>
        <p:grpSpPr>
          <a:xfrm>
            <a:off x="10511298" y="916015"/>
            <a:ext cx="814583" cy="1266807"/>
            <a:chOff x="12865335" y="6142721"/>
            <a:chExt cx="408773" cy="653444"/>
          </a:xfrm>
        </p:grpSpPr>
        <p:pic>
          <p:nvPicPr>
            <p:cNvPr id="123" name="图片 12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888977" y="6160407"/>
              <a:ext cx="377273" cy="601912"/>
            </a:xfrm>
            <a:prstGeom prst="rect">
              <a:avLst/>
            </a:prstGeom>
          </p:spPr>
        </p:pic>
        <p:pic>
          <p:nvPicPr>
            <p:cNvPr id="124" name="iPhone壳.png" descr="iPhone壳.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865335" y="6142721"/>
              <a:ext cx="408773" cy="653444"/>
            </a:xfrm>
            <a:prstGeom prst="rect">
              <a:avLst/>
            </a:prstGeom>
            <a:ln w="12700">
              <a:miter lim="400000"/>
            </a:ln>
          </p:spPr>
        </p:pic>
      </p:grpSp>
      <p:grpSp>
        <p:nvGrpSpPr>
          <p:cNvPr id="125" name="组合 124"/>
          <p:cNvGrpSpPr/>
          <p:nvPr/>
        </p:nvGrpSpPr>
        <p:grpSpPr>
          <a:xfrm>
            <a:off x="10620689" y="3891042"/>
            <a:ext cx="922736" cy="1453328"/>
            <a:chOff x="7452655" y="4304791"/>
            <a:chExt cx="546641" cy="1066176"/>
          </a:xfrm>
        </p:grpSpPr>
        <p:pic>
          <p:nvPicPr>
            <p:cNvPr id="126" name="图片 12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502376" y="4345905"/>
              <a:ext cx="454885" cy="941538"/>
            </a:xfrm>
            <a:prstGeom prst="rect">
              <a:avLst/>
            </a:prstGeom>
          </p:spPr>
        </p:pic>
        <p:pic>
          <p:nvPicPr>
            <p:cNvPr id="127" name="iPhone壳.png" descr="iPhone壳.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452655" y="4304791"/>
              <a:ext cx="546641" cy="1066176"/>
            </a:xfrm>
            <a:prstGeom prst="rect">
              <a:avLst/>
            </a:prstGeom>
            <a:ln w="12700">
              <a:miter lim="400000"/>
            </a:ln>
          </p:spPr>
        </p:pic>
      </p:grpSp>
      <p:grpSp>
        <p:nvGrpSpPr>
          <p:cNvPr id="128" name="组合 127"/>
          <p:cNvGrpSpPr/>
          <p:nvPr/>
        </p:nvGrpSpPr>
        <p:grpSpPr>
          <a:xfrm>
            <a:off x="7008239" y="4112193"/>
            <a:ext cx="877863" cy="1453328"/>
            <a:chOff x="9606530" y="4356296"/>
            <a:chExt cx="526856" cy="954724"/>
          </a:xfrm>
        </p:grpSpPr>
        <p:pic>
          <p:nvPicPr>
            <p:cNvPr id="129" name="图片 12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614733" y="4396787"/>
              <a:ext cx="499892" cy="884979"/>
            </a:xfrm>
            <a:prstGeom prst="rect">
              <a:avLst/>
            </a:prstGeom>
          </p:spPr>
        </p:pic>
        <p:pic>
          <p:nvPicPr>
            <p:cNvPr id="130" name="iPhone壳.png" descr="iPhone壳.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606530" y="4356296"/>
              <a:ext cx="526856" cy="954724"/>
            </a:xfrm>
            <a:prstGeom prst="rect">
              <a:avLst/>
            </a:prstGeom>
            <a:ln w="12700">
              <a:miter lim="400000"/>
            </a:ln>
          </p:spPr>
        </p:pic>
      </p:grpSp>
      <p:grpSp>
        <p:nvGrpSpPr>
          <p:cNvPr id="131" name="组合 130"/>
          <p:cNvGrpSpPr/>
          <p:nvPr/>
        </p:nvGrpSpPr>
        <p:grpSpPr>
          <a:xfrm>
            <a:off x="4361341" y="4013089"/>
            <a:ext cx="2290004" cy="1235861"/>
            <a:chOff x="7979238" y="5377498"/>
            <a:chExt cx="2601675" cy="1127304"/>
          </a:xfrm>
        </p:grpSpPr>
        <p:pic>
          <p:nvPicPr>
            <p:cNvPr id="132" name="Picture 12" descr="查看源图像"/>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979238" y="5377498"/>
              <a:ext cx="2601675" cy="11273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3" name="图片 13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338432" y="5470115"/>
              <a:ext cx="1890807" cy="938519"/>
            </a:xfrm>
            <a:prstGeom prst="rect">
              <a:avLst/>
            </a:prstGeom>
          </p:spPr>
        </p:pic>
      </p:grpSp>
      <p:grpSp>
        <p:nvGrpSpPr>
          <p:cNvPr id="134" name="组合 133"/>
          <p:cNvGrpSpPr/>
          <p:nvPr/>
        </p:nvGrpSpPr>
        <p:grpSpPr>
          <a:xfrm>
            <a:off x="8262835" y="4067819"/>
            <a:ext cx="2359784" cy="1162698"/>
            <a:chOff x="6702459" y="4981701"/>
            <a:chExt cx="2734487" cy="1117748"/>
          </a:xfrm>
        </p:grpSpPr>
        <p:pic>
          <p:nvPicPr>
            <p:cNvPr id="135" name="Picture 12" descr="查看源图像"/>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702459" y="4981701"/>
              <a:ext cx="2734487" cy="11177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6" name="图片 13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025103" y="5086025"/>
              <a:ext cx="2076245" cy="917254"/>
            </a:xfrm>
            <a:prstGeom prst="rect">
              <a:avLst/>
            </a:prstGeom>
          </p:spPr>
        </p:pic>
      </p:grpSp>
      <p:sp>
        <p:nvSpPr>
          <p:cNvPr id="137" name="矩形 136"/>
          <p:cNvSpPr/>
          <p:nvPr/>
        </p:nvSpPr>
        <p:spPr>
          <a:xfrm>
            <a:off x="8238811" y="5294507"/>
            <a:ext cx="3773507" cy="830997"/>
          </a:xfrm>
          <a:prstGeom prst="rect">
            <a:avLst/>
          </a:prstGeom>
        </p:spPr>
        <p:txBody>
          <a:bodyPr wrap="square">
            <a:spAutoFit/>
          </a:bodyPr>
          <a:lstStyle/>
          <a:p>
            <a:pPr lvl="0" fontAlgn="b">
              <a:defRPr/>
            </a:pPr>
            <a:r>
              <a:rPr lang="es-ES" altLang="zh-CN" sz="1200" b="1" dirty="0">
                <a:solidFill>
                  <a:prstClr val="white"/>
                </a:solidFill>
                <a:latin typeface="等线" panose="020F0502020204030204"/>
              </a:rPr>
              <a:t>Gestión de corrección de asistencia</a:t>
            </a:r>
          </a:p>
          <a:p>
            <a:pPr marL="171450" lvl="0" indent="-171450" fontAlgn="b">
              <a:buFont typeface="Wingdings" panose="05000000000000000000" pitchFamily="2" charset="2"/>
              <a:buChar char="ü"/>
              <a:defRPr/>
            </a:pPr>
            <a:r>
              <a:rPr lang="es-ES" altLang="zh-CN" sz="1200" b="1" dirty="0">
                <a:solidFill>
                  <a:prstClr val="white"/>
                </a:solidFill>
                <a:latin typeface="等线" panose="020F0502020204030204"/>
              </a:rPr>
              <a:t>El personal solicita la corrección de asistencia en la aplicación y RRHH aprueba en la aplicación, verifique el resultado en el Portal</a:t>
            </a:r>
            <a:endParaRPr kumimoji="0" lang="en-US" altLang="zh-CN" sz="1200" b="0"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endParaRPr>
          </a:p>
        </p:txBody>
      </p:sp>
      <p:grpSp>
        <p:nvGrpSpPr>
          <p:cNvPr id="138" name="组合 137"/>
          <p:cNvGrpSpPr/>
          <p:nvPr/>
        </p:nvGrpSpPr>
        <p:grpSpPr>
          <a:xfrm>
            <a:off x="990220" y="4011963"/>
            <a:ext cx="2595506" cy="1351011"/>
            <a:chOff x="10080171" y="3500083"/>
            <a:chExt cx="2296886" cy="1912679"/>
          </a:xfrm>
        </p:grpSpPr>
        <p:pic>
          <p:nvPicPr>
            <p:cNvPr id="139" name="Picture 12" descr="查看源图像"/>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0080171" y="3500083"/>
              <a:ext cx="2296886" cy="19126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0" name="图片 139"/>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387661" y="3628406"/>
              <a:ext cx="1717252" cy="1635605"/>
            </a:xfrm>
            <a:prstGeom prst="rect">
              <a:avLst/>
            </a:prstGeom>
          </p:spPr>
        </p:pic>
      </p:grpSp>
      <p:grpSp>
        <p:nvGrpSpPr>
          <p:cNvPr id="141" name="组合 140"/>
          <p:cNvGrpSpPr/>
          <p:nvPr/>
        </p:nvGrpSpPr>
        <p:grpSpPr>
          <a:xfrm>
            <a:off x="2354955" y="1135566"/>
            <a:ext cx="1784070" cy="1100498"/>
            <a:chOff x="8413460" y="3800953"/>
            <a:chExt cx="2704477" cy="1109989"/>
          </a:xfrm>
        </p:grpSpPr>
        <p:pic>
          <p:nvPicPr>
            <p:cNvPr id="142" name="Picture 12" descr="查看源图像"/>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8413460" y="3800953"/>
              <a:ext cx="2704477" cy="11099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 name="图片 142"/>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743678" y="3881686"/>
              <a:ext cx="2047113" cy="957462"/>
            </a:xfrm>
            <a:prstGeom prst="rect">
              <a:avLst/>
            </a:prstGeom>
          </p:spPr>
        </p:pic>
      </p:grpSp>
      <p:sp>
        <p:nvSpPr>
          <p:cNvPr id="144" name="矩形 143"/>
          <p:cNvSpPr/>
          <p:nvPr/>
        </p:nvSpPr>
        <p:spPr>
          <a:xfrm>
            <a:off x="4472418" y="5393022"/>
            <a:ext cx="3529826" cy="830997"/>
          </a:xfrm>
          <a:prstGeom prst="rect">
            <a:avLst/>
          </a:prstGeom>
        </p:spPr>
        <p:txBody>
          <a:bodyPr wrap="square">
            <a:spAutoFit/>
          </a:bodyPr>
          <a:lstStyle/>
          <a:p>
            <a:pPr lvl="0" fontAlgn="b">
              <a:defRPr/>
            </a:pPr>
            <a:r>
              <a:rPr lang="es-ES" altLang="zh-CN" sz="1200" b="1" dirty="0">
                <a:solidFill>
                  <a:prstClr val="white"/>
                </a:solidFill>
                <a:latin typeface="等线" panose="020F0502020204030204"/>
              </a:rPr>
              <a:t>Gestión de permisos </a:t>
            </a:r>
          </a:p>
          <a:p>
            <a:pPr marL="171450" lvl="0" indent="-171450" fontAlgn="b">
              <a:buFont typeface="Wingdings" panose="05000000000000000000" pitchFamily="2" charset="2"/>
              <a:buChar char="ü"/>
              <a:defRPr/>
            </a:pPr>
            <a:r>
              <a:rPr lang="es-ES" altLang="zh-CN" sz="1200" b="1" dirty="0">
                <a:solidFill>
                  <a:prstClr val="white"/>
                </a:solidFill>
                <a:latin typeface="等线" panose="020F0502020204030204"/>
              </a:rPr>
              <a:t>El personal pide permiso en la aplicación y RRHH lo aprueba en la aplicación, verifique el resultado en el Portal</a:t>
            </a:r>
            <a:endParaRPr kumimoji="0" lang="en-US" altLang="zh-CN" sz="1200" b="0"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endParaRPr>
          </a:p>
        </p:txBody>
      </p:sp>
      <p:sp>
        <p:nvSpPr>
          <p:cNvPr id="145" name="矩形 144"/>
          <p:cNvSpPr/>
          <p:nvPr/>
        </p:nvSpPr>
        <p:spPr>
          <a:xfrm>
            <a:off x="482657" y="5387267"/>
            <a:ext cx="3493485" cy="830997"/>
          </a:xfrm>
          <a:prstGeom prst="rect">
            <a:avLst/>
          </a:prstGeom>
        </p:spPr>
        <p:txBody>
          <a:bodyPr wrap="square">
            <a:spAutoFit/>
          </a:bodyPr>
          <a:lstStyle/>
          <a:p>
            <a:pPr lvl="0" fontAlgn="b">
              <a:defRPr/>
            </a:pPr>
            <a:r>
              <a:rPr lang="es-ES" altLang="zh-CN" sz="1200" b="1" dirty="0">
                <a:solidFill>
                  <a:prstClr val="white"/>
                </a:solidFill>
                <a:latin typeface="等线" panose="020F0502020204030204"/>
              </a:rPr>
              <a:t>Integración </a:t>
            </a:r>
          </a:p>
          <a:p>
            <a:pPr marL="171450" lvl="0" indent="-171450" fontAlgn="b">
              <a:buFont typeface="Wingdings" panose="05000000000000000000" pitchFamily="2" charset="2"/>
              <a:buChar char="ü"/>
              <a:defRPr/>
            </a:pPr>
            <a:r>
              <a:rPr lang="es-ES" altLang="zh-CN" sz="1200" b="1" dirty="0">
                <a:solidFill>
                  <a:prstClr val="white"/>
                </a:solidFill>
                <a:latin typeface="等线" panose="020F0502020204030204"/>
              </a:rPr>
              <a:t>Ver el registro de asistencia y exportar el registro de asistencia en Excel para la integración con el sistema de nómina</a:t>
            </a:r>
            <a:endParaRPr kumimoji="0" lang="zh-CN" altLang="en-US" sz="1200" b="0"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mn-cs"/>
            </a:endParaRPr>
          </a:p>
        </p:txBody>
      </p:sp>
      <p:grpSp>
        <p:nvGrpSpPr>
          <p:cNvPr id="146" name="组合 145"/>
          <p:cNvGrpSpPr/>
          <p:nvPr/>
        </p:nvGrpSpPr>
        <p:grpSpPr>
          <a:xfrm>
            <a:off x="9603641" y="638733"/>
            <a:ext cx="894483" cy="972288"/>
            <a:chOff x="5201517" y="2849538"/>
            <a:chExt cx="894483" cy="972288"/>
          </a:xfrm>
        </p:grpSpPr>
        <p:pic>
          <p:nvPicPr>
            <p:cNvPr id="147" name="图片 146"/>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5201517" y="2849538"/>
              <a:ext cx="583605" cy="972288"/>
            </a:xfrm>
            <a:prstGeom prst="rect">
              <a:avLst/>
            </a:prstGeom>
          </p:spPr>
        </p:pic>
        <p:pic>
          <p:nvPicPr>
            <p:cNvPr id="148" name="图片 147"/>
            <p:cNvPicPr>
              <a:picLocks noChangeAspect="1"/>
            </p:cNvPicPr>
            <p:nvPr/>
          </p:nvPicPr>
          <p:blipFill rotWithShape="1">
            <a:blip r:embed="rId27" cstate="screen">
              <a:extLst>
                <a:ext uri="{28A0092B-C50C-407E-A947-70E740481C1C}">
                  <a14:useLocalDpi xmlns:a14="http://schemas.microsoft.com/office/drawing/2010/main"/>
                </a:ext>
              </a:extLst>
            </a:blip>
            <a:srcRect l="30773" t="27670" r="30728" b="27378"/>
            <a:stretch/>
          </p:blipFill>
          <p:spPr>
            <a:xfrm>
              <a:off x="5218733" y="3245655"/>
              <a:ext cx="877267" cy="576171"/>
            </a:xfrm>
            <a:prstGeom prst="rect">
              <a:avLst/>
            </a:prstGeom>
          </p:spPr>
        </p:pic>
        <p:pic>
          <p:nvPicPr>
            <p:cNvPr id="149" name="图片 148"/>
            <p:cNvPicPr>
              <a:picLocks noChangeAspect="1"/>
            </p:cNvPicPr>
            <p:nvPr/>
          </p:nvPicPr>
          <p:blipFill rotWithShape="1">
            <a:blip r:embed="rId28" cstate="screen">
              <a:extLst>
                <a:ext uri="{28A0092B-C50C-407E-A947-70E740481C1C}">
                  <a14:useLocalDpi xmlns:a14="http://schemas.microsoft.com/office/drawing/2010/main"/>
                </a:ext>
              </a:extLst>
            </a:blip>
            <a:srcRect l="30753" t="21565" r="30603" b="22993"/>
            <a:stretch/>
          </p:blipFill>
          <p:spPr>
            <a:xfrm>
              <a:off x="5493320" y="2943301"/>
              <a:ext cx="423764" cy="341985"/>
            </a:xfrm>
            <a:prstGeom prst="rect">
              <a:avLst/>
            </a:prstGeom>
          </p:spPr>
        </p:pic>
      </p:grpSp>
      <p:sp>
        <p:nvSpPr>
          <p:cNvPr id="2" name="圆角矩形 1"/>
          <p:cNvSpPr/>
          <p:nvPr/>
        </p:nvSpPr>
        <p:spPr>
          <a:xfrm>
            <a:off x="121234" y="777608"/>
            <a:ext cx="4021366" cy="2393407"/>
          </a:xfrm>
          <a:prstGeom prst="round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0" name="圆角矩形 149"/>
          <p:cNvSpPr/>
          <p:nvPr/>
        </p:nvSpPr>
        <p:spPr>
          <a:xfrm>
            <a:off x="4238011" y="777608"/>
            <a:ext cx="3868618" cy="2359101"/>
          </a:xfrm>
          <a:prstGeom prst="round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1" name="圆角矩形 150"/>
          <p:cNvSpPr/>
          <p:nvPr/>
        </p:nvSpPr>
        <p:spPr>
          <a:xfrm>
            <a:off x="8173783" y="749576"/>
            <a:ext cx="3868618" cy="2359101"/>
          </a:xfrm>
          <a:prstGeom prst="round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3" name="圆角矩形 152"/>
          <p:cNvSpPr/>
          <p:nvPr/>
        </p:nvSpPr>
        <p:spPr>
          <a:xfrm>
            <a:off x="8173783" y="3822574"/>
            <a:ext cx="3868618" cy="2359101"/>
          </a:xfrm>
          <a:prstGeom prst="round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4" name="圆角矩形 153"/>
          <p:cNvSpPr/>
          <p:nvPr/>
        </p:nvSpPr>
        <p:spPr>
          <a:xfrm>
            <a:off x="4236543" y="3862300"/>
            <a:ext cx="3868618" cy="2359101"/>
          </a:xfrm>
          <a:prstGeom prst="round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5" name="圆角矩形 154"/>
          <p:cNvSpPr/>
          <p:nvPr/>
        </p:nvSpPr>
        <p:spPr>
          <a:xfrm>
            <a:off x="295091" y="3862299"/>
            <a:ext cx="3868618" cy="2359101"/>
          </a:xfrm>
          <a:prstGeom prst="round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670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762A12-AAB5-9851-F37A-83709FB9F715}"/>
            </a:ext>
          </a:extLst>
        </p:cNvPr>
        <p:cNvGrpSpPr/>
        <p:nvPr/>
      </p:nvGrpSpPr>
      <p:grpSpPr>
        <a:xfrm>
          <a:off x="0" y="0"/>
          <a:ext cx="0" cy="0"/>
          <a:chOff x="0" y="0"/>
          <a:chExt cx="0" cy="0"/>
        </a:xfrm>
      </p:grpSpPr>
      <p:sp>
        <p:nvSpPr>
          <p:cNvPr id="8" name="文本框 7">
            <a:extLst>
              <a:ext uri="{FF2B5EF4-FFF2-40B4-BE49-F238E27FC236}">
                <a16:creationId xmlns:a16="http://schemas.microsoft.com/office/drawing/2014/main" id="{A2B3345A-E318-E65E-C677-B1C850D7242B}"/>
              </a:ext>
            </a:extLst>
          </p:cNvPr>
          <p:cNvSpPr txBox="1"/>
          <p:nvPr/>
        </p:nvSpPr>
        <p:spPr>
          <a:xfrm>
            <a:off x="2160246" y="1613118"/>
            <a:ext cx="4086225"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3000" b="1" i="0" u="none" strike="noStrike" kern="1200" cap="none" spc="0" normalizeH="0" baseline="0" noProof="0" dirty="0">
                <a:ln>
                  <a:noFill/>
                </a:ln>
                <a:solidFill>
                  <a:srgbClr val="D1000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04</a:t>
            </a:r>
            <a:endParaRPr kumimoji="0" lang="zh-CN" altLang="en-US" sz="23000" b="1" i="0" u="none" strike="noStrike" kern="1200" cap="none" spc="0" normalizeH="0" baseline="0" noProof="0" dirty="0">
              <a:ln>
                <a:noFill/>
              </a:ln>
              <a:solidFill>
                <a:srgbClr val="D1000F"/>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 name="矩形 3">
            <a:extLst>
              <a:ext uri="{FF2B5EF4-FFF2-40B4-BE49-F238E27FC236}">
                <a16:creationId xmlns:a16="http://schemas.microsoft.com/office/drawing/2014/main" id="{BE950707-DF07-D75A-CC10-F8141DC382E7}"/>
              </a:ext>
            </a:extLst>
          </p:cNvPr>
          <p:cNvSpPr/>
          <p:nvPr/>
        </p:nvSpPr>
        <p:spPr>
          <a:xfrm>
            <a:off x="2178051" y="3056718"/>
            <a:ext cx="4068420"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6" name="文本框 5">
            <a:extLst>
              <a:ext uri="{FF2B5EF4-FFF2-40B4-BE49-F238E27FC236}">
                <a16:creationId xmlns:a16="http://schemas.microsoft.com/office/drawing/2014/main" id="{C4293F21-F3F0-9097-6E7C-261B2B5CCBD6}"/>
              </a:ext>
            </a:extLst>
          </p:cNvPr>
          <p:cNvSpPr txBox="1"/>
          <p:nvPr/>
        </p:nvSpPr>
        <p:spPr>
          <a:xfrm>
            <a:off x="7839930" y="1113574"/>
            <a:ext cx="4072670" cy="5309595"/>
          </a:xfrm>
          <a:prstGeom prst="rect">
            <a:avLst/>
          </a:prstGeom>
          <a:noFill/>
        </p:spPr>
        <p:txBody>
          <a:bodyPr wrap="square" rtlCol="0">
            <a:spAutoFit/>
          </a:bodyPr>
          <a:lstStyle/>
          <a:p>
            <a:pPr marL="0" marR="0" lvl="0" indent="0" algn="l" defTabSz="914400" rtl="0" eaLnBrk="1" fontAlgn="auto" latinLnBrk="0" hangingPunct="1">
              <a:lnSpc>
                <a:spcPts val="2000"/>
              </a:lnSpc>
              <a:spcBef>
                <a:spcPts val="1200"/>
              </a:spcBef>
              <a:spcAft>
                <a:spcPts val="1200"/>
              </a:spcAft>
              <a:buClrTx/>
              <a:buSzPct val="60000"/>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Swing Barrier</a:t>
            </a:r>
          </a:p>
          <a:p>
            <a:pPr marL="0" marR="0" lvl="0" indent="0" algn="l" defTabSz="914400" rtl="0" eaLnBrk="1" fontAlgn="auto" latinLnBrk="0" hangingPunct="1">
              <a:lnSpc>
                <a:spcPts val="2000"/>
              </a:lnSpc>
              <a:spcBef>
                <a:spcPts val="1200"/>
              </a:spcBef>
              <a:spcAft>
                <a:spcPts val="1200"/>
              </a:spcAft>
              <a:buClrTx/>
              <a:buSzPct val="60000"/>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kumimoji="0"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Prime Pass Swing Barrier</a:t>
            </a:r>
          </a:p>
          <a:p>
            <a:pPr marL="0" marR="0" lvl="0" indent="0" algn="l" defTabSz="914400" rtl="0" eaLnBrk="1" fontAlgn="auto" latinLnBrk="0" hangingPunct="1">
              <a:lnSpc>
                <a:spcPts val="2000"/>
              </a:lnSpc>
              <a:spcBef>
                <a:spcPts val="1200"/>
              </a:spcBef>
              <a:spcAft>
                <a:spcPts val="1200"/>
              </a:spcAft>
              <a:buClrTx/>
              <a:buSzPct val="60000"/>
              <a:buFontTx/>
              <a:buNone/>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Regular Swing Barrier</a:t>
            </a:r>
          </a:p>
          <a:p>
            <a:pPr marL="0" marR="0" lvl="0" indent="0" algn="l" defTabSz="914400" rtl="0" eaLnBrk="1" fontAlgn="auto" latinLnBrk="0" hangingPunct="1">
              <a:lnSpc>
                <a:spcPts val="3000"/>
              </a:lnSpc>
              <a:spcBef>
                <a:spcPts val="1200"/>
              </a:spcBef>
              <a:spcAft>
                <a:spcPts val="1200"/>
              </a:spcAft>
              <a:buClrTx/>
              <a:buSzPct val="60000"/>
              <a:buFontTx/>
              <a:buNone/>
              <a:tabLst/>
              <a:defRPr/>
            </a:pP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Molinetes</a:t>
            </a:r>
            <a:endPar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l" defTabSz="914400" rtl="0" eaLnBrk="1" fontAlgn="auto" latinLnBrk="0" hangingPunct="1">
              <a:lnSpc>
                <a:spcPts val="3000"/>
              </a:lnSpc>
              <a:spcBef>
                <a:spcPts val="1200"/>
              </a:spcBef>
              <a:spcAft>
                <a:spcPts val="1200"/>
              </a:spcAft>
              <a:buClrTx/>
              <a:buSzPct val="60000"/>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Terminal de </a:t>
            </a: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pago</a:t>
            </a:r>
            <a:endPar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l" defTabSz="914400" rtl="0" eaLnBrk="1" fontAlgn="auto" latinLnBrk="0" hangingPunct="1">
              <a:lnSpc>
                <a:spcPts val="3000"/>
              </a:lnSpc>
              <a:spcBef>
                <a:spcPts val="1200"/>
              </a:spcBef>
              <a:spcAft>
                <a:spcPts val="1200"/>
              </a:spcAft>
              <a:buClrTx/>
              <a:buSzPct val="60000"/>
              <a:buFontTx/>
              <a:buNone/>
              <a:tabLst/>
              <a:defRPr/>
            </a:pP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Terminales</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para </a:t>
            </a: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visitantes</a:t>
            </a:r>
            <a:endPar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l" defTabSz="914400" rtl="0" eaLnBrk="1" fontAlgn="auto" latinLnBrk="0" hangingPunct="1">
              <a:lnSpc>
                <a:spcPts val="3000"/>
              </a:lnSpc>
              <a:spcBef>
                <a:spcPts val="1200"/>
              </a:spcBef>
              <a:spcAft>
                <a:spcPts val="1200"/>
              </a:spcAft>
              <a:buClrTx/>
              <a:buSzPct val="60000"/>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Intercom de </a:t>
            </a: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emergencias</a:t>
            </a:r>
            <a:endPar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marL="0" marR="0" lvl="0" indent="0" algn="l" defTabSz="914400" rtl="0" eaLnBrk="1" fontAlgn="auto" latinLnBrk="0" hangingPunct="1">
              <a:lnSpc>
                <a:spcPts val="3000"/>
              </a:lnSpc>
              <a:spcBef>
                <a:spcPts val="1200"/>
              </a:spcBef>
              <a:spcAft>
                <a:spcPts val="1200"/>
              </a:spcAft>
              <a:buClrTx/>
              <a:buSzPct val="60000"/>
              <a:buFontTx/>
              <a:buNone/>
              <a:tabLst/>
              <a:defRPr/>
            </a:pP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Solución</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inteligente</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de </a:t>
            </a: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llamada</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 </a:t>
            </a: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Enfermera</a:t>
            </a:r>
            <a:endPar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7" name="矩形 6">
            <a:extLst>
              <a:ext uri="{FF2B5EF4-FFF2-40B4-BE49-F238E27FC236}">
                <a16:creationId xmlns:a16="http://schemas.microsoft.com/office/drawing/2014/main" id="{65FDAD78-C02C-0632-2FD6-0163D8B6C0E2}"/>
              </a:ext>
            </a:extLst>
          </p:cNvPr>
          <p:cNvSpPr/>
          <p:nvPr/>
        </p:nvSpPr>
        <p:spPr>
          <a:xfrm>
            <a:off x="1851077" y="2706974"/>
            <a:ext cx="3643949" cy="6994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C11119"/>
              </a:buClr>
              <a:buSzPct val="125000"/>
              <a:buFontTx/>
              <a:buNone/>
              <a:tabLst/>
              <a:defRPr/>
            </a:pPr>
            <a:r>
              <a:rPr kumimoji="0" lang="en-US" altLang="zh-CN" sz="4400" b="1" i="0" u="none" strike="noStrike" kern="1200" cap="none" spc="0" normalizeH="0" baseline="-25000" noProof="0" dirty="0" err="1">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Proyectos</a:t>
            </a:r>
            <a:endParaRPr kumimoji="0" lang="en-US" altLang="zh-CN" sz="4400" b="1" i="0" u="none" strike="noStrike" kern="1200" cap="none" spc="0" normalizeH="0" baseline="-2500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 name="弧形 1">
            <a:extLst>
              <a:ext uri="{FF2B5EF4-FFF2-40B4-BE49-F238E27FC236}">
                <a16:creationId xmlns:a16="http://schemas.microsoft.com/office/drawing/2014/main" id="{13B8EAA7-3654-6357-EF12-6C6E3B42344E}"/>
              </a:ext>
            </a:extLst>
          </p:cNvPr>
          <p:cNvSpPr/>
          <p:nvPr/>
        </p:nvSpPr>
        <p:spPr>
          <a:xfrm rot="2610152">
            <a:off x="-3373964" y="-1430190"/>
            <a:ext cx="9893118" cy="9870779"/>
          </a:xfrm>
          <a:prstGeom prst="arc">
            <a:avLst/>
          </a:prstGeom>
          <a:ln w="152400">
            <a:solidFill>
              <a:srgbClr val="F6CCC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3" name="椭圆 2">
            <a:extLst>
              <a:ext uri="{FF2B5EF4-FFF2-40B4-BE49-F238E27FC236}">
                <a16:creationId xmlns:a16="http://schemas.microsoft.com/office/drawing/2014/main" id="{EE770190-52A1-5028-4766-CF54134749AC}"/>
              </a:ext>
            </a:extLst>
          </p:cNvPr>
          <p:cNvSpPr/>
          <p:nvPr/>
        </p:nvSpPr>
        <p:spPr>
          <a:xfrm rot="5400000">
            <a:off x="7188623" y="2792360"/>
            <a:ext cx="427232" cy="427232"/>
          </a:xfrm>
          <a:prstGeom prst="ellipse">
            <a:avLst/>
          </a:prstGeom>
          <a:solidFill>
            <a:srgbClr val="F6CCCF"/>
          </a:solidFill>
          <a:ln>
            <a:solidFill>
              <a:srgbClr val="F6C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1" name="椭圆 10">
            <a:extLst>
              <a:ext uri="{FF2B5EF4-FFF2-40B4-BE49-F238E27FC236}">
                <a16:creationId xmlns:a16="http://schemas.microsoft.com/office/drawing/2014/main" id="{76862DC1-C3D1-1D7F-F490-F819167DA554}"/>
              </a:ext>
            </a:extLst>
          </p:cNvPr>
          <p:cNvSpPr/>
          <p:nvPr/>
        </p:nvSpPr>
        <p:spPr>
          <a:xfrm rot="5400000">
            <a:off x="7188623" y="3458357"/>
            <a:ext cx="427232" cy="427232"/>
          </a:xfrm>
          <a:prstGeom prst="ellipse">
            <a:avLst/>
          </a:prstGeom>
          <a:solidFill>
            <a:srgbClr val="F6CCCF"/>
          </a:solidFill>
          <a:ln>
            <a:solidFill>
              <a:srgbClr val="F6C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2" name="椭圆 11">
            <a:extLst>
              <a:ext uri="{FF2B5EF4-FFF2-40B4-BE49-F238E27FC236}">
                <a16:creationId xmlns:a16="http://schemas.microsoft.com/office/drawing/2014/main" id="{14118F1C-9E3F-EA8A-41A5-0A7676C437DE}"/>
              </a:ext>
            </a:extLst>
          </p:cNvPr>
          <p:cNvSpPr/>
          <p:nvPr/>
        </p:nvSpPr>
        <p:spPr>
          <a:xfrm rot="5400000">
            <a:off x="7188623" y="4191124"/>
            <a:ext cx="427232" cy="427232"/>
          </a:xfrm>
          <a:prstGeom prst="ellipse">
            <a:avLst/>
          </a:prstGeom>
          <a:solidFill>
            <a:srgbClr val="F6CCCF"/>
          </a:solidFill>
          <a:ln>
            <a:solidFill>
              <a:srgbClr val="F6C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3" name="椭圆 12">
            <a:extLst>
              <a:ext uri="{FF2B5EF4-FFF2-40B4-BE49-F238E27FC236}">
                <a16:creationId xmlns:a16="http://schemas.microsoft.com/office/drawing/2014/main" id="{F16FDD86-D5C1-5A2D-B6A3-4C1CAAACA5B2}"/>
              </a:ext>
            </a:extLst>
          </p:cNvPr>
          <p:cNvSpPr/>
          <p:nvPr/>
        </p:nvSpPr>
        <p:spPr>
          <a:xfrm rot="5400000">
            <a:off x="7188623" y="4871019"/>
            <a:ext cx="427232" cy="427232"/>
          </a:xfrm>
          <a:prstGeom prst="ellipse">
            <a:avLst/>
          </a:prstGeom>
          <a:solidFill>
            <a:srgbClr val="F6CCCF"/>
          </a:solidFill>
          <a:ln>
            <a:solidFill>
              <a:srgbClr val="F6C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4" name="椭圆 13">
            <a:extLst>
              <a:ext uri="{FF2B5EF4-FFF2-40B4-BE49-F238E27FC236}">
                <a16:creationId xmlns:a16="http://schemas.microsoft.com/office/drawing/2014/main" id="{58B478FF-2427-06C6-ECC5-CBE65E2379C3}"/>
              </a:ext>
            </a:extLst>
          </p:cNvPr>
          <p:cNvSpPr>
            <a:spLocks noChangeAspect="1"/>
          </p:cNvSpPr>
          <p:nvPr/>
        </p:nvSpPr>
        <p:spPr>
          <a:xfrm rot="5400000">
            <a:off x="8221156" y="1670877"/>
            <a:ext cx="288000" cy="288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7" name="椭圆 16">
            <a:extLst>
              <a:ext uri="{FF2B5EF4-FFF2-40B4-BE49-F238E27FC236}">
                <a16:creationId xmlns:a16="http://schemas.microsoft.com/office/drawing/2014/main" id="{7FF38673-A903-B7F8-EC00-5199CDE5BC5E}"/>
              </a:ext>
            </a:extLst>
          </p:cNvPr>
          <p:cNvSpPr>
            <a:spLocks noChangeAspect="1"/>
          </p:cNvSpPr>
          <p:nvPr/>
        </p:nvSpPr>
        <p:spPr>
          <a:xfrm rot="5400000">
            <a:off x="8242260" y="2239384"/>
            <a:ext cx="288000" cy="288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8" name="椭圆 17">
            <a:extLst>
              <a:ext uri="{FF2B5EF4-FFF2-40B4-BE49-F238E27FC236}">
                <a16:creationId xmlns:a16="http://schemas.microsoft.com/office/drawing/2014/main" id="{138CE729-4C14-5038-A2B0-45F027C99473}"/>
              </a:ext>
            </a:extLst>
          </p:cNvPr>
          <p:cNvSpPr/>
          <p:nvPr/>
        </p:nvSpPr>
        <p:spPr>
          <a:xfrm rot="5400000">
            <a:off x="7188623" y="1042279"/>
            <a:ext cx="427232" cy="427232"/>
          </a:xfrm>
          <a:prstGeom prst="ellipse">
            <a:avLst/>
          </a:prstGeom>
          <a:solidFill>
            <a:srgbClr val="F6CCCF"/>
          </a:solidFill>
          <a:ln>
            <a:solidFill>
              <a:srgbClr val="F6C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9" name="椭圆 18">
            <a:extLst>
              <a:ext uri="{FF2B5EF4-FFF2-40B4-BE49-F238E27FC236}">
                <a16:creationId xmlns:a16="http://schemas.microsoft.com/office/drawing/2014/main" id="{CE05C3A5-CA0B-2516-7BCA-BF6281CA7222}"/>
              </a:ext>
            </a:extLst>
          </p:cNvPr>
          <p:cNvSpPr/>
          <p:nvPr/>
        </p:nvSpPr>
        <p:spPr>
          <a:xfrm rot="5400000">
            <a:off x="7188623" y="5570578"/>
            <a:ext cx="427232" cy="427232"/>
          </a:xfrm>
          <a:prstGeom prst="ellipse">
            <a:avLst/>
          </a:prstGeom>
          <a:solidFill>
            <a:srgbClr val="F6CCCF"/>
          </a:solidFill>
          <a:ln>
            <a:solidFill>
              <a:srgbClr val="F6C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5" name="Imagen 7" descr="Logotipo&#10;&#10;Descripción generada automáticamente">
            <a:extLst>
              <a:ext uri="{FF2B5EF4-FFF2-40B4-BE49-F238E27FC236}">
                <a16:creationId xmlns:a16="http://schemas.microsoft.com/office/drawing/2014/main" id="{5C73126D-CEAD-2253-A569-2FC3A862294D}"/>
              </a:ext>
            </a:extLst>
          </p:cNvPr>
          <p:cNvPicPr>
            <a:picLocks noChangeAspect="1"/>
          </p:cNvPicPr>
          <p:nvPr/>
        </p:nvPicPr>
        <p:blipFill rotWithShape="1">
          <a:blip r:embed="rId3">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3404705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剪去对角的矩形 1"/>
          <p:cNvSpPr/>
          <p:nvPr/>
        </p:nvSpPr>
        <p:spPr>
          <a:xfrm>
            <a:off x="0" y="1258085"/>
            <a:ext cx="6308004" cy="5616837"/>
          </a:xfrm>
          <a:prstGeom prst="snip2DiagRect">
            <a:avLst/>
          </a:prstGeom>
          <a:solidFill>
            <a:schemeClr val="accent1">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微软雅黑"/>
              <a:cs typeface="+mn-ea"/>
              <a:sym typeface="+mn-lt"/>
            </a:endParaRPr>
          </a:p>
        </p:txBody>
      </p:sp>
      <p:sp>
        <p:nvSpPr>
          <p:cNvPr id="48" name="圆角矩形 47"/>
          <p:cNvSpPr/>
          <p:nvPr/>
        </p:nvSpPr>
        <p:spPr>
          <a:xfrm>
            <a:off x="1866139" y="3674631"/>
            <a:ext cx="1110448" cy="2805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46" name="圆角矩形 45"/>
          <p:cNvSpPr/>
          <p:nvPr/>
        </p:nvSpPr>
        <p:spPr>
          <a:xfrm>
            <a:off x="457847" y="3674631"/>
            <a:ext cx="1110448" cy="2805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 name="剪去对角的矩形 2"/>
          <p:cNvSpPr/>
          <p:nvPr/>
        </p:nvSpPr>
        <p:spPr>
          <a:xfrm>
            <a:off x="6308004" y="1258084"/>
            <a:ext cx="5892526" cy="5599915"/>
          </a:xfrm>
          <a:prstGeom prst="snip2DiagRect">
            <a:avLst/>
          </a:prstGeom>
          <a:solidFill>
            <a:schemeClr val="accent6">
              <a:lumMod val="40000"/>
              <a:lumOff val="6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F0502020204030204"/>
              <a:ea typeface="微软雅黑"/>
              <a:cs typeface="+mn-ea"/>
              <a:sym typeface="+mn-lt"/>
            </a:endParaRPr>
          </a:p>
        </p:txBody>
      </p:sp>
      <p:sp>
        <p:nvSpPr>
          <p:cNvPr id="8" name="矩形 7"/>
          <p:cNvSpPr/>
          <p:nvPr/>
        </p:nvSpPr>
        <p:spPr>
          <a:xfrm>
            <a:off x="479341" y="3701306"/>
            <a:ext cx="1069525"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DS-K6B961TX</a:t>
            </a:r>
            <a:endParaRPr kumimoji="0" lang="en-US"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pic>
        <p:nvPicPr>
          <p:cNvPr id="13" name="图片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67430" y="2635534"/>
            <a:ext cx="1377200" cy="900000"/>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46129" y="2574518"/>
            <a:ext cx="1450475" cy="900000"/>
          </a:xfrm>
          <a:prstGeom prst="rect">
            <a:avLst/>
          </a:prstGeom>
        </p:spPr>
      </p:pic>
      <p:pic>
        <p:nvPicPr>
          <p:cNvPr id="17" name="图片 1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68753" y="2621036"/>
            <a:ext cx="1291550" cy="900000"/>
          </a:xfrm>
          <a:prstGeom prst="rect">
            <a:avLst/>
          </a:prstGeom>
        </p:spPr>
      </p:pic>
      <p:sp>
        <p:nvSpPr>
          <p:cNvPr id="19" name="矩形 18"/>
          <p:cNvSpPr/>
          <p:nvPr/>
        </p:nvSpPr>
        <p:spPr>
          <a:xfrm>
            <a:off x="1863649" y="3701306"/>
            <a:ext cx="1138076"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DS-K6B630</a:t>
            </a:r>
            <a:r>
              <a:rPr kumimoji="0" lang="en-US"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TX</a:t>
            </a:r>
          </a:p>
        </p:txBody>
      </p:sp>
      <p:pic>
        <p:nvPicPr>
          <p:cNvPr id="20" name="图片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29644" y="2631882"/>
            <a:ext cx="1471500" cy="900000"/>
          </a:xfrm>
          <a:prstGeom prst="rect">
            <a:avLst/>
          </a:prstGeom>
        </p:spPr>
      </p:pic>
      <p:pic>
        <p:nvPicPr>
          <p:cNvPr id="22" name="图片 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1483" y="2610792"/>
            <a:ext cx="1356000" cy="900000"/>
          </a:xfrm>
          <a:prstGeom prst="rect">
            <a:avLst/>
          </a:prstGeom>
        </p:spPr>
      </p:pic>
      <p:pic>
        <p:nvPicPr>
          <p:cNvPr id="24" name="图片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701185" y="2642818"/>
            <a:ext cx="1231974" cy="820272"/>
          </a:xfrm>
          <a:prstGeom prst="rect">
            <a:avLst/>
          </a:prstGeom>
        </p:spPr>
      </p:pic>
      <p:pic>
        <p:nvPicPr>
          <p:cNvPr id="26"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147383" y="2620799"/>
            <a:ext cx="1331150" cy="900000"/>
          </a:xfrm>
          <a:prstGeom prst="rect">
            <a:avLst/>
          </a:prstGeom>
          <a:extLst>
            <a:ext uri="{909E8E84-426E-40DD-AFC4-6F175D3DCCD1}">
              <a14:hiddenFill xmlns:a14="http://schemas.microsoft.com/office/drawing/2010/main">
                <a:solidFill>
                  <a:srgbClr val="FFFFFF"/>
                </a:solidFill>
              </a14:hiddenFill>
            </a:ext>
          </a:extLst>
        </p:spPr>
      </p:pic>
      <p:sp>
        <p:nvSpPr>
          <p:cNvPr id="35" name="文本框 34"/>
          <p:cNvSpPr txBox="1"/>
          <p:nvPr/>
        </p:nvSpPr>
        <p:spPr>
          <a:xfrm>
            <a:off x="1176250" y="4291600"/>
            <a:ext cx="4140544" cy="2308324"/>
          </a:xfrm>
          <a:prstGeom prst="rect">
            <a:avLst/>
          </a:prstGeom>
          <a:noFill/>
        </p:spPr>
        <p:txBody>
          <a:bodyPr wrap="square" rtlCol="0">
            <a:spAutoFit/>
          </a:bodyPr>
          <a:lstStyle/>
          <a:p>
            <a:pPr marL="252000" lvl="0" indent="-285750">
              <a:spcAft>
                <a:spcPts val="2400"/>
              </a:spcAft>
              <a:buFont typeface="Arial" panose="020B0604020202020204" pitchFamily="34" charset="0"/>
              <a:buChar char="•"/>
              <a:defRPr/>
            </a:pPr>
            <a:r>
              <a:rPr lang="es-ES" altLang="zh-CN" sz="1400" dirty="0">
                <a:solidFill>
                  <a:prstClr val="black"/>
                </a:solidFill>
                <a:latin typeface="Arial" panose="020F0502020204030204"/>
                <a:ea typeface="微软雅黑"/>
                <a:cs typeface="+mn-ea"/>
                <a:sym typeface="+mn-lt"/>
              </a:rPr>
              <a:t>Detector </a:t>
            </a:r>
            <a:r>
              <a:rPr lang="es-ES" altLang="zh-CN" sz="1400" dirty="0" err="1">
                <a:solidFill>
                  <a:prstClr val="black"/>
                </a:solidFill>
                <a:latin typeface="Arial" panose="020F0502020204030204"/>
                <a:ea typeface="微软雅黑"/>
                <a:cs typeface="+mn-ea"/>
                <a:sym typeface="+mn-lt"/>
              </a:rPr>
              <a:t>dToF</a:t>
            </a:r>
            <a:r>
              <a:rPr lang="es-ES" altLang="zh-CN" sz="1400" dirty="0">
                <a:solidFill>
                  <a:prstClr val="black"/>
                </a:solidFill>
                <a:latin typeface="Arial" panose="020F0502020204030204"/>
                <a:ea typeface="微软雅黑"/>
                <a:cs typeface="+mn-ea"/>
                <a:sym typeface="+mn-lt"/>
              </a:rPr>
              <a:t> de un solo lado (de desarrollo propio)
Instalación y configuración rápidas
Fácil acceso a través de la web móvil y la web de PC
Reconocimiento facial incorporado (opcional)</a:t>
            </a:r>
            <a:endParaRPr kumimoji="0" lang="en-US" altLang="zh-CN" sz="1400" b="0" i="0" u="none" strike="noStrike" kern="1200" cap="none" spc="0" normalizeH="0" baseline="0" noProof="0" dirty="0">
              <a:ln>
                <a:noFill/>
              </a:ln>
              <a:solidFill>
                <a:prstClr val="black"/>
              </a:solidFill>
              <a:effectLst/>
              <a:uLnTx/>
              <a:uFillTx/>
              <a:latin typeface="Arial" panose="020F0502020204030204"/>
              <a:ea typeface="微软雅黑"/>
              <a:cs typeface="+mn-ea"/>
              <a:sym typeface="+mn-lt"/>
            </a:endParaRPr>
          </a:p>
        </p:txBody>
      </p:sp>
      <p:sp>
        <p:nvSpPr>
          <p:cNvPr id="36" name="文本框 35"/>
          <p:cNvSpPr txBox="1"/>
          <p:nvPr/>
        </p:nvSpPr>
        <p:spPr>
          <a:xfrm>
            <a:off x="8110160" y="4445795"/>
            <a:ext cx="3737532" cy="2092881"/>
          </a:xfrm>
          <a:prstGeom prst="rect">
            <a:avLst/>
          </a:prstGeom>
          <a:noFill/>
        </p:spPr>
        <p:txBody>
          <a:bodyPr wrap="square" rtlCol="0">
            <a:spAutoFit/>
          </a:bodyPr>
          <a:lstStyle/>
          <a:p>
            <a:pPr marL="252000" lvl="0" indent="-285750">
              <a:spcAft>
                <a:spcPts val="2400"/>
              </a:spcAft>
              <a:buFont typeface="Arial" panose="020B0604020202020204" pitchFamily="34" charset="0"/>
              <a:buChar char="•"/>
              <a:defRPr/>
            </a:pPr>
            <a:r>
              <a:rPr lang="es-ES" altLang="zh-CN" sz="1400">
                <a:solidFill>
                  <a:prstClr val="black"/>
                </a:solidFill>
                <a:latin typeface="Arial" panose="020F0502020204030204"/>
                <a:ea typeface="微软雅黑"/>
                <a:cs typeface="+mn-ea"/>
                <a:sym typeface="+mn-lt"/>
              </a:rPr>
              <a:t>Detector de infrarrojos (enviar y recibir)
Más costo de configuración
Integración flexible con el sistema 3rd ACS
Terminal facial adicional (opcional)</a:t>
            </a:r>
            <a:endParaRPr kumimoji="0" lang="en-US" altLang="zh-CN" sz="1400" b="0" i="0" u="none" strike="noStrike" kern="1200" cap="none" spc="0" normalizeH="0" baseline="0" noProof="0" dirty="0">
              <a:ln>
                <a:noFill/>
              </a:ln>
              <a:solidFill>
                <a:prstClr val="black"/>
              </a:solidFill>
              <a:effectLst/>
              <a:uLnTx/>
              <a:uFillTx/>
              <a:latin typeface="Arial" panose="020F0502020204030204"/>
              <a:ea typeface="微软雅黑"/>
              <a:cs typeface="+mn-ea"/>
              <a:sym typeface="+mn-lt"/>
            </a:endParaRPr>
          </a:p>
        </p:txBody>
      </p:sp>
      <p:pic>
        <p:nvPicPr>
          <p:cNvPr id="53" name="图片 5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497755" y="2688021"/>
            <a:ext cx="1368175" cy="900000"/>
          </a:xfrm>
          <a:prstGeom prst="rect">
            <a:avLst/>
          </a:prstGeom>
        </p:spPr>
      </p:pic>
      <p:pic>
        <p:nvPicPr>
          <p:cNvPr id="59" name="图片 58"/>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171452" y="481063"/>
            <a:ext cx="2346094" cy="598382"/>
          </a:xfrm>
          <a:prstGeom prst="rect">
            <a:avLst/>
          </a:prstGeom>
        </p:spPr>
      </p:pic>
      <p:sp>
        <p:nvSpPr>
          <p:cNvPr id="60" name="文本框 59"/>
          <p:cNvSpPr txBox="1"/>
          <p:nvPr/>
        </p:nvSpPr>
        <p:spPr>
          <a:xfrm>
            <a:off x="6369329" y="338657"/>
            <a:ext cx="5681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srgbClr val="00B050"/>
                </a:solidFill>
                <a:effectLst/>
                <a:uLnTx/>
                <a:uFillTx/>
                <a:latin typeface="Helvetica" panose="020B0604020202020204" pitchFamily="34" charset="0"/>
                <a:ea typeface="微软雅黑"/>
                <a:cs typeface="Helvetica" panose="020B0604020202020204" pitchFamily="34" charset="0"/>
              </a:rPr>
              <a:t>K3  --- Regular</a:t>
            </a:r>
            <a:endParaRPr kumimoji="0" lang="zh-CN" altLang="en-US" sz="4000" b="1" i="1" u="none" strike="noStrike" kern="1200" cap="none" spc="0" normalizeH="0" baseline="0" noProof="0" dirty="0">
              <a:ln>
                <a:noFill/>
              </a:ln>
              <a:solidFill>
                <a:srgbClr val="00B050"/>
              </a:solidFill>
              <a:effectLst/>
              <a:uLnTx/>
              <a:uFillTx/>
              <a:latin typeface="Helvetica" panose="020B0604020202020204" pitchFamily="34" charset="0"/>
              <a:ea typeface="微软雅黑"/>
              <a:cs typeface="Helvetica" panose="020B0604020202020204" pitchFamily="34" charset="0"/>
            </a:endParaRPr>
          </a:p>
        </p:txBody>
      </p:sp>
      <p:sp>
        <p:nvSpPr>
          <p:cNvPr id="62" name="laser-pointer_31697">
            <a:extLst>
              <a:ext uri="{FF2B5EF4-FFF2-40B4-BE49-F238E27FC236}">
                <a16:creationId xmlns:a16="http://schemas.microsoft.com/office/drawing/2014/main" id="{54405246-CCE2-4201-BBB1-D3F3EB6E740D}"/>
              </a:ext>
            </a:extLst>
          </p:cNvPr>
          <p:cNvSpPr>
            <a:spLocks noChangeAspect="1"/>
          </p:cNvSpPr>
          <p:nvPr/>
        </p:nvSpPr>
        <p:spPr>
          <a:xfrm>
            <a:off x="1399611" y="1279155"/>
            <a:ext cx="467020" cy="468000"/>
          </a:xfrm>
          <a:custGeom>
            <a:avLst/>
            <a:gdLst>
              <a:gd name="T0" fmla="*/ 278945 h 440259"/>
              <a:gd name="T1" fmla="*/ 278945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278945 h 440259"/>
              <a:gd name="T65" fmla="*/ 278945 h 440259"/>
              <a:gd name="T66" fmla="*/ 278945 h 440259"/>
              <a:gd name="T67" fmla="*/ 278945 h 440259"/>
              <a:gd name="T68" fmla="*/ 278945 h 440259"/>
              <a:gd name="T69" fmla="*/ 278945 h 440259"/>
              <a:gd name="T70" fmla="*/ 278945 h 440259"/>
              <a:gd name="T71"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37" h="6460">
                <a:moveTo>
                  <a:pt x="6016" y="700"/>
                </a:moveTo>
                <a:lnTo>
                  <a:pt x="6236" y="700"/>
                </a:lnTo>
                <a:lnTo>
                  <a:pt x="6236" y="637"/>
                </a:lnTo>
                <a:lnTo>
                  <a:pt x="6013" y="637"/>
                </a:lnTo>
                <a:cubicBezTo>
                  <a:pt x="6011" y="625"/>
                  <a:pt x="6008" y="613"/>
                  <a:pt x="6005" y="601"/>
                </a:cubicBezTo>
                <a:lnTo>
                  <a:pt x="6437" y="422"/>
                </a:lnTo>
                <a:lnTo>
                  <a:pt x="6408" y="353"/>
                </a:lnTo>
                <a:lnTo>
                  <a:pt x="5977" y="532"/>
                </a:lnTo>
                <a:cubicBezTo>
                  <a:pt x="5969" y="518"/>
                  <a:pt x="5959" y="505"/>
                  <a:pt x="5950" y="493"/>
                </a:cubicBezTo>
                <a:lnTo>
                  <a:pt x="6197" y="246"/>
                </a:lnTo>
                <a:lnTo>
                  <a:pt x="6152" y="201"/>
                </a:lnTo>
                <a:lnTo>
                  <a:pt x="5906" y="448"/>
                </a:lnTo>
                <a:cubicBezTo>
                  <a:pt x="5892" y="437"/>
                  <a:pt x="5878" y="426"/>
                  <a:pt x="5863" y="418"/>
                </a:cubicBezTo>
                <a:lnTo>
                  <a:pt x="5976" y="146"/>
                </a:lnTo>
                <a:lnTo>
                  <a:pt x="5907" y="117"/>
                </a:lnTo>
                <a:lnTo>
                  <a:pt x="5795" y="389"/>
                </a:lnTo>
                <a:cubicBezTo>
                  <a:pt x="5779" y="384"/>
                  <a:pt x="5762" y="381"/>
                  <a:pt x="5745" y="379"/>
                </a:cubicBezTo>
                <a:lnTo>
                  <a:pt x="5745" y="178"/>
                </a:lnTo>
                <a:lnTo>
                  <a:pt x="5682" y="178"/>
                </a:lnTo>
                <a:lnTo>
                  <a:pt x="5682" y="378"/>
                </a:lnTo>
                <a:cubicBezTo>
                  <a:pt x="5664" y="380"/>
                  <a:pt x="5646" y="383"/>
                  <a:pt x="5627" y="388"/>
                </a:cubicBezTo>
                <a:lnTo>
                  <a:pt x="5466" y="0"/>
                </a:lnTo>
                <a:lnTo>
                  <a:pt x="5398" y="28"/>
                </a:lnTo>
                <a:lnTo>
                  <a:pt x="5559" y="416"/>
                </a:lnTo>
                <a:cubicBezTo>
                  <a:pt x="5543" y="425"/>
                  <a:pt x="5529" y="436"/>
                  <a:pt x="5515" y="447"/>
                </a:cubicBezTo>
                <a:lnTo>
                  <a:pt x="5297" y="229"/>
                </a:lnTo>
                <a:lnTo>
                  <a:pt x="5253" y="274"/>
                </a:lnTo>
                <a:lnTo>
                  <a:pt x="5470" y="491"/>
                </a:lnTo>
                <a:cubicBezTo>
                  <a:pt x="5464" y="498"/>
                  <a:pt x="5458" y="505"/>
                  <a:pt x="5453" y="513"/>
                </a:cubicBezTo>
                <a:lnTo>
                  <a:pt x="5185" y="402"/>
                </a:lnTo>
                <a:lnTo>
                  <a:pt x="5157" y="471"/>
                </a:lnTo>
                <a:lnTo>
                  <a:pt x="5421" y="580"/>
                </a:lnTo>
                <a:cubicBezTo>
                  <a:pt x="5414" y="598"/>
                  <a:pt x="5410" y="618"/>
                  <a:pt x="5407" y="637"/>
                </a:cubicBezTo>
                <a:lnTo>
                  <a:pt x="5207" y="637"/>
                </a:lnTo>
                <a:lnTo>
                  <a:pt x="5207" y="700"/>
                </a:lnTo>
                <a:lnTo>
                  <a:pt x="5404" y="700"/>
                </a:lnTo>
                <a:cubicBezTo>
                  <a:pt x="5405" y="722"/>
                  <a:pt x="5408" y="744"/>
                  <a:pt x="5414" y="766"/>
                </a:cubicBezTo>
                <a:lnTo>
                  <a:pt x="5004" y="936"/>
                </a:lnTo>
                <a:lnTo>
                  <a:pt x="5032" y="1005"/>
                </a:lnTo>
                <a:lnTo>
                  <a:pt x="5443" y="834"/>
                </a:lnTo>
                <a:cubicBezTo>
                  <a:pt x="5447" y="841"/>
                  <a:pt x="5451" y="847"/>
                  <a:pt x="5455" y="853"/>
                </a:cubicBezTo>
                <a:lnTo>
                  <a:pt x="3163" y="3145"/>
                </a:lnTo>
                <a:cubicBezTo>
                  <a:pt x="3159" y="3145"/>
                  <a:pt x="3155" y="3144"/>
                  <a:pt x="3150" y="3144"/>
                </a:cubicBezTo>
                <a:cubicBezTo>
                  <a:pt x="2592" y="3155"/>
                  <a:pt x="2539" y="3208"/>
                  <a:pt x="2507" y="3240"/>
                </a:cubicBezTo>
                <a:lnTo>
                  <a:pt x="99" y="5648"/>
                </a:lnTo>
                <a:cubicBezTo>
                  <a:pt x="0" y="5747"/>
                  <a:pt x="0" y="5907"/>
                  <a:pt x="99" y="6005"/>
                </a:cubicBezTo>
                <a:lnTo>
                  <a:pt x="455" y="6362"/>
                </a:lnTo>
                <a:cubicBezTo>
                  <a:pt x="554" y="6460"/>
                  <a:pt x="714" y="6460"/>
                  <a:pt x="812" y="6362"/>
                </a:cubicBezTo>
                <a:lnTo>
                  <a:pt x="3220" y="3953"/>
                </a:lnTo>
                <a:cubicBezTo>
                  <a:pt x="3256" y="3918"/>
                  <a:pt x="3309" y="3865"/>
                  <a:pt x="3279" y="3264"/>
                </a:cubicBezTo>
                <a:cubicBezTo>
                  <a:pt x="3278" y="3248"/>
                  <a:pt x="3274" y="3233"/>
                  <a:pt x="3268" y="3219"/>
                </a:cubicBezTo>
                <a:lnTo>
                  <a:pt x="5546" y="941"/>
                </a:lnTo>
                <a:cubicBezTo>
                  <a:pt x="5551" y="945"/>
                  <a:pt x="5556" y="949"/>
                  <a:pt x="5562" y="952"/>
                </a:cubicBezTo>
                <a:lnTo>
                  <a:pt x="5445" y="1235"/>
                </a:lnTo>
                <a:lnTo>
                  <a:pt x="5514" y="1263"/>
                </a:lnTo>
                <a:lnTo>
                  <a:pt x="5631" y="980"/>
                </a:lnTo>
                <a:cubicBezTo>
                  <a:pt x="5648" y="984"/>
                  <a:pt x="5665" y="987"/>
                  <a:pt x="5682" y="988"/>
                </a:cubicBezTo>
                <a:lnTo>
                  <a:pt x="5682" y="1207"/>
                </a:lnTo>
                <a:lnTo>
                  <a:pt x="5745" y="1207"/>
                </a:lnTo>
                <a:lnTo>
                  <a:pt x="5745" y="987"/>
                </a:lnTo>
                <a:cubicBezTo>
                  <a:pt x="5761" y="985"/>
                  <a:pt x="5776" y="983"/>
                  <a:pt x="5792" y="978"/>
                </a:cubicBezTo>
                <a:lnTo>
                  <a:pt x="5980" y="1432"/>
                </a:lnTo>
                <a:lnTo>
                  <a:pt x="6049" y="1404"/>
                </a:lnTo>
                <a:lnTo>
                  <a:pt x="5861" y="950"/>
                </a:lnTo>
                <a:cubicBezTo>
                  <a:pt x="5875" y="942"/>
                  <a:pt x="5889" y="932"/>
                  <a:pt x="5901" y="922"/>
                </a:cubicBezTo>
                <a:lnTo>
                  <a:pt x="6167" y="1188"/>
                </a:lnTo>
                <a:lnTo>
                  <a:pt x="6212" y="1144"/>
                </a:lnTo>
                <a:lnTo>
                  <a:pt x="5946" y="878"/>
                </a:lnTo>
                <a:cubicBezTo>
                  <a:pt x="5962" y="858"/>
                  <a:pt x="5976" y="837"/>
                  <a:pt x="5987" y="814"/>
                </a:cubicBezTo>
                <a:lnTo>
                  <a:pt x="6274" y="933"/>
                </a:lnTo>
                <a:lnTo>
                  <a:pt x="6303" y="864"/>
                </a:lnTo>
                <a:lnTo>
                  <a:pt x="6012" y="744"/>
                </a:lnTo>
                <a:cubicBezTo>
                  <a:pt x="6014" y="729"/>
                  <a:pt x="6016" y="715"/>
                  <a:pt x="6016" y="70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3" name="iconfont-10263-5041652">
            <a:extLst>
              <a:ext uri="{FF2B5EF4-FFF2-40B4-BE49-F238E27FC236}">
                <a16:creationId xmlns:a16="http://schemas.microsoft.com/office/drawing/2014/main" id="{54405246-CCE2-4201-BBB1-D3F3EB6E740D}"/>
              </a:ext>
            </a:extLst>
          </p:cNvPr>
          <p:cNvSpPr>
            <a:spLocks noChangeAspect="1"/>
          </p:cNvSpPr>
          <p:nvPr/>
        </p:nvSpPr>
        <p:spPr>
          <a:xfrm>
            <a:off x="7621564" y="1293352"/>
            <a:ext cx="467468" cy="468000"/>
          </a:xfrm>
          <a:custGeom>
            <a:avLst/>
            <a:gdLst>
              <a:gd name="T0" fmla="*/ 11200 w 12800"/>
              <a:gd name="T1" fmla="*/ 11647 h 12814"/>
              <a:gd name="T2" fmla="*/ 11200 w 12800"/>
              <a:gd name="T3" fmla="*/ 12814 h 12814"/>
              <a:gd name="T4" fmla="*/ 2036 w 12800"/>
              <a:gd name="T5" fmla="*/ 12814 h 12814"/>
              <a:gd name="T6" fmla="*/ 2036 w 12800"/>
              <a:gd name="T7" fmla="*/ 11758 h 12814"/>
              <a:gd name="T8" fmla="*/ 0 w 12800"/>
              <a:gd name="T9" fmla="*/ 9389 h 12814"/>
              <a:gd name="T10" fmla="*/ 2400 w 12800"/>
              <a:gd name="T11" fmla="*/ 6983 h 12814"/>
              <a:gd name="T12" fmla="*/ 10400 w 12800"/>
              <a:gd name="T13" fmla="*/ 6983 h 12814"/>
              <a:gd name="T14" fmla="*/ 12800 w 12800"/>
              <a:gd name="T15" fmla="*/ 9389 h 12814"/>
              <a:gd name="T16" fmla="*/ 11200 w 12800"/>
              <a:gd name="T17" fmla="*/ 11647 h 12814"/>
              <a:gd name="T18" fmla="*/ 3491 w 12800"/>
              <a:gd name="T19" fmla="*/ 8733 h 12814"/>
              <a:gd name="T20" fmla="*/ 2816 w 12800"/>
              <a:gd name="T21" fmla="*/ 9181 h 12814"/>
              <a:gd name="T22" fmla="*/ 2973 w 12800"/>
              <a:gd name="T23" fmla="*/ 9976 h 12814"/>
              <a:gd name="T24" fmla="*/ 3768 w 12800"/>
              <a:gd name="T25" fmla="*/ 10135 h 12814"/>
              <a:gd name="T26" fmla="*/ 4218 w 12800"/>
              <a:gd name="T27" fmla="*/ 9462 h 12814"/>
              <a:gd name="T28" fmla="*/ 3491 w 12800"/>
              <a:gd name="T29" fmla="*/ 8733 h 12814"/>
              <a:gd name="T30" fmla="*/ 6400 w 12800"/>
              <a:gd name="T31" fmla="*/ 8733 h 12814"/>
              <a:gd name="T32" fmla="*/ 5725 w 12800"/>
              <a:gd name="T33" fmla="*/ 9181 h 12814"/>
              <a:gd name="T34" fmla="*/ 5882 w 12800"/>
              <a:gd name="T35" fmla="*/ 9976 h 12814"/>
              <a:gd name="T36" fmla="*/ 6677 w 12800"/>
              <a:gd name="T37" fmla="*/ 10135 h 12814"/>
              <a:gd name="T38" fmla="*/ 7127 w 12800"/>
              <a:gd name="T39" fmla="*/ 9462 h 12814"/>
              <a:gd name="T40" fmla="*/ 6400 w 12800"/>
              <a:gd name="T41" fmla="*/ 8733 h 12814"/>
              <a:gd name="T42" fmla="*/ 9309 w 12800"/>
              <a:gd name="T43" fmla="*/ 8733 h 12814"/>
              <a:gd name="T44" fmla="*/ 8634 w 12800"/>
              <a:gd name="T45" fmla="*/ 9181 h 12814"/>
              <a:gd name="T46" fmla="*/ 8791 w 12800"/>
              <a:gd name="T47" fmla="*/ 9976 h 12814"/>
              <a:gd name="T48" fmla="*/ 9586 w 12800"/>
              <a:gd name="T49" fmla="*/ 10135 h 12814"/>
              <a:gd name="T50" fmla="*/ 10036 w 12800"/>
              <a:gd name="T51" fmla="*/ 9462 h 12814"/>
              <a:gd name="T52" fmla="*/ 9309 w 12800"/>
              <a:gd name="T53" fmla="*/ 8733 h 12814"/>
              <a:gd name="T54" fmla="*/ 3397 w 12800"/>
              <a:gd name="T55" fmla="*/ 4095 h 12814"/>
              <a:gd name="T56" fmla="*/ 2795 w 12800"/>
              <a:gd name="T57" fmla="*/ 3338 h 12814"/>
              <a:gd name="T58" fmla="*/ 3099 w 12800"/>
              <a:gd name="T59" fmla="*/ 3119 h 12814"/>
              <a:gd name="T60" fmla="*/ 3894 w 12800"/>
              <a:gd name="T61" fmla="*/ 2667 h 12814"/>
              <a:gd name="T62" fmla="*/ 10369 w 12800"/>
              <a:gd name="T63" fmla="*/ 3452 h 12814"/>
              <a:gd name="T64" fmla="*/ 9755 w 12800"/>
              <a:gd name="T65" fmla="*/ 4199 h 12814"/>
              <a:gd name="T66" fmla="*/ 4311 w 12800"/>
              <a:gd name="T67" fmla="*/ 3542 h 12814"/>
              <a:gd name="T68" fmla="*/ 3627 w 12800"/>
              <a:gd name="T69" fmla="*/ 3932 h 12814"/>
              <a:gd name="T70" fmla="*/ 3397 w 12800"/>
              <a:gd name="T71" fmla="*/ 4095 h 12814"/>
              <a:gd name="T72" fmla="*/ 4833 w 12800"/>
              <a:gd name="T73" fmla="*/ 4630 h 12814"/>
              <a:gd name="T74" fmla="*/ 9048 w 12800"/>
              <a:gd name="T75" fmla="*/ 5142 h 12814"/>
              <a:gd name="T76" fmla="*/ 8434 w 12800"/>
              <a:gd name="T77" fmla="*/ 5889 h 12814"/>
              <a:gd name="T78" fmla="*/ 5249 w 12800"/>
              <a:gd name="T79" fmla="*/ 5506 h 12814"/>
              <a:gd name="T80" fmla="*/ 4846 w 12800"/>
              <a:gd name="T81" fmla="*/ 5735 h 12814"/>
              <a:gd name="T82" fmla="*/ 4717 w 12800"/>
              <a:gd name="T83" fmla="*/ 5827 h 12814"/>
              <a:gd name="T84" fmla="*/ 4115 w 12800"/>
              <a:gd name="T85" fmla="*/ 5070 h 12814"/>
              <a:gd name="T86" fmla="*/ 4833 w 12800"/>
              <a:gd name="T87" fmla="*/ 4630 h 12814"/>
              <a:gd name="T88" fmla="*/ 4717 w 12800"/>
              <a:gd name="T89" fmla="*/ 5827 h 12814"/>
              <a:gd name="T90" fmla="*/ 6717 w 12800"/>
              <a:gd name="T91" fmla="*/ 987 h 12814"/>
              <a:gd name="T92" fmla="*/ 3408 w 12800"/>
              <a:gd name="T93" fmla="*/ 1774 h 12814"/>
              <a:gd name="T94" fmla="*/ 2456 w 12800"/>
              <a:gd name="T95" fmla="*/ 2317 h 12814"/>
              <a:gd name="T96" fmla="*/ 2206 w 12800"/>
              <a:gd name="T97" fmla="*/ 2491 h 12814"/>
              <a:gd name="T98" fmla="*/ 2129 w 12800"/>
              <a:gd name="T99" fmla="*/ 2550 h 12814"/>
              <a:gd name="T100" fmla="*/ 1527 w 12800"/>
              <a:gd name="T101" fmla="*/ 1792 h 12814"/>
              <a:gd name="T102" fmla="*/ 1929 w 12800"/>
              <a:gd name="T103" fmla="*/ 1504 h 12814"/>
              <a:gd name="T104" fmla="*/ 2992 w 12800"/>
              <a:gd name="T105" fmla="*/ 898 h 12814"/>
              <a:gd name="T106" fmla="*/ 6729 w 12800"/>
              <a:gd name="T107" fmla="*/ 14 h 12814"/>
              <a:gd name="T108" fmla="*/ 11637 w 12800"/>
              <a:gd name="T109" fmla="*/ 1945 h 12814"/>
              <a:gd name="T110" fmla="*/ 11023 w 12800"/>
              <a:gd name="T111" fmla="*/ 2692 h 12814"/>
              <a:gd name="T112" fmla="*/ 6718 w 12800"/>
              <a:gd name="T113" fmla="*/ 987 h 12814"/>
              <a:gd name="T114" fmla="*/ 6717 w 12800"/>
              <a:gd name="T115" fmla="*/ 987 h 12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800" h="12814">
                <a:moveTo>
                  <a:pt x="11200" y="11647"/>
                </a:moveTo>
                <a:lnTo>
                  <a:pt x="11200" y="12814"/>
                </a:lnTo>
                <a:lnTo>
                  <a:pt x="2036" y="12814"/>
                </a:lnTo>
                <a:lnTo>
                  <a:pt x="2036" y="11758"/>
                </a:lnTo>
                <a:cubicBezTo>
                  <a:pt x="885" y="11581"/>
                  <a:pt x="0" y="10592"/>
                  <a:pt x="0" y="9389"/>
                </a:cubicBezTo>
                <a:cubicBezTo>
                  <a:pt x="0" y="8060"/>
                  <a:pt x="1075" y="6983"/>
                  <a:pt x="2400" y="6983"/>
                </a:cubicBezTo>
                <a:lnTo>
                  <a:pt x="10400" y="6983"/>
                </a:lnTo>
                <a:cubicBezTo>
                  <a:pt x="11725" y="6983"/>
                  <a:pt x="12800" y="8060"/>
                  <a:pt x="12800" y="9389"/>
                </a:cubicBezTo>
                <a:cubicBezTo>
                  <a:pt x="12800" y="10434"/>
                  <a:pt x="12130" y="11316"/>
                  <a:pt x="11200" y="11647"/>
                </a:cubicBezTo>
                <a:close/>
                <a:moveTo>
                  <a:pt x="3491" y="8733"/>
                </a:moveTo>
                <a:cubicBezTo>
                  <a:pt x="3196" y="8732"/>
                  <a:pt x="2929" y="8909"/>
                  <a:pt x="2816" y="9181"/>
                </a:cubicBezTo>
                <a:cubicBezTo>
                  <a:pt x="2703" y="9454"/>
                  <a:pt x="2765" y="9768"/>
                  <a:pt x="2973" y="9976"/>
                </a:cubicBezTo>
                <a:cubicBezTo>
                  <a:pt x="3181" y="10185"/>
                  <a:pt x="3495" y="10248"/>
                  <a:pt x="3768" y="10135"/>
                </a:cubicBezTo>
                <a:cubicBezTo>
                  <a:pt x="4040" y="10022"/>
                  <a:pt x="4218" y="9757"/>
                  <a:pt x="4218" y="9462"/>
                </a:cubicBezTo>
                <a:cubicBezTo>
                  <a:pt x="4218" y="9059"/>
                  <a:pt x="3893" y="8733"/>
                  <a:pt x="3491" y="8733"/>
                </a:cubicBezTo>
                <a:close/>
                <a:moveTo>
                  <a:pt x="6400" y="8733"/>
                </a:moveTo>
                <a:cubicBezTo>
                  <a:pt x="6105" y="8732"/>
                  <a:pt x="5838" y="8909"/>
                  <a:pt x="5725" y="9181"/>
                </a:cubicBezTo>
                <a:cubicBezTo>
                  <a:pt x="5612" y="9454"/>
                  <a:pt x="5674" y="9767"/>
                  <a:pt x="5882" y="9976"/>
                </a:cubicBezTo>
                <a:cubicBezTo>
                  <a:pt x="6090" y="10185"/>
                  <a:pt x="6404" y="10248"/>
                  <a:pt x="6677" y="10135"/>
                </a:cubicBezTo>
                <a:cubicBezTo>
                  <a:pt x="6949" y="10022"/>
                  <a:pt x="7127" y="9757"/>
                  <a:pt x="7127" y="9462"/>
                </a:cubicBezTo>
                <a:cubicBezTo>
                  <a:pt x="7127" y="9059"/>
                  <a:pt x="6802" y="8733"/>
                  <a:pt x="6400" y="8733"/>
                </a:cubicBezTo>
                <a:close/>
                <a:moveTo>
                  <a:pt x="9309" y="8733"/>
                </a:moveTo>
                <a:cubicBezTo>
                  <a:pt x="9014" y="8732"/>
                  <a:pt x="8747" y="8909"/>
                  <a:pt x="8634" y="9181"/>
                </a:cubicBezTo>
                <a:cubicBezTo>
                  <a:pt x="8521" y="9454"/>
                  <a:pt x="8583" y="9767"/>
                  <a:pt x="8791" y="9976"/>
                </a:cubicBezTo>
                <a:cubicBezTo>
                  <a:pt x="8999" y="10185"/>
                  <a:pt x="9313" y="10248"/>
                  <a:pt x="9586" y="10135"/>
                </a:cubicBezTo>
                <a:cubicBezTo>
                  <a:pt x="9858" y="10022"/>
                  <a:pt x="10036" y="9757"/>
                  <a:pt x="10036" y="9462"/>
                </a:cubicBezTo>
                <a:cubicBezTo>
                  <a:pt x="10036" y="9059"/>
                  <a:pt x="9711" y="8733"/>
                  <a:pt x="9309" y="8733"/>
                </a:cubicBezTo>
                <a:close/>
                <a:moveTo>
                  <a:pt x="3397" y="4095"/>
                </a:moveTo>
                <a:lnTo>
                  <a:pt x="2795" y="3338"/>
                </a:lnTo>
                <a:cubicBezTo>
                  <a:pt x="2854" y="3291"/>
                  <a:pt x="2955" y="3214"/>
                  <a:pt x="3099" y="3119"/>
                </a:cubicBezTo>
                <a:cubicBezTo>
                  <a:pt x="3354" y="2951"/>
                  <a:pt x="3619" y="2800"/>
                  <a:pt x="3894" y="2667"/>
                </a:cubicBezTo>
                <a:cubicBezTo>
                  <a:pt x="5986" y="1649"/>
                  <a:pt x="8256" y="1676"/>
                  <a:pt x="10369" y="3452"/>
                </a:cubicBezTo>
                <a:lnTo>
                  <a:pt x="9755" y="4199"/>
                </a:lnTo>
                <a:cubicBezTo>
                  <a:pt x="7969" y="2697"/>
                  <a:pt x="6093" y="2675"/>
                  <a:pt x="4311" y="3542"/>
                </a:cubicBezTo>
                <a:cubicBezTo>
                  <a:pt x="4075" y="3657"/>
                  <a:pt x="3846" y="3787"/>
                  <a:pt x="3627" y="3932"/>
                </a:cubicBezTo>
                <a:cubicBezTo>
                  <a:pt x="3549" y="3984"/>
                  <a:pt x="3472" y="4038"/>
                  <a:pt x="3397" y="4095"/>
                </a:cubicBezTo>
                <a:close/>
                <a:moveTo>
                  <a:pt x="4833" y="4630"/>
                </a:moveTo>
                <a:cubicBezTo>
                  <a:pt x="6190" y="3970"/>
                  <a:pt x="7675" y="3987"/>
                  <a:pt x="9048" y="5142"/>
                </a:cubicBezTo>
                <a:lnTo>
                  <a:pt x="8434" y="5889"/>
                </a:lnTo>
                <a:cubicBezTo>
                  <a:pt x="7388" y="5009"/>
                  <a:pt x="6297" y="4996"/>
                  <a:pt x="5249" y="5506"/>
                </a:cubicBezTo>
                <a:cubicBezTo>
                  <a:pt x="5109" y="5573"/>
                  <a:pt x="4975" y="5650"/>
                  <a:pt x="4846" y="5735"/>
                </a:cubicBezTo>
                <a:cubicBezTo>
                  <a:pt x="4779" y="5780"/>
                  <a:pt x="4735" y="5812"/>
                  <a:pt x="4717" y="5827"/>
                </a:cubicBezTo>
                <a:lnTo>
                  <a:pt x="4115" y="5070"/>
                </a:lnTo>
                <a:cubicBezTo>
                  <a:pt x="4260" y="4953"/>
                  <a:pt x="4504" y="4790"/>
                  <a:pt x="4833" y="4630"/>
                </a:cubicBezTo>
                <a:close/>
                <a:moveTo>
                  <a:pt x="4717" y="5827"/>
                </a:moveTo>
                <a:close/>
                <a:moveTo>
                  <a:pt x="6717" y="987"/>
                </a:moveTo>
                <a:cubicBezTo>
                  <a:pt x="5563" y="974"/>
                  <a:pt x="4444" y="1270"/>
                  <a:pt x="3408" y="1774"/>
                </a:cubicBezTo>
                <a:cubicBezTo>
                  <a:pt x="3079" y="1934"/>
                  <a:pt x="2761" y="2115"/>
                  <a:pt x="2456" y="2317"/>
                </a:cubicBezTo>
                <a:cubicBezTo>
                  <a:pt x="2360" y="2380"/>
                  <a:pt x="2276" y="2440"/>
                  <a:pt x="2206" y="2491"/>
                </a:cubicBezTo>
                <a:cubicBezTo>
                  <a:pt x="2166" y="2522"/>
                  <a:pt x="2140" y="2542"/>
                  <a:pt x="2129" y="2550"/>
                </a:cubicBezTo>
                <a:lnTo>
                  <a:pt x="1527" y="1792"/>
                </a:lnTo>
                <a:cubicBezTo>
                  <a:pt x="1603" y="1731"/>
                  <a:pt x="1738" y="1630"/>
                  <a:pt x="1929" y="1504"/>
                </a:cubicBezTo>
                <a:cubicBezTo>
                  <a:pt x="2269" y="1278"/>
                  <a:pt x="2624" y="1076"/>
                  <a:pt x="2992" y="898"/>
                </a:cubicBezTo>
                <a:cubicBezTo>
                  <a:pt x="4152" y="334"/>
                  <a:pt x="5412" y="0"/>
                  <a:pt x="6729" y="14"/>
                </a:cubicBezTo>
                <a:cubicBezTo>
                  <a:pt x="8431" y="34"/>
                  <a:pt x="10089" y="643"/>
                  <a:pt x="11637" y="1945"/>
                </a:cubicBezTo>
                <a:lnTo>
                  <a:pt x="11023" y="2692"/>
                </a:lnTo>
                <a:cubicBezTo>
                  <a:pt x="9645" y="1534"/>
                  <a:pt x="8201" y="1004"/>
                  <a:pt x="6718" y="987"/>
                </a:cubicBezTo>
                <a:lnTo>
                  <a:pt x="6717" y="98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4" name="settings_208809">
            <a:extLst>
              <a:ext uri="{FF2B5EF4-FFF2-40B4-BE49-F238E27FC236}">
                <a16:creationId xmlns:a16="http://schemas.microsoft.com/office/drawing/2014/main" id="{54405246-CCE2-4201-BBB1-D3F3EB6E740D}"/>
              </a:ext>
            </a:extLst>
          </p:cNvPr>
          <p:cNvSpPr>
            <a:spLocks noChangeAspect="1"/>
          </p:cNvSpPr>
          <p:nvPr/>
        </p:nvSpPr>
        <p:spPr>
          <a:xfrm>
            <a:off x="3414498" y="1279155"/>
            <a:ext cx="529706" cy="468000"/>
          </a:xfrm>
          <a:custGeom>
            <a:avLst/>
            <a:gdLst>
              <a:gd name="connsiteX0" fmla="*/ 520713 w 608366"/>
              <a:gd name="connsiteY0" fmla="*/ 176061 h 537497"/>
              <a:gd name="connsiteX1" fmla="*/ 510244 w 608366"/>
              <a:gd name="connsiteY1" fmla="*/ 219653 h 537497"/>
              <a:gd name="connsiteX2" fmla="*/ 509403 w 608366"/>
              <a:gd name="connsiteY2" fmla="*/ 227214 h 537497"/>
              <a:gd name="connsiteX3" fmla="*/ 509216 w 608366"/>
              <a:gd name="connsiteY3" fmla="*/ 229454 h 537497"/>
              <a:gd name="connsiteX4" fmla="*/ 495662 w 608366"/>
              <a:gd name="connsiteY4" fmla="*/ 232161 h 537497"/>
              <a:gd name="connsiteX5" fmla="*/ 506505 w 608366"/>
              <a:gd name="connsiteY5" fmla="*/ 192023 h 537497"/>
              <a:gd name="connsiteX6" fmla="*/ 520713 w 608366"/>
              <a:gd name="connsiteY6" fmla="*/ 176061 h 537497"/>
              <a:gd name="connsiteX7" fmla="*/ 87653 w 608366"/>
              <a:gd name="connsiteY7" fmla="*/ 176061 h 537497"/>
              <a:gd name="connsiteX8" fmla="*/ 102062 w 608366"/>
              <a:gd name="connsiteY8" fmla="*/ 192023 h 537497"/>
              <a:gd name="connsiteX9" fmla="*/ 112915 w 608366"/>
              <a:gd name="connsiteY9" fmla="*/ 232161 h 537497"/>
              <a:gd name="connsiteX10" fmla="*/ 99255 w 608366"/>
              <a:gd name="connsiteY10" fmla="*/ 229454 h 537497"/>
              <a:gd name="connsiteX11" fmla="*/ 99161 w 608366"/>
              <a:gd name="connsiteY11" fmla="*/ 227214 h 537497"/>
              <a:gd name="connsiteX12" fmla="*/ 98132 w 608366"/>
              <a:gd name="connsiteY12" fmla="*/ 219653 h 537497"/>
              <a:gd name="connsiteX13" fmla="*/ 87653 w 608366"/>
              <a:gd name="connsiteY13" fmla="*/ 176061 h 537497"/>
              <a:gd name="connsiteX14" fmla="*/ 551127 w 608366"/>
              <a:gd name="connsiteY14" fmla="*/ 154115 h 537497"/>
              <a:gd name="connsiteX15" fmla="*/ 547574 w 608366"/>
              <a:gd name="connsiteY15" fmla="*/ 170171 h 537497"/>
              <a:gd name="connsiteX16" fmla="*/ 540094 w 608366"/>
              <a:gd name="connsiteY16" fmla="*/ 235141 h 537497"/>
              <a:gd name="connsiteX17" fmla="*/ 539907 w 608366"/>
              <a:gd name="connsiteY17" fmla="*/ 240275 h 537497"/>
              <a:gd name="connsiteX18" fmla="*/ 533923 w 608366"/>
              <a:gd name="connsiteY18" fmla="*/ 235701 h 537497"/>
              <a:gd name="connsiteX19" fmla="*/ 525321 w 608366"/>
              <a:gd name="connsiteY19" fmla="*/ 231687 h 537497"/>
              <a:gd name="connsiteX20" fmla="*/ 524947 w 608366"/>
              <a:gd name="connsiteY20" fmla="*/ 231220 h 537497"/>
              <a:gd name="connsiteX21" fmla="*/ 536728 w 608366"/>
              <a:gd name="connsiteY21" fmla="*/ 170077 h 537497"/>
              <a:gd name="connsiteX22" fmla="*/ 551127 w 608366"/>
              <a:gd name="connsiteY22" fmla="*/ 154115 h 537497"/>
              <a:gd name="connsiteX23" fmla="*/ 57240 w 608366"/>
              <a:gd name="connsiteY23" fmla="*/ 154115 h 537497"/>
              <a:gd name="connsiteX24" fmla="*/ 71813 w 608366"/>
              <a:gd name="connsiteY24" fmla="*/ 170077 h 537497"/>
              <a:gd name="connsiteX25" fmla="*/ 83490 w 608366"/>
              <a:gd name="connsiteY25" fmla="*/ 231220 h 537497"/>
              <a:gd name="connsiteX26" fmla="*/ 83116 w 608366"/>
              <a:gd name="connsiteY26" fmla="*/ 231687 h 537497"/>
              <a:gd name="connsiteX27" fmla="*/ 74522 w 608366"/>
              <a:gd name="connsiteY27" fmla="*/ 235701 h 537497"/>
              <a:gd name="connsiteX28" fmla="*/ 68450 w 608366"/>
              <a:gd name="connsiteY28" fmla="*/ 240275 h 537497"/>
              <a:gd name="connsiteX29" fmla="*/ 68356 w 608366"/>
              <a:gd name="connsiteY29" fmla="*/ 235141 h 537497"/>
              <a:gd name="connsiteX30" fmla="*/ 60883 w 608366"/>
              <a:gd name="connsiteY30" fmla="*/ 170171 h 537497"/>
              <a:gd name="connsiteX31" fmla="*/ 57240 w 608366"/>
              <a:gd name="connsiteY31" fmla="*/ 154115 h 537497"/>
              <a:gd name="connsiteX32" fmla="*/ 20710 w 608366"/>
              <a:gd name="connsiteY32" fmla="*/ 137016 h 537497"/>
              <a:gd name="connsiteX33" fmla="*/ 34445 w 608366"/>
              <a:gd name="connsiteY33" fmla="*/ 143575 h 537497"/>
              <a:gd name="connsiteX34" fmla="*/ 44171 w 608366"/>
              <a:gd name="connsiteY34" fmla="*/ 176814 h 537497"/>
              <a:gd name="connsiteX35" fmla="*/ 51372 w 608366"/>
              <a:gd name="connsiteY35" fmla="*/ 245627 h 537497"/>
              <a:gd name="connsiteX36" fmla="*/ 51652 w 608366"/>
              <a:gd name="connsiteY36" fmla="*/ 250295 h 537497"/>
              <a:gd name="connsiteX37" fmla="*/ 58011 w 608366"/>
              <a:gd name="connsiteY37" fmla="*/ 275318 h 537497"/>
              <a:gd name="connsiteX38" fmla="*/ 119452 w 608366"/>
              <a:gd name="connsiteY38" fmla="*/ 375503 h 537497"/>
              <a:gd name="connsiteX39" fmla="*/ 121697 w 608366"/>
              <a:gd name="connsiteY39" fmla="*/ 378864 h 537497"/>
              <a:gd name="connsiteX40" fmla="*/ 129552 w 608366"/>
              <a:gd name="connsiteY40" fmla="*/ 380731 h 537497"/>
              <a:gd name="connsiteX41" fmla="*/ 131797 w 608366"/>
              <a:gd name="connsiteY41" fmla="*/ 372421 h 537497"/>
              <a:gd name="connsiteX42" fmla="*/ 77557 w 608366"/>
              <a:gd name="connsiteY42" fmla="*/ 284001 h 537497"/>
              <a:gd name="connsiteX43" fmla="*/ 85693 w 608366"/>
              <a:gd name="connsiteY43" fmla="*/ 253750 h 537497"/>
              <a:gd name="connsiteX44" fmla="*/ 116086 w 608366"/>
              <a:gd name="connsiteY44" fmla="*/ 260379 h 537497"/>
              <a:gd name="connsiteX45" fmla="*/ 172477 w 608366"/>
              <a:gd name="connsiteY45" fmla="*/ 332833 h 537497"/>
              <a:gd name="connsiteX46" fmla="*/ 187907 w 608366"/>
              <a:gd name="connsiteY46" fmla="*/ 347866 h 537497"/>
              <a:gd name="connsiteX47" fmla="*/ 249909 w 608366"/>
              <a:gd name="connsiteY47" fmla="*/ 440394 h 537497"/>
              <a:gd name="connsiteX48" fmla="*/ 250377 w 608366"/>
              <a:gd name="connsiteY48" fmla="*/ 450664 h 537497"/>
              <a:gd name="connsiteX49" fmla="*/ 249442 w 608366"/>
              <a:gd name="connsiteY49" fmla="*/ 468498 h 537497"/>
              <a:gd name="connsiteX50" fmla="*/ 246075 w 608366"/>
              <a:gd name="connsiteY50" fmla="*/ 529374 h 537497"/>
              <a:gd name="connsiteX51" fmla="*/ 237939 w 608366"/>
              <a:gd name="connsiteY51" fmla="*/ 537497 h 537497"/>
              <a:gd name="connsiteX52" fmla="*/ 142551 w 608366"/>
              <a:gd name="connsiteY52" fmla="*/ 536937 h 537497"/>
              <a:gd name="connsiteX53" fmla="*/ 134415 w 608366"/>
              <a:gd name="connsiteY53" fmla="*/ 528907 h 537497"/>
              <a:gd name="connsiteX54" fmla="*/ 132732 w 608366"/>
              <a:gd name="connsiteY54" fmla="*/ 478581 h 537497"/>
              <a:gd name="connsiteX55" fmla="*/ 42020 w 608366"/>
              <a:gd name="connsiteY55" fmla="*/ 369620 h 537497"/>
              <a:gd name="connsiteX56" fmla="*/ 16770 w 608366"/>
              <a:gd name="connsiteY56" fmla="*/ 320322 h 537497"/>
              <a:gd name="connsiteX57" fmla="*/ 15835 w 608366"/>
              <a:gd name="connsiteY57" fmla="*/ 314720 h 537497"/>
              <a:gd name="connsiteX58" fmla="*/ 124 w 608366"/>
              <a:gd name="connsiteY58" fmla="*/ 161875 h 537497"/>
              <a:gd name="connsiteX59" fmla="*/ 7886 w 608366"/>
              <a:gd name="connsiteY59" fmla="*/ 141801 h 537497"/>
              <a:gd name="connsiteX60" fmla="*/ 20710 w 608366"/>
              <a:gd name="connsiteY60" fmla="*/ 137016 h 537497"/>
              <a:gd name="connsiteX61" fmla="*/ 587528 w 608366"/>
              <a:gd name="connsiteY61" fmla="*/ 136910 h 537497"/>
              <a:gd name="connsiteX62" fmla="*/ 600387 w 608366"/>
              <a:gd name="connsiteY62" fmla="*/ 141777 h 537497"/>
              <a:gd name="connsiteX63" fmla="*/ 608242 w 608366"/>
              <a:gd name="connsiteY63" fmla="*/ 161762 h 537497"/>
              <a:gd name="connsiteX64" fmla="*/ 592531 w 608366"/>
              <a:gd name="connsiteY64" fmla="*/ 314633 h 537497"/>
              <a:gd name="connsiteX65" fmla="*/ 591689 w 608366"/>
              <a:gd name="connsiteY65" fmla="*/ 320236 h 537497"/>
              <a:gd name="connsiteX66" fmla="*/ 566346 w 608366"/>
              <a:gd name="connsiteY66" fmla="*/ 369543 h 537497"/>
              <a:gd name="connsiteX67" fmla="*/ 475727 w 608366"/>
              <a:gd name="connsiteY67" fmla="*/ 478523 h 537497"/>
              <a:gd name="connsiteX68" fmla="*/ 473951 w 608366"/>
              <a:gd name="connsiteY68" fmla="*/ 528765 h 537497"/>
              <a:gd name="connsiteX69" fmla="*/ 465815 w 608366"/>
              <a:gd name="connsiteY69" fmla="*/ 536889 h 537497"/>
              <a:gd name="connsiteX70" fmla="*/ 370427 w 608366"/>
              <a:gd name="connsiteY70" fmla="*/ 537356 h 537497"/>
              <a:gd name="connsiteX71" fmla="*/ 362384 w 608366"/>
              <a:gd name="connsiteY71" fmla="*/ 529325 h 537497"/>
              <a:gd name="connsiteX72" fmla="*/ 359018 w 608366"/>
              <a:gd name="connsiteY72" fmla="*/ 468438 h 537497"/>
              <a:gd name="connsiteX73" fmla="*/ 357989 w 608366"/>
              <a:gd name="connsiteY73" fmla="*/ 450601 h 537497"/>
              <a:gd name="connsiteX74" fmla="*/ 358456 w 608366"/>
              <a:gd name="connsiteY74" fmla="*/ 440236 h 537497"/>
              <a:gd name="connsiteX75" fmla="*/ 420459 w 608366"/>
              <a:gd name="connsiteY75" fmla="*/ 347785 h 537497"/>
              <a:gd name="connsiteX76" fmla="*/ 435889 w 608366"/>
              <a:gd name="connsiteY76" fmla="*/ 332656 h 537497"/>
              <a:gd name="connsiteX77" fmla="*/ 492280 w 608366"/>
              <a:gd name="connsiteY77" fmla="*/ 260189 h 537497"/>
              <a:gd name="connsiteX78" fmla="*/ 522673 w 608366"/>
              <a:gd name="connsiteY78" fmla="*/ 253653 h 537497"/>
              <a:gd name="connsiteX79" fmla="*/ 530809 w 608366"/>
              <a:gd name="connsiteY79" fmla="*/ 283909 h 537497"/>
              <a:gd name="connsiteX80" fmla="*/ 476569 w 608366"/>
              <a:gd name="connsiteY80" fmla="*/ 372251 h 537497"/>
              <a:gd name="connsiteX81" fmla="*/ 478813 w 608366"/>
              <a:gd name="connsiteY81" fmla="*/ 380656 h 537497"/>
              <a:gd name="connsiteX82" fmla="*/ 486669 w 608366"/>
              <a:gd name="connsiteY82" fmla="*/ 378788 h 537497"/>
              <a:gd name="connsiteX83" fmla="*/ 488913 w 608366"/>
              <a:gd name="connsiteY83" fmla="*/ 375426 h 537497"/>
              <a:gd name="connsiteX84" fmla="*/ 550261 w 608366"/>
              <a:gd name="connsiteY84" fmla="*/ 275131 h 537497"/>
              <a:gd name="connsiteX85" fmla="*/ 556620 w 608366"/>
              <a:gd name="connsiteY85" fmla="*/ 250104 h 537497"/>
              <a:gd name="connsiteX86" fmla="*/ 556901 w 608366"/>
              <a:gd name="connsiteY86" fmla="*/ 245528 h 537497"/>
              <a:gd name="connsiteX87" fmla="*/ 564102 w 608366"/>
              <a:gd name="connsiteY87" fmla="*/ 176703 h 537497"/>
              <a:gd name="connsiteX88" fmla="*/ 573828 w 608366"/>
              <a:gd name="connsiteY88" fmla="*/ 143458 h 537497"/>
              <a:gd name="connsiteX89" fmla="*/ 587528 w 608366"/>
              <a:gd name="connsiteY89" fmla="*/ 136910 h 537497"/>
              <a:gd name="connsiteX90" fmla="*/ 302254 w 608366"/>
              <a:gd name="connsiteY90" fmla="*/ 103476 h 537497"/>
              <a:gd name="connsiteX91" fmla="*/ 237155 w 608366"/>
              <a:gd name="connsiteY91" fmla="*/ 168475 h 537497"/>
              <a:gd name="connsiteX92" fmla="*/ 302254 w 608366"/>
              <a:gd name="connsiteY92" fmla="*/ 233474 h 537497"/>
              <a:gd name="connsiteX93" fmla="*/ 367353 w 608366"/>
              <a:gd name="connsiteY93" fmla="*/ 168475 h 537497"/>
              <a:gd name="connsiteX94" fmla="*/ 302254 w 608366"/>
              <a:gd name="connsiteY94" fmla="*/ 103476 h 537497"/>
              <a:gd name="connsiteX95" fmla="*/ 287008 w 608366"/>
              <a:gd name="connsiteY95" fmla="*/ 0 h 537497"/>
              <a:gd name="connsiteX96" fmla="*/ 317313 w 608366"/>
              <a:gd name="connsiteY96" fmla="*/ 0 h 537497"/>
              <a:gd name="connsiteX97" fmla="*/ 328443 w 608366"/>
              <a:gd name="connsiteY97" fmla="*/ 11020 h 537497"/>
              <a:gd name="connsiteX98" fmla="*/ 328443 w 608366"/>
              <a:gd name="connsiteY98" fmla="*/ 36329 h 537497"/>
              <a:gd name="connsiteX99" fmla="*/ 377174 w 608366"/>
              <a:gd name="connsiteY99" fmla="*/ 56501 h 537497"/>
              <a:gd name="connsiteX100" fmla="*/ 395039 w 608366"/>
              <a:gd name="connsiteY100" fmla="*/ 38663 h 537497"/>
              <a:gd name="connsiteX101" fmla="*/ 410752 w 608366"/>
              <a:gd name="connsiteY101" fmla="*/ 38663 h 537497"/>
              <a:gd name="connsiteX102" fmla="*/ 432171 w 608366"/>
              <a:gd name="connsiteY102" fmla="*/ 60143 h 537497"/>
              <a:gd name="connsiteX103" fmla="*/ 432171 w 608366"/>
              <a:gd name="connsiteY103" fmla="*/ 75832 h 537497"/>
              <a:gd name="connsiteX104" fmla="*/ 414400 w 608366"/>
              <a:gd name="connsiteY104" fmla="*/ 93576 h 537497"/>
              <a:gd name="connsiteX105" fmla="*/ 434603 w 608366"/>
              <a:gd name="connsiteY105" fmla="*/ 142326 h 537497"/>
              <a:gd name="connsiteX106" fmla="*/ 459763 w 608366"/>
              <a:gd name="connsiteY106" fmla="*/ 142326 h 537497"/>
              <a:gd name="connsiteX107" fmla="*/ 470894 w 608366"/>
              <a:gd name="connsiteY107" fmla="*/ 153346 h 537497"/>
              <a:gd name="connsiteX108" fmla="*/ 470894 w 608366"/>
              <a:gd name="connsiteY108" fmla="*/ 183604 h 537497"/>
              <a:gd name="connsiteX109" fmla="*/ 459763 w 608366"/>
              <a:gd name="connsiteY109" fmla="*/ 194718 h 537497"/>
              <a:gd name="connsiteX110" fmla="*/ 434603 w 608366"/>
              <a:gd name="connsiteY110" fmla="*/ 194718 h 537497"/>
              <a:gd name="connsiteX111" fmla="*/ 414400 w 608366"/>
              <a:gd name="connsiteY111" fmla="*/ 243374 h 537497"/>
              <a:gd name="connsiteX112" fmla="*/ 432171 w 608366"/>
              <a:gd name="connsiteY112" fmla="*/ 261211 h 537497"/>
              <a:gd name="connsiteX113" fmla="*/ 432171 w 608366"/>
              <a:gd name="connsiteY113" fmla="*/ 276900 h 537497"/>
              <a:gd name="connsiteX114" fmla="*/ 410752 w 608366"/>
              <a:gd name="connsiteY114" fmla="*/ 298287 h 537497"/>
              <a:gd name="connsiteX115" fmla="*/ 395039 w 608366"/>
              <a:gd name="connsiteY115" fmla="*/ 298287 h 537497"/>
              <a:gd name="connsiteX116" fmla="*/ 377174 w 608366"/>
              <a:gd name="connsiteY116" fmla="*/ 280543 h 537497"/>
              <a:gd name="connsiteX117" fmla="*/ 328443 w 608366"/>
              <a:gd name="connsiteY117" fmla="*/ 300715 h 537497"/>
              <a:gd name="connsiteX118" fmla="*/ 328443 w 608366"/>
              <a:gd name="connsiteY118" fmla="*/ 325837 h 537497"/>
              <a:gd name="connsiteX119" fmla="*/ 317313 w 608366"/>
              <a:gd name="connsiteY119" fmla="*/ 336950 h 537497"/>
              <a:gd name="connsiteX120" fmla="*/ 287008 w 608366"/>
              <a:gd name="connsiteY120" fmla="*/ 336950 h 537497"/>
              <a:gd name="connsiteX121" fmla="*/ 275971 w 608366"/>
              <a:gd name="connsiteY121" fmla="*/ 325837 h 537497"/>
              <a:gd name="connsiteX122" fmla="*/ 275971 w 608366"/>
              <a:gd name="connsiteY122" fmla="*/ 300715 h 537497"/>
              <a:gd name="connsiteX123" fmla="*/ 227147 w 608366"/>
              <a:gd name="connsiteY123" fmla="*/ 280543 h 537497"/>
              <a:gd name="connsiteX124" fmla="*/ 209376 w 608366"/>
              <a:gd name="connsiteY124" fmla="*/ 298287 h 537497"/>
              <a:gd name="connsiteX125" fmla="*/ 193662 w 608366"/>
              <a:gd name="connsiteY125" fmla="*/ 298287 h 537497"/>
              <a:gd name="connsiteX126" fmla="*/ 172150 w 608366"/>
              <a:gd name="connsiteY126" fmla="*/ 276900 h 537497"/>
              <a:gd name="connsiteX127" fmla="*/ 172150 w 608366"/>
              <a:gd name="connsiteY127" fmla="*/ 261211 h 537497"/>
              <a:gd name="connsiteX128" fmla="*/ 190015 w 608366"/>
              <a:gd name="connsiteY128" fmla="*/ 243280 h 537497"/>
              <a:gd name="connsiteX129" fmla="*/ 169812 w 608366"/>
              <a:gd name="connsiteY129" fmla="*/ 194624 h 537497"/>
              <a:gd name="connsiteX130" fmla="*/ 144651 w 608366"/>
              <a:gd name="connsiteY130" fmla="*/ 194624 h 537497"/>
              <a:gd name="connsiteX131" fmla="*/ 133521 w 608366"/>
              <a:gd name="connsiteY131" fmla="*/ 183511 h 537497"/>
              <a:gd name="connsiteX132" fmla="*/ 133521 w 608366"/>
              <a:gd name="connsiteY132" fmla="*/ 153252 h 537497"/>
              <a:gd name="connsiteX133" fmla="*/ 144651 w 608366"/>
              <a:gd name="connsiteY133" fmla="*/ 142139 h 537497"/>
              <a:gd name="connsiteX134" fmla="*/ 169812 w 608366"/>
              <a:gd name="connsiteY134" fmla="*/ 142139 h 537497"/>
              <a:gd name="connsiteX135" fmla="*/ 190015 w 608366"/>
              <a:gd name="connsiteY135" fmla="*/ 93483 h 537497"/>
              <a:gd name="connsiteX136" fmla="*/ 172150 w 608366"/>
              <a:gd name="connsiteY136" fmla="*/ 75646 h 537497"/>
              <a:gd name="connsiteX137" fmla="*/ 172150 w 608366"/>
              <a:gd name="connsiteY137" fmla="*/ 59956 h 537497"/>
              <a:gd name="connsiteX138" fmla="*/ 193662 w 608366"/>
              <a:gd name="connsiteY138" fmla="*/ 38570 h 537497"/>
              <a:gd name="connsiteX139" fmla="*/ 209376 w 608366"/>
              <a:gd name="connsiteY139" fmla="*/ 38570 h 537497"/>
              <a:gd name="connsiteX140" fmla="*/ 227147 w 608366"/>
              <a:gd name="connsiteY140" fmla="*/ 56407 h 537497"/>
              <a:gd name="connsiteX141" fmla="*/ 275971 w 608366"/>
              <a:gd name="connsiteY141" fmla="*/ 36235 h 537497"/>
              <a:gd name="connsiteX142" fmla="*/ 275971 w 608366"/>
              <a:gd name="connsiteY142" fmla="*/ 11020 h 537497"/>
              <a:gd name="connsiteX143" fmla="*/ 287008 w 608366"/>
              <a:gd name="connsiteY143" fmla="*/ 0 h 53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08366" h="537497">
                <a:moveTo>
                  <a:pt x="520713" y="176061"/>
                </a:moveTo>
                <a:cubicBezTo>
                  <a:pt x="518096" y="187542"/>
                  <a:pt x="511740" y="208545"/>
                  <a:pt x="510244" y="219653"/>
                </a:cubicBezTo>
                <a:lnTo>
                  <a:pt x="509403" y="227214"/>
                </a:lnTo>
                <a:cubicBezTo>
                  <a:pt x="509216" y="227960"/>
                  <a:pt x="509216" y="228707"/>
                  <a:pt x="509216" y="229454"/>
                </a:cubicBezTo>
                <a:cubicBezTo>
                  <a:pt x="504542" y="229734"/>
                  <a:pt x="500055" y="230574"/>
                  <a:pt x="495662" y="232161"/>
                </a:cubicBezTo>
                <a:cubicBezTo>
                  <a:pt x="497158" y="221893"/>
                  <a:pt x="503981" y="201544"/>
                  <a:pt x="506505" y="192023"/>
                </a:cubicBezTo>
                <a:cubicBezTo>
                  <a:pt x="508468" y="184275"/>
                  <a:pt x="512955" y="178675"/>
                  <a:pt x="520713" y="176061"/>
                </a:cubicBezTo>
                <a:close/>
                <a:moveTo>
                  <a:pt x="87653" y="176061"/>
                </a:moveTo>
                <a:cubicBezTo>
                  <a:pt x="95325" y="178675"/>
                  <a:pt x="99816" y="184275"/>
                  <a:pt x="102062" y="192023"/>
                </a:cubicBezTo>
                <a:cubicBezTo>
                  <a:pt x="104494" y="201544"/>
                  <a:pt x="111418" y="221986"/>
                  <a:pt x="112915" y="232161"/>
                </a:cubicBezTo>
                <a:cubicBezTo>
                  <a:pt x="108517" y="230574"/>
                  <a:pt x="103933" y="229547"/>
                  <a:pt x="99255" y="229454"/>
                </a:cubicBezTo>
                <a:cubicBezTo>
                  <a:pt x="99255" y="228707"/>
                  <a:pt x="99255" y="227960"/>
                  <a:pt x="99161" y="227214"/>
                </a:cubicBezTo>
                <a:lnTo>
                  <a:pt x="98132" y="219653"/>
                </a:lnTo>
                <a:cubicBezTo>
                  <a:pt x="96635" y="208545"/>
                  <a:pt x="90179" y="187542"/>
                  <a:pt x="87653" y="176061"/>
                </a:cubicBezTo>
                <a:close/>
                <a:moveTo>
                  <a:pt x="551127" y="154115"/>
                </a:moveTo>
                <a:cubicBezTo>
                  <a:pt x="549444" y="159623"/>
                  <a:pt x="548416" y="164943"/>
                  <a:pt x="547574" y="170171"/>
                </a:cubicBezTo>
                <a:cubicBezTo>
                  <a:pt x="544676" y="187347"/>
                  <a:pt x="540468" y="218618"/>
                  <a:pt x="540094" y="235141"/>
                </a:cubicBezTo>
                <a:cubicBezTo>
                  <a:pt x="540094" y="236914"/>
                  <a:pt x="539907" y="238501"/>
                  <a:pt x="539907" y="240275"/>
                </a:cubicBezTo>
                <a:cubicBezTo>
                  <a:pt x="537944" y="238688"/>
                  <a:pt x="535980" y="237008"/>
                  <a:pt x="533923" y="235701"/>
                </a:cubicBezTo>
                <a:cubicBezTo>
                  <a:pt x="531212" y="234021"/>
                  <a:pt x="528313" y="232714"/>
                  <a:pt x="525321" y="231687"/>
                </a:cubicBezTo>
                <a:cubicBezTo>
                  <a:pt x="525228" y="231594"/>
                  <a:pt x="525134" y="231407"/>
                  <a:pt x="524947" y="231220"/>
                </a:cubicBezTo>
                <a:cubicBezTo>
                  <a:pt x="527004" y="215351"/>
                  <a:pt x="532614" y="185480"/>
                  <a:pt x="536728" y="170077"/>
                </a:cubicBezTo>
                <a:cubicBezTo>
                  <a:pt x="538785" y="162330"/>
                  <a:pt x="543273" y="156729"/>
                  <a:pt x="551127" y="154115"/>
                </a:cubicBezTo>
                <a:close/>
                <a:moveTo>
                  <a:pt x="57240" y="154115"/>
                </a:moveTo>
                <a:cubicBezTo>
                  <a:pt x="65087" y="156729"/>
                  <a:pt x="69571" y="162330"/>
                  <a:pt x="71813" y="170077"/>
                </a:cubicBezTo>
                <a:cubicBezTo>
                  <a:pt x="75830" y="185480"/>
                  <a:pt x="81435" y="215351"/>
                  <a:pt x="83490" y="231220"/>
                </a:cubicBezTo>
                <a:cubicBezTo>
                  <a:pt x="83396" y="231314"/>
                  <a:pt x="83303" y="231407"/>
                  <a:pt x="83116" y="231687"/>
                </a:cubicBezTo>
                <a:cubicBezTo>
                  <a:pt x="80127" y="232714"/>
                  <a:pt x="77324" y="233927"/>
                  <a:pt x="74522" y="235701"/>
                </a:cubicBezTo>
                <a:cubicBezTo>
                  <a:pt x="72280" y="237008"/>
                  <a:pt x="70318" y="238688"/>
                  <a:pt x="68450" y="240275"/>
                </a:cubicBezTo>
                <a:cubicBezTo>
                  <a:pt x="68450" y="238501"/>
                  <a:pt x="68356" y="236914"/>
                  <a:pt x="68356" y="235141"/>
                </a:cubicBezTo>
                <a:cubicBezTo>
                  <a:pt x="68076" y="218618"/>
                  <a:pt x="63686" y="187534"/>
                  <a:pt x="60883" y="170171"/>
                </a:cubicBezTo>
                <a:cubicBezTo>
                  <a:pt x="59856" y="164943"/>
                  <a:pt x="58828" y="159529"/>
                  <a:pt x="57240" y="154115"/>
                </a:cubicBezTo>
                <a:close/>
                <a:moveTo>
                  <a:pt x="20710" y="137016"/>
                </a:moveTo>
                <a:cubicBezTo>
                  <a:pt x="25421" y="136993"/>
                  <a:pt x="30283" y="138860"/>
                  <a:pt x="34445" y="143575"/>
                </a:cubicBezTo>
                <a:cubicBezTo>
                  <a:pt x="40430" y="150298"/>
                  <a:pt x="43142" y="171212"/>
                  <a:pt x="44171" y="176814"/>
                </a:cubicBezTo>
                <a:cubicBezTo>
                  <a:pt x="47537" y="196889"/>
                  <a:pt x="50811" y="225459"/>
                  <a:pt x="51372" y="245627"/>
                </a:cubicBezTo>
                <a:cubicBezTo>
                  <a:pt x="51559" y="247028"/>
                  <a:pt x="51559" y="248895"/>
                  <a:pt x="51652" y="250295"/>
                </a:cubicBezTo>
                <a:cubicBezTo>
                  <a:pt x="52307" y="259072"/>
                  <a:pt x="54271" y="267195"/>
                  <a:pt x="58011" y="275318"/>
                </a:cubicBezTo>
                <a:cubicBezTo>
                  <a:pt x="78492" y="319482"/>
                  <a:pt x="119452" y="375503"/>
                  <a:pt x="119452" y="375503"/>
                </a:cubicBezTo>
                <a:lnTo>
                  <a:pt x="121697" y="378864"/>
                </a:lnTo>
                <a:cubicBezTo>
                  <a:pt x="123474" y="381385"/>
                  <a:pt x="126840" y="382225"/>
                  <a:pt x="129552" y="380731"/>
                </a:cubicBezTo>
                <a:cubicBezTo>
                  <a:pt x="132545" y="379144"/>
                  <a:pt x="133573" y="375223"/>
                  <a:pt x="131797" y="372421"/>
                </a:cubicBezTo>
                <a:lnTo>
                  <a:pt x="77557" y="284001"/>
                </a:lnTo>
                <a:cubicBezTo>
                  <a:pt x="71758" y="274198"/>
                  <a:pt x="75125" y="260192"/>
                  <a:pt x="85693" y="253750"/>
                </a:cubicBezTo>
                <a:cubicBezTo>
                  <a:pt x="96447" y="247121"/>
                  <a:pt x="110288" y="250482"/>
                  <a:pt x="116086" y="260379"/>
                </a:cubicBezTo>
                <a:lnTo>
                  <a:pt x="172477" y="332833"/>
                </a:lnTo>
                <a:cubicBezTo>
                  <a:pt x="176124" y="337502"/>
                  <a:pt x="183044" y="344411"/>
                  <a:pt x="187907" y="347866"/>
                </a:cubicBezTo>
                <a:cubicBezTo>
                  <a:pt x="238687" y="384466"/>
                  <a:pt x="245420" y="421440"/>
                  <a:pt x="249909" y="440394"/>
                </a:cubicBezTo>
                <a:cubicBezTo>
                  <a:pt x="249909" y="440394"/>
                  <a:pt x="250377" y="444595"/>
                  <a:pt x="250377" y="450664"/>
                </a:cubicBezTo>
                <a:cubicBezTo>
                  <a:pt x="250377" y="455800"/>
                  <a:pt x="250283" y="462149"/>
                  <a:pt x="249442" y="468498"/>
                </a:cubicBezTo>
                <a:lnTo>
                  <a:pt x="246075" y="529374"/>
                </a:lnTo>
                <a:cubicBezTo>
                  <a:pt x="246075" y="533856"/>
                  <a:pt x="242428" y="537497"/>
                  <a:pt x="237939" y="537497"/>
                </a:cubicBezTo>
                <a:lnTo>
                  <a:pt x="142551" y="536937"/>
                </a:lnTo>
                <a:cubicBezTo>
                  <a:pt x="138062" y="536937"/>
                  <a:pt x="134415" y="533389"/>
                  <a:pt x="134415" y="528907"/>
                </a:cubicBezTo>
                <a:lnTo>
                  <a:pt x="132732" y="478581"/>
                </a:lnTo>
                <a:lnTo>
                  <a:pt x="42020" y="369620"/>
                </a:lnTo>
                <a:cubicBezTo>
                  <a:pt x="28740" y="355428"/>
                  <a:pt x="19576" y="339556"/>
                  <a:pt x="16770" y="320322"/>
                </a:cubicBezTo>
                <a:lnTo>
                  <a:pt x="15835" y="314720"/>
                </a:lnTo>
                <a:lnTo>
                  <a:pt x="124" y="161875"/>
                </a:lnTo>
                <a:cubicBezTo>
                  <a:pt x="-624" y="154313"/>
                  <a:pt x="1994" y="146563"/>
                  <a:pt x="7886" y="141801"/>
                </a:cubicBezTo>
                <a:cubicBezTo>
                  <a:pt x="11440" y="138954"/>
                  <a:pt x="15999" y="137040"/>
                  <a:pt x="20710" y="137016"/>
                </a:cubicBezTo>
                <a:close/>
                <a:moveTo>
                  <a:pt x="587528" y="136910"/>
                </a:moveTo>
                <a:cubicBezTo>
                  <a:pt x="592250" y="136968"/>
                  <a:pt x="596833" y="138929"/>
                  <a:pt x="600387" y="141777"/>
                </a:cubicBezTo>
                <a:cubicBezTo>
                  <a:pt x="606372" y="146540"/>
                  <a:pt x="608990" y="154384"/>
                  <a:pt x="608242" y="161762"/>
                </a:cubicBezTo>
                <a:lnTo>
                  <a:pt x="592531" y="314633"/>
                </a:lnTo>
                <a:lnTo>
                  <a:pt x="591689" y="320236"/>
                </a:lnTo>
                <a:cubicBezTo>
                  <a:pt x="588790" y="339380"/>
                  <a:pt x="579719" y="355349"/>
                  <a:pt x="566346" y="369543"/>
                </a:cubicBezTo>
                <a:lnTo>
                  <a:pt x="475727" y="478523"/>
                </a:lnTo>
                <a:lnTo>
                  <a:pt x="473951" y="528765"/>
                </a:lnTo>
                <a:cubicBezTo>
                  <a:pt x="473951" y="533247"/>
                  <a:pt x="470303" y="536889"/>
                  <a:pt x="465815" y="536889"/>
                </a:cubicBezTo>
                <a:lnTo>
                  <a:pt x="370427" y="537356"/>
                </a:lnTo>
                <a:cubicBezTo>
                  <a:pt x="365938" y="537356"/>
                  <a:pt x="362384" y="533807"/>
                  <a:pt x="362384" y="529325"/>
                </a:cubicBezTo>
                <a:lnTo>
                  <a:pt x="359018" y="468438"/>
                </a:lnTo>
                <a:cubicBezTo>
                  <a:pt x="358082" y="462088"/>
                  <a:pt x="357989" y="455738"/>
                  <a:pt x="357989" y="450601"/>
                </a:cubicBezTo>
                <a:cubicBezTo>
                  <a:pt x="358082" y="444531"/>
                  <a:pt x="358456" y="440236"/>
                  <a:pt x="358456" y="440236"/>
                </a:cubicBezTo>
                <a:cubicBezTo>
                  <a:pt x="362945" y="421185"/>
                  <a:pt x="369679" y="384205"/>
                  <a:pt x="420459" y="347785"/>
                </a:cubicBezTo>
                <a:cubicBezTo>
                  <a:pt x="425321" y="344236"/>
                  <a:pt x="432148" y="337419"/>
                  <a:pt x="435889" y="332656"/>
                </a:cubicBezTo>
                <a:lnTo>
                  <a:pt x="492280" y="260189"/>
                </a:lnTo>
                <a:cubicBezTo>
                  <a:pt x="498172" y="250477"/>
                  <a:pt x="512106" y="247116"/>
                  <a:pt x="522673" y="253653"/>
                </a:cubicBezTo>
                <a:cubicBezTo>
                  <a:pt x="533334" y="260189"/>
                  <a:pt x="536701" y="274010"/>
                  <a:pt x="530809" y="283909"/>
                </a:cubicBezTo>
                <a:lnTo>
                  <a:pt x="476569" y="372251"/>
                </a:lnTo>
                <a:cubicBezTo>
                  <a:pt x="474792" y="375146"/>
                  <a:pt x="475821" y="378975"/>
                  <a:pt x="478813" y="380656"/>
                </a:cubicBezTo>
                <a:cubicBezTo>
                  <a:pt x="481526" y="382150"/>
                  <a:pt x="484892" y="381216"/>
                  <a:pt x="486669" y="378788"/>
                </a:cubicBezTo>
                <a:lnTo>
                  <a:pt x="488913" y="375426"/>
                </a:lnTo>
                <a:cubicBezTo>
                  <a:pt x="488913" y="375426"/>
                  <a:pt x="529968" y="319489"/>
                  <a:pt x="550261" y="275131"/>
                </a:cubicBezTo>
                <a:cubicBezTo>
                  <a:pt x="554002" y="267193"/>
                  <a:pt x="556153" y="258975"/>
                  <a:pt x="556620" y="250104"/>
                </a:cubicBezTo>
                <a:cubicBezTo>
                  <a:pt x="556714" y="248796"/>
                  <a:pt x="556901" y="246929"/>
                  <a:pt x="556901" y="245528"/>
                </a:cubicBezTo>
                <a:cubicBezTo>
                  <a:pt x="557368" y="225357"/>
                  <a:pt x="560735" y="196688"/>
                  <a:pt x="564102" y="176703"/>
                </a:cubicBezTo>
                <a:cubicBezTo>
                  <a:pt x="565130" y="171100"/>
                  <a:pt x="567936" y="150182"/>
                  <a:pt x="573828" y="143458"/>
                </a:cubicBezTo>
                <a:cubicBezTo>
                  <a:pt x="577942" y="138696"/>
                  <a:pt x="582805" y="136851"/>
                  <a:pt x="587528" y="136910"/>
                </a:cubicBezTo>
                <a:close/>
                <a:moveTo>
                  <a:pt x="302254" y="103476"/>
                </a:moveTo>
                <a:cubicBezTo>
                  <a:pt x="266338" y="103476"/>
                  <a:pt x="237155" y="132613"/>
                  <a:pt x="237155" y="168475"/>
                </a:cubicBezTo>
                <a:cubicBezTo>
                  <a:pt x="237155" y="204337"/>
                  <a:pt x="266338" y="233474"/>
                  <a:pt x="302254" y="233474"/>
                </a:cubicBezTo>
                <a:cubicBezTo>
                  <a:pt x="338171" y="233474"/>
                  <a:pt x="367353" y="204337"/>
                  <a:pt x="367353" y="168475"/>
                </a:cubicBezTo>
                <a:cubicBezTo>
                  <a:pt x="367353" y="132613"/>
                  <a:pt x="338171" y="103476"/>
                  <a:pt x="302254" y="103476"/>
                </a:cubicBezTo>
                <a:close/>
                <a:moveTo>
                  <a:pt x="287008" y="0"/>
                </a:moveTo>
                <a:lnTo>
                  <a:pt x="317313" y="0"/>
                </a:lnTo>
                <a:cubicBezTo>
                  <a:pt x="323486" y="0"/>
                  <a:pt x="328443" y="4950"/>
                  <a:pt x="328443" y="11020"/>
                </a:cubicBezTo>
                <a:lnTo>
                  <a:pt x="328443" y="36329"/>
                </a:lnTo>
                <a:cubicBezTo>
                  <a:pt x="346308" y="39784"/>
                  <a:pt x="362770" y="46788"/>
                  <a:pt x="377174" y="56501"/>
                </a:cubicBezTo>
                <a:lnTo>
                  <a:pt x="395039" y="38663"/>
                </a:lnTo>
                <a:cubicBezTo>
                  <a:pt x="399435" y="34367"/>
                  <a:pt x="406356" y="34367"/>
                  <a:pt x="410752" y="38663"/>
                </a:cubicBezTo>
                <a:lnTo>
                  <a:pt x="432171" y="60143"/>
                </a:lnTo>
                <a:cubicBezTo>
                  <a:pt x="436567" y="64439"/>
                  <a:pt x="436567" y="71443"/>
                  <a:pt x="432171" y="75832"/>
                </a:cubicBezTo>
                <a:lnTo>
                  <a:pt x="414400" y="93576"/>
                </a:lnTo>
                <a:cubicBezTo>
                  <a:pt x="424127" y="108145"/>
                  <a:pt x="431049" y="124582"/>
                  <a:pt x="434603" y="142326"/>
                </a:cubicBezTo>
                <a:lnTo>
                  <a:pt x="459763" y="142326"/>
                </a:lnTo>
                <a:cubicBezTo>
                  <a:pt x="465843" y="142326"/>
                  <a:pt x="470894" y="147276"/>
                  <a:pt x="470894" y="153346"/>
                </a:cubicBezTo>
                <a:lnTo>
                  <a:pt x="470894" y="183604"/>
                </a:lnTo>
                <a:cubicBezTo>
                  <a:pt x="470894" y="189768"/>
                  <a:pt x="465843" y="194718"/>
                  <a:pt x="459763" y="194718"/>
                </a:cubicBezTo>
                <a:lnTo>
                  <a:pt x="434603" y="194718"/>
                </a:lnTo>
                <a:cubicBezTo>
                  <a:pt x="431049" y="212368"/>
                  <a:pt x="424127" y="228992"/>
                  <a:pt x="414400" y="243374"/>
                </a:cubicBezTo>
                <a:lnTo>
                  <a:pt x="432171" y="261211"/>
                </a:lnTo>
                <a:cubicBezTo>
                  <a:pt x="436567" y="265600"/>
                  <a:pt x="436567" y="272511"/>
                  <a:pt x="432171" y="276900"/>
                </a:cubicBezTo>
                <a:lnTo>
                  <a:pt x="410752" y="298287"/>
                </a:lnTo>
                <a:cubicBezTo>
                  <a:pt x="406356" y="302676"/>
                  <a:pt x="399435" y="302676"/>
                  <a:pt x="395039" y="298287"/>
                </a:cubicBezTo>
                <a:lnTo>
                  <a:pt x="377174" y="280543"/>
                </a:lnTo>
                <a:cubicBezTo>
                  <a:pt x="362583" y="290255"/>
                  <a:pt x="346121" y="297166"/>
                  <a:pt x="328443" y="300715"/>
                </a:cubicBezTo>
                <a:lnTo>
                  <a:pt x="328443" y="325837"/>
                </a:lnTo>
                <a:cubicBezTo>
                  <a:pt x="328443" y="331907"/>
                  <a:pt x="323486" y="336950"/>
                  <a:pt x="317313" y="336950"/>
                </a:cubicBezTo>
                <a:lnTo>
                  <a:pt x="287008" y="336950"/>
                </a:lnTo>
                <a:cubicBezTo>
                  <a:pt x="280929" y="336950"/>
                  <a:pt x="275971" y="331907"/>
                  <a:pt x="275971" y="325837"/>
                </a:cubicBezTo>
                <a:lnTo>
                  <a:pt x="275971" y="300715"/>
                </a:lnTo>
                <a:cubicBezTo>
                  <a:pt x="258107" y="297166"/>
                  <a:pt x="241645" y="290255"/>
                  <a:pt x="227147" y="280543"/>
                </a:cubicBezTo>
                <a:lnTo>
                  <a:pt x="209376" y="298287"/>
                </a:lnTo>
                <a:cubicBezTo>
                  <a:pt x="204980" y="302676"/>
                  <a:pt x="197965" y="302676"/>
                  <a:pt x="193662" y="298287"/>
                </a:cubicBezTo>
                <a:lnTo>
                  <a:pt x="172150" y="276900"/>
                </a:lnTo>
                <a:cubicBezTo>
                  <a:pt x="167847" y="272511"/>
                  <a:pt x="167847" y="265414"/>
                  <a:pt x="172150" y="261211"/>
                </a:cubicBezTo>
                <a:lnTo>
                  <a:pt x="190015" y="243280"/>
                </a:lnTo>
                <a:cubicBezTo>
                  <a:pt x="180287" y="228711"/>
                  <a:pt x="173272" y="212275"/>
                  <a:pt x="169812" y="194624"/>
                </a:cubicBezTo>
                <a:lnTo>
                  <a:pt x="144651" y="194624"/>
                </a:lnTo>
                <a:cubicBezTo>
                  <a:pt x="138478" y="194624"/>
                  <a:pt x="133521" y="189581"/>
                  <a:pt x="133521" y="183511"/>
                </a:cubicBezTo>
                <a:lnTo>
                  <a:pt x="133521" y="153252"/>
                </a:lnTo>
                <a:cubicBezTo>
                  <a:pt x="133521" y="147182"/>
                  <a:pt x="138478" y="142139"/>
                  <a:pt x="144651" y="142139"/>
                </a:cubicBezTo>
                <a:lnTo>
                  <a:pt x="169812" y="142139"/>
                </a:lnTo>
                <a:cubicBezTo>
                  <a:pt x="173272" y="124395"/>
                  <a:pt x="180287" y="107958"/>
                  <a:pt x="190015" y="93483"/>
                </a:cubicBezTo>
                <a:lnTo>
                  <a:pt x="172150" y="75646"/>
                </a:lnTo>
                <a:cubicBezTo>
                  <a:pt x="167847" y="71350"/>
                  <a:pt x="167847" y="64345"/>
                  <a:pt x="172150" y="59956"/>
                </a:cubicBezTo>
                <a:lnTo>
                  <a:pt x="193662" y="38570"/>
                </a:lnTo>
                <a:cubicBezTo>
                  <a:pt x="197965" y="34181"/>
                  <a:pt x="204980" y="34181"/>
                  <a:pt x="209376" y="38570"/>
                </a:cubicBezTo>
                <a:lnTo>
                  <a:pt x="227147" y="56407"/>
                </a:lnTo>
                <a:cubicBezTo>
                  <a:pt x="241738" y="46695"/>
                  <a:pt x="258200" y="39691"/>
                  <a:pt x="275971" y="36235"/>
                </a:cubicBezTo>
                <a:lnTo>
                  <a:pt x="275971" y="11020"/>
                </a:lnTo>
                <a:cubicBezTo>
                  <a:pt x="275971" y="4950"/>
                  <a:pt x="280929" y="0"/>
                  <a:pt x="28700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5" name="矩形 64"/>
          <p:cNvSpPr/>
          <p:nvPr/>
        </p:nvSpPr>
        <p:spPr>
          <a:xfrm>
            <a:off x="1017387" y="1752228"/>
            <a:ext cx="116499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微软雅黑"/>
                <a:cs typeface="+mn-cs"/>
              </a:rPr>
              <a:t>dToF</a:t>
            </a:r>
            <a:endParaRPr kumimoji="0" lang="zh-CN" altLang="en-US" sz="40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微软雅黑"/>
              <a:cs typeface="+mn-cs"/>
            </a:endParaRPr>
          </a:p>
        </p:txBody>
      </p:sp>
      <p:sp>
        <p:nvSpPr>
          <p:cNvPr id="66" name="矩形 65"/>
          <p:cNvSpPr/>
          <p:nvPr/>
        </p:nvSpPr>
        <p:spPr>
          <a:xfrm>
            <a:off x="2506942" y="1745920"/>
            <a:ext cx="221086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微软雅黑"/>
                <a:cs typeface="+mn-cs"/>
              </a:rPr>
              <a:t>All-in-one</a:t>
            </a:r>
            <a:endParaRPr kumimoji="0" lang="zh-CN" altLang="en-US" sz="40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微软雅黑"/>
              <a:cs typeface="+mn-cs"/>
            </a:endParaRPr>
          </a:p>
        </p:txBody>
      </p:sp>
      <p:sp>
        <p:nvSpPr>
          <p:cNvPr id="67" name="矩形 66"/>
          <p:cNvSpPr/>
          <p:nvPr/>
        </p:nvSpPr>
        <p:spPr>
          <a:xfrm>
            <a:off x="8935487" y="1844000"/>
            <a:ext cx="176548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Calibri" panose="020F0502020204030204"/>
                <a:ea typeface="微软雅黑"/>
                <a:cs typeface="+mn-cs"/>
              </a:rPr>
              <a:t>Flexible</a:t>
            </a:r>
            <a:endParaRPr kumimoji="0" lang="zh-CN" altLang="en-US"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Calibri" panose="020F0502020204030204"/>
              <a:ea typeface="微软雅黑"/>
              <a:cs typeface="+mn-cs"/>
            </a:endParaRPr>
          </a:p>
        </p:txBody>
      </p:sp>
      <p:sp>
        <p:nvSpPr>
          <p:cNvPr id="68" name="矩形 67"/>
          <p:cNvSpPr/>
          <p:nvPr/>
        </p:nvSpPr>
        <p:spPr>
          <a:xfrm>
            <a:off x="7569214" y="1844000"/>
            <a:ext cx="59343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Calibri" panose="020F0502020204030204"/>
                <a:ea typeface="微软雅黑"/>
                <a:cs typeface="+mn-cs"/>
              </a:rPr>
              <a:t>IR</a:t>
            </a:r>
            <a:endParaRPr kumimoji="0" lang="zh-CN" altLang="en-US" sz="4000" b="0" i="0" u="none" strike="noStrike" kern="1200" cap="none" spc="0" normalizeH="0" baseline="0" noProof="0" dirty="0">
              <a:ln w="0"/>
              <a:solidFill>
                <a:srgbClr val="00B050"/>
              </a:solidFill>
              <a:effectLst>
                <a:reflection blurRad="6350" stA="53000" endA="300" endPos="35500" dir="5400000" sy="-90000" algn="bl" rotWithShape="0"/>
              </a:effectLst>
              <a:uLnTx/>
              <a:uFillTx/>
              <a:latin typeface="Calibri" panose="020F0502020204030204"/>
              <a:ea typeface="微软雅黑"/>
              <a:cs typeface="+mn-cs"/>
            </a:endParaRPr>
          </a:p>
        </p:txBody>
      </p:sp>
      <p:pic>
        <p:nvPicPr>
          <p:cNvPr id="69" name="图片 68"/>
          <p:cNvPicPr>
            <a:picLocks noChangeAspect="1"/>
          </p:cNvPicPr>
          <p:nvPr/>
        </p:nvPicPr>
        <p:blipFill>
          <a:blip r:embed="rId11"/>
          <a:stretch>
            <a:fillRect/>
          </a:stretch>
        </p:blipFill>
        <p:spPr>
          <a:xfrm>
            <a:off x="9464040" y="1314828"/>
            <a:ext cx="457200" cy="457200"/>
          </a:xfrm>
          <a:prstGeom prst="rect">
            <a:avLst/>
          </a:prstGeom>
        </p:spPr>
      </p:pic>
      <p:pic>
        <p:nvPicPr>
          <p:cNvPr id="6" name="图片 5"/>
          <p:cNvPicPr>
            <a:picLocks noChangeAspect="1"/>
          </p:cNvPicPr>
          <p:nvPr/>
        </p:nvPicPr>
        <p:blipFill>
          <a:blip r:embed="rId12"/>
          <a:stretch>
            <a:fillRect/>
          </a:stretch>
        </p:blipFill>
        <p:spPr>
          <a:xfrm>
            <a:off x="892412" y="4532882"/>
            <a:ext cx="228600" cy="228600"/>
          </a:xfrm>
          <a:prstGeom prst="rect">
            <a:avLst/>
          </a:prstGeom>
        </p:spPr>
      </p:pic>
      <p:pic>
        <p:nvPicPr>
          <p:cNvPr id="7" name="图片 6"/>
          <p:cNvPicPr>
            <a:picLocks noChangeAspect="1"/>
          </p:cNvPicPr>
          <p:nvPr/>
        </p:nvPicPr>
        <p:blipFill>
          <a:blip r:embed="rId13"/>
          <a:stretch>
            <a:fillRect/>
          </a:stretch>
        </p:blipFill>
        <p:spPr>
          <a:xfrm>
            <a:off x="892412" y="5057591"/>
            <a:ext cx="228600" cy="228600"/>
          </a:xfrm>
          <a:prstGeom prst="rect">
            <a:avLst/>
          </a:prstGeom>
        </p:spPr>
      </p:pic>
      <p:pic>
        <p:nvPicPr>
          <p:cNvPr id="9" name="图片 8"/>
          <p:cNvPicPr>
            <a:picLocks noChangeAspect="1"/>
          </p:cNvPicPr>
          <p:nvPr/>
        </p:nvPicPr>
        <p:blipFill>
          <a:blip r:embed="rId14"/>
          <a:stretch>
            <a:fillRect/>
          </a:stretch>
        </p:blipFill>
        <p:spPr>
          <a:xfrm>
            <a:off x="892412" y="5568777"/>
            <a:ext cx="228600" cy="228600"/>
          </a:xfrm>
          <a:prstGeom prst="rect">
            <a:avLst/>
          </a:prstGeom>
        </p:spPr>
      </p:pic>
      <p:pic>
        <p:nvPicPr>
          <p:cNvPr id="10" name="图片 9"/>
          <p:cNvPicPr>
            <a:picLocks noChangeAspect="1"/>
          </p:cNvPicPr>
          <p:nvPr/>
        </p:nvPicPr>
        <p:blipFill>
          <a:blip r:embed="rId15"/>
          <a:stretch>
            <a:fillRect/>
          </a:stretch>
        </p:blipFill>
        <p:spPr>
          <a:xfrm>
            <a:off x="892412" y="6090363"/>
            <a:ext cx="228600" cy="228600"/>
          </a:xfrm>
          <a:prstGeom prst="rect">
            <a:avLst/>
          </a:prstGeom>
        </p:spPr>
      </p:pic>
      <p:pic>
        <p:nvPicPr>
          <p:cNvPr id="16" name="图片 15"/>
          <p:cNvPicPr>
            <a:picLocks noChangeAspect="1"/>
          </p:cNvPicPr>
          <p:nvPr/>
        </p:nvPicPr>
        <p:blipFill>
          <a:blip r:embed="rId16"/>
          <a:stretch>
            <a:fillRect/>
          </a:stretch>
        </p:blipFill>
        <p:spPr>
          <a:xfrm>
            <a:off x="7675320" y="4583598"/>
            <a:ext cx="228600" cy="228600"/>
          </a:xfrm>
          <a:prstGeom prst="rect">
            <a:avLst/>
          </a:prstGeom>
        </p:spPr>
      </p:pic>
      <p:pic>
        <p:nvPicPr>
          <p:cNvPr id="57" name="图片 56"/>
          <p:cNvPicPr>
            <a:picLocks noChangeAspect="1"/>
          </p:cNvPicPr>
          <p:nvPr/>
        </p:nvPicPr>
        <p:blipFill>
          <a:blip r:embed="rId13"/>
          <a:stretch>
            <a:fillRect/>
          </a:stretch>
        </p:blipFill>
        <p:spPr>
          <a:xfrm>
            <a:off x="7763808" y="5083560"/>
            <a:ext cx="228600" cy="228600"/>
          </a:xfrm>
          <a:prstGeom prst="rect">
            <a:avLst/>
          </a:prstGeom>
        </p:spPr>
      </p:pic>
      <p:pic>
        <p:nvPicPr>
          <p:cNvPr id="58" name="图片 57"/>
          <p:cNvPicPr>
            <a:picLocks noChangeAspect="1"/>
          </p:cNvPicPr>
          <p:nvPr/>
        </p:nvPicPr>
        <p:blipFill>
          <a:blip r:embed="rId13"/>
          <a:stretch>
            <a:fillRect/>
          </a:stretch>
        </p:blipFill>
        <p:spPr>
          <a:xfrm>
            <a:off x="7645824" y="5083560"/>
            <a:ext cx="228600" cy="228600"/>
          </a:xfrm>
          <a:prstGeom prst="rect">
            <a:avLst/>
          </a:prstGeom>
        </p:spPr>
      </p:pic>
      <p:pic>
        <p:nvPicPr>
          <p:cNvPr id="21" name="图片 20"/>
          <p:cNvPicPr>
            <a:picLocks noChangeAspect="1"/>
          </p:cNvPicPr>
          <p:nvPr/>
        </p:nvPicPr>
        <p:blipFill>
          <a:blip r:embed="rId17"/>
          <a:stretch>
            <a:fillRect/>
          </a:stretch>
        </p:blipFill>
        <p:spPr>
          <a:xfrm>
            <a:off x="7704816" y="5595483"/>
            <a:ext cx="228600" cy="228600"/>
          </a:xfrm>
          <a:prstGeom prst="rect">
            <a:avLst/>
          </a:prstGeom>
        </p:spPr>
      </p:pic>
      <p:pic>
        <p:nvPicPr>
          <p:cNvPr id="27" name="图片 26"/>
          <p:cNvPicPr>
            <a:picLocks noChangeAspect="1"/>
          </p:cNvPicPr>
          <p:nvPr/>
        </p:nvPicPr>
        <p:blipFill>
          <a:blip r:embed="rId18"/>
          <a:stretch>
            <a:fillRect/>
          </a:stretch>
        </p:blipFill>
        <p:spPr>
          <a:xfrm>
            <a:off x="7704816" y="6105116"/>
            <a:ext cx="228600" cy="228600"/>
          </a:xfrm>
          <a:prstGeom prst="rect">
            <a:avLst/>
          </a:prstGeom>
        </p:spPr>
      </p:pic>
      <p:sp>
        <p:nvSpPr>
          <p:cNvPr id="41" name="矩形 40"/>
          <p:cNvSpPr/>
          <p:nvPr/>
        </p:nvSpPr>
        <p:spPr>
          <a:xfrm>
            <a:off x="1017387" y="1765389"/>
            <a:ext cx="1164999"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uLnTx/>
                <a:uFillTx/>
                <a:latin typeface="Calibri" panose="020F0502020204030204"/>
                <a:ea typeface="微软雅黑"/>
                <a:cs typeface="+mn-cs"/>
              </a:rPr>
              <a:t>dToF</a:t>
            </a:r>
            <a:endParaRPr kumimoji="0" lang="zh-CN" altLang="en-US" sz="40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uLnTx/>
              <a:uFillTx/>
              <a:latin typeface="Calibri" panose="020F0502020204030204"/>
              <a:ea typeface="微软雅黑"/>
              <a:cs typeface="+mn-cs"/>
            </a:endParaRPr>
          </a:p>
        </p:txBody>
      </p:sp>
      <p:sp>
        <p:nvSpPr>
          <p:cNvPr id="42" name="矩形 41"/>
          <p:cNvSpPr/>
          <p:nvPr/>
        </p:nvSpPr>
        <p:spPr>
          <a:xfrm>
            <a:off x="2506942" y="1759081"/>
            <a:ext cx="221086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uLnTx/>
                <a:uFillTx/>
                <a:latin typeface="Calibri" panose="020F0502020204030204"/>
                <a:ea typeface="微软雅黑"/>
                <a:cs typeface="+mn-cs"/>
              </a:rPr>
              <a:t>All-in-one</a:t>
            </a:r>
            <a:endParaRPr kumimoji="0" lang="zh-CN" altLang="en-US" sz="4000"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uLnTx/>
              <a:uFillTx/>
              <a:latin typeface="Calibri" panose="020F0502020204030204"/>
              <a:ea typeface="微软雅黑"/>
              <a:cs typeface="+mn-cs"/>
            </a:endParaRPr>
          </a:p>
        </p:txBody>
      </p:sp>
      <p:sp>
        <p:nvSpPr>
          <p:cNvPr id="44" name="矩形 43"/>
          <p:cNvSpPr/>
          <p:nvPr/>
        </p:nvSpPr>
        <p:spPr>
          <a:xfrm>
            <a:off x="7569214" y="1857161"/>
            <a:ext cx="59343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solidFill>
                  <a:srgbClr val="00B050"/>
                </a:solidFill>
                <a:effectLst/>
                <a:uLnTx/>
                <a:uFillTx/>
                <a:latin typeface="Calibri" panose="020F0502020204030204"/>
                <a:ea typeface="微软雅黑"/>
                <a:cs typeface="+mn-cs"/>
              </a:rPr>
              <a:t>IR</a:t>
            </a:r>
            <a:endParaRPr kumimoji="0" lang="zh-CN" altLang="en-US" sz="4000" b="0" i="0" u="none" strike="noStrike" kern="1200" cap="none" spc="0" normalizeH="0" baseline="0" noProof="0" dirty="0">
              <a:ln w="0"/>
              <a:solidFill>
                <a:srgbClr val="00B050"/>
              </a:solidFill>
              <a:effectLst/>
              <a:uLnTx/>
              <a:uFillTx/>
              <a:latin typeface="Calibri" panose="020F0502020204030204"/>
              <a:ea typeface="微软雅黑"/>
              <a:cs typeface="+mn-cs"/>
            </a:endParaRPr>
          </a:p>
        </p:txBody>
      </p:sp>
      <p:sp>
        <p:nvSpPr>
          <p:cNvPr id="45" name="文本框 44"/>
          <p:cNvSpPr txBox="1"/>
          <p:nvPr/>
        </p:nvSpPr>
        <p:spPr>
          <a:xfrm>
            <a:off x="357153" y="344481"/>
            <a:ext cx="36965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srgbClr val="5B9BD5">
                    <a:lumMod val="75000"/>
                  </a:srgbClr>
                </a:solidFill>
                <a:effectLst/>
                <a:uLnTx/>
                <a:uFillTx/>
                <a:latin typeface="Helvetica" panose="020B0604020202020204" pitchFamily="34" charset="0"/>
                <a:ea typeface="微软雅黑"/>
                <a:cs typeface="Helvetica" panose="020B0604020202020204" pitchFamily="34" charset="0"/>
              </a:rPr>
              <a:t>K6  ---          </a:t>
            </a:r>
            <a:endParaRPr kumimoji="0" lang="zh-CN" altLang="en-US" sz="4000" b="1" i="1" u="none" strike="noStrike" kern="1200" cap="none" spc="0" normalizeH="0" baseline="0" noProof="0" dirty="0">
              <a:ln>
                <a:noFill/>
              </a:ln>
              <a:solidFill>
                <a:srgbClr val="5B9BD5">
                  <a:lumMod val="75000"/>
                </a:srgbClr>
              </a:solidFill>
              <a:effectLst/>
              <a:uLnTx/>
              <a:uFillTx/>
              <a:latin typeface="Helvetica" panose="020B0604020202020204" pitchFamily="34" charset="0"/>
              <a:ea typeface="微软雅黑"/>
              <a:cs typeface="Helvetica" panose="020B0604020202020204" pitchFamily="34" charset="0"/>
            </a:endParaRPr>
          </a:p>
        </p:txBody>
      </p:sp>
      <p:sp>
        <p:nvSpPr>
          <p:cNvPr id="50" name="圆角矩形 49"/>
          <p:cNvSpPr/>
          <p:nvPr/>
        </p:nvSpPr>
        <p:spPr>
          <a:xfrm>
            <a:off x="4810344" y="3674631"/>
            <a:ext cx="1110448" cy="2805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8" name="矩形 17"/>
          <p:cNvSpPr/>
          <p:nvPr/>
        </p:nvSpPr>
        <p:spPr>
          <a:xfrm>
            <a:off x="4761831" y="3701306"/>
            <a:ext cx="1252031"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DS-K6B411</a:t>
            </a:r>
            <a:r>
              <a:rPr kumimoji="0" lang="en-US"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TX</a:t>
            </a:r>
          </a:p>
        </p:txBody>
      </p:sp>
      <p:sp>
        <p:nvSpPr>
          <p:cNvPr id="49" name="圆角矩形 48"/>
          <p:cNvSpPr/>
          <p:nvPr/>
        </p:nvSpPr>
        <p:spPr>
          <a:xfrm>
            <a:off x="3323308" y="3674631"/>
            <a:ext cx="1110448" cy="2805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3" name="矩形 22"/>
          <p:cNvSpPr/>
          <p:nvPr/>
        </p:nvSpPr>
        <p:spPr>
          <a:xfrm>
            <a:off x="3211555" y="3701306"/>
            <a:ext cx="1252031"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DS-K6B530</a:t>
            </a:r>
            <a:r>
              <a:rPr kumimoji="0" lang="en-US"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TX</a:t>
            </a:r>
          </a:p>
        </p:txBody>
      </p:sp>
      <p:sp>
        <p:nvSpPr>
          <p:cNvPr id="51" name="圆角矩形 50"/>
          <p:cNvSpPr/>
          <p:nvPr/>
        </p:nvSpPr>
        <p:spPr>
          <a:xfrm>
            <a:off x="6589932" y="3674631"/>
            <a:ext cx="1110448" cy="2805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1" name="矩形 10"/>
          <p:cNvSpPr/>
          <p:nvPr/>
        </p:nvSpPr>
        <p:spPr>
          <a:xfrm>
            <a:off x="6622841" y="3687968"/>
            <a:ext cx="1077539"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DS-K3B801B</a:t>
            </a:r>
            <a:r>
              <a:rPr kumimoji="0" lang="en-US"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X</a:t>
            </a:r>
          </a:p>
        </p:txBody>
      </p:sp>
      <p:sp>
        <p:nvSpPr>
          <p:cNvPr id="55" name="圆角矩形 54"/>
          <p:cNvSpPr/>
          <p:nvPr/>
        </p:nvSpPr>
        <p:spPr>
          <a:xfrm>
            <a:off x="8139707" y="3674631"/>
            <a:ext cx="1110448" cy="2805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56" name="圆角矩形 55"/>
          <p:cNvSpPr/>
          <p:nvPr/>
        </p:nvSpPr>
        <p:spPr>
          <a:xfrm>
            <a:off x="9526216" y="3674631"/>
            <a:ext cx="1110448" cy="2805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1" name="圆角矩形 60"/>
          <p:cNvSpPr/>
          <p:nvPr/>
        </p:nvSpPr>
        <p:spPr>
          <a:xfrm>
            <a:off x="10879875" y="3674631"/>
            <a:ext cx="1110448" cy="28059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 name="矩形 11"/>
          <p:cNvSpPr/>
          <p:nvPr/>
        </p:nvSpPr>
        <p:spPr>
          <a:xfrm>
            <a:off x="8109703" y="3687968"/>
            <a:ext cx="1152881"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DS-K3B530(L)X</a:t>
            </a:r>
          </a:p>
        </p:txBody>
      </p:sp>
      <p:sp>
        <p:nvSpPr>
          <p:cNvPr id="15" name="矩形 14"/>
          <p:cNvSpPr/>
          <p:nvPr/>
        </p:nvSpPr>
        <p:spPr>
          <a:xfrm>
            <a:off x="9464807" y="3687968"/>
            <a:ext cx="1242648"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F0502020204030204"/>
                <a:ea typeface="微软雅黑"/>
                <a:cs typeface="+mn-ea"/>
                <a:sym typeface="+mn-lt"/>
              </a:rPr>
              <a:t>DS-K3B411B(L)X</a:t>
            </a:r>
          </a:p>
        </p:txBody>
      </p:sp>
      <p:sp>
        <p:nvSpPr>
          <p:cNvPr id="25" name="矩形 24"/>
          <p:cNvSpPr/>
          <p:nvPr/>
        </p:nvSpPr>
        <p:spPr>
          <a:xfrm>
            <a:off x="10845957" y="3687968"/>
            <a:ext cx="1152881"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F0502020204030204"/>
                <a:ea typeface="微软雅黑"/>
                <a:cs typeface="+mn-ea"/>
                <a:sym typeface="+mn-lt"/>
              </a:rPr>
              <a:t>DS-K3B211(L)X</a:t>
            </a:r>
          </a:p>
        </p:txBody>
      </p:sp>
    </p:spTree>
    <p:extLst>
      <p:ext uri="{BB962C8B-B14F-4D97-AF65-F5344CB8AC3E}">
        <p14:creationId xmlns:p14="http://schemas.microsoft.com/office/powerpoint/2010/main" val="39117905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 name="图片 10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6346" y="3774446"/>
            <a:ext cx="826789" cy="540000"/>
          </a:xfrm>
          <a:prstGeom prst="rect">
            <a:avLst/>
          </a:prstGeom>
        </p:spPr>
      </p:pic>
      <p:graphicFrame>
        <p:nvGraphicFramePr>
          <p:cNvPr id="2" name="表格 1"/>
          <p:cNvGraphicFramePr>
            <a:graphicFrameLocks noGrp="1"/>
          </p:cNvGraphicFramePr>
          <p:nvPr/>
        </p:nvGraphicFramePr>
        <p:xfrm>
          <a:off x="764531" y="622571"/>
          <a:ext cx="10912688" cy="588353"/>
        </p:xfrm>
        <a:graphic>
          <a:graphicData uri="http://schemas.openxmlformats.org/drawingml/2006/table">
            <a:tbl>
              <a:tblPr firstRow="1" bandRow="1">
                <a:tableStyleId>{073A0DAA-6AF3-43AB-8588-CEC1D06C72B9}</a:tableStyleId>
              </a:tblPr>
              <a:tblGrid>
                <a:gridCol w="2049007">
                  <a:extLst>
                    <a:ext uri="{9D8B030D-6E8A-4147-A177-3AD203B41FA5}">
                      <a16:colId xmlns:a16="http://schemas.microsoft.com/office/drawing/2014/main" val="3189700836"/>
                    </a:ext>
                  </a:extLst>
                </a:gridCol>
                <a:gridCol w="1400322">
                  <a:extLst>
                    <a:ext uri="{9D8B030D-6E8A-4147-A177-3AD203B41FA5}">
                      <a16:colId xmlns:a16="http://schemas.microsoft.com/office/drawing/2014/main" val="1157598489"/>
                    </a:ext>
                  </a:extLst>
                </a:gridCol>
                <a:gridCol w="1359946">
                  <a:extLst>
                    <a:ext uri="{9D8B030D-6E8A-4147-A177-3AD203B41FA5}">
                      <a16:colId xmlns:a16="http://schemas.microsoft.com/office/drawing/2014/main" val="3380232808"/>
                    </a:ext>
                  </a:extLst>
                </a:gridCol>
                <a:gridCol w="2534770">
                  <a:extLst>
                    <a:ext uri="{9D8B030D-6E8A-4147-A177-3AD203B41FA5}">
                      <a16:colId xmlns:a16="http://schemas.microsoft.com/office/drawing/2014/main" val="730619927"/>
                    </a:ext>
                  </a:extLst>
                </a:gridCol>
                <a:gridCol w="1385048">
                  <a:extLst>
                    <a:ext uri="{9D8B030D-6E8A-4147-A177-3AD203B41FA5}">
                      <a16:colId xmlns:a16="http://schemas.microsoft.com/office/drawing/2014/main" val="2089596459"/>
                    </a:ext>
                  </a:extLst>
                </a:gridCol>
                <a:gridCol w="2183595">
                  <a:extLst>
                    <a:ext uri="{9D8B030D-6E8A-4147-A177-3AD203B41FA5}">
                      <a16:colId xmlns:a16="http://schemas.microsoft.com/office/drawing/2014/main" val="4154342543"/>
                    </a:ext>
                  </a:extLst>
                </a:gridCol>
              </a:tblGrid>
              <a:tr h="5883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mn-ea"/>
                          <a:sym typeface="Calibri" panose="020F0502020204030204" pitchFamily="34" charset="0"/>
                        </a:rPr>
                        <a:t>Swing Barrier</a:t>
                      </a:r>
                    </a:p>
                  </a:txBody>
                  <a:tcPr marL="68580" marR="68580" marT="34290" marB="34290" anchor="ctr">
                    <a:solidFill>
                      <a:srgbClr val="C00000"/>
                    </a:solidFill>
                  </a:tcPr>
                </a:tc>
                <a:tc>
                  <a:txBody>
                    <a:bodyPr/>
                    <a:lstStyle/>
                    <a:p>
                      <a:pPr algn="ctr"/>
                      <a:r>
                        <a:rPr lang="en-US" altLang="zh-CN" sz="14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mn-ea"/>
                          <a:sym typeface="Calibri" panose="020F0502020204030204" pitchFamily="34" charset="0"/>
                        </a:rPr>
                        <a:t>Regular Swing Barrier</a:t>
                      </a:r>
                    </a:p>
                  </a:txBody>
                  <a:tcPr marL="68580" marR="68580" marT="34290" marB="3429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mn-ea"/>
                          <a:sym typeface="Calibri" panose="020F0502020204030204" pitchFamily="34" charset="0"/>
                        </a:rPr>
                        <a:t>Flap Barrier</a:t>
                      </a:r>
                    </a:p>
                  </a:txBody>
                  <a:tcPr marL="68580" marR="68580" marT="34290" marB="3429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mn-ea"/>
                          <a:sym typeface="Calibri" panose="020F0502020204030204" pitchFamily="34" charset="0"/>
                        </a:rPr>
                        <a:t>Tripod Turnstile</a:t>
                      </a:r>
                    </a:p>
                  </a:txBody>
                  <a:tcPr marL="68580" marR="68580" marT="34290" marB="3429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mn-ea"/>
                          <a:sym typeface="Calibri" panose="020F0502020204030204" pitchFamily="34" charset="0"/>
                        </a:rPr>
                        <a:t>Swing Gate</a:t>
                      </a:r>
                    </a:p>
                  </a:txBody>
                  <a:tcPr marL="68580" marR="68580" marT="34290" marB="34290" anchor="ctr">
                    <a:solidFill>
                      <a:srgbClr val="C00000"/>
                    </a:solidFill>
                  </a:tcPr>
                </a:tc>
                <a:tc>
                  <a:txBody>
                    <a:bodyPr/>
                    <a:lstStyle/>
                    <a:p>
                      <a:pPr algn="ctr"/>
                      <a:r>
                        <a:rPr lang="en-US" altLang="zh-CN" sz="1300" dirty="0">
                          <a:effectLst>
                            <a:outerShdw blurRad="38100" dist="38100" dir="2700000" algn="tl">
                              <a:srgbClr val="000000">
                                <a:alpha val="43137"/>
                              </a:srgbClr>
                            </a:outerShdw>
                          </a:effectLst>
                          <a:latin typeface="Calibri" panose="020F0502020204030204" pitchFamily="34" charset="0"/>
                          <a:ea typeface="微软雅黑" panose="020B0503020204020204" pitchFamily="34" charset="-122"/>
                          <a:cs typeface="+mn-ea"/>
                          <a:sym typeface="Calibri" panose="020F0502020204030204" pitchFamily="34" charset="0"/>
                        </a:rPr>
                        <a:t>Full Height Turnstile</a:t>
                      </a:r>
                    </a:p>
                  </a:txBody>
                  <a:tcPr marL="68580" marR="68580" marT="34290" marB="34290" anchor="ctr">
                    <a:solidFill>
                      <a:srgbClr val="C00000"/>
                    </a:solidFill>
                  </a:tcPr>
                </a:tc>
                <a:extLst>
                  <a:ext uri="{0D108BD9-81ED-4DB2-BD59-A6C34878D82A}">
                    <a16:rowId xmlns:a16="http://schemas.microsoft.com/office/drawing/2014/main" val="2357874842"/>
                  </a:ext>
                </a:extLst>
              </a:tr>
            </a:tbl>
          </a:graphicData>
        </a:graphic>
      </p:graphicFrame>
      <p:sp>
        <p:nvSpPr>
          <p:cNvPr id="3" name="TextBox 49"/>
          <p:cNvSpPr txBox="1"/>
          <p:nvPr/>
        </p:nvSpPr>
        <p:spPr>
          <a:xfrm>
            <a:off x="523629" y="95379"/>
            <a:ext cx="5304424" cy="584775"/>
          </a:xfrm>
          <a:prstGeom prst="rect">
            <a:avLst/>
          </a:prstGeom>
          <a:noFill/>
        </p:spPr>
        <p:txBody>
          <a:bodyPr wrap="square" rtlCol="0">
            <a:spAutoFit/>
          </a:bodyPr>
          <a:lstStyle>
            <a:defPPr>
              <a:defRPr lang="zh-CN"/>
            </a:defPPr>
            <a:lvl1pPr algn="just" defTabSz="914400">
              <a:buClr>
                <a:srgbClr val="C11119"/>
              </a:buClr>
              <a:buSzPct val="125000"/>
              <a:defRPr sz="3600" b="1">
                <a:solidFill>
                  <a:srgbClr val="1E2A36"/>
                </a:solidFill>
                <a:latin typeface="Arial" panose="020B0604020202020204" pitchFamily="34" charset="0"/>
                <a:ea typeface="宋体" pitchFamily="2" charset="-122"/>
                <a:cs typeface="Arial" panose="020B0604020202020204" pitchFamily="34" charset="0"/>
              </a:defRPr>
            </a:lvl1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Speed Gate &amp; Turnstile Family</a:t>
            </a:r>
            <a:endParaRPr kumimoji="0" lang="zh-CN" altLang="en-US" sz="3200" b="1" i="0" u="none" strike="noStrike" kern="1200" cap="none" spc="0" normalizeH="0" baseline="0" noProof="0" dirty="0">
              <a:ln>
                <a:noFill/>
              </a:ln>
              <a:solidFill>
                <a:srgbClr val="D41D1C"/>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cxnSp>
        <p:nvCxnSpPr>
          <p:cNvPr id="4" name="直接连接符 3"/>
          <p:cNvCxnSpPr/>
          <p:nvPr/>
        </p:nvCxnSpPr>
        <p:spPr>
          <a:xfrm>
            <a:off x="757488" y="2588983"/>
            <a:ext cx="10793349" cy="1037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57488" y="5009502"/>
            <a:ext cx="10793349" cy="1037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13989" y="1810994"/>
            <a:ext cx="871477"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Ultra series</a:t>
            </a:r>
            <a:endParaRPr kumimoji="0" lang="zh-CN" altLang="en-US" sz="16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7" name="矩形 6"/>
          <p:cNvSpPr/>
          <p:nvPr/>
        </p:nvSpPr>
        <p:spPr>
          <a:xfrm>
            <a:off x="41630" y="3610763"/>
            <a:ext cx="695938"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Pro series</a:t>
            </a:r>
            <a:endParaRPr kumimoji="0" lang="zh-CN" altLang="en-US" sz="16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sp>
        <p:nvSpPr>
          <p:cNvPr id="8" name="矩形 7"/>
          <p:cNvSpPr/>
          <p:nvPr/>
        </p:nvSpPr>
        <p:spPr>
          <a:xfrm>
            <a:off x="-147334" y="5410532"/>
            <a:ext cx="1011433" cy="58477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Value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series</a:t>
            </a:r>
          </a:p>
        </p:txBody>
      </p:sp>
      <p:sp>
        <p:nvSpPr>
          <p:cNvPr id="10" name="矩形 9"/>
          <p:cNvSpPr/>
          <p:nvPr/>
        </p:nvSpPr>
        <p:spPr>
          <a:xfrm>
            <a:off x="737568" y="1663550"/>
            <a:ext cx="928460"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DS-K6B961TX</a:t>
            </a:r>
            <a:endParaRPr kumimoji="0" lang="en-US"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8017" y="3437148"/>
            <a:ext cx="963778" cy="540000"/>
          </a:xfrm>
          <a:prstGeom prst="rect">
            <a:avLst/>
          </a:prstGeom>
        </p:spPr>
      </p:pic>
      <p:sp>
        <p:nvSpPr>
          <p:cNvPr id="13" name="矩形 12"/>
          <p:cNvSpPr/>
          <p:nvPr/>
        </p:nvSpPr>
        <p:spPr>
          <a:xfrm>
            <a:off x="696005" y="3944702"/>
            <a:ext cx="952676"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DS-K3B631</a:t>
            </a:r>
            <a:r>
              <a:rPr kumimoji="0" lang="en-US"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TX</a:t>
            </a:r>
          </a:p>
        </p:txBody>
      </p:sp>
      <p:pic>
        <p:nvPicPr>
          <p:cNvPr id="15" name="图片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85082" y="1774105"/>
            <a:ext cx="809770" cy="563101"/>
          </a:xfrm>
          <a:prstGeom prst="rect">
            <a:avLst/>
          </a:prstGeom>
        </p:spPr>
      </p:pic>
      <p:sp>
        <p:nvSpPr>
          <p:cNvPr id="17" name="矩形 16"/>
          <p:cNvSpPr/>
          <p:nvPr/>
        </p:nvSpPr>
        <p:spPr>
          <a:xfrm>
            <a:off x="2940297" y="2238851"/>
            <a:ext cx="936475"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DS-K3B801B</a:t>
            </a:r>
            <a:r>
              <a:rPr kumimoji="0" lang="en-US" altLang="zh-CN" sz="105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X</a:t>
            </a:r>
          </a:p>
        </p:txBody>
      </p:sp>
      <p:sp>
        <p:nvSpPr>
          <p:cNvPr id="19" name="矩形 18"/>
          <p:cNvSpPr/>
          <p:nvPr/>
        </p:nvSpPr>
        <p:spPr>
          <a:xfrm>
            <a:off x="2955404" y="4678885"/>
            <a:ext cx="998991"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DS-K3B530(L)X</a:t>
            </a:r>
          </a:p>
        </p:txBody>
      </p:sp>
      <p:pic>
        <p:nvPicPr>
          <p:cNvPr id="21" name="图片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20002" y="4152431"/>
            <a:ext cx="920624" cy="601627"/>
          </a:xfrm>
          <a:prstGeom prst="rect">
            <a:avLst/>
          </a:prstGeom>
        </p:spPr>
      </p:pic>
      <p:pic>
        <p:nvPicPr>
          <p:cNvPr id="22" name="图片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08187" y="5003568"/>
            <a:ext cx="946362" cy="587208"/>
          </a:xfrm>
          <a:prstGeom prst="rect">
            <a:avLst/>
          </a:prstGeom>
        </p:spPr>
      </p:pic>
      <p:sp>
        <p:nvSpPr>
          <p:cNvPr id="24" name="矩形 23"/>
          <p:cNvSpPr/>
          <p:nvPr/>
        </p:nvSpPr>
        <p:spPr>
          <a:xfrm>
            <a:off x="2940057" y="5532713"/>
            <a:ext cx="1072731"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DS-K3B411B(L)X</a:t>
            </a:r>
          </a:p>
        </p:txBody>
      </p:sp>
      <p:pic>
        <p:nvPicPr>
          <p:cNvPr id="26" name="图片 2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33021" y="4099773"/>
            <a:ext cx="954715" cy="585092"/>
          </a:xfrm>
          <a:prstGeom prst="rect">
            <a:avLst/>
          </a:prstGeom>
        </p:spPr>
      </p:pic>
      <p:pic>
        <p:nvPicPr>
          <p:cNvPr id="27" name="图片 2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4490935" y="5056340"/>
            <a:ext cx="872296" cy="530371"/>
          </a:xfrm>
          <a:prstGeom prst="rect">
            <a:avLst/>
          </a:prstGeom>
        </p:spPr>
      </p:pic>
      <p:sp>
        <p:nvSpPr>
          <p:cNvPr id="28" name="矩形 27"/>
          <p:cNvSpPr/>
          <p:nvPr/>
        </p:nvSpPr>
        <p:spPr>
          <a:xfrm>
            <a:off x="4425587" y="4658437"/>
            <a:ext cx="917239"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DS-K3Y501SX</a:t>
            </a:r>
          </a:p>
        </p:txBody>
      </p:sp>
      <p:sp>
        <p:nvSpPr>
          <p:cNvPr id="29" name="矩形 28"/>
          <p:cNvSpPr/>
          <p:nvPr/>
        </p:nvSpPr>
        <p:spPr>
          <a:xfrm>
            <a:off x="4381208" y="5528455"/>
            <a:ext cx="1064715"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DS-K3Y411B(L)X</a:t>
            </a:r>
            <a:endParaRPr kumimoji="0" lang="en-US" altLang="zh-CN" sz="105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endParaRPr>
          </a:p>
        </p:txBody>
      </p:sp>
      <p:pic>
        <p:nvPicPr>
          <p:cNvPr id="30" name="图片 2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09074" y="5760497"/>
            <a:ext cx="1105463" cy="711515"/>
          </a:xfrm>
          <a:prstGeom prst="rect">
            <a:avLst/>
          </a:prstGeom>
        </p:spPr>
      </p:pic>
      <p:sp>
        <p:nvSpPr>
          <p:cNvPr id="31" name="矩形 30"/>
          <p:cNvSpPr/>
          <p:nvPr/>
        </p:nvSpPr>
        <p:spPr>
          <a:xfrm>
            <a:off x="4460548" y="6378437"/>
            <a:ext cx="990977"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DS-K3Y220(L)X</a:t>
            </a:r>
          </a:p>
        </p:txBody>
      </p:sp>
      <p:pic>
        <p:nvPicPr>
          <p:cNvPr id="32" name="图片 3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52146" y="3355764"/>
            <a:ext cx="641188" cy="588938"/>
          </a:xfrm>
          <a:prstGeom prst="rect">
            <a:avLst/>
          </a:prstGeom>
        </p:spPr>
      </p:pic>
      <p:pic>
        <p:nvPicPr>
          <p:cNvPr id="33" name="图片 3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81223" y="4186357"/>
            <a:ext cx="494494" cy="524204"/>
          </a:xfrm>
          <a:prstGeom prst="rect">
            <a:avLst/>
          </a:prstGeom>
        </p:spPr>
      </p:pic>
      <p:sp>
        <p:nvSpPr>
          <p:cNvPr id="34" name="矩形 33"/>
          <p:cNvSpPr/>
          <p:nvPr/>
        </p:nvSpPr>
        <p:spPr>
          <a:xfrm>
            <a:off x="5611469" y="3898801"/>
            <a:ext cx="1083951"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DS-K3G501B(L)X</a:t>
            </a:r>
          </a:p>
        </p:txBody>
      </p:sp>
      <p:sp>
        <p:nvSpPr>
          <p:cNvPr id="35" name="矩形 34"/>
          <p:cNvSpPr/>
          <p:nvPr/>
        </p:nvSpPr>
        <p:spPr>
          <a:xfrm>
            <a:off x="5612984" y="4700509"/>
            <a:ext cx="1083951"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DS-K3G411B(L)X</a:t>
            </a:r>
          </a:p>
        </p:txBody>
      </p:sp>
      <p:sp>
        <p:nvSpPr>
          <p:cNvPr id="36" name="矩形 35"/>
          <p:cNvSpPr/>
          <p:nvPr/>
        </p:nvSpPr>
        <p:spPr>
          <a:xfrm>
            <a:off x="5529496" y="6437553"/>
            <a:ext cx="1010213"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DS-K3G200(L)X</a:t>
            </a:r>
          </a:p>
        </p:txBody>
      </p:sp>
      <p:pic>
        <p:nvPicPr>
          <p:cNvPr id="37" name="图片 3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06543" y="5918111"/>
            <a:ext cx="595322" cy="595322"/>
          </a:xfrm>
          <a:prstGeom prst="rect">
            <a:avLst/>
          </a:prstGeom>
        </p:spPr>
      </p:pic>
      <p:pic>
        <p:nvPicPr>
          <p:cNvPr id="39" name="图片 38"/>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365535" y="3265212"/>
            <a:ext cx="667878" cy="710582"/>
          </a:xfrm>
          <a:prstGeom prst="rect">
            <a:avLst/>
          </a:prstGeom>
        </p:spPr>
      </p:pic>
      <p:sp>
        <p:nvSpPr>
          <p:cNvPr id="41" name="矩形 40"/>
          <p:cNvSpPr/>
          <p:nvPr/>
        </p:nvSpPr>
        <p:spPr>
          <a:xfrm>
            <a:off x="8192033" y="4006495"/>
            <a:ext cx="990977"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DS-K3BC430LX</a:t>
            </a:r>
          </a:p>
        </p:txBody>
      </p:sp>
      <p:pic>
        <p:nvPicPr>
          <p:cNvPr id="42" name="图片 41"/>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297004" y="2782762"/>
            <a:ext cx="600978" cy="650319"/>
          </a:xfrm>
          <a:prstGeom prst="rect">
            <a:avLst/>
          </a:prstGeom>
        </p:spPr>
      </p:pic>
      <p:pic>
        <p:nvPicPr>
          <p:cNvPr id="43" name="图片 4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340664" y="3871311"/>
            <a:ext cx="547484" cy="555026"/>
          </a:xfrm>
          <a:prstGeom prst="rect">
            <a:avLst/>
          </a:prstGeom>
        </p:spPr>
      </p:pic>
      <p:sp>
        <p:nvSpPr>
          <p:cNvPr id="44" name="矩形 43"/>
          <p:cNvSpPr/>
          <p:nvPr/>
        </p:nvSpPr>
        <p:spPr>
          <a:xfrm>
            <a:off x="10066187" y="3350328"/>
            <a:ext cx="1119217"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sysClr val="windowText" lastClr="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DS-K3H4411-120</a:t>
            </a:r>
          </a:p>
        </p:txBody>
      </p:sp>
      <p:sp>
        <p:nvSpPr>
          <p:cNvPr id="45" name="矩形 44"/>
          <p:cNvSpPr/>
          <p:nvPr/>
        </p:nvSpPr>
        <p:spPr>
          <a:xfrm>
            <a:off x="10026495" y="4366622"/>
            <a:ext cx="1119217"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sysClr val="windowText" lastClr="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DS-K3H4421-120</a:t>
            </a:r>
          </a:p>
        </p:txBody>
      </p:sp>
      <p:pic>
        <p:nvPicPr>
          <p:cNvPr id="46" name="图片 45"/>
          <p:cNvPicPr>
            <a:picLocks noChangeAspect="1"/>
          </p:cNvPicPr>
          <p:nvPr/>
        </p:nvPicPr>
        <p:blipFill rotWithShape="1">
          <a:blip r:embed="rId17" cstate="screen">
            <a:extLst>
              <a:ext uri="{28A0092B-C50C-407E-A947-70E740481C1C}">
                <a14:useLocalDpi xmlns:a14="http://schemas.microsoft.com/office/drawing/2010/main"/>
              </a:ext>
            </a:extLst>
          </a:blip>
          <a:srcRect l="32143" t="5080" r="34524" b="8783"/>
          <a:stretch/>
        </p:blipFill>
        <p:spPr>
          <a:xfrm>
            <a:off x="9844680" y="5046991"/>
            <a:ext cx="409077" cy="660690"/>
          </a:xfrm>
          <a:prstGeom prst="rect">
            <a:avLst/>
          </a:prstGeom>
        </p:spPr>
      </p:pic>
      <p:pic>
        <p:nvPicPr>
          <p:cNvPr id="47" name="图片 46"/>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834911" y="5960207"/>
            <a:ext cx="501223" cy="538815"/>
          </a:xfrm>
          <a:prstGeom prst="rect">
            <a:avLst/>
          </a:prstGeom>
        </p:spPr>
      </p:pic>
      <p:sp>
        <p:nvSpPr>
          <p:cNvPr id="48" name="矩形 47"/>
          <p:cNvSpPr/>
          <p:nvPr/>
        </p:nvSpPr>
        <p:spPr>
          <a:xfrm>
            <a:off x="9489609" y="6454505"/>
            <a:ext cx="1119217"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sysClr val="windowText" lastClr="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DS-K3H4420-120</a:t>
            </a:r>
          </a:p>
        </p:txBody>
      </p:sp>
      <p:sp>
        <p:nvSpPr>
          <p:cNvPr id="49" name="矩形 48"/>
          <p:cNvSpPr/>
          <p:nvPr/>
        </p:nvSpPr>
        <p:spPr>
          <a:xfrm>
            <a:off x="9489609" y="5617279"/>
            <a:ext cx="1119217"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sysClr val="windowText" lastClr="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DS-K3H4410-120</a:t>
            </a:r>
          </a:p>
        </p:txBody>
      </p:sp>
      <p:pic>
        <p:nvPicPr>
          <p:cNvPr id="53" name="图片 52"/>
          <p:cNvPicPr>
            <a:picLocks/>
          </p:cNvPicPr>
          <p:nvPr/>
        </p:nvPicPr>
        <p:blipFill>
          <a:blip r:embed="rId19" cstate="screen">
            <a:extLst>
              <a:ext uri="{28A0092B-C50C-407E-A947-70E740481C1C}">
                <a14:useLocalDpi xmlns:a14="http://schemas.microsoft.com/office/drawing/2010/main"/>
              </a:ext>
            </a:extLst>
          </a:blip>
          <a:stretch>
            <a:fillRect/>
          </a:stretch>
        </p:blipFill>
        <p:spPr>
          <a:xfrm>
            <a:off x="3785026" y="3971805"/>
            <a:ext cx="408586" cy="433052"/>
          </a:xfrm>
          <a:prstGeom prst="rect">
            <a:avLst/>
          </a:prstGeom>
        </p:spPr>
      </p:pic>
      <p:cxnSp>
        <p:nvCxnSpPr>
          <p:cNvPr id="57" name="直接连接符 56"/>
          <p:cNvCxnSpPr/>
          <p:nvPr/>
        </p:nvCxnSpPr>
        <p:spPr>
          <a:xfrm flipH="1">
            <a:off x="2803621" y="1227344"/>
            <a:ext cx="11869" cy="5303319"/>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8" name="直接连接符 57"/>
          <p:cNvCxnSpPr/>
          <p:nvPr/>
        </p:nvCxnSpPr>
        <p:spPr>
          <a:xfrm flipH="1">
            <a:off x="4196052" y="1200146"/>
            <a:ext cx="11869" cy="5303319"/>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9" name="直接连接符 58"/>
          <p:cNvCxnSpPr/>
          <p:nvPr/>
        </p:nvCxnSpPr>
        <p:spPr>
          <a:xfrm flipH="1">
            <a:off x="5561472" y="1227343"/>
            <a:ext cx="11869" cy="5303319"/>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60" name="直接连接符 59"/>
          <p:cNvCxnSpPr/>
          <p:nvPr/>
        </p:nvCxnSpPr>
        <p:spPr>
          <a:xfrm flipH="1">
            <a:off x="8094603" y="1220993"/>
            <a:ext cx="11869" cy="5303319"/>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61" name="直接连接符 60"/>
          <p:cNvCxnSpPr/>
          <p:nvPr/>
        </p:nvCxnSpPr>
        <p:spPr>
          <a:xfrm flipH="1">
            <a:off x="9480165" y="1217419"/>
            <a:ext cx="11869" cy="5303319"/>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2" name="文本框 25"/>
          <p:cNvSpPr txBox="1"/>
          <p:nvPr/>
        </p:nvSpPr>
        <p:spPr>
          <a:xfrm>
            <a:off x="66462" y="6621428"/>
            <a:ext cx="4297772" cy="253916"/>
          </a:xfrm>
          <a:prstGeom prst="rect">
            <a:avLst/>
          </a:prstGeom>
          <a:noFill/>
        </p:spPr>
        <p:txBody>
          <a:bodyPr wrap="square" rtlCol="0">
            <a:spAutoFit/>
          </a:bodyPr>
          <a:lstStyle>
            <a:defPPr>
              <a:defRPr lang="zh-CN"/>
            </a:defPPr>
            <a:lvl1pPr algn="r">
              <a:defRPr sz="2000" b="1">
                <a:solidFill>
                  <a:srgbClr val="B81D21"/>
                </a:solidFill>
                <a:latin typeface="Calibri" panose="020F0502020204030204" pitchFamily="34" charset="0"/>
                <a:cs typeface="Calibri" panose="020F0502020204030204" pitchFamily="34" charset="0"/>
              </a:defRPr>
            </a:lvl1pPr>
          </a:lstStyle>
          <a:p>
            <a:pPr marL="0" marR="0" lvl="0" indent="0" algn="l" defTabSz="1088284" rtl="0" eaLnBrk="1" fontAlgn="auto" latinLnBrk="0" hangingPunct="1">
              <a:lnSpc>
                <a:spcPct val="100000"/>
              </a:lnSpc>
              <a:spcBef>
                <a:spcPts val="0"/>
              </a:spcBef>
              <a:spcAft>
                <a:spcPts val="0"/>
              </a:spcAft>
              <a:buClrTx/>
              <a:buSzTx/>
              <a:buFontTx/>
              <a:buNone/>
              <a:tabLst/>
              <a:defRPr/>
            </a:pPr>
            <a:r>
              <a:rPr kumimoji="0" lang="en-US" altLang="zh-CN" sz="1000" b="0"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(*LX means don’t include access control board, *TX stands for built-in </a:t>
            </a:r>
            <a:r>
              <a:rPr kumimoji="0" lang="en-US" altLang="zh-CN" sz="1000" b="0" i="1" u="none" strike="noStrike" kern="1200" cap="none" spc="0" normalizeH="0" baseline="0" noProof="0" dirty="0" err="1">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a:t>
            </a:r>
            <a:r>
              <a:rPr kumimoji="0" lang="en-US" altLang="zh-CN" sz="1000" b="0"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kumimoji="0" lang="en-US" altLang="zh-CN" sz="105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endParaRPr kumimoji="0" lang="en-US" altLang="zh-CN" sz="105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66" name="图片 65"/>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688718" y="4955264"/>
            <a:ext cx="692757" cy="692757"/>
          </a:xfrm>
          <a:prstGeom prst="rect">
            <a:avLst/>
          </a:prstGeom>
        </p:spPr>
      </p:pic>
      <p:sp>
        <p:nvSpPr>
          <p:cNvPr id="67" name="矩形 66"/>
          <p:cNvSpPr/>
          <p:nvPr/>
        </p:nvSpPr>
        <p:spPr>
          <a:xfrm>
            <a:off x="5572025" y="5511983"/>
            <a:ext cx="1010213" cy="253916"/>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DS-K3G301(L)X</a:t>
            </a:r>
          </a:p>
        </p:txBody>
      </p:sp>
      <p:pic>
        <p:nvPicPr>
          <p:cNvPr id="72" name="图片 71"/>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712294" y="2568087"/>
            <a:ext cx="792481" cy="632460"/>
          </a:xfrm>
          <a:prstGeom prst="rect">
            <a:avLst/>
          </a:prstGeom>
        </p:spPr>
      </p:pic>
      <p:sp>
        <p:nvSpPr>
          <p:cNvPr id="73" name="矩形 72"/>
          <p:cNvSpPr/>
          <p:nvPr/>
        </p:nvSpPr>
        <p:spPr>
          <a:xfrm>
            <a:off x="5614766" y="3100279"/>
            <a:ext cx="1010213"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DS-K3G530(L)X</a:t>
            </a:r>
          </a:p>
        </p:txBody>
      </p:sp>
      <p:pic>
        <p:nvPicPr>
          <p:cNvPr id="76" name="图片 75"/>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a:xfrm>
            <a:off x="717162" y="5133702"/>
            <a:ext cx="826598" cy="576000"/>
          </a:xfrm>
          <a:custGeom>
            <a:avLst/>
            <a:gdLst>
              <a:gd name="connsiteX0" fmla="*/ 2165192 w 3836020"/>
              <a:gd name="connsiteY0" fmla="*/ 0 h 2673067"/>
              <a:gd name="connsiteX1" fmla="*/ 2929124 w 3836020"/>
              <a:gd name="connsiteY1" fmla="*/ 0 h 2673067"/>
              <a:gd name="connsiteX2" fmla="*/ 3791415 w 3836020"/>
              <a:gd name="connsiteY2" fmla="*/ 219800 h 2673067"/>
              <a:gd name="connsiteX3" fmla="*/ 3836020 w 3836020"/>
              <a:gd name="connsiteY3" fmla="*/ 554336 h 2673067"/>
              <a:gd name="connsiteX4" fmla="*/ 3769113 w 3836020"/>
              <a:gd name="connsiteY4" fmla="*/ 855419 h 2673067"/>
              <a:gd name="connsiteX5" fmla="*/ 3735659 w 3836020"/>
              <a:gd name="connsiteY5" fmla="*/ 1580247 h 2673067"/>
              <a:gd name="connsiteX6" fmla="*/ 3746810 w 3836020"/>
              <a:gd name="connsiteY6" fmla="*/ 1702911 h 2673067"/>
              <a:gd name="connsiteX7" fmla="*/ 3735659 w 3836020"/>
              <a:gd name="connsiteY7" fmla="*/ 2015147 h 2673067"/>
              <a:gd name="connsiteX8" fmla="*/ 3691054 w 3836020"/>
              <a:gd name="connsiteY8" fmla="*/ 2059751 h 2673067"/>
              <a:gd name="connsiteX9" fmla="*/ 3557239 w 3836020"/>
              <a:gd name="connsiteY9" fmla="*/ 2093203 h 2673067"/>
              <a:gd name="connsiteX10" fmla="*/ 3401122 w 3836020"/>
              <a:gd name="connsiteY10" fmla="*/ 2048599 h 2673067"/>
              <a:gd name="connsiteX11" fmla="*/ 2542479 w 3836020"/>
              <a:gd name="connsiteY11" fmla="*/ 1602551 h 2673067"/>
              <a:gd name="connsiteX12" fmla="*/ 2542479 w 3836020"/>
              <a:gd name="connsiteY12" fmla="*/ 1814423 h 2673067"/>
              <a:gd name="connsiteX13" fmla="*/ 2564781 w 3836020"/>
              <a:gd name="connsiteY13" fmla="*/ 1836727 h 2673067"/>
              <a:gd name="connsiteX14" fmla="*/ 2575932 w 3836020"/>
              <a:gd name="connsiteY14" fmla="*/ 1925935 h 2673067"/>
              <a:gd name="connsiteX15" fmla="*/ 2575932 w 3836020"/>
              <a:gd name="connsiteY15" fmla="*/ 2293927 h 2673067"/>
              <a:gd name="connsiteX16" fmla="*/ 2520176 w 3836020"/>
              <a:gd name="connsiteY16" fmla="*/ 2327379 h 2673067"/>
              <a:gd name="connsiteX17" fmla="*/ 2386361 w 3836020"/>
              <a:gd name="connsiteY17" fmla="*/ 2360835 h 2673067"/>
              <a:gd name="connsiteX18" fmla="*/ 2219093 w 3836020"/>
              <a:gd name="connsiteY18" fmla="*/ 2327379 h 2673067"/>
              <a:gd name="connsiteX19" fmla="*/ 1360449 w 3836020"/>
              <a:gd name="connsiteY19" fmla="*/ 1780971 h 2673067"/>
              <a:gd name="connsiteX20" fmla="*/ 1204332 w 3836020"/>
              <a:gd name="connsiteY20" fmla="*/ 1803273 h 2673067"/>
              <a:gd name="connsiteX21" fmla="*/ 1193181 w 3836020"/>
              <a:gd name="connsiteY21" fmla="*/ 2059751 h 2673067"/>
              <a:gd name="connsiteX22" fmla="*/ 1237786 w 3836020"/>
              <a:gd name="connsiteY22" fmla="*/ 2193565 h 2673067"/>
              <a:gd name="connsiteX23" fmla="*/ 1248937 w 3836020"/>
              <a:gd name="connsiteY23" fmla="*/ 2595009 h 2673067"/>
              <a:gd name="connsiteX24" fmla="*/ 1115122 w 3836020"/>
              <a:gd name="connsiteY24" fmla="*/ 2673067 h 2673067"/>
              <a:gd name="connsiteX25" fmla="*/ 892098 w 3836020"/>
              <a:gd name="connsiteY25" fmla="*/ 2650765 h 2673067"/>
              <a:gd name="connsiteX26" fmla="*/ 156118 w 3836020"/>
              <a:gd name="connsiteY26" fmla="*/ 2037447 h 2673067"/>
              <a:gd name="connsiteX27" fmla="*/ 156118 w 3836020"/>
              <a:gd name="connsiteY27" fmla="*/ 2104355 h 2673067"/>
              <a:gd name="connsiteX28" fmla="*/ 66908 w 3836020"/>
              <a:gd name="connsiteY28" fmla="*/ 933479 h 2673067"/>
              <a:gd name="connsiteX29" fmla="*/ 0 w 3836020"/>
              <a:gd name="connsiteY29" fmla="*/ 320161 h 2673067"/>
              <a:gd name="connsiteX30" fmla="*/ 89210 w 3836020"/>
              <a:gd name="connsiteY30" fmla="*/ 297858 h 26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36020" h="2673067">
                <a:moveTo>
                  <a:pt x="2165192" y="0"/>
                </a:moveTo>
                <a:lnTo>
                  <a:pt x="2929124" y="0"/>
                </a:lnTo>
                <a:lnTo>
                  <a:pt x="3791415" y="219800"/>
                </a:lnTo>
                <a:lnTo>
                  <a:pt x="3836020" y="554336"/>
                </a:lnTo>
                <a:lnTo>
                  <a:pt x="3769113" y="855419"/>
                </a:lnTo>
                <a:lnTo>
                  <a:pt x="3735659" y="1580247"/>
                </a:lnTo>
                <a:lnTo>
                  <a:pt x="3746810" y="1702911"/>
                </a:lnTo>
                <a:lnTo>
                  <a:pt x="3735659" y="2015147"/>
                </a:lnTo>
                <a:lnTo>
                  <a:pt x="3691054" y="2059751"/>
                </a:lnTo>
                <a:lnTo>
                  <a:pt x="3557239" y="2093203"/>
                </a:lnTo>
                <a:lnTo>
                  <a:pt x="3401122" y="2048599"/>
                </a:lnTo>
                <a:lnTo>
                  <a:pt x="2542479" y="1602551"/>
                </a:lnTo>
                <a:lnTo>
                  <a:pt x="2542479" y="1814423"/>
                </a:lnTo>
                <a:lnTo>
                  <a:pt x="2564781" y="1836727"/>
                </a:lnTo>
                <a:lnTo>
                  <a:pt x="2575932" y="1925935"/>
                </a:lnTo>
                <a:lnTo>
                  <a:pt x="2575932" y="2293927"/>
                </a:lnTo>
                <a:lnTo>
                  <a:pt x="2520176" y="2327379"/>
                </a:lnTo>
                <a:lnTo>
                  <a:pt x="2386361" y="2360835"/>
                </a:lnTo>
                <a:lnTo>
                  <a:pt x="2219093" y="2327379"/>
                </a:lnTo>
                <a:lnTo>
                  <a:pt x="1360449" y="1780971"/>
                </a:lnTo>
                <a:lnTo>
                  <a:pt x="1204332" y="1803273"/>
                </a:lnTo>
                <a:lnTo>
                  <a:pt x="1193181" y="2059751"/>
                </a:lnTo>
                <a:lnTo>
                  <a:pt x="1237786" y="2193565"/>
                </a:lnTo>
                <a:lnTo>
                  <a:pt x="1248937" y="2595009"/>
                </a:lnTo>
                <a:lnTo>
                  <a:pt x="1115122" y="2673067"/>
                </a:lnTo>
                <a:lnTo>
                  <a:pt x="892098" y="2650765"/>
                </a:lnTo>
                <a:lnTo>
                  <a:pt x="156118" y="2037447"/>
                </a:lnTo>
                <a:lnTo>
                  <a:pt x="156118" y="2104355"/>
                </a:lnTo>
                <a:lnTo>
                  <a:pt x="66908" y="933479"/>
                </a:lnTo>
                <a:lnTo>
                  <a:pt x="0" y="320161"/>
                </a:lnTo>
                <a:lnTo>
                  <a:pt x="89210" y="297858"/>
                </a:lnTo>
                <a:close/>
              </a:path>
            </a:pathLst>
          </a:custGeom>
        </p:spPr>
      </p:pic>
      <p:sp>
        <p:nvSpPr>
          <p:cNvPr id="77" name="矩形 76"/>
          <p:cNvSpPr/>
          <p:nvPr/>
        </p:nvSpPr>
        <p:spPr>
          <a:xfrm>
            <a:off x="501949" y="5690801"/>
            <a:ext cx="1252031"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DS-K6B411</a:t>
            </a:r>
            <a:r>
              <a:rPr kumimoji="0" lang="en-US"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TX</a:t>
            </a:r>
          </a:p>
        </p:txBody>
      </p:sp>
      <p:sp>
        <p:nvSpPr>
          <p:cNvPr id="71" name="矩形 70"/>
          <p:cNvSpPr/>
          <p:nvPr/>
        </p:nvSpPr>
        <p:spPr>
          <a:xfrm>
            <a:off x="701164" y="3126784"/>
            <a:ext cx="959683"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DS-K6B630</a:t>
            </a:r>
            <a:r>
              <a:rPr kumimoji="0" lang="en-US"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TX</a:t>
            </a:r>
          </a:p>
        </p:txBody>
      </p:sp>
      <p:pic>
        <p:nvPicPr>
          <p:cNvPr id="79" name="图片 78"/>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770065" y="2635024"/>
            <a:ext cx="882900" cy="540000"/>
          </a:xfrm>
          <a:prstGeom prst="rect">
            <a:avLst/>
          </a:prstGeom>
        </p:spPr>
      </p:pic>
      <p:pic>
        <p:nvPicPr>
          <p:cNvPr id="86" name="图片 85"/>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871369" y="1217194"/>
            <a:ext cx="759362" cy="504000"/>
          </a:xfrm>
          <a:prstGeom prst="rect">
            <a:avLst/>
          </a:prstGeom>
          <a:effectLst/>
        </p:spPr>
      </p:pic>
      <p:sp>
        <p:nvSpPr>
          <p:cNvPr id="88" name="矩形 87"/>
          <p:cNvSpPr/>
          <p:nvPr/>
        </p:nvSpPr>
        <p:spPr>
          <a:xfrm>
            <a:off x="529001" y="4713990"/>
            <a:ext cx="1137216"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DS-K6B530</a:t>
            </a:r>
            <a:r>
              <a:rPr kumimoji="0" lang="en-US"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TX</a:t>
            </a:r>
          </a:p>
        </p:txBody>
      </p:sp>
      <p:sp>
        <p:nvSpPr>
          <p:cNvPr id="92" name="矩形 91"/>
          <p:cNvSpPr/>
          <p:nvPr/>
        </p:nvSpPr>
        <p:spPr>
          <a:xfrm>
            <a:off x="2965516" y="6409019"/>
            <a:ext cx="918841"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DS-K3B211LX</a:t>
            </a:r>
          </a:p>
        </p:txBody>
      </p:sp>
      <p:pic>
        <p:nvPicPr>
          <p:cNvPr id="93" name="Picture 2"/>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738329" y="4240560"/>
            <a:ext cx="798684" cy="540000"/>
          </a:xfrm>
          <a:prstGeom prst="rect">
            <a:avLst/>
          </a:prstGeom>
          <a:noFill/>
          <a:extLst>
            <a:ext uri="{909E8E84-426E-40DD-AFC4-6F175D3DCCD1}">
              <a14:hiddenFill xmlns:a14="http://schemas.microsoft.com/office/drawing/2010/main">
                <a:solidFill>
                  <a:srgbClr val="FFFFFF"/>
                </a:solidFill>
              </a14:hiddenFill>
            </a:ext>
          </a:extLst>
        </p:spPr>
      </p:pic>
      <p:sp>
        <p:nvSpPr>
          <p:cNvPr id="99" name="矩形 98"/>
          <p:cNvSpPr/>
          <p:nvPr/>
        </p:nvSpPr>
        <p:spPr>
          <a:xfrm>
            <a:off x="1854568" y="2299396"/>
            <a:ext cx="862736"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DS-K6B961X</a:t>
            </a:r>
            <a:endParaRPr kumimoji="0" lang="en-US"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00" name="矩形 99"/>
          <p:cNvSpPr/>
          <p:nvPr/>
        </p:nvSpPr>
        <p:spPr>
          <a:xfrm>
            <a:off x="1757670" y="4235596"/>
            <a:ext cx="921906"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DS-K6B653</a:t>
            </a:r>
            <a:r>
              <a:rPr kumimoji="0" lang="en-US"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X</a:t>
            </a:r>
          </a:p>
        </p:txBody>
      </p:sp>
      <p:pic>
        <p:nvPicPr>
          <p:cNvPr id="11" name="图片 10"/>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3062346" y="5915595"/>
            <a:ext cx="801524" cy="540000"/>
          </a:xfrm>
          <a:prstGeom prst="rect">
            <a:avLst/>
          </a:prstGeom>
        </p:spPr>
      </p:pic>
      <p:pic>
        <p:nvPicPr>
          <p:cNvPr id="109" name="图片 108"/>
          <p:cNvPicPr>
            <a:picLocks/>
          </p:cNvPicPr>
          <p:nvPr/>
        </p:nvPicPr>
        <p:blipFill>
          <a:blip r:embed="rId19" cstate="screen">
            <a:extLst>
              <a:ext uri="{28A0092B-C50C-407E-A947-70E740481C1C}">
                <a14:useLocalDpi xmlns:a14="http://schemas.microsoft.com/office/drawing/2010/main"/>
              </a:ext>
            </a:extLst>
          </a:blip>
          <a:stretch>
            <a:fillRect/>
          </a:stretch>
        </p:blipFill>
        <p:spPr>
          <a:xfrm>
            <a:off x="8850577" y="2986506"/>
            <a:ext cx="408586" cy="433052"/>
          </a:xfrm>
          <a:prstGeom prst="rect">
            <a:avLst/>
          </a:prstGeom>
        </p:spPr>
      </p:pic>
      <p:sp>
        <p:nvSpPr>
          <p:cNvPr id="114" name="矩形 113"/>
          <p:cNvSpPr/>
          <p:nvPr/>
        </p:nvSpPr>
        <p:spPr>
          <a:xfrm>
            <a:off x="8202866" y="6478697"/>
            <a:ext cx="934872"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DS-K6BC402X</a:t>
            </a:r>
          </a:p>
        </p:txBody>
      </p:sp>
      <p:pic>
        <p:nvPicPr>
          <p:cNvPr id="98" name="图片 97"/>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1892432" y="1949339"/>
            <a:ext cx="697314" cy="468000"/>
          </a:xfrm>
          <a:prstGeom prst="rect">
            <a:avLst/>
          </a:prstGeom>
        </p:spPr>
      </p:pic>
      <p:grpSp>
        <p:nvGrpSpPr>
          <p:cNvPr id="102" name="组合 101"/>
          <p:cNvGrpSpPr/>
          <p:nvPr/>
        </p:nvGrpSpPr>
        <p:grpSpPr>
          <a:xfrm>
            <a:off x="2317239" y="1670655"/>
            <a:ext cx="613230" cy="426217"/>
            <a:chOff x="7190203" y="1968004"/>
            <a:chExt cx="678015" cy="426217"/>
          </a:xfrm>
        </p:grpSpPr>
        <p:sp>
          <p:nvSpPr>
            <p:cNvPr id="103" name="云形 102"/>
            <p:cNvSpPr/>
            <p:nvPr/>
          </p:nvSpPr>
          <p:spPr>
            <a:xfrm>
              <a:off x="7190203" y="1984045"/>
              <a:ext cx="659049" cy="410176"/>
            </a:xfrm>
            <a:prstGeom prst="clou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04" name="文本框 103"/>
            <p:cNvSpPr txBox="1"/>
            <p:nvPr/>
          </p:nvSpPr>
          <p:spPr>
            <a:xfrm>
              <a:off x="7196502" y="1968004"/>
              <a:ext cx="671716" cy="400110"/>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Release in Q3</a:t>
              </a:r>
              <a:endParaRPr kumimoji="0" lang="zh-CN" altLang="en-US"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pic>
        <p:nvPicPr>
          <p:cNvPr id="118" name="图片 117"/>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971859" y="637177"/>
            <a:ext cx="1591924" cy="233523"/>
          </a:xfrm>
          <a:prstGeom prst="rect">
            <a:avLst/>
          </a:prstGeom>
        </p:spPr>
      </p:pic>
      <p:pic>
        <p:nvPicPr>
          <p:cNvPr id="119" name="图片 118"/>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8197236" y="5059045"/>
            <a:ext cx="981646" cy="144000"/>
          </a:xfrm>
          <a:prstGeom prst="rect">
            <a:avLst/>
          </a:prstGeom>
        </p:spPr>
      </p:pic>
      <p:sp>
        <p:nvSpPr>
          <p:cNvPr id="126" name="矩形 125"/>
          <p:cNvSpPr/>
          <p:nvPr/>
        </p:nvSpPr>
        <p:spPr>
          <a:xfrm>
            <a:off x="10606272" y="5617279"/>
            <a:ext cx="1077539"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sysClr val="windowText" lastClr="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DS-K3H4210(L)X</a:t>
            </a:r>
          </a:p>
        </p:txBody>
      </p:sp>
      <p:grpSp>
        <p:nvGrpSpPr>
          <p:cNvPr id="133" name="组合 132"/>
          <p:cNvGrpSpPr/>
          <p:nvPr/>
        </p:nvGrpSpPr>
        <p:grpSpPr>
          <a:xfrm>
            <a:off x="8883273" y="5116088"/>
            <a:ext cx="613234" cy="426217"/>
            <a:chOff x="7190203" y="1968004"/>
            <a:chExt cx="678020" cy="426217"/>
          </a:xfrm>
        </p:grpSpPr>
        <p:sp>
          <p:nvSpPr>
            <p:cNvPr id="134" name="云形 133"/>
            <p:cNvSpPr/>
            <p:nvPr/>
          </p:nvSpPr>
          <p:spPr>
            <a:xfrm>
              <a:off x="7190203" y="1984045"/>
              <a:ext cx="659049" cy="410176"/>
            </a:xfrm>
            <a:prstGeom prst="clou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35" name="文本框 134"/>
            <p:cNvSpPr txBox="1"/>
            <p:nvPr/>
          </p:nvSpPr>
          <p:spPr>
            <a:xfrm>
              <a:off x="7196506" y="1968004"/>
              <a:ext cx="671717" cy="400110"/>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Release in Q3</a:t>
              </a:r>
              <a:endParaRPr kumimoji="0" lang="zh-CN" altLang="en-US"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36" name="组合 135"/>
          <p:cNvGrpSpPr/>
          <p:nvPr/>
        </p:nvGrpSpPr>
        <p:grpSpPr>
          <a:xfrm>
            <a:off x="8901106" y="5896763"/>
            <a:ext cx="613234" cy="426217"/>
            <a:chOff x="7190203" y="1968004"/>
            <a:chExt cx="678020" cy="426217"/>
          </a:xfrm>
        </p:grpSpPr>
        <p:sp>
          <p:nvSpPr>
            <p:cNvPr id="137" name="云形 136"/>
            <p:cNvSpPr/>
            <p:nvPr/>
          </p:nvSpPr>
          <p:spPr>
            <a:xfrm>
              <a:off x="7190203" y="1984045"/>
              <a:ext cx="659049" cy="410176"/>
            </a:xfrm>
            <a:prstGeom prst="clou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38" name="文本框 137"/>
            <p:cNvSpPr txBox="1"/>
            <p:nvPr/>
          </p:nvSpPr>
          <p:spPr>
            <a:xfrm>
              <a:off x="7196506" y="1968004"/>
              <a:ext cx="671717" cy="400110"/>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Release in Q3</a:t>
              </a:r>
              <a:endParaRPr kumimoji="0" lang="zh-CN" altLang="en-US"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139" name="矩形 138"/>
          <p:cNvSpPr/>
          <p:nvPr/>
        </p:nvSpPr>
        <p:spPr>
          <a:xfrm>
            <a:off x="8162493" y="5697230"/>
            <a:ext cx="1000595"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DS-K6BC402TX</a:t>
            </a:r>
          </a:p>
        </p:txBody>
      </p:sp>
      <p:pic>
        <p:nvPicPr>
          <p:cNvPr id="140" name="图片 139"/>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905312" y="5072699"/>
            <a:ext cx="385166" cy="612000"/>
          </a:xfrm>
          <a:prstGeom prst="rect">
            <a:avLst/>
          </a:prstGeom>
        </p:spPr>
      </p:pic>
      <p:grpSp>
        <p:nvGrpSpPr>
          <p:cNvPr id="127" name="组合 126"/>
          <p:cNvGrpSpPr/>
          <p:nvPr/>
        </p:nvGrpSpPr>
        <p:grpSpPr>
          <a:xfrm>
            <a:off x="11229093" y="4850192"/>
            <a:ext cx="613234" cy="426217"/>
            <a:chOff x="7190203" y="1968004"/>
            <a:chExt cx="678020" cy="426217"/>
          </a:xfrm>
        </p:grpSpPr>
        <p:sp>
          <p:nvSpPr>
            <p:cNvPr id="128" name="云形 127"/>
            <p:cNvSpPr/>
            <p:nvPr/>
          </p:nvSpPr>
          <p:spPr>
            <a:xfrm>
              <a:off x="7190203" y="1984045"/>
              <a:ext cx="659049" cy="410176"/>
            </a:xfrm>
            <a:prstGeom prst="clou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29" name="文本框 128"/>
            <p:cNvSpPr txBox="1"/>
            <p:nvPr/>
          </p:nvSpPr>
          <p:spPr>
            <a:xfrm>
              <a:off x="7196506" y="1968004"/>
              <a:ext cx="671717" cy="400110"/>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Release in Q3</a:t>
              </a:r>
              <a:endParaRPr kumimoji="0" lang="zh-CN" altLang="en-US"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48" name="组合 147"/>
          <p:cNvGrpSpPr/>
          <p:nvPr/>
        </p:nvGrpSpPr>
        <p:grpSpPr>
          <a:xfrm>
            <a:off x="10301995" y="5232117"/>
            <a:ext cx="585482" cy="349717"/>
            <a:chOff x="6962911" y="2096219"/>
            <a:chExt cx="585482" cy="349717"/>
          </a:xfrm>
        </p:grpSpPr>
        <p:sp>
          <p:nvSpPr>
            <p:cNvPr id="149" name="右箭头 148"/>
            <p:cNvSpPr/>
            <p:nvPr/>
          </p:nvSpPr>
          <p:spPr>
            <a:xfrm>
              <a:off x="7016263" y="2096219"/>
              <a:ext cx="473006" cy="3497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50" name="文本框 149"/>
            <p:cNvSpPr txBox="1"/>
            <p:nvPr/>
          </p:nvSpPr>
          <p:spPr>
            <a:xfrm>
              <a:off x="6962911" y="2178744"/>
              <a:ext cx="58548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0" normalizeH="0" baseline="0" noProof="0" dirty="0">
                  <a:ln>
                    <a:noFill/>
                  </a:ln>
                  <a:solidFill>
                    <a:prstClr val="white"/>
                  </a:solidFill>
                  <a:effectLst/>
                  <a:uLnTx/>
                  <a:uFillTx/>
                  <a:latin typeface="Calibri" panose="020F0502020204030204"/>
                  <a:ea typeface="微软雅黑"/>
                  <a:cs typeface="+mn-cs"/>
                </a:rPr>
                <a:t>Upgrade</a:t>
              </a:r>
              <a:endParaRPr kumimoji="0" lang="zh-CN" altLang="en-US" sz="7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grpSp>
      <p:grpSp>
        <p:nvGrpSpPr>
          <p:cNvPr id="151" name="组合 150"/>
          <p:cNvGrpSpPr/>
          <p:nvPr/>
        </p:nvGrpSpPr>
        <p:grpSpPr>
          <a:xfrm>
            <a:off x="10329988" y="5996008"/>
            <a:ext cx="585482" cy="349717"/>
            <a:chOff x="6962911" y="2096219"/>
            <a:chExt cx="585482" cy="349717"/>
          </a:xfrm>
        </p:grpSpPr>
        <p:sp>
          <p:nvSpPr>
            <p:cNvPr id="152" name="右箭头 151"/>
            <p:cNvSpPr/>
            <p:nvPr/>
          </p:nvSpPr>
          <p:spPr>
            <a:xfrm>
              <a:off x="7016263" y="2096219"/>
              <a:ext cx="473006" cy="3497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53" name="文本框 152"/>
            <p:cNvSpPr txBox="1"/>
            <p:nvPr/>
          </p:nvSpPr>
          <p:spPr>
            <a:xfrm>
              <a:off x="6962911" y="2178744"/>
              <a:ext cx="58548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0" normalizeH="0" baseline="0" noProof="0" dirty="0">
                  <a:ln>
                    <a:noFill/>
                  </a:ln>
                  <a:solidFill>
                    <a:prstClr val="white"/>
                  </a:solidFill>
                  <a:effectLst/>
                  <a:uLnTx/>
                  <a:uFillTx/>
                  <a:latin typeface="Calibri" panose="020F0502020204030204"/>
                  <a:ea typeface="微软雅黑"/>
                  <a:cs typeface="+mn-cs"/>
                </a:rPr>
                <a:t>Upgrade</a:t>
              </a:r>
              <a:endParaRPr kumimoji="0" lang="zh-CN" altLang="en-US" sz="7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grpSp>
      <p:pic>
        <p:nvPicPr>
          <p:cNvPr id="157" name="图片 156"/>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905312" y="5950018"/>
            <a:ext cx="385166" cy="612000"/>
          </a:xfrm>
          <a:prstGeom prst="rect">
            <a:avLst/>
          </a:prstGeom>
        </p:spPr>
      </p:pic>
      <p:pic>
        <p:nvPicPr>
          <p:cNvPr id="158" name="图片 157"/>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1491228" y="5959243"/>
            <a:ext cx="385166" cy="612000"/>
          </a:xfrm>
          <a:prstGeom prst="rect">
            <a:avLst/>
          </a:prstGeom>
        </p:spPr>
      </p:pic>
      <p:sp>
        <p:nvSpPr>
          <p:cNvPr id="159" name="plus-symbol-button_32563">
            <a:extLst>
              <a:ext uri="{FF2B5EF4-FFF2-40B4-BE49-F238E27FC236}">
                <a16:creationId xmlns:a16="http://schemas.microsoft.com/office/drawing/2014/main" id="{54405246-CCE2-4201-BBB1-D3F3EB6E740D}"/>
              </a:ext>
            </a:extLst>
          </p:cNvPr>
          <p:cNvSpPr>
            <a:spLocks noChangeAspect="1"/>
          </p:cNvSpPr>
          <p:nvPr/>
        </p:nvSpPr>
        <p:spPr>
          <a:xfrm>
            <a:off x="11224488" y="6087760"/>
            <a:ext cx="360545" cy="360000"/>
          </a:xfrm>
          <a:custGeom>
            <a:avLst/>
            <a:gdLst>
              <a:gd name="T0" fmla="*/ 4654 w 4654"/>
              <a:gd name="T1" fmla="*/ 1883 h 4654"/>
              <a:gd name="T2" fmla="*/ 4654 w 4654"/>
              <a:gd name="T3" fmla="*/ 2771 h 4654"/>
              <a:gd name="T4" fmla="*/ 4533 w 4654"/>
              <a:gd name="T5" fmla="*/ 2892 h 4654"/>
              <a:gd name="T6" fmla="*/ 2892 w 4654"/>
              <a:gd name="T7" fmla="*/ 2892 h 4654"/>
              <a:gd name="T8" fmla="*/ 2892 w 4654"/>
              <a:gd name="T9" fmla="*/ 4533 h 4654"/>
              <a:gd name="T10" fmla="*/ 2771 w 4654"/>
              <a:gd name="T11" fmla="*/ 4654 h 4654"/>
              <a:gd name="T12" fmla="*/ 1883 w 4654"/>
              <a:gd name="T13" fmla="*/ 4654 h 4654"/>
              <a:gd name="T14" fmla="*/ 1762 w 4654"/>
              <a:gd name="T15" fmla="*/ 4533 h 4654"/>
              <a:gd name="T16" fmla="*/ 1762 w 4654"/>
              <a:gd name="T17" fmla="*/ 2892 h 4654"/>
              <a:gd name="T18" fmla="*/ 121 w 4654"/>
              <a:gd name="T19" fmla="*/ 2892 h 4654"/>
              <a:gd name="T20" fmla="*/ 0 w 4654"/>
              <a:gd name="T21" fmla="*/ 2771 h 4654"/>
              <a:gd name="T22" fmla="*/ 0 w 4654"/>
              <a:gd name="T23" fmla="*/ 1883 h 4654"/>
              <a:gd name="T24" fmla="*/ 121 w 4654"/>
              <a:gd name="T25" fmla="*/ 1762 h 4654"/>
              <a:gd name="T26" fmla="*/ 1762 w 4654"/>
              <a:gd name="T27" fmla="*/ 1762 h 4654"/>
              <a:gd name="T28" fmla="*/ 1762 w 4654"/>
              <a:gd name="T29" fmla="*/ 121 h 4654"/>
              <a:gd name="T30" fmla="*/ 1883 w 4654"/>
              <a:gd name="T31" fmla="*/ 0 h 4654"/>
              <a:gd name="T32" fmla="*/ 2771 w 4654"/>
              <a:gd name="T33" fmla="*/ 0 h 4654"/>
              <a:gd name="T34" fmla="*/ 2892 w 4654"/>
              <a:gd name="T35" fmla="*/ 121 h 4654"/>
              <a:gd name="T36" fmla="*/ 2892 w 4654"/>
              <a:gd name="T37" fmla="*/ 1762 h 4654"/>
              <a:gd name="T38" fmla="*/ 4533 w 4654"/>
              <a:gd name="T39" fmla="*/ 1762 h 4654"/>
              <a:gd name="T40" fmla="*/ 4654 w 4654"/>
              <a:gd name="T41" fmla="*/ 1883 h 4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54" h="4654">
                <a:moveTo>
                  <a:pt x="4654" y="1883"/>
                </a:moveTo>
                <a:lnTo>
                  <a:pt x="4654" y="2771"/>
                </a:lnTo>
                <a:cubicBezTo>
                  <a:pt x="4654" y="2838"/>
                  <a:pt x="4600" y="2892"/>
                  <a:pt x="4533" y="2892"/>
                </a:cubicBezTo>
                <a:lnTo>
                  <a:pt x="2892" y="2892"/>
                </a:lnTo>
                <a:lnTo>
                  <a:pt x="2892" y="4533"/>
                </a:lnTo>
                <a:cubicBezTo>
                  <a:pt x="2892" y="4600"/>
                  <a:pt x="2838" y="4654"/>
                  <a:pt x="2771" y="4654"/>
                </a:cubicBezTo>
                <a:lnTo>
                  <a:pt x="1883" y="4654"/>
                </a:lnTo>
                <a:cubicBezTo>
                  <a:pt x="1816" y="4654"/>
                  <a:pt x="1762" y="4600"/>
                  <a:pt x="1762" y="4533"/>
                </a:cubicBezTo>
                <a:lnTo>
                  <a:pt x="1762" y="2892"/>
                </a:lnTo>
                <a:lnTo>
                  <a:pt x="121" y="2892"/>
                </a:lnTo>
                <a:cubicBezTo>
                  <a:pt x="54" y="2892"/>
                  <a:pt x="0" y="2838"/>
                  <a:pt x="0" y="2771"/>
                </a:cubicBezTo>
                <a:lnTo>
                  <a:pt x="0" y="1883"/>
                </a:lnTo>
                <a:cubicBezTo>
                  <a:pt x="0" y="1816"/>
                  <a:pt x="54" y="1762"/>
                  <a:pt x="121" y="1762"/>
                </a:cubicBezTo>
                <a:lnTo>
                  <a:pt x="1762" y="1762"/>
                </a:lnTo>
                <a:lnTo>
                  <a:pt x="1762" y="121"/>
                </a:lnTo>
                <a:cubicBezTo>
                  <a:pt x="1762" y="54"/>
                  <a:pt x="1816" y="0"/>
                  <a:pt x="1883" y="0"/>
                </a:cubicBezTo>
                <a:lnTo>
                  <a:pt x="2771" y="0"/>
                </a:lnTo>
                <a:cubicBezTo>
                  <a:pt x="2838" y="0"/>
                  <a:pt x="2892" y="54"/>
                  <a:pt x="2892" y="121"/>
                </a:cubicBezTo>
                <a:lnTo>
                  <a:pt x="2892" y="1762"/>
                </a:lnTo>
                <a:lnTo>
                  <a:pt x="4533" y="1762"/>
                </a:lnTo>
                <a:cubicBezTo>
                  <a:pt x="4600" y="1762"/>
                  <a:pt x="4654" y="1816"/>
                  <a:pt x="4654" y="1883"/>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60" name="矩形 159"/>
          <p:cNvSpPr/>
          <p:nvPr/>
        </p:nvSpPr>
        <p:spPr>
          <a:xfrm>
            <a:off x="10741520" y="6590040"/>
            <a:ext cx="1244251"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sysClr val="windowText" lastClr="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DS-K3H4210(L)X *2</a:t>
            </a:r>
          </a:p>
        </p:txBody>
      </p:sp>
      <p:sp>
        <p:nvSpPr>
          <p:cNvPr id="123" name="矩形 122"/>
          <p:cNvSpPr/>
          <p:nvPr/>
        </p:nvSpPr>
        <p:spPr>
          <a:xfrm>
            <a:off x="6919801" y="6451526"/>
            <a:ext cx="1083951"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DS-K3G200</a:t>
            </a:r>
            <a:r>
              <a:rPr kumimoji="0" lang="fi-FI" altLang="zh-CN" sz="105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B</a:t>
            </a: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(L)X</a:t>
            </a:r>
          </a:p>
        </p:txBody>
      </p:sp>
      <p:pic>
        <p:nvPicPr>
          <p:cNvPr id="124" name="图片 12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07212" y="5943467"/>
            <a:ext cx="595322" cy="595322"/>
          </a:xfrm>
          <a:prstGeom prst="rect">
            <a:avLst/>
          </a:prstGeom>
        </p:spPr>
      </p:pic>
      <p:pic>
        <p:nvPicPr>
          <p:cNvPr id="130" name="图片 12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068419" y="4977839"/>
            <a:ext cx="692757" cy="692757"/>
          </a:xfrm>
          <a:prstGeom prst="rect">
            <a:avLst/>
          </a:prstGeom>
        </p:spPr>
      </p:pic>
      <p:sp>
        <p:nvSpPr>
          <p:cNvPr id="131" name="矩形 130"/>
          <p:cNvSpPr/>
          <p:nvPr/>
        </p:nvSpPr>
        <p:spPr>
          <a:xfrm>
            <a:off x="6937800" y="5522685"/>
            <a:ext cx="1010213" cy="253916"/>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DS-K3G</a:t>
            </a:r>
            <a:r>
              <a:rPr kumimoji="0" lang="en-US" altLang="zh-CN" sz="105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225</a:t>
            </a:r>
            <a:r>
              <a:rPr kumimoji="0" lang="en-US" altLang="zh-CN" sz="105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(L)X</a:t>
            </a:r>
          </a:p>
        </p:txBody>
      </p:sp>
      <p:sp>
        <p:nvSpPr>
          <p:cNvPr id="132" name="store-new-badges_71075"/>
          <p:cNvSpPr>
            <a:spLocks noChangeAspect="1"/>
          </p:cNvSpPr>
          <p:nvPr/>
        </p:nvSpPr>
        <p:spPr bwMode="auto">
          <a:xfrm>
            <a:off x="7443609" y="4946836"/>
            <a:ext cx="462135" cy="454446"/>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grpSp>
        <p:nvGrpSpPr>
          <p:cNvPr id="141" name="组合 140"/>
          <p:cNvGrpSpPr/>
          <p:nvPr/>
        </p:nvGrpSpPr>
        <p:grpSpPr>
          <a:xfrm>
            <a:off x="6491908" y="5159998"/>
            <a:ext cx="585482" cy="349717"/>
            <a:chOff x="6962911" y="2096219"/>
            <a:chExt cx="585482" cy="349717"/>
          </a:xfrm>
        </p:grpSpPr>
        <p:sp>
          <p:nvSpPr>
            <p:cNvPr id="142" name="右箭头 141"/>
            <p:cNvSpPr/>
            <p:nvPr/>
          </p:nvSpPr>
          <p:spPr>
            <a:xfrm>
              <a:off x="7016263" y="2096219"/>
              <a:ext cx="473006" cy="3497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43" name="文本框 142"/>
            <p:cNvSpPr txBox="1"/>
            <p:nvPr/>
          </p:nvSpPr>
          <p:spPr>
            <a:xfrm>
              <a:off x="6962911" y="2178744"/>
              <a:ext cx="58548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0" normalizeH="0" baseline="0" noProof="0" dirty="0">
                  <a:ln>
                    <a:noFill/>
                  </a:ln>
                  <a:solidFill>
                    <a:prstClr val="white"/>
                  </a:solidFill>
                  <a:effectLst/>
                  <a:uLnTx/>
                  <a:uFillTx/>
                  <a:latin typeface="Calibri" panose="020F0502020204030204"/>
                  <a:ea typeface="微软雅黑"/>
                  <a:cs typeface="+mn-cs"/>
                </a:rPr>
                <a:t>Upgrade</a:t>
              </a:r>
              <a:endParaRPr kumimoji="0" lang="zh-CN" altLang="en-US" sz="7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grpSp>
      <p:grpSp>
        <p:nvGrpSpPr>
          <p:cNvPr id="144" name="组合 143"/>
          <p:cNvGrpSpPr/>
          <p:nvPr/>
        </p:nvGrpSpPr>
        <p:grpSpPr>
          <a:xfrm>
            <a:off x="6491908" y="6059725"/>
            <a:ext cx="585482" cy="349717"/>
            <a:chOff x="6962911" y="2096219"/>
            <a:chExt cx="585482" cy="349717"/>
          </a:xfrm>
        </p:grpSpPr>
        <p:sp>
          <p:nvSpPr>
            <p:cNvPr id="145" name="右箭头 144"/>
            <p:cNvSpPr/>
            <p:nvPr/>
          </p:nvSpPr>
          <p:spPr>
            <a:xfrm>
              <a:off x="7016263" y="2096219"/>
              <a:ext cx="473006" cy="3497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46" name="文本框 145"/>
            <p:cNvSpPr txBox="1"/>
            <p:nvPr/>
          </p:nvSpPr>
          <p:spPr>
            <a:xfrm>
              <a:off x="6962911" y="2178744"/>
              <a:ext cx="58548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0" normalizeH="0" baseline="0" noProof="0" dirty="0">
                  <a:ln>
                    <a:noFill/>
                  </a:ln>
                  <a:solidFill>
                    <a:prstClr val="white"/>
                  </a:solidFill>
                  <a:effectLst/>
                  <a:uLnTx/>
                  <a:uFillTx/>
                  <a:latin typeface="Calibri" panose="020F0502020204030204"/>
                  <a:ea typeface="微软雅黑"/>
                  <a:cs typeface="+mn-cs"/>
                </a:rPr>
                <a:t>Upgrade</a:t>
              </a:r>
              <a:endParaRPr kumimoji="0" lang="zh-CN" altLang="en-US" sz="7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grpSp>
      <p:pic>
        <p:nvPicPr>
          <p:cNvPr id="147" name="图片 14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29423" y="4204668"/>
            <a:ext cx="494494" cy="524204"/>
          </a:xfrm>
          <a:prstGeom prst="rect">
            <a:avLst/>
          </a:prstGeom>
        </p:spPr>
      </p:pic>
      <p:sp>
        <p:nvSpPr>
          <p:cNvPr id="154" name="矩形 153"/>
          <p:cNvSpPr/>
          <p:nvPr/>
        </p:nvSpPr>
        <p:spPr>
          <a:xfrm>
            <a:off x="6929799" y="4694929"/>
            <a:ext cx="1082349"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
                <a:srgbClr val="C11119"/>
              </a:buClr>
              <a:buSzPct val="80000"/>
              <a:buFontTx/>
              <a:buNone/>
              <a:tabLst/>
              <a:defRPr/>
            </a:pP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DS-K3G411</a:t>
            </a:r>
            <a:r>
              <a:rPr kumimoji="0" lang="fi-FI" altLang="zh-CN" sz="1050" b="1"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C</a:t>
            </a:r>
            <a:r>
              <a:rPr kumimoji="0" lang="fi-FI" altLang="zh-CN" sz="1050" b="0" i="0" u="none" strike="noStrike" kern="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(L)X</a:t>
            </a:r>
          </a:p>
        </p:txBody>
      </p:sp>
      <p:grpSp>
        <p:nvGrpSpPr>
          <p:cNvPr id="156" name="组合 155"/>
          <p:cNvGrpSpPr/>
          <p:nvPr/>
        </p:nvGrpSpPr>
        <p:grpSpPr>
          <a:xfrm>
            <a:off x="6491908" y="4288966"/>
            <a:ext cx="585482" cy="349717"/>
            <a:chOff x="6962911" y="2096219"/>
            <a:chExt cx="585482" cy="349717"/>
          </a:xfrm>
        </p:grpSpPr>
        <p:sp>
          <p:nvSpPr>
            <p:cNvPr id="161" name="右箭头 160"/>
            <p:cNvSpPr/>
            <p:nvPr/>
          </p:nvSpPr>
          <p:spPr>
            <a:xfrm>
              <a:off x="7016263" y="2096219"/>
              <a:ext cx="473006" cy="3497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62" name="文本框 161"/>
            <p:cNvSpPr txBox="1"/>
            <p:nvPr/>
          </p:nvSpPr>
          <p:spPr>
            <a:xfrm>
              <a:off x="6962911" y="2178744"/>
              <a:ext cx="58548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0" normalizeH="0" baseline="0" noProof="0" dirty="0">
                  <a:ln>
                    <a:noFill/>
                  </a:ln>
                  <a:solidFill>
                    <a:prstClr val="white"/>
                  </a:solidFill>
                  <a:effectLst/>
                  <a:uLnTx/>
                  <a:uFillTx/>
                  <a:latin typeface="Calibri" panose="020F0502020204030204"/>
                  <a:ea typeface="微软雅黑"/>
                  <a:cs typeface="+mn-cs"/>
                </a:rPr>
                <a:t>Upgrade</a:t>
              </a:r>
              <a:endParaRPr kumimoji="0" lang="zh-CN" altLang="en-US" sz="7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grpSp>
      <p:grpSp>
        <p:nvGrpSpPr>
          <p:cNvPr id="163" name="组合 162"/>
          <p:cNvGrpSpPr/>
          <p:nvPr/>
        </p:nvGrpSpPr>
        <p:grpSpPr>
          <a:xfrm>
            <a:off x="6491908" y="3487523"/>
            <a:ext cx="585482" cy="349717"/>
            <a:chOff x="6962911" y="2096219"/>
            <a:chExt cx="585482" cy="349717"/>
          </a:xfrm>
        </p:grpSpPr>
        <p:sp>
          <p:nvSpPr>
            <p:cNvPr id="164" name="右箭头 163"/>
            <p:cNvSpPr/>
            <p:nvPr/>
          </p:nvSpPr>
          <p:spPr>
            <a:xfrm>
              <a:off x="7016263" y="2096219"/>
              <a:ext cx="473006" cy="3497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65" name="文本框 164"/>
            <p:cNvSpPr txBox="1"/>
            <p:nvPr/>
          </p:nvSpPr>
          <p:spPr>
            <a:xfrm>
              <a:off x="6962911" y="2178744"/>
              <a:ext cx="58548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0" i="0" u="none" strike="noStrike" kern="1200" cap="none" spc="0" normalizeH="0" baseline="0" noProof="0" dirty="0">
                  <a:ln>
                    <a:noFill/>
                  </a:ln>
                  <a:solidFill>
                    <a:prstClr val="white"/>
                  </a:solidFill>
                  <a:effectLst/>
                  <a:uLnTx/>
                  <a:uFillTx/>
                  <a:latin typeface="Calibri" panose="020F0502020204030204"/>
                  <a:ea typeface="微软雅黑"/>
                  <a:cs typeface="+mn-cs"/>
                </a:rPr>
                <a:t>Upgrade</a:t>
              </a:r>
              <a:endParaRPr kumimoji="0" lang="zh-CN" altLang="en-US" sz="700" b="0" i="0" u="none" strike="noStrike" kern="1200" cap="none" spc="0" normalizeH="0" baseline="0" noProof="0" dirty="0">
                <a:ln>
                  <a:noFill/>
                </a:ln>
                <a:solidFill>
                  <a:prstClr val="white"/>
                </a:solidFill>
                <a:effectLst/>
                <a:uLnTx/>
                <a:uFillTx/>
                <a:latin typeface="Calibri" panose="020F0502020204030204"/>
                <a:ea typeface="微软雅黑"/>
                <a:cs typeface="+mn-cs"/>
              </a:endParaRPr>
            </a:p>
          </p:txBody>
        </p:sp>
      </p:grpSp>
      <p:pic>
        <p:nvPicPr>
          <p:cNvPr id="169" name="图片 168"/>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176984" y="3336616"/>
            <a:ext cx="641188" cy="588938"/>
          </a:xfrm>
          <a:prstGeom prst="rect">
            <a:avLst/>
          </a:prstGeom>
        </p:spPr>
      </p:pic>
      <p:sp>
        <p:nvSpPr>
          <p:cNvPr id="170" name="矩形 169"/>
          <p:cNvSpPr/>
          <p:nvPr/>
        </p:nvSpPr>
        <p:spPr>
          <a:xfrm>
            <a:off x="6937758" y="3917488"/>
            <a:ext cx="1082349" cy="253916"/>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DS-K3G501</a:t>
            </a:r>
            <a:r>
              <a:rPr kumimoji="0" lang="en-US" altLang="zh-CN" sz="105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C</a:t>
            </a:r>
            <a:r>
              <a:rPr kumimoji="0" lang="en-US" altLang="zh-CN" sz="105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ea"/>
                <a:sym typeface="Calibri" panose="020F0502020204030204" pitchFamily="34" charset="0"/>
              </a:rPr>
              <a:t>(L)X</a:t>
            </a:r>
          </a:p>
        </p:txBody>
      </p:sp>
      <p:sp>
        <p:nvSpPr>
          <p:cNvPr id="171" name="store-new-badges_71075"/>
          <p:cNvSpPr>
            <a:spLocks noChangeAspect="1"/>
          </p:cNvSpPr>
          <p:nvPr/>
        </p:nvSpPr>
        <p:spPr bwMode="auto">
          <a:xfrm>
            <a:off x="7457583" y="5772278"/>
            <a:ext cx="462135" cy="454446"/>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72" name="store-new-badges_71075"/>
          <p:cNvSpPr>
            <a:spLocks noChangeAspect="1"/>
          </p:cNvSpPr>
          <p:nvPr/>
        </p:nvSpPr>
        <p:spPr bwMode="auto">
          <a:xfrm>
            <a:off x="7430749" y="4100595"/>
            <a:ext cx="462135" cy="454446"/>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173" name="store-new-badges_71075"/>
          <p:cNvSpPr>
            <a:spLocks noChangeAspect="1"/>
          </p:cNvSpPr>
          <p:nvPr/>
        </p:nvSpPr>
        <p:spPr bwMode="auto">
          <a:xfrm>
            <a:off x="7453123" y="3026519"/>
            <a:ext cx="462135" cy="454446"/>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pic>
        <p:nvPicPr>
          <p:cNvPr id="174" name="图片 173"/>
          <p:cNvPicPr>
            <a:picLocks/>
          </p:cNvPicPr>
          <p:nvPr/>
        </p:nvPicPr>
        <p:blipFill>
          <a:blip r:embed="rId19" cstate="screen">
            <a:extLst>
              <a:ext uri="{28A0092B-C50C-407E-A947-70E740481C1C}">
                <a14:useLocalDpi xmlns:a14="http://schemas.microsoft.com/office/drawing/2010/main"/>
              </a:ext>
            </a:extLst>
          </a:blip>
          <a:stretch>
            <a:fillRect/>
          </a:stretch>
        </p:blipFill>
        <p:spPr>
          <a:xfrm>
            <a:off x="3657554" y="5742894"/>
            <a:ext cx="408586" cy="433052"/>
          </a:xfrm>
          <a:prstGeom prst="rect">
            <a:avLst/>
          </a:prstGeom>
        </p:spPr>
      </p:pic>
      <p:pic>
        <p:nvPicPr>
          <p:cNvPr id="155" name="图片 154"/>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8324415" y="5881434"/>
            <a:ext cx="720000" cy="720000"/>
          </a:xfrm>
          <a:prstGeom prst="rect">
            <a:avLst/>
          </a:prstGeom>
        </p:spPr>
      </p:pic>
      <p:pic>
        <p:nvPicPr>
          <p:cNvPr id="166" name="图片 165"/>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8312023" y="5114089"/>
            <a:ext cx="720000" cy="720000"/>
          </a:xfrm>
          <a:prstGeom prst="rect">
            <a:avLst/>
          </a:prstGeom>
        </p:spPr>
      </p:pic>
      <p:grpSp>
        <p:nvGrpSpPr>
          <p:cNvPr id="167" name="组合 166"/>
          <p:cNvGrpSpPr/>
          <p:nvPr/>
        </p:nvGrpSpPr>
        <p:grpSpPr>
          <a:xfrm>
            <a:off x="2416694" y="3498711"/>
            <a:ext cx="613234" cy="426217"/>
            <a:chOff x="7190203" y="1968004"/>
            <a:chExt cx="678020" cy="426217"/>
          </a:xfrm>
        </p:grpSpPr>
        <p:sp>
          <p:nvSpPr>
            <p:cNvPr id="168" name="云形 167"/>
            <p:cNvSpPr/>
            <p:nvPr/>
          </p:nvSpPr>
          <p:spPr>
            <a:xfrm>
              <a:off x="7190203" y="1984045"/>
              <a:ext cx="659049" cy="410176"/>
            </a:xfrm>
            <a:prstGeom prst="clou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77" name="文本框 176"/>
            <p:cNvSpPr txBox="1"/>
            <p:nvPr/>
          </p:nvSpPr>
          <p:spPr>
            <a:xfrm>
              <a:off x="7196506" y="1968004"/>
              <a:ext cx="671717" cy="400110"/>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Release in Q3</a:t>
              </a:r>
              <a:endParaRPr kumimoji="0" lang="zh-CN" altLang="en-US" sz="10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1136799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矩形 56"/>
          <p:cNvSpPr/>
          <p:nvPr/>
        </p:nvSpPr>
        <p:spPr>
          <a:xfrm>
            <a:off x="0" y="4451804"/>
            <a:ext cx="12192000" cy="2423495"/>
          </a:xfrm>
          <a:prstGeom prst="rect">
            <a:avLst/>
          </a:prstGeom>
          <a:gradFill>
            <a:gsLst>
              <a:gs pos="0">
                <a:schemeClr val="accent1">
                  <a:lumMod val="5000"/>
                  <a:lumOff val="95000"/>
                  <a:alpha val="0"/>
                </a:schemeClr>
              </a:gs>
              <a:gs pos="83000">
                <a:srgbClr val="C00000">
                  <a:alpha val="10000"/>
                </a:srgbClr>
              </a:gs>
              <a:gs pos="100000">
                <a:srgbClr val="C00000">
                  <a:alpha val="20000"/>
                </a:srgbClr>
              </a:gs>
            </a:gsLst>
            <a:lin ang="5400000" scaled="1"/>
          </a:gradFill>
          <a:ln>
            <a:gradFill>
              <a:gsLst>
                <a:gs pos="0">
                  <a:schemeClr val="accent1">
                    <a:lumMod val="5000"/>
                    <a:lumOff val="95000"/>
                    <a:alpha val="0"/>
                  </a:schemeClr>
                </a:gs>
                <a:gs pos="50000">
                  <a:srgbClr val="C00000">
                    <a:alpha val="10000"/>
                  </a:srgbClr>
                </a:gs>
                <a:gs pos="100000">
                  <a:srgbClr val="C00000">
                    <a:alpha val="30000"/>
                  </a:srgbClr>
                </a:gs>
              </a:gsLst>
              <a:lin ang="162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3" name="图片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65514" y="1076731"/>
            <a:ext cx="4274385" cy="2614304"/>
          </a:xfrm>
          <a:prstGeom prst="rect">
            <a:avLst/>
          </a:prstGeom>
        </p:spPr>
      </p:pic>
      <p:grpSp>
        <p:nvGrpSpPr>
          <p:cNvPr id="4" name="组合 3"/>
          <p:cNvGrpSpPr/>
          <p:nvPr/>
        </p:nvGrpSpPr>
        <p:grpSpPr>
          <a:xfrm>
            <a:off x="1030907" y="4575214"/>
            <a:ext cx="4464487" cy="1160331"/>
            <a:chOff x="6093090" y="4491565"/>
            <a:chExt cx="3897432" cy="1160331"/>
          </a:xfrm>
        </p:grpSpPr>
        <p:grpSp>
          <p:nvGrpSpPr>
            <p:cNvPr id="5" name="组合 4"/>
            <p:cNvGrpSpPr/>
            <p:nvPr/>
          </p:nvGrpSpPr>
          <p:grpSpPr>
            <a:xfrm>
              <a:off x="6696071" y="4491565"/>
              <a:ext cx="3294451" cy="1160331"/>
              <a:chOff x="6862537" y="5001953"/>
              <a:chExt cx="3294451" cy="1160331"/>
            </a:xfrm>
          </p:grpSpPr>
          <p:sp>
            <p:nvSpPr>
              <p:cNvPr id="9" name="文本框 8"/>
              <p:cNvSpPr txBox="1"/>
              <p:nvPr/>
            </p:nvSpPr>
            <p:spPr>
              <a:xfrm>
                <a:off x="6862537" y="5001953"/>
                <a:ext cx="3122591" cy="338554"/>
              </a:xfrm>
              <a:prstGeom prst="rect">
                <a:avLst/>
              </a:prstGeom>
              <a:noFill/>
            </p:spPr>
            <p:txBody>
              <a:bodyPr wrap="square" rtlCol="0">
                <a:spAutoFit/>
              </a:bodyPr>
              <a:lstStyle/>
              <a:p>
                <a:pPr lvl="0">
                  <a:defRPr/>
                </a:pPr>
                <a:r>
                  <a:rPr lang="en-US" altLang="zh-CN" sz="1600" b="1">
                    <a:solidFill>
                      <a:prstClr val="black"/>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Confiabilidad y seguridad</a:t>
                </a:r>
                <a:endPar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10" name="矩形 9"/>
              <p:cNvSpPr/>
              <p:nvPr/>
            </p:nvSpPr>
            <p:spPr>
              <a:xfrm>
                <a:off x="6869493" y="5269732"/>
                <a:ext cx="3287495" cy="892552"/>
              </a:xfrm>
              <a:prstGeom prst="rect">
                <a:avLst/>
              </a:prstGeom>
            </p:spPr>
            <p:txBody>
              <a:bodyPr wrap="square">
                <a:spAutoFit/>
              </a:bodyPr>
              <a:lstStyle/>
              <a:p>
                <a:pPr lvl="0">
                  <a:defRPr/>
                </a:pPr>
                <a:r>
                  <a:rPr lang="en-US" altLang="zh-CN" sz="1400" b="1"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12 </a:t>
                </a:r>
                <a:r>
                  <a:rPr lang="en-US" altLang="zh-CN" sz="1400" b="1" dirty="0" err="1">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sensores</a:t>
                </a:r>
                <a:r>
                  <a:rPr lang="en-US" altLang="zh-CN" sz="1400" b="1"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400" b="1" dirty="0" err="1">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dToF</a:t>
                </a:r>
                <a:r>
                  <a:rPr lang="en-US" altLang="zh-CN" sz="1400" b="1"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para </a:t>
                </a:r>
                <a:r>
                  <a:rPr lang="en-US" altLang="zh-CN" sz="1400" b="1" dirty="0" err="1">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cada</a:t>
                </a:r>
                <a:r>
                  <a:rPr lang="en-US" altLang="zh-CN" sz="1400" b="1"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400" b="1" dirty="0" err="1">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carril</a:t>
                </a:r>
                <a:r>
                  <a:rPr lang="en-US" altLang="zh-CN" sz="1400" b="1" dirty="0">
                    <a:solidFill>
                      <a:prstClr val="black"/>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Servomotor, MCBF ≥</a:t>
                </a:r>
                <a:r>
                  <a:rPr kumimoji="0" lang="en-US" altLang="zh-CN"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11,000,000</a:t>
                </a:r>
              </a:p>
              <a:p>
                <a:pPr lvl="0">
                  <a:defRPr/>
                </a:pPr>
                <a:r>
                  <a:rPr lang="es-ES" altLang="zh-CN" sz="1200" dirty="0">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Ala de puerta abierta automáticamente cuando se apaga</a:t>
                </a:r>
                <a:endParaRPr kumimoji="0" lang="en-US" altLang="zh-CN"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endParaRPr>
              </a:p>
            </p:txBody>
          </p:sp>
        </p:grpSp>
        <p:grpSp>
          <p:nvGrpSpPr>
            <p:cNvPr id="6" name="组合 5"/>
            <p:cNvGrpSpPr/>
            <p:nvPr/>
          </p:nvGrpSpPr>
          <p:grpSpPr>
            <a:xfrm>
              <a:off x="6093090" y="4491565"/>
              <a:ext cx="533775" cy="596575"/>
              <a:chOff x="6280576" y="5001953"/>
              <a:chExt cx="533775" cy="596575"/>
            </a:xfrm>
          </p:grpSpPr>
          <p:sp>
            <p:nvSpPr>
              <p:cNvPr id="7" name="shield-with-outline_49736">
                <a:extLst>
                  <a:ext uri="{FF2B5EF4-FFF2-40B4-BE49-F238E27FC236}">
                    <a16:creationId xmlns:a16="http://schemas.microsoft.com/office/drawing/2014/main" id="{54405246-CCE2-4201-BBB1-D3F3EB6E740D}"/>
                  </a:ext>
                </a:extLst>
              </p:cNvPr>
              <p:cNvSpPr/>
              <p:nvPr/>
            </p:nvSpPr>
            <p:spPr>
              <a:xfrm>
                <a:off x="6280576" y="5001953"/>
                <a:ext cx="533775" cy="596575"/>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8" name="图片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59680" y="5130299"/>
                <a:ext cx="396370" cy="396370"/>
              </a:xfrm>
              <a:prstGeom prst="rect">
                <a:avLst/>
              </a:prstGeom>
              <a:noFill/>
              <a:ln>
                <a:noFill/>
              </a:ln>
            </p:spPr>
          </p:pic>
        </p:grpSp>
      </p:grpSp>
      <p:sp>
        <p:nvSpPr>
          <p:cNvPr id="12" name="文本框 11"/>
          <p:cNvSpPr txBox="1"/>
          <p:nvPr/>
        </p:nvSpPr>
        <p:spPr>
          <a:xfrm>
            <a:off x="1605973" y="5770397"/>
            <a:ext cx="3797689" cy="338554"/>
          </a:xfrm>
          <a:prstGeom prst="rect">
            <a:avLst/>
          </a:prstGeom>
          <a:noFill/>
        </p:spPr>
        <p:txBody>
          <a:bodyPr wrap="square" rtlCol="0">
            <a:spAutoFit/>
          </a:bodyPr>
          <a:lstStyle/>
          <a:p>
            <a:pPr lvl="0">
              <a:defRPr/>
            </a:pPr>
            <a:r>
              <a:rPr lang="en-US" altLang="zh-CN" sz="1600" b="1">
                <a:solidFill>
                  <a:prstClr val="black"/>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Múltiples métodos de autenticación</a:t>
            </a:r>
            <a:endPar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grpSp>
        <p:nvGrpSpPr>
          <p:cNvPr id="14" name="组合 13"/>
          <p:cNvGrpSpPr/>
          <p:nvPr/>
        </p:nvGrpSpPr>
        <p:grpSpPr>
          <a:xfrm>
            <a:off x="3668538" y="6147648"/>
            <a:ext cx="886954" cy="334801"/>
            <a:chOff x="8296069" y="5380420"/>
            <a:chExt cx="886954" cy="334801"/>
          </a:xfrm>
        </p:grpSpPr>
        <p:grpSp>
          <p:nvGrpSpPr>
            <p:cNvPr id="15" name="组合 14"/>
            <p:cNvGrpSpPr/>
            <p:nvPr/>
          </p:nvGrpSpPr>
          <p:grpSpPr>
            <a:xfrm>
              <a:off x="8296069" y="5380420"/>
              <a:ext cx="335924" cy="334801"/>
              <a:chOff x="7320677" y="5411191"/>
              <a:chExt cx="335924" cy="334801"/>
            </a:xfrm>
          </p:grpSpPr>
          <p:sp>
            <p:nvSpPr>
              <p:cNvPr id="17" name="椭圆 16"/>
              <p:cNvSpPr>
                <a:spLocks noChangeAspect="1"/>
              </p:cNvSpPr>
              <p:nvPr/>
            </p:nvSpPr>
            <p:spPr>
              <a:xfrm>
                <a:off x="7320677" y="5411191"/>
                <a:ext cx="335924" cy="334801"/>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18" name="图片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73159" y="5481914"/>
                <a:ext cx="222907" cy="222907"/>
              </a:xfrm>
              <a:prstGeom prst="rect">
                <a:avLst/>
              </a:prstGeom>
              <a:noFill/>
            </p:spPr>
          </p:pic>
        </p:grpSp>
        <p:sp>
          <p:nvSpPr>
            <p:cNvPr id="16" name="矩形 15"/>
            <p:cNvSpPr/>
            <p:nvPr/>
          </p:nvSpPr>
          <p:spPr>
            <a:xfrm>
              <a:off x="8570171" y="5409321"/>
              <a:ext cx="61285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Card</a:t>
              </a:r>
            </a:p>
          </p:txBody>
        </p:sp>
      </p:grpSp>
      <p:grpSp>
        <p:nvGrpSpPr>
          <p:cNvPr id="19" name="组合 18"/>
          <p:cNvGrpSpPr/>
          <p:nvPr/>
        </p:nvGrpSpPr>
        <p:grpSpPr>
          <a:xfrm>
            <a:off x="1710718" y="6113153"/>
            <a:ext cx="888488" cy="345600"/>
            <a:chOff x="8179904" y="5392616"/>
            <a:chExt cx="888488" cy="345600"/>
          </a:xfrm>
        </p:grpSpPr>
        <p:grpSp>
          <p:nvGrpSpPr>
            <p:cNvPr id="20" name="组合 19"/>
            <p:cNvGrpSpPr/>
            <p:nvPr/>
          </p:nvGrpSpPr>
          <p:grpSpPr>
            <a:xfrm>
              <a:off x="8179904" y="5392616"/>
              <a:ext cx="345600" cy="345600"/>
              <a:chOff x="8179904" y="5392616"/>
              <a:chExt cx="345600" cy="345600"/>
            </a:xfrm>
          </p:grpSpPr>
          <p:sp>
            <p:nvSpPr>
              <p:cNvPr id="22" name="椭圆 21"/>
              <p:cNvSpPr>
                <a:spLocks noChangeAspect="1"/>
              </p:cNvSpPr>
              <p:nvPr/>
            </p:nvSpPr>
            <p:spPr>
              <a:xfrm>
                <a:off x="8179904" y="5392616"/>
                <a:ext cx="345600" cy="345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23" name="图片 22" descr="templates\docerresourceshop\icons\\32313538333732393b32313538333735333bc8cbc1b3cab6b1f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4695" y="5455202"/>
                <a:ext cx="220429" cy="220429"/>
              </a:xfrm>
              <a:prstGeom prst="rect">
                <a:avLst/>
              </a:prstGeom>
            </p:spPr>
          </p:pic>
        </p:grpSp>
        <p:sp>
          <p:nvSpPr>
            <p:cNvPr id="21" name="矩形 20"/>
            <p:cNvSpPr/>
            <p:nvPr/>
          </p:nvSpPr>
          <p:spPr>
            <a:xfrm>
              <a:off x="8475606" y="5403531"/>
              <a:ext cx="59278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a:t>
              </a:r>
            </a:p>
          </p:txBody>
        </p:sp>
      </p:grpSp>
      <p:grpSp>
        <p:nvGrpSpPr>
          <p:cNvPr id="24" name="组合 23"/>
          <p:cNvGrpSpPr/>
          <p:nvPr/>
        </p:nvGrpSpPr>
        <p:grpSpPr>
          <a:xfrm>
            <a:off x="4403946" y="6157204"/>
            <a:ext cx="1098133" cy="328000"/>
            <a:chOff x="9215386" y="5383483"/>
            <a:chExt cx="1098133" cy="328000"/>
          </a:xfrm>
        </p:grpSpPr>
        <p:grpSp>
          <p:nvGrpSpPr>
            <p:cNvPr id="25" name="组合 24"/>
            <p:cNvGrpSpPr/>
            <p:nvPr/>
          </p:nvGrpSpPr>
          <p:grpSpPr>
            <a:xfrm>
              <a:off x="9215386" y="5383483"/>
              <a:ext cx="328000" cy="328000"/>
              <a:chOff x="9112457" y="5342625"/>
              <a:chExt cx="328000" cy="328000"/>
            </a:xfrm>
          </p:grpSpPr>
          <p:sp>
            <p:nvSpPr>
              <p:cNvPr id="27" name="椭圆 26"/>
              <p:cNvSpPr/>
              <p:nvPr/>
            </p:nvSpPr>
            <p:spPr>
              <a:xfrm>
                <a:off x="9112457" y="5342625"/>
                <a:ext cx="328000" cy="3280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28" name="图片 27" descr="二维码"/>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60270" y="5382581"/>
                <a:ext cx="245662" cy="245662"/>
              </a:xfrm>
              <a:prstGeom prst="rect">
                <a:avLst/>
              </a:prstGeom>
              <a:noFill/>
            </p:spPr>
          </p:pic>
        </p:grpSp>
        <p:sp>
          <p:nvSpPr>
            <p:cNvPr id="26" name="矩形 25"/>
            <p:cNvSpPr/>
            <p:nvPr/>
          </p:nvSpPr>
          <p:spPr>
            <a:xfrm>
              <a:off x="9500152" y="5398325"/>
              <a:ext cx="81336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QR Code </a:t>
              </a:r>
            </a:p>
          </p:txBody>
        </p:sp>
      </p:grpSp>
      <p:grpSp>
        <p:nvGrpSpPr>
          <p:cNvPr id="29" name="组合 28"/>
          <p:cNvGrpSpPr/>
          <p:nvPr/>
        </p:nvGrpSpPr>
        <p:grpSpPr>
          <a:xfrm>
            <a:off x="5949342" y="4573235"/>
            <a:ext cx="5957451" cy="707886"/>
            <a:chOff x="6047003" y="1221955"/>
            <a:chExt cx="5484006" cy="707886"/>
          </a:xfrm>
        </p:grpSpPr>
        <p:grpSp>
          <p:nvGrpSpPr>
            <p:cNvPr id="30" name="组合 29"/>
            <p:cNvGrpSpPr/>
            <p:nvPr/>
          </p:nvGrpSpPr>
          <p:grpSpPr>
            <a:xfrm>
              <a:off x="6047003" y="1298899"/>
              <a:ext cx="596569" cy="573266"/>
              <a:chOff x="6582562" y="1930101"/>
              <a:chExt cx="488508" cy="488508"/>
            </a:xfrm>
          </p:grpSpPr>
          <p:sp>
            <p:nvSpPr>
              <p:cNvPr id="32" name="椭圆 31"/>
              <p:cNvSpPr/>
              <p:nvPr/>
            </p:nvSpPr>
            <p:spPr>
              <a:xfrm>
                <a:off x="6582562" y="1930101"/>
                <a:ext cx="488508" cy="4885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33" name="图片 3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06398" y="1959987"/>
                <a:ext cx="425805" cy="425805"/>
              </a:xfrm>
              <a:prstGeom prst="rect">
                <a:avLst/>
              </a:prstGeom>
              <a:noFill/>
            </p:spPr>
          </p:pic>
        </p:grpSp>
        <p:sp>
          <p:nvSpPr>
            <p:cNvPr id="31" name="文本框 186"/>
            <p:cNvSpPr txBox="1"/>
            <p:nvPr/>
          </p:nvSpPr>
          <p:spPr>
            <a:xfrm>
              <a:off x="6604910" y="1221955"/>
              <a:ext cx="4926099" cy="707886"/>
            </a:xfrm>
            <a:prstGeom prst="rect">
              <a:avLst/>
            </a:prstGeom>
            <a:noFill/>
          </p:spPr>
          <p:txBody>
            <a:bodyPr wrap="square" rtlCol="0">
              <a:spAutoFit/>
            </a:bodyPr>
            <a:lstStyle>
              <a:defPPr>
                <a:defRPr lang="zh-CN"/>
              </a:defPPr>
              <a:lvl1pPr>
                <a:defRPr sz="2000" b="1">
                  <a:solidFill>
                    <a:srgbClr val="262E31"/>
                  </a:solidFill>
                  <a:latin typeface="Calibri" panose="020F0502020204030204" pitchFamily="34" charset="0"/>
                  <a:cs typeface="Calibri" panose="020F0502020204030204" pitchFamily="34" charset="0"/>
                </a:defRPr>
              </a:lvl1pPr>
            </a:lstStyle>
            <a:p>
              <a:pPr lvl="0" defTabSz="1088284">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s-ES" altLang="zh-CN" sz="1600" dirty="0">
                  <a:solidFill>
                    <a:prstClr val="black"/>
                  </a:solidFill>
                  <a:ea typeface="微软雅黑" panose="020B0503020204020204" pitchFamily="34" charset="-122"/>
                  <a:cs typeface="Helvetica" panose="020B0604020202020204" pitchFamily="34" charset="0"/>
                  <a:sym typeface="Calibri" panose="020F0502020204030204" pitchFamily="34" charset="0"/>
                </a:rPr>
                <a:t>Instalación y configuración en un solo paso</a:t>
              </a:r>
            </a:p>
            <a:p>
              <a:pPr lvl="0" defTabSz="1088284">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s-ES" altLang="zh-CN" sz="1200" b="0" dirty="0">
                  <a:solidFill>
                    <a:srgbClr val="000000"/>
                  </a:solidFill>
                  <a:ea typeface="微软雅黑" panose="020B0503020204020204" pitchFamily="34" charset="-122"/>
                  <a:cs typeface="Helvetica" panose="020B0604020202020204" pitchFamily="34" charset="0"/>
                  <a:sym typeface="Calibri" panose="020F0502020204030204" pitchFamily="34" charset="0"/>
                </a:rPr>
                <a:t>Un cable para alimentación, un cable para red, no se requiere cableado adicional.</a:t>
              </a:r>
              <a:r>
                <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p>
            <a:p>
              <a:pPr lvl="0" defTabSz="914217">
                <a:defRPr/>
              </a:pPr>
              <a:r>
                <a:rPr lang="en-US" altLang="zh-CN" sz="1200" b="0" dirty="0">
                  <a:solidFill>
                    <a:srgbClr val="000000"/>
                  </a:solidFill>
                  <a:ea typeface="微软雅黑" panose="020B0503020204020204" pitchFamily="34" charset="-122"/>
                  <a:cs typeface="Helvetica" panose="020B0604020202020204" pitchFamily="34" charset="0"/>
                  <a:sym typeface="Calibri" panose="020F0502020204030204" pitchFamily="34" charset="0"/>
                </a:rPr>
                <a:t>   </a:t>
              </a:r>
              <a:r>
                <a:rPr kumimoji="0" lang="en-US" altLang="zh-CN" sz="1200" b="0"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PC / mobile web </a:t>
              </a:r>
              <a:r>
                <a:rPr kumimoji="0" lang="en-US" altLang="zh-CN" sz="1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configuracion</a:t>
              </a:r>
              <a:r>
                <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y </a:t>
              </a:r>
              <a:r>
                <a:rPr lang="en-US" altLang="zh-CN" sz="1200" b="0" dirty="0" err="1">
                  <a:solidFill>
                    <a:srgbClr val="FF0000"/>
                  </a:solidFill>
                  <a:ea typeface="微软雅黑" panose="020B0503020204020204" pitchFamily="34" charset="-122"/>
                  <a:cs typeface="Helvetica" panose="020B0604020202020204" pitchFamily="34" charset="0"/>
                  <a:sym typeface="Calibri" panose="020F0502020204030204" pitchFamily="34" charset="0"/>
                </a:rPr>
                <a:t>Autodiagnóstico</a:t>
              </a:r>
              <a:endParaRPr kumimoji="0" lang="en-US" altLang="zh-CN" sz="12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34" name="组合 33"/>
          <p:cNvGrpSpPr/>
          <p:nvPr/>
        </p:nvGrpSpPr>
        <p:grpSpPr>
          <a:xfrm>
            <a:off x="5949342" y="5618595"/>
            <a:ext cx="5286157" cy="1077218"/>
            <a:chOff x="6104530" y="5022458"/>
            <a:chExt cx="4791891" cy="1077218"/>
          </a:xfrm>
        </p:grpSpPr>
        <p:grpSp>
          <p:nvGrpSpPr>
            <p:cNvPr id="35" name="组合 34"/>
            <p:cNvGrpSpPr/>
            <p:nvPr/>
          </p:nvGrpSpPr>
          <p:grpSpPr>
            <a:xfrm>
              <a:off x="6104530" y="5189404"/>
              <a:ext cx="577454" cy="577454"/>
              <a:chOff x="6412243" y="6014209"/>
              <a:chExt cx="488508" cy="488508"/>
            </a:xfrm>
          </p:grpSpPr>
          <p:sp>
            <p:nvSpPr>
              <p:cNvPr id="37" name="椭圆 36"/>
              <p:cNvSpPr/>
              <p:nvPr/>
            </p:nvSpPr>
            <p:spPr>
              <a:xfrm>
                <a:off x="6412243" y="6014209"/>
                <a:ext cx="488508" cy="4885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38" name="图片 3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82259" y="6081218"/>
                <a:ext cx="348475" cy="348475"/>
              </a:xfrm>
              <a:prstGeom prst="rect">
                <a:avLst/>
              </a:prstGeom>
            </p:spPr>
          </p:pic>
        </p:grpSp>
        <p:sp>
          <p:nvSpPr>
            <p:cNvPr id="36" name="文本框 186"/>
            <p:cNvSpPr txBox="1"/>
            <p:nvPr/>
          </p:nvSpPr>
          <p:spPr>
            <a:xfrm>
              <a:off x="6655559" y="5022458"/>
              <a:ext cx="4240862" cy="1077218"/>
            </a:xfrm>
            <a:prstGeom prst="rect">
              <a:avLst/>
            </a:prstGeom>
            <a:noFill/>
          </p:spPr>
          <p:txBody>
            <a:bodyPr wrap="square" rtlCol="0">
              <a:spAutoFit/>
            </a:bodyPr>
            <a:lstStyle>
              <a:defPPr>
                <a:defRPr lang="zh-CN"/>
              </a:defPPr>
              <a:lvl1pPr>
                <a:defRPr sz="2000" b="1">
                  <a:solidFill>
                    <a:srgbClr val="262E31"/>
                  </a:solidFill>
                  <a:latin typeface="Calibri" panose="020F0502020204030204" pitchFamily="34" charset="0"/>
                  <a:cs typeface="Calibri" panose="020F0502020204030204" pitchFamily="34" charset="0"/>
                </a:defRPr>
              </a:lvl1pPr>
            </a:lstStyle>
            <a:p>
              <a:pPr lvl="0" defTabSz="1088284">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s-ES" altLang="zh-CN" sz="1600" dirty="0">
                  <a:solidFill>
                    <a:prstClr val="black"/>
                  </a:solidFill>
                  <a:ea typeface="微软雅黑" panose="020B0503020204020204" pitchFamily="34" charset="-122"/>
                  <a:cs typeface="Helvetica" panose="020B0604020202020204" pitchFamily="34" charset="0"/>
                  <a:sym typeface="Calibri" panose="020F0502020204030204" pitchFamily="34" charset="0"/>
                </a:rPr>
                <a:t>Acceso y experiencia sin contacto</a:t>
              </a:r>
              <a:endPar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lvl="0" defTabSz="914217">
                <a:defRPr/>
              </a:pPr>
              <a:r>
                <a:rPr lang="es-ES" altLang="zh-CN" sz="1200" b="0" dirty="0">
                  <a:solidFill>
                    <a:prstClr val="black"/>
                  </a:solidFill>
                  <a:ea typeface="微软雅黑" panose="020B0503020204020204" pitchFamily="34" charset="-122"/>
                  <a:cs typeface="Helvetica" panose="020B0604020202020204" pitchFamily="34" charset="0"/>
                  <a:sym typeface="Calibri" panose="020F0502020204030204" pitchFamily="34" charset="0"/>
                </a:rPr>
                <a:t>   Mejorar la experiencia del usuario
   admite llavero de control remoto (433MHz por defecto / 868MHz)
   * El llavero puede controlar uno o varios carriles
   * solo receptor de llavero incorporado de carril R</a:t>
              </a:r>
              <a:endParaRPr kumimoji="0" lang="en-US" altLang="zh-CN" sz="1200" b="0"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58" name="组合 57"/>
          <p:cNvGrpSpPr/>
          <p:nvPr/>
        </p:nvGrpSpPr>
        <p:grpSpPr>
          <a:xfrm rot="21331411">
            <a:off x="1759425" y="2649475"/>
            <a:ext cx="1582144" cy="1120851"/>
            <a:chOff x="-1850613" y="4407421"/>
            <a:chExt cx="1582144" cy="1120851"/>
          </a:xfrm>
        </p:grpSpPr>
        <p:sp>
          <p:nvSpPr>
            <p:cNvPr id="39" name="矩形 38"/>
            <p:cNvSpPr/>
            <p:nvPr/>
          </p:nvSpPr>
          <p:spPr>
            <a:xfrm rot="268589">
              <a:off x="-1498246" y="4791814"/>
              <a:ext cx="78098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1500 mm</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cxnSp>
          <p:nvCxnSpPr>
            <p:cNvPr id="40" name="直接连接符 39"/>
            <p:cNvCxnSpPr/>
            <p:nvPr/>
          </p:nvCxnSpPr>
          <p:spPr>
            <a:xfrm flipV="1">
              <a:off x="-1850613" y="4407421"/>
              <a:ext cx="415507" cy="15178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683976" y="5376489"/>
              <a:ext cx="415507" cy="15178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1598181" y="4469685"/>
              <a:ext cx="1153469" cy="981836"/>
            </a:xfrm>
            <a:prstGeom prst="straightConnector1">
              <a:avLst/>
            </a:prstGeom>
            <a:ln w="12700">
              <a:solidFill>
                <a:srgbClr val="C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43" name="直接连接符 42"/>
          <p:cNvCxnSpPr/>
          <p:nvPr/>
        </p:nvCxnSpPr>
        <p:spPr>
          <a:xfrm>
            <a:off x="5723784" y="1472646"/>
            <a:ext cx="464933"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5695302" y="3017223"/>
            <a:ext cx="552018" cy="283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H="1">
            <a:off x="5949342" y="1472646"/>
            <a:ext cx="10592" cy="1552970"/>
          </a:xfrm>
          <a:prstGeom prst="straightConnector1">
            <a:avLst/>
          </a:prstGeom>
          <a:ln w="12700">
            <a:solidFill>
              <a:srgbClr val="C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5662625" y="2269570"/>
            <a:ext cx="78098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1002 mm</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cxnSp>
        <p:nvCxnSpPr>
          <p:cNvPr id="47" name="直接连接符 46"/>
          <p:cNvCxnSpPr/>
          <p:nvPr/>
        </p:nvCxnSpPr>
        <p:spPr>
          <a:xfrm>
            <a:off x="4459574" y="3300975"/>
            <a:ext cx="243682" cy="22426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4674636" y="3244608"/>
            <a:ext cx="210523" cy="19154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H="1">
            <a:off x="4566995" y="3299391"/>
            <a:ext cx="178171" cy="108501"/>
          </a:xfrm>
          <a:prstGeom prst="straightConnector1">
            <a:avLst/>
          </a:prstGeom>
          <a:ln w="12700">
            <a:solidFill>
              <a:srgbClr val="C0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4538553" y="3490204"/>
            <a:ext cx="66717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120mm</a:t>
            </a: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51" name="组合 50"/>
          <p:cNvGrpSpPr/>
          <p:nvPr/>
        </p:nvGrpSpPr>
        <p:grpSpPr>
          <a:xfrm>
            <a:off x="2478050" y="6134665"/>
            <a:ext cx="1258342" cy="328000"/>
            <a:chOff x="2461191" y="6059908"/>
            <a:chExt cx="1258342" cy="328000"/>
          </a:xfrm>
        </p:grpSpPr>
        <p:grpSp>
          <p:nvGrpSpPr>
            <p:cNvPr id="52" name="组合 51"/>
            <p:cNvGrpSpPr/>
            <p:nvPr/>
          </p:nvGrpSpPr>
          <p:grpSpPr>
            <a:xfrm>
              <a:off x="2461191" y="6059908"/>
              <a:ext cx="328000" cy="328000"/>
              <a:chOff x="4403924" y="6066085"/>
              <a:chExt cx="328000" cy="328000"/>
            </a:xfrm>
          </p:grpSpPr>
          <p:sp>
            <p:nvSpPr>
              <p:cNvPr id="54" name="椭圆 53"/>
              <p:cNvSpPr/>
              <p:nvPr/>
            </p:nvSpPr>
            <p:spPr>
              <a:xfrm>
                <a:off x="4403924" y="6066085"/>
                <a:ext cx="328000" cy="3280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5" name="right-hand_1183"/>
              <p:cNvSpPr>
                <a:spLocks noChangeAspect="1"/>
              </p:cNvSpPr>
              <p:nvPr/>
            </p:nvSpPr>
            <p:spPr bwMode="auto">
              <a:xfrm>
                <a:off x="4446717" y="6115858"/>
                <a:ext cx="179671" cy="211730"/>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3" h="346">
                    <a:moveTo>
                      <a:pt x="22" y="218"/>
                    </a:moveTo>
                    <a:cubicBezTo>
                      <a:pt x="42" y="206"/>
                      <a:pt x="53" y="220"/>
                      <a:pt x="74" y="229"/>
                    </a:cubicBezTo>
                    <a:cubicBezTo>
                      <a:pt x="92" y="238"/>
                      <a:pt x="113" y="238"/>
                      <a:pt x="114" y="227"/>
                    </a:cubicBezTo>
                    <a:cubicBezTo>
                      <a:pt x="117" y="210"/>
                      <a:pt x="117" y="202"/>
                      <a:pt x="117" y="178"/>
                    </a:cubicBezTo>
                    <a:cubicBezTo>
                      <a:pt x="117" y="160"/>
                      <a:pt x="111" y="117"/>
                      <a:pt x="106" y="85"/>
                    </a:cubicBezTo>
                    <a:cubicBezTo>
                      <a:pt x="100" y="47"/>
                      <a:pt x="98" y="24"/>
                      <a:pt x="117" y="23"/>
                    </a:cubicBezTo>
                    <a:cubicBezTo>
                      <a:pt x="136" y="21"/>
                      <a:pt x="136" y="31"/>
                      <a:pt x="143" y="83"/>
                    </a:cubicBezTo>
                    <a:cubicBezTo>
                      <a:pt x="149" y="123"/>
                      <a:pt x="157" y="152"/>
                      <a:pt x="161" y="151"/>
                    </a:cubicBezTo>
                    <a:cubicBezTo>
                      <a:pt x="165" y="150"/>
                      <a:pt x="159" y="114"/>
                      <a:pt x="158" y="77"/>
                    </a:cubicBezTo>
                    <a:cubicBezTo>
                      <a:pt x="155" y="10"/>
                      <a:pt x="158" y="0"/>
                      <a:pt x="175" y="0"/>
                    </a:cubicBezTo>
                    <a:cubicBezTo>
                      <a:pt x="189" y="0"/>
                      <a:pt x="193" y="9"/>
                      <a:pt x="194" y="77"/>
                    </a:cubicBezTo>
                    <a:cubicBezTo>
                      <a:pt x="195" y="112"/>
                      <a:pt x="199" y="148"/>
                      <a:pt x="202" y="148"/>
                    </a:cubicBezTo>
                    <a:cubicBezTo>
                      <a:pt x="207" y="148"/>
                      <a:pt x="210" y="114"/>
                      <a:pt x="209" y="77"/>
                    </a:cubicBezTo>
                    <a:cubicBezTo>
                      <a:pt x="208" y="8"/>
                      <a:pt x="220" y="13"/>
                      <a:pt x="228" y="13"/>
                    </a:cubicBezTo>
                    <a:cubicBezTo>
                      <a:pt x="235" y="13"/>
                      <a:pt x="248" y="15"/>
                      <a:pt x="247" y="81"/>
                    </a:cubicBezTo>
                    <a:cubicBezTo>
                      <a:pt x="247" y="120"/>
                      <a:pt x="247" y="153"/>
                      <a:pt x="254" y="153"/>
                    </a:cubicBezTo>
                    <a:cubicBezTo>
                      <a:pt x="258" y="153"/>
                      <a:pt x="263" y="122"/>
                      <a:pt x="263" y="91"/>
                    </a:cubicBezTo>
                    <a:cubicBezTo>
                      <a:pt x="263" y="41"/>
                      <a:pt x="273" y="41"/>
                      <a:pt x="280" y="41"/>
                    </a:cubicBezTo>
                    <a:cubicBezTo>
                      <a:pt x="288" y="41"/>
                      <a:pt x="292" y="50"/>
                      <a:pt x="293" y="101"/>
                    </a:cubicBezTo>
                    <a:cubicBezTo>
                      <a:pt x="293" y="141"/>
                      <a:pt x="288" y="198"/>
                      <a:pt x="288" y="232"/>
                    </a:cubicBezTo>
                    <a:cubicBezTo>
                      <a:pt x="288" y="316"/>
                      <a:pt x="261" y="317"/>
                      <a:pt x="261" y="346"/>
                    </a:cubicBezTo>
                    <a:lnTo>
                      <a:pt x="147" y="346"/>
                    </a:lnTo>
                    <a:cubicBezTo>
                      <a:pt x="144" y="338"/>
                      <a:pt x="136" y="333"/>
                      <a:pt x="117" y="314"/>
                    </a:cubicBezTo>
                    <a:cubicBezTo>
                      <a:pt x="99" y="295"/>
                      <a:pt x="56" y="258"/>
                      <a:pt x="22" y="251"/>
                    </a:cubicBezTo>
                    <a:cubicBezTo>
                      <a:pt x="0" y="246"/>
                      <a:pt x="10" y="225"/>
                      <a:pt x="22" y="218"/>
                    </a:cubicBezTo>
                    <a:close/>
                  </a:path>
                </a:pathLst>
              </a:custGeom>
              <a:solidFill>
                <a:schemeClr val="bg1"/>
              </a:solidFill>
              <a:ln>
                <a:noFill/>
              </a:ln>
            </p:spPr>
            <p:txBody>
              <a:bodyPr/>
              <a:lstStyle/>
              <a:p>
                <a:endParaRPr lang="es-AR"/>
              </a:p>
            </p:txBody>
          </p:sp>
        </p:grpSp>
        <p:sp>
          <p:nvSpPr>
            <p:cNvPr id="53" name="矩形 52"/>
            <p:cNvSpPr/>
            <p:nvPr/>
          </p:nvSpPr>
          <p:spPr>
            <a:xfrm>
              <a:off x="2708792" y="6090784"/>
              <a:ext cx="101074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Palm &amp; vein</a:t>
              </a:r>
            </a:p>
          </p:txBody>
        </p:sp>
      </p:grpSp>
      <p:pic>
        <p:nvPicPr>
          <p:cNvPr id="13" name="Hikvision’s Smart Swing Barrier DS K6B630TX Series Unboxing &amp; demo">
            <a:hlinkClick r:id="" action="ppaction://media"/>
          </p:cNvPr>
          <p:cNvPicPr>
            <a:picLocks noChangeAspect="1"/>
          </p:cNvPicPr>
          <p:nvPr>
            <a:videoFile r:link="rId1"/>
            <p:extLst>
              <p:ext uri="{DAA4B4D4-6D71-4841-9C94-3DE7FCFB9230}">
                <p14:media xmlns:p14="http://schemas.microsoft.com/office/powerpoint/2010/main" r:embed="rId2">
                  <p14:trim st="1980" end="2221"/>
                  <p14:fade in="2000"/>
                </p14:media>
              </p:ext>
            </p:extLst>
          </p:nvPr>
        </p:nvPicPr>
        <p:blipFill>
          <a:blip r:embed="rId12"/>
          <a:stretch>
            <a:fillRect/>
          </a:stretch>
        </p:blipFill>
        <p:spPr>
          <a:xfrm>
            <a:off x="6564534" y="1111767"/>
            <a:ext cx="5576914" cy="3137014"/>
          </a:xfrm>
          <a:prstGeom prst="rect">
            <a:avLst/>
          </a:prstGeom>
        </p:spPr>
      </p:pic>
      <p:grpSp>
        <p:nvGrpSpPr>
          <p:cNvPr id="61" name="组合 60"/>
          <p:cNvGrpSpPr/>
          <p:nvPr/>
        </p:nvGrpSpPr>
        <p:grpSpPr>
          <a:xfrm>
            <a:off x="985492" y="5870353"/>
            <a:ext cx="573162" cy="588025"/>
            <a:chOff x="367070" y="6029082"/>
            <a:chExt cx="488508" cy="488508"/>
          </a:xfrm>
        </p:grpSpPr>
        <p:sp>
          <p:nvSpPr>
            <p:cNvPr id="59" name="椭圆 58"/>
            <p:cNvSpPr/>
            <p:nvPr/>
          </p:nvSpPr>
          <p:spPr>
            <a:xfrm>
              <a:off x="367070" y="6029082"/>
              <a:ext cx="488508" cy="4885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60" name="图片 59"/>
            <p:cNvPicPr>
              <a:picLocks noChangeAspect="1"/>
            </p:cNvPicPr>
            <p:nvPr/>
          </p:nvPicPr>
          <p:blipFill>
            <a:blip r:embed="rId13"/>
            <a:stretch>
              <a:fillRect/>
            </a:stretch>
          </p:blipFill>
          <p:spPr>
            <a:xfrm>
              <a:off x="446789" y="6066457"/>
              <a:ext cx="360000" cy="360000"/>
            </a:xfrm>
            <a:prstGeom prst="rect">
              <a:avLst/>
            </a:prstGeom>
          </p:spPr>
        </p:pic>
      </p:grpSp>
      <p:grpSp>
        <p:nvGrpSpPr>
          <p:cNvPr id="63" name="组合 62"/>
          <p:cNvGrpSpPr/>
          <p:nvPr/>
        </p:nvGrpSpPr>
        <p:grpSpPr>
          <a:xfrm>
            <a:off x="4574590" y="192064"/>
            <a:ext cx="3374459" cy="735449"/>
            <a:chOff x="5466485" y="105558"/>
            <a:chExt cx="3779799" cy="807993"/>
          </a:xfrm>
        </p:grpSpPr>
        <p:sp>
          <p:nvSpPr>
            <p:cNvPr id="64" name="圆角矩形 63"/>
            <p:cNvSpPr/>
            <p:nvPr/>
          </p:nvSpPr>
          <p:spPr>
            <a:xfrm>
              <a:off x="5466485" y="106570"/>
              <a:ext cx="3779799" cy="8069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65" name="TextBox 49"/>
            <p:cNvSpPr txBox="1"/>
            <p:nvPr/>
          </p:nvSpPr>
          <p:spPr>
            <a:xfrm>
              <a:off x="5573990" y="105558"/>
              <a:ext cx="3587492" cy="777711"/>
            </a:xfrm>
            <a:prstGeom prst="rect">
              <a:avLst/>
            </a:prstGeom>
            <a:noFill/>
            <a:ln>
              <a:noFill/>
            </a:ln>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K6B</a:t>
              </a:r>
              <a:r>
                <a:rPr kumimoji="0" lang="en-US" altLang="zh-CN" sz="32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630TX</a:t>
              </a:r>
              <a:r>
                <a:rPr kumimoji="0" lang="en-US" altLang="zh-CN" sz="3200" b="1" i="1" u="none" strike="noStrike" kern="1200" cap="none" spc="0" normalizeH="0" baseline="0" noProof="0" dirty="0">
                  <a:ln>
                    <a:noFill/>
                  </a:ln>
                  <a:solidFill>
                    <a:srgbClr val="333333"/>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 series</a:t>
              </a:r>
              <a:endParaRPr kumimoji="0" lang="zh-CN" altLang="en-US" sz="3200" b="1" i="1" u="none" strike="noStrike" kern="1200" cap="none" spc="0" normalizeH="0" baseline="0" noProof="0" dirty="0">
                <a:ln>
                  <a:noFill/>
                </a:ln>
                <a:solidFill>
                  <a:srgbClr val="D41D1C"/>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pic>
        <p:nvPicPr>
          <p:cNvPr id="66" name="图片 6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40494" y="282972"/>
            <a:ext cx="3681177" cy="540000"/>
          </a:xfrm>
          <a:prstGeom prst="rect">
            <a:avLst/>
          </a:prstGeom>
        </p:spPr>
      </p:pic>
      <p:grpSp>
        <p:nvGrpSpPr>
          <p:cNvPr id="11" name="组合 10"/>
          <p:cNvGrpSpPr/>
          <p:nvPr/>
        </p:nvGrpSpPr>
        <p:grpSpPr>
          <a:xfrm>
            <a:off x="235832" y="3527443"/>
            <a:ext cx="2072481" cy="822850"/>
            <a:chOff x="6418311" y="5400030"/>
            <a:chExt cx="3173514" cy="1260000"/>
          </a:xfrm>
        </p:grpSpPr>
        <p:pic>
          <p:nvPicPr>
            <p:cNvPr id="67" name="图片 6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385215" y="5400030"/>
              <a:ext cx="1206610" cy="1260000"/>
            </a:xfrm>
            <a:prstGeom prst="rect">
              <a:avLst/>
            </a:prstGeom>
          </p:spPr>
        </p:pic>
        <p:pic>
          <p:nvPicPr>
            <p:cNvPr id="68" name="图片 6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418311" y="5400030"/>
              <a:ext cx="1882882" cy="1260000"/>
            </a:xfrm>
            <a:prstGeom prst="rect">
              <a:avLst/>
            </a:prstGeom>
          </p:spPr>
        </p:pic>
      </p:grpSp>
      <p:sp>
        <p:nvSpPr>
          <p:cNvPr id="69" name="文本框 68"/>
          <p:cNvSpPr txBox="1"/>
          <p:nvPr/>
        </p:nvSpPr>
        <p:spPr>
          <a:xfrm>
            <a:off x="318485" y="3212254"/>
            <a:ext cx="19425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a:ea typeface="微软雅黑"/>
                <a:cs typeface="+mn-cs"/>
              </a:rPr>
              <a:t>Optional Colors</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Tree>
    <p:extLst>
      <p:ext uri="{BB962C8B-B14F-4D97-AF65-F5344CB8AC3E}">
        <p14:creationId xmlns:p14="http://schemas.microsoft.com/office/powerpoint/2010/main" val="368495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1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7073">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884891" y="93242"/>
            <a:ext cx="1035079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Face Recognition Terminal</a:t>
            </a:r>
          </a:p>
        </p:txBody>
      </p:sp>
      <p:sp>
        <p:nvSpPr>
          <p:cNvPr id="3" name="文本框 12"/>
          <p:cNvSpPr txBox="1"/>
          <p:nvPr/>
        </p:nvSpPr>
        <p:spPr>
          <a:xfrm>
            <a:off x="855610" y="579059"/>
            <a:ext cx="70115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Touch-Free, Access is Easier Than Ever</a:t>
            </a:r>
          </a:p>
        </p:txBody>
      </p:sp>
      <p:sp>
        <p:nvSpPr>
          <p:cNvPr id="12" name="矩形 11"/>
          <p:cNvSpPr/>
          <p:nvPr/>
        </p:nvSpPr>
        <p:spPr>
          <a:xfrm>
            <a:off x="1422016" y="5805286"/>
            <a:ext cx="31103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DS-K1T344 Series</a:t>
            </a:r>
          </a:p>
        </p:txBody>
      </p:sp>
      <p:graphicFrame>
        <p:nvGraphicFramePr>
          <p:cNvPr id="29" name="表格 28"/>
          <p:cNvGraphicFramePr>
            <a:graphicFrameLocks noGrp="1"/>
          </p:cNvGraphicFramePr>
          <p:nvPr/>
        </p:nvGraphicFramePr>
        <p:xfrm>
          <a:off x="6025915" y="3583804"/>
          <a:ext cx="5553859" cy="3070600"/>
        </p:xfrm>
        <a:graphic>
          <a:graphicData uri="http://schemas.openxmlformats.org/drawingml/2006/table">
            <a:tbl>
              <a:tblPr firstRow="1" bandRow="1">
                <a:tableStyleId>{5C22544A-7EE6-4342-B048-85BDC9FD1C3A}</a:tableStyleId>
              </a:tblPr>
              <a:tblGrid>
                <a:gridCol w="2487757">
                  <a:extLst>
                    <a:ext uri="{9D8B030D-6E8A-4147-A177-3AD203B41FA5}">
                      <a16:colId xmlns:a16="http://schemas.microsoft.com/office/drawing/2014/main" val="614499299"/>
                    </a:ext>
                  </a:extLst>
                </a:gridCol>
                <a:gridCol w="3066102">
                  <a:extLst>
                    <a:ext uri="{9D8B030D-6E8A-4147-A177-3AD203B41FA5}">
                      <a16:colId xmlns:a16="http://schemas.microsoft.com/office/drawing/2014/main" val="3485020075"/>
                    </a:ext>
                  </a:extLst>
                </a:gridCol>
              </a:tblGrid>
              <a:tr h="2967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Model</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DS-K1T344 Series</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396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502442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type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M1/EM card</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663017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t>
                      </a:r>
                      <a:r>
                        <a:rPr lang="en-US" altLang="zh-CN"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ard capacity</a:t>
                      </a:r>
                      <a:endPar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033314"/>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48476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150,000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657958"/>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Power supply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DC</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12V  &amp; PoE</a:t>
                      </a:r>
                      <a:endPar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145155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Communication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Ethernet, Wi-Fi</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(optional)</a:t>
                      </a:r>
                    </a:p>
                    <a:p>
                      <a:pPr algn="ctr" fontAlgn="ct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RS-485,Wiegand</a:t>
                      </a:r>
                    </a:p>
                    <a:p>
                      <a:pPr algn="ctr" fontAlgn="ct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USB</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0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Installation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Wall Mounting</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03370"/>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Language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21917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CN" sz="1050" b="0" i="0" kern="1200" dirty="0">
                          <a:solidFill>
                            <a:schemeClr val="dk1"/>
                          </a:solidFill>
                          <a:effectLst/>
                          <a:latin typeface="Calibri" panose="020F0502020204030204" pitchFamily="34" charset="0"/>
                          <a:ea typeface="+mn-ea"/>
                          <a:cs typeface="Calibri" panose="020F0502020204030204" pitchFamily="34" charset="0"/>
                        </a:rPr>
                        <a:t>English, Spanish (South America), Arabic, Thai, Indonesian, Russian, Vietnamese, Portuguese (Brazil), </a:t>
                      </a:r>
                      <a:r>
                        <a:rPr kumimoji="0" lang="en-US" altLang="zh-CN" sz="1050" b="1" i="0" u="none" strike="noStrike" kern="0" cap="none" spc="0" normalizeH="0" baseline="0" noProof="0" dirty="0">
                          <a:ln>
                            <a:noFill/>
                          </a:ln>
                          <a:solidFill>
                            <a:prstClr val="black">
                              <a:lumMod val="95000"/>
                              <a:lumOff val="5000"/>
                            </a:prstClr>
                          </a:solidFill>
                          <a:effectLst/>
                          <a:uLnTx/>
                          <a:uFillTx/>
                          <a:latin typeface="等线" panose="02010600030101010101" pitchFamily="2" charset="-122"/>
                          <a:ea typeface="+mn-ea"/>
                          <a:cs typeface="+mn-cs"/>
                          <a:sym typeface="Calibri" panose="020F0502020204030204" pitchFamily="34" charset="0"/>
                        </a:rPr>
                        <a:t>Traditional Chinese, French, Turkish </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998224"/>
                  </a:ext>
                </a:extLst>
              </a:tr>
            </a:tbl>
          </a:graphicData>
        </a:graphic>
      </p:graphicFrame>
      <p:pic>
        <p:nvPicPr>
          <p:cNvPr id="40" name="图片 3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sp>
        <p:nvSpPr>
          <p:cNvPr id="16" name="矩形 15"/>
          <p:cNvSpPr/>
          <p:nvPr/>
        </p:nvSpPr>
        <p:spPr>
          <a:xfrm>
            <a:off x="7002247" y="2033828"/>
            <a:ext cx="3481079" cy="338554"/>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Alarm in / out </a:t>
            </a:r>
            <a:r>
              <a:rPr kumimoji="0" lang="en-US" altLang="zh-CN" sz="1600" b="0"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for flexible linkage</a:t>
            </a:r>
          </a:p>
        </p:txBody>
      </p:sp>
      <p:sp>
        <p:nvSpPr>
          <p:cNvPr id="24" name="矩形 23"/>
          <p:cNvSpPr/>
          <p:nvPr/>
        </p:nvSpPr>
        <p:spPr>
          <a:xfrm>
            <a:off x="6977359" y="2471723"/>
            <a:ext cx="4930525" cy="338554"/>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Touch button / Physical button </a:t>
            </a:r>
            <a:r>
              <a:rPr kumimoji="0" lang="en-US" altLang="zh-CN" sz="1600" b="0"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for video intercom</a:t>
            </a:r>
          </a:p>
        </p:txBody>
      </p:sp>
      <p:sp>
        <p:nvSpPr>
          <p:cNvPr id="25" name="矩形 24"/>
          <p:cNvSpPr/>
          <p:nvPr/>
        </p:nvSpPr>
        <p:spPr>
          <a:xfrm>
            <a:off x="6974880" y="2900204"/>
            <a:ext cx="4379854" cy="338554"/>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Easy configuration via </a:t>
            </a:r>
            <a:r>
              <a:rPr kumimoji="0" lang="en-US" altLang="zh-CN" sz="1600" b="1"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 mode / Web / GUI</a:t>
            </a:r>
          </a:p>
        </p:txBody>
      </p:sp>
      <p:sp>
        <p:nvSpPr>
          <p:cNvPr id="63" name="矩形 62"/>
          <p:cNvSpPr/>
          <p:nvPr/>
        </p:nvSpPr>
        <p:spPr>
          <a:xfrm>
            <a:off x="7007881" y="1611423"/>
            <a:ext cx="4480216" cy="338554"/>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Aluminum alloy &amp; tempered glass </a:t>
            </a:r>
            <a:r>
              <a:rPr kumimoji="0" lang="en-US" altLang="zh-CN" sz="1600" b="0" i="0" u="none" strike="noStrike" kern="1200" cap="none" spc="0" normalizeH="0" baseline="0" noProof="0" dirty="0">
                <a:ln>
                  <a:noFill/>
                </a:ln>
                <a:solidFill>
                  <a:srgbClr val="5572C9"/>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design</a:t>
            </a:r>
          </a:p>
        </p:txBody>
      </p:sp>
      <p:grpSp>
        <p:nvGrpSpPr>
          <p:cNvPr id="64" name="组合 63"/>
          <p:cNvGrpSpPr/>
          <p:nvPr/>
        </p:nvGrpSpPr>
        <p:grpSpPr>
          <a:xfrm>
            <a:off x="6632155" y="1605456"/>
            <a:ext cx="370092" cy="371223"/>
            <a:chOff x="5980172" y="1663269"/>
            <a:chExt cx="482600" cy="484075"/>
          </a:xfrm>
        </p:grpSpPr>
        <p:sp>
          <p:nvSpPr>
            <p:cNvPr id="65" name="圆角矩形 64"/>
            <p:cNvSpPr/>
            <p:nvPr/>
          </p:nvSpPr>
          <p:spPr>
            <a:xfrm>
              <a:off x="5980172" y="1663269"/>
              <a:ext cx="482600" cy="484075"/>
            </a:xfrm>
            <a:prstGeom prst="roundRect">
              <a:avLst>
                <a:gd name="adj" fmla="val 50000"/>
              </a:avLst>
            </a:prstGeom>
            <a:gradFill>
              <a:gsLst>
                <a:gs pos="0">
                  <a:srgbClr val="2F53BD"/>
                </a:gs>
                <a:gs pos="100000">
                  <a:srgbClr val="2F53BD">
                    <a:alpha val="3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66" name="图片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4040" y="1710037"/>
              <a:ext cx="411906" cy="411906"/>
            </a:xfrm>
            <a:prstGeom prst="rect">
              <a:avLst/>
            </a:prstGeom>
          </p:spPr>
        </p:pic>
      </p:grpSp>
      <p:grpSp>
        <p:nvGrpSpPr>
          <p:cNvPr id="67" name="组合 66"/>
          <p:cNvGrpSpPr/>
          <p:nvPr/>
        </p:nvGrpSpPr>
        <p:grpSpPr>
          <a:xfrm>
            <a:off x="6632155" y="2030025"/>
            <a:ext cx="370092" cy="371223"/>
            <a:chOff x="6083476" y="2593047"/>
            <a:chExt cx="482600" cy="484075"/>
          </a:xfrm>
        </p:grpSpPr>
        <p:sp>
          <p:nvSpPr>
            <p:cNvPr id="68" name="圆角矩形 67"/>
            <p:cNvSpPr/>
            <p:nvPr/>
          </p:nvSpPr>
          <p:spPr>
            <a:xfrm>
              <a:off x="6083476" y="2593047"/>
              <a:ext cx="482600" cy="484075"/>
            </a:xfrm>
            <a:prstGeom prst="roundRect">
              <a:avLst>
                <a:gd name="adj" fmla="val 50000"/>
              </a:avLst>
            </a:prstGeom>
            <a:gradFill>
              <a:gsLst>
                <a:gs pos="0">
                  <a:srgbClr val="2F53BD"/>
                </a:gs>
                <a:gs pos="100000">
                  <a:srgbClr val="2F53BD">
                    <a:alpha val="3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69" name="图片 6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686" y="2667106"/>
              <a:ext cx="304211" cy="304211"/>
            </a:xfrm>
            <a:prstGeom prst="rect">
              <a:avLst/>
            </a:prstGeom>
          </p:spPr>
        </p:pic>
      </p:grpSp>
      <p:grpSp>
        <p:nvGrpSpPr>
          <p:cNvPr id="70" name="组合 69"/>
          <p:cNvGrpSpPr/>
          <p:nvPr/>
        </p:nvGrpSpPr>
        <p:grpSpPr>
          <a:xfrm>
            <a:off x="6632154" y="2454594"/>
            <a:ext cx="395353" cy="371223"/>
            <a:chOff x="6093295" y="3429000"/>
            <a:chExt cx="482600" cy="484075"/>
          </a:xfrm>
        </p:grpSpPr>
        <p:sp>
          <p:nvSpPr>
            <p:cNvPr id="71" name="圆角矩形 70"/>
            <p:cNvSpPr/>
            <p:nvPr/>
          </p:nvSpPr>
          <p:spPr>
            <a:xfrm>
              <a:off x="6093295" y="3429000"/>
              <a:ext cx="482600" cy="484075"/>
            </a:xfrm>
            <a:prstGeom prst="roundRect">
              <a:avLst>
                <a:gd name="adj" fmla="val 50000"/>
              </a:avLst>
            </a:prstGeom>
            <a:gradFill>
              <a:gsLst>
                <a:gs pos="0">
                  <a:srgbClr val="2F53BD"/>
                </a:gs>
                <a:gs pos="100000">
                  <a:srgbClr val="2F53BD">
                    <a:alpha val="3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2" name="图片 7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8759" y="3484033"/>
              <a:ext cx="391662" cy="391662"/>
            </a:xfrm>
            <a:prstGeom prst="rect">
              <a:avLst/>
            </a:prstGeom>
          </p:spPr>
        </p:pic>
      </p:grpSp>
      <p:grpSp>
        <p:nvGrpSpPr>
          <p:cNvPr id="73" name="组合 72"/>
          <p:cNvGrpSpPr/>
          <p:nvPr/>
        </p:nvGrpSpPr>
        <p:grpSpPr>
          <a:xfrm>
            <a:off x="6632155" y="2879162"/>
            <a:ext cx="370092" cy="371223"/>
            <a:chOff x="6096000" y="4475173"/>
            <a:chExt cx="482600" cy="484075"/>
          </a:xfrm>
        </p:grpSpPr>
        <p:sp>
          <p:nvSpPr>
            <p:cNvPr id="74" name="圆角矩形 73"/>
            <p:cNvSpPr/>
            <p:nvPr/>
          </p:nvSpPr>
          <p:spPr>
            <a:xfrm>
              <a:off x="6096000" y="4475173"/>
              <a:ext cx="482600" cy="484075"/>
            </a:xfrm>
            <a:prstGeom prst="roundRect">
              <a:avLst>
                <a:gd name="adj" fmla="val 50000"/>
              </a:avLst>
            </a:prstGeom>
            <a:gradFill>
              <a:gsLst>
                <a:gs pos="0">
                  <a:srgbClr val="2F53BD"/>
                </a:gs>
                <a:gs pos="100000">
                  <a:srgbClr val="2F53BD">
                    <a:alpha val="3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5" name="图片 7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36891" y="4513222"/>
              <a:ext cx="403530" cy="403530"/>
            </a:xfrm>
            <a:prstGeom prst="rect">
              <a:avLst/>
            </a:prstGeom>
          </p:spPr>
        </p:pic>
      </p:grpSp>
      <p:grpSp>
        <p:nvGrpSpPr>
          <p:cNvPr id="9" name="组合 8"/>
          <p:cNvGrpSpPr/>
          <p:nvPr/>
        </p:nvGrpSpPr>
        <p:grpSpPr>
          <a:xfrm>
            <a:off x="214273" y="1117502"/>
            <a:ext cx="5811642" cy="4632609"/>
            <a:chOff x="265038" y="1352001"/>
            <a:chExt cx="5948263" cy="4741513"/>
          </a:xfrm>
        </p:grpSpPr>
        <p:grpSp>
          <p:nvGrpSpPr>
            <p:cNvPr id="5" name="组合 4"/>
            <p:cNvGrpSpPr/>
            <p:nvPr/>
          </p:nvGrpSpPr>
          <p:grpSpPr>
            <a:xfrm>
              <a:off x="265038" y="1352001"/>
              <a:ext cx="5732560" cy="4741513"/>
              <a:chOff x="265038" y="1352001"/>
              <a:chExt cx="5732560" cy="4741513"/>
            </a:xfrm>
          </p:grpSpPr>
          <p:sp>
            <p:nvSpPr>
              <p:cNvPr id="4" name="椭圆 27"/>
              <p:cNvSpPr/>
              <p:nvPr/>
            </p:nvSpPr>
            <p:spPr>
              <a:xfrm>
                <a:off x="1049612" y="3180454"/>
                <a:ext cx="4161624" cy="2605140"/>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en-US" altLang="zh-CN" sz="2133"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42" name="圆角矩形 41">
                <a:extLst>
                  <a:ext uri="{FF2B5EF4-FFF2-40B4-BE49-F238E27FC236}">
                    <a16:creationId xmlns:a16="http://schemas.microsoft.com/office/drawing/2014/main" id="{47C9113A-01C7-B145-8CD7-FBBF714B0BF0}"/>
                  </a:ext>
                </a:extLst>
              </p:cNvPr>
              <p:cNvSpPr/>
              <p:nvPr/>
            </p:nvSpPr>
            <p:spPr>
              <a:xfrm>
                <a:off x="3908562" y="4869040"/>
                <a:ext cx="1282874" cy="672560"/>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IP65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RATING</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43" name="圆角矩形 42">
                <a:extLst>
                  <a:ext uri="{FF2B5EF4-FFF2-40B4-BE49-F238E27FC236}">
                    <a16:creationId xmlns:a16="http://schemas.microsoft.com/office/drawing/2014/main" id="{47C9113A-01C7-B145-8CD7-FBBF714B0BF0}"/>
                  </a:ext>
                </a:extLst>
              </p:cNvPr>
              <p:cNvSpPr/>
              <p:nvPr/>
            </p:nvSpPr>
            <p:spPr>
              <a:xfrm>
                <a:off x="3946221" y="4095493"/>
                <a:ext cx="1227421" cy="672560"/>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PoE</a:t>
                </a:r>
                <a:endParaRPr kumimoji="1" lang="zh-CN"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grpSp>
            <p:nvGrpSpPr>
              <p:cNvPr id="44" name="组合 43"/>
              <p:cNvGrpSpPr/>
              <p:nvPr/>
            </p:nvGrpSpPr>
            <p:grpSpPr>
              <a:xfrm>
                <a:off x="265038" y="4431773"/>
                <a:ext cx="1965849" cy="1042058"/>
                <a:chOff x="3846473" y="1381199"/>
                <a:chExt cx="1965849" cy="1042058"/>
              </a:xfrm>
            </p:grpSpPr>
            <p:grpSp>
              <p:nvGrpSpPr>
                <p:cNvPr id="45" name="组合 44"/>
                <p:cNvGrpSpPr/>
                <p:nvPr/>
              </p:nvGrpSpPr>
              <p:grpSpPr>
                <a:xfrm>
                  <a:off x="3846473" y="1384480"/>
                  <a:ext cx="444514" cy="483672"/>
                  <a:chOff x="600616" y="1345562"/>
                  <a:chExt cx="480391" cy="522710"/>
                </a:xfrm>
              </p:grpSpPr>
              <p:sp>
                <p:nvSpPr>
                  <p:cNvPr id="61" name="圆角矩形 60"/>
                  <p:cNvSpPr/>
                  <p:nvPr/>
                </p:nvSpPr>
                <p:spPr>
                  <a:xfrm>
                    <a:off x="600616" y="1345562"/>
                    <a:ext cx="480391"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62" name="图片 6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5122" y="1419831"/>
                    <a:ext cx="375919" cy="375919"/>
                  </a:xfrm>
                  <a:prstGeom prst="rect">
                    <a:avLst/>
                  </a:prstGeom>
                </p:spPr>
              </p:pic>
            </p:grpSp>
            <p:grpSp>
              <p:nvGrpSpPr>
                <p:cNvPr id="46" name="组合 45"/>
                <p:cNvGrpSpPr/>
                <p:nvPr/>
              </p:nvGrpSpPr>
              <p:grpSpPr>
                <a:xfrm>
                  <a:off x="4861294" y="1939585"/>
                  <a:ext cx="444414" cy="483672"/>
                  <a:chOff x="4488357" y="1345562"/>
                  <a:chExt cx="480283" cy="522710"/>
                </a:xfrm>
              </p:grpSpPr>
              <p:sp>
                <p:nvSpPr>
                  <p:cNvPr id="59" name="圆角矩形 58"/>
                  <p:cNvSpPr/>
                  <p:nvPr/>
                </p:nvSpPr>
                <p:spPr>
                  <a:xfrm>
                    <a:off x="4488357" y="1345562"/>
                    <a:ext cx="480283"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60" name="图片 5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47569" y="1426306"/>
                    <a:ext cx="361858" cy="361858"/>
                  </a:xfrm>
                  <a:prstGeom prst="rect">
                    <a:avLst/>
                  </a:prstGeom>
                </p:spPr>
              </p:pic>
            </p:grpSp>
            <p:grpSp>
              <p:nvGrpSpPr>
                <p:cNvPr id="47" name="组合 46"/>
                <p:cNvGrpSpPr/>
                <p:nvPr/>
              </p:nvGrpSpPr>
              <p:grpSpPr>
                <a:xfrm>
                  <a:off x="4350001" y="1384480"/>
                  <a:ext cx="444414" cy="483672"/>
                  <a:chOff x="1572651" y="1345562"/>
                  <a:chExt cx="480283" cy="522710"/>
                </a:xfrm>
              </p:grpSpPr>
              <p:sp>
                <p:nvSpPr>
                  <p:cNvPr id="57" name="圆角矩形 56"/>
                  <p:cNvSpPr/>
                  <p:nvPr/>
                </p:nvSpPr>
                <p:spPr>
                  <a:xfrm>
                    <a:off x="1572651" y="1345562"/>
                    <a:ext cx="480283"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8" name="图片 5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9610687">
                    <a:off x="1630366" y="1438716"/>
                    <a:ext cx="357376" cy="357375"/>
                  </a:xfrm>
                  <a:prstGeom prst="rect">
                    <a:avLst/>
                  </a:prstGeom>
                </p:spPr>
              </p:pic>
            </p:grpSp>
            <p:grpSp>
              <p:nvGrpSpPr>
                <p:cNvPr id="48" name="组合 47"/>
                <p:cNvGrpSpPr/>
                <p:nvPr/>
              </p:nvGrpSpPr>
              <p:grpSpPr>
                <a:xfrm>
                  <a:off x="4861294" y="1381199"/>
                  <a:ext cx="444414" cy="483672"/>
                  <a:chOff x="2544553" y="1345562"/>
                  <a:chExt cx="480283" cy="522710"/>
                </a:xfrm>
              </p:grpSpPr>
              <p:sp>
                <p:nvSpPr>
                  <p:cNvPr id="55" name="圆角矩形 54"/>
                  <p:cNvSpPr/>
                  <p:nvPr/>
                </p:nvSpPr>
                <p:spPr>
                  <a:xfrm>
                    <a:off x="2544553" y="1345562"/>
                    <a:ext cx="480283"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6" name="图片 5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94015" y="1426306"/>
                    <a:ext cx="379429" cy="379429"/>
                  </a:xfrm>
                  <a:prstGeom prst="rect">
                    <a:avLst/>
                  </a:prstGeom>
                </p:spPr>
              </p:pic>
            </p:grpSp>
            <p:grpSp>
              <p:nvGrpSpPr>
                <p:cNvPr id="49" name="组合 48"/>
                <p:cNvGrpSpPr/>
                <p:nvPr/>
              </p:nvGrpSpPr>
              <p:grpSpPr>
                <a:xfrm>
                  <a:off x="4358439" y="1939585"/>
                  <a:ext cx="444413" cy="483672"/>
                  <a:chOff x="5472490" y="1345562"/>
                  <a:chExt cx="480282" cy="522710"/>
                </a:xfrm>
              </p:grpSpPr>
              <p:sp>
                <p:nvSpPr>
                  <p:cNvPr id="53" name="圆角矩形 52"/>
                  <p:cNvSpPr/>
                  <p:nvPr/>
                </p:nvSpPr>
                <p:spPr>
                  <a:xfrm>
                    <a:off x="5472490" y="1345562"/>
                    <a:ext cx="480282"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4" name="图片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41645" y="1419831"/>
                    <a:ext cx="364826" cy="364826"/>
                  </a:xfrm>
                  <a:prstGeom prst="rect">
                    <a:avLst/>
                  </a:prstGeom>
                </p:spPr>
              </p:pic>
            </p:grpSp>
            <p:grpSp>
              <p:nvGrpSpPr>
                <p:cNvPr id="50" name="组合 49"/>
                <p:cNvGrpSpPr/>
                <p:nvPr/>
              </p:nvGrpSpPr>
              <p:grpSpPr>
                <a:xfrm>
                  <a:off x="5367908" y="1389623"/>
                  <a:ext cx="444414" cy="483672"/>
                  <a:chOff x="3516455" y="1345562"/>
                  <a:chExt cx="480283" cy="522710"/>
                </a:xfrm>
              </p:grpSpPr>
              <p:sp>
                <p:nvSpPr>
                  <p:cNvPr id="51" name="圆角矩形 50"/>
                  <p:cNvSpPr/>
                  <p:nvPr/>
                </p:nvSpPr>
                <p:spPr>
                  <a:xfrm>
                    <a:off x="3516455" y="1345562"/>
                    <a:ext cx="480283" cy="522710"/>
                  </a:xfrm>
                  <a:prstGeom prst="roundRect">
                    <a:avLst>
                      <a:gd name="adj" fmla="val 50000"/>
                    </a:avLst>
                  </a:prstGeom>
                  <a:gradFill>
                    <a:gsLst>
                      <a:gs pos="0">
                        <a:srgbClr val="0C92F4">
                          <a:alpha val="70000"/>
                        </a:srgbClr>
                      </a:gs>
                      <a:gs pos="100000">
                        <a:srgbClr val="8357D0">
                          <a:alpha val="20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2" name="图片 5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76266" y="1432987"/>
                    <a:ext cx="370784" cy="370784"/>
                  </a:xfrm>
                  <a:prstGeom prst="rect">
                    <a:avLst/>
                  </a:prstGeom>
                </p:spPr>
              </p:pic>
            </p:grpSp>
          </p:grpSp>
          <p:grpSp>
            <p:nvGrpSpPr>
              <p:cNvPr id="77" name="组合 76"/>
              <p:cNvGrpSpPr/>
              <p:nvPr/>
            </p:nvGrpSpPr>
            <p:grpSpPr>
              <a:xfrm>
                <a:off x="1342932" y="2496079"/>
                <a:ext cx="1283195" cy="253916"/>
                <a:chOff x="3692923" y="2527523"/>
                <a:chExt cx="1710927" cy="338555"/>
              </a:xfrm>
            </p:grpSpPr>
            <p:sp>
              <p:nvSpPr>
                <p:cNvPr id="78" name="圆角矩形 77">
                  <a:extLst>
                    <a:ext uri="{FF2B5EF4-FFF2-40B4-BE49-F238E27FC236}">
                      <a16:creationId xmlns:a16="http://schemas.microsoft.com/office/drawing/2014/main" id="{47C9113A-01C7-B145-8CD7-FBBF714B0BF0}"/>
                    </a:ext>
                  </a:extLst>
                </p:cNvPr>
                <p:cNvSpPr/>
                <p:nvPr/>
              </p:nvSpPr>
              <p:spPr>
                <a:xfrm rot="10800000">
                  <a:off x="3692923" y="2527523"/>
                  <a:ext cx="1690490" cy="276999"/>
                </a:xfrm>
                <a:prstGeom prst="roundRect">
                  <a:avLst>
                    <a:gd name="adj" fmla="val 50000"/>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zh-CN" altLang="en-US" sz="1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79" name="文本框 78"/>
                <p:cNvSpPr txBox="1"/>
                <p:nvPr/>
              </p:nvSpPr>
              <p:spPr>
                <a:xfrm>
                  <a:off x="3721331" y="2527523"/>
                  <a:ext cx="1682519" cy="33855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w="12700" cap="flat">
                        <a:noFill/>
                        <a:miter lim="800000"/>
                      </a:ln>
                      <a:solidFill>
                        <a:srgbClr val="FFC000"/>
                      </a:solidFill>
                      <a:effectLst>
                        <a:outerShdw blurRad="38100" dist="38100" dir="2700000" algn="tl">
                          <a:srgbClr val="000000">
                            <a:alpha val="43137"/>
                          </a:srgbClr>
                        </a:outerShdw>
                      </a:effectLst>
                      <a:uLnTx/>
                      <a:uFillTx/>
                      <a:latin typeface="Calibri" panose="020F0502020204030204" pitchFamily="34" charset="0"/>
                      <a:ea typeface="字魂35号-孙新恒颉黑体" panose="02000000000000000000" pitchFamily="2" charset="-122"/>
                      <a:cs typeface="Calibri" panose="020F0502020204030204" pitchFamily="34" charset="0"/>
                    </a:rPr>
                    <a:t>Narrow</a:t>
                  </a:r>
                  <a:r>
                    <a:rPr kumimoji="0" lang="en-US" altLang="zh-CN" sz="1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 bezel</a:t>
                  </a:r>
                  <a:endParaRPr kumimoji="0" lang="zh-CN" altLang="en-US" sz="1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80" name="组合 79"/>
              <p:cNvGrpSpPr/>
              <p:nvPr/>
            </p:nvGrpSpPr>
            <p:grpSpPr>
              <a:xfrm>
                <a:off x="1295590" y="3435874"/>
                <a:ext cx="1296098" cy="274889"/>
                <a:chOff x="4943100" y="3291548"/>
                <a:chExt cx="1728130" cy="366518"/>
              </a:xfrm>
            </p:grpSpPr>
            <p:sp>
              <p:nvSpPr>
                <p:cNvPr id="81" name="圆角矩形 80">
                  <a:extLst>
                    <a:ext uri="{FF2B5EF4-FFF2-40B4-BE49-F238E27FC236}">
                      <a16:creationId xmlns:a16="http://schemas.microsoft.com/office/drawing/2014/main" id="{47C9113A-01C7-B145-8CD7-FBBF714B0BF0}"/>
                    </a:ext>
                  </a:extLst>
                </p:cNvPr>
                <p:cNvSpPr/>
                <p:nvPr/>
              </p:nvSpPr>
              <p:spPr>
                <a:xfrm rot="10800000">
                  <a:off x="4943100" y="3291548"/>
                  <a:ext cx="1690490" cy="319072"/>
                </a:xfrm>
                <a:prstGeom prst="roundRect">
                  <a:avLst>
                    <a:gd name="adj" fmla="val 50000"/>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zh-CN" altLang="en-US" sz="1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2" name="文本框 81"/>
                <p:cNvSpPr txBox="1"/>
                <p:nvPr/>
              </p:nvSpPr>
              <p:spPr>
                <a:xfrm>
                  <a:off x="5053535" y="3319511"/>
                  <a:ext cx="1617695" cy="33855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w="12700" cap="flat">
                        <a:noFill/>
                        <a:miter lim="800000"/>
                      </a:ln>
                      <a:solidFill>
                        <a:srgbClr val="FFC000"/>
                      </a:solidFill>
                      <a:effectLst>
                        <a:outerShdw blurRad="38100" dist="38100" dir="2700000" algn="tl">
                          <a:srgbClr val="000000">
                            <a:alpha val="43137"/>
                          </a:srgbClr>
                        </a:outerShdw>
                      </a:effectLst>
                      <a:uLnTx/>
                      <a:uFillTx/>
                      <a:latin typeface="Calibri" panose="020F0502020204030204" pitchFamily="34" charset="0"/>
                      <a:ea typeface="字魂35号-孙新恒颉黑体" panose="02000000000000000000" pitchFamily="2" charset="-122"/>
                      <a:cs typeface="Calibri" panose="020F0502020204030204" pitchFamily="34" charset="0"/>
                    </a:rPr>
                    <a:t>4.5” </a:t>
                  </a:r>
                  <a:r>
                    <a:rPr kumimoji="0" lang="en-US" altLang="zh-CN" sz="1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touchscreen</a:t>
                  </a:r>
                  <a:endParaRPr kumimoji="0" lang="zh-CN" altLang="en-US" sz="1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83" name="组合 82"/>
              <p:cNvGrpSpPr/>
              <p:nvPr/>
            </p:nvGrpSpPr>
            <p:grpSpPr>
              <a:xfrm>
                <a:off x="1255463" y="3751586"/>
                <a:ext cx="1302737" cy="258152"/>
                <a:chOff x="3646431" y="2527523"/>
                <a:chExt cx="1736982" cy="344202"/>
              </a:xfrm>
            </p:grpSpPr>
            <p:sp>
              <p:nvSpPr>
                <p:cNvPr id="84" name="圆角矩形 83">
                  <a:extLst>
                    <a:ext uri="{FF2B5EF4-FFF2-40B4-BE49-F238E27FC236}">
                      <a16:creationId xmlns:a16="http://schemas.microsoft.com/office/drawing/2014/main" id="{47C9113A-01C7-B145-8CD7-FBBF714B0BF0}"/>
                    </a:ext>
                  </a:extLst>
                </p:cNvPr>
                <p:cNvSpPr/>
                <p:nvPr/>
              </p:nvSpPr>
              <p:spPr>
                <a:xfrm rot="10800000">
                  <a:off x="3692923" y="2527523"/>
                  <a:ext cx="1690490" cy="319072"/>
                </a:xfrm>
                <a:prstGeom prst="roundRect">
                  <a:avLst>
                    <a:gd name="adj" fmla="val 50000"/>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1" lang="zh-CN" altLang="en-US" sz="1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5" name="文本框 84"/>
                <p:cNvSpPr txBox="1"/>
                <p:nvPr/>
              </p:nvSpPr>
              <p:spPr>
                <a:xfrm>
                  <a:off x="3646431" y="2533170"/>
                  <a:ext cx="1682519" cy="338555"/>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zh-CN" sz="1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Resolution:</a:t>
                  </a:r>
                  <a:r>
                    <a:rPr kumimoji="0" lang="en-US" altLang="zh-CN" sz="1000" b="1" i="1" u="none" strike="noStrike" kern="0" cap="none" spc="0" normalizeH="0" baseline="0" noProof="0" dirty="0">
                      <a:ln w="12700" cap="flat">
                        <a:noFill/>
                        <a:miter lim="800000"/>
                      </a:ln>
                      <a:solidFill>
                        <a:srgbClr val="FFC000"/>
                      </a:solidFill>
                      <a:effectLst>
                        <a:outerShdw blurRad="38100" dist="38100" dir="2700000" algn="tl">
                          <a:srgbClr val="000000">
                            <a:alpha val="43137"/>
                          </a:srgbClr>
                        </a:outerShdw>
                      </a:effectLst>
                      <a:uLnTx/>
                      <a:uFillTx/>
                      <a:latin typeface="Calibri" panose="020F0502020204030204" pitchFamily="34" charset="0"/>
                      <a:ea typeface="字魂35号-孙新恒颉黑体" panose="02000000000000000000" pitchFamily="2" charset="-122"/>
                      <a:cs typeface="Calibri" panose="020F0502020204030204" pitchFamily="34" charset="0"/>
                    </a:rPr>
                    <a:t>480x854</a:t>
                  </a:r>
                  <a:endParaRPr kumimoji="0" lang="zh-CN" altLang="en-US" sz="1000" b="1" i="1" u="none" strike="noStrike" kern="0" cap="none" spc="0" normalizeH="0" baseline="0" noProof="0" dirty="0">
                    <a:ln w="12700" cap="flat">
                      <a:noFill/>
                      <a:miter lim="800000"/>
                    </a:ln>
                    <a:solidFill>
                      <a:srgbClr val="FFC000"/>
                    </a:solidFill>
                    <a:effectLst>
                      <a:outerShdw blurRad="38100" dist="38100" dir="2700000" algn="tl">
                        <a:srgbClr val="000000">
                          <a:alpha val="43137"/>
                        </a:srgbClr>
                      </a:outerShdw>
                    </a:effectLst>
                    <a:uLnTx/>
                    <a:uFillTx/>
                    <a:latin typeface="Calibri" panose="020F0502020204030204" pitchFamily="34" charset="0"/>
                    <a:ea typeface="字魂35号-孙新恒颉黑体" panose="02000000000000000000" pitchFamily="2" charset="-122"/>
                    <a:cs typeface="Calibri" panose="020F0502020204030204" pitchFamily="34" charset="0"/>
                  </a:endParaRPr>
                </a:p>
              </p:txBody>
            </p:sp>
          </p:grpSp>
          <p:pic>
            <p:nvPicPr>
              <p:cNvPr id="6" name="图片 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384119" y="2037903"/>
                <a:ext cx="1660869" cy="4055611"/>
              </a:xfrm>
              <a:prstGeom prst="rect">
                <a:avLst/>
              </a:prstGeom>
            </p:spPr>
          </p:pic>
          <p:pic>
            <p:nvPicPr>
              <p:cNvPr id="76" name="图片 75"/>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918706" y="2161830"/>
                <a:ext cx="847949" cy="894356"/>
              </a:xfrm>
              <a:custGeom>
                <a:avLst/>
                <a:gdLst>
                  <a:gd name="connsiteX0" fmla="*/ 444500 w 889000"/>
                  <a:gd name="connsiteY0" fmla="*/ 0 h 889000"/>
                  <a:gd name="connsiteX1" fmla="*/ 889000 w 889000"/>
                  <a:gd name="connsiteY1" fmla="*/ 444500 h 889000"/>
                  <a:gd name="connsiteX2" fmla="*/ 444500 w 889000"/>
                  <a:gd name="connsiteY2" fmla="*/ 889000 h 889000"/>
                  <a:gd name="connsiteX3" fmla="*/ 0 w 889000"/>
                  <a:gd name="connsiteY3" fmla="*/ 444500 h 889000"/>
                  <a:gd name="connsiteX4" fmla="*/ 444500 w 889000"/>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00" h="889000">
                    <a:moveTo>
                      <a:pt x="444500" y="0"/>
                    </a:moveTo>
                    <a:cubicBezTo>
                      <a:pt x="689991" y="0"/>
                      <a:pt x="889000" y="199009"/>
                      <a:pt x="889000" y="444500"/>
                    </a:cubicBezTo>
                    <a:cubicBezTo>
                      <a:pt x="889000" y="689991"/>
                      <a:pt x="689991" y="889000"/>
                      <a:pt x="444500" y="889000"/>
                    </a:cubicBezTo>
                    <a:cubicBezTo>
                      <a:pt x="199009" y="889000"/>
                      <a:pt x="0" y="689991"/>
                      <a:pt x="0" y="444500"/>
                    </a:cubicBezTo>
                    <a:cubicBezTo>
                      <a:pt x="0" y="199009"/>
                      <a:pt x="199009" y="0"/>
                      <a:pt x="444500" y="0"/>
                    </a:cubicBezTo>
                    <a:close/>
                  </a:path>
                </a:pathLst>
              </a:custGeom>
              <a:ln>
                <a:solidFill>
                  <a:srgbClr val="FFC000"/>
                </a:solidFill>
              </a:ln>
            </p:spPr>
          </p:pic>
          <p:pic>
            <p:nvPicPr>
              <p:cNvPr id="86" name="图片 85"/>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631830" y="1982359"/>
                <a:ext cx="1193426" cy="1228099"/>
              </a:xfrm>
              <a:prstGeom prst="roundRect">
                <a:avLst>
                  <a:gd name="adj" fmla="val 11194"/>
                </a:avLst>
              </a:prstGeom>
              <a:ln>
                <a:solidFill>
                  <a:schemeClr val="accent4">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7" name="组合 86"/>
              <p:cNvGrpSpPr/>
              <p:nvPr/>
            </p:nvGrpSpPr>
            <p:grpSpPr>
              <a:xfrm>
                <a:off x="4432086" y="2394646"/>
                <a:ext cx="1565512" cy="279468"/>
                <a:chOff x="7546925" y="1271908"/>
                <a:chExt cx="2021710" cy="329314"/>
              </a:xfrm>
            </p:grpSpPr>
            <p:sp>
              <p:nvSpPr>
                <p:cNvPr id="88" name="圆角矩形 87">
                  <a:extLst>
                    <a:ext uri="{FF2B5EF4-FFF2-40B4-BE49-F238E27FC236}">
                      <a16:creationId xmlns:a16="http://schemas.microsoft.com/office/drawing/2014/main" id="{47C9113A-01C7-B145-8CD7-FBBF714B0BF0}"/>
                    </a:ext>
                  </a:extLst>
                </p:cNvPr>
                <p:cNvSpPr/>
                <p:nvPr/>
              </p:nvSpPr>
              <p:spPr>
                <a:xfrm>
                  <a:off x="7546925" y="1282150"/>
                  <a:ext cx="1690490" cy="319072"/>
                </a:xfrm>
                <a:prstGeom prst="roundRect">
                  <a:avLst>
                    <a:gd name="adj" fmla="val 50000"/>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9" name="文本框 88"/>
                <p:cNvSpPr txBox="1"/>
                <p:nvPr/>
              </p:nvSpPr>
              <p:spPr>
                <a:xfrm>
                  <a:off x="7912911" y="1271908"/>
                  <a:ext cx="165572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w="12700" cap="flat">
                        <a:noFill/>
                        <a:miter lim="800000"/>
                      </a:ln>
                      <a:solidFill>
                        <a:srgbClr val="FFC000"/>
                      </a:solidFill>
                      <a:effectLst>
                        <a:outerShdw blurRad="38100" dist="38100" dir="2700000" algn="tl">
                          <a:srgbClr val="000000">
                            <a:alpha val="43137"/>
                          </a:srgbClr>
                        </a:outerShdw>
                      </a:effectLst>
                      <a:uLnTx/>
                      <a:uFillTx/>
                      <a:latin typeface="Calibri" panose="020F0502020204030204" pitchFamily="34" charset="0"/>
                      <a:ea typeface="字魂35号-孙新恒颉黑体" panose="02000000000000000000" pitchFamily="2" charset="-122"/>
                      <a:cs typeface="Calibri" panose="020F0502020204030204" pitchFamily="34" charset="0"/>
                    </a:rPr>
                    <a:t>Aluminum alloy</a:t>
                  </a:r>
                  <a:endParaRPr kumimoji="0" lang="zh-CN" altLang="en-US" sz="1000" b="1" i="1" u="none" strike="noStrike" kern="0" cap="none" spc="0" normalizeH="0" baseline="0" noProof="0" dirty="0">
                    <a:ln w="12700" cap="flat">
                      <a:noFill/>
                      <a:miter lim="800000"/>
                    </a:ln>
                    <a:solidFill>
                      <a:srgbClr val="FFC000"/>
                    </a:solidFill>
                    <a:effectLst>
                      <a:outerShdw blurRad="38100" dist="38100" dir="2700000" algn="tl">
                        <a:srgbClr val="000000">
                          <a:alpha val="43137"/>
                        </a:srgbClr>
                      </a:outerShdw>
                    </a:effectLst>
                    <a:uLnTx/>
                    <a:uFillTx/>
                    <a:latin typeface="Calibri" panose="020F0502020204030204" pitchFamily="34" charset="0"/>
                    <a:ea typeface="字魂35号-孙新恒颉黑体" panose="02000000000000000000" pitchFamily="2" charset="-122"/>
                    <a:cs typeface="Calibri" panose="020F0502020204030204" pitchFamily="34" charset="0"/>
                  </a:endParaRPr>
                </a:p>
              </p:txBody>
            </p:sp>
          </p:grpSp>
          <p:pic>
            <p:nvPicPr>
              <p:cNvPr id="93" name="图片 92"/>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rot="1630854">
                <a:off x="4469701" y="1352001"/>
                <a:ext cx="829768" cy="978596"/>
              </a:xfrm>
              <a:prstGeom prst="rect">
                <a:avLst/>
              </a:prstGeom>
            </p:spPr>
          </p:pic>
        </p:grpSp>
        <p:grpSp>
          <p:nvGrpSpPr>
            <p:cNvPr id="90" name="组合 89"/>
            <p:cNvGrpSpPr/>
            <p:nvPr/>
          </p:nvGrpSpPr>
          <p:grpSpPr>
            <a:xfrm>
              <a:off x="4064249" y="2899704"/>
              <a:ext cx="2149052" cy="288382"/>
              <a:chOff x="7687098" y="2413360"/>
              <a:chExt cx="2126329" cy="319072"/>
            </a:xfrm>
          </p:grpSpPr>
          <p:sp>
            <p:nvSpPr>
              <p:cNvPr id="91" name="圆角矩形 90">
                <a:extLst>
                  <a:ext uri="{FF2B5EF4-FFF2-40B4-BE49-F238E27FC236}">
                    <a16:creationId xmlns:a16="http://schemas.microsoft.com/office/drawing/2014/main" id="{47C9113A-01C7-B145-8CD7-FBBF714B0BF0}"/>
                  </a:ext>
                </a:extLst>
              </p:cNvPr>
              <p:cNvSpPr/>
              <p:nvPr/>
            </p:nvSpPr>
            <p:spPr>
              <a:xfrm>
                <a:off x="7687098" y="2413360"/>
                <a:ext cx="1690490" cy="319072"/>
              </a:xfrm>
              <a:prstGeom prst="roundRect">
                <a:avLst>
                  <a:gd name="adj" fmla="val 50000"/>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0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2" name="文本框 91"/>
              <p:cNvSpPr txBox="1"/>
              <p:nvPr/>
            </p:nvSpPr>
            <p:spPr>
              <a:xfrm>
                <a:off x="7980094" y="2427436"/>
                <a:ext cx="183333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w="12700" cap="flat">
                      <a:noFill/>
                      <a:miter lim="800000"/>
                    </a:ln>
                    <a:solidFill>
                      <a:srgbClr val="FFC000"/>
                    </a:solidFill>
                    <a:effectLst>
                      <a:outerShdw blurRad="38100" dist="38100" dir="2700000" algn="tl">
                        <a:srgbClr val="000000">
                          <a:alpha val="43137"/>
                        </a:srgbClr>
                      </a:outerShdw>
                    </a:effectLst>
                    <a:uLnTx/>
                    <a:uFillTx/>
                    <a:latin typeface="Calibri" panose="020F0502020204030204" pitchFamily="34" charset="0"/>
                    <a:ea typeface="字魂35号-孙新恒颉黑体" panose="02000000000000000000" pitchFamily="2" charset="-122"/>
                    <a:cs typeface="Calibri" panose="020F0502020204030204" pitchFamily="34" charset="0"/>
                  </a:rPr>
                  <a:t>1.8mm</a:t>
                </a:r>
                <a:r>
                  <a:rPr kumimoji="0" lang="en-US" altLang="zh-CN" sz="1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 Tempered glass </a:t>
                </a:r>
                <a:endParaRPr kumimoji="0" lang="zh-CN" altLang="en-US" sz="1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spTree>
    <p:extLst>
      <p:ext uri="{BB962C8B-B14F-4D97-AF65-F5344CB8AC3E}">
        <p14:creationId xmlns:p14="http://schemas.microsoft.com/office/powerpoint/2010/main" val="3868747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 name="矩形 89"/>
          <p:cNvSpPr/>
          <p:nvPr/>
        </p:nvSpPr>
        <p:spPr>
          <a:xfrm>
            <a:off x="5983737" y="0"/>
            <a:ext cx="6208263" cy="6858000"/>
          </a:xfrm>
          <a:prstGeom prst="rect">
            <a:avLst/>
          </a:prstGeom>
          <a:gradFill flip="none" rotWithShape="1">
            <a:gsLst>
              <a:gs pos="0">
                <a:schemeClr val="accent1">
                  <a:lumMod val="40000"/>
                  <a:lumOff val="60000"/>
                </a:schemeClr>
              </a:gs>
              <a:gs pos="30000">
                <a:schemeClr val="accent1">
                  <a:lumMod val="20000"/>
                  <a:lumOff val="80000"/>
                </a:schemeClr>
              </a:gs>
              <a:gs pos="100000">
                <a:schemeClr val="bg1">
                  <a:lumMod val="76000"/>
                  <a:lumOff val="24000"/>
                  <a:alpha val="9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cxnSp>
        <p:nvCxnSpPr>
          <p:cNvPr id="96" name="直接连接符 95"/>
          <p:cNvCxnSpPr/>
          <p:nvPr/>
        </p:nvCxnSpPr>
        <p:spPr>
          <a:xfrm flipV="1">
            <a:off x="6895072" y="3516943"/>
            <a:ext cx="542355" cy="116258"/>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rot="21256731" flipV="1">
            <a:off x="6873073" y="3644250"/>
            <a:ext cx="802036" cy="118538"/>
          </a:xfrm>
          <a:prstGeom prst="line">
            <a:avLst/>
          </a:prstGeom>
          <a:noFill/>
          <a:ln w="19050" cap="flat" cmpd="sng" algn="ctr">
            <a:solidFill>
              <a:schemeClr val="accent6"/>
            </a:solidFill>
            <a:prstDash val="solid"/>
            <a:miter lim="800000"/>
          </a:ln>
          <a:effectLst/>
        </p:spPr>
      </p:cxnSp>
      <p:cxnSp>
        <p:nvCxnSpPr>
          <p:cNvPr id="42" name="直接连接符 41"/>
          <p:cNvCxnSpPr/>
          <p:nvPr/>
        </p:nvCxnSpPr>
        <p:spPr>
          <a:xfrm flipV="1">
            <a:off x="5588707" y="3882536"/>
            <a:ext cx="862996" cy="208305"/>
          </a:xfrm>
          <a:prstGeom prst="line">
            <a:avLst/>
          </a:prstGeom>
          <a:noFill/>
          <a:ln w="19050" cap="flat" cmpd="sng" algn="ctr">
            <a:solidFill>
              <a:schemeClr val="accent6"/>
            </a:solidFill>
            <a:prstDash val="solid"/>
            <a:miter lim="800000"/>
          </a:ln>
          <a:effectLst/>
        </p:spPr>
      </p:cxnSp>
      <p:pic>
        <p:nvPicPr>
          <p:cNvPr id="29" name="图片 2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72579" y="1794208"/>
            <a:ext cx="3648437" cy="2542353"/>
          </a:xfrm>
          <a:custGeom>
            <a:avLst/>
            <a:gdLst>
              <a:gd name="connsiteX0" fmla="*/ 2165192 w 3836020"/>
              <a:gd name="connsiteY0" fmla="*/ 0 h 2673067"/>
              <a:gd name="connsiteX1" fmla="*/ 2929124 w 3836020"/>
              <a:gd name="connsiteY1" fmla="*/ 0 h 2673067"/>
              <a:gd name="connsiteX2" fmla="*/ 3791415 w 3836020"/>
              <a:gd name="connsiteY2" fmla="*/ 219800 h 2673067"/>
              <a:gd name="connsiteX3" fmla="*/ 3836020 w 3836020"/>
              <a:gd name="connsiteY3" fmla="*/ 554336 h 2673067"/>
              <a:gd name="connsiteX4" fmla="*/ 3769113 w 3836020"/>
              <a:gd name="connsiteY4" fmla="*/ 855419 h 2673067"/>
              <a:gd name="connsiteX5" fmla="*/ 3735659 w 3836020"/>
              <a:gd name="connsiteY5" fmla="*/ 1580247 h 2673067"/>
              <a:gd name="connsiteX6" fmla="*/ 3746810 w 3836020"/>
              <a:gd name="connsiteY6" fmla="*/ 1702911 h 2673067"/>
              <a:gd name="connsiteX7" fmla="*/ 3735659 w 3836020"/>
              <a:gd name="connsiteY7" fmla="*/ 2015147 h 2673067"/>
              <a:gd name="connsiteX8" fmla="*/ 3691054 w 3836020"/>
              <a:gd name="connsiteY8" fmla="*/ 2059751 h 2673067"/>
              <a:gd name="connsiteX9" fmla="*/ 3557239 w 3836020"/>
              <a:gd name="connsiteY9" fmla="*/ 2093203 h 2673067"/>
              <a:gd name="connsiteX10" fmla="*/ 3401122 w 3836020"/>
              <a:gd name="connsiteY10" fmla="*/ 2048599 h 2673067"/>
              <a:gd name="connsiteX11" fmla="*/ 2542479 w 3836020"/>
              <a:gd name="connsiteY11" fmla="*/ 1602551 h 2673067"/>
              <a:gd name="connsiteX12" fmla="*/ 2542479 w 3836020"/>
              <a:gd name="connsiteY12" fmla="*/ 1814423 h 2673067"/>
              <a:gd name="connsiteX13" fmla="*/ 2564781 w 3836020"/>
              <a:gd name="connsiteY13" fmla="*/ 1836727 h 2673067"/>
              <a:gd name="connsiteX14" fmla="*/ 2575932 w 3836020"/>
              <a:gd name="connsiteY14" fmla="*/ 1925935 h 2673067"/>
              <a:gd name="connsiteX15" fmla="*/ 2575932 w 3836020"/>
              <a:gd name="connsiteY15" fmla="*/ 2293927 h 2673067"/>
              <a:gd name="connsiteX16" fmla="*/ 2520176 w 3836020"/>
              <a:gd name="connsiteY16" fmla="*/ 2327379 h 2673067"/>
              <a:gd name="connsiteX17" fmla="*/ 2386361 w 3836020"/>
              <a:gd name="connsiteY17" fmla="*/ 2360835 h 2673067"/>
              <a:gd name="connsiteX18" fmla="*/ 2219093 w 3836020"/>
              <a:gd name="connsiteY18" fmla="*/ 2327379 h 2673067"/>
              <a:gd name="connsiteX19" fmla="*/ 1360449 w 3836020"/>
              <a:gd name="connsiteY19" fmla="*/ 1780971 h 2673067"/>
              <a:gd name="connsiteX20" fmla="*/ 1204332 w 3836020"/>
              <a:gd name="connsiteY20" fmla="*/ 1803273 h 2673067"/>
              <a:gd name="connsiteX21" fmla="*/ 1193181 w 3836020"/>
              <a:gd name="connsiteY21" fmla="*/ 2059751 h 2673067"/>
              <a:gd name="connsiteX22" fmla="*/ 1237786 w 3836020"/>
              <a:gd name="connsiteY22" fmla="*/ 2193565 h 2673067"/>
              <a:gd name="connsiteX23" fmla="*/ 1248937 w 3836020"/>
              <a:gd name="connsiteY23" fmla="*/ 2595009 h 2673067"/>
              <a:gd name="connsiteX24" fmla="*/ 1115122 w 3836020"/>
              <a:gd name="connsiteY24" fmla="*/ 2673067 h 2673067"/>
              <a:gd name="connsiteX25" fmla="*/ 892098 w 3836020"/>
              <a:gd name="connsiteY25" fmla="*/ 2650765 h 2673067"/>
              <a:gd name="connsiteX26" fmla="*/ 156118 w 3836020"/>
              <a:gd name="connsiteY26" fmla="*/ 2037447 h 2673067"/>
              <a:gd name="connsiteX27" fmla="*/ 156118 w 3836020"/>
              <a:gd name="connsiteY27" fmla="*/ 2104355 h 2673067"/>
              <a:gd name="connsiteX28" fmla="*/ 66908 w 3836020"/>
              <a:gd name="connsiteY28" fmla="*/ 933479 h 2673067"/>
              <a:gd name="connsiteX29" fmla="*/ 0 w 3836020"/>
              <a:gd name="connsiteY29" fmla="*/ 320161 h 2673067"/>
              <a:gd name="connsiteX30" fmla="*/ 89210 w 3836020"/>
              <a:gd name="connsiteY30" fmla="*/ 297858 h 267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36020" h="2673067">
                <a:moveTo>
                  <a:pt x="2165192" y="0"/>
                </a:moveTo>
                <a:lnTo>
                  <a:pt x="2929124" y="0"/>
                </a:lnTo>
                <a:lnTo>
                  <a:pt x="3791415" y="219800"/>
                </a:lnTo>
                <a:lnTo>
                  <a:pt x="3836020" y="554336"/>
                </a:lnTo>
                <a:lnTo>
                  <a:pt x="3769113" y="855419"/>
                </a:lnTo>
                <a:lnTo>
                  <a:pt x="3735659" y="1580247"/>
                </a:lnTo>
                <a:lnTo>
                  <a:pt x="3746810" y="1702911"/>
                </a:lnTo>
                <a:lnTo>
                  <a:pt x="3735659" y="2015147"/>
                </a:lnTo>
                <a:lnTo>
                  <a:pt x="3691054" y="2059751"/>
                </a:lnTo>
                <a:lnTo>
                  <a:pt x="3557239" y="2093203"/>
                </a:lnTo>
                <a:lnTo>
                  <a:pt x="3401122" y="2048599"/>
                </a:lnTo>
                <a:lnTo>
                  <a:pt x="2542479" y="1602551"/>
                </a:lnTo>
                <a:lnTo>
                  <a:pt x="2542479" y="1814423"/>
                </a:lnTo>
                <a:lnTo>
                  <a:pt x="2564781" y="1836727"/>
                </a:lnTo>
                <a:lnTo>
                  <a:pt x="2575932" y="1925935"/>
                </a:lnTo>
                <a:lnTo>
                  <a:pt x="2575932" y="2293927"/>
                </a:lnTo>
                <a:lnTo>
                  <a:pt x="2520176" y="2327379"/>
                </a:lnTo>
                <a:lnTo>
                  <a:pt x="2386361" y="2360835"/>
                </a:lnTo>
                <a:lnTo>
                  <a:pt x="2219093" y="2327379"/>
                </a:lnTo>
                <a:lnTo>
                  <a:pt x="1360449" y="1780971"/>
                </a:lnTo>
                <a:lnTo>
                  <a:pt x="1204332" y="1803273"/>
                </a:lnTo>
                <a:lnTo>
                  <a:pt x="1193181" y="2059751"/>
                </a:lnTo>
                <a:lnTo>
                  <a:pt x="1237786" y="2193565"/>
                </a:lnTo>
                <a:lnTo>
                  <a:pt x="1248937" y="2595009"/>
                </a:lnTo>
                <a:lnTo>
                  <a:pt x="1115122" y="2673067"/>
                </a:lnTo>
                <a:lnTo>
                  <a:pt x="892098" y="2650765"/>
                </a:lnTo>
                <a:lnTo>
                  <a:pt x="156118" y="2037447"/>
                </a:lnTo>
                <a:lnTo>
                  <a:pt x="156118" y="2104355"/>
                </a:lnTo>
                <a:lnTo>
                  <a:pt x="66908" y="933479"/>
                </a:lnTo>
                <a:lnTo>
                  <a:pt x="0" y="320161"/>
                </a:lnTo>
                <a:lnTo>
                  <a:pt x="89210" y="297858"/>
                </a:lnTo>
                <a:close/>
              </a:path>
            </a:pathLst>
          </a:custGeom>
        </p:spPr>
      </p:pic>
      <p:grpSp>
        <p:nvGrpSpPr>
          <p:cNvPr id="58" name="组合 57"/>
          <p:cNvGrpSpPr/>
          <p:nvPr/>
        </p:nvGrpSpPr>
        <p:grpSpPr>
          <a:xfrm>
            <a:off x="888706" y="1278268"/>
            <a:ext cx="3322743" cy="1122983"/>
            <a:chOff x="909743" y="1067081"/>
            <a:chExt cx="1922449" cy="738393"/>
          </a:xfrm>
        </p:grpSpPr>
        <p:pic>
          <p:nvPicPr>
            <p:cNvPr id="5" name="图片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72613" y="1067081"/>
              <a:ext cx="1121970" cy="554322"/>
            </a:xfrm>
            <a:custGeom>
              <a:avLst/>
              <a:gdLst>
                <a:gd name="connsiteX0" fmla="*/ 63566 w 2407700"/>
                <a:gd name="connsiteY0" fmla="*/ 0 h 1118330"/>
                <a:gd name="connsiteX1" fmla="*/ 2344134 w 2407700"/>
                <a:gd name="connsiteY1" fmla="*/ 0 h 1118330"/>
                <a:gd name="connsiteX2" fmla="*/ 2407700 w 2407700"/>
                <a:gd name="connsiteY2" fmla="*/ 63566 h 1118330"/>
                <a:gd name="connsiteX3" fmla="*/ 2407700 w 2407700"/>
                <a:gd name="connsiteY3" fmla="*/ 1054764 h 1118330"/>
                <a:gd name="connsiteX4" fmla="*/ 2344134 w 2407700"/>
                <a:gd name="connsiteY4" fmla="*/ 1118330 h 1118330"/>
                <a:gd name="connsiteX5" fmla="*/ 63566 w 2407700"/>
                <a:gd name="connsiteY5" fmla="*/ 1118330 h 1118330"/>
                <a:gd name="connsiteX6" fmla="*/ 0 w 2407700"/>
                <a:gd name="connsiteY6" fmla="*/ 1054764 h 1118330"/>
                <a:gd name="connsiteX7" fmla="*/ 0 w 2407700"/>
                <a:gd name="connsiteY7" fmla="*/ 63566 h 1118330"/>
                <a:gd name="connsiteX8" fmla="*/ 63566 w 2407700"/>
                <a:gd name="connsiteY8" fmla="*/ 0 h 1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7700" h="1118330">
                  <a:moveTo>
                    <a:pt x="63566" y="0"/>
                  </a:moveTo>
                  <a:lnTo>
                    <a:pt x="2344134" y="0"/>
                  </a:lnTo>
                  <a:cubicBezTo>
                    <a:pt x="2379241" y="0"/>
                    <a:pt x="2407700" y="28459"/>
                    <a:pt x="2407700" y="63566"/>
                  </a:cubicBezTo>
                  <a:lnTo>
                    <a:pt x="2407700" y="1054764"/>
                  </a:lnTo>
                  <a:cubicBezTo>
                    <a:pt x="2407700" y="1089871"/>
                    <a:pt x="2379241" y="1118330"/>
                    <a:pt x="2344134" y="1118330"/>
                  </a:cubicBezTo>
                  <a:lnTo>
                    <a:pt x="63566" y="1118330"/>
                  </a:lnTo>
                  <a:cubicBezTo>
                    <a:pt x="28459" y="1118330"/>
                    <a:pt x="0" y="1089871"/>
                    <a:pt x="0" y="1054764"/>
                  </a:cubicBezTo>
                  <a:lnTo>
                    <a:pt x="0" y="63566"/>
                  </a:lnTo>
                  <a:cubicBezTo>
                    <a:pt x="0" y="28459"/>
                    <a:pt x="28459" y="0"/>
                    <a:pt x="63566" y="0"/>
                  </a:cubicBezTo>
                  <a:close/>
                </a:path>
              </a:pathLst>
            </a:custGeom>
            <a:ln>
              <a:solidFill>
                <a:srgbClr val="294BAC"/>
              </a:solidFill>
            </a:ln>
          </p:spPr>
        </p:pic>
        <p:sp>
          <p:nvSpPr>
            <p:cNvPr id="7" name="文本框 6"/>
            <p:cNvSpPr txBox="1"/>
            <p:nvPr/>
          </p:nvSpPr>
          <p:spPr>
            <a:xfrm>
              <a:off x="909743" y="1623339"/>
              <a:ext cx="1922449" cy="182135"/>
            </a:xfrm>
            <a:prstGeom prst="rect">
              <a:avLst/>
            </a:prstGeom>
            <a:noFill/>
          </p:spPr>
          <p:txBody>
            <a:bodyPr wrap="square" rtlCol="0">
              <a:spAutoFit/>
            </a:bodyPr>
            <a:lstStyle/>
            <a:p>
              <a:pPr lvl="0">
                <a:defRPr/>
              </a:pPr>
              <a:r>
                <a:rPr lang="es-ES" altLang="zh-CN" sz="1200" b="1">
                  <a:solidFill>
                    <a:srgbClr val="4472C4">
                      <a:lumMod val="50000"/>
                    </a:srgbClr>
                  </a:solidFill>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Módulo de reconocimiento facial binocular</a:t>
              </a:r>
              <a:endParaRPr kumimoji="0" lang="en-US" altLang="zh-CN" sz="1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endParaRPr>
            </a:p>
          </p:txBody>
        </p:sp>
      </p:grpSp>
      <p:grpSp>
        <p:nvGrpSpPr>
          <p:cNvPr id="45" name="组合 44"/>
          <p:cNvGrpSpPr/>
          <p:nvPr/>
        </p:nvGrpSpPr>
        <p:grpSpPr>
          <a:xfrm>
            <a:off x="1965866" y="2994364"/>
            <a:ext cx="2916233" cy="1638316"/>
            <a:chOff x="681366" y="3559545"/>
            <a:chExt cx="3666324" cy="2059711"/>
          </a:xfrm>
        </p:grpSpPr>
        <p:sp>
          <p:nvSpPr>
            <p:cNvPr id="36" name="矩形 35"/>
            <p:cNvSpPr/>
            <p:nvPr/>
          </p:nvSpPr>
          <p:spPr>
            <a:xfrm>
              <a:off x="1607264" y="5139596"/>
              <a:ext cx="2740426" cy="348247"/>
            </a:xfrm>
            <a:prstGeom prst="rect">
              <a:avLst/>
            </a:prstGeom>
          </p:spPr>
          <p:txBody>
            <a:bodyPr wrap="none">
              <a:spAutoFit/>
            </a:bodyPr>
            <a:lstStyle/>
            <a:p>
              <a:pPr lvl="0">
                <a:defRPr/>
              </a:pPr>
              <a:r>
                <a:rPr lang="en-US" altLang="zh-CN" sz="1200" b="1" dirty="0">
                  <a:solidFill>
                    <a:srgbClr val="5B9BD5">
                      <a:lumMod val="50000"/>
                    </a:srgb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Tag NFC para </a:t>
              </a:r>
              <a:r>
                <a:rPr lang="en-US" altLang="zh-CN" sz="1200" b="1" dirty="0" err="1">
                  <a:solidFill>
                    <a:srgbClr val="5B9BD5">
                      <a:lumMod val="50000"/>
                    </a:srgb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acceso</a:t>
              </a:r>
              <a:r>
                <a:rPr lang="en-US" altLang="zh-CN" sz="1200" b="1" dirty="0">
                  <a:solidFill>
                    <a:srgbClr val="5B9BD5">
                      <a:lumMod val="50000"/>
                    </a:srgb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200" b="1" dirty="0" err="1">
                  <a:solidFill>
                    <a:srgbClr val="5B9BD5">
                      <a:lumMod val="50000"/>
                    </a:srgb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móvil</a:t>
              </a:r>
              <a:r>
                <a:rPr lang="en-US" altLang="zh-CN" sz="1200" b="1" dirty="0">
                  <a:solidFill>
                    <a:srgbClr val="5B9BD5">
                      <a:lumMod val="50000"/>
                    </a:srgbClr>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 AP</a:t>
              </a:r>
              <a:endParaRPr kumimoji="0" lang="zh-CN" altLang="en-US" sz="1200" b="0" i="0" u="none" strike="noStrike" kern="1200" cap="none" spc="0" normalizeH="0" baseline="0" noProof="0" dirty="0">
                <a:ln>
                  <a:noFill/>
                </a:ln>
                <a:solidFill>
                  <a:srgbClr val="5B9BD5">
                    <a:lumMod val="50000"/>
                  </a:srgbClr>
                </a:solidFill>
                <a:effectLst/>
                <a:uLnTx/>
                <a:uFillTx/>
                <a:latin typeface="Calibri" panose="020F0502020204030204"/>
                <a:ea typeface="微软雅黑"/>
                <a:cs typeface="+mn-cs"/>
              </a:endParaRPr>
            </a:p>
          </p:txBody>
        </p:sp>
        <p:grpSp>
          <p:nvGrpSpPr>
            <p:cNvPr id="6" name="组合 5"/>
            <p:cNvGrpSpPr/>
            <p:nvPr/>
          </p:nvGrpSpPr>
          <p:grpSpPr>
            <a:xfrm>
              <a:off x="681366" y="3559545"/>
              <a:ext cx="1447508" cy="2059711"/>
              <a:chOff x="755582" y="3940367"/>
              <a:chExt cx="1447508" cy="2059711"/>
            </a:xfrm>
          </p:grpSpPr>
          <p:grpSp>
            <p:nvGrpSpPr>
              <p:cNvPr id="21" name="组合 20"/>
              <p:cNvGrpSpPr/>
              <p:nvPr/>
            </p:nvGrpSpPr>
            <p:grpSpPr>
              <a:xfrm>
                <a:off x="755582" y="3940367"/>
                <a:ext cx="991204" cy="2059711"/>
                <a:chOff x="5520345" y="945309"/>
                <a:chExt cx="860598" cy="1788314"/>
              </a:xfrm>
            </p:grpSpPr>
            <p:pic>
              <p:nvPicPr>
                <p:cNvPr id="22" name="iPhone壳.png" descr="iPhone壳.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20345" y="945309"/>
                  <a:ext cx="860598" cy="1788314"/>
                </a:xfrm>
                <a:prstGeom prst="rect">
                  <a:avLst/>
                </a:prstGeom>
                <a:ln w="12700">
                  <a:miter lim="400000"/>
                </a:ln>
              </p:spPr>
            </p:pic>
            <p:pic>
              <p:nvPicPr>
                <p:cNvPr id="23" name="图片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80849" y="1014709"/>
                  <a:ext cx="746895" cy="1627092"/>
                </a:xfrm>
                <a:prstGeom prst="roundRect">
                  <a:avLst>
                    <a:gd name="adj" fmla="val 1133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43" name="图片 4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29210" y="3993714"/>
                <a:ext cx="973880" cy="542220"/>
              </a:xfrm>
              <a:custGeom>
                <a:avLst/>
                <a:gdLst>
                  <a:gd name="connsiteX0" fmla="*/ 106229 w 2716886"/>
                  <a:gd name="connsiteY0" fmla="*/ 0 h 992612"/>
                  <a:gd name="connsiteX1" fmla="*/ 2610657 w 2716886"/>
                  <a:gd name="connsiteY1" fmla="*/ 0 h 992612"/>
                  <a:gd name="connsiteX2" fmla="*/ 2716886 w 2716886"/>
                  <a:gd name="connsiteY2" fmla="*/ 106229 h 992612"/>
                  <a:gd name="connsiteX3" fmla="*/ 2716886 w 2716886"/>
                  <a:gd name="connsiteY3" fmla="*/ 886383 h 992612"/>
                  <a:gd name="connsiteX4" fmla="*/ 2610657 w 2716886"/>
                  <a:gd name="connsiteY4" fmla="*/ 992612 h 992612"/>
                  <a:gd name="connsiteX5" fmla="*/ 106229 w 2716886"/>
                  <a:gd name="connsiteY5" fmla="*/ 992612 h 992612"/>
                  <a:gd name="connsiteX6" fmla="*/ 0 w 2716886"/>
                  <a:gd name="connsiteY6" fmla="*/ 886383 h 992612"/>
                  <a:gd name="connsiteX7" fmla="*/ 0 w 2716886"/>
                  <a:gd name="connsiteY7" fmla="*/ 106229 h 992612"/>
                  <a:gd name="connsiteX8" fmla="*/ 106229 w 2716886"/>
                  <a:gd name="connsiteY8" fmla="*/ 0 h 99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6886" h="992612">
                    <a:moveTo>
                      <a:pt x="106229" y="0"/>
                    </a:moveTo>
                    <a:lnTo>
                      <a:pt x="2610657" y="0"/>
                    </a:lnTo>
                    <a:cubicBezTo>
                      <a:pt x="2669326" y="0"/>
                      <a:pt x="2716886" y="47560"/>
                      <a:pt x="2716886" y="106229"/>
                    </a:cubicBezTo>
                    <a:lnTo>
                      <a:pt x="2716886" y="886383"/>
                    </a:lnTo>
                    <a:cubicBezTo>
                      <a:pt x="2716886" y="945052"/>
                      <a:pt x="2669326" y="992612"/>
                      <a:pt x="2610657" y="992612"/>
                    </a:cubicBezTo>
                    <a:lnTo>
                      <a:pt x="106229" y="992612"/>
                    </a:lnTo>
                    <a:cubicBezTo>
                      <a:pt x="47560" y="992612"/>
                      <a:pt x="0" y="945052"/>
                      <a:pt x="0" y="886383"/>
                    </a:cubicBezTo>
                    <a:lnTo>
                      <a:pt x="0" y="106229"/>
                    </a:lnTo>
                    <a:cubicBezTo>
                      <a:pt x="0" y="47560"/>
                      <a:pt x="47560" y="0"/>
                      <a:pt x="106229" y="0"/>
                    </a:cubicBezTo>
                    <a:close/>
                  </a:path>
                </a:pathLst>
              </a:custGeom>
              <a:ln w="12700">
                <a:solidFill>
                  <a:srgbClr val="294BAC"/>
                </a:solidFill>
              </a:ln>
            </p:spPr>
          </p:pic>
        </p:grpSp>
      </p:grpSp>
      <p:sp>
        <p:nvSpPr>
          <p:cNvPr id="38" name="文本框 37"/>
          <p:cNvSpPr txBox="1"/>
          <p:nvPr/>
        </p:nvSpPr>
        <p:spPr>
          <a:xfrm>
            <a:off x="8659345" y="2027705"/>
            <a:ext cx="2325897" cy="276999"/>
          </a:xfrm>
          <a:prstGeom prst="rect">
            <a:avLst/>
          </a:prstGeom>
          <a:noFill/>
        </p:spPr>
        <p:txBody>
          <a:bodyPr wrap="square" rtlCol="0">
            <a:spAutoFit/>
          </a:bodyPr>
          <a:lstStyle/>
          <a:p>
            <a:pPr lvl="0">
              <a:defRPr/>
            </a:pPr>
            <a:r>
              <a:rPr lang="en-US" altLang="zh-CN" sz="1200" b="1">
                <a:solidFill>
                  <a:srgbClr val="4472C4">
                    <a:lumMod val="50000"/>
                  </a:srgbClr>
                </a:solidFill>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Detector de sensor láser único</a:t>
            </a:r>
            <a:endParaRPr kumimoji="0" lang="en-US" altLang="zh-CN" sz="1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endParaRPr>
          </a:p>
        </p:txBody>
      </p:sp>
      <p:sp>
        <p:nvSpPr>
          <p:cNvPr id="39" name="椭圆 38"/>
          <p:cNvSpPr/>
          <p:nvPr/>
        </p:nvSpPr>
        <p:spPr>
          <a:xfrm>
            <a:off x="7055381" y="2068833"/>
            <a:ext cx="144795" cy="144796"/>
          </a:xfrm>
          <a:prstGeom prst="ellipse">
            <a:avLst/>
          </a:prstGeom>
          <a:no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40" name="直接连接符 39"/>
          <p:cNvCxnSpPr>
            <a:stCxn id="39" idx="0"/>
          </p:cNvCxnSpPr>
          <p:nvPr/>
        </p:nvCxnSpPr>
        <p:spPr>
          <a:xfrm flipV="1">
            <a:off x="7127779" y="1829335"/>
            <a:ext cx="1545391" cy="239498"/>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7388907" y="2178515"/>
            <a:ext cx="144795" cy="144796"/>
          </a:xfrm>
          <a:prstGeom prst="ellipse">
            <a:avLst/>
          </a:prstGeom>
          <a:no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44" name="直接连接符 43"/>
          <p:cNvCxnSpPr>
            <a:stCxn id="41" idx="0"/>
          </p:cNvCxnSpPr>
          <p:nvPr/>
        </p:nvCxnSpPr>
        <p:spPr>
          <a:xfrm flipV="1">
            <a:off x="7461305" y="1829335"/>
            <a:ext cx="1211866" cy="349179"/>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51" name="图片 5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rot="21039095">
            <a:off x="8635294" y="1234465"/>
            <a:ext cx="1826336" cy="932114"/>
          </a:xfrm>
          <a:custGeom>
            <a:avLst/>
            <a:gdLst>
              <a:gd name="connsiteX0" fmla="*/ 133368 w 1169834"/>
              <a:gd name="connsiteY0" fmla="*/ 1046 h 597053"/>
              <a:gd name="connsiteX1" fmla="*/ 1109609 w 1169834"/>
              <a:gd name="connsiteY1" fmla="*/ 167796 h 597053"/>
              <a:gd name="connsiteX2" fmla="*/ 1168789 w 1169834"/>
              <a:gd name="connsiteY2" fmla="*/ 251357 h 597053"/>
              <a:gd name="connsiteX3" fmla="*/ 1120028 w 1169834"/>
              <a:gd name="connsiteY3" fmla="*/ 536828 h 597053"/>
              <a:gd name="connsiteX4" fmla="*/ 1036467 w 1169834"/>
              <a:gd name="connsiteY4" fmla="*/ 596008 h 597053"/>
              <a:gd name="connsiteX5" fmla="*/ 60226 w 1169834"/>
              <a:gd name="connsiteY5" fmla="*/ 429257 h 597053"/>
              <a:gd name="connsiteX6" fmla="*/ 1046 w 1169834"/>
              <a:gd name="connsiteY6" fmla="*/ 345696 h 597053"/>
              <a:gd name="connsiteX7" fmla="*/ 49807 w 1169834"/>
              <a:gd name="connsiteY7" fmla="*/ 60225 h 597053"/>
              <a:gd name="connsiteX8" fmla="*/ 133368 w 1169834"/>
              <a:gd name="connsiteY8" fmla="*/ 1046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9834" h="597053">
                <a:moveTo>
                  <a:pt x="133368" y="1046"/>
                </a:moveTo>
                <a:lnTo>
                  <a:pt x="1109609" y="167796"/>
                </a:lnTo>
                <a:cubicBezTo>
                  <a:pt x="1149026" y="174529"/>
                  <a:pt x="1175521" y="211940"/>
                  <a:pt x="1168789" y="251357"/>
                </a:cubicBezTo>
                <a:lnTo>
                  <a:pt x="1120028" y="536828"/>
                </a:lnTo>
                <a:cubicBezTo>
                  <a:pt x="1113295" y="576245"/>
                  <a:pt x="1075884" y="602740"/>
                  <a:pt x="1036467" y="596008"/>
                </a:cubicBezTo>
                <a:lnTo>
                  <a:pt x="60226" y="429257"/>
                </a:lnTo>
                <a:cubicBezTo>
                  <a:pt x="20808" y="422524"/>
                  <a:pt x="-5687" y="385113"/>
                  <a:pt x="1046" y="345696"/>
                </a:cubicBezTo>
                <a:lnTo>
                  <a:pt x="49807" y="60225"/>
                </a:lnTo>
                <a:cubicBezTo>
                  <a:pt x="56540" y="20808"/>
                  <a:pt x="93951" y="-5687"/>
                  <a:pt x="133368" y="1046"/>
                </a:cubicBezTo>
                <a:close/>
              </a:path>
            </a:pathLst>
          </a:custGeom>
          <a:ln>
            <a:solidFill>
              <a:srgbClr val="294BAC"/>
            </a:solidFill>
          </a:ln>
        </p:spPr>
      </p:pic>
      <p:cxnSp>
        <p:nvCxnSpPr>
          <p:cNvPr id="52" name="肘形连接符 51"/>
          <p:cNvCxnSpPr/>
          <p:nvPr/>
        </p:nvCxnSpPr>
        <p:spPr>
          <a:xfrm rot="10800000">
            <a:off x="3241515" y="1719900"/>
            <a:ext cx="1820408" cy="540604"/>
          </a:xfrm>
          <a:prstGeom prst="bentConnector3">
            <a:avLst>
              <a:gd name="adj1" fmla="val 50000"/>
            </a:avLst>
          </a:prstGeom>
          <a:ln w="1905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7601381" y="4367642"/>
            <a:ext cx="2050478" cy="276999"/>
          </a:xfrm>
          <a:prstGeom prst="rect">
            <a:avLst/>
          </a:prstGeom>
          <a:noFill/>
        </p:spPr>
        <p:txBody>
          <a:bodyPr wrap="square" rtlCol="0">
            <a:spAutoFit/>
          </a:bodyPr>
          <a:lstStyle/>
          <a:p>
            <a:pPr lvl="0" defTabSz="915944">
              <a:defRPr/>
            </a:pPr>
            <a:r>
              <a:rPr lang="es-ES" altLang="zh-CN" sz="1200" b="1">
                <a:solidFill>
                  <a:srgbClr val="4472C4">
                    <a:lumMod val="50000"/>
                  </a:srgbClr>
                </a:solidFill>
                <a:latin typeface="Calibri" panose="020F0502020204030204" pitchFamily="34" charset="0"/>
                <a:ea typeface="微软雅黑" panose="020B0503020204020204" pitchFamily="34" charset="-122"/>
                <a:cs typeface="+mn-ea"/>
              </a:rPr>
              <a:t>1 cable para señales y red</a:t>
            </a:r>
            <a:endParaRPr kumimoji="0" lang="zh-CN" altLang="en-US" sz="1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panose="020B0503020204020204" pitchFamily="34" charset="-122"/>
              <a:cs typeface="+mn-ea"/>
            </a:endParaRPr>
          </a:p>
        </p:txBody>
      </p:sp>
      <p:cxnSp>
        <p:nvCxnSpPr>
          <p:cNvPr id="50" name="直接连接符 49"/>
          <p:cNvCxnSpPr>
            <a:endCxn id="60" idx="2"/>
          </p:cNvCxnSpPr>
          <p:nvPr/>
        </p:nvCxnSpPr>
        <p:spPr>
          <a:xfrm>
            <a:off x="7952591" y="3684246"/>
            <a:ext cx="417309" cy="439657"/>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3173410" y="2343961"/>
            <a:ext cx="1888513" cy="898666"/>
          </a:xfrm>
          <a:prstGeom prst="line">
            <a:avLst/>
          </a:prstGeom>
          <a:ln w="190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0" y="4815672"/>
            <a:ext cx="12192000" cy="2042327"/>
          </a:xfrm>
          <a:prstGeom prst="rect">
            <a:avLst/>
          </a:prstGeom>
          <a:gradFill>
            <a:gsLst>
              <a:gs pos="0">
                <a:schemeClr val="accent1">
                  <a:lumMod val="5000"/>
                  <a:lumOff val="95000"/>
                  <a:alpha val="0"/>
                </a:schemeClr>
              </a:gs>
              <a:gs pos="83000">
                <a:schemeClr val="bg1">
                  <a:lumMod val="85000"/>
                </a:schemeClr>
              </a:gs>
              <a:gs pos="100000">
                <a:schemeClr val="bg2">
                  <a:lumMod val="90000"/>
                </a:schemeClr>
              </a:gs>
            </a:gsLst>
            <a:lin ang="5400000" scaled="1"/>
          </a:gradFill>
          <a:ln>
            <a:gradFill>
              <a:gsLst>
                <a:gs pos="0">
                  <a:schemeClr val="accent1">
                    <a:lumMod val="5000"/>
                    <a:lumOff val="95000"/>
                    <a:alpha val="0"/>
                  </a:schemeClr>
                </a:gs>
                <a:gs pos="50000">
                  <a:srgbClr val="C00000">
                    <a:alpha val="10000"/>
                  </a:srgbClr>
                </a:gs>
                <a:gs pos="100000">
                  <a:srgbClr val="C00000">
                    <a:alpha val="30000"/>
                  </a:srgbClr>
                </a:gs>
              </a:gsLst>
              <a:lin ang="16200000" scaled="0"/>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nvGrpSpPr>
          <p:cNvPr id="37" name="组合 36"/>
          <p:cNvGrpSpPr/>
          <p:nvPr/>
        </p:nvGrpSpPr>
        <p:grpSpPr>
          <a:xfrm>
            <a:off x="800680" y="4905760"/>
            <a:ext cx="4468006" cy="1129553"/>
            <a:chOff x="6093090" y="4491565"/>
            <a:chExt cx="4015160" cy="1129553"/>
          </a:xfrm>
        </p:grpSpPr>
        <p:grpSp>
          <p:nvGrpSpPr>
            <p:cNvPr id="46" name="组合 45"/>
            <p:cNvGrpSpPr/>
            <p:nvPr/>
          </p:nvGrpSpPr>
          <p:grpSpPr>
            <a:xfrm>
              <a:off x="6696071" y="4491565"/>
              <a:ext cx="3412179" cy="1129553"/>
              <a:chOff x="6862537" y="5001953"/>
              <a:chExt cx="3412179" cy="1129553"/>
            </a:xfrm>
          </p:grpSpPr>
          <p:sp>
            <p:nvSpPr>
              <p:cNvPr id="56" name="文本框 55"/>
              <p:cNvSpPr txBox="1"/>
              <p:nvPr/>
            </p:nvSpPr>
            <p:spPr>
              <a:xfrm>
                <a:off x="6862537" y="5001953"/>
                <a:ext cx="3122591" cy="338554"/>
              </a:xfrm>
              <a:prstGeom prst="rect">
                <a:avLst/>
              </a:prstGeom>
              <a:noFill/>
            </p:spPr>
            <p:txBody>
              <a:bodyPr wrap="square" rtlCol="0">
                <a:spAutoFit/>
              </a:bodyPr>
              <a:lstStyle/>
              <a:p>
                <a:pPr lvl="0">
                  <a:defRPr/>
                </a:pPr>
                <a:r>
                  <a:rPr lang="en-US" altLang="zh-CN" sz="1600" b="1">
                    <a:solidFill>
                      <a:prstClr val="black"/>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Confiabilidad y seguridad</a:t>
                </a:r>
                <a:endPar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57" name="矩形 56"/>
              <p:cNvSpPr/>
              <p:nvPr/>
            </p:nvSpPr>
            <p:spPr>
              <a:xfrm>
                <a:off x="6869493" y="5269732"/>
                <a:ext cx="3405223" cy="861774"/>
              </a:xfrm>
              <a:prstGeom prst="rect">
                <a:avLst/>
              </a:prstGeom>
            </p:spPr>
            <p:txBody>
              <a:bodyPr wrap="square">
                <a:spAutoFit/>
              </a:bodyPr>
              <a:lstStyle/>
              <a:p>
                <a:pPr lvl="0">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6pcs </a:t>
                </a:r>
                <a:r>
                  <a:rPr lang="en-US" altLang="zh-CN" sz="1200" dirty="0" err="1">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Sensores</a:t>
                </a:r>
                <a:r>
                  <a:rPr lang="en-US" altLang="zh-CN" sz="1200" dirty="0">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 </a:t>
                </a:r>
                <a:r>
                  <a:rPr lang="en-US" altLang="zh-CN" sz="1200" dirty="0" err="1">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dToF</a:t>
                </a:r>
                <a:r>
                  <a:rPr lang="en-US" altLang="zh-CN" sz="1200" dirty="0">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 para </a:t>
                </a:r>
                <a:r>
                  <a:rPr lang="en-US" altLang="zh-CN" sz="1200" dirty="0" err="1">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cada</a:t>
                </a:r>
                <a:r>
                  <a:rPr lang="en-US" altLang="zh-CN" sz="1200" dirty="0">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 </a:t>
                </a:r>
                <a:r>
                  <a:rPr lang="en-US" altLang="zh-CN" sz="1200" dirty="0" err="1">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carril</a:t>
                </a:r>
                <a:endParaRPr kumimoji="0" lang="en-US" altLang="zh-CN"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endParaRPr>
              </a:p>
              <a:p>
                <a:pPr lvl="0">
                  <a:defRPr/>
                </a:pPr>
                <a:r>
                  <a:rPr lang="en-US" altLang="zh-CN" sz="1200" b="1" dirty="0">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Motor sin </a:t>
                </a:r>
                <a:r>
                  <a:rPr lang="en-US" altLang="zh-CN" sz="1200" b="1" dirty="0" err="1">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escobillas</a:t>
                </a:r>
                <a:r>
                  <a:rPr kumimoji="0" lang="en-US" altLang="zh-CN"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 </a:t>
                </a:r>
                <a:r>
                  <a:rPr kumimoji="0" lang="en-US" altLang="zh-CN"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MCBF ≥ </a:t>
                </a:r>
                <a:r>
                  <a:rPr kumimoji="0" lang="en-US" altLang="zh-CN" sz="12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5,000,000</a:t>
                </a:r>
              </a:p>
              <a:p>
                <a:pPr lvl="0">
                  <a:defRPr/>
                </a:pPr>
                <a:r>
                  <a:rPr lang="es-ES" altLang="zh-CN" sz="1200" dirty="0">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rPr>
                  <a:t>Ala de puerta abierta automáticamente cuando se apaga</a:t>
                </a:r>
                <a:endParaRPr lang="en-US" altLang="zh-CN" sz="1200" dirty="0">
                  <a:solidFill>
                    <a:prstClr val="black"/>
                  </a:solidFill>
                  <a:effectLst>
                    <a:outerShdw blurRad="38100" dist="38100" dir="2700000" algn="tl">
                      <a:srgbClr val="000000">
                        <a:alpha val="43137"/>
                      </a:srgbClr>
                    </a:outerShdw>
                  </a:effectLst>
                  <a:latin typeface="Calibri" panose="020F0502020204030204" pitchFamily="34" charset="0"/>
                  <a:ea typeface="方正兰亭黑简体" panose="02000000000000000000" pitchFamily="2" charset="-122"/>
                  <a:cs typeface="Calibri" panose="020F0502020204030204" pitchFamily="34" charset="0"/>
                  <a:sym typeface="Arial" panose="020B0604020202020204" pitchFamily="34" charset="0"/>
                </a:endParaRPr>
              </a:p>
            </p:txBody>
          </p:sp>
        </p:grpSp>
        <p:grpSp>
          <p:nvGrpSpPr>
            <p:cNvPr id="47" name="组合 46"/>
            <p:cNvGrpSpPr/>
            <p:nvPr/>
          </p:nvGrpSpPr>
          <p:grpSpPr>
            <a:xfrm>
              <a:off x="6093090" y="4491565"/>
              <a:ext cx="533775" cy="596575"/>
              <a:chOff x="6280576" y="5001953"/>
              <a:chExt cx="533775" cy="596575"/>
            </a:xfrm>
          </p:grpSpPr>
          <p:sp>
            <p:nvSpPr>
              <p:cNvPr id="48" name="shield-with-outline_49736">
                <a:extLst>
                  <a:ext uri="{FF2B5EF4-FFF2-40B4-BE49-F238E27FC236}">
                    <a16:creationId xmlns:a16="http://schemas.microsoft.com/office/drawing/2014/main" id="{54405246-CCE2-4201-BBB1-D3F3EB6E740D}"/>
                  </a:ext>
                </a:extLst>
              </p:cNvPr>
              <p:cNvSpPr/>
              <p:nvPr/>
            </p:nvSpPr>
            <p:spPr>
              <a:xfrm>
                <a:off x="6280576" y="5001953"/>
                <a:ext cx="533775" cy="596575"/>
              </a:xfrm>
              <a:custGeom>
                <a:avLst/>
                <a:gdLst>
                  <a:gd name="connsiteX0" fmla="*/ 270066 w 541458"/>
                  <a:gd name="connsiteY0" fmla="*/ 45979 h 605161"/>
                  <a:gd name="connsiteX1" fmla="*/ 357669 w 541458"/>
                  <a:gd name="connsiteY1" fmla="*/ 101865 h 605161"/>
                  <a:gd name="connsiteX2" fmla="*/ 471122 w 541458"/>
                  <a:gd name="connsiteY2" fmla="*/ 195009 h 605161"/>
                  <a:gd name="connsiteX3" fmla="*/ 492664 w 541458"/>
                  <a:gd name="connsiteY3" fmla="*/ 227967 h 605161"/>
                  <a:gd name="connsiteX4" fmla="*/ 285863 w 541458"/>
                  <a:gd name="connsiteY4" fmla="*/ 551819 h 605161"/>
                  <a:gd name="connsiteX5" fmla="*/ 255705 w 541458"/>
                  <a:gd name="connsiteY5" fmla="*/ 551819 h 605161"/>
                  <a:gd name="connsiteX6" fmla="*/ 48904 w 541458"/>
                  <a:gd name="connsiteY6" fmla="*/ 227967 h 605161"/>
                  <a:gd name="connsiteX7" fmla="*/ 70446 w 541458"/>
                  <a:gd name="connsiteY7" fmla="*/ 195009 h 605161"/>
                  <a:gd name="connsiteX8" fmla="*/ 182463 w 541458"/>
                  <a:gd name="connsiteY8" fmla="*/ 101865 h 605161"/>
                  <a:gd name="connsiteX9" fmla="*/ 270066 w 541458"/>
                  <a:gd name="connsiteY9" fmla="*/ 45979 h 605161"/>
                  <a:gd name="connsiteX10" fmla="*/ 270065 w 541458"/>
                  <a:gd name="connsiteY10" fmla="*/ 22931 h 605161"/>
                  <a:gd name="connsiteX11" fmla="*/ 163806 w 541458"/>
                  <a:gd name="connsiteY11" fmla="*/ 88858 h 605161"/>
                  <a:gd name="connsiteX12" fmla="*/ 48931 w 541458"/>
                  <a:gd name="connsiteY12" fmla="*/ 177715 h 605161"/>
                  <a:gd name="connsiteX13" fmla="*/ 24520 w 541458"/>
                  <a:gd name="connsiteY13" fmla="*/ 210678 h 605161"/>
                  <a:gd name="connsiteX14" fmla="*/ 255706 w 541458"/>
                  <a:gd name="connsiteY14" fmla="*/ 577573 h 605161"/>
                  <a:gd name="connsiteX15" fmla="*/ 284425 w 541458"/>
                  <a:gd name="connsiteY15" fmla="*/ 577573 h 605161"/>
                  <a:gd name="connsiteX16" fmla="*/ 517047 w 541458"/>
                  <a:gd name="connsiteY16" fmla="*/ 210678 h 605161"/>
                  <a:gd name="connsiteX17" fmla="*/ 492636 w 541458"/>
                  <a:gd name="connsiteY17" fmla="*/ 177715 h 605161"/>
                  <a:gd name="connsiteX18" fmla="*/ 376325 w 541458"/>
                  <a:gd name="connsiteY18" fmla="*/ 88858 h 605161"/>
                  <a:gd name="connsiteX19" fmla="*/ 270065 w 541458"/>
                  <a:gd name="connsiteY19" fmla="*/ 22931 h 605161"/>
                  <a:gd name="connsiteX20" fmla="*/ 270065 w 541458"/>
                  <a:gd name="connsiteY20" fmla="*/ 0 h 605161"/>
                  <a:gd name="connsiteX21" fmla="*/ 514175 w 541458"/>
                  <a:gd name="connsiteY21" fmla="*/ 157650 h 605161"/>
                  <a:gd name="connsiteX22" fmla="*/ 541458 w 541458"/>
                  <a:gd name="connsiteY22" fmla="*/ 190613 h 605161"/>
                  <a:gd name="connsiteX23" fmla="*/ 282989 w 541458"/>
                  <a:gd name="connsiteY23" fmla="*/ 601937 h 605161"/>
                  <a:gd name="connsiteX24" fmla="*/ 257142 w 541458"/>
                  <a:gd name="connsiteY24" fmla="*/ 601937 h 605161"/>
                  <a:gd name="connsiteX25" fmla="*/ 109 w 541458"/>
                  <a:gd name="connsiteY25" fmla="*/ 190613 h 605161"/>
                  <a:gd name="connsiteX26" fmla="*/ 27392 w 541458"/>
                  <a:gd name="connsiteY26" fmla="*/ 157650 h 605161"/>
                  <a:gd name="connsiteX27" fmla="*/ 270065 w 541458"/>
                  <a:gd name="connsiteY27" fmla="*/ 0 h 60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458" h="605161">
                    <a:moveTo>
                      <a:pt x="270066" y="45979"/>
                    </a:moveTo>
                    <a:cubicBezTo>
                      <a:pt x="318894" y="45979"/>
                      <a:pt x="333255" y="66041"/>
                      <a:pt x="357669" y="101865"/>
                    </a:cubicBezTo>
                    <a:cubicBezTo>
                      <a:pt x="380647" y="134824"/>
                      <a:pt x="409369" y="176380"/>
                      <a:pt x="471122" y="195009"/>
                    </a:cubicBezTo>
                    <a:cubicBezTo>
                      <a:pt x="485483" y="199308"/>
                      <a:pt x="494100" y="213637"/>
                      <a:pt x="492664" y="227967"/>
                    </a:cubicBezTo>
                    <a:cubicBezTo>
                      <a:pt x="468250" y="427151"/>
                      <a:pt x="344744" y="518861"/>
                      <a:pt x="285863" y="551819"/>
                    </a:cubicBezTo>
                    <a:cubicBezTo>
                      <a:pt x="275810" y="556118"/>
                      <a:pt x="264322" y="556118"/>
                      <a:pt x="255705" y="551819"/>
                    </a:cubicBezTo>
                    <a:cubicBezTo>
                      <a:pt x="196824" y="518861"/>
                      <a:pt x="71882" y="427151"/>
                      <a:pt x="48904" y="227967"/>
                    </a:cubicBezTo>
                    <a:cubicBezTo>
                      <a:pt x="46032" y="213637"/>
                      <a:pt x="56085" y="199308"/>
                      <a:pt x="70446" y="195009"/>
                    </a:cubicBezTo>
                    <a:cubicBezTo>
                      <a:pt x="130763" y="176380"/>
                      <a:pt x="160921" y="134824"/>
                      <a:pt x="182463" y="101865"/>
                    </a:cubicBezTo>
                    <a:cubicBezTo>
                      <a:pt x="208313" y="66041"/>
                      <a:pt x="221238" y="45979"/>
                      <a:pt x="270066" y="45979"/>
                    </a:cubicBezTo>
                    <a:close/>
                    <a:moveTo>
                      <a:pt x="270065" y="22931"/>
                    </a:moveTo>
                    <a:cubicBezTo>
                      <a:pt x="209756" y="22931"/>
                      <a:pt x="189653" y="51595"/>
                      <a:pt x="163806" y="88858"/>
                    </a:cubicBezTo>
                    <a:cubicBezTo>
                      <a:pt x="140831" y="123254"/>
                      <a:pt x="112112" y="163383"/>
                      <a:pt x="48931" y="177715"/>
                    </a:cubicBezTo>
                    <a:cubicBezTo>
                      <a:pt x="33136" y="180581"/>
                      <a:pt x="23084" y="194913"/>
                      <a:pt x="24520" y="210678"/>
                    </a:cubicBezTo>
                    <a:cubicBezTo>
                      <a:pt x="43187" y="448586"/>
                      <a:pt x="198269" y="547476"/>
                      <a:pt x="255706" y="577573"/>
                    </a:cubicBezTo>
                    <a:cubicBezTo>
                      <a:pt x="265758" y="581872"/>
                      <a:pt x="275809" y="581872"/>
                      <a:pt x="284425" y="577573"/>
                    </a:cubicBezTo>
                    <a:cubicBezTo>
                      <a:pt x="343298" y="547476"/>
                      <a:pt x="496944" y="448586"/>
                      <a:pt x="517047" y="210678"/>
                    </a:cubicBezTo>
                    <a:cubicBezTo>
                      <a:pt x="518483" y="194913"/>
                      <a:pt x="508431" y="180581"/>
                      <a:pt x="492636" y="177715"/>
                    </a:cubicBezTo>
                    <a:cubicBezTo>
                      <a:pt x="428019" y="163383"/>
                      <a:pt x="400736" y="123254"/>
                      <a:pt x="376325" y="88858"/>
                    </a:cubicBezTo>
                    <a:cubicBezTo>
                      <a:pt x="350478" y="51595"/>
                      <a:pt x="330375" y="22931"/>
                      <a:pt x="270065" y="22931"/>
                    </a:cubicBezTo>
                    <a:close/>
                    <a:moveTo>
                      <a:pt x="270065" y="0"/>
                    </a:moveTo>
                    <a:cubicBezTo>
                      <a:pt x="410788" y="0"/>
                      <a:pt x="374889" y="141885"/>
                      <a:pt x="514175" y="157650"/>
                    </a:cubicBezTo>
                    <a:cubicBezTo>
                      <a:pt x="529971" y="160517"/>
                      <a:pt x="541458" y="173415"/>
                      <a:pt x="541458" y="190613"/>
                    </a:cubicBezTo>
                    <a:cubicBezTo>
                      <a:pt x="527099" y="470084"/>
                      <a:pt x="336119" y="577573"/>
                      <a:pt x="282989" y="601937"/>
                    </a:cubicBezTo>
                    <a:cubicBezTo>
                      <a:pt x="275809" y="606236"/>
                      <a:pt x="265758" y="606236"/>
                      <a:pt x="257142" y="601937"/>
                    </a:cubicBezTo>
                    <a:cubicBezTo>
                      <a:pt x="205448" y="577573"/>
                      <a:pt x="13032" y="470084"/>
                      <a:pt x="109" y="190613"/>
                    </a:cubicBezTo>
                    <a:cubicBezTo>
                      <a:pt x="-1327" y="173415"/>
                      <a:pt x="11596" y="160517"/>
                      <a:pt x="27392" y="157650"/>
                    </a:cubicBezTo>
                    <a:cubicBezTo>
                      <a:pt x="165242" y="141885"/>
                      <a:pt x="129343" y="0"/>
                      <a:pt x="270065" y="0"/>
                    </a:cubicBezTo>
                    <a:close/>
                  </a:path>
                </a:pathLst>
              </a:cu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55" name="图片 5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9680" y="5130299"/>
                <a:ext cx="396370" cy="396370"/>
              </a:xfrm>
              <a:prstGeom prst="rect">
                <a:avLst/>
              </a:prstGeom>
              <a:noFill/>
              <a:ln>
                <a:noFill/>
              </a:ln>
            </p:spPr>
          </p:pic>
        </p:grpSp>
      </p:grpSp>
      <p:grpSp>
        <p:nvGrpSpPr>
          <p:cNvPr id="63" name="组合 62"/>
          <p:cNvGrpSpPr/>
          <p:nvPr/>
        </p:nvGrpSpPr>
        <p:grpSpPr>
          <a:xfrm>
            <a:off x="1363037" y="5971247"/>
            <a:ext cx="4200900" cy="712351"/>
            <a:chOff x="6914935" y="4113366"/>
            <a:chExt cx="4200900" cy="712351"/>
          </a:xfrm>
        </p:grpSpPr>
        <p:sp>
          <p:nvSpPr>
            <p:cNvPr id="64" name="文本框 63"/>
            <p:cNvSpPr txBox="1"/>
            <p:nvPr/>
          </p:nvSpPr>
          <p:spPr>
            <a:xfrm>
              <a:off x="6914935" y="4113366"/>
              <a:ext cx="3797689" cy="338554"/>
            </a:xfrm>
            <a:prstGeom prst="rect">
              <a:avLst/>
            </a:prstGeom>
            <a:noFill/>
          </p:spPr>
          <p:txBody>
            <a:bodyPr wrap="square" rtlCol="0">
              <a:spAutoFit/>
            </a:bodyPr>
            <a:lstStyle/>
            <a:p>
              <a:pPr lvl="0">
                <a:defRPr/>
              </a:pPr>
              <a:r>
                <a:rPr lang="en-US" altLang="zh-CN" sz="1600" b="1">
                  <a:solidFill>
                    <a:prstClr val="black"/>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Múltiples métodos de autenticación</a:t>
              </a:r>
              <a:endPar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grpSp>
          <p:nvGrpSpPr>
            <p:cNvPr id="65" name="组合 64"/>
            <p:cNvGrpSpPr/>
            <p:nvPr/>
          </p:nvGrpSpPr>
          <p:grpSpPr>
            <a:xfrm>
              <a:off x="7928207" y="4487067"/>
              <a:ext cx="1368633" cy="334801"/>
              <a:chOff x="8296069" y="5380420"/>
              <a:chExt cx="1368633" cy="334801"/>
            </a:xfrm>
          </p:grpSpPr>
          <p:grpSp>
            <p:nvGrpSpPr>
              <p:cNvPr id="76" name="组合 75"/>
              <p:cNvGrpSpPr/>
              <p:nvPr/>
            </p:nvGrpSpPr>
            <p:grpSpPr>
              <a:xfrm>
                <a:off x="8296069" y="5380420"/>
                <a:ext cx="335924" cy="334801"/>
                <a:chOff x="7320677" y="5411191"/>
                <a:chExt cx="335924" cy="334801"/>
              </a:xfrm>
            </p:grpSpPr>
            <p:sp>
              <p:nvSpPr>
                <p:cNvPr id="78" name="椭圆 77"/>
                <p:cNvSpPr>
                  <a:spLocks noChangeAspect="1"/>
                </p:cNvSpPr>
                <p:nvPr/>
              </p:nvSpPr>
              <p:spPr>
                <a:xfrm>
                  <a:off x="7320677" y="5411191"/>
                  <a:ext cx="335924" cy="334801"/>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79" name="图片 7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73159" y="5481914"/>
                  <a:ext cx="222907" cy="222907"/>
                </a:xfrm>
                <a:prstGeom prst="rect">
                  <a:avLst/>
                </a:prstGeom>
                <a:noFill/>
              </p:spPr>
            </p:pic>
          </p:grpSp>
          <p:sp>
            <p:nvSpPr>
              <p:cNvPr id="77" name="矩形 76"/>
              <p:cNvSpPr/>
              <p:nvPr/>
            </p:nvSpPr>
            <p:spPr>
              <a:xfrm>
                <a:off x="8590781" y="5410519"/>
                <a:ext cx="107392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EM/M1 Card</a:t>
                </a:r>
              </a:p>
            </p:txBody>
          </p:sp>
        </p:grpSp>
        <p:grpSp>
          <p:nvGrpSpPr>
            <p:cNvPr id="66" name="组合 65"/>
            <p:cNvGrpSpPr/>
            <p:nvPr/>
          </p:nvGrpSpPr>
          <p:grpSpPr>
            <a:xfrm>
              <a:off x="6996853" y="4480117"/>
              <a:ext cx="909426" cy="345600"/>
              <a:chOff x="8179904" y="5392616"/>
              <a:chExt cx="909426" cy="345600"/>
            </a:xfrm>
          </p:grpSpPr>
          <p:grpSp>
            <p:nvGrpSpPr>
              <p:cNvPr id="72" name="组合 71"/>
              <p:cNvGrpSpPr/>
              <p:nvPr/>
            </p:nvGrpSpPr>
            <p:grpSpPr>
              <a:xfrm>
                <a:off x="8179904" y="5392616"/>
                <a:ext cx="345600" cy="345600"/>
                <a:chOff x="8179904" y="5392616"/>
                <a:chExt cx="345600" cy="345600"/>
              </a:xfrm>
            </p:grpSpPr>
            <p:sp>
              <p:nvSpPr>
                <p:cNvPr id="74" name="椭圆 73"/>
                <p:cNvSpPr>
                  <a:spLocks noChangeAspect="1"/>
                </p:cNvSpPr>
                <p:nvPr/>
              </p:nvSpPr>
              <p:spPr>
                <a:xfrm>
                  <a:off x="8179904" y="5392616"/>
                  <a:ext cx="345600" cy="345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75" name="图片 74" descr="templates\docerresourceshop\icons\\32313538333732393b32313538333735333bc8cbc1b3cab6b1f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44695" y="5455202"/>
                  <a:ext cx="220429" cy="220429"/>
                </a:xfrm>
                <a:prstGeom prst="rect">
                  <a:avLst/>
                </a:prstGeom>
              </p:spPr>
            </p:pic>
          </p:grpSp>
          <p:sp>
            <p:nvSpPr>
              <p:cNvPr id="73" name="矩形 72"/>
              <p:cNvSpPr/>
              <p:nvPr/>
            </p:nvSpPr>
            <p:spPr>
              <a:xfrm>
                <a:off x="8496544" y="5426818"/>
                <a:ext cx="59278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a:t>
                </a:r>
              </a:p>
            </p:txBody>
          </p:sp>
        </p:grpSp>
        <p:grpSp>
          <p:nvGrpSpPr>
            <p:cNvPr id="67" name="组合 66"/>
            <p:cNvGrpSpPr/>
            <p:nvPr/>
          </p:nvGrpSpPr>
          <p:grpSpPr>
            <a:xfrm>
              <a:off x="9362059" y="4484212"/>
              <a:ext cx="1753776" cy="328000"/>
              <a:chOff x="9215386" y="5383483"/>
              <a:chExt cx="1753776" cy="328000"/>
            </a:xfrm>
          </p:grpSpPr>
          <p:grpSp>
            <p:nvGrpSpPr>
              <p:cNvPr id="68" name="组合 67"/>
              <p:cNvGrpSpPr/>
              <p:nvPr/>
            </p:nvGrpSpPr>
            <p:grpSpPr>
              <a:xfrm>
                <a:off x="9215386" y="5383483"/>
                <a:ext cx="328000" cy="328000"/>
                <a:chOff x="9112457" y="5342625"/>
                <a:chExt cx="328000" cy="328000"/>
              </a:xfrm>
            </p:grpSpPr>
            <p:sp>
              <p:nvSpPr>
                <p:cNvPr id="70" name="椭圆 69"/>
                <p:cNvSpPr/>
                <p:nvPr/>
              </p:nvSpPr>
              <p:spPr>
                <a:xfrm>
                  <a:off x="9112457" y="5342625"/>
                  <a:ext cx="328000" cy="3280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pic>
              <p:nvPicPr>
                <p:cNvPr id="71" name="图片 70" descr="二维码"/>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160270" y="5382581"/>
                  <a:ext cx="245662" cy="245662"/>
                </a:xfrm>
                <a:prstGeom prst="rect">
                  <a:avLst/>
                </a:prstGeom>
                <a:noFill/>
              </p:spPr>
            </p:pic>
          </p:grpSp>
          <p:sp>
            <p:nvSpPr>
              <p:cNvPr id="69" name="矩形 68"/>
              <p:cNvSpPr/>
              <p:nvPr/>
            </p:nvSpPr>
            <p:spPr>
              <a:xfrm>
                <a:off x="9487978" y="5399318"/>
                <a:ext cx="148118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QR Code (Optional)</a:t>
                </a:r>
              </a:p>
            </p:txBody>
          </p:sp>
        </p:grpSp>
      </p:grpSp>
      <p:pic>
        <p:nvPicPr>
          <p:cNvPr id="8" name="图片 7"/>
          <p:cNvPicPr>
            <a:picLocks noChangeAspect="1"/>
          </p:cNvPicPr>
          <p:nvPr/>
        </p:nvPicPr>
        <p:blipFill>
          <a:blip r:embed="rId13"/>
          <a:stretch>
            <a:fillRect/>
          </a:stretch>
        </p:blipFill>
        <p:spPr>
          <a:xfrm>
            <a:off x="9153485" y="2934685"/>
            <a:ext cx="533400" cy="533400"/>
          </a:xfrm>
          <a:prstGeom prst="rect">
            <a:avLst/>
          </a:prstGeom>
        </p:spPr>
      </p:pic>
      <p:sp>
        <p:nvSpPr>
          <p:cNvPr id="91" name="文本框 90"/>
          <p:cNvSpPr txBox="1"/>
          <p:nvPr/>
        </p:nvSpPr>
        <p:spPr>
          <a:xfrm>
            <a:off x="8731762" y="3434250"/>
            <a:ext cx="1333175" cy="276999"/>
          </a:xfrm>
          <a:prstGeom prst="rect">
            <a:avLst/>
          </a:prstGeom>
          <a:noFill/>
        </p:spPr>
        <p:txBody>
          <a:bodyPr wrap="square" rtlCol="0">
            <a:spAutoFit/>
          </a:bodyPr>
          <a:lstStyle/>
          <a:p>
            <a:pPr marL="0" marR="0" lvl="0" indent="0" algn="l" defTabSz="915944"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panose="020B0503020204020204" pitchFamily="34" charset="-122"/>
                <a:cs typeface="+mn-ea"/>
              </a:rPr>
              <a:t>1 cable for VAC</a:t>
            </a:r>
            <a:endParaRPr kumimoji="0" lang="zh-CN" altLang="en-US" sz="12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panose="020B0503020204020204" pitchFamily="34" charset="-122"/>
              <a:cs typeface="+mn-ea"/>
            </a:endParaRPr>
          </a:p>
        </p:txBody>
      </p:sp>
      <p:grpSp>
        <p:nvGrpSpPr>
          <p:cNvPr id="92" name="组合 91"/>
          <p:cNvGrpSpPr/>
          <p:nvPr/>
        </p:nvGrpSpPr>
        <p:grpSpPr>
          <a:xfrm>
            <a:off x="743950" y="5971247"/>
            <a:ext cx="573162" cy="588025"/>
            <a:chOff x="367070" y="6029082"/>
            <a:chExt cx="488508" cy="488508"/>
          </a:xfrm>
        </p:grpSpPr>
        <p:sp>
          <p:nvSpPr>
            <p:cNvPr id="93" name="椭圆 92"/>
            <p:cNvSpPr/>
            <p:nvPr/>
          </p:nvSpPr>
          <p:spPr>
            <a:xfrm>
              <a:off x="367070" y="6029082"/>
              <a:ext cx="488508" cy="4885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94" name="图片 93"/>
            <p:cNvPicPr>
              <a:picLocks noChangeAspect="1"/>
            </p:cNvPicPr>
            <p:nvPr/>
          </p:nvPicPr>
          <p:blipFill>
            <a:blip r:embed="rId14"/>
            <a:stretch>
              <a:fillRect/>
            </a:stretch>
          </p:blipFill>
          <p:spPr>
            <a:xfrm>
              <a:off x="446789" y="6066457"/>
              <a:ext cx="360000" cy="360000"/>
            </a:xfrm>
            <a:prstGeom prst="rect">
              <a:avLst/>
            </a:prstGeom>
          </p:spPr>
        </p:pic>
      </p:grpSp>
      <p:grpSp>
        <p:nvGrpSpPr>
          <p:cNvPr id="10" name="组合 9"/>
          <p:cNvGrpSpPr/>
          <p:nvPr/>
        </p:nvGrpSpPr>
        <p:grpSpPr>
          <a:xfrm>
            <a:off x="8369900" y="3869227"/>
            <a:ext cx="513440" cy="509352"/>
            <a:chOff x="7959502" y="3625226"/>
            <a:chExt cx="513440" cy="509352"/>
          </a:xfrm>
        </p:grpSpPr>
        <p:sp>
          <p:nvSpPr>
            <p:cNvPr id="60" name="椭圆 59"/>
            <p:cNvSpPr/>
            <p:nvPr/>
          </p:nvSpPr>
          <p:spPr>
            <a:xfrm>
              <a:off x="7959502" y="3625226"/>
              <a:ext cx="513440" cy="5093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9" name="图片 8"/>
            <p:cNvPicPr>
              <a:picLocks noChangeAspect="1"/>
            </p:cNvPicPr>
            <p:nvPr/>
          </p:nvPicPr>
          <p:blipFill>
            <a:blip r:embed="rId15"/>
            <a:stretch>
              <a:fillRect/>
            </a:stretch>
          </p:blipFill>
          <p:spPr>
            <a:xfrm>
              <a:off x="8037014" y="3715570"/>
              <a:ext cx="360000" cy="360000"/>
            </a:xfrm>
            <a:prstGeom prst="rect">
              <a:avLst/>
            </a:prstGeom>
          </p:spPr>
        </p:pic>
      </p:grpSp>
      <p:cxnSp>
        <p:nvCxnSpPr>
          <p:cNvPr id="95" name="直接连接符 94"/>
          <p:cNvCxnSpPr/>
          <p:nvPr/>
        </p:nvCxnSpPr>
        <p:spPr>
          <a:xfrm flipV="1">
            <a:off x="5576250" y="3684246"/>
            <a:ext cx="632758" cy="150163"/>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7" name="直接连接符 96"/>
          <p:cNvCxnSpPr>
            <a:endCxn id="8" idx="1"/>
          </p:cNvCxnSpPr>
          <p:nvPr/>
        </p:nvCxnSpPr>
        <p:spPr>
          <a:xfrm flipV="1">
            <a:off x="7999410" y="3201385"/>
            <a:ext cx="1154075" cy="276625"/>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nvGrpSpPr>
          <p:cNvPr id="98" name="组合 97"/>
          <p:cNvGrpSpPr/>
          <p:nvPr/>
        </p:nvGrpSpPr>
        <p:grpSpPr>
          <a:xfrm>
            <a:off x="4574590" y="192064"/>
            <a:ext cx="3374459" cy="735449"/>
            <a:chOff x="5466485" y="105558"/>
            <a:chExt cx="3779799" cy="807993"/>
          </a:xfrm>
        </p:grpSpPr>
        <p:sp>
          <p:nvSpPr>
            <p:cNvPr id="99" name="圆角矩形 98"/>
            <p:cNvSpPr/>
            <p:nvPr/>
          </p:nvSpPr>
          <p:spPr>
            <a:xfrm>
              <a:off x="5466485" y="106570"/>
              <a:ext cx="3779799" cy="8069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00" name="TextBox 49"/>
            <p:cNvSpPr txBox="1"/>
            <p:nvPr/>
          </p:nvSpPr>
          <p:spPr>
            <a:xfrm>
              <a:off x="5573990" y="105558"/>
              <a:ext cx="3587492" cy="777711"/>
            </a:xfrm>
            <a:prstGeom prst="rect">
              <a:avLst/>
            </a:prstGeom>
            <a:noFill/>
            <a:ln>
              <a:noFill/>
            </a:ln>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K6B</a:t>
              </a:r>
              <a:r>
                <a:rPr kumimoji="0" lang="en-US" altLang="zh-CN" sz="32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411TX</a:t>
              </a:r>
              <a:r>
                <a:rPr kumimoji="0" lang="en-US" altLang="zh-CN" sz="3200" b="1" i="1" u="none" strike="noStrike" kern="1200" cap="none" spc="0" normalizeH="0" baseline="0" noProof="0" dirty="0">
                  <a:ln>
                    <a:noFill/>
                  </a:ln>
                  <a:solidFill>
                    <a:srgbClr val="333333"/>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 series</a:t>
              </a:r>
              <a:endParaRPr kumimoji="0" lang="zh-CN" altLang="en-US" sz="3200" b="1" i="1" u="none" strike="noStrike" kern="1200" cap="none" spc="0" normalizeH="0" baseline="0" noProof="0" dirty="0">
                <a:ln>
                  <a:noFill/>
                </a:ln>
                <a:solidFill>
                  <a:srgbClr val="D41D1C"/>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pic>
        <p:nvPicPr>
          <p:cNvPr id="101" name="图片 100"/>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40494" y="282972"/>
            <a:ext cx="3681177" cy="540000"/>
          </a:xfrm>
          <a:prstGeom prst="rect">
            <a:avLst/>
          </a:prstGeom>
        </p:spPr>
      </p:pic>
      <p:grpSp>
        <p:nvGrpSpPr>
          <p:cNvPr id="2" name="组合 28">
            <a:extLst>
              <a:ext uri="{FF2B5EF4-FFF2-40B4-BE49-F238E27FC236}">
                <a16:creationId xmlns:a16="http://schemas.microsoft.com/office/drawing/2014/main" id="{C6172313-ECB4-E6FB-A510-E356B527752D}"/>
              </a:ext>
            </a:extLst>
          </p:cNvPr>
          <p:cNvGrpSpPr/>
          <p:nvPr/>
        </p:nvGrpSpPr>
        <p:grpSpPr>
          <a:xfrm>
            <a:off x="5949342" y="4899811"/>
            <a:ext cx="5957451" cy="707886"/>
            <a:chOff x="6047003" y="1221955"/>
            <a:chExt cx="5484006" cy="707886"/>
          </a:xfrm>
        </p:grpSpPr>
        <p:grpSp>
          <p:nvGrpSpPr>
            <p:cNvPr id="3" name="组合 29">
              <a:extLst>
                <a:ext uri="{FF2B5EF4-FFF2-40B4-BE49-F238E27FC236}">
                  <a16:creationId xmlns:a16="http://schemas.microsoft.com/office/drawing/2014/main" id="{2E87DC8A-233C-FF24-59D6-7E52509130FF}"/>
                </a:ext>
              </a:extLst>
            </p:cNvPr>
            <p:cNvGrpSpPr/>
            <p:nvPr/>
          </p:nvGrpSpPr>
          <p:grpSpPr>
            <a:xfrm>
              <a:off x="6047003" y="1298899"/>
              <a:ext cx="596569" cy="573266"/>
              <a:chOff x="6582562" y="1930101"/>
              <a:chExt cx="488508" cy="488508"/>
            </a:xfrm>
          </p:grpSpPr>
          <p:sp>
            <p:nvSpPr>
              <p:cNvPr id="11" name="椭圆 31">
                <a:extLst>
                  <a:ext uri="{FF2B5EF4-FFF2-40B4-BE49-F238E27FC236}">
                    <a16:creationId xmlns:a16="http://schemas.microsoft.com/office/drawing/2014/main" id="{E12A42DB-F67A-D4F4-1620-9501BA6E983A}"/>
                  </a:ext>
                </a:extLst>
              </p:cNvPr>
              <p:cNvSpPr/>
              <p:nvPr/>
            </p:nvSpPr>
            <p:spPr>
              <a:xfrm>
                <a:off x="6582562" y="1930101"/>
                <a:ext cx="488508" cy="4885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12" name="图片 32">
                <a:extLst>
                  <a:ext uri="{FF2B5EF4-FFF2-40B4-BE49-F238E27FC236}">
                    <a16:creationId xmlns:a16="http://schemas.microsoft.com/office/drawing/2014/main" id="{DA30E8CB-B689-0395-07D9-49A7E84A774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606398" y="1959987"/>
                <a:ext cx="425805" cy="425805"/>
              </a:xfrm>
              <a:prstGeom prst="rect">
                <a:avLst/>
              </a:prstGeom>
              <a:noFill/>
            </p:spPr>
          </p:pic>
        </p:grpSp>
        <p:sp>
          <p:nvSpPr>
            <p:cNvPr id="4" name="文本框 186">
              <a:extLst>
                <a:ext uri="{FF2B5EF4-FFF2-40B4-BE49-F238E27FC236}">
                  <a16:creationId xmlns:a16="http://schemas.microsoft.com/office/drawing/2014/main" id="{BCDA7163-71BA-CEBD-0DAE-931C7F355367}"/>
                </a:ext>
              </a:extLst>
            </p:cNvPr>
            <p:cNvSpPr txBox="1"/>
            <p:nvPr/>
          </p:nvSpPr>
          <p:spPr>
            <a:xfrm>
              <a:off x="6604910" y="1221955"/>
              <a:ext cx="4926099" cy="707886"/>
            </a:xfrm>
            <a:prstGeom prst="rect">
              <a:avLst/>
            </a:prstGeom>
            <a:noFill/>
          </p:spPr>
          <p:txBody>
            <a:bodyPr wrap="square" rtlCol="0">
              <a:spAutoFit/>
            </a:bodyPr>
            <a:lstStyle>
              <a:defPPr>
                <a:defRPr lang="zh-CN"/>
              </a:defPPr>
              <a:lvl1pPr>
                <a:defRPr sz="2000" b="1">
                  <a:solidFill>
                    <a:srgbClr val="262E31"/>
                  </a:solidFill>
                  <a:latin typeface="Calibri" panose="020F0502020204030204" pitchFamily="34" charset="0"/>
                  <a:cs typeface="Calibri" panose="020F0502020204030204" pitchFamily="34" charset="0"/>
                </a:defRPr>
              </a:lvl1pPr>
            </a:lstStyle>
            <a:p>
              <a:pPr lvl="0" defTabSz="1088284">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s-ES" altLang="zh-CN" sz="1600" dirty="0">
                  <a:solidFill>
                    <a:prstClr val="black"/>
                  </a:solidFill>
                  <a:ea typeface="微软雅黑" panose="020B0503020204020204" pitchFamily="34" charset="-122"/>
                  <a:cs typeface="Helvetica" panose="020B0604020202020204" pitchFamily="34" charset="0"/>
                  <a:sym typeface="Calibri" panose="020F0502020204030204" pitchFamily="34" charset="0"/>
                </a:rPr>
                <a:t>Instalación y configuración en un solo paso</a:t>
              </a:r>
            </a:p>
            <a:p>
              <a:pPr lvl="0" defTabSz="1088284">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s-ES" altLang="zh-CN" sz="1200" b="0" dirty="0">
                  <a:solidFill>
                    <a:srgbClr val="000000"/>
                  </a:solidFill>
                  <a:ea typeface="微软雅黑" panose="020B0503020204020204" pitchFamily="34" charset="-122"/>
                  <a:cs typeface="Helvetica" panose="020B0604020202020204" pitchFamily="34" charset="0"/>
                  <a:sym typeface="Calibri" panose="020F0502020204030204" pitchFamily="34" charset="0"/>
                </a:rPr>
                <a:t>Un cable para alimentación, un cable para red, no se requiere cableado adicional.</a:t>
              </a:r>
              <a:r>
                <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p>
            <a:p>
              <a:pPr lvl="0" defTabSz="914217">
                <a:defRPr/>
              </a:pPr>
              <a:r>
                <a:rPr lang="en-US" altLang="zh-CN" sz="1200" b="0" dirty="0">
                  <a:solidFill>
                    <a:srgbClr val="000000"/>
                  </a:solidFill>
                  <a:ea typeface="微软雅黑" panose="020B0503020204020204" pitchFamily="34" charset="-122"/>
                  <a:cs typeface="Helvetica" panose="020B0604020202020204" pitchFamily="34" charset="0"/>
                  <a:sym typeface="Calibri" panose="020F0502020204030204" pitchFamily="34" charset="0"/>
                </a:rPr>
                <a:t>   </a:t>
              </a:r>
              <a:r>
                <a:rPr kumimoji="0" lang="en-US" altLang="zh-CN" sz="1200" b="0"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PC / mobile web </a:t>
              </a:r>
              <a:r>
                <a:rPr kumimoji="0" lang="en-US" altLang="zh-CN" sz="1200" b="0" i="0"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configuracion</a:t>
              </a:r>
              <a:r>
                <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y </a:t>
              </a:r>
              <a:r>
                <a:rPr lang="en-US" altLang="zh-CN" sz="1200" b="0" dirty="0" err="1">
                  <a:solidFill>
                    <a:srgbClr val="FF0000"/>
                  </a:solidFill>
                  <a:ea typeface="微软雅黑" panose="020B0503020204020204" pitchFamily="34" charset="-122"/>
                  <a:cs typeface="Helvetica" panose="020B0604020202020204" pitchFamily="34" charset="0"/>
                  <a:sym typeface="Calibri" panose="020F0502020204030204" pitchFamily="34" charset="0"/>
                </a:rPr>
                <a:t>Autodiagnóstico</a:t>
              </a:r>
              <a:endParaRPr kumimoji="0" lang="en-US" altLang="zh-CN" sz="1200" b="0"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13" name="组合 33">
            <a:extLst>
              <a:ext uri="{FF2B5EF4-FFF2-40B4-BE49-F238E27FC236}">
                <a16:creationId xmlns:a16="http://schemas.microsoft.com/office/drawing/2014/main" id="{EEB5E2AB-C445-A317-1ADA-58CA7A00DF88}"/>
              </a:ext>
            </a:extLst>
          </p:cNvPr>
          <p:cNvGrpSpPr/>
          <p:nvPr/>
        </p:nvGrpSpPr>
        <p:grpSpPr>
          <a:xfrm>
            <a:off x="5949342" y="5727452"/>
            <a:ext cx="5286157" cy="1077218"/>
            <a:chOff x="6104530" y="5022458"/>
            <a:chExt cx="4791891" cy="1077218"/>
          </a:xfrm>
        </p:grpSpPr>
        <p:grpSp>
          <p:nvGrpSpPr>
            <p:cNvPr id="14" name="组合 34">
              <a:extLst>
                <a:ext uri="{FF2B5EF4-FFF2-40B4-BE49-F238E27FC236}">
                  <a16:creationId xmlns:a16="http://schemas.microsoft.com/office/drawing/2014/main" id="{682116C0-4A2C-1E57-D18B-C65961F6C275}"/>
                </a:ext>
              </a:extLst>
            </p:cNvPr>
            <p:cNvGrpSpPr/>
            <p:nvPr/>
          </p:nvGrpSpPr>
          <p:grpSpPr>
            <a:xfrm>
              <a:off x="6104530" y="5189404"/>
              <a:ext cx="577454" cy="577454"/>
              <a:chOff x="6412243" y="6014209"/>
              <a:chExt cx="488508" cy="488508"/>
            </a:xfrm>
          </p:grpSpPr>
          <p:sp>
            <p:nvSpPr>
              <p:cNvPr id="16" name="椭圆 36">
                <a:extLst>
                  <a:ext uri="{FF2B5EF4-FFF2-40B4-BE49-F238E27FC236}">
                    <a16:creationId xmlns:a16="http://schemas.microsoft.com/office/drawing/2014/main" id="{694CB73F-FB1D-820F-C953-33A9B9759B18}"/>
                  </a:ext>
                </a:extLst>
              </p:cNvPr>
              <p:cNvSpPr/>
              <p:nvPr/>
            </p:nvSpPr>
            <p:spPr>
              <a:xfrm>
                <a:off x="6412243" y="6014209"/>
                <a:ext cx="488508" cy="48850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17" name="图片 37">
                <a:extLst>
                  <a:ext uri="{FF2B5EF4-FFF2-40B4-BE49-F238E27FC236}">
                    <a16:creationId xmlns:a16="http://schemas.microsoft.com/office/drawing/2014/main" id="{5A4BF69C-594B-D676-02DF-D9AF57A625E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482259" y="6081218"/>
                <a:ext cx="348475" cy="348475"/>
              </a:xfrm>
              <a:prstGeom prst="rect">
                <a:avLst/>
              </a:prstGeom>
            </p:spPr>
          </p:pic>
        </p:grpSp>
        <p:sp>
          <p:nvSpPr>
            <p:cNvPr id="15" name="文本框 186">
              <a:extLst>
                <a:ext uri="{FF2B5EF4-FFF2-40B4-BE49-F238E27FC236}">
                  <a16:creationId xmlns:a16="http://schemas.microsoft.com/office/drawing/2014/main" id="{5483F80B-BF2B-C3F5-AFFC-C354F477B230}"/>
                </a:ext>
              </a:extLst>
            </p:cNvPr>
            <p:cNvSpPr txBox="1"/>
            <p:nvPr/>
          </p:nvSpPr>
          <p:spPr>
            <a:xfrm>
              <a:off x="6655559" y="5022458"/>
              <a:ext cx="4240862" cy="1077218"/>
            </a:xfrm>
            <a:prstGeom prst="rect">
              <a:avLst/>
            </a:prstGeom>
            <a:noFill/>
          </p:spPr>
          <p:txBody>
            <a:bodyPr wrap="square" rtlCol="0">
              <a:spAutoFit/>
            </a:bodyPr>
            <a:lstStyle>
              <a:defPPr>
                <a:defRPr lang="zh-CN"/>
              </a:defPPr>
              <a:lvl1pPr>
                <a:defRPr sz="2000" b="1">
                  <a:solidFill>
                    <a:srgbClr val="262E31"/>
                  </a:solidFill>
                  <a:latin typeface="Calibri" panose="020F0502020204030204" pitchFamily="34" charset="0"/>
                  <a:cs typeface="Calibri" panose="020F0502020204030204" pitchFamily="34" charset="0"/>
                </a:defRPr>
              </a:lvl1pPr>
            </a:lstStyle>
            <a:p>
              <a:pPr lvl="0" defTabSz="1088284">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s-ES" altLang="zh-CN" sz="1600" dirty="0">
                  <a:solidFill>
                    <a:prstClr val="black"/>
                  </a:solidFill>
                  <a:ea typeface="微软雅黑" panose="020B0503020204020204" pitchFamily="34" charset="-122"/>
                  <a:cs typeface="Helvetica" panose="020B0604020202020204" pitchFamily="34" charset="0"/>
                  <a:sym typeface="Calibri" panose="020F0502020204030204" pitchFamily="34" charset="0"/>
                </a:rPr>
                <a:t>Acceso y experiencia sin contacto</a:t>
              </a:r>
              <a:endPar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p>
              <a:pPr lvl="0" defTabSz="914217">
                <a:defRPr/>
              </a:pPr>
              <a:r>
                <a:rPr lang="es-ES" altLang="zh-CN" sz="1200" b="0" dirty="0">
                  <a:solidFill>
                    <a:prstClr val="black"/>
                  </a:solidFill>
                  <a:ea typeface="微软雅黑" panose="020B0503020204020204" pitchFamily="34" charset="-122"/>
                  <a:cs typeface="Helvetica" panose="020B0604020202020204" pitchFamily="34" charset="0"/>
                  <a:sym typeface="Calibri" panose="020F0502020204030204" pitchFamily="34" charset="0"/>
                </a:rPr>
                <a:t>   Mejorar la experiencia del usuario
   admite llavero de control remoto (433MHz por defecto / 868MHz)
   * El llavero puede controlar uno o varios carriles
   * solo receptor de llavero incorporado de carril R</a:t>
              </a:r>
              <a:endParaRPr kumimoji="0" lang="en-US" altLang="zh-CN" sz="1200" b="0"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Tree>
    <p:extLst>
      <p:ext uri="{BB962C8B-B14F-4D97-AF65-F5344CB8AC3E}">
        <p14:creationId xmlns:p14="http://schemas.microsoft.com/office/powerpoint/2010/main" val="1153574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矩形 48"/>
          <p:cNvSpPr/>
          <p:nvPr/>
        </p:nvSpPr>
        <p:spPr>
          <a:xfrm>
            <a:off x="5990363" y="0"/>
            <a:ext cx="6208263" cy="6858000"/>
          </a:xfrm>
          <a:prstGeom prst="rect">
            <a:avLst/>
          </a:prstGeom>
          <a:gradFill flip="none" rotWithShape="1">
            <a:gsLst>
              <a:gs pos="0">
                <a:schemeClr val="accent1">
                  <a:lumMod val="40000"/>
                  <a:lumOff val="60000"/>
                </a:schemeClr>
              </a:gs>
              <a:gs pos="30000">
                <a:schemeClr val="accent1">
                  <a:lumMod val="20000"/>
                  <a:lumOff val="80000"/>
                </a:schemeClr>
              </a:gs>
              <a:gs pos="100000">
                <a:schemeClr val="bg1">
                  <a:lumMod val="76000"/>
                  <a:lumOff val="24000"/>
                  <a:alpha val="9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 name="圆角矩形 1"/>
          <p:cNvSpPr/>
          <p:nvPr/>
        </p:nvSpPr>
        <p:spPr>
          <a:xfrm>
            <a:off x="4728647" y="1717050"/>
            <a:ext cx="2993275" cy="42334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83" name="文本框 82"/>
          <p:cNvSpPr txBox="1"/>
          <p:nvPr/>
        </p:nvSpPr>
        <p:spPr>
          <a:xfrm>
            <a:off x="4473911" y="2415061"/>
            <a:ext cx="3412643" cy="1354217"/>
          </a:xfrm>
          <a:prstGeom prst="rect">
            <a:avLst/>
          </a:prstGeom>
          <a:noFill/>
        </p:spPr>
        <p:txBody>
          <a:bodyPr wrap="square" rtlCol="0">
            <a:spAutoFit/>
          </a:bodyPr>
          <a:lstStyle/>
          <a:p>
            <a:pPr lvl="0" algn="ctr">
              <a:defRPr/>
            </a:pPr>
            <a:r>
              <a:rPr lang="es-ES" altLang="zh-CN" sz="1600" b="1" dirty="0">
                <a:solidFill>
                  <a:srgbClr val="000000"/>
                </a:solidFill>
                <a:latin typeface="Calibri" panose="020F0502020204030204" pitchFamily="34" charset="0"/>
                <a:ea typeface="微软雅黑"/>
                <a:cs typeface="Calibri" panose="020F0502020204030204" pitchFamily="34" charset="0"/>
              </a:rPr>
              <a:t>Recomendado para escenarios con altos requisitos de protección de la privacidad</a:t>
            </a:r>
            <a:endParaRPr kumimoji="0" lang="en-US" altLang="zh-CN" sz="1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285750" lvl="0" indent="-285750">
              <a:spcBef>
                <a:spcPts val="600"/>
              </a:spcBef>
              <a:buFont typeface="Arial" panose="020B0604020202020204" pitchFamily="34" charset="0"/>
              <a:buChar char="•"/>
              <a:defRPr/>
            </a:pPr>
            <a:r>
              <a:rPr lang="es-ES" altLang="zh-CN" sz="1200" dirty="0">
                <a:solidFill>
                  <a:srgbClr val="000000"/>
                </a:solidFill>
                <a:latin typeface="Calibri" panose="020F0502020204030204" pitchFamily="34" charset="0"/>
                <a:ea typeface="微软雅黑"/>
                <a:cs typeface="Calibri" panose="020F0502020204030204" pitchFamily="34" charset="0"/>
              </a:rPr>
              <a:t>Bancos, seguros y otros edificios financieros
Edificio gubernamental</a:t>
            </a:r>
            <a:endParaRPr kumimoji="0" lang="en-US" altLang="zh-CN" sz="12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84" name="文本框 83"/>
          <p:cNvSpPr txBox="1"/>
          <p:nvPr/>
        </p:nvSpPr>
        <p:spPr>
          <a:xfrm>
            <a:off x="1473008" y="1042922"/>
            <a:ext cx="1215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K</a:t>
            </a:r>
            <a:r>
              <a:rPr kumimoji="0" lang="en-US" altLang="zh-CN" sz="1800" b="0" i="0" u="none" strike="noStrike" kern="1200" cap="none" spc="0" normalizeH="0" baseline="0" noProof="0" dirty="0">
                <a:ln>
                  <a:noFill/>
                </a:ln>
                <a:solidFill>
                  <a:srgbClr val="FF0000"/>
                </a:solidFill>
                <a:effectLst/>
                <a:uLnTx/>
                <a:uFillTx/>
                <a:latin typeface="Arial"/>
                <a:ea typeface="微软雅黑"/>
                <a:cs typeface="+mn-cs"/>
              </a:rPr>
              <a:t>6</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B961</a:t>
            </a:r>
            <a:r>
              <a:rPr kumimoji="0" lang="en-US" altLang="zh-CN" sz="1800" b="0" i="0" u="none" strike="noStrike" kern="1200" cap="none" spc="0" normalizeH="0" baseline="0" noProof="0" dirty="0">
                <a:ln>
                  <a:noFill/>
                </a:ln>
                <a:solidFill>
                  <a:srgbClr val="FF0000"/>
                </a:solidFill>
                <a:effectLst/>
                <a:uLnTx/>
                <a:uFillTx/>
                <a:latin typeface="Arial"/>
                <a:ea typeface="微软雅黑"/>
                <a:cs typeface="+mn-cs"/>
              </a:rPr>
              <a:t>X</a:t>
            </a:r>
            <a:endParaRPr kumimoji="0" lang="zh-CN" altLang="en-US" sz="1800" b="0"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85" name="文本框 84"/>
          <p:cNvSpPr txBox="1"/>
          <p:nvPr/>
        </p:nvSpPr>
        <p:spPr>
          <a:xfrm>
            <a:off x="9542280" y="6423310"/>
            <a:ext cx="1295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K</a:t>
            </a:r>
            <a:r>
              <a:rPr kumimoji="0" lang="en-US" altLang="zh-CN" sz="1800" b="0" i="0" u="none" strike="noStrike" kern="1200" cap="none" spc="0" normalizeH="0" baseline="0" noProof="0" dirty="0">
                <a:ln>
                  <a:noFill/>
                </a:ln>
                <a:solidFill>
                  <a:srgbClr val="FF0000"/>
                </a:solidFill>
                <a:effectLst/>
                <a:uLnTx/>
                <a:uFillTx/>
                <a:latin typeface="Arial"/>
                <a:ea typeface="微软雅黑"/>
                <a:cs typeface="+mn-cs"/>
              </a:rPr>
              <a:t>6</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B653</a:t>
            </a:r>
            <a:r>
              <a:rPr kumimoji="0" lang="en-US" altLang="zh-CN" sz="1800" b="0" i="0" u="none" strike="noStrike" kern="1200" cap="none" spc="0" normalizeH="0" baseline="0" noProof="0" dirty="0">
                <a:ln>
                  <a:noFill/>
                </a:ln>
                <a:solidFill>
                  <a:srgbClr val="FF0000"/>
                </a:solidFill>
                <a:effectLst/>
                <a:uLnTx/>
                <a:uFillTx/>
                <a:latin typeface="Arial"/>
                <a:ea typeface="微软雅黑"/>
                <a:cs typeface="+mn-cs"/>
              </a:rPr>
              <a:t>X</a:t>
            </a:r>
            <a:endParaRPr kumimoji="0" lang="zh-CN" altLang="en-US" sz="1800" b="0" i="0" u="none" strike="noStrike" kern="1200" cap="none" spc="0" normalizeH="0" baseline="0" noProof="0" dirty="0">
              <a:ln>
                <a:noFill/>
              </a:ln>
              <a:solidFill>
                <a:srgbClr val="FF0000"/>
              </a:solidFill>
              <a:effectLst/>
              <a:uLnTx/>
              <a:uFillTx/>
              <a:latin typeface="Arial"/>
              <a:ea typeface="微软雅黑"/>
              <a:cs typeface="+mn-cs"/>
            </a:endParaRPr>
          </a:p>
        </p:txBody>
      </p:sp>
      <p:pic>
        <p:nvPicPr>
          <p:cNvPr id="86" name="图片 8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8657" y="3811186"/>
            <a:ext cx="1620000" cy="1080000"/>
          </a:xfrm>
          <a:prstGeom prst="rect">
            <a:avLst/>
          </a:prstGeom>
        </p:spPr>
      </p:pic>
      <p:pic>
        <p:nvPicPr>
          <p:cNvPr id="87" name="图片 8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1904" y="5082569"/>
            <a:ext cx="1594339" cy="1080000"/>
          </a:xfrm>
          <a:prstGeom prst="rect">
            <a:avLst/>
          </a:prstGeom>
        </p:spPr>
      </p:pic>
      <p:pic>
        <p:nvPicPr>
          <p:cNvPr id="88" name="图片 8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96964" y="3811186"/>
            <a:ext cx="1619279" cy="1080000"/>
          </a:xfrm>
          <a:prstGeom prst="rect">
            <a:avLst/>
          </a:prstGeom>
        </p:spPr>
      </p:pic>
      <p:pic>
        <p:nvPicPr>
          <p:cNvPr id="89" name="Picture 2" descr="Government Printing Offic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79378" y="5082569"/>
            <a:ext cx="1619279" cy="1080000"/>
          </a:xfrm>
          <a:prstGeom prst="rect">
            <a:avLst/>
          </a:prstGeom>
          <a:noFill/>
          <a:extLst>
            <a:ext uri="{909E8E84-426E-40DD-AFC4-6F175D3DCCD1}">
              <a14:hiddenFill xmlns:a14="http://schemas.microsoft.com/office/drawing/2010/main">
                <a:solidFill>
                  <a:srgbClr val="FFFFFF"/>
                </a:solidFill>
              </a14:hiddenFill>
            </a:ext>
          </a:extLst>
        </p:spPr>
      </p:pic>
      <p:sp>
        <p:nvSpPr>
          <p:cNvPr id="90" name="文本框 89"/>
          <p:cNvSpPr txBox="1"/>
          <p:nvPr/>
        </p:nvSpPr>
        <p:spPr>
          <a:xfrm>
            <a:off x="4718623" y="1731085"/>
            <a:ext cx="296990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zh-CN"/>
            </a:defPPr>
            <a:lvl1pPr>
              <a:defRPr sz="2200">
                <a:solidFill>
                  <a:srgbClr val="0070C0"/>
                </a:solidFill>
                <a:latin typeface="Baskerville Old Face" panose="02020602080505020303"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85000"/>
                    <a:lumOff val="15000"/>
                  </a:prstClr>
                </a:solidFill>
                <a:effectLst/>
                <a:uLnTx/>
                <a:uFillTx/>
                <a:latin typeface="Helvetica" panose="020B0604020202020204" pitchFamily="34" charset="0"/>
                <a:ea typeface="微软雅黑"/>
                <a:cs typeface="Helvetica" panose="020B0604020202020204" pitchFamily="34" charset="0"/>
              </a:rPr>
              <a:t>Biometric Recognition Free</a:t>
            </a: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Helvetica" panose="020B0604020202020204" pitchFamily="34" charset="0"/>
              <a:ea typeface="微软雅黑"/>
              <a:cs typeface="Helvetica" panose="020B0604020202020204" pitchFamily="34" charset="0"/>
            </a:endParaRPr>
          </a:p>
        </p:txBody>
      </p:sp>
      <p:grpSp>
        <p:nvGrpSpPr>
          <p:cNvPr id="91" name="组合 90"/>
          <p:cNvGrpSpPr/>
          <p:nvPr/>
        </p:nvGrpSpPr>
        <p:grpSpPr>
          <a:xfrm>
            <a:off x="8562337" y="4803261"/>
            <a:ext cx="2966724" cy="1627593"/>
            <a:chOff x="8562337" y="4657515"/>
            <a:chExt cx="2966724" cy="1627593"/>
          </a:xfrm>
        </p:grpSpPr>
        <p:sp>
          <p:nvSpPr>
            <p:cNvPr id="92" name="椭圆 91"/>
            <p:cNvSpPr/>
            <p:nvPr/>
          </p:nvSpPr>
          <p:spPr>
            <a:xfrm>
              <a:off x="8562337" y="4657515"/>
              <a:ext cx="2966724" cy="1627593"/>
            </a:xfrm>
            <a:prstGeom prst="ellipse">
              <a:avLst/>
            </a:prstGeom>
            <a:solidFill>
              <a:srgbClr val="FFFFFF">
                <a:lumMod val="8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93" name="图片 9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72126" y="4793465"/>
              <a:ext cx="2231771" cy="1440000"/>
            </a:xfrm>
            <a:prstGeom prst="rect">
              <a:avLst/>
            </a:prstGeom>
          </p:spPr>
        </p:pic>
      </p:grpSp>
      <p:grpSp>
        <p:nvGrpSpPr>
          <p:cNvPr id="94" name="组合 93"/>
          <p:cNvGrpSpPr/>
          <p:nvPr/>
        </p:nvGrpSpPr>
        <p:grpSpPr>
          <a:xfrm>
            <a:off x="550056" y="1419001"/>
            <a:ext cx="3061823" cy="1559896"/>
            <a:chOff x="550056" y="1419001"/>
            <a:chExt cx="3061823" cy="1559896"/>
          </a:xfrm>
        </p:grpSpPr>
        <p:sp>
          <p:nvSpPr>
            <p:cNvPr id="95" name="椭圆 94"/>
            <p:cNvSpPr/>
            <p:nvPr/>
          </p:nvSpPr>
          <p:spPr>
            <a:xfrm>
              <a:off x="550056" y="1419001"/>
              <a:ext cx="3061823" cy="1559896"/>
            </a:xfrm>
            <a:prstGeom prst="ellipse">
              <a:avLst/>
            </a:prstGeom>
            <a:solidFill>
              <a:srgbClr val="808080">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96" name="图片 9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5835" y="1492035"/>
              <a:ext cx="2152000" cy="1440000"/>
            </a:xfrm>
            <a:prstGeom prst="rect">
              <a:avLst/>
            </a:prstGeom>
          </p:spPr>
        </p:pic>
      </p:grpSp>
      <p:sp>
        <p:nvSpPr>
          <p:cNvPr id="97" name="圆角矩形 96"/>
          <p:cNvSpPr/>
          <p:nvPr/>
        </p:nvSpPr>
        <p:spPr>
          <a:xfrm>
            <a:off x="8023343" y="1287328"/>
            <a:ext cx="4048591" cy="3512326"/>
          </a:xfrm>
          <a:prstGeom prst="roundRect">
            <a:avLst/>
          </a:prstGeom>
          <a:noFill/>
          <a:ln w="19050" cap="flat" cmpd="sng" algn="ctr">
            <a:solidFill>
              <a:srgbClr val="BBE0E3">
                <a:shade val="50000"/>
              </a:srgbClr>
            </a:solid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98" name="文本框 97"/>
          <p:cNvSpPr txBox="1"/>
          <p:nvPr/>
        </p:nvSpPr>
        <p:spPr>
          <a:xfrm>
            <a:off x="8555351" y="1496205"/>
            <a:ext cx="3553914" cy="3231654"/>
          </a:xfrm>
          <a:prstGeom prst="rect">
            <a:avLst/>
          </a:prstGeom>
          <a:noFill/>
        </p:spPr>
        <p:txBody>
          <a:bodyPr wrap="square" rtlCol="0">
            <a:spAutoFit/>
          </a:bodyPr>
          <a:lstStyle/>
          <a:p>
            <a:pPr lvl="0">
              <a:defRPr/>
            </a:pPr>
            <a:r>
              <a:rPr lang="es-ES" altLang="zh-CN" sz="1200" kern="0" dirty="0">
                <a:solidFill>
                  <a:srgbClr val="FF0000"/>
                </a:solidFill>
                <a:latin typeface="Calibri" panose="020F0502020204030204" pitchFamily="34" charset="0"/>
                <a:ea typeface="微软雅黑" panose="020B0503020204020204" pitchFamily="34" charset="-122"/>
                <a:cs typeface="+mn-ea"/>
              </a:rPr>
              <a:t>12 piezas de sensores </a:t>
            </a:r>
            <a:r>
              <a:rPr lang="es-ES" altLang="zh-CN" sz="1200" kern="0" dirty="0" err="1">
                <a:solidFill>
                  <a:srgbClr val="FF0000"/>
                </a:solidFill>
                <a:latin typeface="Calibri" panose="020F0502020204030204" pitchFamily="34" charset="0"/>
                <a:ea typeface="微软雅黑" panose="020B0503020204020204" pitchFamily="34" charset="-122"/>
                <a:cs typeface="+mn-ea"/>
              </a:rPr>
              <a:t>dToF</a:t>
            </a:r>
            <a:endParaRPr lang="es-ES" altLang="zh-CN" sz="1200" kern="0" dirty="0">
              <a:solidFill>
                <a:srgbClr val="FF0000"/>
              </a:solidFill>
              <a:latin typeface="Calibri" panose="020F0502020204030204" pitchFamily="34" charset="0"/>
              <a:ea typeface="微软雅黑" panose="020B0503020204020204" pitchFamily="34" charset="-122"/>
              <a:cs typeface="+mn-ea"/>
            </a:endParaRPr>
          </a:p>
          <a:p>
            <a:pPr lvl="0">
              <a:defRPr/>
            </a:pPr>
            <a:r>
              <a:rPr lang="es-ES" altLang="zh-CN" sz="1200" kern="0" dirty="0">
                <a:solidFill>
                  <a:srgbClr val="FF0000"/>
                </a:solidFill>
                <a:latin typeface="Calibri" panose="020F0502020204030204" pitchFamily="34" charset="0"/>
                <a:ea typeface="微软雅黑" panose="020B0503020204020204" pitchFamily="34" charset="-122"/>
                <a:cs typeface="+mn-ea"/>
              </a:rPr>
              <a:t>
Sin módulo de reconocimiento facial</a:t>
            </a:r>
          </a:p>
          <a:p>
            <a:pPr lvl="0">
              <a:defRPr/>
            </a:pPr>
            <a:r>
              <a:rPr lang="es-ES" altLang="zh-CN" sz="1200" kern="0" dirty="0">
                <a:solidFill>
                  <a:srgbClr val="FF0000"/>
                </a:solidFill>
                <a:latin typeface="Calibri" panose="020F0502020204030204" pitchFamily="34" charset="0"/>
                <a:ea typeface="微软雅黑" panose="020B0503020204020204" pitchFamily="34" charset="-122"/>
                <a:cs typeface="+mn-ea"/>
              </a:rPr>
              <a:t>
</a:t>
            </a:r>
            <a:r>
              <a:rPr lang="es-ES" altLang="zh-CN" sz="1200" kern="0" dirty="0">
                <a:latin typeface="Calibri" panose="020F0502020204030204" pitchFamily="34" charset="0"/>
                <a:ea typeface="微软雅黑" panose="020B0503020204020204" pitchFamily="34" charset="-122"/>
                <a:cs typeface="+mn-ea"/>
              </a:rPr>
              <a:t>Servomotor, </a:t>
            </a:r>
            <a:r>
              <a:rPr lang="es-ES" altLang="zh-CN" sz="1200" kern="0" dirty="0">
                <a:solidFill>
                  <a:srgbClr val="FF0000"/>
                </a:solidFill>
                <a:latin typeface="Calibri" panose="020F0502020204030204" pitchFamily="34" charset="0"/>
                <a:ea typeface="微软雅黑" panose="020B0503020204020204" pitchFamily="34" charset="-122"/>
                <a:cs typeface="+mn-ea"/>
              </a:rPr>
              <a:t>alas de altura completa, MCBF ≥ 11M</a:t>
            </a:r>
          </a:p>
          <a:p>
            <a:pPr lvl="0">
              <a:defRPr/>
            </a:pPr>
            <a:r>
              <a:rPr lang="es-ES" altLang="zh-CN" sz="1200" kern="0" dirty="0">
                <a:solidFill>
                  <a:srgbClr val="FF0000"/>
                </a:solidFill>
                <a:latin typeface="Calibri" panose="020F0502020204030204" pitchFamily="34" charset="0"/>
                <a:ea typeface="微软雅黑" panose="020B0503020204020204" pitchFamily="34" charset="-122"/>
                <a:cs typeface="+mn-ea"/>
              </a:rPr>
              <a:t>
</a:t>
            </a:r>
            <a:r>
              <a:rPr lang="es-ES" altLang="zh-CN" sz="1200" kern="0" dirty="0">
                <a:latin typeface="Calibri" panose="020F0502020204030204" pitchFamily="34" charset="0"/>
                <a:ea typeface="微软雅黑" panose="020B0503020204020204" pitchFamily="34" charset="-122"/>
                <a:cs typeface="+mn-ea"/>
              </a:rPr>
              <a:t>30 ~ 60 personas / min</a:t>
            </a:r>
          </a:p>
          <a:p>
            <a:pPr lvl="0">
              <a:defRPr/>
            </a:pPr>
            <a:r>
              <a:rPr lang="es-ES" altLang="zh-CN" sz="1200" kern="0" dirty="0">
                <a:latin typeface="Calibri" panose="020F0502020204030204" pitchFamily="34" charset="0"/>
                <a:ea typeface="微软雅黑" panose="020B0503020204020204" pitchFamily="34" charset="-122"/>
                <a:cs typeface="+mn-ea"/>
              </a:rPr>
              <a:t>
550 mm ~ 1100 mm de ancho de carril</a:t>
            </a:r>
          </a:p>
          <a:p>
            <a:pPr lvl="0">
              <a:defRPr/>
            </a:pPr>
            <a:endParaRPr lang="es-ES" altLang="zh-CN" sz="1200" kern="0" dirty="0">
              <a:latin typeface="Calibri" panose="020F0502020204030204" pitchFamily="34" charset="0"/>
              <a:ea typeface="微软雅黑" panose="020B0503020204020204" pitchFamily="34" charset="-122"/>
              <a:cs typeface="+mn-ea"/>
            </a:endParaRPr>
          </a:p>
          <a:p>
            <a:pPr lvl="0">
              <a:defRPr/>
            </a:pPr>
            <a:r>
              <a:rPr lang="es-ES" altLang="zh-CN" sz="1200" kern="0" dirty="0">
                <a:latin typeface="Calibri" panose="020F0502020204030204" pitchFamily="34" charset="0"/>
                <a:ea typeface="微软雅黑" panose="020B0503020204020204" pitchFamily="34" charset="-122"/>
                <a:cs typeface="+mn-ea"/>
              </a:rPr>
              <a:t>Pantalla IPS incorporada de 6,95 pulgadas</a:t>
            </a:r>
          </a:p>
          <a:p>
            <a:pPr lvl="0">
              <a:defRPr/>
            </a:pPr>
            <a:r>
              <a:rPr lang="es-ES" altLang="zh-CN" sz="1200" kern="0" dirty="0">
                <a:latin typeface="Calibri" panose="020F0502020204030204" pitchFamily="34" charset="0"/>
                <a:ea typeface="微软雅黑" panose="020B0503020204020204" pitchFamily="34" charset="-122"/>
                <a:cs typeface="+mn-ea"/>
              </a:rPr>
              <a:t>
NFC y AP</a:t>
            </a:r>
          </a:p>
          <a:p>
            <a:pPr lvl="0">
              <a:defRPr/>
            </a:pPr>
            <a:r>
              <a:rPr lang="es-ES" altLang="zh-CN" sz="1200" kern="0" dirty="0">
                <a:latin typeface="Calibri" panose="020F0502020204030204" pitchFamily="34" charset="0"/>
                <a:ea typeface="微软雅黑" panose="020B0503020204020204" pitchFamily="34" charset="-122"/>
                <a:cs typeface="+mn-ea"/>
              </a:rPr>
              <a:t>
Capacidad de tarjetas: 500.000</a:t>
            </a:r>
          </a:p>
          <a:p>
            <a:pPr lvl="0">
              <a:defRPr/>
            </a:pPr>
            <a:r>
              <a:rPr lang="es-ES" altLang="zh-CN" sz="1200" kern="0" dirty="0">
                <a:solidFill>
                  <a:srgbClr val="FF0000"/>
                </a:solidFill>
                <a:latin typeface="Calibri" panose="020F0502020204030204" pitchFamily="34" charset="0"/>
                <a:ea typeface="微软雅黑" panose="020B0503020204020204" pitchFamily="34" charset="-122"/>
                <a:cs typeface="+mn-ea"/>
              </a:rPr>
              <a:t>
Aleación de aluminio (color predeterminado: oro rosa)</a:t>
            </a:r>
            <a:endParaRPr kumimoji="0" lang="en-US" altLang="zh-CN" sz="1200" b="0" i="0" u="none" strike="noStrike" kern="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mn-ea"/>
            </a:endParaRPr>
          </a:p>
        </p:txBody>
      </p:sp>
      <p:sp>
        <p:nvSpPr>
          <p:cNvPr id="99" name="圆角矩形 98"/>
          <p:cNvSpPr/>
          <p:nvPr/>
        </p:nvSpPr>
        <p:spPr>
          <a:xfrm>
            <a:off x="8023342" y="1087208"/>
            <a:ext cx="1772122" cy="361328"/>
          </a:xfrm>
          <a:prstGeom prst="roundRect">
            <a:avLst/>
          </a:prstGeom>
          <a:solidFill>
            <a:srgbClr val="BBE0E3">
              <a:lumMod val="50000"/>
            </a:srgbClr>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Key Feature</a:t>
            </a:r>
            <a:endParaRPr kumimoji="0" lang="zh-CN" altLang="en-US" sz="18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00" name="图片 99"/>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8099743" y="1807959"/>
            <a:ext cx="455607" cy="405154"/>
          </a:xfrm>
          <a:prstGeom prst="rect">
            <a:avLst/>
          </a:prstGeom>
        </p:spPr>
      </p:pic>
      <p:cxnSp>
        <p:nvCxnSpPr>
          <p:cNvPr id="101" name="直接连接符 100"/>
          <p:cNvCxnSpPr/>
          <p:nvPr/>
        </p:nvCxnSpPr>
        <p:spPr>
          <a:xfrm>
            <a:off x="8184924" y="1896998"/>
            <a:ext cx="258849" cy="237242"/>
          </a:xfrm>
          <a:prstGeom prst="line">
            <a:avLst/>
          </a:prstGeom>
          <a:noFill/>
          <a:ln w="28575" cap="flat" cmpd="sng" algn="ctr">
            <a:solidFill>
              <a:srgbClr val="000000"/>
            </a:solidFill>
            <a:prstDash val="solid"/>
          </a:ln>
          <a:effectLst/>
        </p:spPr>
      </p:cxnSp>
      <p:pic>
        <p:nvPicPr>
          <p:cNvPr id="102" name="图片 101"/>
          <p:cNvPicPr>
            <a:picLocks noChangeAspect="1"/>
          </p:cNvPicPr>
          <p:nvPr/>
        </p:nvPicPr>
        <p:blipFill>
          <a:blip r:embed="rId10"/>
          <a:stretch>
            <a:fillRect/>
          </a:stretch>
        </p:blipFill>
        <p:spPr>
          <a:xfrm>
            <a:off x="8185983" y="2211053"/>
            <a:ext cx="342756" cy="304800"/>
          </a:xfrm>
          <a:prstGeom prst="rect">
            <a:avLst/>
          </a:prstGeom>
        </p:spPr>
      </p:pic>
      <p:pic>
        <p:nvPicPr>
          <p:cNvPr id="103" name="图片 102"/>
          <p:cNvPicPr>
            <a:picLocks noChangeAspect="1"/>
          </p:cNvPicPr>
          <p:nvPr/>
        </p:nvPicPr>
        <p:blipFill>
          <a:blip r:embed="rId11"/>
          <a:stretch>
            <a:fillRect/>
          </a:stretch>
        </p:blipFill>
        <p:spPr>
          <a:xfrm>
            <a:off x="8198479" y="2544897"/>
            <a:ext cx="342756" cy="304800"/>
          </a:xfrm>
          <a:prstGeom prst="rect">
            <a:avLst/>
          </a:prstGeom>
        </p:spPr>
      </p:pic>
      <p:pic>
        <p:nvPicPr>
          <p:cNvPr id="104" name="图片 103"/>
          <p:cNvPicPr>
            <a:picLocks noChangeAspect="1"/>
          </p:cNvPicPr>
          <p:nvPr/>
        </p:nvPicPr>
        <p:blipFill>
          <a:blip r:embed="rId12"/>
          <a:stretch>
            <a:fillRect/>
          </a:stretch>
        </p:blipFill>
        <p:spPr>
          <a:xfrm>
            <a:off x="8198479" y="2896030"/>
            <a:ext cx="342756" cy="304800"/>
          </a:xfrm>
          <a:prstGeom prst="rect">
            <a:avLst/>
          </a:prstGeom>
        </p:spPr>
      </p:pic>
      <p:sp>
        <p:nvSpPr>
          <p:cNvPr id="105" name="chip_87166"/>
          <p:cNvSpPr>
            <a:spLocks noChangeAspect="1"/>
          </p:cNvSpPr>
          <p:nvPr/>
        </p:nvSpPr>
        <p:spPr bwMode="auto">
          <a:xfrm>
            <a:off x="8161599" y="3628604"/>
            <a:ext cx="441476" cy="378937"/>
          </a:xfrm>
          <a:custGeom>
            <a:avLst/>
            <a:gdLst>
              <a:gd name="connsiteX0" fmla="*/ 372716 w 604745"/>
              <a:gd name="connsiteY0" fmla="*/ 524323 h 583717"/>
              <a:gd name="connsiteX1" fmla="*/ 357004 w 604745"/>
              <a:gd name="connsiteY1" fmla="*/ 540012 h 583717"/>
              <a:gd name="connsiteX2" fmla="*/ 372716 w 604745"/>
              <a:gd name="connsiteY2" fmla="*/ 555701 h 583717"/>
              <a:gd name="connsiteX3" fmla="*/ 388428 w 604745"/>
              <a:gd name="connsiteY3" fmla="*/ 540012 h 583717"/>
              <a:gd name="connsiteX4" fmla="*/ 372716 w 604745"/>
              <a:gd name="connsiteY4" fmla="*/ 524323 h 583717"/>
              <a:gd name="connsiteX5" fmla="*/ 43786 w 604745"/>
              <a:gd name="connsiteY5" fmla="*/ 366172 h 583717"/>
              <a:gd name="connsiteX6" fmla="*/ 28068 w 604745"/>
              <a:gd name="connsiteY6" fmla="*/ 381865 h 583717"/>
              <a:gd name="connsiteX7" fmla="*/ 43786 w 604745"/>
              <a:gd name="connsiteY7" fmla="*/ 397557 h 583717"/>
              <a:gd name="connsiteX8" fmla="*/ 59504 w 604745"/>
              <a:gd name="connsiteY8" fmla="*/ 381865 h 583717"/>
              <a:gd name="connsiteX9" fmla="*/ 43786 w 604745"/>
              <a:gd name="connsiteY9" fmla="*/ 366172 h 583717"/>
              <a:gd name="connsiteX10" fmla="*/ 43786 w 604745"/>
              <a:gd name="connsiteY10" fmla="*/ 338149 h 583717"/>
              <a:gd name="connsiteX11" fmla="*/ 87572 w 604745"/>
              <a:gd name="connsiteY11" fmla="*/ 381865 h 583717"/>
              <a:gd name="connsiteX12" fmla="*/ 43786 w 604745"/>
              <a:gd name="connsiteY12" fmla="*/ 425580 h 583717"/>
              <a:gd name="connsiteX13" fmla="*/ 0 w 604745"/>
              <a:gd name="connsiteY13" fmla="*/ 381865 h 583717"/>
              <a:gd name="connsiteX14" fmla="*/ 43786 w 604745"/>
              <a:gd name="connsiteY14" fmla="*/ 338149 h 583717"/>
              <a:gd name="connsiteX15" fmla="*/ 342559 w 604745"/>
              <a:gd name="connsiteY15" fmla="*/ 330599 h 583717"/>
              <a:gd name="connsiteX16" fmla="*/ 352504 w 604745"/>
              <a:gd name="connsiteY16" fmla="*/ 334661 h 583717"/>
              <a:gd name="connsiteX17" fmla="*/ 356566 w 604745"/>
              <a:gd name="connsiteY17" fmla="*/ 344606 h 583717"/>
              <a:gd name="connsiteX18" fmla="*/ 352504 w 604745"/>
              <a:gd name="connsiteY18" fmla="*/ 354411 h 583717"/>
              <a:gd name="connsiteX19" fmla="*/ 342559 w 604745"/>
              <a:gd name="connsiteY19" fmla="*/ 358613 h 583717"/>
              <a:gd name="connsiteX20" fmla="*/ 332754 w 604745"/>
              <a:gd name="connsiteY20" fmla="*/ 354411 h 583717"/>
              <a:gd name="connsiteX21" fmla="*/ 328552 w 604745"/>
              <a:gd name="connsiteY21" fmla="*/ 344606 h 583717"/>
              <a:gd name="connsiteX22" fmla="*/ 332754 w 604745"/>
              <a:gd name="connsiteY22" fmla="*/ 334661 h 583717"/>
              <a:gd name="connsiteX23" fmla="*/ 342559 w 604745"/>
              <a:gd name="connsiteY23" fmla="*/ 330599 h 583717"/>
              <a:gd name="connsiteX24" fmla="*/ 297115 w 604745"/>
              <a:gd name="connsiteY24" fmla="*/ 330599 h 583717"/>
              <a:gd name="connsiteX25" fmla="*/ 307060 w 604745"/>
              <a:gd name="connsiteY25" fmla="*/ 334661 h 583717"/>
              <a:gd name="connsiteX26" fmla="*/ 311122 w 604745"/>
              <a:gd name="connsiteY26" fmla="*/ 344606 h 583717"/>
              <a:gd name="connsiteX27" fmla="*/ 307060 w 604745"/>
              <a:gd name="connsiteY27" fmla="*/ 354411 h 583717"/>
              <a:gd name="connsiteX28" fmla="*/ 297115 w 604745"/>
              <a:gd name="connsiteY28" fmla="*/ 358613 h 583717"/>
              <a:gd name="connsiteX29" fmla="*/ 287310 w 604745"/>
              <a:gd name="connsiteY29" fmla="*/ 354411 h 583717"/>
              <a:gd name="connsiteX30" fmla="*/ 283108 w 604745"/>
              <a:gd name="connsiteY30" fmla="*/ 344606 h 583717"/>
              <a:gd name="connsiteX31" fmla="*/ 287310 w 604745"/>
              <a:gd name="connsiteY31" fmla="*/ 334661 h 583717"/>
              <a:gd name="connsiteX32" fmla="*/ 297115 w 604745"/>
              <a:gd name="connsiteY32" fmla="*/ 330599 h 583717"/>
              <a:gd name="connsiteX33" fmla="*/ 251671 w 604745"/>
              <a:gd name="connsiteY33" fmla="*/ 330599 h 583717"/>
              <a:gd name="connsiteX34" fmla="*/ 261616 w 604745"/>
              <a:gd name="connsiteY34" fmla="*/ 334661 h 583717"/>
              <a:gd name="connsiteX35" fmla="*/ 265678 w 604745"/>
              <a:gd name="connsiteY35" fmla="*/ 344606 h 583717"/>
              <a:gd name="connsiteX36" fmla="*/ 261616 w 604745"/>
              <a:gd name="connsiteY36" fmla="*/ 354411 h 583717"/>
              <a:gd name="connsiteX37" fmla="*/ 251671 w 604745"/>
              <a:gd name="connsiteY37" fmla="*/ 358613 h 583717"/>
              <a:gd name="connsiteX38" fmla="*/ 241726 w 604745"/>
              <a:gd name="connsiteY38" fmla="*/ 354411 h 583717"/>
              <a:gd name="connsiteX39" fmla="*/ 237664 w 604745"/>
              <a:gd name="connsiteY39" fmla="*/ 344606 h 583717"/>
              <a:gd name="connsiteX40" fmla="*/ 241726 w 604745"/>
              <a:gd name="connsiteY40" fmla="*/ 334661 h 583717"/>
              <a:gd name="connsiteX41" fmla="*/ 251671 w 604745"/>
              <a:gd name="connsiteY41" fmla="*/ 330599 h 583717"/>
              <a:gd name="connsiteX42" fmla="*/ 560995 w 604745"/>
              <a:gd name="connsiteY42" fmla="*/ 299206 h 583717"/>
              <a:gd name="connsiteX43" fmla="*/ 545289 w 604745"/>
              <a:gd name="connsiteY43" fmla="*/ 314899 h 583717"/>
              <a:gd name="connsiteX44" fmla="*/ 560995 w 604745"/>
              <a:gd name="connsiteY44" fmla="*/ 330591 h 583717"/>
              <a:gd name="connsiteX45" fmla="*/ 576700 w 604745"/>
              <a:gd name="connsiteY45" fmla="*/ 314899 h 583717"/>
              <a:gd name="connsiteX46" fmla="*/ 560995 w 604745"/>
              <a:gd name="connsiteY46" fmla="*/ 299206 h 583717"/>
              <a:gd name="connsiteX47" fmla="*/ 342559 w 604745"/>
              <a:gd name="connsiteY47" fmla="*/ 285225 h 583717"/>
              <a:gd name="connsiteX48" fmla="*/ 352504 w 604745"/>
              <a:gd name="connsiteY48" fmla="*/ 289287 h 583717"/>
              <a:gd name="connsiteX49" fmla="*/ 356566 w 604745"/>
              <a:gd name="connsiteY49" fmla="*/ 299232 h 583717"/>
              <a:gd name="connsiteX50" fmla="*/ 352504 w 604745"/>
              <a:gd name="connsiteY50" fmla="*/ 309037 h 583717"/>
              <a:gd name="connsiteX51" fmla="*/ 342559 w 604745"/>
              <a:gd name="connsiteY51" fmla="*/ 313239 h 583717"/>
              <a:gd name="connsiteX52" fmla="*/ 332754 w 604745"/>
              <a:gd name="connsiteY52" fmla="*/ 309037 h 583717"/>
              <a:gd name="connsiteX53" fmla="*/ 328552 w 604745"/>
              <a:gd name="connsiteY53" fmla="*/ 299232 h 583717"/>
              <a:gd name="connsiteX54" fmla="*/ 332754 w 604745"/>
              <a:gd name="connsiteY54" fmla="*/ 289287 h 583717"/>
              <a:gd name="connsiteX55" fmla="*/ 342559 w 604745"/>
              <a:gd name="connsiteY55" fmla="*/ 285225 h 583717"/>
              <a:gd name="connsiteX56" fmla="*/ 297115 w 604745"/>
              <a:gd name="connsiteY56" fmla="*/ 285225 h 583717"/>
              <a:gd name="connsiteX57" fmla="*/ 307060 w 604745"/>
              <a:gd name="connsiteY57" fmla="*/ 289287 h 583717"/>
              <a:gd name="connsiteX58" fmla="*/ 311122 w 604745"/>
              <a:gd name="connsiteY58" fmla="*/ 299232 h 583717"/>
              <a:gd name="connsiteX59" fmla="*/ 307060 w 604745"/>
              <a:gd name="connsiteY59" fmla="*/ 309037 h 583717"/>
              <a:gd name="connsiteX60" fmla="*/ 297115 w 604745"/>
              <a:gd name="connsiteY60" fmla="*/ 313239 h 583717"/>
              <a:gd name="connsiteX61" fmla="*/ 287310 w 604745"/>
              <a:gd name="connsiteY61" fmla="*/ 309037 h 583717"/>
              <a:gd name="connsiteX62" fmla="*/ 283108 w 604745"/>
              <a:gd name="connsiteY62" fmla="*/ 299232 h 583717"/>
              <a:gd name="connsiteX63" fmla="*/ 287310 w 604745"/>
              <a:gd name="connsiteY63" fmla="*/ 289287 h 583717"/>
              <a:gd name="connsiteX64" fmla="*/ 297115 w 604745"/>
              <a:gd name="connsiteY64" fmla="*/ 285225 h 583717"/>
              <a:gd name="connsiteX65" fmla="*/ 251671 w 604745"/>
              <a:gd name="connsiteY65" fmla="*/ 285225 h 583717"/>
              <a:gd name="connsiteX66" fmla="*/ 261616 w 604745"/>
              <a:gd name="connsiteY66" fmla="*/ 289287 h 583717"/>
              <a:gd name="connsiteX67" fmla="*/ 265678 w 604745"/>
              <a:gd name="connsiteY67" fmla="*/ 299232 h 583717"/>
              <a:gd name="connsiteX68" fmla="*/ 261616 w 604745"/>
              <a:gd name="connsiteY68" fmla="*/ 309037 h 583717"/>
              <a:gd name="connsiteX69" fmla="*/ 251671 w 604745"/>
              <a:gd name="connsiteY69" fmla="*/ 313239 h 583717"/>
              <a:gd name="connsiteX70" fmla="*/ 241726 w 604745"/>
              <a:gd name="connsiteY70" fmla="*/ 309037 h 583717"/>
              <a:gd name="connsiteX71" fmla="*/ 237664 w 604745"/>
              <a:gd name="connsiteY71" fmla="*/ 299232 h 583717"/>
              <a:gd name="connsiteX72" fmla="*/ 241726 w 604745"/>
              <a:gd name="connsiteY72" fmla="*/ 289287 h 583717"/>
              <a:gd name="connsiteX73" fmla="*/ 251671 w 604745"/>
              <a:gd name="connsiteY73" fmla="*/ 285225 h 583717"/>
              <a:gd name="connsiteX74" fmla="*/ 560995 w 604745"/>
              <a:gd name="connsiteY74" fmla="*/ 271183 h 583717"/>
              <a:gd name="connsiteX75" fmla="*/ 604745 w 604745"/>
              <a:gd name="connsiteY75" fmla="*/ 314899 h 583717"/>
              <a:gd name="connsiteX76" fmla="*/ 560995 w 604745"/>
              <a:gd name="connsiteY76" fmla="*/ 358614 h 583717"/>
              <a:gd name="connsiteX77" fmla="*/ 517244 w 604745"/>
              <a:gd name="connsiteY77" fmla="*/ 314899 h 583717"/>
              <a:gd name="connsiteX78" fmla="*/ 560995 w 604745"/>
              <a:gd name="connsiteY78" fmla="*/ 271183 h 583717"/>
              <a:gd name="connsiteX79" fmla="*/ 342559 w 604745"/>
              <a:gd name="connsiteY79" fmla="*/ 239640 h 583717"/>
              <a:gd name="connsiteX80" fmla="*/ 352504 w 604745"/>
              <a:gd name="connsiteY80" fmla="*/ 243842 h 583717"/>
              <a:gd name="connsiteX81" fmla="*/ 356566 w 604745"/>
              <a:gd name="connsiteY81" fmla="*/ 253647 h 583717"/>
              <a:gd name="connsiteX82" fmla="*/ 352504 w 604745"/>
              <a:gd name="connsiteY82" fmla="*/ 263592 h 583717"/>
              <a:gd name="connsiteX83" fmla="*/ 342559 w 604745"/>
              <a:gd name="connsiteY83" fmla="*/ 267654 h 583717"/>
              <a:gd name="connsiteX84" fmla="*/ 332754 w 604745"/>
              <a:gd name="connsiteY84" fmla="*/ 263592 h 583717"/>
              <a:gd name="connsiteX85" fmla="*/ 328552 w 604745"/>
              <a:gd name="connsiteY85" fmla="*/ 253647 h 583717"/>
              <a:gd name="connsiteX86" fmla="*/ 332754 w 604745"/>
              <a:gd name="connsiteY86" fmla="*/ 243842 h 583717"/>
              <a:gd name="connsiteX87" fmla="*/ 342559 w 604745"/>
              <a:gd name="connsiteY87" fmla="*/ 239640 h 583717"/>
              <a:gd name="connsiteX88" fmla="*/ 297115 w 604745"/>
              <a:gd name="connsiteY88" fmla="*/ 239640 h 583717"/>
              <a:gd name="connsiteX89" fmla="*/ 307060 w 604745"/>
              <a:gd name="connsiteY89" fmla="*/ 243842 h 583717"/>
              <a:gd name="connsiteX90" fmla="*/ 311122 w 604745"/>
              <a:gd name="connsiteY90" fmla="*/ 253647 h 583717"/>
              <a:gd name="connsiteX91" fmla="*/ 307060 w 604745"/>
              <a:gd name="connsiteY91" fmla="*/ 263592 h 583717"/>
              <a:gd name="connsiteX92" fmla="*/ 297115 w 604745"/>
              <a:gd name="connsiteY92" fmla="*/ 267654 h 583717"/>
              <a:gd name="connsiteX93" fmla="*/ 287310 w 604745"/>
              <a:gd name="connsiteY93" fmla="*/ 263592 h 583717"/>
              <a:gd name="connsiteX94" fmla="*/ 283108 w 604745"/>
              <a:gd name="connsiteY94" fmla="*/ 253647 h 583717"/>
              <a:gd name="connsiteX95" fmla="*/ 287310 w 604745"/>
              <a:gd name="connsiteY95" fmla="*/ 243842 h 583717"/>
              <a:gd name="connsiteX96" fmla="*/ 297115 w 604745"/>
              <a:gd name="connsiteY96" fmla="*/ 239640 h 583717"/>
              <a:gd name="connsiteX97" fmla="*/ 251671 w 604745"/>
              <a:gd name="connsiteY97" fmla="*/ 239640 h 583717"/>
              <a:gd name="connsiteX98" fmla="*/ 261616 w 604745"/>
              <a:gd name="connsiteY98" fmla="*/ 243842 h 583717"/>
              <a:gd name="connsiteX99" fmla="*/ 265678 w 604745"/>
              <a:gd name="connsiteY99" fmla="*/ 253647 h 583717"/>
              <a:gd name="connsiteX100" fmla="*/ 261616 w 604745"/>
              <a:gd name="connsiteY100" fmla="*/ 263592 h 583717"/>
              <a:gd name="connsiteX101" fmla="*/ 251671 w 604745"/>
              <a:gd name="connsiteY101" fmla="*/ 267654 h 583717"/>
              <a:gd name="connsiteX102" fmla="*/ 241726 w 604745"/>
              <a:gd name="connsiteY102" fmla="*/ 263592 h 583717"/>
              <a:gd name="connsiteX103" fmla="*/ 237664 w 604745"/>
              <a:gd name="connsiteY103" fmla="*/ 253647 h 583717"/>
              <a:gd name="connsiteX104" fmla="*/ 241726 w 604745"/>
              <a:gd name="connsiteY104" fmla="*/ 243842 h 583717"/>
              <a:gd name="connsiteX105" fmla="*/ 251671 w 604745"/>
              <a:gd name="connsiteY105" fmla="*/ 239640 h 583717"/>
              <a:gd name="connsiteX106" fmla="*/ 210977 w 604745"/>
              <a:gd name="connsiteY106" fmla="*/ 200335 h 583717"/>
              <a:gd name="connsiteX107" fmla="*/ 383395 w 604745"/>
              <a:gd name="connsiteY107" fmla="*/ 200335 h 583717"/>
              <a:gd name="connsiteX108" fmla="*/ 397424 w 604745"/>
              <a:gd name="connsiteY108" fmla="*/ 214340 h 583717"/>
              <a:gd name="connsiteX109" fmla="*/ 397424 w 604745"/>
              <a:gd name="connsiteY109" fmla="*/ 386454 h 583717"/>
              <a:gd name="connsiteX110" fmla="*/ 383395 w 604745"/>
              <a:gd name="connsiteY110" fmla="*/ 400458 h 583717"/>
              <a:gd name="connsiteX111" fmla="*/ 268777 w 604745"/>
              <a:gd name="connsiteY111" fmla="*/ 400458 h 583717"/>
              <a:gd name="connsiteX112" fmla="*/ 254748 w 604745"/>
              <a:gd name="connsiteY112" fmla="*/ 386454 h 583717"/>
              <a:gd name="connsiteX113" fmla="*/ 268777 w 604745"/>
              <a:gd name="connsiteY113" fmla="*/ 372449 h 583717"/>
              <a:gd name="connsiteX114" fmla="*/ 369366 w 604745"/>
              <a:gd name="connsiteY114" fmla="*/ 372449 h 583717"/>
              <a:gd name="connsiteX115" fmla="*/ 369366 w 604745"/>
              <a:gd name="connsiteY115" fmla="*/ 228344 h 583717"/>
              <a:gd name="connsiteX116" fmla="*/ 225006 w 604745"/>
              <a:gd name="connsiteY116" fmla="*/ 228344 h 583717"/>
              <a:gd name="connsiteX117" fmla="*/ 225006 w 604745"/>
              <a:gd name="connsiteY117" fmla="*/ 386454 h 583717"/>
              <a:gd name="connsiteX118" fmla="*/ 210977 w 604745"/>
              <a:gd name="connsiteY118" fmla="*/ 400458 h 583717"/>
              <a:gd name="connsiteX119" fmla="*/ 196948 w 604745"/>
              <a:gd name="connsiteY119" fmla="*/ 386454 h 583717"/>
              <a:gd name="connsiteX120" fmla="*/ 196948 w 604745"/>
              <a:gd name="connsiteY120" fmla="*/ 214340 h 583717"/>
              <a:gd name="connsiteX121" fmla="*/ 210977 w 604745"/>
              <a:gd name="connsiteY121" fmla="*/ 200335 h 583717"/>
              <a:gd name="connsiteX122" fmla="*/ 360371 w 604745"/>
              <a:gd name="connsiteY122" fmla="*/ 28016 h 583717"/>
              <a:gd name="connsiteX123" fmla="*/ 344658 w 604745"/>
              <a:gd name="connsiteY123" fmla="*/ 43705 h 583717"/>
              <a:gd name="connsiteX124" fmla="*/ 360371 w 604745"/>
              <a:gd name="connsiteY124" fmla="*/ 59395 h 583717"/>
              <a:gd name="connsiteX125" fmla="*/ 376083 w 604745"/>
              <a:gd name="connsiteY125" fmla="*/ 43705 h 583717"/>
              <a:gd name="connsiteX126" fmla="*/ 360371 w 604745"/>
              <a:gd name="connsiteY126" fmla="*/ 28016 h 583717"/>
              <a:gd name="connsiteX127" fmla="*/ 162566 w 604745"/>
              <a:gd name="connsiteY127" fmla="*/ 28016 h 583717"/>
              <a:gd name="connsiteX128" fmla="*/ 146854 w 604745"/>
              <a:gd name="connsiteY128" fmla="*/ 43705 h 583717"/>
              <a:gd name="connsiteX129" fmla="*/ 162566 w 604745"/>
              <a:gd name="connsiteY129" fmla="*/ 59395 h 583717"/>
              <a:gd name="connsiteX130" fmla="*/ 178279 w 604745"/>
              <a:gd name="connsiteY130" fmla="*/ 43705 h 583717"/>
              <a:gd name="connsiteX131" fmla="*/ 162566 w 604745"/>
              <a:gd name="connsiteY131" fmla="*/ 28016 h 583717"/>
              <a:gd name="connsiteX132" fmla="*/ 162566 w 604745"/>
              <a:gd name="connsiteY132" fmla="*/ 0 h 583717"/>
              <a:gd name="connsiteX133" fmla="*/ 206336 w 604745"/>
              <a:gd name="connsiteY133" fmla="*/ 43705 h 583717"/>
              <a:gd name="connsiteX134" fmla="*/ 206055 w 604745"/>
              <a:gd name="connsiteY134" fmla="*/ 48888 h 583717"/>
              <a:gd name="connsiteX135" fmla="*/ 256559 w 604745"/>
              <a:gd name="connsiteY135" fmla="*/ 99178 h 583717"/>
              <a:gd name="connsiteX136" fmla="*/ 260627 w 604745"/>
              <a:gd name="connsiteY136" fmla="*/ 109123 h 583717"/>
              <a:gd name="connsiteX137" fmla="*/ 260627 w 604745"/>
              <a:gd name="connsiteY137" fmla="*/ 151568 h 583717"/>
              <a:gd name="connsiteX138" fmla="*/ 279986 w 604745"/>
              <a:gd name="connsiteY138" fmla="*/ 151568 h 583717"/>
              <a:gd name="connsiteX139" fmla="*/ 294015 w 604745"/>
              <a:gd name="connsiteY139" fmla="*/ 165576 h 583717"/>
              <a:gd name="connsiteX140" fmla="*/ 279986 w 604745"/>
              <a:gd name="connsiteY140" fmla="*/ 179584 h 583717"/>
              <a:gd name="connsiteX141" fmla="*/ 188379 w 604745"/>
              <a:gd name="connsiteY141" fmla="*/ 179584 h 583717"/>
              <a:gd name="connsiteX142" fmla="*/ 176174 w 604745"/>
              <a:gd name="connsiteY142" fmla="*/ 191771 h 583717"/>
              <a:gd name="connsiteX143" fmla="*/ 176174 w 604745"/>
              <a:gd name="connsiteY143" fmla="*/ 409036 h 583717"/>
              <a:gd name="connsiteX144" fmla="*/ 188379 w 604745"/>
              <a:gd name="connsiteY144" fmla="*/ 421223 h 583717"/>
              <a:gd name="connsiteX145" fmla="*/ 405964 w 604745"/>
              <a:gd name="connsiteY145" fmla="*/ 421223 h 583717"/>
              <a:gd name="connsiteX146" fmla="*/ 418169 w 604745"/>
              <a:gd name="connsiteY146" fmla="*/ 409036 h 583717"/>
              <a:gd name="connsiteX147" fmla="*/ 418169 w 604745"/>
              <a:gd name="connsiteY147" fmla="*/ 191771 h 583717"/>
              <a:gd name="connsiteX148" fmla="*/ 405964 w 604745"/>
              <a:gd name="connsiteY148" fmla="*/ 179584 h 583717"/>
              <a:gd name="connsiteX149" fmla="*/ 337223 w 604745"/>
              <a:gd name="connsiteY149" fmla="*/ 179584 h 583717"/>
              <a:gd name="connsiteX150" fmla="*/ 323195 w 604745"/>
              <a:gd name="connsiteY150" fmla="*/ 165576 h 583717"/>
              <a:gd name="connsiteX151" fmla="*/ 337223 w 604745"/>
              <a:gd name="connsiteY151" fmla="*/ 151568 h 583717"/>
              <a:gd name="connsiteX152" fmla="*/ 346342 w 604745"/>
              <a:gd name="connsiteY152" fmla="*/ 151568 h 583717"/>
              <a:gd name="connsiteX153" fmla="*/ 346342 w 604745"/>
              <a:gd name="connsiteY153" fmla="*/ 85029 h 583717"/>
              <a:gd name="connsiteX154" fmla="*/ 316601 w 604745"/>
              <a:gd name="connsiteY154" fmla="*/ 43705 h 583717"/>
              <a:gd name="connsiteX155" fmla="*/ 360371 w 604745"/>
              <a:gd name="connsiteY155" fmla="*/ 0 h 583717"/>
              <a:gd name="connsiteX156" fmla="*/ 404140 w 604745"/>
              <a:gd name="connsiteY156" fmla="*/ 43705 h 583717"/>
              <a:gd name="connsiteX157" fmla="*/ 374399 w 604745"/>
              <a:gd name="connsiteY157" fmla="*/ 85029 h 583717"/>
              <a:gd name="connsiteX158" fmla="*/ 374399 w 604745"/>
              <a:gd name="connsiteY158" fmla="*/ 151568 h 583717"/>
              <a:gd name="connsiteX159" fmla="*/ 405964 w 604745"/>
              <a:gd name="connsiteY159" fmla="*/ 151568 h 583717"/>
              <a:gd name="connsiteX160" fmla="*/ 446226 w 604745"/>
              <a:gd name="connsiteY160" fmla="*/ 191771 h 583717"/>
              <a:gd name="connsiteX161" fmla="*/ 446226 w 604745"/>
              <a:gd name="connsiteY161" fmla="*/ 220768 h 583717"/>
              <a:gd name="connsiteX162" fmla="*/ 484103 w 604745"/>
              <a:gd name="connsiteY162" fmla="*/ 220768 h 583717"/>
              <a:gd name="connsiteX163" fmla="*/ 494064 w 604745"/>
              <a:gd name="connsiteY163" fmla="*/ 224830 h 583717"/>
              <a:gd name="connsiteX164" fmla="*/ 518053 w 604745"/>
              <a:gd name="connsiteY164" fmla="*/ 248784 h 583717"/>
              <a:gd name="connsiteX165" fmla="*/ 518053 w 604745"/>
              <a:gd name="connsiteY165" fmla="*/ 268675 h 583717"/>
              <a:gd name="connsiteX166" fmla="*/ 508092 w 604745"/>
              <a:gd name="connsiteY166" fmla="*/ 272738 h 583717"/>
              <a:gd name="connsiteX167" fmla="*/ 498132 w 604745"/>
              <a:gd name="connsiteY167" fmla="*/ 268675 h 583717"/>
              <a:gd name="connsiteX168" fmla="*/ 478352 w 604745"/>
              <a:gd name="connsiteY168" fmla="*/ 248784 h 583717"/>
              <a:gd name="connsiteX169" fmla="*/ 446226 w 604745"/>
              <a:gd name="connsiteY169" fmla="*/ 248784 h 583717"/>
              <a:gd name="connsiteX170" fmla="*/ 446226 w 604745"/>
              <a:gd name="connsiteY170" fmla="*/ 409036 h 583717"/>
              <a:gd name="connsiteX171" fmla="*/ 405964 w 604745"/>
              <a:gd name="connsiteY171" fmla="*/ 449240 h 583717"/>
              <a:gd name="connsiteX172" fmla="*/ 332594 w 604745"/>
              <a:gd name="connsiteY172" fmla="*/ 449240 h 583717"/>
              <a:gd name="connsiteX173" fmla="*/ 332594 w 604745"/>
              <a:gd name="connsiteY173" fmla="*/ 481038 h 583717"/>
              <a:gd name="connsiteX174" fmla="*/ 352795 w 604745"/>
              <a:gd name="connsiteY174" fmla="*/ 501070 h 583717"/>
              <a:gd name="connsiteX175" fmla="*/ 372716 w 604745"/>
              <a:gd name="connsiteY175" fmla="*/ 496307 h 583717"/>
              <a:gd name="connsiteX176" fmla="*/ 416485 w 604745"/>
              <a:gd name="connsiteY176" fmla="*/ 540012 h 583717"/>
              <a:gd name="connsiteX177" fmla="*/ 372716 w 604745"/>
              <a:gd name="connsiteY177" fmla="*/ 583717 h 583717"/>
              <a:gd name="connsiteX178" fmla="*/ 328946 w 604745"/>
              <a:gd name="connsiteY178" fmla="*/ 540012 h 583717"/>
              <a:gd name="connsiteX179" fmla="*/ 333155 w 604745"/>
              <a:gd name="connsiteY179" fmla="*/ 521241 h 583717"/>
              <a:gd name="connsiteX180" fmla="*/ 308745 w 604745"/>
              <a:gd name="connsiteY180" fmla="*/ 496727 h 583717"/>
              <a:gd name="connsiteX181" fmla="*/ 304536 w 604745"/>
              <a:gd name="connsiteY181" fmla="*/ 486781 h 583717"/>
              <a:gd name="connsiteX182" fmla="*/ 304536 w 604745"/>
              <a:gd name="connsiteY182" fmla="*/ 449240 h 583717"/>
              <a:gd name="connsiteX183" fmla="*/ 188379 w 604745"/>
              <a:gd name="connsiteY183" fmla="*/ 449240 h 583717"/>
              <a:gd name="connsiteX184" fmla="*/ 148117 w 604745"/>
              <a:gd name="connsiteY184" fmla="*/ 409036 h 583717"/>
              <a:gd name="connsiteX185" fmla="*/ 148117 w 604745"/>
              <a:gd name="connsiteY185" fmla="*/ 400491 h 583717"/>
              <a:gd name="connsiteX186" fmla="*/ 115290 w 604745"/>
              <a:gd name="connsiteY186" fmla="*/ 400491 h 583717"/>
              <a:gd name="connsiteX187" fmla="*/ 101261 w 604745"/>
              <a:gd name="connsiteY187" fmla="*/ 386483 h 583717"/>
              <a:gd name="connsiteX188" fmla="*/ 115290 w 604745"/>
              <a:gd name="connsiteY188" fmla="*/ 372475 h 583717"/>
              <a:gd name="connsiteX189" fmla="*/ 148117 w 604745"/>
              <a:gd name="connsiteY189" fmla="*/ 372475 h 583717"/>
              <a:gd name="connsiteX190" fmla="*/ 148117 w 604745"/>
              <a:gd name="connsiteY190" fmla="*/ 191771 h 583717"/>
              <a:gd name="connsiteX191" fmla="*/ 188379 w 604745"/>
              <a:gd name="connsiteY191" fmla="*/ 151568 h 583717"/>
              <a:gd name="connsiteX192" fmla="*/ 232570 w 604745"/>
              <a:gd name="connsiteY192" fmla="*/ 151568 h 583717"/>
              <a:gd name="connsiteX193" fmla="*/ 232570 w 604745"/>
              <a:gd name="connsiteY193" fmla="*/ 114867 h 583717"/>
              <a:gd name="connsiteX194" fmla="*/ 192868 w 604745"/>
              <a:gd name="connsiteY194" fmla="*/ 75224 h 583717"/>
              <a:gd name="connsiteX195" fmla="*/ 162566 w 604745"/>
              <a:gd name="connsiteY195" fmla="*/ 87411 h 583717"/>
              <a:gd name="connsiteX196" fmla="*/ 118797 w 604745"/>
              <a:gd name="connsiteY196" fmla="*/ 43705 h 583717"/>
              <a:gd name="connsiteX197" fmla="*/ 162566 w 604745"/>
              <a:gd name="connsiteY197" fmla="*/ 0 h 58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604745" h="583717">
                <a:moveTo>
                  <a:pt x="372716" y="524323"/>
                </a:moveTo>
                <a:cubicBezTo>
                  <a:pt x="364018" y="524323"/>
                  <a:pt x="357004" y="531327"/>
                  <a:pt x="357004" y="540012"/>
                </a:cubicBezTo>
                <a:cubicBezTo>
                  <a:pt x="357004" y="548697"/>
                  <a:pt x="364018" y="555701"/>
                  <a:pt x="372716" y="555701"/>
                </a:cubicBezTo>
                <a:cubicBezTo>
                  <a:pt x="381273" y="555701"/>
                  <a:pt x="388428" y="548697"/>
                  <a:pt x="388428" y="540012"/>
                </a:cubicBezTo>
                <a:cubicBezTo>
                  <a:pt x="388428" y="531327"/>
                  <a:pt x="381273" y="524323"/>
                  <a:pt x="372716" y="524323"/>
                </a:cubicBezTo>
                <a:close/>
                <a:moveTo>
                  <a:pt x="43786" y="366172"/>
                </a:moveTo>
                <a:cubicBezTo>
                  <a:pt x="35085" y="366172"/>
                  <a:pt x="28068" y="373318"/>
                  <a:pt x="28068" y="381865"/>
                </a:cubicBezTo>
                <a:cubicBezTo>
                  <a:pt x="28068" y="390552"/>
                  <a:pt x="35085" y="397557"/>
                  <a:pt x="43786" y="397557"/>
                </a:cubicBezTo>
                <a:cubicBezTo>
                  <a:pt x="52487" y="397557"/>
                  <a:pt x="59504" y="390552"/>
                  <a:pt x="59504" y="381865"/>
                </a:cubicBezTo>
                <a:cubicBezTo>
                  <a:pt x="59504" y="373318"/>
                  <a:pt x="52487" y="366172"/>
                  <a:pt x="43786" y="366172"/>
                </a:cubicBezTo>
                <a:close/>
                <a:moveTo>
                  <a:pt x="43786" y="338149"/>
                </a:moveTo>
                <a:cubicBezTo>
                  <a:pt x="67925" y="338149"/>
                  <a:pt x="87572" y="357765"/>
                  <a:pt x="87572" y="381865"/>
                </a:cubicBezTo>
                <a:cubicBezTo>
                  <a:pt x="87572" y="405964"/>
                  <a:pt x="67925" y="425580"/>
                  <a:pt x="43786" y="425580"/>
                </a:cubicBezTo>
                <a:cubicBezTo>
                  <a:pt x="19648" y="425580"/>
                  <a:pt x="0" y="405964"/>
                  <a:pt x="0" y="381865"/>
                </a:cubicBezTo>
                <a:cubicBezTo>
                  <a:pt x="0" y="357765"/>
                  <a:pt x="19648" y="338149"/>
                  <a:pt x="43786" y="338149"/>
                </a:cubicBezTo>
                <a:close/>
                <a:moveTo>
                  <a:pt x="342559" y="330599"/>
                </a:moveTo>
                <a:cubicBezTo>
                  <a:pt x="346341" y="330599"/>
                  <a:pt x="349983" y="332000"/>
                  <a:pt x="352504" y="334661"/>
                </a:cubicBezTo>
                <a:cubicBezTo>
                  <a:pt x="355165" y="337323"/>
                  <a:pt x="356566" y="340964"/>
                  <a:pt x="356566" y="344606"/>
                </a:cubicBezTo>
                <a:cubicBezTo>
                  <a:pt x="356566" y="348248"/>
                  <a:pt x="355165" y="351890"/>
                  <a:pt x="352504" y="354411"/>
                </a:cubicBezTo>
                <a:cubicBezTo>
                  <a:pt x="349983" y="357072"/>
                  <a:pt x="346341" y="358613"/>
                  <a:pt x="342559" y="358613"/>
                </a:cubicBezTo>
                <a:cubicBezTo>
                  <a:pt x="338917" y="358613"/>
                  <a:pt x="335275" y="357072"/>
                  <a:pt x="332754" y="354411"/>
                </a:cubicBezTo>
                <a:cubicBezTo>
                  <a:pt x="330093" y="351890"/>
                  <a:pt x="328552" y="348248"/>
                  <a:pt x="328552" y="344606"/>
                </a:cubicBezTo>
                <a:cubicBezTo>
                  <a:pt x="328552" y="340824"/>
                  <a:pt x="330093" y="337323"/>
                  <a:pt x="332754" y="334661"/>
                </a:cubicBezTo>
                <a:cubicBezTo>
                  <a:pt x="335275" y="332000"/>
                  <a:pt x="338917" y="330599"/>
                  <a:pt x="342559" y="330599"/>
                </a:cubicBezTo>
                <a:close/>
                <a:moveTo>
                  <a:pt x="297115" y="330599"/>
                </a:moveTo>
                <a:cubicBezTo>
                  <a:pt x="300897" y="330599"/>
                  <a:pt x="304399" y="332000"/>
                  <a:pt x="307060" y="334661"/>
                </a:cubicBezTo>
                <a:cubicBezTo>
                  <a:pt x="309721" y="337323"/>
                  <a:pt x="311122" y="340964"/>
                  <a:pt x="311122" y="344606"/>
                </a:cubicBezTo>
                <a:cubicBezTo>
                  <a:pt x="311122" y="348248"/>
                  <a:pt x="309721" y="351890"/>
                  <a:pt x="307060" y="354411"/>
                </a:cubicBezTo>
                <a:cubicBezTo>
                  <a:pt x="304399" y="357072"/>
                  <a:pt x="300897" y="358613"/>
                  <a:pt x="297115" y="358613"/>
                </a:cubicBezTo>
                <a:cubicBezTo>
                  <a:pt x="293473" y="358613"/>
                  <a:pt x="289831" y="357072"/>
                  <a:pt x="287310" y="354411"/>
                </a:cubicBezTo>
                <a:cubicBezTo>
                  <a:pt x="284649" y="351890"/>
                  <a:pt x="283108" y="348248"/>
                  <a:pt x="283108" y="344606"/>
                </a:cubicBezTo>
                <a:cubicBezTo>
                  <a:pt x="283108" y="340964"/>
                  <a:pt x="284649" y="337323"/>
                  <a:pt x="287310" y="334661"/>
                </a:cubicBezTo>
                <a:cubicBezTo>
                  <a:pt x="289831" y="332000"/>
                  <a:pt x="293473" y="330599"/>
                  <a:pt x="297115" y="330599"/>
                </a:cubicBezTo>
                <a:close/>
                <a:moveTo>
                  <a:pt x="251671" y="330599"/>
                </a:moveTo>
                <a:cubicBezTo>
                  <a:pt x="255313" y="330599"/>
                  <a:pt x="258955" y="332000"/>
                  <a:pt x="261616" y="334661"/>
                </a:cubicBezTo>
                <a:cubicBezTo>
                  <a:pt x="264137" y="337323"/>
                  <a:pt x="265678" y="340824"/>
                  <a:pt x="265678" y="344606"/>
                </a:cubicBezTo>
                <a:cubicBezTo>
                  <a:pt x="265678" y="348248"/>
                  <a:pt x="264137" y="351890"/>
                  <a:pt x="261616" y="354411"/>
                </a:cubicBezTo>
                <a:cubicBezTo>
                  <a:pt x="258955" y="357072"/>
                  <a:pt x="255313" y="358613"/>
                  <a:pt x="251671" y="358613"/>
                </a:cubicBezTo>
                <a:cubicBezTo>
                  <a:pt x="248029" y="358613"/>
                  <a:pt x="244387" y="357072"/>
                  <a:pt x="241726" y="354411"/>
                </a:cubicBezTo>
                <a:cubicBezTo>
                  <a:pt x="239205" y="351890"/>
                  <a:pt x="237664" y="348248"/>
                  <a:pt x="237664" y="344606"/>
                </a:cubicBezTo>
                <a:cubicBezTo>
                  <a:pt x="237664" y="340964"/>
                  <a:pt x="239205" y="337323"/>
                  <a:pt x="241726" y="334661"/>
                </a:cubicBezTo>
                <a:cubicBezTo>
                  <a:pt x="244387" y="332000"/>
                  <a:pt x="248029" y="330599"/>
                  <a:pt x="251671" y="330599"/>
                </a:cubicBezTo>
                <a:close/>
                <a:moveTo>
                  <a:pt x="560995" y="299206"/>
                </a:moveTo>
                <a:cubicBezTo>
                  <a:pt x="552301" y="299206"/>
                  <a:pt x="545289" y="306212"/>
                  <a:pt x="545289" y="314899"/>
                </a:cubicBezTo>
                <a:cubicBezTo>
                  <a:pt x="545289" y="323586"/>
                  <a:pt x="552301" y="330591"/>
                  <a:pt x="560995" y="330591"/>
                </a:cubicBezTo>
                <a:cubicBezTo>
                  <a:pt x="569689" y="330591"/>
                  <a:pt x="576700" y="323586"/>
                  <a:pt x="576700" y="314899"/>
                </a:cubicBezTo>
                <a:cubicBezTo>
                  <a:pt x="576700" y="306212"/>
                  <a:pt x="569689" y="299206"/>
                  <a:pt x="560995" y="299206"/>
                </a:cubicBezTo>
                <a:close/>
                <a:moveTo>
                  <a:pt x="342559" y="285225"/>
                </a:moveTo>
                <a:cubicBezTo>
                  <a:pt x="346341" y="285225"/>
                  <a:pt x="349983" y="286626"/>
                  <a:pt x="352504" y="289287"/>
                </a:cubicBezTo>
                <a:cubicBezTo>
                  <a:pt x="355165" y="291949"/>
                  <a:pt x="356566" y="295450"/>
                  <a:pt x="356566" y="299232"/>
                </a:cubicBezTo>
                <a:cubicBezTo>
                  <a:pt x="356566" y="302874"/>
                  <a:pt x="355165" y="306516"/>
                  <a:pt x="352504" y="309037"/>
                </a:cubicBezTo>
                <a:cubicBezTo>
                  <a:pt x="349983" y="311698"/>
                  <a:pt x="346341" y="313239"/>
                  <a:pt x="342559" y="313239"/>
                </a:cubicBezTo>
                <a:cubicBezTo>
                  <a:pt x="338917" y="313239"/>
                  <a:pt x="335275" y="311698"/>
                  <a:pt x="332754" y="309037"/>
                </a:cubicBezTo>
                <a:cubicBezTo>
                  <a:pt x="330093" y="306516"/>
                  <a:pt x="328552" y="302874"/>
                  <a:pt x="328552" y="299232"/>
                </a:cubicBezTo>
                <a:cubicBezTo>
                  <a:pt x="328552" y="295450"/>
                  <a:pt x="330093" y="291809"/>
                  <a:pt x="332754" y="289287"/>
                </a:cubicBezTo>
                <a:cubicBezTo>
                  <a:pt x="335275" y="286626"/>
                  <a:pt x="338917" y="285225"/>
                  <a:pt x="342559" y="285225"/>
                </a:cubicBezTo>
                <a:close/>
                <a:moveTo>
                  <a:pt x="297115" y="285225"/>
                </a:moveTo>
                <a:cubicBezTo>
                  <a:pt x="300897" y="285225"/>
                  <a:pt x="304399" y="286626"/>
                  <a:pt x="307060" y="289287"/>
                </a:cubicBezTo>
                <a:cubicBezTo>
                  <a:pt x="309721" y="291949"/>
                  <a:pt x="311122" y="295450"/>
                  <a:pt x="311122" y="299232"/>
                </a:cubicBezTo>
                <a:cubicBezTo>
                  <a:pt x="311122" y="302874"/>
                  <a:pt x="309721" y="306516"/>
                  <a:pt x="307060" y="309037"/>
                </a:cubicBezTo>
                <a:cubicBezTo>
                  <a:pt x="304399" y="311698"/>
                  <a:pt x="300897" y="313239"/>
                  <a:pt x="297115" y="313239"/>
                </a:cubicBezTo>
                <a:cubicBezTo>
                  <a:pt x="293473" y="313239"/>
                  <a:pt x="289831" y="311698"/>
                  <a:pt x="287310" y="309037"/>
                </a:cubicBezTo>
                <a:cubicBezTo>
                  <a:pt x="284649" y="306516"/>
                  <a:pt x="283108" y="302874"/>
                  <a:pt x="283108" y="299232"/>
                </a:cubicBezTo>
                <a:cubicBezTo>
                  <a:pt x="283108" y="295450"/>
                  <a:pt x="284649" y="291809"/>
                  <a:pt x="287310" y="289287"/>
                </a:cubicBezTo>
                <a:cubicBezTo>
                  <a:pt x="289831" y="286626"/>
                  <a:pt x="293473" y="285225"/>
                  <a:pt x="297115" y="285225"/>
                </a:cubicBezTo>
                <a:close/>
                <a:moveTo>
                  <a:pt x="251671" y="285225"/>
                </a:moveTo>
                <a:cubicBezTo>
                  <a:pt x="255313" y="285225"/>
                  <a:pt x="258955" y="286626"/>
                  <a:pt x="261616" y="289287"/>
                </a:cubicBezTo>
                <a:cubicBezTo>
                  <a:pt x="264137" y="291809"/>
                  <a:pt x="265678" y="295450"/>
                  <a:pt x="265678" y="299232"/>
                </a:cubicBezTo>
                <a:cubicBezTo>
                  <a:pt x="265678" y="302874"/>
                  <a:pt x="264137" y="306516"/>
                  <a:pt x="261616" y="309037"/>
                </a:cubicBezTo>
                <a:cubicBezTo>
                  <a:pt x="258955" y="311698"/>
                  <a:pt x="255313" y="313239"/>
                  <a:pt x="251671" y="313239"/>
                </a:cubicBezTo>
                <a:cubicBezTo>
                  <a:pt x="248029" y="313239"/>
                  <a:pt x="244387" y="311698"/>
                  <a:pt x="241726" y="309037"/>
                </a:cubicBezTo>
                <a:cubicBezTo>
                  <a:pt x="239205" y="306516"/>
                  <a:pt x="237664" y="302874"/>
                  <a:pt x="237664" y="299232"/>
                </a:cubicBezTo>
                <a:cubicBezTo>
                  <a:pt x="237664" y="295450"/>
                  <a:pt x="239205" y="291809"/>
                  <a:pt x="241726" y="289287"/>
                </a:cubicBezTo>
                <a:cubicBezTo>
                  <a:pt x="244387" y="286626"/>
                  <a:pt x="248029" y="285225"/>
                  <a:pt x="251671" y="285225"/>
                </a:cubicBezTo>
                <a:close/>
                <a:moveTo>
                  <a:pt x="560995" y="271183"/>
                </a:moveTo>
                <a:cubicBezTo>
                  <a:pt x="585113" y="271183"/>
                  <a:pt x="604745" y="290799"/>
                  <a:pt x="604745" y="314899"/>
                </a:cubicBezTo>
                <a:cubicBezTo>
                  <a:pt x="604745" y="338998"/>
                  <a:pt x="585113" y="358614"/>
                  <a:pt x="560995" y="358614"/>
                </a:cubicBezTo>
                <a:cubicBezTo>
                  <a:pt x="536876" y="358614"/>
                  <a:pt x="517244" y="338998"/>
                  <a:pt x="517244" y="314899"/>
                </a:cubicBezTo>
                <a:cubicBezTo>
                  <a:pt x="517244" y="290799"/>
                  <a:pt x="536876" y="271183"/>
                  <a:pt x="560995" y="271183"/>
                </a:cubicBezTo>
                <a:close/>
                <a:moveTo>
                  <a:pt x="342559" y="239640"/>
                </a:moveTo>
                <a:cubicBezTo>
                  <a:pt x="346341" y="239640"/>
                  <a:pt x="349983" y="241181"/>
                  <a:pt x="352504" y="243842"/>
                </a:cubicBezTo>
                <a:cubicBezTo>
                  <a:pt x="355165" y="246364"/>
                  <a:pt x="356566" y="250005"/>
                  <a:pt x="356566" y="253647"/>
                </a:cubicBezTo>
                <a:cubicBezTo>
                  <a:pt x="356566" y="257429"/>
                  <a:pt x="355165" y="260931"/>
                  <a:pt x="352504" y="263592"/>
                </a:cubicBezTo>
                <a:cubicBezTo>
                  <a:pt x="349983" y="266254"/>
                  <a:pt x="346341" y="267654"/>
                  <a:pt x="342559" y="267654"/>
                </a:cubicBezTo>
                <a:cubicBezTo>
                  <a:pt x="338917" y="267654"/>
                  <a:pt x="335275" y="266254"/>
                  <a:pt x="332754" y="263592"/>
                </a:cubicBezTo>
                <a:cubicBezTo>
                  <a:pt x="330093" y="260931"/>
                  <a:pt x="328552" y="257429"/>
                  <a:pt x="328552" y="253647"/>
                </a:cubicBezTo>
                <a:cubicBezTo>
                  <a:pt x="328552" y="250005"/>
                  <a:pt x="330093" y="246364"/>
                  <a:pt x="332754" y="243842"/>
                </a:cubicBezTo>
                <a:cubicBezTo>
                  <a:pt x="335275" y="241181"/>
                  <a:pt x="338917" y="239640"/>
                  <a:pt x="342559" y="239640"/>
                </a:cubicBezTo>
                <a:close/>
                <a:moveTo>
                  <a:pt x="297115" y="239640"/>
                </a:moveTo>
                <a:cubicBezTo>
                  <a:pt x="300757" y="239640"/>
                  <a:pt x="304399" y="241181"/>
                  <a:pt x="307060" y="243842"/>
                </a:cubicBezTo>
                <a:cubicBezTo>
                  <a:pt x="309721" y="246364"/>
                  <a:pt x="311122" y="250005"/>
                  <a:pt x="311122" y="253647"/>
                </a:cubicBezTo>
                <a:cubicBezTo>
                  <a:pt x="311122" y="257429"/>
                  <a:pt x="309721" y="260931"/>
                  <a:pt x="307060" y="263592"/>
                </a:cubicBezTo>
                <a:cubicBezTo>
                  <a:pt x="304399" y="266254"/>
                  <a:pt x="300897" y="267654"/>
                  <a:pt x="297115" y="267654"/>
                </a:cubicBezTo>
                <a:cubicBezTo>
                  <a:pt x="293473" y="267654"/>
                  <a:pt x="289831" y="266254"/>
                  <a:pt x="287310" y="263592"/>
                </a:cubicBezTo>
                <a:cubicBezTo>
                  <a:pt x="284649" y="260931"/>
                  <a:pt x="283108" y="257429"/>
                  <a:pt x="283108" y="253647"/>
                </a:cubicBezTo>
                <a:cubicBezTo>
                  <a:pt x="283108" y="250005"/>
                  <a:pt x="284649" y="246364"/>
                  <a:pt x="287310" y="243842"/>
                </a:cubicBezTo>
                <a:cubicBezTo>
                  <a:pt x="289831" y="241181"/>
                  <a:pt x="293473" y="239640"/>
                  <a:pt x="297115" y="239640"/>
                </a:cubicBezTo>
                <a:close/>
                <a:moveTo>
                  <a:pt x="251671" y="239640"/>
                </a:moveTo>
                <a:cubicBezTo>
                  <a:pt x="255313" y="239640"/>
                  <a:pt x="258955" y="241181"/>
                  <a:pt x="261616" y="243842"/>
                </a:cubicBezTo>
                <a:cubicBezTo>
                  <a:pt x="264137" y="246364"/>
                  <a:pt x="265678" y="250005"/>
                  <a:pt x="265678" y="253647"/>
                </a:cubicBezTo>
                <a:cubicBezTo>
                  <a:pt x="265678" y="257429"/>
                  <a:pt x="264137" y="260931"/>
                  <a:pt x="261616" y="263592"/>
                </a:cubicBezTo>
                <a:cubicBezTo>
                  <a:pt x="258955" y="266254"/>
                  <a:pt x="255313" y="267654"/>
                  <a:pt x="251671" y="267654"/>
                </a:cubicBezTo>
                <a:cubicBezTo>
                  <a:pt x="248029" y="267654"/>
                  <a:pt x="244387" y="266254"/>
                  <a:pt x="241726" y="263592"/>
                </a:cubicBezTo>
                <a:cubicBezTo>
                  <a:pt x="239205" y="260931"/>
                  <a:pt x="237664" y="257429"/>
                  <a:pt x="237664" y="253647"/>
                </a:cubicBezTo>
                <a:cubicBezTo>
                  <a:pt x="237664" y="250005"/>
                  <a:pt x="239205" y="246364"/>
                  <a:pt x="241726" y="243842"/>
                </a:cubicBezTo>
                <a:cubicBezTo>
                  <a:pt x="244387" y="241181"/>
                  <a:pt x="248029" y="239640"/>
                  <a:pt x="251671" y="239640"/>
                </a:cubicBezTo>
                <a:close/>
                <a:moveTo>
                  <a:pt x="210977" y="200335"/>
                </a:moveTo>
                <a:lnTo>
                  <a:pt x="383395" y="200335"/>
                </a:lnTo>
                <a:cubicBezTo>
                  <a:pt x="391111" y="200335"/>
                  <a:pt x="397424" y="206637"/>
                  <a:pt x="397424" y="214340"/>
                </a:cubicBezTo>
                <a:lnTo>
                  <a:pt x="397424" y="386454"/>
                </a:lnTo>
                <a:cubicBezTo>
                  <a:pt x="397424" y="394156"/>
                  <a:pt x="391111" y="400458"/>
                  <a:pt x="383395" y="400458"/>
                </a:cubicBezTo>
                <a:lnTo>
                  <a:pt x="268777" y="400458"/>
                </a:lnTo>
                <a:cubicBezTo>
                  <a:pt x="260921" y="400458"/>
                  <a:pt x="254748" y="394156"/>
                  <a:pt x="254748" y="386454"/>
                </a:cubicBezTo>
                <a:cubicBezTo>
                  <a:pt x="254748" y="378751"/>
                  <a:pt x="260921" y="372449"/>
                  <a:pt x="268777" y="372449"/>
                </a:cubicBezTo>
                <a:lnTo>
                  <a:pt x="369366" y="372449"/>
                </a:lnTo>
                <a:lnTo>
                  <a:pt x="369366" y="228344"/>
                </a:lnTo>
                <a:lnTo>
                  <a:pt x="225006" y="228344"/>
                </a:lnTo>
                <a:lnTo>
                  <a:pt x="225006" y="386454"/>
                </a:lnTo>
                <a:cubicBezTo>
                  <a:pt x="225006" y="394156"/>
                  <a:pt x="218693" y="400458"/>
                  <a:pt x="210977" y="400458"/>
                </a:cubicBezTo>
                <a:cubicBezTo>
                  <a:pt x="203121" y="400458"/>
                  <a:pt x="196948" y="394156"/>
                  <a:pt x="196948" y="386454"/>
                </a:cubicBezTo>
                <a:lnTo>
                  <a:pt x="196948" y="214340"/>
                </a:lnTo>
                <a:cubicBezTo>
                  <a:pt x="196948" y="206637"/>
                  <a:pt x="203121" y="200335"/>
                  <a:pt x="210977" y="200335"/>
                </a:cubicBezTo>
                <a:close/>
                <a:moveTo>
                  <a:pt x="360371" y="28016"/>
                </a:moveTo>
                <a:cubicBezTo>
                  <a:pt x="351673" y="28016"/>
                  <a:pt x="344658" y="35020"/>
                  <a:pt x="344658" y="43705"/>
                </a:cubicBezTo>
                <a:cubicBezTo>
                  <a:pt x="344658" y="52390"/>
                  <a:pt x="351673" y="59395"/>
                  <a:pt x="360371" y="59395"/>
                </a:cubicBezTo>
                <a:cubicBezTo>
                  <a:pt x="368928" y="59395"/>
                  <a:pt x="376083" y="52390"/>
                  <a:pt x="376083" y="43705"/>
                </a:cubicBezTo>
                <a:cubicBezTo>
                  <a:pt x="376083" y="35020"/>
                  <a:pt x="368928" y="28016"/>
                  <a:pt x="360371" y="28016"/>
                </a:cubicBezTo>
                <a:close/>
                <a:moveTo>
                  <a:pt x="162566" y="28016"/>
                </a:moveTo>
                <a:cubicBezTo>
                  <a:pt x="154009" y="28016"/>
                  <a:pt x="146854" y="35020"/>
                  <a:pt x="146854" y="43705"/>
                </a:cubicBezTo>
                <a:cubicBezTo>
                  <a:pt x="146854" y="52390"/>
                  <a:pt x="154009" y="59395"/>
                  <a:pt x="162566" y="59395"/>
                </a:cubicBezTo>
                <a:cubicBezTo>
                  <a:pt x="171264" y="59395"/>
                  <a:pt x="178279" y="52390"/>
                  <a:pt x="178279" y="43705"/>
                </a:cubicBezTo>
                <a:cubicBezTo>
                  <a:pt x="178279" y="35020"/>
                  <a:pt x="171264" y="28016"/>
                  <a:pt x="162566" y="28016"/>
                </a:cubicBezTo>
                <a:close/>
                <a:moveTo>
                  <a:pt x="162566" y="0"/>
                </a:moveTo>
                <a:cubicBezTo>
                  <a:pt x="186696" y="0"/>
                  <a:pt x="206336" y="19612"/>
                  <a:pt x="206336" y="43705"/>
                </a:cubicBezTo>
                <a:cubicBezTo>
                  <a:pt x="206336" y="45386"/>
                  <a:pt x="206196" y="47208"/>
                  <a:pt x="206055" y="48888"/>
                </a:cubicBezTo>
                <a:lnTo>
                  <a:pt x="256559" y="99178"/>
                </a:lnTo>
                <a:cubicBezTo>
                  <a:pt x="259084" y="101839"/>
                  <a:pt x="260627" y="105341"/>
                  <a:pt x="260627" y="109123"/>
                </a:cubicBezTo>
                <a:lnTo>
                  <a:pt x="260627" y="151568"/>
                </a:lnTo>
                <a:lnTo>
                  <a:pt x="279986" y="151568"/>
                </a:lnTo>
                <a:cubicBezTo>
                  <a:pt x="287702" y="151568"/>
                  <a:pt x="294015" y="157871"/>
                  <a:pt x="294015" y="165576"/>
                </a:cubicBezTo>
                <a:cubicBezTo>
                  <a:pt x="294015" y="173280"/>
                  <a:pt x="287702" y="179584"/>
                  <a:pt x="279986" y="179584"/>
                </a:cubicBezTo>
                <a:lnTo>
                  <a:pt x="188379" y="179584"/>
                </a:lnTo>
                <a:cubicBezTo>
                  <a:pt x="181645" y="179584"/>
                  <a:pt x="176174" y="185047"/>
                  <a:pt x="176174" y="191771"/>
                </a:cubicBezTo>
                <a:lnTo>
                  <a:pt x="176174" y="409036"/>
                </a:lnTo>
                <a:cubicBezTo>
                  <a:pt x="176174" y="415760"/>
                  <a:pt x="181645" y="421223"/>
                  <a:pt x="188379" y="421223"/>
                </a:cubicBezTo>
                <a:lnTo>
                  <a:pt x="405964" y="421223"/>
                </a:lnTo>
                <a:cubicBezTo>
                  <a:pt x="412698" y="421223"/>
                  <a:pt x="418169" y="415760"/>
                  <a:pt x="418169" y="409036"/>
                </a:cubicBezTo>
                <a:lnTo>
                  <a:pt x="418169" y="191771"/>
                </a:lnTo>
                <a:cubicBezTo>
                  <a:pt x="418169" y="185047"/>
                  <a:pt x="412698" y="179584"/>
                  <a:pt x="405964" y="179584"/>
                </a:cubicBezTo>
                <a:lnTo>
                  <a:pt x="337223" y="179584"/>
                </a:lnTo>
                <a:cubicBezTo>
                  <a:pt x="329508" y="179584"/>
                  <a:pt x="323195" y="173280"/>
                  <a:pt x="323195" y="165576"/>
                </a:cubicBezTo>
                <a:cubicBezTo>
                  <a:pt x="323195" y="157871"/>
                  <a:pt x="329508" y="151568"/>
                  <a:pt x="337223" y="151568"/>
                </a:cubicBezTo>
                <a:lnTo>
                  <a:pt x="346342" y="151568"/>
                </a:lnTo>
                <a:lnTo>
                  <a:pt x="346342" y="85029"/>
                </a:lnTo>
                <a:cubicBezTo>
                  <a:pt x="328946" y="79286"/>
                  <a:pt x="316601" y="62897"/>
                  <a:pt x="316601" y="43705"/>
                </a:cubicBezTo>
                <a:cubicBezTo>
                  <a:pt x="316601" y="19612"/>
                  <a:pt x="336241" y="0"/>
                  <a:pt x="360371" y="0"/>
                </a:cubicBezTo>
                <a:cubicBezTo>
                  <a:pt x="384500" y="0"/>
                  <a:pt x="404140" y="19612"/>
                  <a:pt x="404140" y="43705"/>
                </a:cubicBezTo>
                <a:cubicBezTo>
                  <a:pt x="404140" y="62897"/>
                  <a:pt x="391655" y="79286"/>
                  <a:pt x="374399" y="85029"/>
                </a:cubicBezTo>
                <a:lnTo>
                  <a:pt x="374399" y="151568"/>
                </a:lnTo>
                <a:lnTo>
                  <a:pt x="405964" y="151568"/>
                </a:lnTo>
                <a:cubicBezTo>
                  <a:pt x="428129" y="151568"/>
                  <a:pt x="446226" y="169638"/>
                  <a:pt x="446226" y="191771"/>
                </a:cubicBezTo>
                <a:lnTo>
                  <a:pt x="446226" y="220768"/>
                </a:lnTo>
                <a:lnTo>
                  <a:pt x="484103" y="220768"/>
                </a:lnTo>
                <a:cubicBezTo>
                  <a:pt x="487891" y="220768"/>
                  <a:pt x="491398" y="222309"/>
                  <a:pt x="494064" y="224830"/>
                </a:cubicBezTo>
                <a:lnTo>
                  <a:pt x="518053" y="248784"/>
                </a:lnTo>
                <a:cubicBezTo>
                  <a:pt x="523524" y="254247"/>
                  <a:pt x="523524" y="263212"/>
                  <a:pt x="518053" y="268675"/>
                </a:cubicBezTo>
                <a:cubicBezTo>
                  <a:pt x="515247" y="271337"/>
                  <a:pt x="511740" y="272738"/>
                  <a:pt x="508092" y="272738"/>
                </a:cubicBezTo>
                <a:cubicBezTo>
                  <a:pt x="504445" y="272738"/>
                  <a:pt x="500938" y="271337"/>
                  <a:pt x="498132" y="268675"/>
                </a:cubicBezTo>
                <a:lnTo>
                  <a:pt x="478352" y="248784"/>
                </a:lnTo>
                <a:lnTo>
                  <a:pt x="446226" y="248784"/>
                </a:lnTo>
                <a:lnTo>
                  <a:pt x="446226" y="409036"/>
                </a:lnTo>
                <a:cubicBezTo>
                  <a:pt x="446226" y="431169"/>
                  <a:pt x="428129" y="449240"/>
                  <a:pt x="405964" y="449240"/>
                </a:cubicBezTo>
                <a:lnTo>
                  <a:pt x="332594" y="449240"/>
                </a:lnTo>
                <a:lnTo>
                  <a:pt x="332594" y="481038"/>
                </a:lnTo>
                <a:lnTo>
                  <a:pt x="352795" y="501070"/>
                </a:lnTo>
                <a:cubicBezTo>
                  <a:pt x="358687" y="497988"/>
                  <a:pt x="365561" y="496307"/>
                  <a:pt x="372716" y="496307"/>
                </a:cubicBezTo>
                <a:cubicBezTo>
                  <a:pt x="396845" y="496307"/>
                  <a:pt x="416485" y="515918"/>
                  <a:pt x="416485" y="540012"/>
                </a:cubicBezTo>
                <a:cubicBezTo>
                  <a:pt x="416485" y="564106"/>
                  <a:pt x="396845" y="583717"/>
                  <a:pt x="372716" y="583717"/>
                </a:cubicBezTo>
                <a:cubicBezTo>
                  <a:pt x="348586" y="583717"/>
                  <a:pt x="328946" y="564106"/>
                  <a:pt x="328946" y="540012"/>
                </a:cubicBezTo>
                <a:cubicBezTo>
                  <a:pt x="328946" y="533288"/>
                  <a:pt x="330490" y="526844"/>
                  <a:pt x="333155" y="521241"/>
                </a:cubicBezTo>
                <a:lnTo>
                  <a:pt x="308745" y="496727"/>
                </a:lnTo>
                <a:cubicBezTo>
                  <a:pt x="306080" y="494065"/>
                  <a:pt x="304536" y="490563"/>
                  <a:pt x="304536" y="486781"/>
                </a:cubicBezTo>
                <a:lnTo>
                  <a:pt x="304536" y="449240"/>
                </a:lnTo>
                <a:lnTo>
                  <a:pt x="188379" y="449240"/>
                </a:lnTo>
                <a:cubicBezTo>
                  <a:pt x="166074" y="449240"/>
                  <a:pt x="148117" y="431169"/>
                  <a:pt x="148117" y="409036"/>
                </a:cubicBezTo>
                <a:lnTo>
                  <a:pt x="148117" y="400491"/>
                </a:lnTo>
                <a:lnTo>
                  <a:pt x="115290" y="400491"/>
                </a:lnTo>
                <a:cubicBezTo>
                  <a:pt x="107574" y="400491"/>
                  <a:pt x="101261" y="394188"/>
                  <a:pt x="101261" y="386483"/>
                </a:cubicBezTo>
                <a:cubicBezTo>
                  <a:pt x="101261" y="378779"/>
                  <a:pt x="107574" y="372475"/>
                  <a:pt x="115290" y="372475"/>
                </a:cubicBezTo>
                <a:lnTo>
                  <a:pt x="148117" y="372475"/>
                </a:lnTo>
                <a:lnTo>
                  <a:pt x="148117" y="191771"/>
                </a:lnTo>
                <a:cubicBezTo>
                  <a:pt x="148117" y="169638"/>
                  <a:pt x="166074" y="151568"/>
                  <a:pt x="188379" y="151568"/>
                </a:cubicBezTo>
                <a:lnTo>
                  <a:pt x="232570" y="151568"/>
                </a:lnTo>
                <a:lnTo>
                  <a:pt x="232570" y="114867"/>
                </a:lnTo>
                <a:lnTo>
                  <a:pt x="192868" y="75224"/>
                </a:lnTo>
                <a:cubicBezTo>
                  <a:pt x="185012" y="82788"/>
                  <a:pt x="174351" y="87411"/>
                  <a:pt x="162566" y="87411"/>
                </a:cubicBezTo>
                <a:cubicBezTo>
                  <a:pt x="138437" y="87411"/>
                  <a:pt x="118797" y="67799"/>
                  <a:pt x="118797" y="43705"/>
                </a:cubicBezTo>
                <a:cubicBezTo>
                  <a:pt x="118797" y="19612"/>
                  <a:pt x="138437" y="0"/>
                  <a:pt x="162566" y="0"/>
                </a:cubicBezTo>
                <a:close/>
              </a:path>
            </a:pathLst>
          </a:custGeom>
          <a:solidFill>
            <a:srgbClr val="808080">
              <a:lumMod val="50000"/>
            </a:srgbClr>
          </a:solidFill>
          <a:ln>
            <a:noFill/>
          </a:ln>
        </p:spPr>
        <p:txBody>
          <a:bodyPr/>
          <a:lstStyle/>
          <a:p>
            <a:endParaRPr lang="es-AR"/>
          </a:p>
        </p:txBody>
      </p:sp>
      <p:pic>
        <p:nvPicPr>
          <p:cNvPr id="106" name="图片 105"/>
          <p:cNvPicPr>
            <a:picLocks noChangeAspect="1"/>
          </p:cNvPicPr>
          <p:nvPr/>
        </p:nvPicPr>
        <p:blipFill>
          <a:blip r:embed="rId13"/>
          <a:stretch>
            <a:fillRect/>
          </a:stretch>
        </p:blipFill>
        <p:spPr>
          <a:xfrm>
            <a:off x="8206075" y="1481017"/>
            <a:ext cx="304800" cy="304800"/>
          </a:xfrm>
          <a:prstGeom prst="rect">
            <a:avLst/>
          </a:prstGeom>
        </p:spPr>
      </p:pic>
      <p:sp>
        <p:nvSpPr>
          <p:cNvPr id="107" name="圆角矩形 106"/>
          <p:cNvSpPr/>
          <p:nvPr/>
        </p:nvSpPr>
        <p:spPr>
          <a:xfrm>
            <a:off x="306557" y="3179017"/>
            <a:ext cx="4041022" cy="3575312"/>
          </a:xfrm>
          <a:prstGeom prst="roundRect">
            <a:avLst/>
          </a:prstGeom>
          <a:noFill/>
          <a:ln w="19050" cap="flat" cmpd="sng" algn="ctr">
            <a:solidFill>
              <a:srgbClr val="BBE0E3">
                <a:shade val="50000"/>
              </a:srgbClr>
            </a:solidFill>
            <a:prstDash val="dash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302020204030204"/>
              <a:ea typeface="微软雅黑"/>
              <a:cs typeface="Calibri" panose="020F0502020204030204" pitchFamily="34" charset="0"/>
            </a:endParaRPr>
          </a:p>
        </p:txBody>
      </p:sp>
      <p:sp>
        <p:nvSpPr>
          <p:cNvPr id="108" name="文本框 107"/>
          <p:cNvSpPr txBox="1"/>
          <p:nvPr/>
        </p:nvSpPr>
        <p:spPr>
          <a:xfrm>
            <a:off x="804462" y="3442894"/>
            <a:ext cx="3552151" cy="3231654"/>
          </a:xfrm>
          <a:prstGeom prst="rect">
            <a:avLst/>
          </a:prstGeom>
          <a:noFill/>
        </p:spPr>
        <p:txBody>
          <a:bodyPr wrap="square" rtlCol="0">
            <a:spAutoFit/>
          </a:bodyPr>
          <a:lstStyle/>
          <a:p>
            <a:pPr lvl="0">
              <a:defRPr/>
            </a:pPr>
            <a:r>
              <a:rPr lang="en-US" altLang="zh-CN" sz="1200" kern="0" dirty="0">
                <a:solidFill>
                  <a:srgbClr val="FF0000"/>
                </a:solidFill>
                <a:latin typeface="Calibri" panose="020F0302020204030204"/>
                <a:ea typeface="微软雅黑" panose="020B0503020204020204" pitchFamily="34" charset="-122"/>
                <a:cs typeface="+mn-ea"/>
              </a:rPr>
              <a:t>24 </a:t>
            </a:r>
            <a:r>
              <a:rPr lang="en-US" altLang="zh-CN" sz="1200" kern="0" dirty="0" err="1">
                <a:solidFill>
                  <a:srgbClr val="FF0000"/>
                </a:solidFill>
                <a:latin typeface="Calibri" panose="020F0302020204030204"/>
                <a:ea typeface="微软雅黑" panose="020B0503020204020204" pitchFamily="34" charset="-122"/>
                <a:cs typeface="+mn-ea"/>
              </a:rPr>
              <a:t>piezas</a:t>
            </a:r>
            <a:r>
              <a:rPr lang="en-US" altLang="zh-CN" sz="1200" kern="0" dirty="0">
                <a:solidFill>
                  <a:srgbClr val="FF0000"/>
                </a:solidFill>
                <a:latin typeface="Calibri" panose="020F0302020204030204"/>
                <a:ea typeface="微软雅黑" panose="020B0503020204020204" pitchFamily="34" charset="-122"/>
                <a:cs typeface="+mn-ea"/>
              </a:rPr>
              <a:t> de </a:t>
            </a:r>
            <a:r>
              <a:rPr lang="en-US" altLang="zh-CN" sz="1200" kern="0" dirty="0" err="1">
                <a:solidFill>
                  <a:srgbClr val="FF0000"/>
                </a:solidFill>
                <a:latin typeface="Calibri" panose="020F0302020204030204"/>
                <a:ea typeface="微软雅黑" panose="020B0503020204020204" pitchFamily="34" charset="-122"/>
                <a:cs typeface="+mn-ea"/>
              </a:rPr>
              <a:t>sensores</a:t>
            </a:r>
            <a:r>
              <a:rPr lang="en-US" altLang="zh-CN" sz="1200" kern="0" dirty="0">
                <a:solidFill>
                  <a:srgbClr val="FF0000"/>
                </a:solidFill>
                <a:latin typeface="Calibri" panose="020F0302020204030204"/>
                <a:ea typeface="微软雅黑" panose="020B0503020204020204" pitchFamily="34" charset="-122"/>
                <a:cs typeface="+mn-ea"/>
              </a:rPr>
              <a:t> </a:t>
            </a:r>
            <a:r>
              <a:rPr lang="en-US" altLang="zh-CN" sz="1200" kern="0" dirty="0" err="1">
                <a:solidFill>
                  <a:srgbClr val="FF0000"/>
                </a:solidFill>
                <a:latin typeface="Calibri" panose="020F0302020204030204"/>
                <a:ea typeface="微软雅黑" panose="020B0503020204020204" pitchFamily="34" charset="-122"/>
                <a:cs typeface="+mn-ea"/>
              </a:rPr>
              <a:t>dToF</a:t>
            </a:r>
            <a:endParaRPr lang="en-US" altLang="zh-CN" sz="1200" kern="0" dirty="0">
              <a:solidFill>
                <a:srgbClr val="FF0000"/>
              </a:solidFill>
              <a:latin typeface="Calibri" panose="020F0302020204030204"/>
              <a:ea typeface="微软雅黑" panose="020B0503020204020204" pitchFamily="34" charset="-122"/>
              <a:cs typeface="+mn-ea"/>
            </a:endParaRPr>
          </a:p>
          <a:p>
            <a:pPr lvl="0">
              <a:defRPr/>
            </a:pPr>
            <a:r>
              <a:rPr lang="en-US" altLang="zh-CN" sz="1200" kern="0" dirty="0">
                <a:solidFill>
                  <a:srgbClr val="FF0000"/>
                </a:solidFill>
                <a:latin typeface="Calibri" panose="020F0302020204030204"/>
                <a:ea typeface="微软雅黑" panose="020B0503020204020204" pitchFamily="34" charset="-122"/>
                <a:cs typeface="+mn-ea"/>
              </a:rPr>
              <a:t>
Sin </a:t>
            </a:r>
            <a:r>
              <a:rPr lang="en-US" altLang="zh-CN" sz="1200" kern="0" dirty="0" err="1">
                <a:solidFill>
                  <a:srgbClr val="FF0000"/>
                </a:solidFill>
                <a:latin typeface="Calibri" panose="020F0302020204030204"/>
                <a:ea typeface="微软雅黑" panose="020B0503020204020204" pitchFamily="34" charset="-122"/>
                <a:cs typeface="+mn-ea"/>
              </a:rPr>
              <a:t>módulo</a:t>
            </a:r>
            <a:r>
              <a:rPr lang="en-US" altLang="zh-CN" sz="1200" kern="0" dirty="0">
                <a:solidFill>
                  <a:srgbClr val="FF0000"/>
                </a:solidFill>
                <a:latin typeface="Calibri" panose="020F0302020204030204"/>
                <a:ea typeface="微软雅黑" panose="020B0503020204020204" pitchFamily="34" charset="-122"/>
                <a:cs typeface="+mn-ea"/>
              </a:rPr>
              <a:t> de </a:t>
            </a:r>
            <a:r>
              <a:rPr lang="en-US" altLang="zh-CN" sz="1200" kern="0" dirty="0" err="1">
                <a:solidFill>
                  <a:srgbClr val="FF0000"/>
                </a:solidFill>
                <a:latin typeface="Calibri" panose="020F0302020204030204"/>
                <a:ea typeface="微软雅黑" panose="020B0503020204020204" pitchFamily="34" charset="-122"/>
                <a:cs typeface="+mn-ea"/>
              </a:rPr>
              <a:t>reconocimiento</a:t>
            </a:r>
            <a:r>
              <a:rPr lang="en-US" altLang="zh-CN" sz="1200" kern="0" dirty="0">
                <a:solidFill>
                  <a:srgbClr val="FF0000"/>
                </a:solidFill>
                <a:latin typeface="Calibri" panose="020F0302020204030204"/>
                <a:ea typeface="微软雅黑" panose="020B0503020204020204" pitchFamily="34" charset="-122"/>
                <a:cs typeface="+mn-ea"/>
              </a:rPr>
              <a:t> facial</a:t>
            </a:r>
          </a:p>
          <a:p>
            <a:pPr lvl="0">
              <a:defRPr/>
            </a:pPr>
            <a:r>
              <a:rPr lang="en-US" altLang="zh-CN" sz="1200" kern="0" dirty="0">
                <a:solidFill>
                  <a:srgbClr val="FF0000"/>
                </a:solidFill>
                <a:latin typeface="Calibri" panose="020F0302020204030204"/>
                <a:ea typeface="微软雅黑" panose="020B0503020204020204" pitchFamily="34" charset="-122"/>
                <a:cs typeface="+mn-ea"/>
              </a:rPr>
              <a:t>
</a:t>
            </a:r>
            <a:r>
              <a:rPr lang="en-US" altLang="zh-CN" sz="1200" kern="0" dirty="0">
                <a:latin typeface="Calibri" panose="020F0302020204030204"/>
                <a:ea typeface="微软雅黑" panose="020B0503020204020204" pitchFamily="34" charset="-122"/>
                <a:cs typeface="+mn-ea"/>
              </a:rPr>
              <a:t>Servomotor,</a:t>
            </a:r>
            <a:r>
              <a:rPr lang="en-US" altLang="zh-CN" sz="1200" kern="0" dirty="0">
                <a:solidFill>
                  <a:srgbClr val="FF0000"/>
                </a:solidFill>
                <a:latin typeface="Calibri" panose="020F0302020204030204"/>
                <a:ea typeface="微软雅黑" panose="020B0503020204020204" pitchFamily="34" charset="-122"/>
                <a:cs typeface="+mn-ea"/>
              </a:rPr>
              <a:t> alas de </a:t>
            </a:r>
            <a:r>
              <a:rPr lang="en-US" altLang="zh-CN" sz="1200" kern="0" dirty="0" err="1">
                <a:solidFill>
                  <a:srgbClr val="FF0000"/>
                </a:solidFill>
                <a:latin typeface="Calibri" panose="020F0302020204030204"/>
                <a:ea typeface="微软雅黑" panose="020B0503020204020204" pitchFamily="34" charset="-122"/>
                <a:cs typeface="+mn-ea"/>
              </a:rPr>
              <a:t>altura</a:t>
            </a:r>
            <a:r>
              <a:rPr lang="en-US" altLang="zh-CN" sz="1200" kern="0" dirty="0">
                <a:solidFill>
                  <a:srgbClr val="FF0000"/>
                </a:solidFill>
                <a:latin typeface="Calibri" panose="020F0302020204030204"/>
                <a:ea typeface="微软雅黑" panose="020B0503020204020204" pitchFamily="34" charset="-122"/>
                <a:cs typeface="+mn-ea"/>
              </a:rPr>
              <a:t> </a:t>
            </a:r>
            <a:r>
              <a:rPr lang="en-US" altLang="zh-CN" sz="1200" kern="0" dirty="0" err="1">
                <a:solidFill>
                  <a:srgbClr val="FF0000"/>
                </a:solidFill>
                <a:latin typeface="Calibri" panose="020F0302020204030204"/>
                <a:ea typeface="微软雅黑" panose="020B0503020204020204" pitchFamily="34" charset="-122"/>
                <a:cs typeface="+mn-ea"/>
              </a:rPr>
              <a:t>completa</a:t>
            </a:r>
            <a:r>
              <a:rPr lang="en-US" altLang="zh-CN" sz="1200" kern="0" dirty="0">
                <a:solidFill>
                  <a:srgbClr val="FF0000"/>
                </a:solidFill>
                <a:latin typeface="Calibri" panose="020F0302020204030204"/>
                <a:ea typeface="微软雅黑" panose="020B0503020204020204" pitchFamily="34" charset="-122"/>
                <a:cs typeface="+mn-ea"/>
              </a:rPr>
              <a:t>, MCBF ≥ 12M</a:t>
            </a:r>
          </a:p>
          <a:p>
            <a:pPr lvl="0">
              <a:defRPr/>
            </a:pPr>
            <a:r>
              <a:rPr lang="en-US" altLang="zh-CN" sz="1200" kern="0" dirty="0">
                <a:solidFill>
                  <a:srgbClr val="FF0000"/>
                </a:solidFill>
                <a:latin typeface="Calibri" panose="020F0302020204030204"/>
                <a:ea typeface="微软雅黑" panose="020B0503020204020204" pitchFamily="34" charset="-122"/>
                <a:cs typeface="+mn-ea"/>
              </a:rPr>
              <a:t>
</a:t>
            </a:r>
            <a:r>
              <a:rPr lang="en-US" altLang="zh-CN" sz="1200" kern="0" dirty="0">
                <a:latin typeface="Calibri" panose="020F0302020204030204"/>
                <a:ea typeface="微软雅黑" panose="020B0503020204020204" pitchFamily="34" charset="-122"/>
                <a:cs typeface="+mn-ea"/>
              </a:rPr>
              <a:t>30 ~ 60 personas / min</a:t>
            </a:r>
          </a:p>
          <a:p>
            <a:pPr lvl="0">
              <a:defRPr/>
            </a:pPr>
            <a:r>
              <a:rPr lang="en-US" altLang="zh-CN" sz="1200" kern="0" dirty="0">
                <a:latin typeface="Calibri" panose="020F0302020204030204"/>
                <a:ea typeface="微软雅黑" panose="020B0503020204020204" pitchFamily="34" charset="-122"/>
                <a:cs typeface="+mn-ea"/>
              </a:rPr>
              <a:t>
550 mm ~ 1100 mm de ancho de </a:t>
            </a:r>
            <a:r>
              <a:rPr lang="en-US" altLang="zh-CN" sz="1200" kern="0" dirty="0" err="1">
                <a:latin typeface="Calibri" panose="020F0302020204030204"/>
                <a:ea typeface="微软雅黑" panose="020B0503020204020204" pitchFamily="34" charset="-122"/>
                <a:cs typeface="+mn-ea"/>
              </a:rPr>
              <a:t>carril</a:t>
            </a:r>
            <a:endParaRPr lang="en-US" altLang="zh-CN" sz="1200" kern="0" dirty="0">
              <a:latin typeface="Calibri" panose="020F0302020204030204"/>
              <a:ea typeface="微软雅黑" panose="020B0503020204020204" pitchFamily="34" charset="-122"/>
              <a:cs typeface="+mn-ea"/>
            </a:endParaRPr>
          </a:p>
          <a:p>
            <a:pPr lvl="0">
              <a:defRPr/>
            </a:pPr>
            <a:r>
              <a:rPr lang="en-US" altLang="zh-CN" sz="1200" kern="0" dirty="0">
                <a:latin typeface="Calibri" panose="020F0302020204030204"/>
                <a:ea typeface="微软雅黑" panose="020B0503020204020204" pitchFamily="34" charset="-122"/>
                <a:cs typeface="+mn-ea"/>
              </a:rPr>
              <a:t>
</a:t>
            </a:r>
            <a:r>
              <a:rPr lang="en-US" altLang="zh-CN" sz="1200" kern="0" dirty="0" err="1">
                <a:latin typeface="Calibri" panose="020F0302020204030204"/>
                <a:ea typeface="微软雅黑" panose="020B0503020204020204" pitchFamily="34" charset="-122"/>
                <a:cs typeface="+mn-ea"/>
              </a:rPr>
              <a:t>Pantalla</a:t>
            </a:r>
            <a:r>
              <a:rPr lang="en-US" altLang="zh-CN" sz="1200" kern="0" dirty="0">
                <a:latin typeface="Calibri" panose="020F0302020204030204"/>
                <a:ea typeface="微软雅黑" panose="020B0503020204020204" pitchFamily="34" charset="-122"/>
                <a:cs typeface="+mn-ea"/>
              </a:rPr>
              <a:t> IPS </a:t>
            </a:r>
            <a:r>
              <a:rPr lang="en-US" altLang="zh-CN" sz="1200" kern="0" dirty="0" err="1">
                <a:latin typeface="Calibri" panose="020F0302020204030204"/>
                <a:ea typeface="微软雅黑" panose="020B0503020204020204" pitchFamily="34" charset="-122"/>
                <a:cs typeface="+mn-ea"/>
              </a:rPr>
              <a:t>incorporada</a:t>
            </a:r>
            <a:r>
              <a:rPr lang="en-US" altLang="zh-CN" sz="1200" kern="0" dirty="0">
                <a:latin typeface="Calibri" panose="020F0302020204030204"/>
                <a:ea typeface="微软雅黑" panose="020B0503020204020204" pitchFamily="34" charset="-122"/>
                <a:cs typeface="+mn-ea"/>
              </a:rPr>
              <a:t> de 6,95 </a:t>
            </a:r>
            <a:r>
              <a:rPr lang="en-US" altLang="zh-CN" sz="1200" kern="0" dirty="0" err="1">
                <a:latin typeface="Calibri" panose="020F0302020204030204"/>
                <a:ea typeface="微软雅黑" panose="020B0503020204020204" pitchFamily="34" charset="-122"/>
                <a:cs typeface="+mn-ea"/>
              </a:rPr>
              <a:t>pulgadas</a:t>
            </a:r>
            <a:endParaRPr lang="en-US" altLang="zh-CN" sz="1200" kern="0" dirty="0">
              <a:latin typeface="Calibri" panose="020F0302020204030204"/>
              <a:ea typeface="微软雅黑" panose="020B0503020204020204" pitchFamily="34" charset="-122"/>
              <a:cs typeface="+mn-ea"/>
            </a:endParaRPr>
          </a:p>
          <a:p>
            <a:pPr lvl="0">
              <a:defRPr/>
            </a:pPr>
            <a:r>
              <a:rPr lang="en-US" altLang="zh-CN" sz="1200" kern="0" dirty="0">
                <a:latin typeface="Calibri" panose="020F0302020204030204"/>
                <a:ea typeface="微软雅黑" panose="020B0503020204020204" pitchFamily="34" charset="-122"/>
                <a:cs typeface="+mn-ea"/>
              </a:rPr>
              <a:t>
Lector de </a:t>
            </a:r>
            <a:r>
              <a:rPr lang="en-US" altLang="zh-CN" sz="1200" kern="0" dirty="0" err="1">
                <a:latin typeface="Calibri" panose="020F0302020204030204"/>
                <a:ea typeface="微软雅黑" panose="020B0503020204020204" pitchFamily="34" charset="-122"/>
                <a:cs typeface="+mn-ea"/>
              </a:rPr>
              <a:t>códigos</a:t>
            </a:r>
            <a:r>
              <a:rPr lang="en-US" altLang="zh-CN" sz="1200" kern="0" dirty="0">
                <a:latin typeface="Calibri" panose="020F0302020204030204"/>
                <a:ea typeface="微软雅黑" panose="020B0503020204020204" pitchFamily="34" charset="-122"/>
                <a:cs typeface="+mn-ea"/>
              </a:rPr>
              <a:t> QR </a:t>
            </a:r>
            <a:r>
              <a:rPr lang="en-US" altLang="zh-CN" sz="1200" kern="0" dirty="0" err="1">
                <a:latin typeface="Calibri" panose="020F0302020204030204"/>
                <a:ea typeface="微软雅黑" panose="020B0503020204020204" pitchFamily="34" charset="-122"/>
                <a:cs typeface="+mn-ea"/>
              </a:rPr>
              <a:t>incorporado</a:t>
            </a:r>
            <a:endParaRPr lang="en-US" altLang="zh-CN" sz="1200" kern="0" dirty="0">
              <a:latin typeface="Calibri" panose="020F0302020204030204"/>
              <a:ea typeface="微软雅黑" panose="020B0503020204020204" pitchFamily="34" charset="-122"/>
              <a:cs typeface="+mn-ea"/>
            </a:endParaRPr>
          </a:p>
          <a:p>
            <a:pPr lvl="0">
              <a:defRPr/>
            </a:pPr>
            <a:r>
              <a:rPr lang="en-US" altLang="zh-CN" sz="1200" kern="0" dirty="0">
                <a:latin typeface="Calibri" panose="020F0302020204030204"/>
                <a:ea typeface="微软雅黑" panose="020B0503020204020204" pitchFamily="34" charset="-122"/>
                <a:cs typeface="+mn-ea"/>
              </a:rPr>
              <a:t>
NFC y AP</a:t>
            </a:r>
          </a:p>
          <a:p>
            <a:pPr lvl="0">
              <a:defRPr/>
            </a:pPr>
            <a:r>
              <a:rPr lang="en-US" altLang="zh-CN" sz="1200" kern="0" dirty="0">
                <a:latin typeface="Calibri" panose="020F0302020204030204"/>
                <a:ea typeface="微软雅黑" panose="020B0503020204020204" pitchFamily="34" charset="-122"/>
                <a:cs typeface="+mn-ea"/>
              </a:rPr>
              <a:t>
</a:t>
            </a:r>
            <a:r>
              <a:rPr lang="en-US" altLang="zh-CN" sz="1200" kern="0" dirty="0" err="1">
                <a:latin typeface="Calibri" panose="020F0302020204030204"/>
                <a:ea typeface="微软雅黑" panose="020B0503020204020204" pitchFamily="34" charset="-122"/>
                <a:cs typeface="+mn-ea"/>
              </a:rPr>
              <a:t>Capacidad</a:t>
            </a:r>
            <a:r>
              <a:rPr lang="en-US" altLang="zh-CN" sz="1200" kern="0" dirty="0">
                <a:latin typeface="Calibri" panose="020F0302020204030204"/>
                <a:ea typeface="微软雅黑" panose="020B0503020204020204" pitchFamily="34" charset="-122"/>
                <a:cs typeface="+mn-ea"/>
              </a:rPr>
              <a:t> de </a:t>
            </a:r>
            <a:r>
              <a:rPr lang="en-US" altLang="zh-CN" sz="1200" kern="0" dirty="0" err="1">
                <a:latin typeface="Calibri" panose="020F0302020204030204"/>
                <a:ea typeface="微软雅黑" panose="020B0503020204020204" pitchFamily="34" charset="-122"/>
                <a:cs typeface="+mn-ea"/>
              </a:rPr>
              <a:t>tarjetas</a:t>
            </a:r>
            <a:r>
              <a:rPr lang="en-US" altLang="zh-CN" sz="1200" kern="0" dirty="0">
                <a:latin typeface="Calibri" panose="020F0302020204030204"/>
                <a:ea typeface="微软雅黑" panose="020B0503020204020204" pitchFamily="34" charset="-122"/>
                <a:cs typeface="+mn-ea"/>
              </a:rPr>
              <a:t>: 500.000</a:t>
            </a:r>
            <a:endParaRPr kumimoji="0" lang="en-US" altLang="zh-CN" sz="1200" b="0" i="0" u="none" strike="noStrike" kern="0" cap="none" spc="0" normalizeH="0" baseline="0" noProof="0" dirty="0">
              <a:ln>
                <a:noFill/>
              </a:ln>
              <a:effectLst/>
              <a:uLnTx/>
              <a:uFillTx/>
              <a:latin typeface="Calibri" panose="020F0302020204030204"/>
              <a:ea typeface="微软雅黑" panose="020B0503020204020204" pitchFamily="34" charset="-122"/>
              <a:cs typeface="+mn-ea"/>
            </a:endParaRPr>
          </a:p>
        </p:txBody>
      </p:sp>
      <p:sp>
        <p:nvSpPr>
          <p:cNvPr id="109" name="圆角矩形 108"/>
          <p:cNvSpPr/>
          <p:nvPr/>
        </p:nvSpPr>
        <p:spPr>
          <a:xfrm>
            <a:off x="306557" y="2978897"/>
            <a:ext cx="1575881" cy="361328"/>
          </a:xfrm>
          <a:prstGeom prst="roundRect">
            <a:avLst/>
          </a:prstGeom>
          <a:solidFill>
            <a:srgbClr val="BBE0E3">
              <a:lumMod val="50000"/>
            </a:srgbClr>
          </a:solidFill>
          <a:ln w="25400" cap="flat" cmpd="sng" algn="ctr">
            <a:solidFill>
              <a:srgbClr val="BBE0E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Key Feature</a:t>
            </a:r>
            <a:endParaRPr kumimoji="0" lang="zh-CN" altLang="en-US" sz="18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10" name="图片 109"/>
          <p:cNvPicPr>
            <a:picLocks noChangeAspect="1"/>
          </p:cNvPicPr>
          <p:nvPr/>
        </p:nvPicPr>
        <p:blipFill>
          <a:blip r:embed="rId14" cstate="screen">
            <a:grayscl/>
            <a:extLst>
              <a:ext uri="{28A0092B-C50C-407E-A947-70E740481C1C}">
                <a14:useLocalDpi xmlns:a14="http://schemas.microsoft.com/office/drawing/2010/main"/>
              </a:ext>
            </a:extLst>
          </a:blip>
          <a:stretch>
            <a:fillRect/>
          </a:stretch>
        </p:blipFill>
        <p:spPr>
          <a:xfrm>
            <a:off x="413057" y="3761523"/>
            <a:ext cx="405154" cy="405154"/>
          </a:xfrm>
          <a:prstGeom prst="rect">
            <a:avLst/>
          </a:prstGeom>
        </p:spPr>
      </p:pic>
      <p:cxnSp>
        <p:nvCxnSpPr>
          <p:cNvPr id="111" name="直接连接符 110"/>
          <p:cNvCxnSpPr/>
          <p:nvPr/>
        </p:nvCxnSpPr>
        <p:spPr>
          <a:xfrm>
            <a:off x="488805" y="3850562"/>
            <a:ext cx="230185" cy="237242"/>
          </a:xfrm>
          <a:prstGeom prst="line">
            <a:avLst/>
          </a:prstGeom>
          <a:noFill/>
          <a:ln w="28575" cap="flat" cmpd="sng" algn="ctr">
            <a:solidFill>
              <a:srgbClr val="000000"/>
            </a:solidFill>
            <a:prstDash val="solid"/>
          </a:ln>
          <a:effectLst/>
        </p:spPr>
      </p:cxnSp>
      <p:pic>
        <p:nvPicPr>
          <p:cNvPr id="112" name="图片 111"/>
          <p:cNvPicPr>
            <a:picLocks noChangeAspect="1"/>
          </p:cNvPicPr>
          <p:nvPr/>
        </p:nvPicPr>
        <p:blipFill>
          <a:blip r:embed="rId10"/>
          <a:stretch>
            <a:fillRect/>
          </a:stretch>
        </p:blipFill>
        <p:spPr>
          <a:xfrm>
            <a:off x="489747" y="4164617"/>
            <a:ext cx="304800" cy="304800"/>
          </a:xfrm>
          <a:prstGeom prst="rect">
            <a:avLst/>
          </a:prstGeom>
        </p:spPr>
      </p:pic>
      <p:pic>
        <p:nvPicPr>
          <p:cNvPr id="113" name="图片 112"/>
          <p:cNvPicPr>
            <a:picLocks noChangeAspect="1"/>
          </p:cNvPicPr>
          <p:nvPr/>
        </p:nvPicPr>
        <p:blipFill>
          <a:blip r:embed="rId11"/>
          <a:stretch>
            <a:fillRect/>
          </a:stretch>
        </p:blipFill>
        <p:spPr>
          <a:xfrm>
            <a:off x="500859" y="4498461"/>
            <a:ext cx="304800" cy="304800"/>
          </a:xfrm>
          <a:prstGeom prst="rect">
            <a:avLst/>
          </a:prstGeom>
        </p:spPr>
      </p:pic>
      <p:pic>
        <p:nvPicPr>
          <p:cNvPr id="114" name="图片 113"/>
          <p:cNvPicPr>
            <a:picLocks noChangeAspect="1"/>
          </p:cNvPicPr>
          <p:nvPr/>
        </p:nvPicPr>
        <p:blipFill>
          <a:blip r:embed="rId12"/>
          <a:stretch>
            <a:fillRect/>
          </a:stretch>
        </p:blipFill>
        <p:spPr>
          <a:xfrm>
            <a:off x="500859" y="4849594"/>
            <a:ext cx="304800" cy="304800"/>
          </a:xfrm>
          <a:prstGeom prst="rect">
            <a:avLst/>
          </a:prstGeom>
        </p:spPr>
      </p:pic>
      <p:pic>
        <p:nvPicPr>
          <p:cNvPr id="115" name="图片 114"/>
          <p:cNvPicPr>
            <a:picLocks noChangeAspect="1"/>
          </p:cNvPicPr>
          <p:nvPr/>
        </p:nvPicPr>
        <p:blipFill>
          <a:blip r:embed="rId15"/>
          <a:stretch>
            <a:fillRect/>
          </a:stretch>
        </p:blipFill>
        <p:spPr>
          <a:xfrm>
            <a:off x="550057" y="5631893"/>
            <a:ext cx="228600" cy="228600"/>
          </a:xfrm>
          <a:prstGeom prst="rect">
            <a:avLst/>
          </a:prstGeom>
        </p:spPr>
      </p:pic>
      <p:sp>
        <p:nvSpPr>
          <p:cNvPr id="116" name="chip_87166"/>
          <p:cNvSpPr>
            <a:spLocks noChangeAspect="1"/>
          </p:cNvSpPr>
          <p:nvPr/>
        </p:nvSpPr>
        <p:spPr bwMode="auto">
          <a:xfrm>
            <a:off x="468063" y="5926693"/>
            <a:ext cx="392588" cy="378937"/>
          </a:xfrm>
          <a:custGeom>
            <a:avLst/>
            <a:gdLst>
              <a:gd name="connsiteX0" fmla="*/ 372716 w 604745"/>
              <a:gd name="connsiteY0" fmla="*/ 524323 h 583717"/>
              <a:gd name="connsiteX1" fmla="*/ 357004 w 604745"/>
              <a:gd name="connsiteY1" fmla="*/ 540012 h 583717"/>
              <a:gd name="connsiteX2" fmla="*/ 372716 w 604745"/>
              <a:gd name="connsiteY2" fmla="*/ 555701 h 583717"/>
              <a:gd name="connsiteX3" fmla="*/ 388428 w 604745"/>
              <a:gd name="connsiteY3" fmla="*/ 540012 h 583717"/>
              <a:gd name="connsiteX4" fmla="*/ 372716 w 604745"/>
              <a:gd name="connsiteY4" fmla="*/ 524323 h 583717"/>
              <a:gd name="connsiteX5" fmla="*/ 43786 w 604745"/>
              <a:gd name="connsiteY5" fmla="*/ 366172 h 583717"/>
              <a:gd name="connsiteX6" fmla="*/ 28068 w 604745"/>
              <a:gd name="connsiteY6" fmla="*/ 381865 h 583717"/>
              <a:gd name="connsiteX7" fmla="*/ 43786 w 604745"/>
              <a:gd name="connsiteY7" fmla="*/ 397557 h 583717"/>
              <a:gd name="connsiteX8" fmla="*/ 59504 w 604745"/>
              <a:gd name="connsiteY8" fmla="*/ 381865 h 583717"/>
              <a:gd name="connsiteX9" fmla="*/ 43786 w 604745"/>
              <a:gd name="connsiteY9" fmla="*/ 366172 h 583717"/>
              <a:gd name="connsiteX10" fmla="*/ 43786 w 604745"/>
              <a:gd name="connsiteY10" fmla="*/ 338149 h 583717"/>
              <a:gd name="connsiteX11" fmla="*/ 87572 w 604745"/>
              <a:gd name="connsiteY11" fmla="*/ 381865 h 583717"/>
              <a:gd name="connsiteX12" fmla="*/ 43786 w 604745"/>
              <a:gd name="connsiteY12" fmla="*/ 425580 h 583717"/>
              <a:gd name="connsiteX13" fmla="*/ 0 w 604745"/>
              <a:gd name="connsiteY13" fmla="*/ 381865 h 583717"/>
              <a:gd name="connsiteX14" fmla="*/ 43786 w 604745"/>
              <a:gd name="connsiteY14" fmla="*/ 338149 h 583717"/>
              <a:gd name="connsiteX15" fmla="*/ 342559 w 604745"/>
              <a:gd name="connsiteY15" fmla="*/ 330599 h 583717"/>
              <a:gd name="connsiteX16" fmla="*/ 352504 w 604745"/>
              <a:gd name="connsiteY16" fmla="*/ 334661 h 583717"/>
              <a:gd name="connsiteX17" fmla="*/ 356566 w 604745"/>
              <a:gd name="connsiteY17" fmla="*/ 344606 h 583717"/>
              <a:gd name="connsiteX18" fmla="*/ 352504 w 604745"/>
              <a:gd name="connsiteY18" fmla="*/ 354411 h 583717"/>
              <a:gd name="connsiteX19" fmla="*/ 342559 w 604745"/>
              <a:gd name="connsiteY19" fmla="*/ 358613 h 583717"/>
              <a:gd name="connsiteX20" fmla="*/ 332754 w 604745"/>
              <a:gd name="connsiteY20" fmla="*/ 354411 h 583717"/>
              <a:gd name="connsiteX21" fmla="*/ 328552 w 604745"/>
              <a:gd name="connsiteY21" fmla="*/ 344606 h 583717"/>
              <a:gd name="connsiteX22" fmla="*/ 332754 w 604745"/>
              <a:gd name="connsiteY22" fmla="*/ 334661 h 583717"/>
              <a:gd name="connsiteX23" fmla="*/ 342559 w 604745"/>
              <a:gd name="connsiteY23" fmla="*/ 330599 h 583717"/>
              <a:gd name="connsiteX24" fmla="*/ 297115 w 604745"/>
              <a:gd name="connsiteY24" fmla="*/ 330599 h 583717"/>
              <a:gd name="connsiteX25" fmla="*/ 307060 w 604745"/>
              <a:gd name="connsiteY25" fmla="*/ 334661 h 583717"/>
              <a:gd name="connsiteX26" fmla="*/ 311122 w 604745"/>
              <a:gd name="connsiteY26" fmla="*/ 344606 h 583717"/>
              <a:gd name="connsiteX27" fmla="*/ 307060 w 604745"/>
              <a:gd name="connsiteY27" fmla="*/ 354411 h 583717"/>
              <a:gd name="connsiteX28" fmla="*/ 297115 w 604745"/>
              <a:gd name="connsiteY28" fmla="*/ 358613 h 583717"/>
              <a:gd name="connsiteX29" fmla="*/ 287310 w 604745"/>
              <a:gd name="connsiteY29" fmla="*/ 354411 h 583717"/>
              <a:gd name="connsiteX30" fmla="*/ 283108 w 604745"/>
              <a:gd name="connsiteY30" fmla="*/ 344606 h 583717"/>
              <a:gd name="connsiteX31" fmla="*/ 287310 w 604745"/>
              <a:gd name="connsiteY31" fmla="*/ 334661 h 583717"/>
              <a:gd name="connsiteX32" fmla="*/ 297115 w 604745"/>
              <a:gd name="connsiteY32" fmla="*/ 330599 h 583717"/>
              <a:gd name="connsiteX33" fmla="*/ 251671 w 604745"/>
              <a:gd name="connsiteY33" fmla="*/ 330599 h 583717"/>
              <a:gd name="connsiteX34" fmla="*/ 261616 w 604745"/>
              <a:gd name="connsiteY34" fmla="*/ 334661 h 583717"/>
              <a:gd name="connsiteX35" fmla="*/ 265678 w 604745"/>
              <a:gd name="connsiteY35" fmla="*/ 344606 h 583717"/>
              <a:gd name="connsiteX36" fmla="*/ 261616 w 604745"/>
              <a:gd name="connsiteY36" fmla="*/ 354411 h 583717"/>
              <a:gd name="connsiteX37" fmla="*/ 251671 w 604745"/>
              <a:gd name="connsiteY37" fmla="*/ 358613 h 583717"/>
              <a:gd name="connsiteX38" fmla="*/ 241726 w 604745"/>
              <a:gd name="connsiteY38" fmla="*/ 354411 h 583717"/>
              <a:gd name="connsiteX39" fmla="*/ 237664 w 604745"/>
              <a:gd name="connsiteY39" fmla="*/ 344606 h 583717"/>
              <a:gd name="connsiteX40" fmla="*/ 241726 w 604745"/>
              <a:gd name="connsiteY40" fmla="*/ 334661 h 583717"/>
              <a:gd name="connsiteX41" fmla="*/ 251671 w 604745"/>
              <a:gd name="connsiteY41" fmla="*/ 330599 h 583717"/>
              <a:gd name="connsiteX42" fmla="*/ 560995 w 604745"/>
              <a:gd name="connsiteY42" fmla="*/ 299206 h 583717"/>
              <a:gd name="connsiteX43" fmla="*/ 545289 w 604745"/>
              <a:gd name="connsiteY43" fmla="*/ 314899 h 583717"/>
              <a:gd name="connsiteX44" fmla="*/ 560995 w 604745"/>
              <a:gd name="connsiteY44" fmla="*/ 330591 h 583717"/>
              <a:gd name="connsiteX45" fmla="*/ 576700 w 604745"/>
              <a:gd name="connsiteY45" fmla="*/ 314899 h 583717"/>
              <a:gd name="connsiteX46" fmla="*/ 560995 w 604745"/>
              <a:gd name="connsiteY46" fmla="*/ 299206 h 583717"/>
              <a:gd name="connsiteX47" fmla="*/ 342559 w 604745"/>
              <a:gd name="connsiteY47" fmla="*/ 285225 h 583717"/>
              <a:gd name="connsiteX48" fmla="*/ 352504 w 604745"/>
              <a:gd name="connsiteY48" fmla="*/ 289287 h 583717"/>
              <a:gd name="connsiteX49" fmla="*/ 356566 w 604745"/>
              <a:gd name="connsiteY49" fmla="*/ 299232 h 583717"/>
              <a:gd name="connsiteX50" fmla="*/ 352504 w 604745"/>
              <a:gd name="connsiteY50" fmla="*/ 309037 h 583717"/>
              <a:gd name="connsiteX51" fmla="*/ 342559 w 604745"/>
              <a:gd name="connsiteY51" fmla="*/ 313239 h 583717"/>
              <a:gd name="connsiteX52" fmla="*/ 332754 w 604745"/>
              <a:gd name="connsiteY52" fmla="*/ 309037 h 583717"/>
              <a:gd name="connsiteX53" fmla="*/ 328552 w 604745"/>
              <a:gd name="connsiteY53" fmla="*/ 299232 h 583717"/>
              <a:gd name="connsiteX54" fmla="*/ 332754 w 604745"/>
              <a:gd name="connsiteY54" fmla="*/ 289287 h 583717"/>
              <a:gd name="connsiteX55" fmla="*/ 342559 w 604745"/>
              <a:gd name="connsiteY55" fmla="*/ 285225 h 583717"/>
              <a:gd name="connsiteX56" fmla="*/ 297115 w 604745"/>
              <a:gd name="connsiteY56" fmla="*/ 285225 h 583717"/>
              <a:gd name="connsiteX57" fmla="*/ 307060 w 604745"/>
              <a:gd name="connsiteY57" fmla="*/ 289287 h 583717"/>
              <a:gd name="connsiteX58" fmla="*/ 311122 w 604745"/>
              <a:gd name="connsiteY58" fmla="*/ 299232 h 583717"/>
              <a:gd name="connsiteX59" fmla="*/ 307060 w 604745"/>
              <a:gd name="connsiteY59" fmla="*/ 309037 h 583717"/>
              <a:gd name="connsiteX60" fmla="*/ 297115 w 604745"/>
              <a:gd name="connsiteY60" fmla="*/ 313239 h 583717"/>
              <a:gd name="connsiteX61" fmla="*/ 287310 w 604745"/>
              <a:gd name="connsiteY61" fmla="*/ 309037 h 583717"/>
              <a:gd name="connsiteX62" fmla="*/ 283108 w 604745"/>
              <a:gd name="connsiteY62" fmla="*/ 299232 h 583717"/>
              <a:gd name="connsiteX63" fmla="*/ 287310 w 604745"/>
              <a:gd name="connsiteY63" fmla="*/ 289287 h 583717"/>
              <a:gd name="connsiteX64" fmla="*/ 297115 w 604745"/>
              <a:gd name="connsiteY64" fmla="*/ 285225 h 583717"/>
              <a:gd name="connsiteX65" fmla="*/ 251671 w 604745"/>
              <a:gd name="connsiteY65" fmla="*/ 285225 h 583717"/>
              <a:gd name="connsiteX66" fmla="*/ 261616 w 604745"/>
              <a:gd name="connsiteY66" fmla="*/ 289287 h 583717"/>
              <a:gd name="connsiteX67" fmla="*/ 265678 w 604745"/>
              <a:gd name="connsiteY67" fmla="*/ 299232 h 583717"/>
              <a:gd name="connsiteX68" fmla="*/ 261616 w 604745"/>
              <a:gd name="connsiteY68" fmla="*/ 309037 h 583717"/>
              <a:gd name="connsiteX69" fmla="*/ 251671 w 604745"/>
              <a:gd name="connsiteY69" fmla="*/ 313239 h 583717"/>
              <a:gd name="connsiteX70" fmla="*/ 241726 w 604745"/>
              <a:gd name="connsiteY70" fmla="*/ 309037 h 583717"/>
              <a:gd name="connsiteX71" fmla="*/ 237664 w 604745"/>
              <a:gd name="connsiteY71" fmla="*/ 299232 h 583717"/>
              <a:gd name="connsiteX72" fmla="*/ 241726 w 604745"/>
              <a:gd name="connsiteY72" fmla="*/ 289287 h 583717"/>
              <a:gd name="connsiteX73" fmla="*/ 251671 w 604745"/>
              <a:gd name="connsiteY73" fmla="*/ 285225 h 583717"/>
              <a:gd name="connsiteX74" fmla="*/ 560995 w 604745"/>
              <a:gd name="connsiteY74" fmla="*/ 271183 h 583717"/>
              <a:gd name="connsiteX75" fmla="*/ 604745 w 604745"/>
              <a:gd name="connsiteY75" fmla="*/ 314899 h 583717"/>
              <a:gd name="connsiteX76" fmla="*/ 560995 w 604745"/>
              <a:gd name="connsiteY76" fmla="*/ 358614 h 583717"/>
              <a:gd name="connsiteX77" fmla="*/ 517244 w 604745"/>
              <a:gd name="connsiteY77" fmla="*/ 314899 h 583717"/>
              <a:gd name="connsiteX78" fmla="*/ 560995 w 604745"/>
              <a:gd name="connsiteY78" fmla="*/ 271183 h 583717"/>
              <a:gd name="connsiteX79" fmla="*/ 342559 w 604745"/>
              <a:gd name="connsiteY79" fmla="*/ 239640 h 583717"/>
              <a:gd name="connsiteX80" fmla="*/ 352504 w 604745"/>
              <a:gd name="connsiteY80" fmla="*/ 243842 h 583717"/>
              <a:gd name="connsiteX81" fmla="*/ 356566 w 604745"/>
              <a:gd name="connsiteY81" fmla="*/ 253647 h 583717"/>
              <a:gd name="connsiteX82" fmla="*/ 352504 w 604745"/>
              <a:gd name="connsiteY82" fmla="*/ 263592 h 583717"/>
              <a:gd name="connsiteX83" fmla="*/ 342559 w 604745"/>
              <a:gd name="connsiteY83" fmla="*/ 267654 h 583717"/>
              <a:gd name="connsiteX84" fmla="*/ 332754 w 604745"/>
              <a:gd name="connsiteY84" fmla="*/ 263592 h 583717"/>
              <a:gd name="connsiteX85" fmla="*/ 328552 w 604745"/>
              <a:gd name="connsiteY85" fmla="*/ 253647 h 583717"/>
              <a:gd name="connsiteX86" fmla="*/ 332754 w 604745"/>
              <a:gd name="connsiteY86" fmla="*/ 243842 h 583717"/>
              <a:gd name="connsiteX87" fmla="*/ 342559 w 604745"/>
              <a:gd name="connsiteY87" fmla="*/ 239640 h 583717"/>
              <a:gd name="connsiteX88" fmla="*/ 297115 w 604745"/>
              <a:gd name="connsiteY88" fmla="*/ 239640 h 583717"/>
              <a:gd name="connsiteX89" fmla="*/ 307060 w 604745"/>
              <a:gd name="connsiteY89" fmla="*/ 243842 h 583717"/>
              <a:gd name="connsiteX90" fmla="*/ 311122 w 604745"/>
              <a:gd name="connsiteY90" fmla="*/ 253647 h 583717"/>
              <a:gd name="connsiteX91" fmla="*/ 307060 w 604745"/>
              <a:gd name="connsiteY91" fmla="*/ 263592 h 583717"/>
              <a:gd name="connsiteX92" fmla="*/ 297115 w 604745"/>
              <a:gd name="connsiteY92" fmla="*/ 267654 h 583717"/>
              <a:gd name="connsiteX93" fmla="*/ 287310 w 604745"/>
              <a:gd name="connsiteY93" fmla="*/ 263592 h 583717"/>
              <a:gd name="connsiteX94" fmla="*/ 283108 w 604745"/>
              <a:gd name="connsiteY94" fmla="*/ 253647 h 583717"/>
              <a:gd name="connsiteX95" fmla="*/ 287310 w 604745"/>
              <a:gd name="connsiteY95" fmla="*/ 243842 h 583717"/>
              <a:gd name="connsiteX96" fmla="*/ 297115 w 604745"/>
              <a:gd name="connsiteY96" fmla="*/ 239640 h 583717"/>
              <a:gd name="connsiteX97" fmla="*/ 251671 w 604745"/>
              <a:gd name="connsiteY97" fmla="*/ 239640 h 583717"/>
              <a:gd name="connsiteX98" fmla="*/ 261616 w 604745"/>
              <a:gd name="connsiteY98" fmla="*/ 243842 h 583717"/>
              <a:gd name="connsiteX99" fmla="*/ 265678 w 604745"/>
              <a:gd name="connsiteY99" fmla="*/ 253647 h 583717"/>
              <a:gd name="connsiteX100" fmla="*/ 261616 w 604745"/>
              <a:gd name="connsiteY100" fmla="*/ 263592 h 583717"/>
              <a:gd name="connsiteX101" fmla="*/ 251671 w 604745"/>
              <a:gd name="connsiteY101" fmla="*/ 267654 h 583717"/>
              <a:gd name="connsiteX102" fmla="*/ 241726 w 604745"/>
              <a:gd name="connsiteY102" fmla="*/ 263592 h 583717"/>
              <a:gd name="connsiteX103" fmla="*/ 237664 w 604745"/>
              <a:gd name="connsiteY103" fmla="*/ 253647 h 583717"/>
              <a:gd name="connsiteX104" fmla="*/ 241726 w 604745"/>
              <a:gd name="connsiteY104" fmla="*/ 243842 h 583717"/>
              <a:gd name="connsiteX105" fmla="*/ 251671 w 604745"/>
              <a:gd name="connsiteY105" fmla="*/ 239640 h 583717"/>
              <a:gd name="connsiteX106" fmla="*/ 210977 w 604745"/>
              <a:gd name="connsiteY106" fmla="*/ 200335 h 583717"/>
              <a:gd name="connsiteX107" fmla="*/ 383395 w 604745"/>
              <a:gd name="connsiteY107" fmla="*/ 200335 h 583717"/>
              <a:gd name="connsiteX108" fmla="*/ 397424 w 604745"/>
              <a:gd name="connsiteY108" fmla="*/ 214340 h 583717"/>
              <a:gd name="connsiteX109" fmla="*/ 397424 w 604745"/>
              <a:gd name="connsiteY109" fmla="*/ 386454 h 583717"/>
              <a:gd name="connsiteX110" fmla="*/ 383395 w 604745"/>
              <a:gd name="connsiteY110" fmla="*/ 400458 h 583717"/>
              <a:gd name="connsiteX111" fmla="*/ 268777 w 604745"/>
              <a:gd name="connsiteY111" fmla="*/ 400458 h 583717"/>
              <a:gd name="connsiteX112" fmla="*/ 254748 w 604745"/>
              <a:gd name="connsiteY112" fmla="*/ 386454 h 583717"/>
              <a:gd name="connsiteX113" fmla="*/ 268777 w 604745"/>
              <a:gd name="connsiteY113" fmla="*/ 372449 h 583717"/>
              <a:gd name="connsiteX114" fmla="*/ 369366 w 604745"/>
              <a:gd name="connsiteY114" fmla="*/ 372449 h 583717"/>
              <a:gd name="connsiteX115" fmla="*/ 369366 w 604745"/>
              <a:gd name="connsiteY115" fmla="*/ 228344 h 583717"/>
              <a:gd name="connsiteX116" fmla="*/ 225006 w 604745"/>
              <a:gd name="connsiteY116" fmla="*/ 228344 h 583717"/>
              <a:gd name="connsiteX117" fmla="*/ 225006 w 604745"/>
              <a:gd name="connsiteY117" fmla="*/ 386454 h 583717"/>
              <a:gd name="connsiteX118" fmla="*/ 210977 w 604745"/>
              <a:gd name="connsiteY118" fmla="*/ 400458 h 583717"/>
              <a:gd name="connsiteX119" fmla="*/ 196948 w 604745"/>
              <a:gd name="connsiteY119" fmla="*/ 386454 h 583717"/>
              <a:gd name="connsiteX120" fmla="*/ 196948 w 604745"/>
              <a:gd name="connsiteY120" fmla="*/ 214340 h 583717"/>
              <a:gd name="connsiteX121" fmla="*/ 210977 w 604745"/>
              <a:gd name="connsiteY121" fmla="*/ 200335 h 583717"/>
              <a:gd name="connsiteX122" fmla="*/ 360371 w 604745"/>
              <a:gd name="connsiteY122" fmla="*/ 28016 h 583717"/>
              <a:gd name="connsiteX123" fmla="*/ 344658 w 604745"/>
              <a:gd name="connsiteY123" fmla="*/ 43705 h 583717"/>
              <a:gd name="connsiteX124" fmla="*/ 360371 w 604745"/>
              <a:gd name="connsiteY124" fmla="*/ 59395 h 583717"/>
              <a:gd name="connsiteX125" fmla="*/ 376083 w 604745"/>
              <a:gd name="connsiteY125" fmla="*/ 43705 h 583717"/>
              <a:gd name="connsiteX126" fmla="*/ 360371 w 604745"/>
              <a:gd name="connsiteY126" fmla="*/ 28016 h 583717"/>
              <a:gd name="connsiteX127" fmla="*/ 162566 w 604745"/>
              <a:gd name="connsiteY127" fmla="*/ 28016 h 583717"/>
              <a:gd name="connsiteX128" fmla="*/ 146854 w 604745"/>
              <a:gd name="connsiteY128" fmla="*/ 43705 h 583717"/>
              <a:gd name="connsiteX129" fmla="*/ 162566 w 604745"/>
              <a:gd name="connsiteY129" fmla="*/ 59395 h 583717"/>
              <a:gd name="connsiteX130" fmla="*/ 178279 w 604745"/>
              <a:gd name="connsiteY130" fmla="*/ 43705 h 583717"/>
              <a:gd name="connsiteX131" fmla="*/ 162566 w 604745"/>
              <a:gd name="connsiteY131" fmla="*/ 28016 h 583717"/>
              <a:gd name="connsiteX132" fmla="*/ 162566 w 604745"/>
              <a:gd name="connsiteY132" fmla="*/ 0 h 583717"/>
              <a:gd name="connsiteX133" fmla="*/ 206336 w 604745"/>
              <a:gd name="connsiteY133" fmla="*/ 43705 h 583717"/>
              <a:gd name="connsiteX134" fmla="*/ 206055 w 604745"/>
              <a:gd name="connsiteY134" fmla="*/ 48888 h 583717"/>
              <a:gd name="connsiteX135" fmla="*/ 256559 w 604745"/>
              <a:gd name="connsiteY135" fmla="*/ 99178 h 583717"/>
              <a:gd name="connsiteX136" fmla="*/ 260627 w 604745"/>
              <a:gd name="connsiteY136" fmla="*/ 109123 h 583717"/>
              <a:gd name="connsiteX137" fmla="*/ 260627 w 604745"/>
              <a:gd name="connsiteY137" fmla="*/ 151568 h 583717"/>
              <a:gd name="connsiteX138" fmla="*/ 279986 w 604745"/>
              <a:gd name="connsiteY138" fmla="*/ 151568 h 583717"/>
              <a:gd name="connsiteX139" fmla="*/ 294015 w 604745"/>
              <a:gd name="connsiteY139" fmla="*/ 165576 h 583717"/>
              <a:gd name="connsiteX140" fmla="*/ 279986 w 604745"/>
              <a:gd name="connsiteY140" fmla="*/ 179584 h 583717"/>
              <a:gd name="connsiteX141" fmla="*/ 188379 w 604745"/>
              <a:gd name="connsiteY141" fmla="*/ 179584 h 583717"/>
              <a:gd name="connsiteX142" fmla="*/ 176174 w 604745"/>
              <a:gd name="connsiteY142" fmla="*/ 191771 h 583717"/>
              <a:gd name="connsiteX143" fmla="*/ 176174 w 604745"/>
              <a:gd name="connsiteY143" fmla="*/ 409036 h 583717"/>
              <a:gd name="connsiteX144" fmla="*/ 188379 w 604745"/>
              <a:gd name="connsiteY144" fmla="*/ 421223 h 583717"/>
              <a:gd name="connsiteX145" fmla="*/ 405964 w 604745"/>
              <a:gd name="connsiteY145" fmla="*/ 421223 h 583717"/>
              <a:gd name="connsiteX146" fmla="*/ 418169 w 604745"/>
              <a:gd name="connsiteY146" fmla="*/ 409036 h 583717"/>
              <a:gd name="connsiteX147" fmla="*/ 418169 w 604745"/>
              <a:gd name="connsiteY147" fmla="*/ 191771 h 583717"/>
              <a:gd name="connsiteX148" fmla="*/ 405964 w 604745"/>
              <a:gd name="connsiteY148" fmla="*/ 179584 h 583717"/>
              <a:gd name="connsiteX149" fmla="*/ 337223 w 604745"/>
              <a:gd name="connsiteY149" fmla="*/ 179584 h 583717"/>
              <a:gd name="connsiteX150" fmla="*/ 323195 w 604745"/>
              <a:gd name="connsiteY150" fmla="*/ 165576 h 583717"/>
              <a:gd name="connsiteX151" fmla="*/ 337223 w 604745"/>
              <a:gd name="connsiteY151" fmla="*/ 151568 h 583717"/>
              <a:gd name="connsiteX152" fmla="*/ 346342 w 604745"/>
              <a:gd name="connsiteY152" fmla="*/ 151568 h 583717"/>
              <a:gd name="connsiteX153" fmla="*/ 346342 w 604745"/>
              <a:gd name="connsiteY153" fmla="*/ 85029 h 583717"/>
              <a:gd name="connsiteX154" fmla="*/ 316601 w 604745"/>
              <a:gd name="connsiteY154" fmla="*/ 43705 h 583717"/>
              <a:gd name="connsiteX155" fmla="*/ 360371 w 604745"/>
              <a:gd name="connsiteY155" fmla="*/ 0 h 583717"/>
              <a:gd name="connsiteX156" fmla="*/ 404140 w 604745"/>
              <a:gd name="connsiteY156" fmla="*/ 43705 h 583717"/>
              <a:gd name="connsiteX157" fmla="*/ 374399 w 604745"/>
              <a:gd name="connsiteY157" fmla="*/ 85029 h 583717"/>
              <a:gd name="connsiteX158" fmla="*/ 374399 w 604745"/>
              <a:gd name="connsiteY158" fmla="*/ 151568 h 583717"/>
              <a:gd name="connsiteX159" fmla="*/ 405964 w 604745"/>
              <a:gd name="connsiteY159" fmla="*/ 151568 h 583717"/>
              <a:gd name="connsiteX160" fmla="*/ 446226 w 604745"/>
              <a:gd name="connsiteY160" fmla="*/ 191771 h 583717"/>
              <a:gd name="connsiteX161" fmla="*/ 446226 w 604745"/>
              <a:gd name="connsiteY161" fmla="*/ 220768 h 583717"/>
              <a:gd name="connsiteX162" fmla="*/ 484103 w 604745"/>
              <a:gd name="connsiteY162" fmla="*/ 220768 h 583717"/>
              <a:gd name="connsiteX163" fmla="*/ 494064 w 604745"/>
              <a:gd name="connsiteY163" fmla="*/ 224830 h 583717"/>
              <a:gd name="connsiteX164" fmla="*/ 518053 w 604745"/>
              <a:gd name="connsiteY164" fmla="*/ 248784 h 583717"/>
              <a:gd name="connsiteX165" fmla="*/ 518053 w 604745"/>
              <a:gd name="connsiteY165" fmla="*/ 268675 h 583717"/>
              <a:gd name="connsiteX166" fmla="*/ 508092 w 604745"/>
              <a:gd name="connsiteY166" fmla="*/ 272738 h 583717"/>
              <a:gd name="connsiteX167" fmla="*/ 498132 w 604745"/>
              <a:gd name="connsiteY167" fmla="*/ 268675 h 583717"/>
              <a:gd name="connsiteX168" fmla="*/ 478352 w 604745"/>
              <a:gd name="connsiteY168" fmla="*/ 248784 h 583717"/>
              <a:gd name="connsiteX169" fmla="*/ 446226 w 604745"/>
              <a:gd name="connsiteY169" fmla="*/ 248784 h 583717"/>
              <a:gd name="connsiteX170" fmla="*/ 446226 w 604745"/>
              <a:gd name="connsiteY170" fmla="*/ 409036 h 583717"/>
              <a:gd name="connsiteX171" fmla="*/ 405964 w 604745"/>
              <a:gd name="connsiteY171" fmla="*/ 449240 h 583717"/>
              <a:gd name="connsiteX172" fmla="*/ 332594 w 604745"/>
              <a:gd name="connsiteY172" fmla="*/ 449240 h 583717"/>
              <a:gd name="connsiteX173" fmla="*/ 332594 w 604745"/>
              <a:gd name="connsiteY173" fmla="*/ 481038 h 583717"/>
              <a:gd name="connsiteX174" fmla="*/ 352795 w 604745"/>
              <a:gd name="connsiteY174" fmla="*/ 501070 h 583717"/>
              <a:gd name="connsiteX175" fmla="*/ 372716 w 604745"/>
              <a:gd name="connsiteY175" fmla="*/ 496307 h 583717"/>
              <a:gd name="connsiteX176" fmla="*/ 416485 w 604745"/>
              <a:gd name="connsiteY176" fmla="*/ 540012 h 583717"/>
              <a:gd name="connsiteX177" fmla="*/ 372716 w 604745"/>
              <a:gd name="connsiteY177" fmla="*/ 583717 h 583717"/>
              <a:gd name="connsiteX178" fmla="*/ 328946 w 604745"/>
              <a:gd name="connsiteY178" fmla="*/ 540012 h 583717"/>
              <a:gd name="connsiteX179" fmla="*/ 333155 w 604745"/>
              <a:gd name="connsiteY179" fmla="*/ 521241 h 583717"/>
              <a:gd name="connsiteX180" fmla="*/ 308745 w 604745"/>
              <a:gd name="connsiteY180" fmla="*/ 496727 h 583717"/>
              <a:gd name="connsiteX181" fmla="*/ 304536 w 604745"/>
              <a:gd name="connsiteY181" fmla="*/ 486781 h 583717"/>
              <a:gd name="connsiteX182" fmla="*/ 304536 w 604745"/>
              <a:gd name="connsiteY182" fmla="*/ 449240 h 583717"/>
              <a:gd name="connsiteX183" fmla="*/ 188379 w 604745"/>
              <a:gd name="connsiteY183" fmla="*/ 449240 h 583717"/>
              <a:gd name="connsiteX184" fmla="*/ 148117 w 604745"/>
              <a:gd name="connsiteY184" fmla="*/ 409036 h 583717"/>
              <a:gd name="connsiteX185" fmla="*/ 148117 w 604745"/>
              <a:gd name="connsiteY185" fmla="*/ 400491 h 583717"/>
              <a:gd name="connsiteX186" fmla="*/ 115290 w 604745"/>
              <a:gd name="connsiteY186" fmla="*/ 400491 h 583717"/>
              <a:gd name="connsiteX187" fmla="*/ 101261 w 604745"/>
              <a:gd name="connsiteY187" fmla="*/ 386483 h 583717"/>
              <a:gd name="connsiteX188" fmla="*/ 115290 w 604745"/>
              <a:gd name="connsiteY188" fmla="*/ 372475 h 583717"/>
              <a:gd name="connsiteX189" fmla="*/ 148117 w 604745"/>
              <a:gd name="connsiteY189" fmla="*/ 372475 h 583717"/>
              <a:gd name="connsiteX190" fmla="*/ 148117 w 604745"/>
              <a:gd name="connsiteY190" fmla="*/ 191771 h 583717"/>
              <a:gd name="connsiteX191" fmla="*/ 188379 w 604745"/>
              <a:gd name="connsiteY191" fmla="*/ 151568 h 583717"/>
              <a:gd name="connsiteX192" fmla="*/ 232570 w 604745"/>
              <a:gd name="connsiteY192" fmla="*/ 151568 h 583717"/>
              <a:gd name="connsiteX193" fmla="*/ 232570 w 604745"/>
              <a:gd name="connsiteY193" fmla="*/ 114867 h 583717"/>
              <a:gd name="connsiteX194" fmla="*/ 192868 w 604745"/>
              <a:gd name="connsiteY194" fmla="*/ 75224 h 583717"/>
              <a:gd name="connsiteX195" fmla="*/ 162566 w 604745"/>
              <a:gd name="connsiteY195" fmla="*/ 87411 h 583717"/>
              <a:gd name="connsiteX196" fmla="*/ 118797 w 604745"/>
              <a:gd name="connsiteY196" fmla="*/ 43705 h 583717"/>
              <a:gd name="connsiteX197" fmla="*/ 162566 w 604745"/>
              <a:gd name="connsiteY197" fmla="*/ 0 h 58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604745" h="583717">
                <a:moveTo>
                  <a:pt x="372716" y="524323"/>
                </a:moveTo>
                <a:cubicBezTo>
                  <a:pt x="364018" y="524323"/>
                  <a:pt x="357004" y="531327"/>
                  <a:pt x="357004" y="540012"/>
                </a:cubicBezTo>
                <a:cubicBezTo>
                  <a:pt x="357004" y="548697"/>
                  <a:pt x="364018" y="555701"/>
                  <a:pt x="372716" y="555701"/>
                </a:cubicBezTo>
                <a:cubicBezTo>
                  <a:pt x="381273" y="555701"/>
                  <a:pt x="388428" y="548697"/>
                  <a:pt x="388428" y="540012"/>
                </a:cubicBezTo>
                <a:cubicBezTo>
                  <a:pt x="388428" y="531327"/>
                  <a:pt x="381273" y="524323"/>
                  <a:pt x="372716" y="524323"/>
                </a:cubicBezTo>
                <a:close/>
                <a:moveTo>
                  <a:pt x="43786" y="366172"/>
                </a:moveTo>
                <a:cubicBezTo>
                  <a:pt x="35085" y="366172"/>
                  <a:pt x="28068" y="373318"/>
                  <a:pt x="28068" y="381865"/>
                </a:cubicBezTo>
                <a:cubicBezTo>
                  <a:pt x="28068" y="390552"/>
                  <a:pt x="35085" y="397557"/>
                  <a:pt x="43786" y="397557"/>
                </a:cubicBezTo>
                <a:cubicBezTo>
                  <a:pt x="52487" y="397557"/>
                  <a:pt x="59504" y="390552"/>
                  <a:pt x="59504" y="381865"/>
                </a:cubicBezTo>
                <a:cubicBezTo>
                  <a:pt x="59504" y="373318"/>
                  <a:pt x="52487" y="366172"/>
                  <a:pt x="43786" y="366172"/>
                </a:cubicBezTo>
                <a:close/>
                <a:moveTo>
                  <a:pt x="43786" y="338149"/>
                </a:moveTo>
                <a:cubicBezTo>
                  <a:pt x="67925" y="338149"/>
                  <a:pt x="87572" y="357765"/>
                  <a:pt x="87572" y="381865"/>
                </a:cubicBezTo>
                <a:cubicBezTo>
                  <a:pt x="87572" y="405964"/>
                  <a:pt x="67925" y="425580"/>
                  <a:pt x="43786" y="425580"/>
                </a:cubicBezTo>
                <a:cubicBezTo>
                  <a:pt x="19648" y="425580"/>
                  <a:pt x="0" y="405964"/>
                  <a:pt x="0" y="381865"/>
                </a:cubicBezTo>
                <a:cubicBezTo>
                  <a:pt x="0" y="357765"/>
                  <a:pt x="19648" y="338149"/>
                  <a:pt x="43786" y="338149"/>
                </a:cubicBezTo>
                <a:close/>
                <a:moveTo>
                  <a:pt x="342559" y="330599"/>
                </a:moveTo>
                <a:cubicBezTo>
                  <a:pt x="346341" y="330599"/>
                  <a:pt x="349983" y="332000"/>
                  <a:pt x="352504" y="334661"/>
                </a:cubicBezTo>
                <a:cubicBezTo>
                  <a:pt x="355165" y="337323"/>
                  <a:pt x="356566" y="340964"/>
                  <a:pt x="356566" y="344606"/>
                </a:cubicBezTo>
                <a:cubicBezTo>
                  <a:pt x="356566" y="348248"/>
                  <a:pt x="355165" y="351890"/>
                  <a:pt x="352504" y="354411"/>
                </a:cubicBezTo>
                <a:cubicBezTo>
                  <a:pt x="349983" y="357072"/>
                  <a:pt x="346341" y="358613"/>
                  <a:pt x="342559" y="358613"/>
                </a:cubicBezTo>
                <a:cubicBezTo>
                  <a:pt x="338917" y="358613"/>
                  <a:pt x="335275" y="357072"/>
                  <a:pt x="332754" y="354411"/>
                </a:cubicBezTo>
                <a:cubicBezTo>
                  <a:pt x="330093" y="351890"/>
                  <a:pt x="328552" y="348248"/>
                  <a:pt x="328552" y="344606"/>
                </a:cubicBezTo>
                <a:cubicBezTo>
                  <a:pt x="328552" y="340824"/>
                  <a:pt x="330093" y="337323"/>
                  <a:pt x="332754" y="334661"/>
                </a:cubicBezTo>
                <a:cubicBezTo>
                  <a:pt x="335275" y="332000"/>
                  <a:pt x="338917" y="330599"/>
                  <a:pt x="342559" y="330599"/>
                </a:cubicBezTo>
                <a:close/>
                <a:moveTo>
                  <a:pt x="297115" y="330599"/>
                </a:moveTo>
                <a:cubicBezTo>
                  <a:pt x="300897" y="330599"/>
                  <a:pt x="304399" y="332000"/>
                  <a:pt x="307060" y="334661"/>
                </a:cubicBezTo>
                <a:cubicBezTo>
                  <a:pt x="309721" y="337323"/>
                  <a:pt x="311122" y="340964"/>
                  <a:pt x="311122" y="344606"/>
                </a:cubicBezTo>
                <a:cubicBezTo>
                  <a:pt x="311122" y="348248"/>
                  <a:pt x="309721" y="351890"/>
                  <a:pt x="307060" y="354411"/>
                </a:cubicBezTo>
                <a:cubicBezTo>
                  <a:pt x="304399" y="357072"/>
                  <a:pt x="300897" y="358613"/>
                  <a:pt x="297115" y="358613"/>
                </a:cubicBezTo>
                <a:cubicBezTo>
                  <a:pt x="293473" y="358613"/>
                  <a:pt x="289831" y="357072"/>
                  <a:pt x="287310" y="354411"/>
                </a:cubicBezTo>
                <a:cubicBezTo>
                  <a:pt x="284649" y="351890"/>
                  <a:pt x="283108" y="348248"/>
                  <a:pt x="283108" y="344606"/>
                </a:cubicBezTo>
                <a:cubicBezTo>
                  <a:pt x="283108" y="340964"/>
                  <a:pt x="284649" y="337323"/>
                  <a:pt x="287310" y="334661"/>
                </a:cubicBezTo>
                <a:cubicBezTo>
                  <a:pt x="289831" y="332000"/>
                  <a:pt x="293473" y="330599"/>
                  <a:pt x="297115" y="330599"/>
                </a:cubicBezTo>
                <a:close/>
                <a:moveTo>
                  <a:pt x="251671" y="330599"/>
                </a:moveTo>
                <a:cubicBezTo>
                  <a:pt x="255313" y="330599"/>
                  <a:pt x="258955" y="332000"/>
                  <a:pt x="261616" y="334661"/>
                </a:cubicBezTo>
                <a:cubicBezTo>
                  <a:pt x="264137" y="337323"/>
                  <a:pt x="265678" y="340824"/>
                  <a:pt x="265678" y="344606"/>
                </a:cubicBezTo>
                <a:cubicBezTo>
                  <a:pt x="265678" y="348248"/>
                  <a:pt x="264137" y="351890"/>
                  <a:pt x="261616" y="354411"/>
                </a:cubicBezTo>
                <a:cubicBezTo>
                  <a:pt x="258955" y="357072"/>
                  <a:pt x="255313" y="358613"/>
                  <a:pt x="251671" y="358613"/>
                </a:cubicBezTo>
                <a:cubicBezTo>
                  <a:pt x="248029" y="358613"/>
                  <a:pt x="244387" y="357072"/>
                  <a:pt x="241726" y="354411"/>
                </a:cubicBezTo>
                <a:cubicBezTo>
                  <a:pt x="239205" y="351890"/>
                  <a:pt x="237664" y="348248"/>
                  <a:pt x="237664" y="344606"/>
                </a:cubicBezTo>
                <a:cubicBezTo>
                  <a:pt x="237664" y="340964"/>
                  <a:pt x="239205" y="337323"/>
                  <a:pt x="241726" y="334661"/>
                </a:cubicBezTo>
                <a:cubicBezTo>
                  <a:pt x="244387" y="332000"/>
                  <a:pt x="248029" y="330599"/>
                  <a:pt x="251671" y="330599"/>
                </a:cubicBezTo>
                <a:close/>
                <a:moveTo>
                  <a:pt x="560995" y="299206"/>
                </a:moveTo>
                <a:cubicBezTo>
                  <a:pt x="552301" y="299206"/>
                  <a:pt x="545289" y="306212"/>
                  <a:pt x="545289" y="314899"/>
                </a:cubicBezTo>
                <a:cubicBezTo>
                  <a:pt x="545289" y="323586"/>
                  <a:pt x="552301" y="330591"/>
                  <a:pt x="560995" y="330591"/>
                </a:cubicBezTo>
                <a:cubicBezTo>
                  <a:pt x="569689" y="330591"/>
                  <a:pt x="576700" y="323586"/>
                  <a:pt x="576700" y="314899"/>
                </a:cubicBezTo>
                <a:cubicBezTo>
                  <a:pt x="576700" y="306212"/>
                  <a:pt x="569689" y="299206"/>
                  <a:pt x="560995" y="299206"/>
                </a:cubicBezTo>
                <a:close/>
                <a:moveTo>
                  <a:pt x="342559" y="285225"/>
                </a:moveTo>
                <a:cubicBezTo>
                  <a:pt x="346341" y="285225"/>
                  <a:pt x="349983" y="286626"/>
                  <a:pt x="352504" y="289287"/>
                </a:cubicBezTo>
                <a:cubicBezTo>
                  <a:pt x="355165" y="291949"/>
                  <a:pt x="356566" y="295450"/>
                  <a:pt x="356566" y="299232"/>
                </a:cubicBezTo>
                <a:cubicBezTo>
                  <a:pt x="356566" y="302874"/>
                  <a:pt x="355165" y="306516"/>
                  <a:pt x="352504" y="309037"/>
                </a:cubicBezTo>
                <a:cubicBezTo>
                  <a:pt x="349983" y="311698"/>
                  <a:pt x="346341" y="313239"/>
                  <a:pt x="342559" y="313239"/>
                </a:cubicBezTo>
                <a:cubicBezTo>
                  <a:pt x="338917" y="313239"/>
                  <a:pt x="335275" y="311698"/>
                  <a:pt x="332754" y="309037"/>
                </a:cubicBezTo>
                <a:cubicBezTo>
                  <a:pt x="330093" y="306516"/>
                  <a:pt x="328552" y="302874"/>
                  <a:pt x="328552" y="299232"/>
                </a:cubicBezTo>
                <a:cubicBezTo>
                  <a:pt x="328552" y="295450"/>
                  <a:pt x="330093" y="291809"/>
                  <a:pt x="332754" y="289287"/>
                </a:cubicBezTo>
                <a:cubicBezTo>
                  <a:pt x="335275" y="286626"/>
                  <a:pt x="338917" y="285225"/>
                  <a:pt x="342559" y="285225"/>
                </a:cubicBezTo>
                <a:close/>
                <a:moveTo>
                  <a:pt x="297115" y="285225"/>
                </a:moveTo>
                <a:cubicBezTo>
                  <a:pt x="300897" y="285225"/>
                  <a:pt x="304399" y="286626"/>
                  <a:pt x="307060" y="289287"/>
                </a:cubicBezTo>
                <a:cubicBezTo>
                  <a:pt x="309721" y="291949"/>
                  <a:pt x="311122" y="295450"/>
                  <a:pt x="311122" y="299232"/>
                </a:cubicBezTo>
                <a:cubicBezTo>
                  <a:pt x="311122" y="302874"/>
                  <a:pt x="309721" y="306516"/>
                  <a:pt x="307060" y="309037"/>
                </a:cubicBezTo>
                <a:cubicBezTo>
                  <a:pt x="304399" y="311698"/>
                  <a:pt x="300897" y="313239"/>
                  <a:pt x="297115" y="313239"/>
                </a:cubicBezTo>
                <a:cubicBezTo>
                  <a:pt x="293473" y="313239"/>
                  <a:pt x="289831" y="311698"/>
                  <a:pt x="287310" y="309037"/>
                </a:cubicBezTo>
                <a:cubicBezTo>
                  <a:pt x="284649" y="306516"/>
                  <a:pt x="283108" y="302874"/>
                  <a:pt x="283108" y="299232"/>
                </a:cubicBezTo>
                <a:cubicBezTo>
                  <a:pt x="283108" y="295450"/>
                  <a:pt x="284649" y="291809"/>
                  <a:pt x="287310" y="289287"/>
                </a:cubicBezTo>
                <a:cubicBezTo>
                  <a:pt x="289831" y="286626"/>
                  <a:pt x="293473" y="285225"/>
                  <a:pt x="297115" y="285225"/>
                </a:cubicBezTo>
                <a:close/>
                <a:moveTo>
                  <a:pt x="251671" y="285225"/>
                </a:moveTo>
                <a:cubicBezTo>
                  <a:pt x="255313" y="285225"/>
                  <a:pt x="258955" y="286626"/>
                  <a:pt x="261616" y="289287"/>
                </a:cubicBezTo>
                <a:cubicBezTo>
                  <a:pt x="264137" y="291809"/>
                  <a:pt x="265678" y="295450"/>
                  <a:pt x="265678" y="299232"/>
                </a:cubicBezTo>
                <a:cubicBezTo>
                  <a:pt x="265678" y="302874"/>
                  <a:pt x="264137" y="306516"/>
                  <a:pt x="261616" y="309037"/>
                </a:cubicBezTo>
                <a:cubicBezTo>
                  <a:pt x="258955" y="311698"/>
                  <a:pt x="255313" y="313239"/>
                  <a:pt x="251671" y="313239"/>
                </a:cubicBezTo>
                <a:cubicBezTo>
                  <a:pt x="248029" y="313239"/>
                  <a:pt x="244387" y="311698"/>
                  <a:pt x="241726" y="309037"/>
                </a:cubicBezTo>
                <a:cubicBezTo>
                  <a:pt x="239205" y="306516"/>
                  <a:pt x="237664" y="302874"/>
                  <a:pt x="237664" y="299232"/>
                </a:cubicBezTo>
                <a:cubicBezTo>
                  <a:pt x="237664" y="295450"/>
                  <a:pt x="239205" y="291809"/>
                  <a:pt x="241726" y="289287"/>
                </a:cubicBezTo>
                <a:cubicBezTo>
                  <a:pt x="244387" y="286626"/>
                  <a:pt x="248029" y="285225"/>
                  <a:pt x="251671" y="285225"/>
                </a:cubicBezTo>
                <a:close/>
                <a:moveTo>
                  <a:pt x="560995" y="271183"/>
                </a:moveTo>
                <a:cubicBezTo>
                  <a:pt x="585113" y="271183"/>
                  <a:pt x="604745" y="290799"/>
                  <a:pt x="604745" y="314899"/>
                </a:cubicBezTo>
                <a:cubicBezTo>
                  <a:pt x="604745" y="338998"/>
                  <a:pt x="585113" y="358614"/>
                  <a:pt x="560995" y="358614"/>
                </a:cubicBezTo>
                <a:cubicBezTo>
                  <a:pt x="536876" y="358614"/>
                  <a:pt x="517244" y="338998"/>
                  <a:pt x="517244" y="314899"/>
                </a:cubicBezTo>
                <a:cubicBezTo>
                  <a:pt x="517244" y="290799"/>
                  <a:pt x="536876" y="271183"/>
                  <a:pt x="560995" y="271183"/>
                </a:cubicBezTo>
                <a:close/>
                <a:moveTo>
                  <a:pt x="342559" y="239640"/>
                </a:moveTo>
                <a:cubicBezTo>
                  <a:pt x="346341" y="239640"/>
                  <a:pt x="349983" y="241181"/>
                  <a:pt x="352504" y="243842"/>
                </a:cubicBezTo>
                <a:cubicBezTo>
                  <a:pt x="355165" y="246364"/>
                  <a:pt x="356566" y="250005"/>
                  <a:pt x="356566" y="253647"/>
                </a:cubicBezTo>
                <a:cubicBezTo>
                  <a:pt x="356566" y="257429"/>
                  <a:pt x="355165" y="260931"/>
                  <a:pt x="352504" y="263592"/>
                </a:cubicBezTo>
                <a:cubicBezTo>
                  <a:pt x="349983" y="266254"/>
                  <a:pt x="346341" y="267654"/>
                  <a:pt x="342559" y="267654"/>
                </a:cubicBezTo>
                <a:cubicBezTo>
                  <a:pt x="338917" y="267654"/>
                  <a:pt x="335275" y="266254"/>
                  <a:pt x="332754" y="263592"/>
                </a:cubicBezTo>
                <a:cubicBezTo>
                  <a:pt x="330093" y="260931"/>
                  <a:pt x="328552" y="257429"/>
                  <a:pt x="328552" y="253647"/>
                </a:cubicBezTo>
                <a:cubicBezTo>
                  <a:pt x="328552" y="250005"/>
                  <a:pt x="330093" y="246364"/>
                  <a:pt x="332754" y="243842"/>
                </a:cubicBezTo>
                <a:cubicBezTo>
                  <a:pt x="335275" y="241181"/>
                  <a:pt x="338917" y="239640"/>
                  <a:pt x="342559" y="239640"/>
                </a:cubicBezTo>
                <a:close/>
                <a:moveTo>
                  <a:pt x="297115" y="239640"/>
                </a:moveTo>
                <a:cubicBezTo>
                  <a:pt x="300757" y="239640"/>
                  <a:pt x="304399" y="241181"/>
                  <a:pt x="307060" y="243842"/>
                </a:cubicBezTo>
                <a:cubicBezTo>
                  <a:pt x="309721" y="246364"/>
                  <a:pt x="311122" y="250005"/>
                  <a:pt x="311122" y="253647"/>
                </a:cubicBezTo>
                <a:cubicBezTo>
                  <a:pt x="311122" y="257429"/>
                  <a:pt x="309721" y="260931"/>
                  <a:pt x="307060" y="263592"/>
                </a:cubicBezTo>
                <a:cubicBezTo>
                  <a:pt x="304399" y="266254"/>
                  <a:pt x="300897" y="267654"/>
                  <a:pt x="297115" y="267654"/>
                </a:cubicBezTo>
                <a:cubicBezTo>
                  <a:pt x="293473" y="267654"/>
                  <a:pt x="289831" y="266254"/>
                  <a:pt x="287310" y="263592"/>
                </a:cubicBezTo>
                <a:cubicBezTo>
                  <a:pt x="284649" y="260931"/>
                  <a:pt x="283108" y="257429"/>
                  <a:pt x="283108" y="253647"/>
                </a:cubicBezTo>
                <a:cubicBezTo>
                  <a:pt x="283108" y="250005"/>
                  <a:pt x="284649" y="246364"/>
                  <a:pt x="287310" y="243842"/>
                </a:cubicBezTo>
                <a:cubicBezTo>
                  <a:pt x="289831" y="241181"/>
                  <a:pt x="293473" y="239640"/>
                  <a:pt x="297115" y="239640"/>
                </a:cubicBezTo>
                <a:close/>
                <a:moveTo>
                  <a:pt x="251671" y="239640"/>
                </a:moveTo>
                <a:cubicBezTo>
                  <a:pt x="255313" y="239640"/>
                  <a:pt x="258955" y="241181"/>
                  <a:pt x="261616" y="243842"/>
                </a:cubicBezTo>
                <a:cubicBezTo>
                  <a:pt x="264137" y="246364"/>
                  <a:pt x="265678" y="250005"/>
                  <a:pt x="265678" y="253647"/>
                </a:cubicBezTo>
                <a:cubicBezTo>
                  <a:pt x="265678" y="257429"/>
                  <a:pt x="264137" y="260931"/>
                  <a:pt x="261616" y="263592"/>
                </a:cubicBezTo>
                <a:cubicBezTo>
                  <a:pt x="258955" y="266254"/>
                  <a:pt x="255313" y="267654"/>
                  <a:pt x="251671" y="267654"/>
                </a:cubicBezTo>
                <a:cubicBezTo>
                  <a:pt x="248029" y="267654"/>
                  <a:pt x="244387" y="266254"/>
                  <a:pt x="241726" y="263592"/>
                </a:cubicBezTo>
                <a:cubicBezTo>
                  <a:pt x="239205" y="260931"/>
                  <a:pt x="237664" y="257429"/>
                  <a:pt x="237664" y="253647"/>
                </a:cubicBezTo>
                <a:cubicBezTo>
                  <a:pt x="237664" y="250005"/>
                  <a:pt x="239205" y="246364"/>
                  <a:pt x="241726" y="243842"/>
                </a:cubicBezTo>
                <a:cubicBezTo>
                  <a:pt x="244387" y="241181"/>
                  <a:pt x="248029" y="239640"/>
                  <a:pt x="251671" y="239640"/>
                </a:cubicBezTo>
                <a:close/>
                <a:moveTo>
                  <a:pt x="210977" y="200335"/>
                </a:moveTo>
                <a:lnTo>
                  <a:pt x="383395" y="200335"/>
                </a:lnTo>
                <a:cubicBezTo>
                  <a:pt x="391111" y="200335"/>
                  <a:pt x="397424" y="206637"/>
                  <a:pt x="397424" y="214340"/>
                </a:cubicBezTo>
                <a:lnTo>
                  <a:pt x="397424" y="386454"/>
                </a:lnTo>
                <a:cubicBezTo>
                  <a:pt x="397424" y="394156"/>
                  <a:pt x="391111" y="400458"/>
                  <a:pt x="383395" y="400458"/>
                </a:cubicBezTo>
                <a:lnTo>
                  <a:pt x="268777" y="400458"/>
                </a:lnTo>
                <a:cubicBezTo>
                  <a:pt x="260921" y="400458"/>
                  <a:pt x="254748" y="394156"/>
                  <a:pt x="254748" y="386454"/>
                </a:cubicBezTo>
                <a:cubicBezTo>
                  <a:pt x="254748" y="378751"/>
                  <a:pt x="260921" y="372449"/>
                  <a:pt x="268777" y="372449"/>
                </a:cubicBezTo>
                <a:lnTo>
                  <a:pt x="369366" y="372449"/>
                </a:lnTo>
                <a:lnTo>
                  <a:pt x="369366" y="228344"/>
                </a:lnTo>
                <a:lnTo>
                  <a:pt x="225006" y="228344"/>
                </a:lnTo>
                <a:lnTo>
                  <a:pt x="225006" y="386454"/>
                </a:lnTo>
                <a:cubicBezTo>
                  <a:pt x="225006" y="394156"/>
                  <a:pt x="218693" y="400458"/>
                  <a:pt x="210977" y="400458"/>
                </a:cubicBezTo>
                <a:cubicBezTo>
                  <a:pt x="203121" y="400458"/>
                  <a:pt x="196948" y="394156"/>
                  <a:pt x="196948" y="386454"/>
                </a:cubicBezTo>
                <a:lnTo>
                  <a:pt x="196948" y="214340"/>
                </a:lnTo>
                <a:cubicBezTo>
                  <a:pt x="196948" y="206637"/>
                  <a:pt x="203121" y="200335"/>
                  <a:pt x="210977" y="200335"/>
                </a:cubicBezTo>
                <a:close/>
                <a:moveTo>
                  <a:pt x="360371" y="28016"/>
                </a:moveTo>
                <a:cubicBezTo>
                  <a:pt x="351673" y="28016"/>
                  <a:pt x="344658" y="35020"/>
                  <a:pt x="344658" y="43705"/>
                </a:cubicBezTo>
                <a:cubicBezTo>
                  <a:pt x="344658" y="52390"/>
                  <a:pt x="351673" y="59395"/>
                  <a:pt x="360371" y="59395"/>
                </a:cubicBezTo>
                <a:cubicBezTo>
                  <a:pt x="368928" y="59395"/>
                  <a:pt x="376083" y="52390"/>
                  <a:pt x="376083" y="43705"/>
                </a:cubicBezTo>
                <a:cubicBezTo>
                  <a:pt x="376083" y="35020"/>
                  <a:pt x="368928" y="28016"/>
                  <a:pt x="360371" y="28016"/>
                </a:cubicBezTo>
                <a:close/>
                <a:moveTo>
                  <a:pt x="162566" y="28016"/>
                </a:moveTo>
                <a:cubicBezTo>
                  <a:pt x="154009" y="28016"/>
                  <a:pt x="146854" y="35020"/>
                  <a:pt x="146854" y="43705"/>
                </a:cubicBezTo>
                <a:cubicBezTo>
                  <a:pt x="146854" y="52390"/>
                  <a:pt x="154009" y="59395"/>
                  <a:pt x="162566" y="59395"/>
                </a:cubicBezTo>
                <a:cubicBezTo>
                  <a:pt x="171264" y="59395"/>
                  <a:pt x="178279" y="52390"/>
                  <a:pt x="178279" y="43705"/>
                </a:cubicBezTo>
                <a:cubicBezTo>
                  <a:pt x="178279" y="35020"/>
                  <a:pt x="171264" y="28016"/>
                  <a:pt x="162566" y="28016"/>
                </a:cubicBezTo>
                <a:close/>
                <a:moveTo>
                  <a:pt x="162566" y="0"/>
                </a:moveTo>
                <a:cubicBezTo>
                  <a:pt x="186696" y="0"/>
                  <a:pt x="206336" y="19612"/>
                  <a:pt x="206336" y="43705"/>
                </a:cubicBezTo>
                <a:cubicBezTo>
                  <a:pt x="206336" y="45386"/>
                  <a:pt x="206196" y="47208"/>
                  <a:pt x="206055" y="48888"/>
                </a:cubicBezTo>
                <a:lnTo>
                  <a:pt x="256559" y="99178"/>
                </a:lnTo>
                <a:cubicBezTo>
                  <a:pt x="259084" y="101839"/>
                  <a:pt x="260627" y="105341"/>
                  <a:pt x="260627" y="109123"/>
                </a:cubicBezTo>
                <a:lnTo>
                  <a:pt x="260627" y="151568"/>
                </a:lnTo>
                <a:lnTo>
                  <a:pt x="279986" y="151568"/>
                </a:lnTo>
                <a:cubicBezTo>
                  <a:pt x="287702" y="151568"/>
                  <a:pt x="294015" y="157871"/>
                  <a:pt x="294015" y="165576"/>
                </a:cubicBezTo>
                <a:cubicBezTo>
                  <a:pt x="294015" y="173280"/>
                  <a:pt x="287702" y="179584"/>
                  <a:pt x="279986" y="179584"/>
                </a:cubicBezTo>
                <a:lnTo>
                  <a:pt x="188379" y="179584"/>
                </a:lnTo>
                <a:cubicBezTo>
                  <a:pt x="181645" y="179584"/>
                  <a:pt x="176174" y="185047"/>
                  <a:pt x="176174" y="191771"/>
                </a:cubicBezTo>
                <a:lnTo>
                  <a:pt x="176174" y="409036"/>
                </a:lnTo>
                <a:cubicBezTo>
                  <a:pt x="176174" y="415760"/>
                  <a:pt x="181645" y="421223"/>
                  <a:pt x="188379" y="421223"/>
                </a:cubicBezTo>
                <a:lnTo>
                  <a:pt x="405964" y="421223"/>
                </a:lnTo>
                <a:cubicBezTo>
                  <a:pt x="412698" y="421223"/>
                  <a:pt x="418169" y="415760"/>
                  <a:pt x="418169" y="409036"/>
                </a:cubicBezTo>
                <a:lnTo>
                  <a:pt x="418169" y="191771"/>
                </a:lnTo>
                <a:cubicBezTo>
                  <a:pt x="418169" y="185047"/>
                  <a:pt x="412698" y="179584"/>
                  <a:pt x="405964" y="179584"/>
                </a:cubicBezTo>
                <a:lnTo>
                  <a:pt x="337223" y="179584"/>
                </a:lnTo>
                <a:cubicBezTo>
                  <a:pt x="329508" y="179584"/>
                  <a:pt x="323195" y="173280"/>
                  <a:pt x="323195" y="165576"/>
                </a:cubicBezTo>
                <a:cubicBezTo>
                  <a:pt x="323195" y="157871"/>
                  <a:pt x="329508" y="151568"/>
                  <a:pt x="337223" y="151568"/>
                </a:cubicBezTo>
                <a:lnTo>
                  <a:pt x="346342" y="151568"/>
                </a:lnTo>
                <a:lnTo>
                  <a:pt x="346342" y="85029"/>
                </a:lnTo>
                <a:cubicBezTo>
                  <a:pt x="328946" y="79286"/>
                  <a:pt x="316601" y="62897"/>
                  <a:pt x="316601" y="43705"/>
                </a:cubicBezTo>
                <a:cubicBezTo>
                  <a:pt x="316601" y="19612"/>
                  <a:pt x="336241" y="0"/>
                  <a:pt x="360371" y="0"/>
                </a:cubicBezTo>
                <a:cubicBezTo>
                  <a:pt x="384500" y="0"/>
                  <a:pt x="404140" y="19612"/>
                  <a:pt x="404140" y="43705"/>
                </a:cubicBezTo>
                <a:cubicBezTo>
                  <a:pt x="404140" y="62897"/>
                  <a:pt x="391655" y="79286"/>
                  <a:pt x="374399" y="85029"/>
                </a:cubicBezTo>
                <a:lnTo>
                  <a:pt x="374399" y="151568"/>
                </a:lnTo>
                <a:lnTo>
                  <a:pt x="405964" y="151568"/>
                </a:lnTo>
                <a:cubicBezTo>
                  <a:pt x="428129" y="151568"/>
                  <a:pt x="446226" y="169638"/>
                  <a:pt x="446226" y="191771"/>
                </a:cubicBezTo>
                <a:lnTo>
                  <a:pt x="446226" y="220768"/>
                </a:lnTo>
                <a:lnTo>
                  <a:pt x="484103" y="220768"/>
                </a:lnTo>
                <a:cubicBezTo>
                  <a:pt x="487891" y="220768"/>
                  <a:pt x="491398" y="222309"/>
                  <a:pt x="494064" y="224830"/>
                </a:cubicBezTo>
                <a:lnTo>
                  <a:pt x="518053" y="248784"/>
                </a:lnTo>
                <a:cubicBezTo>
                  <a:pt x="523524" y="254247"/>
                  <a:pt x="523524" y="263212"/>
                  <a:pt x="518053" y="268675"/>
                </a:cubicBezTo>
                <a:cubicBezTo>
                  <a:pt x="515247" y="271337"/>
                  <a:pt x="511740" y="272738"/>
                  <a:pt x="508092" y="272738"/>
                </a:cubicBezTo>
                <a:cubicBezTo>
                  <a:pt x="504445" y="272738"/>
                  <a:pt x="500938" y="271337"/>
                  <a:pt x="498132" y="268675"/>
                </a:cubicBezTo>
                <a:lnTo>
                  <a:pt x="478352" y="248784"/>
                </a:lnTo>
                <a:lnTo>
                  <a:pt x="446226" y="248784"/>
                </a:lnTo>
                <a:lnTo>
                  <a:pt x="446226" y="409036"/>
                </a:lnTo>
                <a:cubicBezTo>
                  <a:pt x="446226" y="431169"/>
                  <a:pt x="428129" y="449240"/>
                  <a:pt x="405964" y="449240"/>
                </a:cubicBezTo>
                <a:lnTo>
                  <a:pt x="332594" y="449240"/>
                </a:lnTo>
                <a:lnTo>
                  <a:pt x="332594" y="481038"/>
                </a:lnTo>
                <a:lnTo>
                  <a:pt x="352795" y="501070"/>
                </a:lnTo>
                <a:cubicBezTo>
                  <a:pt x="358687" y="497988"/>
                  <a:pt x="365561" y="496307"/>
                  <a:pt x="372716" y="496307"/>
                </a:cubicBezTo>
                <a:cubicBezTo>
                  <a:pt x="396845" y="496307"/>
                  <a:pt x="416485" y="515918"/>
                  <a:pt x="416485" y="540012"/>
                </a:cubicBezTo>
                <a:cubicBezTo>
                  <a:pt x="416485" y="564106"/>
                  <a:pt x="396845" y="583717"/>
                  <a:pt x="372716" y="583717"/>
                </a:cubicBezTo>
                <a:cubicBezTo>
                  <a:pt x="348586" y="583717"/>
                  <a:pt x="328946" y="564106"/>
                  <a:pt x="328946" y="540012"/>
                </a:cubicBezTo>
                <a:cubicBezTo>
                  <a:pt x="328946" y="533288"/>
                  <a:pt x="330490" y="526844"/>
                  <a:pt x="333155" y="521241"/>
                </a:cubicBezTo>
                <a:lnTo>
                  <a:pt x="308745" y="496727"/>
                </a:lnTo>
                <a:cubicBezTo>
                  <a:pt x="306080" y="494065"/>
                  <a:pt x="304536" y="490563"/>
                  <a:pt x="304536" y="486781"/>
                </a:cubicBezTo>
                <a:lnTo>
                  <a:pt x="304536" y="449240"/>
                </a:lnTo>
                <a:lnTo>
                  <a:pt x="188379" y="449240"/>
                </a:lnTo>
                <a:cubicBezTo>
                  <a:pt x="166074" y="449240"/>
                  <a:pt x="148117" y="431169"/>
                  <a:pt x="148117" y="409036"/>
                </a:cubicBezTo>
                <a:lnTo>
                  <a:pt x="148117" y="400491"/>
                </a:lnTo>
                <a:lnTo>
                  <a:pt x="115290" y="400491"/>
                </a:lnTo>
                <a:cubicBezTo>
                  <a:pt x="107574" y="400491"/>
                  <a:pt x="101261" y="394188"/>
                  <a:pt x="101261" y="386483"/>
                </a:cubicBezTo>
                <a:cubicBezTo>
                  <a:pt x="101261" y="378779"/>
                  <a:pt x="107574" y="372475"/>
                  <a:pt x="115290" y="372475"/>
                </a:cubicBezTo>
                <a:lnTo>
                  <a:pt x="148117" y="372475"/>
                </a:lnTo>
                <a:lnTo>
                  <a:pt x="148117" y="191771"/>
                </a:lnTo>
                <a:cubicBezTo>
                  <a:pt x="148117" y="169638"/>
                  <a:pt x="166074" y="151568"/>
                  <a:pt x="188379" y="151568"/>
                </a:cubicBezTo>
                <a:lnTo>
                  <a:pt x="232570" y="151568"/>
                </a:lnTo>
                <a:lnTo>
                  <a:pt x="232570" y="114867"/>
                </a:lnTo>
                <a:lnTo>
                  <a:pt x="192868" y="75224"/>
                </a:lnTo>
                <a:cubicBezTo>
                  <a:pt x="185012" y="82788"/>
                  <a:pt x="174351" y="87411"/>
                  <a:pt x="162566" y="87411"/>
                </a:cubicBezTo>
                <a:cubicBezTo>
                  <a:pt x="138437" y="87411"/>
                  <a:pt x="118797" y="67799"/>
                  <a:pt x="118797" y="43705"/>
                </a:cubicBezTo>
                <a:cubicBezTo>
                  <a:pt x="118797" y="19612"/>
                  <a:pt x="138437" y="0"/>
                  <a:pt x="162566" y="0"/>
                </a:cubicBezTo>
                <a:close/>
              </a:path>
            </a:pathLst>
          </a:custGeom>
          <a:solidFill>
            <a:srgbClr val="808080">
              <a:lumMod val="50000"/>
            </a:srgbClr>
          </a:solidFill>
          <a:ln>
            <a:noFill/>
          </a:ln>
        </p:spPr>
        <p:txBody>
          <a:bodyPr/>
          <a:lstStyle/>
          <a:p>
            <a:endParaRPr lang="es-AR"/>
          </a:p>
        </p:txBody>
      </p:sp>
      <p:pic>
        <p:nvPicPr>
          <p:cNvPr id="117" name="图片 116"/>
          <p:cNvPicPr>
            <a:picLocks noChangeAspect="1"/>
          </p:cNvPicPr>
          <p:nvPr/>
        </p:nvPicPr>
        <p:blipFill>
          <a:blip r:embed="rId13"/>
          <a:stretch>
            <a:fillRect/>
          </a:stretch>
        </p:blipFill>
        <p:spPr>
          <a:xfrm>
            <a:off x="487968" y="3434581"/>
            <a:ext cx="304800" cy="304800"/>
          </a:xfrm>
          <a:prstGeom prst="rect">
            <a:avLst/>
          </a:prstGeom>
        </p:spPr>
      </p:pic>
      <p:pic>
        <p:nvPicPr>
          <p:cNvPr id="118" name="图片 117"/>
          <p:cNvPicPr>
            <a:picLocks noChangeAspect="1"/>
          </p:cNvPicPr>
          <p:nvPr/>
        </p:nvPicPr>
        <p:blipFill>
          <a:blip r:embed="rId1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74884" y="5231437"/>
            <a:ext cx="360000" cy="360000"/>
          </a:xfrm>
          <a:prstGeom prst="rect">
            <a:avLst/>
          </a:prstGeom>
        </p:spPr>
      </p:pic>
      <p:pic>
        <p:nvPicPr>
          <p:cNvPr id="119" name="图片 118"/>
          <p:cNvPicPr>
            <a:picLocks noChangeAspect="1"/>
          </p:cNvPicPr>
          <p:nvPr/>
        </p:nvPicPr>
        <p:blipFill>
          <a:blip r:embed="rId1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202337" y="3228683"/>
            <a:ext cx="360000" cy="360000"/>
          </a:xfrm>
          <a:prstGeom prst="rect">
            <a:avLst/>
          </a:prstGeom>
        </p:spPr>
      </p:pic>
      <p:pic>
        <p:nvPicPr>
          <p:cNvPr id="120" name="图片 119"/>
          <p:cNvPicPr>
            <a:picLocks noChangeAspect="1"/>
          </p:cNvPicPr>
          <p:nvPr/>
        </p:nvPicPr>
        <p:blipFill>
          <a:blip r:embed="rId17"/>
          <a:stretch>
            <a:fillRect/>
          </a:stretch>
        </p:blipFill>
        <p:spPr>
          <a:xfrm>
            <a:off x="8281773" y="4380529"/>
            <a:ext cx="288000" cy="288000"/>
          </a:xfrm>
          <a:prstGeom prst="rect">
            <a:avLst/>
          </a:prstGeom>
        </p:spPr>
      </p:pic>
      <p:pic>
        <p:nvPicPr>
          <p:cNvPr id="121" name="图片 120"/>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8207557" y="4084542"/>
            <a:ext cx="348100" cy="216000"/>
          </a:xfrm>
          <a:prstGeom prst="rect">
            <a:avLst/>
          </a:prstGeom>
        </p:spPr>
      </p:pic>
      <p:pic>
        <p:nvPicPr>
          <p:cNvPr id="122" name="图片 121"/>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481923" y="6354442"/>
            <a:ext cx="348100" cy="216000"/>
          </a:xfrm>
          <a:prstGeom prst="rect">
            <a:avLst/>
          </a:prstGeom>
        </p:spPr>
      </p:pic>
      <p:pic>
        <p:nvPicPr>
          <p:cNvPr id="44" name="图片 43"/>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40494" y="282972"/>
            <a:ext cx="3681177" cy="540000"/>
          </a:xfrm>
          <a:prstGeom prst="rect">
            <a:avLst/>
          </a:prstGeom>
        </p:spPr>
      </p:pic>
      <p:grpSp>
        <p:nvGrpSpPr>
          <p:cNvPr id="45" name="组合 44"/>
          <p:cNvGrpSpPr/>
          <p:nvPr/>
        </p:nvGrpSpPr>
        <p:grpSpPr>
          <a:xfrm>
            <a:off x="4574590" y="192064"/>
            <a:ext cx="5416575" cy="735449"/>
            <a:chOff x="5466485" y="105558"/>
            <a:chExt cx="3779799" cy="807993"/>
          </a:xfrm>
        </p:grpSpPr>
        <p:sp>
          <p:nvSpPr>
            <p:cNvPr id="46" name="圆角矩形 45"/>
            <p:cNvSpPr/>
            <p:nvPr/>
          </p:nvSpPr>
          <p:spPr>
            <a:xfrm>
              <a:off x="5466485" y="106570"/>
              <a:ext cx="3779799" cy="8069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47" name="TextBox 49"/>
            <p:cNvSpPr txBox="1"/>
            <p:nvPr/>
          </p:nvSpPr>
          <p:spPr>
            <a:xfrm>
              <a:off x="5573990" y="105558"/>
              <a:ext cx="3587492" cy="777711"/>
            </a:xfrm>
            <a:prstGeom prst="rect">
              <a:avLst/>
            </a:prstGeom>
            <a:noFill/>
            <a:ln>
              <a:noFill/>
            </a:ln>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K6B</a:t>
              </a:r>
              <a:r>
                <a:rPr kumimoji="0" lang="en-US" altLang="zh-CN" sz="32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961X &amp; </a:t>
              </a:r>
              <a:r>
                <a:rPr kumimoji="0" lang="en-US" altLang="zh-CN" sz="4000" b="1" i="1"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K6B</a:t>
              </a:r>
              <a:r>
                <a:rPr kumimoji="0" lang="en-US" altLang="zh-CN" sz="32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653X</a:t>
              </a:r>
              <a:r>
                <a:rPr kumimoji="0" lang="en-US" altLang="zh-CN" sz="3200" b="1" i="1" u="none" strike="noStrike" kern="1200" cap="none" spc="0" normalizeH="0" baseline="0" noProof="0" dirty="0">
                  <a:ln>
                    <a:noFill/>
                  </a:ln>
                  <a:solidFill>
                    <a:srgbClr val="333333"/>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mn-cs"/>
                  <a:sym typeface="Calibri" panose="020F0502020204030204" pitchFamily="34" charset="0"/>
                </a:rPr>
                <a:t> series</a:t>
              </a:r>
              <a:endParaRPr kumimoji="0" lang="zh-CN" altLang="en-US" sz="3200" b="1" i="1" u="none" strike="noStrike" kern="1200" cap="none" spc="0" normalizeH="0" baseline="0" noProof="0" dirty="0">
                <a:ln>
                  <a:noFill/>
                </a:ln>
                <a:solidFill>
                  <a:srgbClr val="D41D1C"/>
                </a:solidFill>
                <a:effectLst>
                  <a:outerShdw blurRad="38100" dist="38100" dir="2700000" algn="tl">
                    <a:srgbClr val="000000">
                      <a:alpha val="43137"/>
                    </a:srgbClr>
                  </a:outerShdw>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
        <p:nvSpPr>
          <p:cNvPr id="3" name="矩形 2"/>
          <p:cNvSpPr/>
          <p:nvPr/>
        </p:nvSpPr>
        <p:spPr>
          <a:xfrm>
            <a:off x="4518212" y="2415060"/>
            <a:ext cx="3380445" cy="3768025"/>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Tree>
    <p:extLst>
      <p:ext uri="{BB962C8B-B14F-4D97-AF65-F5344CB8AC3E}">
        <p14:creationId xmlns:p14="http://schemas.microsoft.com/office/powerpoint/2010/main" val="1799036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矩形 52"/>
          <p:cNvSpPr/>
          <p:nvPr/>
        </p:nvSpPr>
        <p:spPr>
          <a:xfrm>
            <a:off x="5983737" y="0"/>
            <a:ext cx="6208263" cy="6858000"/>
          </a:xfrm>
          <a:prstGeom prst="rect">
            <a:avLst/>
          </a:prstGeom>
          <a:gradFill flip="none" rotWithShape="1">
            <a:gsLst>
              <a:gs pos="0">
                <a:schemeClr val="accent1">
                  <a:lumMod val="40000"/>
                  <a:lumOff val="60000"/>
                </a:schemeClr>
              </a:gs>
              <a:gs pos="30000">
                <a:schemeClr val="accent1">
                  <a:lumMod val="20000"/>
                  <a:lumOff val="80000"/>
                </a:schemeClr>
              </a:gs>
              <a:gs pos="100000">
                <a:schemeClr val="bg1">
                  <a:lumMod val="76000"/>
                  <a:lumOff val="24000"/>
                  <a:alpha val="9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 name="TextBox 49"/>
          <p:cNvSpPr txBox="1"/>
          <p:nvPr/>
        </p:nvSpPr>
        <p:spPr>
          <a:xfrm>
            <a:off x="647647" y="346552"/>
            <a:ext cx="800682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Regular Swing Barrier</a:t>
            </a:r>
            <a:r>
              <a:rPr kumimoji="0" lang="en-US" altLang="zh-CN" sz="32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 —</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kumimoji="0" lang="en-US" altLang="zh-CN" sz="3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DS-K3B211LX</a:t>
            </a:r>
            <a:r>
              <a:rPr kumimoji="0" lang="en-US" altLang="zh-CN" sz="3200" b="0" i="0" u="none" strike="noStrike" kern="1200" cap="none" spc="0" normalizeH="0" baseline="0" noProof="0" dirty="0">
                <a:ln>
                  <a:noFill/>
                </a:ln>
                <a:solidFill>
                  <a:srgbClr val="333333"/>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 </a:t>
            </a:r>
            <a:r>
              <a:rPr kumimoji="0" lang="en-US" altLang="zh-CN" sz="3200" b="1" i="0" u="none" strike="noStrike" kern="1200" cap="none" spc="0" normalizeH="0" baseline="0" noProof="0" dirty="0">
                <a:ln>
                  <a:noFill/>
                </a:ln>
                <a:solidFill>
                  <a:srgbClr val="333333"/>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series </a:t>
            </a:r>
            <a:endParaRPr kumimoji="0" lang="zh-CN" altLang="en-US" sz="3200" b="1" i="1" u="none" strike="noStrike" kern="1200" cap="none" spc="0" normalizeH="0" baseline="0" noProof="0" dirty="0">
              <a:ln>
                <a:noFill/>
              </a:ln>
              <a:solidFill>
                <a:srgbClr val="D41D1C"/>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aphicFrame>
        <p:nvGraphicFramePr>
          <p:cNvPr id="106" name="表格 105"/>
          <p:cNvGraphicFramePr>
            <a:graphicFrameLocks noGrp="1"/>
          </p:cNvGraphicFramePr>
          <p:nvPr/>
        </p:nvGraphicFramePr>
        <p:xfrm>
          <a:off x="8295155" y="967363"/>
          <a:ext cx="3543067" cy="5512018"/>
        </p:xfrm>
        <a:graphic>
          <a:graphicData uri="http://schemas.openxmlformats.org/drawingml/2006/table">
            <a:tbl>
              <a:tblPr/>
              <a:tblGrid>
                <a:gridCol w="1076484">
                  <a:extLst>
                    <a:ext uri="{9D8B030D-6E8A-4147-A177-3AD203B41FA5}">
                      <a16:colId xmlns:a16="http://schemas.microsoft.com/office/drawing/2014/main" val="4011834195"/>
                    </a:ext>
                  </a:extLst>
                </a:gridCol>
                <a:gridCol w="1323110">
                  <a:extLst>
                    <a:ext uri="{9D8B030D-6E8A-4147-A177-3AD203B41FA5}">
                      <a16:colId xmlns:a16="http://schemas.microsoft.com/office/drawing/2014/main" val="3224754294"/>
                    </a:ext>
                  </a:extLst>
                </a:gridCol>
                <a:gridCol w="1143473">
                  <a:extLst>
                    <a:ext uri="{9D8B030D-6E8A-4147-A177-3AD203B41FA5}">
                      <a16:colId xmlns:a16="http://schemas.microsoft.com/office/drawing/2014/main" val="2531227656"/>
                    </a:ext>
                  </a:extLst>
                </a:gridCol>
              </a:tblGrid>
              <a:tr h="1104317">
                <a:tc>
                  <a:txBody>
                    <a:bodyPr/>
                    <a:lstStyle/>
                    <a:p>
                      <a:pPr algn="l" fontAlgn="ctr"/>
                      <a:endParaRPr lang="en-US" sz="1400" b="0" i="0" u="none" strike="noStrike" dirty="0">
                        <a:solidFill>
                          <a:schemeClr val="tx1"/>
                        </a:solidFill>
                        <a:effectLst/>
                        <a:latin typeface="Calibri" panose="020F0502020204030204" pitchFamily="34" charset="0"/>
                        <a:ea typeface="宋体" panose="02010600030101010101" pitchFamily="2" charset="-122"/>
                      </a:endParaRP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Calibri" panose="020F0502020204030204" pitchFamily="34" charset="0"/>
                          <a:ea typeface="宋体" panose="02010600030101010101" pitchFamily="2" charset="-122"/>
                        </a:rPr>
                        <a:t>DS-K3B211LX-LR</a:t>
                      </a: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chemeClr val="tx1"/>
                          </a:solidFill>
                          <a:effectLst/>
                          <a:latin typeface="Calibri" panose="020F0502020204030204" pitchFamily="34" charset="0"/>
                          <a:ea typeface="宋体" panose="02010600030101010101" pitchFamily="2" charset="-122"/>
                        </a:rPr>
                        <a:t>314628311</a:t>
                      </a: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3418404"/>
                  </a:ext>
                </a:extLst>
              </a:tr>
              <a:tr h="1021905">
                <a:tc>
                  <a:txBody>
                    <a:bodyPr/>
                    <a:lstStyle/>
                    <a:p>
                      <a:pPr algn="l" fontAlgn="ctr"/>
                      <a:endParaRPr lang="en-US" sz="1400" b="0" i="0" u="none" strike="noStrike" dirty="0">
                        <a:solidFill>
                          <a:schemeClr val="tx1"/>
                        </a:solidFill>
                        <a:effectLst/>
                        <a:latin typeface="Calibri" panose="020F0502020204030204" pitchFamily="34" charset="0"/>
                        <a:ea typeface="宋体" panose="02010600030101010101" pitchFamily="2" charset="-122"/>
                      </a:endParaRP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Calibri" panose="020F0502020204030204" pitchFamily="34" charset="0"/>
                          <a:ea typeface="宋体" panose="02010600030101010101" pitchFamily="2" charset="-122"/>
                        </a:rPr>
                        <a:t>DS-K3B211LX-M</a:t>
                      </a: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chemeClr val="tx1"/>
                          </a:solidFill>
                          <a:effectLst/>
                          <a:latin typeface="Calibri" panose="020F0502020204030204" pitchFamily="34" charset="0"/>
                          <a:ea typeface="宋体" panose="02010600030101010101" pitchFamily="2" charset="-122"/>
                        </a:rPr>
                        <a:t>314628309</a:t>
                      </a: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937532"/>
                  </a:ext>
                </a:extLst>
              </a:tr>
              <a:tr h="1170246">
                <a:tc>
                  <a:txBody>
                    <a:bodyPr/>
                    <a:lstStyle/>
                    <a:p>
                      <a:pPr algn="l" fontAlgn="ctr"/>
                      <a:endParaRPr lang="en-US" sz="1400" b="0" i="0" u="none" strike="noStrike" dirty="0">
                        <a:solidFill>
                          <a:schemeClr val="tx1"/>
                        </a:solidFill>
                        <a:effectLst/>
                        <a:latin typeface="Calibri" panose="020F0502020204030204" pitchFamily="34" charset="0"/>
                        <a:ea typeface="宋体" panose="02010600030101010101" pitchFamily="2" charset="-122"/>
                      </a:endParaRP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zh-CN" sz="1200" b="0" i="0" u="none" strike="noStrike" dirty="0">
                          <a:solidFill>
                            <a:schemeClr val="tx1"/>
                          </a:solidFill>
                          <a:effectLst/>
                          <a:latin typeface="Calibri" panose="020F0502020204030204" pitchFamily="34" charset="0"/>
                          <a:ea typeface="宋体" panose="02010600030101010101" pitchFamily="2" charset="-122"/>
                        </a:rPr>
                        <a:t>DS-K3B211LX-LR/</a:t>
                      </a:r>
                      <a:r>
                        <a:rPr lang="en-US" altLang="zh-CN" sz="1200" b="0" i="0" u="none" strike="noStrike" dirty="0" err="1">
                          <a:solidFill>
                            <a:schemeClr val="tx1"/>
                          </a:solidFill>
                          <a:effectLst/>
                          <a:latin typeface="Calibri" panose="020F0502020204030204" pitchFamily="34" charset="0"/>
                          <a:ea typeface="宋体" panose="02010600030101010101" pitchFamily="2" charset="-122"/>
                        </a:rPr>
                        <a:t>Pg</a:t>
                      </a:r>
                      <a:endParaRPr lang="en-US" sz="1200" b="0" i="0" u="none" strike="noStrike" dirty="0">
                        <a:solidFill>
                          <a:schemeClr val="tx1"/>
                        </a:solidFill>
                        <a:effectLst/>
                        <a:latin typeface="Calibri" panose="020F0502020204030204" pitchFamily="34" charset="0"/>
                        <a:ea typeface="宋体" panose="02010600030101010101" pitchFamily="2" charset="-122"/>
                      </a:endParaRP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chemeClr val="tx1"/>
                          </a:solidFill>
                          <a:effectLst/>
                          <a:latin typeface="Calibri" panose="020F0502020204030204" pitchFamily="34" charset="0"/>
                          <a:ea typeface="宋体" panose="02010600030101010101" pitchFamily="2" charset="-122"/>
                        </a:rPr>
                        <a:t>314629249</a:t>
                      </a: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3558391"/>
                  </a:ext>
                </a:extLst>
              </a:tr>
              <a:tr h="1170246">
                <a:tc>
                  <a:txBody>
                    <a:bodyPr/>
                    <a:lstStyle/>
                    <a:p>
                      <a:pPr algn="l" fontAlgn="ctr"/>
                      <a:endParaRPr lang="en-US" sz="1400" b="0" i="0" u="none" strike="noStrike" dirty="0">
                        <a:solidFill>
                          <a:schemeClr val="tx1"/>
                        </a:solidFill>
                        <a:effectLst/>
                        <a:latin typeface="Calibri" panose="020F0502020204030204" pitchFamily="34" charset="0"/>
                        <a:ea typeface="宋体" panose="02010600030101010101" pitchFamily="2" charset="-122"/>
                      </a:endParaRP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zh-CN" sz="1200" b="0" i="0" u="none" strike="noStrike" dirty="0">
                          <a:solidFill>
                            <a:schemeClr val="tx1"/>
                          </a:solidFill>
                          <a:effectLst/>
                          <a:latin typeface="Calibri" panose="020F0502020204030204" pitchFamily="34" charset="0"/>
                          <a:ea typeface="宋体" panose="02010600030101010101" pitchFamily="2" charset="-122"/>
                        </a:rPr>
                        <a:t>DS-K3B211LX-M/</a:t>
                      </a:r>
                      <a:r>
                        <a:rPr lang="en-US" altLang="zh-CN" sz="1200" b="0" i="0" u="none" strike="noStrike" dirty="0" err="1">
                          <a:solidFill>
                            <a:schemeClr val="tx1"/>
                          </a:solidFill>
                          <a:effectLst/>
                          <a:latin typeface="Calibri" panose="020F0502020204030204" pitchFamily="34" charset="0"/>
                          <a:ea typeface="宋体" panose="02010600030101010101" pitchFamily="2" charset="-122"/>
                        </a:rPr>
                        <a:t>Pg</a:t>
                      </a:r>
                      <a:endParaRPr lang="en-US" sz="1200" b="0" i="0" u="none" strike="noStrike" dirty="0">
                        <a:solidFill>
                          <a:schemeClr val="tx1"/>
                        </a:solidFill>
                        <a:effectLst/>
                        <a:latin typeface="Calibri" panose="020F0502020204030204" pitchFamily="34" charset="0"/>
                        <a:ea typeface="宋体" panose="02010600030101010101" pitchFamily="2" charset="-122"/>
                      </a:endParaRP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zh-CN" sz="1200" b="0" i="0" u="none" strike="noStrike" dirty="0">
                          <a:solidFill>
                            <a:schemeClr val="tx1"/>
                          </a:solidFill>
                          <a:effectLst/>
                          <a:latin typeface="Calibri" panose="020F0502020204030204" pitchFamily="34" charset="0"/>
                          <a:ea typeface="宋体" panose="02010600030101010101" pitchFamily="2" charset="-122"/>
                        </a:rPr>
                        <a:t>314629247</a:t>
                      </a: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3282803"/>
                  </a:ext>
                </a:extLst>
              </a:tr>
              <a:tr h="1045304">
                <a:tc>
                  <a:txBody>
                    <a:bodyPr/>
                    <a:lstStyle/>
                    <a:p>
                      <a:pPr algn="l" fontAlgn="ctr"/>
                      <a:endParaRPr lang="en-US" sz="1400" b="0" i="0" u="none" strike="noStrike" dirty="0">
                        <a:solidFill>
                          <a:schemeClr val="tx1"/>
                        </a:solidFill>
                        <a:effectLst/>
                        <a:latin typeface="Calibri" panose="020F0502020204030204" pitchFamily="34" charset="0"/>
                        <a:ea typeface="宋体" panose="02010600030101010101" pitchFamily="2" charset="-122"/>
                      </a:endParaRP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200" b="0" i="0" u="none" strike="noStrike" dirty="0">
                          <a:solidFill>
                            <a:schemeClr val="tx1"/>
                          </a:solidFill>
                          <a:effectLst/>
                          <a:latin typeface="Calibri" panose="020F0502020204030204" pitchFamily="34" charset="0"/>
                          <a:ea typeface="宋体" panose="02010600030101010101" pitchFamily="2" charset="-122"/>
                        </a:rPr>
                        <a:t>DS-KSP24-P650-2pcs</a:t>
                      </a:r>
                    </a:p>
                    <a:p>
                      <a:pPr algn="l" fontAlgn="ctr"/>
                      <a:r>
                        <a:rPr lang="en-US" sz="1200" b="0" i="0" u="none" strike="noStrike" dirty="0">
                          <a:solidFill>
                            <a:schemeClr val="tx1"/>
                          </a:solidFill>
                          <a:effectLst/>
                          <a:latin typeface="Calibri" panose="020F0502020204030204" pitchFamily="34" charset="0"/>
                          <a:ea typeface="宋体" panose="02010600030101010101" pitchFamily="2" charset="-122"/>
                        </a:rPr>
                        <a:t>……</a:t>
                      </a: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altLang="zh-CN" sz="1200" b="0" i="0" u="none" strike="noStrike" dirty="0">
                          <a:solidFill>
                            <a:schemeClr val="tx1"/>
                          </a:solidFill>
                          <a:effectLst/>
                          <a:latin typeface="Calibri" panose="020F0502020204030204" pitchFamily="34" charset="0"/>
                          <a:ea typeface="宋体" panose="02010600030101010101" pitchFamily="2" charset="-122"/>
                        </a:rPr>
                        <a:t>314631775</a:t>
                      </a:r>
                    </a:p>
                    <a:p>
                      <a:pPr algn="l" fontAlgn="ctr"/>
                      <a:r>
                        <a:rPr lang="en-US" altLang="zh-CN" sz="1200" b="0" i="0" u="none" strike="noStrike" dirty="0">
                          <a:solidFill>
                            <a:schemeClr val="tx1"/>
                          </a:solidFill>
                          <a:effectLst/>
                          <a:latin typeface="Calibri" panose="020F0502020204030204" pitchFamily="34" charset="0"/>
                          <a:ea typeface="宋体" panose="02010600030101010101" pitchFamily="2" charset="-122"/>
                        </a:rPr>
                        <a:t>……</a:t>
                      </a:r>
                    </a:p>
                  </a:txBody>
                  <a:tcPr marL="6593" marR="6593" marT="65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785616"/>
                  </a:ext>
                </a:extLst>
              </a:tr>
            </a:tbl>
          </a:graphicData>
        </a:graphic>
      </p:graphicFrame>
      <p:pic>
        <p:nvPicPr>
          <p:cNvPr id="107" name="图片 10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5196" y="2127108"/>
            <a:ext cx="943547" cy="900000"/>
          </a:xfrm>
          <a:prstGeom prst="rect">
            <a:avLst/>
          </a:prstGeom>
        </p:spPr>
      </p:pic>
      <p:pic>
        <p:nvPicPr>
          <p:cNvPr id="108" name="图片 10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4996" y="4384607"/>
            <a:ext cx="991525" cy="900000"/>
          </a:xfrm>
          <a:prstGeom prst="rect">
            <a:avLst/>
          </a:prstGeom>
        </p:spPr>
      </p:pic>
      <p:pic>
        <p:nvPicPr>
          <p:cNvPr id="109" name="图片 10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6805" y="1118264"/>
            <a:ext cx="1132505" cy="900000"/>
          </a:xfrm>
          <a:prstGeom prst="rect">
            <a:avLst/>
          </a:prstGeom>
        </p:spPr>
      </p:pic>
      <p:pic>
        <p:nvPicPr>
          <p:cNvPr id="110" name="图片 10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95155" y="3205436"/>
            <a:ext cx="1132505" cy="900000"/>
          </a:xfrm>
          <a:prstGeom prst="rect">
            <a:avLst/>
          </a:prstGeom>
        </p:spPr>
      </p:pic>
      <p:sp>
        <p:nvSpPr>
          <p:cNvPr id="113" name="文本框 112"/>
          <p:cNvSpPr txBox="1"/>
          <p:nvPr/>
        </p:nvSpPr>
        <p:spPr>
          <a:xfrm>
            <a:off x="9129932" y="529386"/>
            <a:ext cx="22885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a:ea typeface="微软雅黑"/>
                <a:cs typeface="+mn-cs"/>
              </a:rPr>
              <a:t>Easy Model Selection</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54" name="椭圆 153"/>
          <p:cNvSpPr/>
          <p:nvPr/>
        </p:nvSpPr>
        <p:spPr>
          <a:xfrm>
            <a:off x="3256388" y="3000924"/>
            <a:ext cx="1829862" cy="1897734"/>
          </a:xfrm>
          <a:prstGeom prst="ellipse">
            <a:avLst/>
          </a:prstGeom>
          <a:solidFill>
            <a:schemeClr val="accent2">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grpSp>
        <p:nvGrpSpPr>
          <p:cNvPr id="163" name="组合 162"/>
          <p:cNvGrpSpPr/>
          <p:nvPr/>
        </p:nvGrpSpPr>
        <p:grpSpPr>
          <a:xfrm>
            <a:off x="2996847" y="2741692"/>
            <a:ext cx="2421784" cy="2421784"/>
            <a:chOff x="1789" y="2662"/>
            <a:chExt cx="2950" cy="2950"/>
          </a:xfrm>
        </p:grpSpPr>
        <p:sp>
          <p:nvSpPr>
            <p:cNvPr id="164" name="弧形 163"/>
            <p:cNvSpPr/>
            <p:nvPr/>
          </p:nvSpPr>
          <p:spPr>
            <a:xfrm rot="3240000">
              <a:off x="1789" y="2662"/>
              <a:ext cx="2950" cy="2950"/>
            </a:xfrm>
            <a:prstGeom prst="arc">
              <a:avLst>
                <a:gd name="adj1" fmla="val 19791118"/>
                <a:gd name="adj2" fmla="val 15387175"/>
              </a:avLst>
            </a:prstGeom>
            <a:ln w="25400">
              <a:gradFill>
                <a:gsLst>
                  <a:gs pos="66000">
                    <a:srgbClr val="27AAE1"/>
                  </a:gs>
                  <a:gs pos="0">
                    <a:srgbClr val="DA1571"/>
                  </a:gs>
                  <a:gs pos="35000">
                    <a:srgbClr val="68217A">
                      <a:alpha val="70000"/>
                    </a:srgbClr>
                  </a:gs>
                  <a:gs pos="99000">
                    <a:srgbClr val="01B864"/>
                  </a:gs>
                </a:gsLst>
                <a:lin ang="948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65" name="椭圆 164"/>
            <p:cNvSpPr/>
            <p:nvPr/>
          </p:nvSpPr>
          <p:spPr>
            <a:xfrm>
              <a:off x="4185" y="2978"/>
              <a:ext cx="143" cy="143"/>
            </a:xfrm>
            <a:prstGeom prst="ellipse">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grpSp>
        <p:nvGrpSpPr>
          <p:cNvPr id="3" name="组合 2"/>
          <p:cNvGrpSpPr/>
          <p:nvPr/>
        </p:nvGrpSpPr>
        <p:grpSpPr>
          <a:xfrm>
            <a:off x="396241" y="3061903"/>
            <a:ext cx="2567660" cy="706542"/>
            <a:chOff x="219457" y="3241503"/>
            <a:chExt cx="2567660" cy="706542"/>
          </a:xfrm>
        </p:grpSpPr>
        <p:sp>
          <p:nvSpPr>
            <p:cNvPr id="161" name="圆角矩形 160"/>
            <p:cNvSpPr/>
            <p:nvPr/>
          </p:nvSpPr>
          <p:spPr>
            <a:xfrm>
              <a:off x="219457" y="3241503"/>
              <a:ext cx="2567660" cy="706542"/>
            </a:xfrm>
            <a:prstGeom prst="roundRect">
              <a:avLst>
                <a:gd name="adj" fmla="val 35724"/>
              </a:avLst>
            </a:prstGeom>
            <a:gradFill>
              <a:gsLst>
                <a:gs pos="20000">
                  <a:schemeClr val="accent1">
                    <a:lumMod val="5000"/>
                    <a:lumOff val="95000"/>
                    <a:alpha val="47000"/>
                  </a:schemeClr>
                </a:gs>
                <a:gs pos="100000">
                  <a:srgbClr val="087DB8">
                    <a:alpha val="73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endParaRPr kumimoji="0" lang="zh-CN"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grpSp>
          <p:nvGrpSpPr>
            <p:cNvPr id="166" name="组合 165"/>
            <p:cNvGrpSpPr/>
            <p:nvPr/>
          </p:nvGrpSpPr>
          <p:grpSpPr>
            <a:xfrm>
              <a:off x="347472" y="3449246"/>
              <a:ext cx="2301775" cy="475505"/>
              <a:chOff x="6807474" y="1641790"/>
              <a:chExt cx="2301775" cy="475505"/>
            </a:xfrm>
          </p:grpSpPr>
          <p:sp>
            <p:nvSpPr>
              <p:cNvPr id="167" name="Freeform 83"/>
              <p:cNvSpPr>
                <a:spLocks noChangeArrowheads="1"/>
              </p:cNvSpPr>
              <p:nvPr/>
            </p:nvSpPr>
            <p:spPr bwMode="auto">
              <a:xfrm>
                <a:off x="8701527" y="1641790"/>
                <a:ext cx="407722" cy="304680"/>
              </a:xfrm>
              <a:custGeom>
                <a:avLst/>
                <a:gdLst>
                  <a:gd name="T0" fmla="*/ 2922 w 3080"/>
                  <a:gd name="T1" fmla="*/ 700 h 2305"/>
                  <a:gd name="T2" fmla="*/ 2584 w 3080"/>
                  <a:gd name="T3" fmla="*/ 640 h 2305"/>
                  <a:gd name="T4" fmla="*/ 2484 w 3080"/>
                  <a:gd name="T5" fmla="*/ 898 h 2305"/>
                  <a:gd name="T6" fmla="*/ 2407 w 3080"/>
                  <a:gd name="T7" fmla="*/ 768 h 2305"/>
                  <a:gd name="T8" fmla="*/ 2041 w 3080"/>
                  <a:gd name="T9" fmla="*/ 668 h 2305"/>
                  <a:gd name="T10" fmla="*/ 1941 w 3080"/>
                  <a:gd name="T11" fmla="*/ 296 h 2305"/>
                  <a:gd name="T12" fmla="*/ 1449 w 3080"/>
                  <a:gd name="T13" fmla="*/ 200 h 2305"/>
                  <a:gd name="T14" fmla="*/ 2041 w 3080"/>
                  <a:gd name="T15" fmla="*/ 100 h 2305"/>
                  <a:gd name="T16" fmla="*/ 757 w 3080"/>
                  <a:gd name="T17" fmla="*/ 0 h 2305"/>
                  <a:gd name="T18" fmla="*/ 757 w 3080"/>
                  <a:gd name="T19" fmla="*/ 200 h 2305"/>
                  <a:gd name="T20" fmla="*/ 1249 w 3080"/>
                  <a:gd name="T21" fmla="*/ 296 h 2305"/>
                  <a:gd name="T22" fmla="*/ 657 w 3080"/>
                  <a:gd name="T23" fmla="*/ 396 h 2305"/>
                  <a:gd name="T24" fmla="*/ 437 w 3080"/>
                  <a:gd name="T25" fmla="*/ 479 h 2305"/>
                  <a:gd name="T26" fmla="*/ 337 w 3080"/>
                  <a:gd name="T27" fmla="*/ 1115 h 2305"/>
                  <a:gd name="T28" fmla="*/ 200 w 3080"/>
                  <a:gd name="T29" fmla="*/ 579 h 2305"/>
                  <a:gd name="T30" fmla="*/ 0 w 3080"/>
                  <a:gd name="T31" fmla="*/ 579 h 2305"/>
                  <a:gd name="T32" fmla="*/ 100 w 3080"/>
                  <a:gd name="T33" fmla="*/ 1952 h 2305"/>
                  <a:gd name="T34" fmla="*/ 200 w 3080"/>
                  <a:gd name="T35" fmla="*/ 1315 h 2305"/>
                  <a:gd name="T36" fmla="*/ 337 w 3080"/>
                  <a:gd name="T37" fmla="*/ 1852 h 2305"/>
                  <a:gd name="T38" fmla="*/ 826 w 3080"/>
                  <a:gd name="T39" fmla="*/ 1952 h 2305"/>
                  <a:gd name="T40" fmla="*/ 1285 w 3080"/>
                  <a:gd name="T41" fmla="*/ 2305 h 2305"/>
                  <a:gd name="T42" fmla="*/ 2407 w 3080"/>
                  <a:gd name="T43" fmla="*/ 2205 h 2305"/>
                  <a:gd name="T44" fmla="*/ 2484 w 3080"/>
                  <a:gd name="T45" fmla="*/ 1933 h 2305"/>
                  <a:gd name="T46" fmla="*/ 2584 w 3080"/>
                  <a:gd name="T47" fmla="*/ 2190 h 2305"/>
                  <a:gd name="T48" fmla="*/ 2922 w 3080"/>
                  <a:gd name="T49" fmla="*/ 2131 h 2305"/>
                  <a:gd name="T50" fmla="*/ 3080 w 3080"/>
                  <a:gd name="T51" fmla="*/ 1753 h 2305"/>
                  <a:gd name="T52" fmla="*/ 3071 w 3080"/>
                  <a:gd name="T53" fmla="*/ 1038 h 2305"/>
                  <a:gd name="T54" fmla="*/ 2766 w 3080"/>
                  <a:gd name="T55" fmla="*/ 1990 h 2305"/>
                  <a:gd name="T56" fmla="*/ 2684 w 3080"/>
                  <a:gd name="T57" fmla="*/ 1833 h 2305"/>
                  <a:gd name="T58" fmla="*/ 2307 w 3080"/>
                  <a:gd name="T59" fmla="*/ 1733 h 2305"/>
                  <a:gd name="T60" fmla="*/ 2207 w 3080"/>
                  <a:gd name="T61" fmla="*/ 2105 h 2305"/>
                  <a:gd name="T62" fmla="*/ 926 w 3080"/>
                  <a:gd name="T63" fmla="*/ 1775 h 2305"/>
                  <a:gd name="T64" fmla="*/ 537 w 3080"/>
                  <a:gd name="T65" fmla="*/ 1752 h 2305"/>
                  <a:gd name="T66" fmla="*/ 757 w 3080"/>
                  <a:gd name="T67" fmla="*/ 679 h 2305"/>
                  <a:gd name="T68" fmla="*/ 857 w 3080"/>
                  <a:gd name="T69" fmla="*/ 496 h 2305"/>
                  <a:gd name="T70" fmla="*/ 1841 w 3080"/>
                  <a:gd name="T71" fmla="*/ 768 h 2305"/>
                  <a:gd name="T72" fmla="*/ 2207 w 3080"/>
                  <a:gd name="T73" fmla="*/ 868 h 2305"/>
                  <a:gd name="T74" fmla="*/ 2307 w 3080"/>
                  <a:gd name="T75" fmla="*/ 1098 h 2305"/>
                  <a:gd name="T76" fmla="*/ 2684 w 3080"/>
                  <a:gd name="T77" fmla="*/ 998 h 2305"/>
                  <a:gd name="T78" fmla="*/ 2766 w 3080"/>
                  <a:gd name="T79" fmla="*/ 840 h 2305"/>
                  <a:gd name="T80" fmla="*/ 2880 w 3080"/>
                  <a:gd name="T81" fmla="*/ 1732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0" h="2305">
                    <a:moveTo>
                      <a:pt x="3071" y="1038"/>
                    </a:moveTo>
                    <a:lnTo>
                      <a:pt x="2922" y="700"/>
                    </a:lnTo>
                    <a:cubicBezTo>
                      <a:pt x="2906" y="664"/>
                      <a:pt x="2870" y="640"/>
                      <a:pt x="2831" y="640"/>
                    </a:cubicBezTo>
                    <a:lnTo>
                      <a:pt x="2584" y="640"/>
                    </a:lnTo>
                    <a:cubicBezTo>
                      <a:pt x="2528" y="640"/>
                      <a:pt x="2484" y="685"/>
                      <a:pt x="2484" y="740"/>
                    </a:cubicBezTo>
                    <a:lnTo>
                      <a:pt x="2484" y="898"/>
                    </a:lnTo>
                    <a:lnTo>
                      <a:pt x="2407" y="898"/>
                    </a:lnTo>
                    <a:lnTo>
                      <a:pt x="2407" y="768"/>
                    </a:lnTo>
                    <a:cubicBezTo>
                      <a:pt x="2407" y="713"/>
                      <a:pt x="2362" y="668"/>
                      <a:pt x="2307" y="668"/>
                    </a:cubicBezTo>
                    <a:lnTo>
                      <a:pt x="2041" y="668"/>
                    </a:lnTo>
                    <a:lnTo>
                      <a:pt x="2041" y="396"/>
                    </a:lnTo>
                    <a:cubicBezTo>
                      <a:pt x="2041" y="340"/>
                      <a:pt x="1996" y="296"/>
                      <a:pt x="1941" y="296"/>
                    </a:cubicBezTo>
                    <a:lnTo>
                      <a:pt x="1449" y="296"/>
                    </a:lnTo>
                    <a:lnTo>
                      <a:pt x="1449" y="200"/>
                    </a:lnTo>
                    <a:lnTo>
                      <a:pt x="1941" y="200"/>
                    </a:lnTo>
                    <a:cubicBezTo>
                      <a:pt x="1996" y="200"/>
                      <a:pt x="2041" y="156"/>
                      <a:pt x="2041" y="100"/>
                    </a:cubicBezTo>
                    <a:cubicBezTo>
                      <a:pt x="2041" y="45"/>
                      <a:pt x="1996" y="0"/>
                      <a:pt x="1941" y="0"/>
                    </a:cubicBezTo>
                    <a:lnTo>
                      <a:pt x="757" y="0"/>
                    </a:lnTo>
                    <a:cubicBezTo>
                      <a:pt x="702" y="0"/>
                      <a:pt x="657" y="45"/>
                      <a:pt x="657" y="100"/>
                    </a:cubicBezTo>
                    <a:cubicBezTo>
                      <a:pt x="657" y="156"/>
                      <a:pt x="702" y="200"/>
                      <a:pt x="757" y="200"/>
                    </a:cubicBezTo>
                    <a:lnTo>
                      <a:pt x="1249" y="200"/>
                    </a:lnTo>
                    <a:lnTo>
                      <a:pt x="1249" y="296"/>
                    </a:lnTo>
                    <a:lnTo>
                      <a:pt x="757" y="296"/>
                    </a:lnTo>
                    <a:cubicBezTo>
                      <a:pt x="702" y="296"/>
                      <a:pt x="657" y="340"/>
                      <a:pt x="657" y="396"/>
                    </a:cubicBezTo>
                    <a:lnTo>
                      <a:pt x="657" y="479"/>
                    </a:lnTo>
                    <a:lnTo>
                      <a:pt x="437" y="479"/>
                    </a:lnTo>
                    <a:cubicBezTo>
                      <a:pt x="382" y="479"/>
                      <a:pt x="337" y="523"/>
                      <a:pt x="337" y="579"/>
                    </a:cubicBezTo>
                    <a:lnTo>
                      <a:pt x="337" y="1115"/>
                    </a:lnTo>
                    <a:lnTo>
                      <a:pt x="200" y="1115"/>
                    </a:lnTo>
                    <a:lnTo>
                      <a:pt x="200" y="579"/>
                    </a:lnTo>
                    <a:cubicBezTo>
                      <a:pt x="200" y="523"/>
                      <a:pt x="155" y="479"/>
                      <a:pt x="100" y="479"/>
                    </a:cubicBezTo>
                    <a:cubicBezTo>
                      <a:pt x="45" y="479"/>
                      <a:pt x="0" y="523"/>
                      <a:pt x="0" y="579"/>
                    </a:cubicBezTo>
                    <a:lnTo>
                      <a:pt x="0" y="1852"/>
                    </a:lnTo>
                    <a:cubicBezTo>
                      <a:pt x="0" y="1907"/>
                      <a:pt x="45" y="1952"/>
                      <a:pt x="100" y="1952"/>
                    </a:cubicBezTo>
                    <a:cubicBezTo>
                      <a:pt x="155" y="1952"/>
                      <a:pt x="200" y="1907"/>
                      <a:pt x="200" y="1852"/>
                    </a:cubicBezTo>
                    <a:lnTo>
                      <a:pt x="200" y="1315"/>
                    </a:lnTo>
                    <a:lnTo>
                      <a:pt x="337" y="1315"/>
                    </a:lnTo>
                    <a:lnTo>
                      <a:pt x="337" y="1852"/>
                    </a:lnTo>
                    <a:cubicBezTo>
                      <a:pt x="337" y="1907"/>
                      <a:pt x="382" y="1952"/>
                      <a:pt x="437" y="1952"/>
                    </a:cubicBezTo>
                    <a:lnTo>
                      <a:pt x="826" y="1952"/>
                    </a:lnTo>
                    <a:lnTo>
                      <a:pt x="1221" y="2282"/>
                    </a:lnTo>
                    <a:cubicBezTo>
                      <a:pt x="1239" y="2297"/>
                      <a:pt x="1261" y="2305"/>
                      <a:pt x="1285" y="2305"/>
                    </a:cubicBezTo>
                    <a:lnTo>
                      <a:pt x="2307" y="2305"/>
                    </a:lnTo>
                    <a:cubicBezTo>
                      <a:pt x="2362" y="2305"/>
                      <a:pt x="2407" y="2261"/>
                      <a:pt x="2407" y="2205"/>
                    </a:cubicBezTo>
                    <a:lnTo>
                      <a:pt x="2407" y="1933"/>
                    </a:lnTo>
                    <a:lnTo>
                      <a:pt x="2484" y="1933"/>
                    </a:lnTo>
                    <a:lnTo>
                      <a:pt x="2484" y="2090"/>
                    </a:lnTo>
                    <a:cubicBezTo>
                      <a:pt x="2484" y="2146"/>
                      <a:pt x="2528" y="2190"/>
                      <a:pt x="2584" y="2190"/>
                    </a:cubicBezTo>
                    <a:lnTo>
                      <a:pt x="2831" y="2190"/>
                    </a:lnTo>
                    <a:cubicBezTo>
                      <a:pt x="2870" y="2190"/>
                      <a:pt x="2906" y="2167"/>
                      <a:pt x="2922" y="2131"/>
                    </a:cubicBezTo>
                    <a:lnTo>
                      <a:pt x="3071" y="1793"/>
                    </a:lnTo>
                    <a:cubicBezTo>
                      <a:pt x="3077" y="1781"/>
                      <a:pt x="3080" y="1767"/>
                      <a:pt x="3080" y="1753"/>
                    </a:cubicBezTo>
                    <a:lnTo>
                      <a:pt x="3080" y="1078"/>
                    </a:lnTo>
                    <a:cubicBezTo>
                      <a:pt x="3080" y="1064"/>
                      <a:pt x="3077" y="1050"/>
                      <a:pt x="3071" y="1038"/>
                    </a:cubicBezTo>
                    <a:close/>
                    <a:moveTo>
                      <a:pt x="2880" y="1732"/>
                    </a:moveTo>
                    <a:lnTo>
                      <a:pt x="2766" y="1990"/>
                    </a:lnTo>
                    <a:lnTo>
                      <a:pt x="2684" y="1990"/>
                    </a:lnTo>
                    <a:lnTo>
                      <a:pt x="2684" y="1833"/>
                    </a:lnTo>
                    <a:cubicBezTo>
                      <a:pt x="2684" y="1778"/>
                      <a:pt x="2639" y="1733"/>
                      <a:pt x="2584" y="1733"/>
                    </a:cubicBezTo>
                    <a:lnTo>
                      <a:pt x="2307" y="1733"/>
                    </a:lnTo>
                    <a:cubicBezTo>
                      <a:pt x="2252" y="1733"/>
                      <a:pt x="2207" y="1778"/>
                      <a:pt x="2207" y="1833"/>
                    </a:cubicBezTo>
                    <a:lnTo>
                      <a:pt x="2207" y="2105"/>
                    </a:lnTo>
                    <a:lnTo>
                      <a:pt x="1321" y="2105"/>
                    </a:lnTo>
                    <a:lnTo>
                      <a:pt x="926" y="1775"/>
                    </a:lnTo>
                    <a:cubicBezTo>
                      <a:pt x="908" y="1760"/>
                      <a:pt x="886" y="1752"/>
                      <a:pt x="862" y="1752"/>
                    </a:cubicBezTo>
                    <a:lnTo>
                      <a:pt x="537" y="1752"/>
                    </a:lnTo>
                    <a:lnTo>
                      <a:pt x="537" y="679"/>
                    </a:lnTo>
                    <a:lnTo>
                      <a:pt x="757" y="679"/>
                    </a:lnTo>
                    <a:cubicBezTo>
                      <a:pt x="812" y="679"/>
                      <a:pt x="857" y="634"/>
                      <a:pt x="857" y="579"/>
                    </a:cubicBezTo>
                    <a:lnTo>
                      <a:pt x="857" y="496"/>
                    </a:lnTo>
                    <a:lnTo>
                      <a:pt x="1841" y="496"/>
                    </a:lnTo>
                    <a:lnTo>
                      <a:pt x="1841" y="768"/>
                    </a:lnTo>
                    <a:cubicBezTo>
                      <a:pt x="1841" y="824"/>
                      <a:pt x="1885" y="868"/>
                      <a:pt x="1941" y="868"/>
                    </a:cubicBezTo>
                    <a:lnTo>
                      <a:pt x="2207" y="868"/>
                    </a:lnTo>
                    <a:lnTo>
                      <a:pt x="2207" y="998"/>
                    </a:lnTo>
                    <a:cubicBezTo>
                      <a:pt x="2207" y="1053"/>
                      <a:pt x="2252" y="1098"/>
                      <a:pt x="2307" y="1098"/>
                    </a:cubicBezTo>
                    <a:lnTo>
                      <a:pt x="2584" y="1098"/>
                    </a:lnTo>
                    <a:cubicBezTo>
                      <a:pt x="2639" y="1098"/>
                      <a:pt x="2684" y="1053"/>
                      <a:pt x="2684" y="998"/>
                    </a:cubicBezTo>
                    <a:lnTo>
                      <a:pt x="2684" y="840"/>
                    </a:lnTo>
                    <a:lnTo>
                      <a:pt x="2766" y="840"/>
                    </a:lnTo>
                    <a:lnTo>
                      <a:pt x="2880" y="1099"/>
                    </a:lnTo>
                    <a:lnTo>
                      <a:pt x="2880" y="1732"/>
                    </a:lnTo>
                    <a:close/>
                  </a:path>
                </a:pathLst>
              </a:custGeom>
              <a:solidFill>
                <a:schemeClr val="bg1"/>
              </a:solidFill>
              <a:ln w="9525">
                <a:noFill/>
                <a:round/>
              </a:ln>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sp>
            <p:nvSpPr>
              <p:cNvPr id="168" name="文本框 167"/>
              <p:cNvSpPr txBox="1"/>
              <p:nvPr/>
            </p:nvSpPr>
            <p:spPr>
              <a:xfrm>
                <a:off x="6807474" y="1655630"/>
                <a:ext cx="1811011" cy="461665"/>
              </a:xfrm>
              <a:prstGeom prst="rect">
                <a:avLst/>
              </a:prstGeom>
              <a:noFill/>
            </p:spPr>
            <p:txBody>
              <a:bodyPr wrap="square" rtlCol="0">
                <a:spAutoFit/>
              </a:bodyPr>
              <a:lstStyle/>
              <a:p>
                <a:pPr lvl="0" algn="r">
                  <a:defRPr/>
                </a:pPr>
                <a:r>
                  <a:rPr kumimoji="0" lang="en-US" altLang="zh-CN"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MCBF</a:t>
                </a:r>
                <a:r>
                  <a:rPr kumimoji="0" lang="zh-CN"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r>
                  <a:rPr kumimoji="0" lang="en-US" altLang="zh-CN" sz="1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3</a:t>
                </a:r>
                <a:r>
                  <a:rPr kumimoji="0" lang="en-US" altLang="zh-CN"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r>
                  <a:rPr lang="en-US" altLang="zh-CN" sz="1200" b="1" dirty="0" err="1">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millones</a:t>
                </a:r>
                <a:r>
                  <a:rPr lang="en-US" altLang="zh-CN" sz="1200" b="1" dirty="0">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 de </a:t>
                </a:r>
                <a:r>
                  <a:rPr lang="en-US" altLang="zh-CN" sz="1200" b="1" dirty="0" err="1">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veces</a:t>
                </a:r>
                <a:endParaRPr kumimoji="0" lang="en-US" altLang="zh-CN"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grpSp>
      </p:grpSp>
      <p:grpSp>
        <p:nvGrpSpPr>
          <p:cNvPr id="4" name="组合 3"/>
          <p:cNvGrpSpPr/>
          <p:nvPr/>
        </p:nvGrpSpPr>
        <p:grpSpPr>
          <a:xfrm>
            <a:off x="396241" y="1955013"/>
            <a:ext cx="2567660" cy="706542"/>
            <a:chOff x="219457" y="2134613"/>
            <a:chExt cx="2567660" cy="706542"/>
          </a:xfrm>
        </p:grpSpPr>
        <p:sp>
          <p:nvSpPr>
            <p:cNvPr id="162" name="圆角矩形 161"/>
            <p:cNvSpPr/>
            <p:nvPr/>
          </p:nvSpPr>
          <p:spPr>
            <a:xfrm>
              <a:off x="219457" y="2134613"/>
              <a:ext cx="2567660" cy="706542"/>
            </a:xfrm>
            <a:prstGeom prst="roundRect">
              <a:avLst>
                <a:gd name="adj" fmla="val 35724"/>
              </a:avLst>
            </a:prstGeom>
            <a:gradFill>
              <a:gsLst>
                <a:gs pos="20000">
                  <a:schemeClr val="accent1">
                    <a:lumMod val="5000"/>
                    <a:lumOff val="95000"/>
                    <a:alpha val="47000"/>
                  </a:schemeClr>
                </a:gs>
                <a:gs pos="100000">
                  <a:srgbClr val="087DB8">
                    <a:alpha val="73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endParaRPr kumimoji="0" lang="zh-CN"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grpSp>
          <p:nvGrpSpPr>
            <p:cNvPr id="169" name="组合 168"/>
            <p:cNvGrpSpPr/>
            <p:nvPr/>
          </p:nvGrpSpPr>
          <p:grpSpPr>
            <a:xfrm>
              <a:off x="347472" y="2286134"/>
              <a:ext cx="2298743" cy="461665"/>
              <a:chOff x="6354245" y="764629"/>
              <a:chExt cx="2298743" cy="461665"/>
            </a:xfrm>
          </p:grpSpPr>
          <p:sp>
            <p:nvSpPr>
              <p:cNvPr id="170" name="文本框 169"/>
              <p:cNvSpPr txBox="1"/>
              <p:nvPr/>
            </p:nvSpPr>
            <p:spPr>
              <a:xfrm>
                <a:off x="6354245" y="764629"/>
                <a:ext cx="1836045" cy="461665"/>
              </a:xfrm>
              <a:prstGeom prst="rect">
                <a:avLst/>
              </a:prstGeom>
              <a:noFill/>
            </p:spPr>
            <p:txBody>
              <a:bodyPr wrap="square" rtlCol="0">
                <a:spAutoFit/>
              </a:bodyPr>
              <a:lstStyle/>
              <a:p>
                <a:pPr lvl="0" algn="r">
                  <a:defRPr/>
                </a:pPr>
                <a:r>
                  <a:rPr lang="en-US" altLang="zh-CN" sz="1200" b="1" dirty="0">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Motor sin </a:t>
                </a:r>
                <a:r>
                  <a:rPr lang="en-US" altLang="zh-CN" sz="1200" b="1" dirty="0" err="1">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escobillas</a:t>
                </a:r>
                <a:r>
                  <a:rPr lang="en-US" altLang="zh-CN" sz="1200" b="1" dirty="0">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 </a:t>
                </a:r>
                <a:r>
                  <a:rPr lang="en-US" altLang="zh-CN" sz="1200" b="1" dirty="0" err="1">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incorporado</a:t>
                </a:r>
                <a:endParaRPr kumimoji="0" lang="en-US" altLang="zh-CN"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sp>
            <p:nvSpPr>
              <p:cNvPr id="171" name="Freeform 71"/>
              <p:cNvSpPr>
                <a:spLocks noChangeArrowheads="1"/>
              </p:cNvSpPr>
              <p:nvPr/>
            </p:nvSpPr>
            <p:spPr bwMode="auto">
              <a:xfrm>
                <a:off x="8245265" y="795371"/>
                <a:ext cx="407723" cy="414263"/>
              </a:xfrm>
              <a:custGeom>
                <a:avLst/>
                <a:gdLst>
                  <a:gd name="T0" fmla="*/ 188131 w 609"/>
                  <a:gd name="T1" fmla="*/ 130421 h 602"/>
                  <a:gd name="T2" fmla="*/ 188131 w 609"/>
                  <a:gd name="T3" fmla="*/ 130421 h 602"/>
                  <a:gd name="T4" fmla="*/ 180577 w 609"/>
                  <a:gd name="T5" fmla="*/ 148123 h 602"/>
                  <a:gd name="T6" fmla="*/ 188131 w 609"/>
                  <a:gd name="T7" fmla="*/ 181360 h 602"/>
                  <a:gd name="T8" fmla="*/ 183095 w 609"/>
                  <a:gd name="T9" fmla="*/ 188947 h 602"/>
                  <a:gd name="T10" fmla="*/ 150002 w 609"/>
                  <a:gd name="T11" fmla="*/ 178831 h 602"/>
                  <a:gd name="T12" fmla="*/ 129857 w 609"/>
                  <a:gd name="T13" fmla="*/ 188947 h 602"/>
                  <a:gd name="T14" fmla="*/ 132375 w 609"/>
                  <a:gd name="T15" fmla="*/ 188947 h 602"/>
                  <a:gd name="T16" fmla="*/ 111872 w 609"/>
                  <a:gd name="T17" fmla="*/ 217127 h 602"/>
                  <a:gd name="T18" fmla="*/ 106836 w 609"/>
                  <a:gd name="T19" fmla="*/ 217127 h 602"/>
                  <a:gd name="T20" fmla="*/ 86332 w 609"/>
                  <a:gd name="T21" fmla="*/ 186418 h 602"/>
                  <a:gd name="T22" fmla="*/ 68706 w 609"/>
                  <a:gd name="T23" fmla="*/ 178831 h 602"/>
                  <a:gd name="T24" fmla="*/ 68706 w 609"/>
                  <a:gd name="T25" fmla="*/ 181360 h 602"/>
                  <a:gd name="T26" fmla="*/ 35612 w 609"/>
                  <a:gd name="T27" fmla="*/ 186418 h 602"/>
                  <a:gd name="T28" fmla="*/ 30576 w 609"/>
                  <a:gd name="T29" fmla="*/ 183889 h 602"/>
                  <a:gd name="T30" fmla="*/ 38130 w 609"/>
                  <a:gd name="T31" fmla="*/ 148123 h 602"/>
                  <a:gd name="T32" fmla="*/ 30576 w 609"/>
                  <a:gd name="T33" fmla="*/ 130421 h 602"/>
                  <a:gd name="T34" fmla="*/ 0 w 609"/>
                  <a:gd name="T35" fmla="*/ 109828 h 602"/>
                  <a:gd name="T36" fmla="*/ 0 w 609"/>
                  <a:gd name="T37" fmla="*/ 104770 h 602"/>
                  <a:gd name="T38" fmla="*/ 30576 w 609"/>
                  <a:gd name="T39" fmla="*/ 86706 h 602"/>
                  <a:gd name="T40" fmla="*/ 38130 w 609"/>
                  <a:gd name="T41" fmla="*/ 66475 h 602"/>
                  <a:gd name="T42" fmla="*/ 30576 w 609"/>
                  <a:gd name="T43" fmla="*/ 33237 h 602"/>
                  <a:gd name="T44" fmla="*/ 35612 w 609"/>
                  <a:gd name="T45" fmla="*/ 28180 h 602"/>
                  <a:gd name="T46" fmla="*/ 68706 w 609"/>
                  <a:gd name="T47" fmla="*/ 35766 h 602"/>
                  <a:gd name="T48" fmla="*/ 86332 w 609"/>
                  <a:gd name="T49" fmla="*/ 28180 h 602"/>
                  <a:gd name="T50" fmla="*/ 106836 w 609"/>
                  <a:gd name="T51" fmla="*/ 0 h 602"/>
                  <a:gd name="T52" fmla="*/ 111872 w 609"/>
                  <a:gd name="T53" fmla="*/ 0 h 602"/>
                  <a:gd name="T54" fmla="*/ 132375 w 609"/>
                  <a:gd name="T55" fmla="*/ 28180 h 602"/>
                  <a:gd name="T56" fmla="*/ 150002 w 609"/>
                  <a:gd name="T57" fmla="*/ 35766 h 602"/>
                  <a:gd name="T58" fmla="*/ 183095 w 609"/>
                  <a:gd name="T59" fmla="*/ 28180 h 602"/>
                  <a:gd name="T60" fmla="*/ 188131 w 609"/>
                  <a:gd name="T61" fmla="*/ 33237 h 602"/>
                  <a:gd name="T62" fmla="*/ 180577 w 609"/>
                  <a:gd name="T63" fmla="*/ 66475 h 602"/>
                  <a:gd name="T64" fmla="*/ 188131 w 609"/>
                  <a:gd name="T65" fmla="*/ 86706 h 602"/>
                  <a:gd name="T66" fmla="*/ 218707 w 609"/>
                  <a:gd name="T67" fmla="*/ 104770 h 602"/>
                  <a:gd name="T68" fmla="*/ 218707 w 609"/>
                  <a:gd name="T69" fmla="*/ 109828 h 602"/>
                  <a:gd name="T70" fmla="*/ 188131 w 609"/>
                  <a:gd name="T71" fmla="*/ 130421 h 602"/>
                  <a:gd name="T72" fmla="*/ 109354 w 609"/>
                  <a:gd name="T73" fmla="*/ 45882 h 602"/>
                  <a:gd name="T74" fmla="*/ 109354 w 609"/>
                  <a:gd name="T75" fmla="*/ 45882 h 602"/>
                  <a:gd name="T76" fmla="*/ 48202 w 609"/>
                  <a:gd name="T77" fmla="*/ 107299 h 602"/>
                  <a:gd name="T78" fmla="*/ 109354 w 609"/>
                  <a:gd name="T79" fmla="*/ 168716 h 602"/>
                  <a:gd name="T80" fmla="*/ 170505 w 609"/>
                  <a:gd name="T81" fmla="*/ 107299 h 602"/>
                  <a:gd name="T82" fmla="*/ 109354 w 609"/>
                  <a:gd name="T83" fmla="*/ 45882 h 602"/>
                  <a:gd name="T84" fmla="*/ 109354 w 609"/>
                  <a:gd name="T85" fmla="*/ 148123 h 602"/>
                  <a:gd name="T86" fmla="*/ 109354 w 609"/>
                  <a:gd name="T87" fmla="*/ 148123 h 602"/>
                  <a:gd name="T88" fmla="*/ 68706 w 609"/>
                  <a:gd name="T89" fmla="*/ 107299 h 602"/>
                  <a:gd name="T90" fmla="*/ 109354 w 609"/>
                  <a:gd name="T91" fmla="*/ 66475 h 602"/>
                  <a:gd name="T92" fmla="*/ 150002 w 609"/>
                  <a:gd name="T93" fmla="*/ 107299 h 602"/>
                  <a:gd name="T94" fmla="*/ 109354 w 609"/>
                  <a:gd name="T95" fmla="*/ 148123 h 602"/>
                  <a:gd name="T96" fmla="*/ 109354 w 609"/>
                  <a:gd name="T97" fmla="*/ 86706 h 602"/>
                  <a:gd name="T98" fmla="*/ 109354 w 609"/>
                  <a:gd name="T99" fmla="*/ 86706 h 602"/>
                  <a:gd name="T100" fmla="*/ 88850 w 609"/>
                  <a:gd name="T101" fmla="*/ 107299 h 602"/>
                  <a:gd name="T102" fmla="*/ 109354 w 609"/>
                  <a:gd name="T103" fmla="*/ 127530 h 602"/>
                  <a:gd name="T104" fmla="*/ 129857 w 609"/>
                  <a:gd name="T105" fmla="*/ 107299 h 602"/>
                  <a:gd name="T106" fmla="*/ 109354 w 609"/>
                  <a:gd name="T107" fmla="*/ 86706 h 6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9" h="602">
                    <a:moveTo>
                      <a:pt x="523" y="361"/>
                    </a:moveTo>
                    <a:lnTo>
                      <a:pt x="523" y="361"/>
                    </a:lnTo>
                    <a:cubicBezTo>
                      <a:pt x="523" y="382"/>
                      <a:pt x="516" y="396"/>
                      <a:pt x="502" y="410"/>
                    </a:cubicBezTo>
                    <a:cubicBezTo>
                      <a:pt x="502" y="417"/>
                      <a:pt x="551" y="474"/>
                      <a:pt x="523" y="502"/>
                    </a:cubicBezTo>
                    <a:cubicBezTo>
                      <a:pt x="509" y="523"/>
                      <a:pt x="509" y="523"/>
                      <a:pt x="509" y="523"/>
                    </a:cubicBezTo>
                    <a:cubicBezTo>
                      <a:pt x="488" y="544"/>
                      <a:pt x="431" y="509"/>
                      <a:pt x="417" y="495"/>
                    </a:cubicBezTo>
                    <a:cubicBezTo>
                      <a:pt x="403" y="509"/>
                      <a:pt x="382" y="516"/>
                      <a:pt x="361" y="523"/>
                    </a:cubicBezTo>
                    <a:cubicBezTo>
                      <a:pt x="368" y="523"/>
                      <a:pt x="368" y="523"/>
                      <a:pt x="368" y="523"/>
                    </a:cubicBezTo>
                    <a:cubicBezTo>
                      <a:pt x="368" y="523"/>
                      <a:pt x="354" y="601"/>
                      <a:pt x="311" y="601"/>
                    </a:cubicBezTo>
                    <a:cubicBezTo>
                      <a:pt x="297" y="601"/>
                      <a:pt x="297" y="601"/>
                      <a:pt x="297" y="601"/>
                    </a:cubicBezTo>
                    <a:cubicBezTo>
                      <a:pt x="262" y="601"/>
                      <a:pt x="247" y="530"/>
                      <a:pt x="240" y="516"/>
                    </a:cubicBezTo>
                    <a:cubicBezTo>
                      <a:pt x="226" y="516"/>
                      <a:pt x="205" y="509"/>
                      <a:pt x="191" y="495"/>
                    </a:cubicBezTo>
                    <a:cubicBezTo>
                      <a:pt x="191" y="502"/>
                      <a:pt x="191" y="502"/>
                      <a:pt x="191" y="502"/>
                    </a:cubicBezTo>
                    <a:cubicBezTo>
                      <a:pt x="191" y="502"/>
                      <a:pt x="127" y="551"/>
                      <a:pt x="99" y="516"/>
                    </a:cubicBezTo>
                    <a:cubicBezTo>
                      <a:pt x="85" y="509"/>
                      <a:pt x="85" y="509"/>
                      <a:pt x="85" y="509"/>
                    </a:cubicBezTo>
                    <a:cubicBezTo>
                      <a:pt x="64" y="481"/>
                      <a:pt x="99" y="424"/>
                      <a:pt x="106" y="410"/>
                    </a:cubicBezTo>
                    <a:cubicBezTo>
                      <a:pt x="99" y="396"/>
                      <a:pt x="92" y="382"/>
                      <a:pt x="85" y="361"/>
                    </a:cubicBezTo>
                    <a:cubicBezTo>
                      <a:pt x="71" y="361"/>
                      <a:pt x="0" y="339"/>
                      <a:pt x="0" y="304"/>
                    </a:cubicBezTo>
                    <a:cubicBezTo>
                      <a:pt x="0" y="290"/>
                      <a:pt x="0" y="290"/>
                      <a:pt x="0" y="290"/>
                    </a:cubicBezTo>
                    <a:cubicBezTo>
                      <a:pt x="0" y="255"/>
                      <a:pt x="71" y="240"/>
                      <a:pt x="85" y="240"/>
                    </a:cubicBezTo>
                    <a:cubicBezTo>
                      <a:pt x="92" y="219"/>
                      <a:pt x="99" y="205"/>
                      <a:pt x="106" y="184"/>
                    </a:cubicBezTo>
                    <a:cubicBezTo>
                      <a:pt x="99" y="177"/>
                      <a:pt x="57" y="113"/>
                      <a:pt x="85" y="92"/>
                    </a:cubicBezTo>
                    <a:cubicBezTo>
                      <a:pt x="99" y="78"/>
                      <a:pt x="99" y="78"/>
                      <a:pt x="99" y="78"/>
                    </a:cubicBezTo>
                    <a:cubicBezTo>
                      <a:pt x="120" y="50"/>
                      <a:pt x="177" y="92"/>
                      <a:pt x="191" y="99"/>
                    </a:cubicBezTo>
                    <a:cubicBezTo>
                      <a:pt x="205" y="92"/>
                      <a:pt x="226" y="85"/>
                      <a:pt x="240" y="78"/>
                    </a:cubicBezTo>
                    <a:cubicBezTo>
                      <a:pt x="247" y="64"/>
                      <a:pt x="269" y="0"/>
                      <a:pt x="297" y="0"/>
                    </a:cubicBezTo>
                    <a:cubicBezTo>
                      <a:pt x="311" y="0"/>
                      <a:pt x="311" y="0"/>
                      <a:pt x="311" y="0"/>
                    </a:cubicBezTo>
                    <a:cubicBezTo>
                      <a:pt x="346" y="0"/>
                      <a:pt x="361" y="57"/>
                      <a:pt x="368" y="78"/>
                    </a:cubicBezTo>
                    <a:cubicBezTo>
                      <a:pt x="382" y="85"/>
                      <a:pt x="403" y="92"/>
                      <a:pt x="417" y="99"/>
                    </a:cubicBezTo>
                    <a:cubicBezTo>
                      <a:pt x="431" y="92"/>
                      <a:pt x="488" y="57"/>
                      <a:pt x="509" y="78"/>
                    </a:cubicBezTo>
                    <a:cubicBezTo>
                      <a:pt x="523" y="92"/>
                      <a:pt x="523" y="92"/>
                      <a:pt x="523" y="92"/>
                    </a:cubicBezTo>
                    <a:cubicBezTo>
                      <a:pt x="551" y="120"/>
                      <a:pt x="516" y="170"/>
                      <a:pt x="502" y="184"/>
                    </a:cubicBezTo>
                    <a:cubicBezTo>
                      <a:pt x="516" y="205"/>
                      <a:pt x="523" y="219"/>
                      <a:pt x="523" y="240"/>
                    </a:cubicBezTo>
                    <a:cubicBezTo>
                      <a:pt x="530" y="240"/>
                      <a:pt x="608" y="248"/>
                      <a:pt x="608" y="290"/>
                    </a:cubicBezTo>
                    <a:cubicBezTo>
                      <a:pt x="608" y="304"/>
                      <a:pt x="608" y="304"/>
                      <a:pt x="608" y="304"/>
                    </a:cubicBezTo>
                    <a:cubicBezTo>
                      <a:pt x="608" y="339"/>
                      <a:pt x="544" y="353"/>
                      <a:pt x="523" y="361"/>
                    </a:cubicBezTo>
                    <a:close/>
                    <a:moveTo>
                      <a:pt x="304" y="127"/>
                    </a:moveTo>
                    <a:lnTo>
                      <a:pt x="304" y="127"/>
                    </a:lnTo>
                    <a:cubicBezTo>
                      <a:pt x="212" y="127"/>
                      <a:pt x="134" y="205"/>
                      <a:pt x="134" y="297"/>
                    </a:cubicBezTo>
                    <a:cubicBezTo>
                      <a:pt x="134" y="396"/>
                      <a:pt x="212" y="467"/>
                      <a:pt x="304" y="467"/>
                    </a:cubicBezTo>
                    <a:cubicBezTo>
                      <a:pt x="396" y="467"/>
                      <a:pt x="474" y="396"/>
                      <a:pt x="474" y="297"/>
                    </a:cubicBezTo>
                    <a:cubicBezTo>
                      <a:pt x="474" y="205"/>
                      <a:pt x="396" y="127"/>
                      <a:pt x="304" y="127"/>
                    </a:cubicBezTo>
                    <a:close/>
                    <a:moveTo>
                      <a:pt x="304" y="410"/>
                    </a:moveTo>
                    <a:lnTo>
                      <a:pt x="304" y="410"/>
                    </a:lnTo>
                    <a:cubicBezTo>
                      <a:pt x="240" y="410"/>
                      <a:pt x="191" y="361"/>
                      <a:pt x="191" y="297"/>
                    </a:cubicBezTo>
                    <a:cubicBezTo>
                      <a:pt x="191" y="233"/>
                      <a:pt x="240" y="184"/>
                      <a:pt x="304" y="184"/>
                    </a:cubicBezTo>
                    <a:cubicBezTo>
                      <a:pt x="368" y="184"/>
                      <a:pt x="417" y="233"/>
                      <a:pt x="417" y="297"/>
                    </a:cubicBezTo>
                    <a:cubicBezTo>
                      <a:pt x="417" y="361"/>
                      <a:pt x="368" y="410"/>
                      <a:pt x="304" y="410"/>
                    </a:cubicBezTo>
                    <a:close/>
                    <a:moveTo>
                      <a:pt x="304" y="240"/>
                    </a:moveTo>
                    <a:lnTo>
                      <a:pt x="304" y="240"/>
                    </a:lnTo>
                    <a:cubicBezTo>
                      <a:pt x="276" y="240"/>
                      <a:pt x="247" y="269"/>
                      <a:pt x="247" y="297"/>
                    </a:cubicBezTo>
                    <a:cubicBezTo>
                      <a:pt x="247" y="332"/>
                      <a:pt x="276" y="353"/>
                      <a:pt x="304" y="353"/>
                    </a:cubicBezTo>
                    <a:cubicBezTo>
                      <a:pt x="332" y="353"/>
                      <a:pt x="361" y="332"/>
                      <a:pt x="361" y="297"/>
                    </a:cubicBezTo>
                    <a:cubicBezTo>
                      <a:pt x="361" y="269"/>
                      <a:pt x="332" y="240"/>
                      <a:pt x="304" y="240"/>
                    </a:cubicBezTo>
                    <a:close/>
                  </a:path>
                </a:pathLst>
              </a:custGeom>
              <a:solidFill>
                <a:schemeClr val="bg1"/>
              </a:solidFill>
              <a:ln>
                <a:solidFill>
                  <a:schemeClr val="bg1"/>
                </a:solid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等线" panose="02010600030101010101" charset="-122"/>
                  <a:cs typeface="Arial" panose="020B0604020202020204" pitchFamily="34" charset="0"/>
                </a:endParaRPr>
              </a:p>
            </p:txBody>
          </p:sp>
        </p:grpSp>
      </p:grpSp>
      <p:grpSp>
        <p:nvGrpSpPr>
          <p:cNvPr id="8" name="组合 7"/>
          <p:cNvGrpSpPr/>
          <p:nvPr/>
        </p:nvGrpSpPr>
        <p:grpSpPr>
          <a:xfrm>
            <a:off x="5410715" y="3098708"/>
            <a:ext cx="2608522" cy="706542"/>
            <a:chOff x="5233931" y="3278308"/>
            <a:chExt cx="2608522" cy="706542"/>
          </a:xfrm>
        </p:grpSpPr>
        <p:sp>
          <p:nvSpPr>
            <p:cNvPr id="157" name="圆角矩形 156"/>
            <p:cNvSpPr/>
            <p:nvPr/>
          </p:nvSpPr>
          <p:spPr>
            <a:xfrm flipH="1">
              <a:off x="5233931" y="3278308"/>
              <a:ext cx="2608522" cy="706542"/>
            </a:xfrm>
            <a:prstGeom prst="roundRect">
              <a:avLst>
                <a:gd name="adj" fmla="val 35724"/>
              </a:avLst>
            </a:prstGeom>
            <a:gradFill>
              <a:gsLst>
                <a:gs pos="20000">
                  <a:schemeClr val="accent1">
                    <a:lumMod val="5000"/>
                    <a:lumOff val="95000"/>
                    <a:alpha val="47000"/>
                  </a:schemeClr>
                </a:gs>
                <a:gs pos="100000">
                  <a:schemeClr val="accent6">
                    <a:lumMod val="75000"/>
                    <a:alpha val="7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endParaRPr kumimoji="0" lang="zh-CN"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grpSp>
          <p:nvGrpSpPr>
            <p:cNvPr id="172" name="组合 171"/>
            <p:cNvGrpSpPr/>
            <p:nvPr/>
          </p:nvGrpSpPr>
          <p:grpSpPr>
            <a:xfrm>
              <a:off x="5354450" y="3385036"/>
              <a:ext cx="2460517" cy="493200"/>
              <a:chOff x="9489459" y="2569827"/>
              <a:chExt cx="2460517" cy="493200"/>
            </a:xfrm>
          </p:grpSpPr>
          <p:sp>
            <p:nvSpPr>
              <p:cNvPr id="173" name="文本框 172"/>
              <p:cNvSpPr txBox="1"/>
              <p:nvPr/>
            </p:nvSpPr>
            <p:spPr>
              <a:xfrm>
                <a:off x="10013402" y="2601362"/>
                <a:ext cx="1936574" cy="461665"/>
              </a:xfrm>
              <a:prstGeom prst="rect">
                <a:avLst/>
              </a:prstGeom>
              <a:noFill/>
            </p:spPr>
            <p:txBody>
              <a:bodyPr wrap="square" rtlCol="0">
                <a:spAutoFit/>
              </a:bodyPr>
              <a:lstStyle/>
              <a:p>
                <a:pPr lvl="0">
                  <a:defRPr/>
                </a:pPr>
                <a:r>
                  <a:rPr lang="en-US" altLang="zh-CN" sz="1200" b="1" dirty="0">
                    <a:solidFill>
                      <a:srgbClr val="FF0000"/>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4 </a:t>
                </a:r>
                <a:r>
                  <a:rPr lang="en-US" altLang="zh-CN" sz="1200" b="1" dirty="0">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pares de </a:t>
                </a:r>
                <a:r>
                  <a:rPr lang="en-US" altLang="zh-CN" sz="1200" b="1" dirty="0" err="1">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detectores</a:t>
                </a:r>
                <a:r>
                  <a:rPr lang="en-US" altLang="zh-CN" sz="1200" b="1" dirty="0">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 de luz IR</a:t>
                </a:r>
                <a:endParaRPr kumimoji="0" lang="en-US" altLang="zh-CN" sz="1200"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sp>
            <p:nvSpPr>
              <p:cNvPr id="174" name="PA-圆角矩形 288"/>
              <p:cNvSpPr/>
              <p:nvPr>
                <p:custDataLst>
                  <p:tags r:id="rId1"/>
                </p:custDataLst>
              </p:nvPr>
            </p:nvSpPr>
            <p:spPr>
              <a:xfrm>
                <a:off x="9489459" y="2569827"/>
                <a:ext cx="493200" cy="493200"/>
              </a:xfrm>
              <a:custGeom>
                <a:avLst/>
                <a:gdLst>
                  <a:gd name="T0" fmla="*/ 9088 w 9632"/>
                  <a:gd name="T1" fmla="*/ 96 h 9632"/>
                  <a:gd name="T2" fmla="*/ 5440 w 9632"/>
                  <a:gd name="T3" fmla="*/ 2912 h 9632"/>
                  <a:gd name="T4" fmla="*/ 6496 w 9632"/>
                  <a:gd name="T5" fmla="*/ 3872 h 9632"/>
                  <a:gd name="T6" fmla="*/ 3200 w 9632"/>
                  <a:gd name="T7" fmla="*/ 5824 h 9632"/>
                  <a:gd name="T8" fmla="*/ 3200 w 9632"/>
                  <a:gd name="T9" fmla="*/ 7104 h 9632"/>
                  <a:gd name="T10" fmla="*/ 3840 w 9632"/>
                  <a:gd name="T11" fmla="*/ 6432 h 9632"/>
                  <a:gd name="T12" fmla="*/ 7360 w 9632"/>
                  <a:gd name="T13" fmla="*/ 3936 h 9632"/>
                  <a:gd name="T14" fmla="*/ 6304 w 9632"/>
                  <a:gd name="T15" fmla="*/ 2976 h 9632"/>
                  <a:gd name="T16" fmla="*/ 9536 w 9632"/>
                  <a:gd name="T17" fmla="*/ 160 h 9632"/>
                  <a:gd name="T18" fmla="*/ 3520 w 9632"/>
                  <a:gd name="T19" fmla="*/ 4832 h 9632"/>
                  <a:gd name="T20" fmla="*/ 3200 w 9632"/>
                  <a:gd name="T21" fmla="*/ 3232 h 9632"/>
                  <a:gd name="T22" fmla="*/ 2880 w 9632"/>
                  <a:gd name="T23" fmla="*/ 4832 h 9632"/>
                  <a:gd name="T24" fmla="*/ 1696 w 9632"/>
                  <a:gd name="T25" fmla="*/ 4480 h 9632"/>
                  <a:gd name="T26" fmla="*/ 1248 w 9632"/>
                  <a:gd name="T27" fmla="*/ 4928 h 9632"/>
                  <a:gd name="T28" fmla="*/ 2144 w 9632"/>
                  <a:gd name="T29" fmla="*/ 5376 h 9632"/>
                  <a:gd name="T30" fmla="*/ 1696 w 9632"/>
                  <a:gd name="T31" fmla="*/ 4480 h 9632"/>
                  <a:gd name="T32" fmla="*/ 1248 w 9632"/>
                  <a:gd name="T33" fmla="*/ 7936 h 9632"/>
                  <a:gd name="T34" fmla="*/ 1696 w 9632"/>
                  <a:gd name="T35" fmla="*/ 8384 h 9632"/>
                  <a:gd name="T36" fmla="*/ 2144 w 9632"/>
                  <a:gd name="T37" fmla="*/ 7488 h 9632"/>
                  <a:gd name="T38" fmla="*/ 4704 w 9632"/>
                  <a:gd name="T39" fmla="*/ 7488 h 9632"/>
                  <a:gd name="T40" fmla="*/ 4256 w 9632"/>
                  <a:gd name="T41" fmla="*/ 7936 h 9632"/>
                  <a:gd name="T42" fmla="*/ 5152 w 9632"/>
                  <a:gd name="T43" fmla="*/ 8384 h 9632"/>
                  <a:gd name="T44" fmla="*/ 4704 w 9632"/>
                  <a:gd name="T45" fmla="*/ 7488 h 9632"/>
                  <a:gd name="T46" fmla="*/ 2880 w 9632"/>
                  <a:gd name="T47" fmla="*/ 8032 h 9632"/>
                  <a:gd name="T48" fmla="*/ 3200 w 9632"/>
                  <a:gd name="T49" fmla="*/ 9632 h 9632"/>
                  <a:gd name="T50" fmla="*/ 3520 w 9632"/>
                  <a:gd name="T51" fmla="*/ 8032 h 9632"/>
                  <a:gd name="T52" fmla="*/ 6080 w 9632"/>
                  <a:gd name="T53" fmla="*/ 6112 h 9632"/>
                  <a:gd name="T54" fmla="*/ 4480 w 9632"/>
                  <a:gd name="T55" fmla="*/ 6432 h 9632"/>
                  <a:gd name="T56" fmla="*/ 6080 w 9632"/>
                  <a:gd name="T57" fmla="*/ 6752 h 9632"/>
                  <a:gd name="T58" fmla="*/ 6080 w 9632"/>
                  <a:gd name="T59" fmla="*/ 6112 h 9632"/>
                  <a:gd name="T60" fmla="*/ 1600 w 9632"/>
                  <a:gd name="T61" fmla="*/ 6112 h 9632"/>
                  <a:gd name="T62" fmla="*/ 0 w 9632"/>
                  <a:gd name="T63" fmla="*/ 6432 h 9632"/>
                  <a:gd name="T64" fmla="*/ 1600 w 9632"/>
                  <a:gd name="T65" fmla="*/ 6752 h 9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32" h="9632">
                    <a:moveTo>
                      <a:pt x="9536" y="160"/>
                    </a:moveTo>
                    <a:cubicBezTo>
                      <a:pt x="9440" y="32"/>
                      <a:pt x="9248" y="0"/>
                      <a:pt x="9088" y="96"/>
                    </a:cubicBezTo>
                    <a:lnTo>
                      <a:pt x="5568" y="2656"/>
                    </a:lnTo>
                    <a:cubicBezTo>
                      <a:pt x="5472" y="2720"/>
                      <a:pt x="5440" y="2816"/>
                      <a:pt x="5440" y="2912"/>
                    </a:cubicBezTo>
                    <a:cubicBezTo>
                      <a:pt x="5440" y="3008"/>
                      <a:pt x="5472" y="3104"/>
                      <a:pt x="5568" y="3168"/>
                    </a:cubicBezTo>
                    <a:lnTo>
                      <a:pt x="6496" y="3872"/>
                    </a:lnTo>
                    <a:lnTo>
                      <a:pt x="3488" y="5888"/>
                    </a:lnTo>
                    <a:cubicBezTo>
                      <a:pt x="3392" y="5856"/>
                      <a:pt x="3296" y="5824"/>
                      <a:pt x="3200" y="5824"/>
                    </a:cubicBezTo>
                    <a:cubicBezTo>
                      <a:pt x="2848" y="5824"/>
                      <a:pt x="2560" y="6112"/>
                      <a:pt x="2560" y="6464"/>
                    </a:cubicBezTo>
                    <a:cubicBezTo>
                      <a:pt x="2560" y="6816"/>
                      <a:pt x="2848" y="7104"/>
                      <a:pt x="3200" y="7104"/>
                    </a:cubicBezTo>
                    <a:cubicBezTo>
                      <a:pt x="3552" y="7104"/>
                      <a:pt x="3840" y="6816"/>
                      <a:pt x="3840" y="6464"/>
                    </a:cubicBezTo>
                    <a:lnTo>
                      <a:pt x="3840" y="6432"/>
                    </a:lnTo>
                    <a:lnTo>
                      <a:pt x="7232" y="4192"/>
                    </a:lnTo>
                    <a:cubicBezTo>
                      <a:pt x="7328" y="4128"/>
                      <a:pt x="7360" y="4032"/>
                      <a:pt x="7360" y="3936"/>
                    </a:cubicBezTo>
                    <a:cubicBezTo>
                      <a:pt x="7360" y="3840"/>
                      <a:pt x="7328" y="3744"/>
                      <a:pt x="7232" y="3680"/>
                    </a:cubicBezTo>
                    <a:lnTo>
                      <a:pt x="6304" y="2976"/>
                    </a:lnTo>
                    <a:lnTo>
                      <a:pt x="9472" y="672"/>
                    </a:lnTo>
                    <a:cubicBezTo>
                      <a:pt x="9600" y="512"/>
                      <a:pt x="9632" y="320"/>
                      <a:pt x="9536" y="160"/>
                    </a:cubicBezTo>
                    <a:close/>
                    <a:moveTo>
                      <a:pt x="3200" y="5152"/>
                    </a:moveTo>
                    <a:cubicBezTo>
                      <a:pt x="3360" y="5152"/>
                      <a:pt x="3520" y="5024"/>
                      <a:pt x="3520" y="4832"/>
                    </a:cubicBezTo>
                    <a:lnTo>
                      <a:pt x="3520" y="3552"/>
                    </a:lnTo>
                    <a:cubicBezTo>
                      <a:pt x="3520" y="3360"/>
                      <a:pt x="3360" y="3232"/>
                      <a:pt x="3200" y="3232"/>
                    </a:cubicBezTo>
                    <a:cubicBezTo>
                      <a:pt x="3040" y="3232"/>
                      <a:pt x="2880" y="3360"/>
                      <a:pt x="2880" y="3552"/>
                    </a:cubicBezTo>
                    <a:lnTo>
                      <a:pt x="2880" y="4832"/>
                    </a:lnTo>
                    <a:cubicBezTo>
                      <a:pt x="2880" y="5024"/>
                      <a:pt x="3008" y="5152"/>
                      <a:pt x="3200" y="5152"/>
                    </a:cubicBezTo>
                    <a:close/>
                    <a:moveTo>
                      <a:pt x="1696" y="4480"/>
                    </a:moveTo>
                    <a:cubicBezTo>
                      <a:pt x="1568" y="4352"/>
                      <a:pt x="1376" y="4352"/>
                      <a:pt x="1248" y="4480"/>
                    </a:cubicBezTo>
                    <a:cubicBezTo>
                      <a:pt x="1120" y="4608"/>
                      <a:pt x="1120" y="4800"/>
                      <a:pt x="1248" y="4928"/>
                    </a:cubicBezTo>
                    <a:lnTo>
                      <a:pt x="1696" y="5376"/>
                    </a:lnTo>
                    <a:cubicBezTo>
                      <a:pt x="1824" y="5504"/>
                      <a:pt x="2016" y="5504"/>
                      <a:pt x="2144" y="5376"/>
                    </a:cubicBezTo>
                    <a:cubicBezTo>
                      <a:pt x="2272" y="5248"/>
                      <a:pt x="2272" y="5056"/>
                      <a:pt x="2144" y="4928"/>
                    </a:cubicBezTo>
                    <a:lnTo>
                      <a:pt x="1696" y="4480"/>
                    </a:lnTo>
                    <a:close/>
                    <a:moveTo>
                      <a:pt x="1696" y="7488"/>
                    </a:moveTo>
                    <a:lnTo>
                      <a:pt x="1248" y="7936"/>
                    </a:lnTo>
                    <a:cubicBezTo>
                      <a:pt x="1120" y="8064"/>
                      <a:pt x="1120" y="8256"/>
                      <a:pt x="1248" y="8384"/>
                    </a:cubicBezTo>
                    <a:cubicBezTo>
                      <a:pt x="1376" y="8512"/>
                      <a:pt x="1568" y="8512"/>
                      <a:pt x="1696" y="8384"/>
                    </a:cubicBezTo>
                    <a:lnTo>
                      <a:pt x="2144" y="7936"/>
                    </a:lnTo>
                    <a:cubicBezTo>
                      <a:pt x="2272" y="7808"/>
                      <a:pt x="2272" y="7616"/>
                      <a:pt x="2144" y="7488"/>
                    </a:cubicBezTo>
                    <a:cubicBezTo>
                      <a:pt x="2016" y="7360"/>
                      <a:pt x="1824" y="7360"/>
                      <a:pt x="1696" y="7488"/>
                    </a:cubicBezTo>
                    <a:close/>
                    <a:moveTo>
                      <a:pt x="4704" y="7488"/>
                    </a:moveTo>
                    <a:cubicBezTo>
                      <a:pt x="4576" y="7360"/>
                      <a:pt x="4384" y="7360"/>
                      <a:pt x="4256" y="7488"/>
                    </a:cubicBezTo>
                    <a:cubicBezTo>
                      <a:pt x="4128" y="7616"/>
                      <a:pt x="4128" y="7808"/>
                      <a:pt x="4256" y="7936"/>
                    </a:cubicBezTo>
                    <a:lnTo>
                      <a:pt x="4704" y="8384"/>
                    </a:lnTo>
                    <a:cubicBezTo>
                      <a:pt x="4832" y="8512"/>
                      <a:pt x="5024" y="8512"/>
                      <a:pt x="5152" y="8384"/>
                    </a:cubicBezTo>
                    <a:cubicBezTo>
                      <a:pt x="5280" y="8256"/>
                      <a:pt x="5280" y="8064"/>
                      <a:pt x="5152" y="7936"/>
                    </a:cubicBezTo>
                    <a:lnTo>
                      <a:pt x="4704" y="7488"/>
                    </a:lnTo>
                    <a:close/>
                    <a:moveTo>
                      <a:pt x="3200" y="7712"/>
                    </a:moveTo>
                    <a:cubicBezTo>
                      <a:pt x="3040" y="7712"/>
                      <a:pt x="2880" y="7840"/>
                      <a:pt x="2880" y="8032"/>
                    </a:cubicBezTo>
                    <a:lnTo>
                      <a:pt x="2880" y="9312"/>
                    </a:lnTo>
                    <a:cubicBezTo>
                      <a:pt x="2880" y="9504"/>
                      <a:pt x="3040" y="9632"/>
                      <a:pt x="3200" y="9632"/>
                    </a:cubicBezTo>
                    <a:cubicBezTo>
                      <a:pt x="3360" y="9632"/>
                      <a:pt x="3520" y="9504"/>
                      <a:pt x="3520" y="9312"/>
                    </a:cubicBezTo>
                    <a:lnTo>
                      <a:pt x="3520" y="8032"/>
                    </a:lnTo>
                    <a:cubicBezTo>
                      <a:pt x="3520" y="7872"/>
                      <a:pt x="3360" y="7712"/>
                      <a:pt x="3200" y="7712"/>
                    </a:cubicBezTo>
                    <a:close/>
                    <a:moveTo>
                      <a:pt x="6080" y="6112"/>
                    </a:moveTo>
                    <a:lnTo>
                      <a:pt x="4800" y="6112"/>
                    </a:lnTo>
                    <a:cubicBezTo>
                      <a:pt x="4640" y="6112"/>
                      <a:pt x="4480" y="6240"/>
                      <a:pt x="4480" y="6432"/>
                    </a:cubicBezTo>
                    <a:cubicBezTo>
                      <a:pt x="4480" y="6624"/>
                      <a:pt x="4640" y="6752"/>
                      <a:pt x="4800" y="6752"/>
                    </a:cubicBezTo>
                    <a:lnTo>
                      <a:pt x="6080" y="6752"/>
                    </a:lnTo>
                    <a:cubicBezTo>
                      <a:pt x="6240" y="6752"/>
                      <a:pt x="6400" y="6624"/>
                      <a:pt x="6400" y="6432"/>
                    </a:cubicBezTo>
                    <a:cubicBezTo>
                      <a:pt x="6400" y="6240"/>
                      <a:pt x="6240" y="6112"/>
                      <a:pt x="6080" y="6112"/>
                    </a:cubicBezTo>
                    <a:close/>
                    <a:moveTo>
                      <a:pt x="1920" y="6432"/>
                    </a:moveTo>
                    <a:cubicBezTo>
                      <a:pt x="1920" y="6240"/>
                      <a:pt x="1760" y="6112"/>
                      <a:pt x="1600" y="6112"/>
                    </a:cubicBezTo>
                    <a:lnTo>
                      <a:pt x="320" y="6112"/>
                    </a:lnTo>
                    <a:cubicBezTo>
                      <a:pt x="160" y="6112"/>
                      <a:pt x="0" y="6240"/>
                      <a:pt x="0" y="6432"/>
                    </a:cubicBezTo>
                    <a:cubicBezTo>
                      <a:pt x="0" y="6624"/>
                      <a:pt x="160" y="6752"/>
                      <a:pt x="320" y="6752"/>
                    </a:cubicBezTo>
                    <a:lnTo>
                      <a:pt x="1600" y="6752"/>
                    </a:lnTo>
                    <a:cubicBezTo>
                      <a:pt x="1760" y="6752"/>
                      <a:pt x="1920" y="6624"/>
                      <a:pt x="1920" y="6432"/>
                    </a:cubicBezTo>
                    <a:close/>
                  </a:path>
                </a:pathLst>
              </a:custGeom>
              <a:solidFill>
                <a:schemeClr val="bg1"/>
              </a:solidFill>
              <a:ln>
                <a:noFill/>
              </a:ln>
              <a:effectLst/>
            </p:spPr>
            <p:txBody>
              <a:bodyPr wrap="none" lIns="34290" tIns="17145" rIns="34290" bIns="17145"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grpSp>
      <p:grpSp>
        <p:nvGrpSpPr>
          <p:cNvPr id="10" name="组合 9"/>
          <p:cNvGrpSpPr/>
          <p:nvPr/>
        </p:nvGrpSpPr>
        <p:grpSpPr>
          <a:xfrm>
            <a:off x="5371061" y="5050931"/>
            <a:ext cx="2620690" cy="769348"/>
            <a:chOff x="5194277" y="5230531"/>
            <a:chExt cx="2620690" cy="769348"/>
          </a:xfrm>
        </p:grpSpPr>
        <p:sp>
          <p:nvSpPr>
            <p:cNvPr id="155" name="圆角矩形 154"/>
            <p:cNvSpPr/>
            <p:nvPr/>
          </p:nvSpPr>
          <p:spPr>
            <a:xfrm flipH="1">
              <a:off x="5194277" y="5230531"/>
              <a:ext cx="2620690" cy="769348"/>
            </a:xfrm>
            <a:prstGeom prst="roundRect">
              <a:avLst>
                <a:gd name="adj" fmla="val 35724"/>
              </a:avLst>
            </a:prstGeom>
            <a:gradFill>
              <a:gsLst>
                <a:gs pos="20000">
                  <a:schemeClr val="accent1">
                    <a:lumMod val="5000"/>
                    <a:lumOff val="95000"/>
                    <a:alpha val="47000"/>
                  </a:schemeClr>
                </a:gs>
                <a:gs pos="100000">
                  <a:schemeClr val="accent6">
                    <a:lumMod val="75000"/>
                    <a:alpha val="7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endParaRPr kumimoji="0" lang="zh-CN"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sp>
          <p:nvSpPr>
            <p:cNvPr id="176" name="文本框 175"/>
            <p:cNvSpPr txBox="1"/>
            <p:nvPr/>
          </p:nvSpPr>
          <p:spPr>
            <a:xfrm>
              <a:off x="5929910" y="5472383"/>
              <a:ext cx="16854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Indoor and outdoor*</a:t>
              </a:r>
            </a:p>
          </p:txBody>
        </p:sp>
        <p:sp>
          <p:nvSpPr>
            <p:cNvPr id="177" name="tall-house_17111">
              <a:extLst>
                <a:ext uri="{FF2B5EF4-FFF2-40B4-BE49-F238E27FC236}">
                  <a16:creationId xmlns:a16="http://schemas.microsoft.com/office/drawing/2014/main" id="{54405246-CCE2-4201-BBB1-D3F3EB6E740D}"/>
                </a:ext>
              </a:extLst>
            </p:cNvPr>
            <p:cNvSpPr>
              <a:spLocks/>
            </p:cNvSpPr>
            <p:nvPr/>
          </p:nvSpPr>
          <p:spPr>
            <a:xfrm>
              <a:off x="5409524" y="5406244"/>
              <a:ext cx="407723" cy="414263"/>
            </a:xfrm>
            <a:custGeom>
              <a:avLst/>
              <a:gdLst>
                <a:gd name="connsiteX0" fmla="*/ 206986 w 491298"/>
                <a:gd name="connsiteY0" fmla="*/ 428852 h 606722"/>
                <a:gd name="connsiteX1" fmla="*/ 206986 w 491298"/>
                <a:gd name="connsiteY1" fmla="*/ 564870 h 606722"/>
                <a:gd name="connsiteX2" fmla="*/ 280331 w 491298"/>
                <a:gd name="connsiteY2" fmla="*/ 564870 h 606722"/>
                <a:gd name="connsiteX3" fmla="*/ 280331 w 491298"/>
                <a:gd name="connsiteY3" fmla="*/ 428852 h 606722"/>
                <a:gd name="connsiteX4" fmla="*/ 248885 w 491298"/>
                <a:gd name="connsiteY4" fmla="*/ 227501 h 606722"/>
                <a:gd name="connsiteX5" fmla="*/ 209657 w 491298"/>
                <a:gd name="connsiteY5" fmla="*/ 266802 h 606722"/>
                <a:gd name="connsiteX6" fmla="*/ 248885 w 491298"/>
                <a:gd name="connsiteY6" fmla="*/ 305975 h 606722"/>
                <a:gd name="connsiteX7" fmla="*/ 288240 w 491298"/>
                <a:gd name="connsiteY7" fmla="*/ 266802 h 606722"/>
                <a:gd name="connsiteX8" fmla="*/ 248885 w 491298"/>
                <a:gd name="connsiteY8" fmla="*/ 227501 h 606722"/>
                <a:gd name="connsiteX9" fmla="*/ 248885 w 491298"/>
                <a:gd name="connsiteY9" fmla="*/ 190880 h 606722"/>
                <a:gd name="connsiteX10" fmla="*/ 324912 w 491298"/>
                <a:gd name="connsiteY10" fmla="*/ 266802 h 606722"/>
                <a:gd name="connsiteX11" fmla="*/ 248885 w 491298"/>
                <a:gd name="connsiteY11" fmla="*/ 342596 h 606722"/>
                <a:gd name="connsiteX12" fmla="*/ 172985 w 491298"/>
                <a:gd name="connsiteY12" fmla="*/ 266802 h 606722"/>
                <a:gd name="connsiteX13" fmla="*/ 248885 w 491298"/>
                <a:gd name="connsiteY13" fmla="*/ 190880 h 606722"/>
                <a:gd name="connsiteX14" fmla="*/ 364154 w 491298"/>
                <a:gd name="connsiteY14" fmla="*/ 41852 h 606722"/>
                <a:gd name="connsiteX15" fmla="*/ 364154 w 491298"/>
                <a:gd name="connsiteY15" fmla="*/ 90721 h 606722"/>
                <a:gd name="connsiteX16" fmla="*/ 395588 w 491298"/>
                <a:gd name="connsiteY16" fmla="*/ 122110 h 606722"/>
                <a:gd name="connsiteX17" fmla="*/ 395588 w 491298"/>
                <a:gd name="connsiteY17" fmla="*/ 41852 h 606722"/>
                <a:gd name="connsiteX18" fmla="*/ 249025 w 491298"/>
                <a:gd name="connsiteY18" fmla="*/ 38024 h 606722"/>
                <a:gd name="connsiteX19" fmla="*/ 243020 w 491298"/>
                <a:gd name="connsiteY19" fmla="*/ 40959 h 606722"/>
                <a:gd name="connsiteX20" fmla="*/ 70262 w 491298"/>
                <a:gd name="connsiteY20" fmla="*/ 214745 h 606722"/>
                <a:gd name="connsiteX21" fmla="*/ 70901 w 491298"/>
                <a:gd name="connsiteY21" fmla="*/ 219721 h 606722"/>
                <a:gd name="connsiteX22" fmla="*/ 70901 w 491298"/>
                <a:gd name="connsiteY22" fmla="*/ 564870 h 606722"/>
                <a:gd name="connsiteX23" fmla="*/ 165074 w 491298"/>
                <a:gd name="connsiteY23" fmla="*/ 564870 h 606722"/>
                <a:gd name="connsiteX24" fmla="*/ 165074 w 491298"/>
                <a:gd name="connsiteY24" fmla="*/ 407926 h 606722"/>
                <a:gd name="connsiteX25" fmla="*/ 186030 w 491298"/>
                <a:gd name="connsiteY25" fmla="*/ 387001 h 606722"/>
                <a:gd name="connsiteX26" fmla="*/ 301287 w 491298"/>
                <a:gd name="connsiteY26" fmla="*/ 387001 h 606722"/>
                <a:gd name="connsiteX27" fmla="*/ 322243 w 491298"/>
                <a:gd name="connsiteY27" fmla="*/ 407926 h 606722"/>
                <a:gd name="connsiteX28" fmla="*/ 322243 w 491298"/>
                <a:gd name="connsiteY28" fmla="*/ 564870 h 606722"/>
                <a:gd name="connsiteX29" fmla="*/ 416544 w 491298"/>
                <a:gd name="connsiteY29" fmla="*/ 564870 h 606722"/>
                <a:gd name="connsiteX30" fmla="*/ 416544 w 491298"/>
                <a:gd name="connsiteY30" fmla="*/ 209258 h 606722"/>
                <a:gd name="connsiteX31" fmla="*/ 416544 w 491298"/>
                <a:gd name="connsiteY31" fmla="*/ 209003 h 606722"/>
                <a:gd name="connsiteX32" fmla="*/ 252603 w 491298"/>
                <a:gd name="connsiteY32" fmla="*/ 39045 h 606722"/>
                <a:gd name="connsiteX33" fmla="*/ 249025 w 491298"/>
                <a:gd name="connsiteY33" fmla="*/ 38024 h 606722"/>
                <a:gd name="connsiteX34" fmla="*/ 343199 w 491298"/>
                <a:gd name="connsiteY34" fmla="*/ 0 h 606722"/>
                <a:gd name="connsiteX35" fmla="*/ 416544 w 491298"/>
                <a:gd name="connsiteY35" fmla="*/ 0 h 606722"/>
                <a:gd name="connsiteX36" fmla="*/ 437500 w 491298"/>
                <a:gd name="connsiteY36" fmla="*/ 20926 h 606722"/>
                <a:gd name="connsiteX37" fmla="*/ 437500 w 491298"/>
                <a:gd name="connsiteY37" fmla="*/ 172638 h 606722"/>
                <a:gd name="connsiteX38" fmla="*/ 436861 w 491298"/>
                <a:gd name="connsiteY38" fmla="*/ 176849 h 606722"/>
                <a:gd name="connsiteX39" fmla="*/ 486183 w 491298"/>
                <a:gd name="connsiteY39" fmla="*/ 227888 h 606722"/>
                <a:gd name="connsiteX40" fmla="*/ 485672 w 491298"/>
                <a:gd name="connsiteY40" fmla="*/ 253917 h 606722"/>
                <a:gd name="connsiteX41" fmla="*/ 472894 w 491298"/>
                <a:gd name="connsiteY41" fmla="*/ 259149 h 606722"/>
                <a:gd name="connsiteX42" fmla="*/ 459478 w 491298"/>
                <a:gd name="connsiteY42" fmla="*/ 253407 h 606722"/>
                <a:gd name="connsiteX43" fmla="*/ 458455 w 491298"/>
                <a:gd name="connsiteY43" fmla="*/ 252386 h 606722"/>
                <a:gd name="connsiteX44" fmla="*/ 458455 w 491298"/>
                <a:gd name="connsiteY44" fmla="*/ 585796 h 606722"/>
                <a:gd name="connsiteX45" fmla="*/ 437500 w 491298"/>
                <a:gd name="connsiteY45" fmla="*/ 606722 h 606722"/>
                <a:gd name="connsiteX46" fmla="*/ 301287 w 491298"/>
                <a:gd name="connsiteY46" fmla="*/ 606722 h 606722"/>
                <a:gd name="connsiteX47" fmla="*/ 186030 w 491298"/>
                <a:gd name="connsiteY47" fmla="*/ 606722 h 606722"/>
                <a:gd name="connsiteX48" fmla="*/ 49945 w 491298"/>
                <a:gd name="connsiteY48" fmla="*/ 606722 h 606722"/>
                <a:gd name="connsiteX49" fmla="*/ 28989 w 491298"/>
                <a:gd name="connsiteY49" fmla="*/ 585796 h 606722"/>
                <a:gd name="connsiteX50" fmla="*/ 28989 w 491298"/>
                <a:gd name="connsiteY50" fmla="*/ 255831 h 606722"/>
                <a:gd name="connsiteX51" fmla="*/ 5478 w 491298"/>
                <a:gd name="connsiteY51" fmla="*/ 253662 h 606722"/>
                <a:gd name="connsiteX52" fmla="*/ 5350 w 491298"/>
                <a:gd name="connsiteY52" fmla="*/ 227632 h 606722"/>
                <a:gd name="connsiteX53" fmla="*/ 216825 w 491298"/>
                <a:gd name="connsiteY53" fmla="*/ 14929 h 606722"/>
                <a:gd name="connsiteX54" fmla="*/ 246725 w 491298"/>
                <a:gd name="connsiteY54" fmla="*/ 1148 h 606722"/>
                <a:gd name="connsiteX55" fmla="*/ 278926 w 491298"/>
                <a:gd name="connsiteY55" fmla="*/ 13270 h 606722"/>
                <a:gd name="connsiteX56" fmla="*/ 322243 w 491298"/>
                <a:gd name="connsiteY56" fmla="*/ 58056 h 606722"/>
                <a:gd name="connsiteX57" fmla="*/ 322243 w 491298"/>
                <a:gd name="connsiteY57" fmla="*/ 20926 h 606722"/>
                <a:gd name="connsiteX58" fmla="*/ 343199 w 491298"/>
                <a:gd name="connsiteY5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91298" h="606722">
                  <a:moveTo>
                    <a:pt x="206986" y="428852"/>
                  </a:moveTo>
                  <a:lnTo>
                    <a:pt x="206986" y="564870"/>
                  </a:lnTo>
                  <a:lnTo>
                    <a:pt x="280331" y="564870"/>
                  </a:lnTo>
                  <a:lnTo>
                    <a:pt x="280331" y="428852"/>
                  </a:lnTo>
                  <a:close/>
                  <a:moveTo>
                    <a:pt x="248885" y="227501"/>
                  </a:moveTo>
                  <a:cubicBezTo>
                    <a:pt x="227291" y="227501"/>
                    <a:pt x="209657" y="245110"/>
                    <a:pt x="209657" y="266802"/>
                  </a:cubicBezTo>
                  <a:cubicBezTo>
                    <a:pt x="209657" y="288366"/>
                    <a:pt x="227291" y="305975"/>
                    <a:pt x="248885" y="305975"/>
                  </a:cubicBezTo>
                  <a:cubicBezTo>
                    <a:pt x="270607" y="305975"/>
                    <a:pt x="288240" y="288366"/>
                    <a:pt x="288240" y="266802"/>
                  </a:cubicBezTo>
                  <a:cubicBezTo>
                    <a:pt x="288240" y="245110"/>
                    <a:pt x="270607" y="227501"/>
                    <a:pt x="248885" y="227501"/>
                  </a:cubicBezTo>
                  <a:close/>
                  <a:moveTo>
                    <a:pt x="248885" y="190880"/>
                  </a:moveTo>
                  <a:cubicBezTo>
                    <a:pt x="290796" y="190880"/>
                    <a:pt x="324912" y="224949"/>
                    <a:pt x="324912" y="266802"/>
                  </a:cubicBezTo>
                  <a:cubicBezTo>
                    <a:pt x="324912" y="308527"/>
                    <a:pt x="290796" y="342596"/>
                    <a:pt x="248885" y="342596"/>
                  </a:cubicBezTo>
                  <a:cubicBezTo>
                    <a:pt x="207102" y="342596"/>
                    <a:pt x="172985" y="308527"/>
                    <a:pt x="172985" y="266802"/>
                  </a:cubicBezTo>
                  <a:cubicBezTo>
                    <a:pt x="172985" y="224949"/>
                    <a:pt x="207102" y="190880"/>
                    <a:pt x="248885" y="190880"/>
                  </a:cubicBezTo>
                  <a:close/>
                  <a:moveTo>
                    <a:pt x="364154" y="41852"/>
                  </a:moveTo>
                  <a:lnTo>
                    <a:pt x="364154" y="90721"/>
                  </a:lnTo>
                  <a:lnTo>
                    <a:pt x="395588" y="122110"/>
                  </a:lnTo>
                  <a:lnTo>
                    <a:pt x="395588" y="41852"/>
                  </a:lnTo>
                  <a:close/>
                  <a:moveTo>
                    <a:pt x="249025" y="38024"/>
                  </a:moveTo>
                  <a:cubicBezTo>
                    <a:pt x="246981" y="38151"/>
                    <a:pt x="244681" y="39300"/>
                    <a:pt x="243020" y="40959"/>
                  </a:cubicBezTo>
                  <a:lnTo>
                    <a:pt x="70262" y="214745"/>
                  </a:lnTo>
                  <a:cubicBezTo>
                    <a:pt x="70645" y="216404"/>
                    <a:pt x="70901" y="217935"/>
                    <a:pt x="70901" y="219721"/>
                  </a:cubicBezTo>
                  <a:lnTo>
                    <a:pt x="70901" y="564870"/>
                  </a:lnTo>
                  <a:lnTo>
                    <a:pt x="165074" y="564870"/>
                  </a:lnTo>
                  <a:lnTo>
                    <a:pt x="165074" y="407926"/>
                  </a:lnTo>
                  <a:cubicBezTo>
                    <a:pt x="165074" y="396443"/>
                    <a:pt x="174530" y="387001"/>
                    <a:pt x="186030" y="387001"/>
                  </a:cubicBezTo>
                  <a:lnTo>
                    <a:pt x="301287" y="387001"/>
                  </a:lnTo>
                  <a:cubicBezTo>
                    <a:pt x="312915" y="387001"/>
                    <a:pt x="322243" y="396443"/>
                    <a:pt x="322243" y="407926"/>
                  </a:cubicBezTo>
                  <a:lnTo>
                    <a:pt x="322243" y="564870"/>
                  </a:lnTo>
                  <a:lnTo>
                    <a:pt x="416544" y="564870"/>
                  </a:lnTo>
                  <a:lnTo>
                    <a:pt x="416544" y="209258"/>
                  </a:lnTo>
                  <a:cubicBezTo>
                    <a:pt x="416544" y="209131"/>
                    <a:pt x="416544" y="209003"/>
                    <a:pt x="416544" y="209003"/>
                  </a:cubicBezTo>
                  <a:lnTo>
                    <a:pt x="252603" y="39045"/>
                  </a:lnTo>
                  <a:cubicBezTo>
                    <a:pt x="252476" y="38917"/>
                    <a:pt x="251453" y="37896"/>
                    <a:pt x="249025" y="38024"/>
                  </a:cubicBezTo>
                  <a:close/>
                  <a:moveTo>
                    <a:pt x="343199" y="0"/>
                  </a:moveTo>
                  <a:lnTo>
                    <a:pt x="416544" y="0"/>
                  </a:lnTo>
                  <a:cubicBezTo>
                    <a:pt x="428172" y="0"/>
                    <a:pt x="437500" y="9315"/>
                    <a:pt x="437500" y="20926"/>
                  </a:cubicBezTo>
                  <a:lnTo>
                    <a:pt x="437500" y="172638"/>
                  </a:lnTo>
                  <a:cubicBezTo>
                    <a:pt x="437500" y="174042"/>
                    <a:pt x="437116" y="175445"/>
                    <a:pt x="436861" y="176849"/>
                  </a:cubicBezTo>
                  <a:lnTo>
                    <a:pt x="486183" y="227888"/>
                  </a:lnTo>
                  <a:cubicBezTo>
                    <a:pt x="493211" y="235161"/>
                    <a:pt x="492956" y="246899"/>
                    <a:pt x="485672" y="253917"/>
                  </a:cubicBezTo>
                  <a:cubicBezTo>
                    <a:pt x="482094" y="257362"/>
                    <a:pt x="477494" y="259149"/>
                    <a:pt x="472894" y="259149"/>
                  </a:cubicBezTo>
                  <a:cubicBezTo>
                    <a:pt x="468039" y="259149"/>
                    <a:pt x="463183" y="257235"/>
                    <a:pt x="459478" y="253407"/>
                  </a:cubicBezTo>
                  <a:lnTo>
                    <a:pt x="458455" y="252386"/>
                  </a:lnTo>
                  <a:lnTo>
                    <a:pt x="458455" y="585796"/>
                  </a:lnTo>
                  <a:cubicBezTo>
                    <a:pt x="458455" y="597407"/>
                    <a:pt x="449127" y="606722"/>
                    <a:pt x="437500" y="606722"/>
                  </a:cubicBezTo>
                  <a:lnTo>
                    <a:pt x="301287" y="606722"/>
                  </a:lnTo>
                  <a:lnTo>
                    <a:pt x="186030" y="606722"/>
                  </a:lnTo>
                  <a:lnTo>
                    <a:pt x="49945" y="606722"/>
                  </a:lnTo>
                  <a:cubicBezTo>
                    <a:pt x="38317" y="606722"/>
                    <a:pt x="28989" y="597407"/>
                    <a:pt x="28989" y="585796"/>
                  </a:cubicBezTo>
                  <a:lnTo>
                    <a:pt x="28989" y="255831"/>
                  </a:lnTo>
                  <a:cubicBezTo>
                    <a:pt x="21706" y="260680"/>
                    <a:pt x="11867" y="260042"/>
                    <a:pt x="5478" y="253662"/>
                  </a:cubicBezTo>
                  <a:cubicBezTo>
                    <a:pt x="-1805" y="246517"/>
                    <a:pt x="-1805" y="234905"/>
                    <a:pt x="5350" y="227632"/>
                  </a:cubicBezTo>
                  <a:lnTo>
                    <a:pt x="216825" y="14929"/>
                  </a:lnTo>
                  <a:cubicBezTo>
                    <a:pt x="224875" y="6763"/>
                    <a:pt x="235609" y="1914"/>
                    <a:pt x="246725" y="1148"/>
                  </a:cubicBezTo>
                  <a:cubicBezTo>
                    <a:pt x="258992" y="510"/>
                    <a:pt x="270492" y="4721"/>
                    <a:pt x="278926" y="13270"/>
                  </a:cubicBezTo>
                  <a:lnTo>
                    <a:pt x="322243" y="58056"/>
                  </a:lnTo>
                  <a:lnTo>
                    <a:pt x="322243" y="20926"/>
                  </a:lnTo>
                  <a:cubicBezTo>
                    <a:pt x="322243" y="9315"/>
                    <a:pt x="331699" y="0"/>
                    <a:pt x="343199"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grpSp>
        <p:nvGrpSpPr>
          <p:cNvPr id="7" name="组合 6"/>
          <p:cNvGrpSpPr/>
          <p:nvPr/>
        </p:nvGrpSpPr>
        <p:grpSpPr>
          <a:xfrm>
            <a:off x="5405787" y="1953953"/>
            <a:ext cx="2613450" cy="706542"/>
            <a:chOff x="5229003" y="2133553"/>
            <a:chExt cx="2613450" cy="706542"/>
          </a:xfrm>
        </p:grpSpPr>
        <p:sp>
          <p:nvSpPr>
            <p:cNvPr id="158" name="圆角矩形 157"/>
            <p:cNvSpPr/>
            <p:nvPr/>
          </p:nvSpPr>
          <p:spPr>
            <a:xfrm flipH="1">
              <a:off x="5229003" y="2133553"/>
              <a:ext cx="2613450" cy="706542"/>
            </a:xfrm>
            <a:prstGeom prst="roundRect">
              <a:avLst>
                <a:gd name="adj" fmla="val 35724"/>
              </a:avLst>
            </a:prstGeom>
            <a:gradFill>
              <a:gsLst>
                <a:gs pos="20000">
                  <a:schemeClr val="accent1">
                    <a:lumMod val="5000"/>
                    <a:lumOff val="95000"/>
                    <a:alpha val="47000"/>
                  </a:schemeClr>
                </a:gs>
                <a:gs pos="100000">
                  <a:schemeClr val="accent6">
                    <a:lumMod val="75000"/>
                    <a:alpha val="7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endParaRPr kumimoji="0" lang="zh-CN"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grpSp>
          <p:nvGrpSpPr>
            <p:cNvPr id="178" name="组合 177"/>
            <p:cNvGrpSpPr/>
            <p:nvPr/>
          </p:nvGrpSpPr>
          <p:grpSpPr>
            <a:xfrm>
              <a:off x="5354450" y="2255991"/>
              <a:ext cx="1685946" cy="461665"/>
              <a:chOff x="7263927" y="5183127"/>
              <a:chExt cx="1685946" cy="461665"/>
            </a:xfrm>
          </p:grpSpPr>
          <p:sp>
            <p:nvSpPr>
              <p:cNvPr id="179" name="矩形 178"/>
              <p:cNvSpPr/>
              <p:nvPr/>
            </p:nvSpPr>
            <p:spPr>
              <a:xfrm>
                <a:off x="7784688" y="5183127"/>
                <a:ext cx="11651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err="1">
                    <a:solidFill>
                      <a:prstClr val="black"/>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cs typeface="Arial" panose="020B0604020202020204" pitchFamily="34" charset="0"/>
                  </a:rPr>
                  <a:t>Rendimiento</a:t>
                </a:r>
                <a:r>
                  <a:rPr kumimoji="0" lang="en-US" altLang="zh-CN"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icrosoft YaHei" panose="020B0503020204020204" pitchFamily="34" charset="-122"/>
                    <a:cs typeface="Arial" panose="020B0604020202020204" pitchFamily="34" charset="0"/>
                  </a:rPr>
                  <a:t>: 20 to 60 p/m</a:t>
                </a:r>
                <a:endParaRPr kumimoji="0" lang="zh-CN"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80" name="businessman-with-suitcase-opening-door_31662">
                <a:extLst>
                  <a:ext uri="{FF2B5EF4-FFF2-40B4-BE49-F238E27FC236}">
                    <a16:creationId xmlns:a16="http://schemas.microsoft.com/office/drawing/2014/main" id="{54405246-CCE2-4201-BBB1-D3F3EB6E740D}"/>
                  </a:ext>
                </a:extLst>
              </p:cNvPr>
              <p:cNvSpPr>
                <a:spLocks/>
              </p:cNvSpPr>
              <p:nvPr/>
            </p:nvSpPr>
            <p:spPr>
              <a:xfrm>
                <a:off x="7263927" y="5211485"/>
                <a:ext cx="407723" cy="414263"/>
              </a:xfrm>
              <a:custGeom>
                <a:avLst/>
                <a:gdLst>
                  <a:gd name="connsiteX0" fmla="*/ 239572 w 575672"/>
                  <a:gd name="connsiteY0" fmla="*/ 279238 h 607074"/>
                  <a:gd name="connsiteX1" fmla="*/ 207575 w 575672"/>
                  <a:gd name="connsiteY1" fmla="*/ 311458 h 607074"/>
                  <a:gd name="connsiteX2" fmla="*/ 239572 w 575672"/>
                  <a:gd name="connsiteY2" fmla="*/ 343409 h 607074"/>
                  <a:gd name="connsiteX3" fmla="*/ 269955 w 575672"/>
                  <a:gd name="connsiteY3" fmla="*/ 321392 h 607074"/>
                  <a:gd name="connsiteX4" fmla="*/ 265385 w 575672"/>
                  <a:gd name="connsiteY4" fmla="*/ 322466 h 607074"/>
                  <a:gd name="connsiteX5" fmla="*/ 250596 w 575672"/>
                  <a:gd name="connsiteY5" fmla="*/ 316291 h 607074"/>
                  <a:gd name="connsiteX6" fmla="*/ 250596 w 575672"/>
                  <a:gd name="connsiteY6" fmla="*/ 286756 h 607074"/>
                  <a:gd name="connsiteX7" fmla="*/ 254360 w 575672"/>
                  <a:gd name="connsiteY7" fmla="*/ 283265 h 607074"/>
                  <a:gd name="connsiteX8" fmla="*/ 239572 w 575672"/>
                  <a:gd name="connsiteY8" fmla="*/ 279238 h 607074"/>
                  <a:gd name="connsiteX9" fmla="*/ 432107 w 575672"/>
                  <a:gd name="connsiteY9" fmla="*/ 61251 h 607074"/>
                  <a:gd name="connsiteX10" fmla="*/ 484784 w 575672"/>
                  <a:gd name="connsiteY10" fmla="*/ 118974 h 607074"/>
                  <a:gd name="connsiteX11" fmla="*/ 432107 w 575672"/>
                  <a:gd name="connsiteY11" fmla="*/ 176697 h 607074"/>
                  <a:gd name="connsiteX12" fmla="*/ 379430 w 575672"/>
                  <a:gd name="connsiteY12" fmla="*/ 118974 h 607074"/>
                  <a:gd name="connsiteX13" fmla="*/ 432107 w 575672"/>
                  <a:gd name="connsiteY13" fmla="*/ 61251 h 607074"/>
                  <a:gd name="connsiteX14" fmla="*/ 20166 w 575672"/>
                  <a:gd name="connsiteY14" fmla="*/ 0 h 607074"/>
                  <a:gd name="connsiteX15" fmla="*/ 290928 w 575672"/>
                  <a:gd name="connsiteY15" fmla="*/ 0 h 607074"/>
                  <a:gd name="connsiteX16" fmla="*/ 311094 w 575672"/>
                  <a:gd name="connsiteY16" fmla="*/ 20137 h 607074"/>
                  <a:gd name="connsiteX17" fmla="*/ 311094 w 575672"/>
                  <a:gd name="connsiteY17" fmla="*/ 226612 h 607074"/>
                  <a:gd name="connsiteX18" fmla="*/ 333949 w 575672"/>
                  <a:gd name="connsiteY18" fmla="*/ 203522 h 607074"/>
                  <a:gd name="connsiteX19" fmla="*/ 334218 w 575672"/>
                  <a:gd name="connsiteY19" fmla="*/ 203253 h 607074"/>
                  <a:gd name="connsiteX20" fmla="*/ 337713 w 575672"/>
                  <a:gd name="connsiteY20" fmla="*/ 201105 h 607074"/>
                  <a:gd name="connsiteX21" fmla="*/ 341209 w 575672"/>
                  <a:gd name="connsiteY21" fmla="*/ 198957 h 607074"/>
                  <a:gd name="connsiteX22" fmla="*/ 341746 w 575672"/>
                  <a:gd name="connsiteY22" fmla="*/ 198689 h 607074"/>
                  <a:gd name="connsiteX23" fmla="*/ 424293 w 575672"/>
                  <a:gd name="connsiteY23" fmla="*/ 180968 h 607074"/>
                  <a:gd name="connsiteX24" fmla="*/ 429401 w 575672"/>
                  <a:gd name="connsiteY24" fmla="*/ 190902 h 607074"/>
                  <a:gd name="connsiteX25" fmla="*/ 415420 w 575672"/>
                  <a:gd name="connsiteY25" fmla="*/ 300181 h 607074"/>
                  <a:gd name="connsiteX26" fmla="*/ 432090 w 575672"/>
                  <a:gd name="connsiteY26" fmla="*/ 329179 h 607074"/>
                  <a:gd name="connsiteX27" fmla="*/ 448761 w 575672"/>
                  <a:gd name="connsiteY27" fmla="*/ 300181 h 607074"/>
                  <a:gd name="connsiteX28" fmla="*/ 434779 w 575672"/>
                  <a:gd name="connsiteY28" fmla="*/ 190902 h 607074"/>
                  <a:gd name="connsiteX29" fmla="*/ 439888 w 575672"/>
                  <a:gd name="connsiteY29" fmla="*/ 180968 h 607074"/>
                  <a:gd name="connsiteX30" fmla="*/ 522434 w 575672"/>
                  <a:gd name="connsiteY30" fmla="*/ 198689 h 607074"/>
                  <a:gd name="connsiteX31" fmla="*/ 524316 w 575672"/>
                  <a:gd name="connsiteY31" fmla="*/ 199763 h 607074"/>
                  <a:gd name="connsiteX32" fmla="*/ 528080 w 575672"/>
                  <a:gd name="connsiteY32" fmla="*/ 202179 h 607074"/>
                  <a:gd name="connsiteX33" fmla="*/ 530769 w 575672"/>
                  <a:gd name="connsiteY33" fmla="*/ 204864 h 607074"/>
                  <a:gd name="connsiteX34" fmla="*/ 533189 w 575672"/>
                  <a:gd name="connsiteY34" fmla="*/ 208086 h 607074"/>
                  <a:gd name="connsiteX35" fmla="*/ 534802 w 575672"/>
                  <a:gd name="connsiteY35" fmla="*/ 211845 h 607074"/>
                  <a:gd name="connsiteX36" fmla="*/ 535878 w 575672"/>
                  <a:gd name="connsiteY36" fmla="*/ 213724 h 607074"/>
                  <a:gd name="connsiteX37" fmla="*/ 569219 w 575672"/>
                  <a:gd name="connsiteY37" fmla="*/ 363546 h 607074"/>
                  <a:gd name="connsiteX38" fmla="*/ 557657 w 575672"/>
                  <a:gd name="connsiteY38" fmla="*/ 386637 h 607074"/>
                  <a:gd name="connsiteX39" fmla="*/ 557657 w 575672"/>
                  <a:gd name="connsiteY39" fmla="*/ 395498 h 607074"/>
                  <a:gd name="connsiteX40" fmla="*/ 569219 w 575672"/>
                  <a:gd name="connsiteY40" fmla="*/ 395498 h 607074"/>
                  <a:gd name="connsiteX41" fmla="*/ 575672 w 575672"/>
                  <a:gd name="connsiteY41" fmla="*/ 401942 h 607074"/>
                  <a:gd name="connsiteX42" fmla="*/ 575672 w 575672"/>
                  <a:gd name="connsiteY42" fmla="*/ 520618 h 607074"/>
                  <a:gd name="connsiteX43" fmla="*/ 569219 w 575672"/>
                  <a:gd name="connsiteY43" fmla="*/ 527330 h 607074"/>
                  <a:gd name="connsiteX44" fmla="*/ 535071 w 575672"/>
                  <a:gd name="connsiteY44" fmla="*/ 527330 h 607074"/>
                  <a:gd name="connsiteX45" fmla="*/ 528618 w 575672"/>
                  <a:gd name="connsiteY45" fmla="*/ 520618 h 607074"/>
                  <a:gd name="connsiteX46" fmla="*/ 528618 w 575672"/>
                  <a:gd name="connsiteY46" fmla="*/ 401942 h 607074"/>
                  <a:gd name="connsiteX47" fmla="*/ 535071 w 575672"/>
                  <a:gd name="connsiteY47" fmla="*/ 395498 h 607074"/>
                  <a:gd name="connsiteX48" fmla="*/ 546633 w 575672"/>
                  <a:gd name="connsiteY48" fmla="*/ 395498 h 607074"/>
                  <a:gd name="connsiteX49" fmla="*/ 546633 w 575672"/>
                  <a:gd name="connsiteY49" fmla="*/ 388517 h 607074"/>
                  <a:gd name="connsiteX50" fmla="*/ 528349 w 575672"/>
                  <a:gd name="connsiteY50" fmla="*/ 372675 h 607074"/>
                  <a:gd name="connsiteX51" fmla="*/ 497697 w 575672"/>
                  <a:gd name="connsiteY51" fmla="*/ 234399 h 607074"/>
                  <a:gd name="connsiteX52" fmla="*/ 490437 w 575672"/>
                  <a:gd name="connsiteY52" fmla="*/ 232251 h 607074"/>
                  <a:gd name="connsiteX53" fmla="*/ 490437 w 575672"/>
                  <a:gd name="connsiteY53" fmla="*/ 374286 h 607074"/>
                  <a:gd name="connsiteX54" fmla="*/ 507108 w 575672"/>
                  <a:gd name="connsiteY54" fmla="*/ 580224 h 607074"/>
                  <a:gd name="connsiteX55" fmla="*/ 483984 w 575672"/>
                  <a:gd name="connsiteY55" fmla="*/ 607074 h 607074"/>
                  <a:gd name="connsiteX56" fmla="*/ 482102 w 575672"/>
                  <a:gd name="connsiteY56" fmla="*/ 607074 h 607074"/>
                  <a:gd name="connsiteX57" fmla="*/ 457096 w 575672"/>
                  <a:gd name="connsiteY57" fmla="*/ 584252 h 607074"/>
                  <a:gd name="connsiteX58" fmla="*/ 442308 w 575672"/>
                  <a:gd name="connsiteY58" fmla="*/ 398183 h 607074"/>
                  <a:gd name="connsiteX59" fmla="*/ 432090 w 575672"/>
                  <a:gd name="connsiteY59" fmla="*/ 400331 h 607074"/>
                  <a:gd name="connsiteX60" fmla="*/ 422142 w 575672"/>
                  <a:gd name="connsiteY60" fmla="*/ 398183 h 607074"/>
                  <a:gd name="connsiteX61" fmla="*/ 407084 w 575672"/>
                  <a:gd name="connsiteY61" fmla="*/ 584252 h 607074"/>
                  <a:gd name="connsiteX62" fmla="*/ 382078 w 575672"/>
                  <a:gd name="connsiteY62" fmla="*/ 607074 h 607074"/>
                  <a:gd name="connsiteX63" fmla="*/ 380196 w 575672"/>
                  <a:gd name="connsiteY63" fmla="*/ 607074 h 607074"/>
                  <a:gd name="connsiteX64" fmla="*/ 357073 w 575672"/>
                  <a:gd name="connsiteY64" fmla="*/ 580224 h 607074"/>
                  <a:gd name="connsiteX65" fmla="*/ 373743 w 575672"/>
                  <a:gd name="connsiteY65" fmla="*/ 374286 h 607074"/>
                  <a:gd name="connsiteX66" fmla="*/ 373743 w 575672"/>
                  <a:gd name="connsiteY66" fmla="*/ 232251 h 607074"/>
                  <a:gd name="connsiteX67" fmla="*/ 360030 w 575672"/>
                  <a:gd name="connsiteY67" fmla="*/ 236547 h 607074"/>
                  <a:gd name="connsiteX68" fmla="*/ 311094 w 575672"/>
                  <a:gd name="connsiteY68" fmla="*/ 285413 h 607074"/>
                  <a:gd name="connsiteX69" fmla="*/ 311094 w 575672"/>
                  <a:gd name="connsiteY69" fmla="*/ 587205 h 607074"/>
                  <a:gd name="connsiteX70" fmla="*/ 290928 w 575672"/>
                  <a:gd name="connsiteY70" fmla="*/ 607074 h 607074"/>
                  <a:gd name="connsiteX71" fmla="*/ 20166 w 575672"/>
                  <a:gd name="connsiteY71" fmla="*/ 607074 h 607074"/>
                  <a:gd name="connsiteX72" fmla="*/ 0 w 575672"/>
                  <a:gd name="connsiteY72" fmla="*/ 587205 h 607074"/>
                  <a:gd name="connsiteX73" fmla="*/ 0 w 575672"/>
                  <a:gd name="connsiteY73" fmla="*/ 20137 h 607074"/>
                  <a:gd name="connsiteX74" fmla="*/ 20166 w 575672"/>
                  <a:gd name="connsiteY74" fmla="*/ 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75672" h="607074">
                    <a:moveTo>
                      <a:pt x="239572" y="279238"/>
                    </a:moveTo>
                    <a:cubicBezTo>
                      <a:pt x="221826" y="279238"/>
                      <a:pt x="207575" y="293737"/>
                      <a:pt x="207575" y="311458"/>
                    </a:cubicBezTo>
                    <a:cubicBezTo>
                      <a:pt x="207575" y="329179"/>
                      <a:pt x="221826" y="343409"/>
                      <a:pt x="239572" y="343409"/>
                    </a:cubicBezTo>
                    <a:cubicBezTo>
                      <a:pt x="253823" y="343409"/>
                      <a:pt x="265653" y="334280"/>
                      <a:pt x="269955" y="321392"/>
                    </a:cubicBezTo>
                    <a:cubicBezTo>
                      <a:pt x="268342" y="321929"/>
                      <a:pt x="266998" y="322466"/>
                      <a:pt x="265385" y="322466"/>
                    </a:cubicBezTo>
                    <a:cubicBezTo>
                      <a:pt x="260007" y="322466"/>
                      <a:pt x="254629" y="320318"/>
                      <a:pt x="250596" y="316291"/>
                    </a:cubicBezTo>
                    <a:cubicBezTo>
                      <a:pt x="242530" y="308236"/>
                      <a:pt x="242530" y="294811"/>
                      <a:pt x="250596" y="286756"/>
                    </a:cubicBezTo>
                    <a:lnTo>
                      <a:pt x="254360" y="283265"/>
                    </a:lnTo>
                    <a:cubicBezTo>
                      <a:pt x="250058" y="280849"/>
                      <a:pt x="244950" y="279238"/>
                      <a:pt x="239572" y="279238"/>
                    </a:cubicBezTo>
                    <a:close/>
                    <a:moveTo>
                      <a:pt x="432107" y="61251"/>
                    </a:moveTo>
                    <a:cubicBezTo>
                      <a:pt x="461200" y="61251"/>
                      <a:pt x="484784" y="87094"/>
                      <a:pt x="484784" y="118974"/>
                    </a:cubicBezTo>
                    <a:cubicBezTo>
                      <a:pt x="484784" y="150854"/>
                      <a:pt x="461200" y="176697"/>
                      <a:pt x="432107" y="176697"/>
                    </a:cubicBezTo>
                    <a:cubicBezTo>
                      <a:pt x="403014" y="176697"/>
                      <a:pt x="379430" y="150854"/>
                      <a:pt x="379430" y="118974"/>
                    </a:cubicBezTo>
                    <a:cubicBezTo>
                      <a:pt x="379430" y="87094"/>
                      <a:pt x="403014" y="61251"/>
                      <a:pt x="432107" y="61251"/>
                    </a:cubicBezTo>
                    <a:close/>
                    <a:moveTo>
                      <a:pt x="20166" y="0"/>
                    </a:moveTo>
                    <a:lnTo>
                      <a:pt x="290928" y="0"/>
                    </a:lnTo>
                    <a:cubicBezTo>
                      <a:pt x="301952" y="0"/>
                      <a:pt x="311094" y="9129"/>
                      <a:pt x="311094" y="20137"/>
                    </a:cubicBezTo>
                    <a:lnTo>
                      <a:pt x="311094" y="226612"/>
                    </a:lnTo>
                    <a:lnTo>
                      <a:pt x="333949" y="203522"/>
                    </a:lnTo>
                    <a:cubicBezTo>
                      <a:pt x="334218" y="203522"/>
                      <a:pt x="334218" y="203522"/>
                      <a:pt x="334218" y="203253"/>
                    </a:cubicBezTo>
                    <a:cubicBezTo>
                      <a:pt x="335293" y="202448"/>
                      <a:pt x="336638" y="201911"/>
                      <a:pt x="337713" y="201105"/>
                    </a:cubicBezTo>
                    <a:cubicBezTo>
                      <a:pt x="339058" y="200300"/>
                      <a:pt x="340133" y="199494"/>
                      <a:pt x="341209" y="198957"/>
                    </a:cubicBezTo>
                    <a:cubicBezTo>
                      <a:pt x="341478" y="198957"/>
                      <a:pt x="341478" y="198957"/>
                      <a:pt x="341746" y="198689"/>
                    </a:cubicBezTo>
                    <a:cubicBezTo>
                      <a:pt x="343629" y="198152"/>
                      <a:pt x="385574" y="183116"/>
                      <a:pt x="424293" y="180968"/>
                    </a:cubicBezTo>
                    <a:lnTo>
                      <a:pt x="429401" y="190902"/>
                    </a:lnTo>
                    <a:lnTo>
                      <a:pt x="415420" y="300181"/>
                    </a:lnTo>
                    <a:lnTo>
                      <a:pt x="432090" y="329179"/>
                    </a:lnTo>
                    <a:lnTo>
                      <a:pt x="448761" y="300181"/>
                    </a:lnTo>
                    <a:lnTo>
                      <a:pt x="434779" y="190902"/>
                    </a:lnTo>
                    <a:lnTo>
                      <a:pt x="439888" y="180968"/>
                    </a:lnTo>
                    <a:cubicBezTo>
                      <a:pt x="478337" y="183116"/>
                      <a:pt x="520552" y="198152"/>
                      <a:pt x="522434" y="198689"/>
                    </a:cubicBezTo>
                    <a:cubicBezTo>
                      <a:pt x="523240" y="198957"/>
                      <a:pt x="523778" y="199494"/>
                      <a:pt x="524316" y="199763"/>
                    </a:cubicBezTo>
                    <a:cubicBezTo>
                      <a:pt x="525660" y="200568"/>
                      <a:pt x="526736" y="201105"/>
                      <a:pt x="528080" y="202179"/>
                    </a:cubicBezTo>
                    <a:cubicBezTo>
                      <a:pt x="529156" y="202985"/>
                      <a:pt x="529962" y="203790"/>
                      <a:pt x="530769" y="204864"/>
                    </a:cubicBezTo>
                    <a:cubicBezTo>
                      <a:pt x="531845" y="205670"/>
                      <a:pt x="532382" y="206744"/>
                      <a:pt x="533189" y="208086"/>
                    </a:cubicBezTo>
                    <a:cubicBezTo>
                      <a:pt x="533996" y="209160"/>
                      <a:pt x="534533" y="210503"/>
                      <a:pt x="534802" y="211845"/>
                    </a:cubicBezTo>
                    <a:cubicBezTo>
                      <a:pt x="535071" y="212650"/>
                      <a:pt x="535609" y="213187"/>
                      <a:pt x="535878" y="213724"/>
                    </a:cubicBezTo>
                    <a:lnTo>
                      <a:pt x="569219" y="363546"/>
                    </a:lnTo>
                    <a:cubicBezTo>
                      <a:pt x="571101" y="373212"/>
                      <a:pt x="565992" y="382341"/>
                      <a:pt x="557657" y="386637"/>
                    </a:cubicBezTo>
                    <a:lnTo>
                      <a:pt x="557657" y="395498"/>
                    </a:lnTo>
                    <a:lnTo>
                      <a:pt x="569219" y="395498"/>
                    </a:lnTo>
                    <a:cubicBezTo>
                      <a:pt x="572714" y="395498"/>
                      <a:pt x="575672" y="398451"/>
                      <a:pt x="575672" y="401942"/>
                    </a:cubicBezTo>
                    <a:lnTo>
                      <a:pt x="575672" y="520618"/>
                    </a:lnTo>
                    <a:cubicBezTo>
                      <a:pt x="575672" y="524377"/>
                      <a:pt x="572714" y="527330"/>
                      <a:pt x="569219" y="527330"/>
                    </a:cubicBezTo>
                    <a:lnTo>
                      <a:pt x="535071" y="527330"/>
                    </a:lnTo>
                    <a:cubicBezTo>
                      <a:pt x="531307" y="527330"/>
                      <a:pt x="528618" y="524377"/>
                      <a:pt x="528618" y="520618"/>
                    </a:cubicBezTo>
                    <a:lnTo>
                      <a:pt x="528618" y="401942"/>
                    </a:lnTo>
                    <a:cubicBezTo>
                      <a:pt x="528618" y="398451"/>
                      <a:pt x="531307" y="395498"/>
                      <a:pt x="535071" y="395498"/>
                    </a:cubicBezTo>
                    <a:lnTo>
                      <a:pt x="546633" y="395498"/>
                    </a:lnTo>
                    <a:lnTo>
                      <a:pt x="546633" y="388517"/>
                    </a:lnTo>
                    <a:cubicBezTo>
                      <a:pt x="538029" y="387711"/>
                      <a:pt x="530500" y="381536"/>
                      <a:pt x="528349" y="372675"/>
                    </a:cubicBezTo>
                    <a:lnTo>
                      <a:pt x="497697" y="234399"/>
                    </a:lnTo>
                    <a:cubicBezTo>
                      <a:pt x="495546" y="233862"/>
                      <a:pt x="493126" y="233056"/>
                      <a:pt x="490437" y="232251"/>
                    </a:cubicBezTo>
                    <a:lnTo>
                      <a:pt x="490437" y="374286"/>
                    </a:lnTo>
                    <a:lnTo>
                      <a:pt x="507108" y="580224"/>
                    </a:lnTo>
                    <a:cubicBezTo>
                      <a:pt x="508183" y="593918"/>
                      <a:pt x="497966" y="606000"/>
                      <a:pt x="483984" y="607074"/>
                    </a:cubicBezTo>
                    <a:cubicBezTo>
                      <a:pt x="483446" y="607074"/>
                      <a:pt x="482640" y="607074"/>
                      <a:pt x="482102" y="607074"/>
                    </a:cubicBezTo>
                    <a:cubicBezTo>
                      <a:pt x="469196" y="607074"/>
                      <a:pt x="458171" y="597408"/>
                      <a:pt x="457096" y="584252"/>
                    </a:cubicBezTo>
                    <a:lnTo>
                      <a:pt x="442308" y="398183"/>
                    </a:lnTo>
                    <a:cubicBezTo>
                      <a:pt x="439081" y="399525"/>
                      <a:pt x="435586" y="400331"/>
                      <a:pt x="432090" y="400331"/>
                    </a:cubicBezTo>
                    <a:cubicBezTo>
                      <a:pt x="428595" y="400331"/>
                      <a:pt x="425099" y="399525"/>
                      <a:pt x="422142" y="398183"/>
                    </a:cubicBezTo>
                    <a:lnTo>
                      <a:pt x="407084" y="584252"/>
                    </a:lnTo>
                    <a:cubicBezTo>
                      <a:pt x="406009" y="597408"/>
                      <a:pt x="394985" y="607074"/>
                      <a:pt x="382078" y="607074"/>
                    </a:cubicBezTo>
                    <a:cubicBezTo>
                      <a:pt x="381541" y="607074"/>
                      <a:pt x="380734" y="607074"/>
                      <a:pt x="380196" y="607074"/>
                    </a:cubicBezTo>
                    <a:cubicBezTo>
                      <a:pt x="366214" y="606000"/>
                      <a:pt x="355997" y="593918"/>
                      <a:pt x="357073" y="580224"/>
                    </a:cubicBezTo>
                    <a:lnTo>
                      <a:pt x="373743" y="374286"/>
                    </a:lnTo>
                    <a:lnTo>
                      <a:pt x="373743" y="232251"/>
                    </a:lnTo>
                    <a:cubicBezTo>
                      <a:pt x="367828" y="233862"/>
                      <a:pt x="363257" y="235473"/>
                      <a:pt x="360030" y="236547"/>
                    </a:cubicBezTo>
                    <a:lnTo>
                      <a:pt x="311094" y="285413"/>
                    </a:lnTo>
                    <a:lnTo>
                      <a:pt x="311094" y="587205"/>
                    </a:lnTo>
                    <a:cubicBezTo>
                      <a:pt x="311094" y="598214"/>
                      <a:pt x="301952" y="607074"/>
                      <a:pt x="290928" y="607074"/>
                    </a:cubicBezTo>
                    <a:lnTo>
                      <a:pt x="20166" y="607074"/>
                    </a:lnTo>
                    <a:cubicBezTo>
                      <a:pt x="9142" y="607074"/>
                      <a:pt x="0" y="598214"/>
                      <a:pt x="0" y="587205"/>
                    </a:cubicBezTo>
                    <a:lnTo>
                      <a:pt x="0" y="20137"/>
                    </a:lnTo>
                    <a:cubicBezTo>
                      <a:pt x="0" y="9129"/>
                      <a:pt x="9142" y="0"/>
                      <a:pt x="201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grpSp>
      <p:grpSp>
        <p:nvGrpSpPr>
          <p:cNvPr id="9" name="组合 8"/>
          <p:cNvGrpSpPr/>
          <p:nvPr/>
        </p:nvGrpSpPr>
        <p:grpSpPr>
          <a:xfrm>
            <a:off x="5405787" y="4085222"/>
            <a:ext cx="2613450" cy="706542"/>
            <a:chOff x="5229003" y="4264822"/>
            <a:chExt cx="2613450" cy="706542"/>
          </a:xfrm>
        </p:grpSpPr>
        <p:sp>
          <p:nvSpPr>
            <p:cNvPr id="156" name="圆角矩形 155"/>
            <p:cNvSpPr/>
            <p:nvPr/>
          </p:nvSpPr>
          <p:spPr>
            <a:xfrm flipH="1">
              <a:off x="5229003" y="4264822"/>
              <a:ext cx="2613450" cy="706542"/>
            </a:xfrm>
            <a:prstGeom prst="roundRect">
              <a:avLst>
                <a:gd name="adj" fmla="val 35724"/>
              </a:avLst>
            </a:prstGeom>
            <a:gradFill>
              <a:gsLst>
                <a:gs pos="20000">
                  <a:schemeClr val="accent1">
                    <a:lumMod val="5000"/>
                    <a:lumOff val="95000"/>
                    <a:alpha val="47000"/>
                  </a:schemeClr>
                </a:gs>
                <a:gs pos="100000">
                  <a:schemeClr val="accent6">
                    <a:lumMod val="75000"/>
                    <a:alpha val="7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endParaRPr kumimoji="0" lang="zh-CN"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grpSp>
          <p:nvGrpSpPr>
            <p:cNvPr id="181" name="组合 180"/>
            <p:cNvGrpSpPr/>
            <p:nvPr/>
          </p:nvGrpSpPr>
          <p:grpSpPr>
            <a:xfrm>
              <a:off x="5354450" y="4399373"/>
              <a:ext cx="1942462" cy="526111"/>
              <a:chOff x="9460676" y="3505370"/>
              <a:chExt cx="1942462" cy="526111"/>
            </a:xfrm>
          </p:grpSpPr>
          <p:sp>
            <p:nvSpPr>
              <p:cNvPr id="182" name="矩形 181"/>
              <p:cNvSpPr/>
              <p:nvPr/>
            </p:nvSpPr>
            <p:spPr>
              <a:xfrm>
                <a:off x="10009296" y="3600594"/>
                <a:ext cx="1393842" cy="430887"/>
              </a:xfrm>
              <a:prstGeom prst="rect">
                <a:avLst/>
              </a:prstGeom>
            </p:spPr>
            <p:txBody>
              <a:bodyPr wrap="square">
                <a:spAutoFit/>
              </a:bodyPr>
              <a:lstStyle/>
              <a:p>
                <a:pPr lvl="0">
                  <a:defRPr/>
                </a:pPr>
                <a:r>
                  <a:rPr lang="en-US" altLang="zh-CN" sz="1100" b="1">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rPr>
                  <a:t>Acero inoxidable SUS304</a:t>
                </a:r>
                <a:endParaRPr kumimoji="0" lang="zh-CN" alt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183" name="yard-stone-floor-architectonic-detail_47603">
                <a:extLst>
                  <a:ext uri="{FF2B5EF4-FFF2-40B4-BE49-F238E27FC236}">
                    <a16:creationId xmlns:a16="http://schemas.microsoft.com/office/drawing/2014/main" id="{54405246-CCE2-4201-BBB1-D3F3EB6E740D}"/>
                  </a:ext>
                </a:extLst>
              </p:cNvPr>
              <p:cNvSpPr>
                <a:spLocks/>
              </p:cNvSpPr>
              <p:nvPr/>
            </p:nvSpPr>
            <p:spPr>
              <a:xfrm>
                <a:off x="9460676" y="3505370"/>
                <a:ext cx="407723" cy="414263"/>
              </a:xfrm>
              <a:custGeom>
                <a:avLst/>
                <a:gdLst>
                  <a:gd name="connsiteX0" fmla="*/ 452228 w 607427"/>
                  <a:gd name="connsiteY0" fmla="*/ 419018 h 475188"/>
                  <a:gd name="connsiteX1" fmla="*/ 500639 w 607427"/>
                  <a:gd name="connsiteY1" fmla="*/ 426630 h 475188"/>
                  <a:gd name="connsiteX2" fmla="*/ 508000 w 607427"/>
                  <a:gd name="connsiteY2" fmla="*/ 461053 h 475188"/>
                  <a:gd name="connsiteX3" fmla="*/ 508000 w 607427"/>
                  <a:gd name="connsiteY3" fmla="*/ 474200 h 475188"/>
                  <a:gd name="connsiteX4" fmla="*/ 399400 w 607427"/>
                  <a:gd name="connsiteY4" fmla="*/ 474200 h 475188"/>
                  <a:gd name="connsiteX5" fmla="*/ 223906 w 607427"/>
                  <a:gd name="connsiteY5" fmla="*/ 406387 h 475188"/>
                  <a:gd name="connsiteX6" fmla="*/ 286708 w 607427"/>
                  <a:gd name="connsiteY6" fmla="*/ 474200 h 475188"/>
                  <a:gd name="connsiteX7" fmla="*/ 137109 w 607427"/>
                  <a:gd name="connsiteY7" fmla="*/ 474200 h 475188"/>
                  <a:gd name="connsiteX8" fmla="*/ 161883 w 607427"/>
                  <a:gd name="connsiteY8" fmla="*/ 418151 h 475188"/>
                  <a:gd name="connsiteX9" fmla="*/ 0 w 607427"/>
                  <a:gd name="connsiteY9" fmla="*/ 330811 h 475188"/>
                  <a:gd name="connsiteX10" fmla="*/ 83651 w 607427"/>
                  <a:gd name="connsiteY10" fmla="*/ 341883 h 475188"/>
                  <a:gd name="connsiteX11" fmla="*/ 144095 w 607427"/>
                  <a:gd name="connsiteY11" fmla="*/ 412118 h 475188"/>
                  <a:gd name="connsiteX12" fmla="*/ 133963 w 607427"/>
                  <a:gd name="connsiteY12" fmla="*/ 454242 h 475188"/>
                  <a:gd name="connsiteX13" fmla="*/ 120887 w 607427"/>
                  <a:gd name="connsiteY13" fmla="*/ 474482 h 475188"/>
                  <a:gd name="connsiteX14" fmla="*/ 0 w 607427"/>
                  <a:gd name="connsiteY14" fmla="*/ 474223 h 475188"/>
                  <a:gd name="connsiteX15" fmla="*/ 354049 w 607427"/>
                  <a:gd name="connsiteY15" fmla="*/ 314299 h 475188"/>
                  <a:gd name="connsiteX16" fmla="*/ 437717 w 607427"/>
                  <a:gd name="connsiteY16" fmla="*/ 415582 h 475188"/>
                  <a:gd name="connsiteX17" fmla="*/ 378820 w 607427"/>
                  <a:gd name="connsiteY17" fmla="*/ 474224 h 475188"/>
                  <a:gd name="connsiteX18" fmla="*/ 302082 w 607427"/>
                  <a:gd name="connsiteY18" fmla="*/ 474483 h 475188"/>
                  <a:gd name="connsiteX19" fmla="*/ 235477 w 607427"/>
                  <a:gd name="connsiteY19" fmla="*/ 399062 h 475188"/>
                  <a:gd name="connsiteX20" fmla="*/ 243965 w 607427"/>
                  <a:gd name="connsiteY20" fmla="*/ 343274 h 475188"/>
                  <a:gd name="connsiteX21" fmla="*/ 607427 w 607427"/>
                  <a:gd name="connsiteY21" fmla="*/ 308795 h 475188"/>
                  <a:gd name="connsiteX22" fmla="*/ 607427 w 607427"/>
                  <a:gd name="connsiteY22" fmla="*/ 474237 h 475188"/>
                  <a:gd name="connsiteX23" fmla="*/ 525027 w 607427"/>
                  <a:gd name="connsiteY23" fmla="*/ 475188 h 475188"/>
                  <a:gd name="connsiteX24" fmla="*/ 508565 w 607427"/>
                  <a:gd name="connsiteY24" fmla="*/ 427363 h 475188"/>
                  <a:gd name="connsiteX25" fmla="*/ 548508 w 607427"/>
                  <a:gd name="connsiteY25" fmla="*/ 419061 h 475188"/>
                  <a:gd name="connsiteX26" fmla="*/ 541490 w 607427"/>
                  <a:gd name="connsiteY26" fmla="*/ 337767 h 475188"/>
                  <a:gd name="connsiteX27" fmla="*/ 453797 w 607427"/>
                  <a:gd name="connsiteY27" fmla="*/ 301174 h 475188"/>
                  <a:gd name="connsiteX28" fmla="*/ 529157 w 607427"/>
                  <a:gd name="connsiteY28" fmla="*/ 337752 h 475188"/>
                  <a:gd name="connsiteX29" fmla="*/ 532275 w 607427"/>
                  <a:gd name="connsiteY29" fmla="*/ 402692 h 475188"/>
                  <a:gd name="connsiteX30" fmla="*/ 500485 w 607427"/>
                  <a:gd name="connsiteY30" fmla="*/ 412809 h 475188"/>
                  <a:gd name="connsiteX31" fmla="*/ 448600 w 607427"/>
                  <a:gd name="connsiteY31" fmla="*/ 402692 h 475188"/>
                  <a:gd name="connsiteX32" fmla="*/ 399400 w 607427"/>
                  <a:gd name="connsiteY32" fmla="*/ 345275 h 475188"/>
                  <a:gd name="connsiteX33" fmla="*/ 152592 w 607427"/>
                  <a:gd name="connsiteY33" fmla="*/ 258411 h 475188"/>
                  <a:gd name="connsiteX34" fmla="*/ 235476 w 607427"/>
                  <a:gd name="connsiteY34" fmla="*/ 304601 h 475188"/>
                  <a:gd name="connsiteX35" fmla="*/ 222312 w 607427"/>
                  <a:gd name="connsiteY35" fmla="*/ 396289 h 475188"/>
                  <a:gd name="connsiteX36" fmla="*/ 153718 w 607427"/>
                  <a:gd name="connsiteY36" fmla="*/ 406669 h 475188"/>
                  <a:gd name="connsiteX37" fmla="*/ 101494 w 607427"/>
                  <a:gd name="connsiteY37" fmla="*/ 332540 h 475188"/>
                  <a:gd name="connsiteX38" fmla="*/ 72047 w 607427"/>
                  <a:gd name="connsiteY38" fmla="*/ 322593 h 475188"/>
                  <a:gd name="connsiteX39" fmla="*/ 98376 w 607427"/>
                  <a:gd name="connsiteY39" fmla="*/ 281852 h 475188"/>
                  <a:gd name="connsiteX40" fmla="*/ 395154 w 607427"/>
                  <a:gd name="connsiteY40" fmla="*/ 248814 h 475188"/>
                  <a:gd name="connsiteX41" fmla="*/ 445479 w 607427"/>
                  <a:gd name="connsiteY41" fmla="*/ 290157 h 475188"/>
                  <a:gd name="connsiteX42" fmla="*/ 385799 w 607427"/>
                  <a:gd name="connsiteY42" fmla="*/ 337727 h 475188"/>
                  <a:gd name="connsiteX43" fmla="*/ 366483 w 607427"/>
                  <a:gd name="connsiteY43" fmla="*/ 308753 h 475188"/>
                  <a:gd name="connsiteX44" fmla="*/ 371074 w 607427"/>
                  <a:gd name="connsiteY44" fmla="*/ 297076 h 475188"/>
                  <a:gd name="connsiteX45" fmla="*/ 354097 w 607427"/>
                  <a:gd name="connsiteY45" fmla="*/ 269659 h 475188"/>
                  <a:gd name="connsiteX46" fmla="*/ 57324 w 607427"/>
                  <a:gd name="connsiteY46" fmla="*/ 248814 h 475188"/>
                  <a:gd name="connsiteX47" fmla="*/ 76634 w 607427"/>
                  <a:gd name="connsiteY47" fmla="*/ 278495 h 475188"/>
                  <a:gd name="connsiteX48" fmla="*/ 54986 w 607427"/>
                  <a:gd name="connsiteY48" fmla="*/ 322626 h 475188"/>
                  <a:gd name="connsiteX49" fmla="*/ 0 w 607427"/>
                  <a:gd name="connsiteY49" fmla="*/ 317088 h 475188"/>
                  <a:gd name="connsiteX50" fmla="*/ 0 w 607427"/>
                  <a:gd name="connsiteY50" fmla="*/ 272957 h 475188"/>
                  <a:gd name="connsiteX51" fmla="*/ 20869 w 607427"/>
                  <a:gd name="connsiteY51" fmla="*/ 252968 h 475188"/>
                  <a:gd name="connsiteX52" fmla="*/ 184401 w 607427"/>
                  <a:gd name="connsiteY52" fmla="*/ 212614 h 475188"/>
                  <a:gd name="connsiteX53" fmla="*/ 297532 w 607427"/>
                  <a:gd name="connsiteY53" fmla="*/ 224026 h 475188"/>
                  <a:gd name="connsiteX54" fmla="*/ 354098 w 607427"/>
                  <a:gd name="connsiteY54" fmla="*/ 301144 h 475188"/>
                  <a:gd name="connsiteX55" fmla="*/ 268080 w 607427"/>
                  <a:gd name="connsiteY55" fmla="*/ 326648 h 475188"/>
                  <a:gd name="connsiteX56" fmla="*/ 256039 w 607427"/>
                  <a:gd name="connsiteY56" fmla="*/ 297081 h 475188"/>
                  <a:gd name="connsiteX57" fmla="*/ 158067 w 607427"/>
                  <a:gd name="connsiteY57" fmla="*/ 245381 h 475188"/>
                  <a:gd name="connsiteX58" fmla="*/ 523658 w 607427"/>
                  <a:gd name="connsiteY58" fmla="*/ 209580 h 475188"/>
                  <a:gd name="connsiteX59" fmla="*/ 607427 w 607427"/>
                  <a:gd name="connsiteY59" fmla="*/ 231629 h 475188"/>
                  <a:gd name="connsiteX60" fmla="*/ 607427 w 607427"/>
                  <a:gd name="connsiteY60" fmla="*/ 293280 h 475188"/>
                  <a:gd name="connsiteX61" fmla="*/ 532234 w 607427"/>
                  <a:gd name="connsiteY61" fmla="*/ 323543 h 475188"/>
                  <a:gd name="connsiteX62" fmla="*/ 459381 w 607427"/>
                  <a:gd name="connsiteY62" fmla="*/ 293280 h 475188"/>
                  <a:gd name="connsiteX63" fmla="*/ 465791 w 607427"/>
                  <a:gd name="connsiteY63" fmla="*/ 251603 h 475188"/>
                  <a:gd name="connsiteX64" fmla="*/ 0 w 607427"/>
                  <a:gd name="connsiteY64" fmla="*/ 183400 h 475188"/>
                  <a:gd name="connsiteX65" fmla="*/ 27097 w 607427"/>
                  <a:gd name="connsiteY65" fmla="*/ 187548 h 475188"/>
                  <a:gd name="connsiteX66" fmla="*/ 54194 w 607427"/>
                  <a:gd name="connsiteY66" fmla="*/ 233004 h 475188"/>
                  <a:gd name="connsiteX67" fmla="*/ 20171 w 607427"/>
                  <a:gd name="connsiteY67" fmla="*/ 238449 h 475188"/>
                  <a:gd name="connsiteX68" fmla="*/ 0 w 607427"/>
                  <a:gd name="connsiteY68" fmla="*/ 258411 h 475188"/>
                  <a:gd name="connsiteX69" fmla="*/ 411392 w 607427"/>
                  <a:gd name="connsiteY69" fmla="*/ 179236 h 475188"/>
                  <a:gd name="connsiteX70" fmla="*/ 502779 w 607427"/>
                  <a:gd name="connsiteY70" fmla="*/ 201969 h 475188"/>
                  <a:gd name="connsiteX71" fmla="*/ 453751 w 607427"/>
                  <a:gd name="connsiteY71" fmla="*/ 233691 h 475188"/>
                  <a:gd name="connsiteX72" fmla="*/ 445435 w 607427"/>
                  <a:gd name="connsiteY72" fmla="*/ 265326 h 475188"/>
                  <a:gd name="connsiteX73" fmla="*/ 411392 w 607427"/>
                  <a:gd name="connsiteY73" fmla="*/ 241211 h 475188"/>
                  <a:gd name="connsiteX74" fmla="*/ 399698 w 607427"/>
                  <a:gd name="connsiteY74" fmla="*/ 232308 h 475188"/>
                  <a:gd name="connsiteX75" fmla="*/ 336551 w 607427"/>
                  <a:gd name="connsiteY75" fmla="*/ 261869 h 475188"/>
                  <a:gd name="connsiteX76" fmla="*/ 329188 w 607427"/>
                  <a:gd name="connsiteY76" fmla="*/ 241902 h 475188"/>
                  <a:gd name="connsiteX77" fmla="*/ 352859 w 607427"/>
                  <a:gd name="connsiteY77" fmla="*/ 159901 h 475188"/>
                  <a:gd name="connsiteX78" fmla="*/ 388109 w 607427"/>
                  <a:gd name="connsiteY78" fmla="*/ 170195 h 475188"/>
                  <a:gd name="connsiteX79" fmla="*/ 317609 w 607427"/>
                  <a:gd name="connsiteY79" fmla="*/ 228843 h 475188"/>
                  <a:gd name="connsiteX80" fmla="*/ 298209 w 607427"/>
                  <a:gd name="connsiteY80" fmla="*/ 209553 h 475188"/>
                  <a:gd name="connsiteX81" fmla="*/ 298209 w 607427"/>
                  <a:gd name="connsiteY81" fmla="*/ 179191 h 475188"/>
                  <a:gd name="connsiteX82" fmla="*/ 60458 w 607427"/>
                  <a:gd name="connsiteY82" fmla="*/ 159901 h 475188"/>
                  <a:gd name="connsiteX83" fmla="*/ 137134 w 607427"/>
                  <a:gd name="connsiteY83" fmla="*/ 166128 h 475188"/>
                  <a:gd name="connsiteX84" fmla="*/ 169710 w 607427"/>
                  <a:gd name="connsiteY84" fmla="*/ 211619 h 475188"/>
                  <a:gd name="connsiteX85" fmla="*/ 144151 w 607427"/>
                  <a:gd name="connsiteY85" fmla="*/ 243964 h 475188"/>
                  <a:gd name="connsiteX86" fmla="*/ 89916 w 607427"/>
                  <a:gd name="connsiteY86" fmla="*/ 265326 h 475188"/>
                  <a:gd name="connsiteX87" fmla="*/ 72068 w 607427"/>
                  <a:gd name="connsiteY87" fmla="*/ 233673 h 475188"/>
                  <a:gd name="connsiteX88" fmla="*/ 44950 w 607427"/>
                  <a:gd name="connsiteY88" fmla="*/ 195706 h 475188"/>
                  <a:gd name="connsiteX89" fmla="*/ 286708 w 607427"/>
                  <a:gd name="connsiteY89" fmla="*/ 142754 h 475188"/>
                  <a:gd name="connsiteX90" fmla="*/ 278912 w 607427"/>
                  <a:gd name="connsiteY90" fmla="*/ 209580 h 475188"/>
                  <a:gd name="connsiteX91" fmla="*/ 181283 w 607427"/>
                  <a:gd name="connsiteY91" fmla="*/ 198515 h 475188"/>
                  <a:gd name="connsiteX92" fmla="*/ 158067 w 607427"/>
                  <a:gd name="connsiteY92" fmla="*/ 176124 h 475188"/>
                  <a:gd name="connsiteX93" fmla="*/ 483411 w 607427"/>
                  <a:gd name="connsiteY93" fmla="*/ 105072 h 475188"/>
                  <a:gd name="connsiteX94" fmla="*/ 607427 w 607427"/>
                  <a:gd name="connsiteY94" fmla="*/ 132330 h 475188"/>
                  <a:gd name="connsiteX95" fmla="*/ 607427 w 607427"/>
                  <a:gd name="connsiteY95" fmla="*/ 220941 h 475188"/>
                  <a:gd name="connsiteX96" fmla="*/ 522989 w 607427"/>
                  <a:gd name="connsiteY96" fmla="*/ 195068 h 475188"/>
                  <a:gd name="connsiteX97" fmla="*/ 445479 w 607427"/>
                  <a:gd name="connsiteY97" fmla="*/ 176463 h 475188"/>
                  <a:gd name="connsiteX98" fmla="*/ 477234 w 607427"/>
                  <a:gd name="connsiteY98" fmla="*/ 90324 h 475188"/>
                  <a:gd name="connsiteX99" fmla="*/ 437751 w 607427"/>
                  <a:gd name="connsiteY99" fmla="*/ 146776 h 475188"/>
                  <a:gd name="connsiteX100" fmla="*/ 429179 w 607427"/>
                  <a:gd name="connsiteY100" fmla="*/ 104589 h 475188"/>
                  <a:gd name="connsiteX101" fmla="*/ 345503 w 607427"/>
                  <a:gd name="connsiteY101" fmla="*/ 80021 h 475188"/>
                  <a:gd name="connsiteX102" fmla="*/ 416001 w 607427"/>
                  <a:gd name="connsiteY102" fmla="*/ 111667 h 475188"/>
                  <a:gd name="connsiteX103" fmla="*/ 432283 w 607427"/>
                  <a:gd name="connsiteY103" fmla="*/ 170204 h 475188"/>
                  <a:gd name="connsiteX104" fmla="*/ 350180 w 607427"/>
                  <a:gd name="connsiteY104" fmla="*/ 147464 h 475188"/>
                  <a:gd name="connsiteX105" fmla="*/ 297523 w 607427"/>
                  <a:gd name="connsiteY105" fmla="*/ 163028 h 475188"/>
                  <a:gd name="connsiteX106" fmla="*/ 292846 w 607427"/>
                  <a:gd name="connsiteY106" fmla="*/ 105096 h 475188"/>
                  <a:gd name="connsiteX107" fmla="*/ 184390 w 607427"/>
                  <a:gd name="connsiteY107" fmla="*/ 46220 h 475188"/>
                  <a:gd name="connsiteX108" fmla="*/ 266539 w 607427"/>
                  <a:gd name="connsiteY108" fmla="*/ 58589 h 475188"/>
                  <a:gd name="connsiteX109" fmla="*/ 282050 w 607427"/>
                  <a:gd name="connsiteY109" fmla="*/ 125105 h 475188"/>
                  <a:gd name="connsiteX110" fmla="*/ 153714 w 607427"/>
                  <a:gd name="connsiteY110" fmla="*/ 163076 h 475188"/>
                  <a:gd name="connsiteX111" fmla="*/ 144095 w 607427"/>
                  <a:gd name="connsiteY111" fmla="*/ 150967 h 475188"/>
                  <a:gd name="connsiteX112" fmla="*/ 78990 w 607427"/>
                  <a:gd name="connsiteY112" fmla="*/ 39940 h 475188"/>
                  <a:gd name="connsiteX113" fmla="*/ 158067 w 607427"/>
                  <a:gd name="connsiteY113" fmla="*/ 75836 h 475188"/>
                  <a:gd name="connsiteX114" fmla="*/ 127839 w 607427"/>
                  <a:gd name="connsiteY114" fmla="*/ 149532 h 475188"/>
                  <a:gd name="connsiteX115" fmla="*/ 48849 w 607427"/>
                  <a:gd name="connsiteY115" fmla="*/ 142698 h 475188"/>
                  <a:gd name="connsiteX116" fmla="*/ 27110 w 607427"/>
                  <a:gd name="connsiteY116" fmla="*/ 170204 h 475188"/>
                  <a:gd name="connsiteX117" fmla="*/ 0 w 607427"/>
                  <a:gd name="connsiteY117" fmla="*/ 164755 h 475188"/>
                  <a:gd name="connsiteX118" fmla="*/ 0 w 607427"/>
                  <a:gd name="connsiteY118" fmla="*/ 55164 h 475188"/>
                  <a:gd name="connsiteX119" fmla="*/ 27110 w 607427"/>
                  <a:gd name="connsiteY119" fmla="*/ 73068 h 475188"/>
                  <a:gd name="connsiteX120" fmla="*/ 553113 w 607427"/>
                  <a:gd name="connsiteY120" fmla="*/ 0 h 475188"/>
                  <a:gd name="connsiteX121" fmla="*/ 607427 w 607427"/>
                  <a:gd name="connsiteY121" fmla="*/ 0 h 475188"/>
                  <a:gd name="connsiteX122" fmla="*/ 607427 w 607427"/>
                  <a:gd name="connsiteY122" fmla="*/ 115163 h 475188"/>
                  <a:gd name="connsiteX123" fmla="*/ 544624 w 607427"/>
                  <a:gd name="connsiteY123" fmla="*/ 104607 h 475188"/>
                  <a:gd name="connsiteX124" fmla="*/ 437759 w 607427"/>
                  <a:gd name="connsiteY124" fmla="*/ 0 h 475188"/>
                  <a:gd name="connsiteX125" fmla="*/ 533051 w 607427"/>
                  <a:gd name="connsiteY125" fmla="*/ 0 h 475188"/>
                  <a:gd name="connsiteX126" fmla="*/ 526467 w 607427"/>
                  <a:gd name="connsiteY126" fmla="*/ 101403 h 475188"/>
                  <a:gd name="connsiteX127" fmla="*/ 496580 w 607427"/>
                  <a:gd name="connsiteY127" fmla="*/ 90329 h 475188"/>
                  <a:gd name="connsiteX128" fmla="*/ 490429 w 607427"/>
                  <a:gd name="connsiteY128" fmla="*/ 72419 h 475188"/>
                  <a:gd name="connsiteX129" fmla="*/ 415842 w 607427"/>
                  <a:gd name="connsiteY129" fmla="*/ 90329 h 475188"/>
                  <a:gd name="connsiteX130" fmla="*/ 437759 w 607427"/>
                  <a:gd name="connsiteY130" fmla="*/ 0 h 475188"/>
                  <a:gd name="connsiteX131" fmla="*/ 235477 w 607427"/>
                  <a:gd name="connsiteY131" fmla="*/ 0 h 475188"/>
                  <a:gd name="connsiteX132" fmla="*/ 421487 w 607427"/>
                  <a:gd name="connsiteY132" fmla="*/ 0 h 475188"/>
                  <a:gd name="connsiteX133" fmla="*/ 399394 w 607427"/>
                  <a:gd name="connsiteY133" fmla="*/ 90324 h 475188"/>
                  <a:gd name="connsiteX134" fmla="*/ 347066 w 607427"/>
                  <a:gd name="connsiteY134" fmla="*/ 57967 h 475188"/>
                  <a:gd name="connsiteX135" fmla="*/ 286680 w 607427"/>
                  <a:gd name="connsiteY135" fmla="*/ 86171 h 475188"/>
                  <a:gd name="connsiteX136" fmla="*/ 278102 w 607427"/>
                  <a:gd name="connsiteY136" fmla="*/ 44124 h 475188"/>
                  <a:gd name="connsiteX137" fmla="*/ 247866 w 607427"/>
                  <a:gd name="connsiteY137" fmla="*/ 44124 h 475188"/>
                  <a:gd name="connsiteX138" fmla="*/ 126298 w 607427"/>
                  <a:gd name="connsiteY138" fmla="*/ 0 h 475188"/>
                  <a:gd name="connsiteX139" fmla="*/ 223098 w 607427"/>
                  <a:gd name="connsiteY139" fmla="*/ 0 h 475188"/>
                  <a:gd name="connsiteX140" fmla="*/ 230890 w 607427"/>
                  <a:gd name="connsiteY140" fmla="*/ 39949 h 475188"/>
                  <a:gd name="connsiteX141" fmla="*/ 175131 w 607427"/>
                  <a:gd name="connsiteY141" fmla="*/ 28967 h 475188"/>
                  <a:gd name="connsiteX142" fmla="*/ 153745 w 607427"/>
                  <a:gd name="connsiteY142" fmla="*/ 57934 h 475188"/>
                  <a:gd name="connsiteX143" fmla="*/ 107683 w 607427"/>
                  <a:gd name="connsiteY143" fmla="*/ 39949 h 475188"/>
                  <a:gd name="connsiteX144" fmla="*/ 0 w 607427"/>
                  <a:gd name="connsiteY144" fmla="*/ 0 h 475188"/>
                  <a:gd name="connsiteX145" fmla="*/ 111564 w 607427"/>
                  <a:gd name="connsiteY145" fmla="*/ 0 h 475188"/>
                  <a:gd name="connsiteX146" fmla="*/ 99178 w 607427"/>
                  <a:gd name="connsiteY146" fmla="*/ 31821 h 475188"/>
                  <a:gd name="connsiteX147" fmla="*/ 74405 w 607427"/>
                  <a:gd name="connsiteY147" fmla="*/ 25163 h 475188"/>
                  <a:gd name="connsiteX148" fmla="*/ 23040 w 607427"/>
                  <a:gd name="connsiteY148" fmla="*/ 57934 h 475188"/>
                  <a:gd name="connsiteX149" fmla="*/ 1039 w 607427"/>
                  <a:gd name="connsiteY149" fmla="*/ 44791 h 4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07427" h="475188">
                    <a:moveTo>
                      <a:pt x="452228" y="419018"/>
                    </a:moveTo>
                    <a:lnTo>
                      <a:pt x="500639" y="426630"/>
                    </a:lnTo>
                    <a:lnTo>
                      <a:pt x="508000" y="461053"/>
                    </a:lnTo>
                    <a:lnTo>
                      <a:pt x="508000" y="474200"/>
                    </a:lnTo>
                    <a:lnTo>
                      <a:pt x="399400" y="474200"/>
                    </a:lnTo>
                    <a:close/>
                    <a:moveTo>
                      <a:pt x="223906" y="406387"/>
                    </a:moveTo>
                    <a:lnTo>
                      <a:pt x="286708" y="474200"/>
                    </a:lnTo>
                    <a:lnTo>
                      <a:pt x="137109" y="474200"/>
                    </a:lnTo>
                    <a:lnTo>
                      <a:pt x="161883" y="418151"/>
                    </a:lnTo>
                    <a:close/>
                    <a:moveTo>
                      <a:pt x="0" y="330811"/>
                    </a:moveTo>
                    <a:lnTo>
                      <a:pt x="83651" y="341883"/>
                    </a:lnTo>
                    <a:lnTo>
                      <a:pt x="144095" y="412118"/>
                    </a:lnTo>
                    <a:lnTo>
                      <a:pt x="133963" y="454242"/>
                    </a:lnTo>
                    <a:lnTo>
                      <a:pt x="120887" y="474482"/>
                    </a:lnTo>
                    <a:lnTo>
                      <a:pt x="0" y="474223"/>
                    </a:lnTo>
                    <a:close/>
                    <a:moveTo>
                      <a:pt x="354049" y="314299"/>
                    </a:moveTo>
                    <a:lnTo>
                      <a:pt x="437717" y="415582"/>
                    </a:lnTo>
                    <a:lnTo>
                      <a:pt x="378820" y="474224"/>
                    </a:lnTo>
                    <a:lnTo>
                      <a:pt x="302082" y="474483"/>
                    </a:lnTo>
                    <a:lnTo>
                      <a:pt x="235477" y="399062"/>
                    </a:lnTo>
                    <a:lnTo>
                      <a:pt x="243965" y="343274"/>
                    </a:lnTo>
                    <a:close/>
                    <a:moveTo>
                      <a:pt x="607427" y="308795"/>
                    </a:moveTo>
                    <a:lnTo>
                      <a:pt x="607427" y="474237"/>
                    </a:lnTo>
                    <a:lnTo>
                      <a:pt x="525027" y="475188"/>
                    </a:lnTo>
                    <a:lnTo>
                      <a:pt x="508565" y="427363"/>
                    </a:lnTo>
                    <a:lnTo>
                      <a:pt x="548508" y="419061"/>
                    </a:lnTo>
                    <a:lnTo>
                      <a:pt x="541490" y="337767"/>
                    </a:lnTo>
                    <a:close/>
                    <a:moveTo>
                      <a:pt x="453797" y="301174"/>
                    </a:moveTo>
                    <a:lnTo>
                      <a:pt x="529157" y="337752"/>
                    </a:lnTo>
                    <a:lnTo>
                      <a:pt x="532275" y="402692"/>
                    </a:lnTo>
                    <a:lnTo>
                      <a:pt x="500485" y="412809"/>
                    </a:lnTo>
                    <a:lnTo>
                      <a:pt x="448600" y="402692"/>
                    </a:lnTo>
                    <a:lnTo>
                      <a:pt x="399400" y="345275"/>
                    </a:lnTo>
                    <a:close/>
                    <a:moveTo>
                      <a:pt x="152592" y="258411"/>
                    </a:moveTo>
                    <a:lnTo>
                      <a:pt x="235476" y="304601"/>
                    </a:lnTo>
                    <a:lnTo>
                      <a:pt x="222312" y="396289"/>
                    </a:lnTo>
                    <a:lnTo>
                      <a:pt x="153718" y="406669"/>
                    </a:lnTo>
                    <a:lnTo>
                      <a:pt x="101494" y="332540"/>
                    </a:lnTo>
                    <a:lnTo>
                      <a:pt x="72047" y="322593"/>
                    </a:lnTo>
                    <a:lnTo>
                      <a:pt x="98376" y="281852"/>
                    </a:lnTo>
                    <a:close/>
                    <a:moveTo>
                      <a:pt x="395154" y="248814"/>
                    </a:moveTo>
                    <a:lnTo>
                      <a:pt x="445479" y="290157"/>
                    </a:lnTo>
                    <a:lnTo>
                      <a:pt x="385799" y="337727"/>
                    </a:lnTo>
                    <a:lnTo>
                      <a:pt x="366483" y="308753"/>
                    </a:lnTo>
                    <a:lnTo>
                      <a:pt x="371074" y="297076"/>
                    </a:lnTo>
                    <a:lnTo>
                      <a:pt x="354097" y="269659"/>
                    </a:lnTo>
                    <a:close/>
                    <a:moveTo>
                      <a:pt x="57324" y="248814"/>
                    </a:moveTo>
                    <a:lnTo>
                      <a:pt x="76634" y="278495"/>
                    </a:lnTo>
                    <a:lnTo>
                      <a:pt x="54986" y="322626"/>
                    </a:lnTo>
                    <a:lnTo>
                      <a:pt x="0" y="317088"/>
                    </a:lnTo>
                    <a:lnTo>
                      <a:pt x="0" y="272957"/>
                    </a:lnTo>
                    <a:lnTo>
                      <a:pt x="20869" y="252968"/>
                    </a:lnTo>
                    <a:close/>
                    <a:moveTo>
                      <a:pt x="184401" y="212614"/>
                    </a:moveTo>
                    <a:lnTo>
                      <a:pt x="297532" y="224026"/>
                    </a:lnTo>
                    <a:lnTo>
                      <a:pt x="354098" y="301144"/>
                    </a:lnTo>
                    <a:lnTo>
                      <a:pt x="268080" y="326648"/>
                    </a:lnTo>
                    <a:lnTo>
                      <a:pt x="256039" y="297081"/>
                    </a:lnTo>
                    <a:lnTo>
                      <a:pt x="158067" y="245381"/>
                    </a:lnTo>
                    <a:close/>
                    <a:moveTo>
                      <a:pt x="523658" y="209580"/>
                    </a:moveTo>
                    <a:lnTo>
                      <a:pt x="607427" y="231629"/>
                    </a:lnTo>
                    <a:lnTo>
                      <a:pt x="607427" y="293280"/>
                    </a:lnTo>
                    <a:lnTo>
                      <a:pt x="532234" y="323543"/>
                    </a:lnTo>
                    <a:lnTo>
                      <a:pt x="459381" y="293280"/>
                    </a:lnTo>
                    <a:lnTo>
                      <a:pt x="465791" y="251603"/>
                    </a:lnTo>
                    <a:close/>
                    <a:moveTo>
                      <a:pt x="0" y="183400"/>
                    </a:moveTo>
                    <a:lnTo>
                      <a:pt x="27097" y="187548"/>
                    </a:lnTo>
                    <a:lnTo>
                      <a:pt x="54194" y="233004"/>
                    </a:lnTo>
                    <a:lnTo>
                      <a:pt x="20171" y="238449"/>
                    </a:lnTo>
                    <a:lnTo>
                      <a:pt x="0" y="258411"/>
                    </a:lnTo>
                    <a:close/>
                    <a:moveTo>
                      <a:pt x="411392" y="179236"/>
                    </a:moveTo>
                    <a:lnTo>
                      <a:pt x="502779" y="201969"/>
                    </a:lnTo>
                    <a:lnTo>
                      <a:pt x="453751" y="233691"/>
                    </a:lnTo>
                    <a:lnTo>
                      <a:pt x="445435" y="265326"/>
                    </a:lnTo>
                    <a:lnTo>
                      <a:pt x="411392" y="241211"/>
                    </a:lnTo>
                    <a:lnTo>
                      <a:pt x="399698" y="232308"/>
                    </a:lnTo>
                    <a:lnTo>
                      <a:pt x="336551" y="261869"/>
                    </a:lnTo>
                    <a:lnTo>
                      <a:pt x="329188" y="241902"/>
                    </a:lnTo>
                    <a:close/>
                    <a:moveTo>
                      <a:pt x="352859" y="159901"/>
                    </a:moveTo>
                    <a:lnTo>
                      <a:pt x="388109" y="170195"/>
                    </a:lnTo>
                    <a:lnTo>
                      <a:pt x="317609" y="228843"/>
                    </a:lnTo>
                    <a:lnTo>
                      <a:pt x="298209" y="209553"/>
                    </a:lnTo>
                    <a:lnTo>
                      <a:pt x="298209" y="179191"/>
                    </a:lnTo>
                    <a:close/>
                    <a:moveTo>
                      <a:pt x="60458" y="159901"/>
                    </a:moveTo>
                    <a:lnTo>
                      <a:pt x="137134" y="166128"/>
                    </a:lnTo>
                    <a:lnTo>
                      <a:pt x="169710" y="211619"/>
                    </a:lnTo>
                    <a:lnTo>
                      <a:pt x="144151" y="243964"/>
                    </a:lnTo>
                    <a:lnTo>
                      <a:pt x="89916" y="265326"/>
                    </a:lnTo>
                    <a:lnTo>
                      <a:pt x="72068" y="233673"/>
                    </a:lnTo>
                    <a:lnTo>
                      <a:pt x="44950" y="195706"/>
                    </a:lnTo>
                    <a:close/>
                    <a:moveTo>
                      <a:pt x="286708" y="142754"/>
                    </a:moveTo>
                    <a:lnTo>
                      <a:pt x="278912" y="209580"/>
                    </a:lnTo>
                    <a:lnTo>
                      <a:pt x="181283" y="198515"/>
                    </a:lnTo>
                    <a:lnTo>
                      <a:pt x="158067" y="176124"/>
                    </a:lnTo>
                    <a:close/>
                    <a:moveTo>
                      <a:pt x="483411" y="105072"/>
                    </a:moveTo>
                    <a:lnTo>
                      <a:pt x="607427" y="132330"/>
                    </a:lnTo>
                    <a:lnTo>
                      <a:pt x="607427" y="220941"/>
                    </a:lnTo>
                    <a:lnTo>
                      <a:pt x="522989" y="195068"/>
                    </a:lnTo>
                    <a:lnTo>
                      <a:pt x="445479" y="176463"/>
                    </a:lnTo>
                    <a:close/>
                    <a:moveTo>
                      <a:pt x="477234" y="90324"/>
                    </a:moveTo>
                    <a:lnTo>
                      <a:pt x="437751" y="146776"/>
                    </a:lnTo>
                    <a:lnTo>
                      <a:pt x="429179" y="104589"/>
                    </a:lnTo>
                    <a:close/>
                    <a:moveTo>
                      <a:pt x="345503" y="80021"/>
                    </a:moveTo>
                    <a:lnTo>
                      <a:pt x="416001" y="111667"/>
                    </a:lnTo>
                    <a:lnTo>
                      <a:pt x="432283" y="170204"/>
                    </a:lnTo>
                    <a:lnTo>
                      <a:pt x="350180" y="147464"/>
                    </a:lnTo>
                    <a:lnTo>
                      <a:pt x="297523" y="163028"/>
                    </a:lnTo>
                    <a:lnTo>
                      <a:pt x="292846" y="105096"/>
                    </a:lnTo>
                    <a:close/>
                    <a:moveTo>
                      <a:pt x="184390" y="46220"/>
                    </a:moveTo>
                    <a:lnTo>
                      <a:pt x="266539" y="58589"/>
                    </a:lnTo>
                    <a:lnTo>
                      <a:pt x="282050" y="125105"/>
                    </a:lnTo>
                    <a:lnTo>
                      <a:pt x="153714" y="163076"/>
                    </a:lnTo>
                    <a:lnTo>
                      <a:pt x="144095" y="150967"/>
                    </a:lnTo>
                    <a:close/>
                    <a:moveTo>
                      <a:pt x="78990" y="39940"/>
                    </a:moveTo>
                    <a:lnTo>
                      <a:pt x="158067" y="75836"/>
                    </a:lnTo>
                    <a:lnTo>
                      <a:pt x="127839" y="149532"/>
                    </a:lnTo>
                    <a:lnTo>
                      <a:pt x="48849" y="142698"/>
                    </a:lnTo>
                    <a:lnTo>
                      <a:pt x="27110" y="170204"/>
                    </a:lnTo>
                    <a:lnTo>
                      <a:pt x="0" y="164755"/>
                    </a:lnTo>
                    <a:lnTo>
                      <a:pt x="0" y="55164"/>
                    </a:lnTo>
                    <a:lnTo>
                      <a:pt x="27110" y="73068"/>
                    </a:lnTo>
                    <a:close/>
                    <a:moveTo>
                      <a:pt x="553113" y="0"/>
                    </a:moveTo>
                    <a:lnTo>
                      <a:pt x="607427" y="0"/>
                    </a:lnTo>
                    <a:lnTo>
                      <a:pt x="607427" y="115163"/>
                    </a:lnTo>
                    <a:lnTo>
                      <a:pt x="544624" y="104607"/>
                    </a:lnTo>
                    <a:close/>
                    <a:moveTo>
                      <a:pt x="437759" y="0"/>
                    </a:moveTo>
                    <a:lnTo>
                      <a:pt x="533051" y="0"/>
                    </a:lnTo>
                    <a:lnTo>
                      <a:pt x="526467" y="101403"/>
                    </a:lnTo>
                    <a:lnTo>
                      <a:pt x="496580" y="90329"/>
                    </a:lnTo>
                    <a:lnTo>
                      <a:pt x="490429" y="72419"/>
                    </a:lnTo>
                    <a:lnTo>
                      <a:pt x="415842" y="90329"/>
                    </a:lnTo>
                    <a:cubicBezTo>
                      <a:pt x="415842" y="86868"/>
                      <a:pt x="437759" y="0"/>
                      <a:pt x="437759" y="0"/>
                    </a:cubicBezTo>
                    <a:close/>
                    <a:moveTo>
                      <a:pt x="235477" y="0"/>
                    </a:moveTo>
                    <a:lnTo>
                      <a:pt x="421487" y="0"/>
                    </a:lnTo>
                    <a:lnTo>
                      <a:pt x="399394" y="90324"/>
                    </a:lnTo>
                    <a:lnTo>
                      <a:pt x="347066" y="57967"/>
                    </a:lnTo>
                    <a:lnTo>
                      <a:pt x="286680" y="86171"/>
                    </a:lnTo>
                    <a:lnTo>
                      <a:pt x="278102" y="44124"/>
                    </a:lnTo>
                    <a:lnTo>
                      <a:pt x="247866" y="44124"/>
                    </a:lnTo>
                    <a:close/>
                    <a:moveTo>
                      <a:pt x="126298" y="0"/>
                    </a:moveTo>
                    <a:lnTo>
                      <a:pt x="223098" y="0"/>
                    </a:lnTo>
                    <a:lnTo>
                      <a:pt x="230890" y="39949"/>
                    </a:lnTo>
                    <a:lnTo>
                      <a:pt x="175131" y="28967"/>
                    </a:lnTo>
                    <a:lnTo>
                      <a:pt x="153745" y="57934"/>
                    </a:lnTo>
                    <a:lnTo>
                      <a:pt x="107683" y="39949"/>
                    </a:lnTo>
                    <a:close/>
                    <a:moveTo>
                      <a:pt x="0" y="0"/>
                    </a:moveTo>
                    <a:lnTo>
                      <a:pt x="111564" y="0"/>
                    </a:lnTo>
                    <a:lnTo>
                      <a:pt x="99178" y="31821"/>
                    </a:lnTo>
                    <a:lnTo>
                      <a:pt x="74405" y="25163"/>
                    </a:lnTo>
                    <a:lnTo>
                      <a:pt x="23040" y="57934"/>
                    </a:lnTo>
                    <a:lnTo>
                      <a:pt x="1039" y="447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grpSp>
      <p:grpSp>
        <p:nvGrpSpPr>
          <p:cNvPr id="5" name="组合 4"/>
          <p:cNvGrpSpPr/>
          <p:nvPr/>
        </p:nvGrpSpPr>
        <p:grpSpPr>
          <a:xfrm>
            <a:off x="396241" y="4061019"/>
            <a:ext cx="2535682" cy="706542"/>
            <a:chOff x="219457" y="4240619"/>
            <a:chExt cx="2535682" cy="706542"/>
          </a:xfrm>
        </p:grpSpPr>
        <p:sp>
          <p:nvSpPr>
            <p:cNvPr id="160" name="圆角矩形 159"/>
            <p:cNvSpPr/>
            <p:nvPr/>
          </p:nvSpPr>
          <p:spPr>
            <a:xfrm>
              <a:off x="219457" y="4240619"/>
              <a:ext cx="2535682" cy="706542"/>
            </a:xfrm>
            <a:prstGeom prst="roundRect">
              <a:avLst>
                <a:gd name="adj" fmla="val 35724"/>
              </a:avLst>
            </a:prstGeom>
            <a:gradFill>
              <a:gsLst>
                <a:gs pos="20000">
                  <a:schemeClr val="accent1">
                    <a:lumMod val="5000"/>
                    <a:lumOff val="95000"/>
                    <a:alpha val="47000"/>
                  </a:schemeClr>
                </a:gs>
                <a:gs pos="100000">
                  <a:srgbClr val="087DB8">
                    <a:alpha val="73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endParaRPr kumimoji="0" lang="zh-CN"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sp>
          <p:nvSpPr>
            <p:cNvPr id="185" name="文本框 184"/>
            <p:cNvSpPr txBox="1"/>
            <p:nvPr/>
          </p:nvSpPr>
          <p:spPr>
            <a:xfrm>
              <a:off x="219457" y="4374151"/>
              <a:ext cx="1867135" cy="461665"/>
            </a:xfrm>
            <a:prstGeom prst="rect">
              <a:avLst/>
            </a:prstGeom>
            <a:noFill/>
          </p:spPr>
          <p:txBody>
            <a:bodyPr wrap="square" rtlCol="0">
              <a:spAutoFit/>
            </a:bodyPr>
            <a:lstStyle>
              <a:defPPr>
                <a:defRPr lang="zh-CN"/>
              </a:defPPr>
              <a:lvl1pPr>
                <a:defRPr sz="1200" b="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lvl="0" algn="r">
                <a:defRPr/>
              </a:pPr>
              <a:r>
                <a:rPr lang="en-US" altLang="zh-CN" dirty="0">
                  <a:solidFill>
                    <a:prstClr val="black"/>
                  </a:solidFill>
                  <a:ea typeface="微软雅黑"/>
                  <a:sym typeface="+mn-lt"/>
                </a:rPr>
                <a:t>Ancho de </a:t>
              </a:r>
              <a:r>
                <a:rPr lang="en-US" altLang="zh-CN" dirty="0" err="1">
                  <a:solidFill>
                    <a:prstClr val="black"/>
                  </a:solidFill>
                  <a:ea typeface="微软雅黑"/>
                  <a:sym typeface="+mn-lt"/>
                </a:rPr>
                <a:t>carril</a:t>
              </a:r>
              <a:r>
                <a:rPr lang="en-US" altLang="zh-CN" dirty="0">
                  <a:solidFill>
                    <a:prstClr val="black"/>
                  </a:solidFill>
                  <a:ea typeface="微软雅黑"/>
                  <a:sym typeface="+mn-lt"/>
                </a:rPr>
                <a:t>:
De 550 mm a </a:t>
              </a:r>
              <a:r>
                <a:rPr lang="en-US" altLang="zh-CN" dirty="0">
                  <a:solidFill>
                    <a:srgbClr val="FF0000"/>
                  </a:solidFill>
                  <a:ea typeface="微软雅黑"/>
                  <a:sym typeface="+mn-lt"/>
                </a:rPr>
                <a:t>900 </a:t>
              </a:r>
              <a:r>
                <a:rPr lang="en-US" altLang="zh-CN" dirty="0">
                  <a:solidFill>
                    <a:prstClr val="black"/>
                  </a:solidFill>
                  <a:ea typeface="微软雅黑"/>
                  <a:sym typeface="+mn-lt"/>
                </a:rPr>
                <a:t>mm</a:t>
              </a:r>
              <a:endParaRPr kumimoji="0" lang="en-US" altLang="zh-CN"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sp>
          <p:nvSpPr>
            <p:cNvPr id="184" name="fit-to-width_32193">
              <a:extLst>
                <a:ext uri="{FF2B5EF4-FFF2-40B4-BE49-F238E27FC236}">
                  <a16:creationId xmlns:a16="http://schemas.microsoft.com/office/drawing/2014/main" id="{54405246-CCE2-4201-BBB1-D3F3EB6E740D}"/>
                </a:ext>
              </a:extLst>
            </p:cNvPr>
            <p:cNvSpPr>
              <a:spLocks noChangeAspect="1"/>
            </p:cNvSpPr>
            <p:nvPr/>
          </p:nvSpPr>
          <p:spPr>
            <a:xfrm flipV="1">
              <a:off x="2199613" y="4462504"/>
              <a:ext cx="413951" cy="288000"/>
            </a:xfrm>
            <a:custGeom>
              <a:avLst/>
              <a:gdLst>
                <a:gd name="T0" fmla="*/ 0 w 4806"/>
                <a:gd name="T1" fmla="*/ 3066 h 3066"/>
                <a:gd name="T2" fmla="*/ 0 w 4806"/>
                <a:gd name="T3" fmla="*/ 0 h 3066"/>
                <a:gd name="T4" fmla="*/ 161 w 4806"/>
                <a:gd name="T5" fmla="*/ 0 h 3066"/>
                <a:gd name="T6" fmla="*/ 161 w 4806"/>
                <a:gd name="T7" fmla="*/ 3066 h 3066"/>
                <a:gd name="T8" fmla="*/ 0 w 4806"/>
                <a:gd name="T9" fmla="*/ 3066 h 3066"/>
                <a:gd name="T10" fmla="*/ 4806 w 4806"/>
                <a:gd name="T11" fmla="*/ 3066 h 3066"/>
                <a:gd name="T12" fmla="*/ 4806 w 4806"/>
                <a:gd name="T13" fmla="*/ 0 h 3066"/>
                <a:gd name="T14" fmla="*/ 4644 w 4806"/>
                <a:gd name="T15" fmla="*/ 0 h 3066"/>
                <a:gd name="T16" fmla="*/ 4644 w 4806"/>
                <a:gd name="T17" fmla="*/ 3066 h 3066"/>
                <a:gd name="T18" fmla="*/ 4806 w 4806"/>
                <a:gd name="T19" fmla="*/ 3066 h 3066"/>
                <a:gd name="T20" fmla="*/ 368 w 4806"/>
                <a:gd name="T21" fmla="*/ 1533 h 3066"/>
                <a:gd name="T22" fmla="*/ 782 w 4806"/>
                <a:gd name="T23" fmla="*/ 1947 h 3066"/>
                <a:gd name="T24" fmla="*/ 782 w 4806"/>
                <a:gd name="T25" fmla="*/ 1119 h 3066"/>
                <a:gd name="T26" fmla="*/ 368 w 4806"/>
                <a:gd name="T27" fmla="*/ 1533 h 3066"/>
                <a:gd name="T28" fmla="*/ 4393 w 4806"/>
                <a:gd name="T29" fmla="*/ 1533 h 3066"/>
                <a:gd name="T30" fmla="*/ 3979 w 4806"/>
                <a:gd name="T31" fmla="*/ 1119 h 3066"/>
                <a:gd name="T32" fmla="*/ 3979 w 4806"/>
                <a:gd name="T33" fmla="*/ 1947 h 3066"/>
                <a:gd name="T34" fmla="*/ 4393 w 4806"/>
                <a:gd name="T35" fmla="*/ 1533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06" h="3066">
                  <a:moveTo>
                    <a:pt x="0" y="3066"/>
                  </a:moveTo>
                  <a:lnTo>
                    <a:pt x="0" y="0"/>
                  </a:lnTo>
                  <a:lnTo>
                    <a:pt x="161" y="0"/>
                  </a:lnTo>
                  <a:lnTo>
                    <a:pt x="161" y="3066"/>
                  </a:lnTo>
                  <a:lnTo>
                    <a:pt x="0" y="3066"/>
                  </a:lnTo>
                  <a:close/>
                  <a:moveTo>
                    <a:pt x="4806" y="3066"/>
                  </a:moveTo>
                  <a:lnTo>
                    <a:pt x="4806" y="0"/>
                  </a:lnTo>
                  <a:lnTo>
                    <a:pt x="4644" y="0"/>
                  </a:lnTo>
                  <a:lnTo>
                    <a:pt x="4644" y="3066"/>
                  </a:lnTo>
                  <a:lnTo>
                    <a:pt x="4806" y="3066"/>
                  </a:lnTo>
                  <a:close/>
                  <a:moveTo>
                    <a:pt x="368" y="1533"/>
                  </a:moveTo>
                  <a:lnTo>
                    <a:pt x="782" y="1947"/>
                  </a:lnTo>
                  <a:lnTo>
                    <a:pt x="782" y="1119"/>
                  </a:lnTo>
                  <a:lnTo>
                    <a:pt x="368" y="1533"/>
                  </a:lnTo>
                  <a:close/>
                  <a:moveTo>
                    <a:pt x="4393" y="1533"/>
                  </a:moveTo>
                  <a:lnTo>
                    <a:pt x="3979" y="1119"/>
                  </a:lnTo>
                  <a:lnTo>
                    <a:pt x="3979" y="1947"/>
                  </a:lnTo>
                  <a:lnTo>
                    <a:pt x="4393" y="153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grpSp>
      <p:pic>
        <p:nvPicPr>
          <p:cNvPr id="187" name="图片 18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84909" y="3341078"/>
            <a:ext cx="2070236" cy="1404806"/>
          </a:xfrm>
          <a:prstGeom prst="rect">
            <a:avLst/>
          </a:prstGeom>
        </p:spPr>
      </p:pic>
      <p:grpSp>
        <p:nvGrpSpPr>
          <p:cNvPr id="6" name="组合 5"/>
          <p:cNvGrpSpPr/>
          <p:nvPr/>
        </p:nvGrpSpPr>
        <p:grpSpPr>
          <a:xfrm>
            <a:off x="283579" y="5115321"/>
            <a:ext cx="2680322" cy="713483"/>
            <a:chOff x="106795" y="5294921"/>
            <a:chExt cx="2680322" cy="713483"/>
          </a:xfrm>
        </p:grpSpPr>
        <p:sp>
          <p:nvSpPr>
            <p:cNvPr id="159" name="圆角矩形 158"/>
            <p:cNvSpPr/>
            <p:nvPr/>
          </p:nvSpPr>
          <p:spPr>
            <a:xfrm>
              <a:off x="219457" y="5294921"/>
              <a:ext cx="2567660" cy="713483"/>
            </a:xfrm>
            <a:prstGeom prst="roundRect">
              <a:avLst>
                <a:gd name="adj" fmla="val 35724"/>
              </a:avLst>
            </a:prstGeom>
            <a:gradFill>
              <a:gsLst>
                <a:gs pos="20000">
                  <a:schemeClr val="accent1">
                    <a:lumMod val="5000"/>
                    <a:lumOff val="95000"/>
                    <a:alpha val="47000"/>
                  </a:schemeClr>
                </a:gs>
                <a:gs pos="100000">
                  <a:srgbClr val="087DB8">
                    <a:alpha val="73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rPr>
                <a:t> </a:t>
              </a:r>
              <a:endParaRPr kumimoji="0" lang="zh-CN"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sp>
          <p:nvSpPr>
            <p:cNvPr id="175" name="矩形 174"/>
            <p:cNvSpPr/>
            <p:nvPr/>
          </p:nvSpPr>
          <p:spPr>
            <a:xfrm>
              <a:off x="106795" y="5498139"/>
              <a:ext cx="1989426" cy="276999"/>
            </a:xfrm>
            <a:prstGeom prst="rect">
              <a:avLst/>
            </a:prstGeom>
            <a:noFill/>
          </p:spPr>
          <p:txBody>
            <a:bodyPr wrap="square" rtlCol="0">
              <a:spAutoFit/>
            </a:bodyPr>
            <a:lstStyle/>
            <a:p>
              <a:pPr lvl="0" algn="r">
                <a:defRPr/>
              </a:pPr>
              <a:r>
                <a:rPr lang="en-US" altLang="zh-CN" sz="1200" b="1" dirty="0" err="1">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Diseño</a:t>
              </a:r>
              <a:r>
                <a:rPr lang="en-US" altLang="zh-CN" sz="1200" b="1" dirty="0">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 </a:t>
              </a:r>
              <a:r>
                <a:rPr lang="en-US" altLang="zh-CN" sz="1200" b="1" dirty="0" err="1">
                  <a:solidFill>
                    <a:prstClr val="black"/>
                  </a:solidFill>
                  <a:effectLst>
                    <a:outerShdw blurRad="38100" dist="38100" dir="2700000" algn="tl">
                      <a:srgbClr val="000000">
                        <a:alpha val="43137"/>
                      </a:srgbClr>
                    </a:outerShdw>
                  </a:effectLst>
                  <a:latin typeface="Arial" panose="020B0604020202020204" pitchFamily="34" charset="0"/>
                  <a:ea typeface="微软雅黑"/>
                  <a:cs typeface="Arial" panose="020B0604020202020204" pitchFamily="34" charset="0"/>
                  <a:sym typeface="+mn-lt"/>
                </a:rPr>
                <a:t>modularizado</a:t>
              </a:r>
              <a:endParaRPr kumimoji="0" lang="en-US" altLang="zh-CN"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sym typeface="+mn-lt"/>
              </a:endParaRPr>
            </a:p>
          </p:txBody>
        </p:sp>
        <p:pic>
          <p:nvPicPr>
            <p:cNvPr id="188" name="图片 187"/>
            <p:cNvPicPr>
              <a:picLocks noChangeAspect="1"/>
            </p:cNvPicPr>
            <p:nvPr/>
          </p:nvPicPr>
          <p:blipFill>
            <a:blip r:embed="rId8"/>
            <a:stretch>
              <a:fillRect/>
            </a:stretch>
          </p:blipFill>
          <p:spPr>
            <a:xfrm>
              <a:off x="2251699" y="5464207"/>
              <a:ext cx="360000" cy="360000"/>
            </a:xfrm>
            <a:prstGeom prst="rect">
              <a:avLst/>
            </a:prstGeom>
          </p:spPr>
        </p:pic>
      </p:grpSp>
      <p:sp>
        <p:nvSpPr>
          <p:cNvPr id="190" name="矩形 189"/>
          <p:cNvSpPr/>
          <p:nvPr/>
        </p:nvSpPr>
        <p:spPr>
          <a:xfrm>
            <a:off x="655735" y="947898"/>
            <a:ext cx="3221779" cy="369332"/>
          </a:xfrm>
          <a:prstGeom prst="rect">
            <a:avLst/>
          </a:prstGeom>
        </p:spPr>
        <p:txBody>
          <a:bodyPr wrap="none">
            <a:spAutoFit/>
          </a:body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Economic Swing Barrier Solution</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52" name="图片 5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05196" y="5563778"/>
            <a:ext cx="754063" cy="772904"/>
          </a:xfrm>
          <a:prstGeom prst="rect">
            <a:avLst/>
          </a:prstGeom>
        </p:spPr>
      </p:pic>
    </p:spTree>
    <p:extLst>
      <p:ext uri="{BB962C8B-B14F-4D97-AF65-F5344CB8AC3E}">
        <p14:creationId xmlns:p14="http://schemas.microsoft.com/office/powerpoint/2010/main" val="33637166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 name="矩形 100"/>
          <p:cNvSpPr/>
          <p:nvPr/>
        </p:nvSpPr>
        <p:spPr>
          <a:xfrm>
            <a:off x="5983737" y="0"/>
            <a:ext cx="6208263" cy="6858000"/>
          </a:xfrm>
          <a:prstGeom prst="rect">
            <a:avLst/>
          </a:prstGeom>
          <a:gradFill flip="none" rotWithShape="1">
            <a:gsLst>
              <a:gs pos="0">
                <a:schemeClr val="accent1">
                  <a:lumMod val="40000"/>
                  <a:lumOff val="60000"/>
                </a:schemeClr>
              </a:gs>
              <a:gs pos="30000">
                <a:schemeClr val="accent1">
                  <a:lumMod val="20000"/>
                  <a:lumOff val="80000"/>
                </a:schemeClr>
              </a:gs>
              <a:gs pos="100000">
                <a:schemeClr val="bg1">
                  <a:lumMod val="76000"/>
                  <a:lumOff val="24000"/>
                  <a:alpha val="9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 name="íṥľîde">
            <a:extLst>
              <a:ext uri="{FF2B5EF4-FFF2-40B4-BE49-F238E27FC236}">
                <a16:creationId xmlns:a16="http://schemas.microsoft.com/office/drawing/2014/main" id="{A3555509-1D7C-A229-4123-363E4D4232FE}"/>
              </a:ext>
            </a:extLst>
          </p:cNvPr>
          <p:cNvSpPr txBox="1"/>
          <p:nvPr/>
        </p:nvSpPr>
        <p:spPr>
          <a:xfrm>
            <a:off x="734700" y="274299"/>
            <a:ext cx="10782706" cy="584775"/>
          </a:xfrm>
          <a:prstGeom prst="rect">
            <a:avLst/>
          </a:prstGeom>
          <a:noFill/>
          <a:ln>
            <a:noFill/>
          </a:ln>
        </p:spPr>
        <p:txBody>
          <a:bodyPr wrap="square">
            <a:spAutoFit/>
          </a:bodyPr>
          <a:lstStyle/>
          <a:p>
            <a:pPr marL="0" marR="0" lvl="0" indent="0" algn="l" defTabSz="913765" rtl="0" eaLnBrk="1" fontAlgn="auto" latinLnBrk="0" hangingPunct="1">
              <a:lnSpc>
                <a:spcPct val="100000"/>
              </a:lnSpc>
              <a:spcBef>
                <a:spcPts val="0"/>
              </a:spcBef>
              <a:spcAft>
                <a:spcPts val="0"/>
              </a:spcAft>
              <a:buClrTx/>
              <a:buSzPct val="25000"/>
              <a:buFontTx/>
              <a:buNone/>
              <a:tabLst/>
              <a:defRPr/>
            </a:pP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Tripod Turnstile </a:t>
            </a:r>
            <a:r>
              <a:rPr kumimoji="0" lang="en-US" altLang="zh-CN" sz="3200" b="1"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Optimization</a:t>
            </a:r>
            <a:endPar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14" name="矩形 13"/>
          <p:cNvSpPr/>
          <p:nvPr/>
        </p:nvSpPr>
        <p:spPr>
          <a:xfrm>
            <a:off x="1587075" y="1089170"/>
            <a:ext cx="209704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微软雅黑"/>
                <a:cs typeface="+mn-cs"/>
              </a:rPr>
              <a:t>DS-K3G</a:t>
            </a:r>
            <a:r>
              <a:rPr kumimoji="0" lang="en-US" altLang="zh-CN" sz="1600" b="0" i="0" u="none" strike="noStrike" kern="1200" cap="none" spc="0" normalizeH="0" baseline="0" noProof="0" dirty="0">
                <a:ln>
                  <a:noFill/>
                </a:ln>
                <a:solidFill>
                  <a:srgbClr val="FF0000"/>
                </a:solidFill>
                <a:effectLst/>
                <a:uLnTx/>
                <a:uFillTx/>
                <a:latin typeface="Calibri" panose="020F0502020204030204"/>
                <a:ea typeface="微软雅黑"/>
                <a:cs typeface="+mn-cs"/>
              </a:rPr>
              <a:t>200B</a:t>
            </a: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微软雅黑"/>
                <a:cs typeface="+mn-cs"/>
              </a:rPr>
              <a:t>(L)X Series</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8" name="矩形 17"/>
          <p:cNvSpPr/>
          <p:nvPr/>
        </p:nvSpPr>
        <p:spPr>
          <a:xfrm>
            <a:off x="7531335" y="1074788"/>
            <a:ext cx="197160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微软雅黑"/>
                <a:cs typeface="+mn-cs"/>
              </a:rPr>
              <a:t>DS-K3G</a:t>
            </a:r>
            <a:r>
              <a:rPr kumimoji="0" lang="en-US" altLang="zh-CN" sz="1600" b="0" i="0" u="none" strike="noStrike" kern="1200" cap="none" spc="0" normalizeH="0" baseline="0" noProof="0" dirty="0">
                <a:ln>
                  <a:noFill/>
                </a:ln>
                <a:solidFill>
                  <a:srgbClr val="FF0000"/>
                </a:solidFill>
                <a:effectLst/>
                <a:uLnTx/>
                <a:uFillTx/>
                <a:latin typeface="Calibri" panose="020F0502020204030204"/>
                <a:ea typeface="微软雅黑"/>
                <a:cs typeface="+mn-cs"/>
              </a:rPr>
              <a:t>225</a:t>
            </a: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微软雅黑"/>
                <a:cs typeface="+mn-cs"/>
              </a:rPr>
              <a:t>(L)X Series</a:t>
            </a:r>
          </a:p>
        </p:txBody>
      </p:sp>
      <p:sp>
        <p:nvSpPr>
          <p:cNvPr id="19" name="矩形 18"/>
          <p:cNvSpPr/>
          <p:nvPr/>
        </p:nvSpPr>
        <p:spPr>
          <a:xfrm>
            <a:off x="5411852" y="1100584"/>
            <a:ext cx="209384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微软雅黑"/>
                <a:cs typeface="+mn-cs"/>
              </a:rPr>
              <a:t>DS-K3G</a:t>
            </a:r>
            <a:r>
              <a:rPr kumimoji="0" lang="en-US" altLang="zh-CN" sz="1600" b="0" i="0" u="none" strike="noStrike" kern="1200" cap="none" spc="0" normalizeH="0" baseline="0" noProof="0" dirty="0">
                <a:ln>
                  <a:noFill/>
                </a:ln>
                <a:solidFill>
                  <a:srgbClr val="FF0000"/>
                </a:solidFill>
                <a:effectLst/>
                <a:uLnTx/>
                <a:uFillTx/>
                <a:latin typeface="Calibri" panose="020F0502020204030204"/>
                <a:ea typeface="微软雅黑"/>
                <a:cs typeface="+mn-cs"/>
              </a:rPr>
              <a:t>411C</a:t>
            </a: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微软雅黑"/>
                <a:cs typeface="+mn-cs"/>
              </a:rPr>
              <a:t>(L)X Series</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20" name="矩形 19"/>
          <p:cNvSpPr/>
          <p:nvPr/>
        </p:nvSpPr>
        <p:spPr>
          <a:xfrm>
            <a:off x="9848481" y="1074788"/>
            <a:ext cx="209384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微软雅黑"/>
                <a:cs typeface="+mn-cs"/>
              </a:rPr>
              <a:t>DS-K3G</a:t>
            </a:r>
            <a:r>
              <a:rPr kumimoji="0" lang="en-US" altLang="zh-CN" sz="1600" b="0" i="0" u="none" strike="noStrike" kern="1200" cap="none" spc="0" normalizeH="0" baseline="0" noProof="0" dirty="0">
                <a:ln>
                  <a:noFill/>
                </a:ln>
                <a:solidFill>
                  <a:srgbClr val="FF0000"/>
                </a:solidFill>
                <a:effectLst/>
                <a:uLnTx/>
                <a:uFillTx/>
                <a:latin typeface="Calibri" panose="020F0502020204030204"/>
                <a:ea typeface="微软雅黑"/>
                <a:cs typeface="+mn-cs"/>
              </a:rPr>
              <a:t>501C</a:t>
            </a:r>
            <a:r>
              <a:rPr kumimoji="0" lang="en-US" altLang="zh-CN" sz="1600" b="0" i="0" u="none" strike="noStrike" kern="1200" cap="none" spc="0" normalizeH="0" baseline="0" noProof="0" dirty="0">
                <a:ln>
                  <a:noFill/>
                </a:ln>
                <a:solidFill>
                  <a:prstClr val="black"/>
                </a:solidFill>
                <a:effectLst/>
                <a:uLnTx/>
                <a:uFillTx/>
                <a:latin typeface="Calibri" panose="020F0502020204030204"/>
                <a:ea typeface="微软雅黑"/>
                <a:cs typeface="+mn-cs"/>
              </a:rPr>
              <a:t>(L)X Series</a:t>
            </a:r>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5" name="图片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0108" y="1452625"/>
            <a:ext cx="2756526" cy="3240000"/>
          </a:xfrm>
          <a:prstGeom prst="rect">
            <a:avLst/>
          </a:prstGeom>
        </p:spPr>
      </p:pic>
      <p:pic>
        <p:nvPicPr>
          <p:cNvPr id="31" name="图片 3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51661" y="1638928"/>
            <a:ext cx="1840217" cy="2520000"/>
          </a:xfrm>
          <a:prstGeom prst="rect">
            <a:avLst/>
          </a:prstGeom>
        </p:spPr>
      </p:pic>
      <p:pic>
        <p:nvPicPr>
          <p:cNvPr id="32" name="图片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14459" y="1641896"/>
            <a:ext cx="2202978" cy="2520000"/>
          </a:xfrm>
          <a:prstGeom prst="rect">
            <a:avLst/>
          </a:prstGeom>
        </p:spPr>
      </p:pic>
      <p:pic>
        <p:nvPicPr>
          <p:cNvPr id="33" name="图片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88819" y="1629888"/>
            <a:ext cx="2214124" cy="2520000"/>
          </a:xfrm>
          <a:prstGeom prst="rect">
            <a:avLst/>
          </a:prstGeom>
        </p:spPr>
      </p:pic>
      <p:grpSp>
        <p:nvGrpSpPr>
          <p:cNvPr id="11" name="组合 10"/>
          <p:cNvGrpSpPr/>
          <p:nvPr/>
        </p:nvGrpSpPr>
        <p:grpSpPr>
          <a:xfrm>
            <a:off x="904789" y="4572303"/>
            <a:ext cx="3711675" cy="2061680"/>
            <a:chOff x="779763" y="4553514"/>
            <a:chExt cx="3711675" cy="2061680"/>
          </a:xfrm>
        </p:grpSpPr>
        <p:grpSp>
          <p:nvGrpSpPr>
            <p:cNvPr id="3" name="组合 2"/>
            <p:cNvGrpSpPr/>
            <p:nvPr/>
          </p:nvGrpSpPr>
          <p:grpSpPr>
            <a:xfrm>
              <a:off x="779763" y="4682226"/>
              <a:ext cx="3711675" cy="1932968"/>
              <a:chOff x="190037" y="3908381"/>
              <a:chExt cx="3711675" cy="1932968"/>
            </a:xfrm>
          </p:grpSpPr>
          <p:sp>
            <p:nvSpPr>
              <p:cNvPr id="21" name="圆角矩形 20"/>
              <p:cNvSpPr/>
              <p:nvPr/>
            </p:nvSpPr>
            <p:spPr>
              <a:xfrm>
                <a:off x="190037" y="3908381"/>
                <a:ext cx="3711675" cy="193296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17" name="矩形 16"/>
              <p:cNvSpPr/>
              <p:nvPr/>
            </p:nvSpPr>
            <p:spPr>
              <a:xfrm>
                <a:off x="197048" y="4119440"/>
                <a:ext cx="3627774" cy="1669688"/>
              </a:xfrm>
              <a:prstGeom prst="rect">
                <a:avLst/>
              </a:prstGeom>
            </p:spPr>
            <p:txBody>
              <a:bodyPr wrap="square">
                <a:spAutoFit/>
              </a:bodyPr>
              <a:lstStyle/>
              <a:p>
                <a:pPr marL="342900" lvl="0" indent="-342900">
                  <a:spcBef>
                    <a:spcPts val="600"/>
                  </a:spcBef>
                  <a:spcAft>
                    <a:spcPts val="300"/>
                  </a:spcAft>
                  <a:buFont typeface="Wingdings" panose="05000000000000000000" pitchFamily="2" charset="2"/>
                  <a:buChar char="ü"/>
                  <a:defRPr/>
                </a:pPr>
                <a:r>
                  <a:rPr lang="es-ES" altLang="zh-CN" sz="1000" dirty="0">
                    <a:solidFill>
                      <a:prstClr val="black"/>
                    </a:solidFill>
                    <a:latin typeface="Helvetica" panose="020B0604020202020204" pitchFamily="34" charset="0"/>
                    <a:ea typeface="微软雅黑"/>
                    <a:cs typeface="Helvetica" panose="020B0604020202020204" pitchFamily="34" charset="0"/>
                  </a:rPr>
                  <a:t>Admite el nuevo soporte </a:t>
                </a:r>
                <a:r>
                  <a:rPr lang="es-ES" altLang="zh-CN" sz="1000" dirty="0" err="1">
                    <a:solidFill>
                      <a:prstClr val="black"/>
                    </a:solidFill>
                    <a:latin typeface="Helvetica" panose="020B0604020202020204" pitchFamily="34" charset="0"/>
                    <a:ea typeface="微软雅黑"/>
                    <a:cs typeface="Helvetica" panose="020B0604020202020204" pitchFamily="34" charset="0"/>
                  </a:rPr>
                  <a:t>Minmoe</a:t>
                </a:r>
                <a:r>
                  <a:rPr lang="es-ES" altLang="zh-CN" sz="1000" dirty="0">
                    <a:solidFill>
                      <a:prstClr val="black"/>
                    </a:solidFill>
                    <a:latin typeface="Helvetica" panose="020B0604020202020204" pitchFamily="34" charset="0"/>
                    <a:ea typeface="微软雅黑"/>
                    <a:cs typeface="Helvetica" panose="020B0604020202020204" pitchFamily="34" charset="0"/>
                  </a:rPr>
                  <a:t> </a:t>
                </a:r>
                <a:r>
                  <a:rPr lang="es-ES" altLang="zh-CN" sz="1000" dirty="0" err="1">
                    <a:solidFill>
                      <a:prstClr val="black"/>
                    </a:solidFill>
                    <a:latin typeface="Helvetica" panose="020B0604020202020204" pitchFamily="34" charset="0"/>
                    <a:ea typeface="微软雅黑"/>
                    <a:cs typeface="Helvetica" panose="020B0604020202020204" pitchFamily="34" charset="0"/>
                  </a:rPr>
                  <a:t>Pa</a:t>
                </a:r>
                <a:endParaRPr lang="es-ES" altLang="zh-CN" sz="1000" dirty="0">
                  <a:solidFill>
                    <a:prstClr val="black"/>
                  </a:solidFill>
                  <a:latin typeface="Helvetica" panose="020B0604020202020204" pitchFamily="34" charset="0"/>
                  <a:ea typeface="微软雅黑"/>
                  <a:cs typeface="Helvetica" panose="020B0604020202020204" pitchFamily="34" charset="0"/>
                </a:endParaRPr>
              </a:p>
              <a:p>
                <a:pPr marL="342900" lvl="0" indent="-342900">
                  <a:spcBef>
                    <a:spcPts val="600"/>
                  </a:spcBef>
                  <a:spcAft>
                    <a:spcPts val="300"/>
                  </a:spcAft>
                  <a:buFont typeface="Wingdings" panose="05000000000000000000" pitchFamily="2" charset="2"/>
                  <a:buChar char="ü"/>
                  <a:defRPr/>
                </a:pPr>
                <a:r>
                  <a:rPr lang="es-ES" altLang="zh-CN" sz="1000" dirty="0">
                    <a:solidFill>
                      <a:prstClr val="black"/>
                    </a:solidFill>
                    <a:latin typeface="Helvetica" panose="020B0604020202020204" pitchFamily="34" charset="0"/>
                    <a:ea typeface="微软雅黑"/>
                    <a:cs typeface="Helvetica" panose="020B0604020202020204" pitchFamily="34" charset="0"/>
                  </a:rPr>
                  <a:t>Para mejorar la rigidez del chasis, se agregan dos placas de metal integradas debajo de los componentes de fijación.
Se agregan dos pasadores de posicionamiento para la cubierta superior.</a:t>
                </a:r>
              </a:p>
              <a:p>
                <a:pPr marL="342900" lvl="0" indent="-342900">
                  <a:spcBef>
                    <a:spcPts val="600"/>
                  </a:spcBef>
                  <a:spcAft>
                    <a:spcPts val="300"/>
                  </a:spcAft>
                  <a:buFont typeface="Wingdings" panose="05000000000000000000" pitchFamily="2" charset="2"/>
                  <a:buChar char="ü"/>
                  <a:defRPr/>
                </a:pPr>
                <a:r>
                  <a:rPr lang="es-ES" altLang="zh-CN" sz="1000" dirty="0">
                    <a:solidFill>
                      <a:prstClr val="black"/>
                    </a:solidFill>
                    <a:latin typeface="Helvetica" panose="020B0604020202020204" pitchFamily="34" charset="0"/>
                    <a:ea typeface="微软雅黑"/>
                    <a:cs typeface="Helvetica" panose="020B0604020202020204" pitchFamily="34" charset="0"/>
                  </a:rPr>
                  <a:t>El cuerpo principal del chasis se ha mejorado de un conjunto soldado a una unidad integrada.</a:t>
                </a:r>
                <a:endParaRPr kumimoji="0" lang="en-US" altLang="zh-CN" sz="1000" b="0" i="0" u="none" strike="noStrike" kern="1200" cap="none" spc="0" normalizeH="0" baseline="0" noProof="0" dirty="0">
                  <a:ln>
                    <a:noFill/>
                  </a:ln>
                  <a:solidFill>
                    <a:prstClr val="black"/>
                  </a:solidFill>
                  <a:effectLst/>
                  <a:uLnTx/>
                  <a:uFillTx/>
                  <a:latin typeface="Helvetica" panose="020B0604020202020204" pitchFamily="34" charset="0"/>
                  <a:ea typeface="微软雅黑"/>
                  <a:cs typeface="Helvetica" panose="020B0604020202020204" pitchFamily="34" charset="0"/>
                </a:endParaRPr>
              </a:p>
            </p:txBody>
          </p:sp>
        </p:grpSp>
        <p:grpSp>
          <p:nvGrpSpPr>
            <p:cNvPr id="6" name="组合 5"/>
            <p:cNvGrpSpPr/>
            <p:nvPr/>
          </p:nvGrpSpPr>
          <p:grpSpPr>
            <a:xfrm>
              <a:off x="1002624" y="4553514"/>
              <a:ext cx="1001786" cy="276999"/>
              <a:chOff x="206976" y="2056686"/>
              <a:chExt cx="1001786" cy="276999"/>
            </a:xfrm>
          </p:grpSpPr>
          <p:sp>
            <p:nvSpPr>
              <p:cNvPr id="5" name="平行四边形 4"/>
              <p:cNvSpPr/>
              <p:nvPr/>
            </p:nvSpPr>
            <p:spPr>
              <a:xfrm>
                <a:off x="206976" y="2073058"/>
                <a:ext cx="1001786" cy="244257"/>
              </a:xfrm>
              <a:prstGeom prst="parallelogram">
                <a:avLst/>
              </a:prstGeom>
              <a:solidFill>
                <a:schemeClr val="bg1">
                  <a:lumMod val="8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4" name="文本框 3"/>
              <p:cNvSpPr txBox="1"/>
              <p:nvPr/>
            </p:nvSpPr>
            <p:spPr>
              <a:xfrm>
                <a:off x="284995" y="2056686"/>
                <a:ext cx="8994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prstClr val="black"/>
                    </a:solidFill>
                    <a:effectLst/>
                    <a:uLnTx/>
                    <a:uFillTx/>
                    <a:latin typeface="Helvetica" panose="020B0604020202020204" pitchFamily="34" charset="0"/>
                    <a:ea typeface="微软雅黑"/>
                    <a:cs typeface="Helvetica" panose="020B0604020202020204" pitchFamily="34" charset="0"/>
                  </a:rPr>
                  <a:t>Changes</a:t>
                </a:r>
                <a:endParaRPr kumimoji="0" lang="zh-CN" altLang="en-US" sz="1200" b="1" i="1" u="none" strike="noStrike" kern="1200" cap="none" spc="0" normalizeH="0" baseline="0" noProof="0" dirty="0">
                  <a:ln>
                    <a:noFill/>
                  </a:ln>
                  <a:solidFill>
                    <a:prstClr val="black"/>
                  </a:solidFill>
                  <a:effectLst/>
                  <a:uLnTx/>
                  <a:uFillTx/>
                  <a:latin typeface="Helvetica" panose="020B0604020202020204" pitchFamily="34" charset="0"/>
                  <a:ea typeface="微软雅黑"/>
                  <a:cs typeface="Helvetica" panose="020B0604020202020204" pitchFamily="34" charset="0"/>
                </a:endParaRPr>
              </a:p>
            </p:txBody>
          </p:sp>
        </p:grpSp>
      </p:grpSp>
      <p:grpSp>
        <p:nvGrpSpPr>
          <p:cNvPr id="10" name="组合 9"/>
          <p:cNvGrpSpPr/>
          <p:nvPr/>
        </p:nvGrpSpPr>
        <p:grpSpPr>
          <a:xfrm>
            <a:off x="7183727" y="5021566"/>
            <a:ext cx="4096473" cy="1233511"/>
            <a:chOff x="7180563" y="4553514"/>
            <a:chExt cx="4096473" cy="1233511"/>
          </a:xfrm>
        </p:grpSpPr>
        <p:grpSp>
          <p:nvGrpSpPr>
            <p:cNvPr id="25" name="组合 24"/>
            <p:cNvGrpSpPr/>
            <p:nvPr/>
          </p:nvGrpSpPr>
          <p:grpSpPr>
            <a:xfrm>
              <a:off x="7180563" y="4682226"/>
              <a:ext cx="4096473" cy="1104799"/>
              <a:chOff x="190037" y="3908381"/>
              <a:chExt cx="4096473" cy="1104799"/>
            </a:xfrm>
          </p:grpSpPr>
          <p:sp>
            <p:nvSpPr>
              <p:cNvPr id="26" name="圆角矩形 25"/>
              <p:cNvSpPr/>
              <p:nvPr/>
            </p:nvSpPr>
            <p:spPr>
              <a:xfrm>
                <a:off x="190037" y="3908381"/>
                <a:ext cx="4030730" cy="110479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27" name="矩形 26"/>
              <p:cNvSpPr/>
              <p:nvPr/>
            </p:nvSpPr>
            <p:spPr>
              <a:xfrm>
                <a:off x="255780" y="4219204"/>
                <a:ext cx="4030730" cy="638636"/>
              </a:xfrm>
              <a:prstGeom prst="rect">
                <a:avLst/>
              </a:prstGeom>
            </p:spPr>
            <p:txBody>
              <a:bodyPr wrap="square">
                <a:spAutoFit/>
              </a:bodyPr>
              <a:lstStyle/>
              <a:p>
                <a:pPr marL="342900" lvl="0" indent="-342900">
                  <a:spcBef>
                    <a:spcPts val="600"/>
                  </a:spcBef>
                  <a:spcAft>
                    <a:spcPts val="300"/>
                  </a:spcAft>
                  <a:buFont typeface="Wingdings" panose="05000000000000000000" pitchFamily="2" charset="2"/>
                  <a:buChar char="ü"/>
                  <a:defRPr/>
                </a:pPr>
                <a:r>
                  <a:rPr lang="es-ES" altLang="zh-CN" sz="1400" dirty="0">
                    <a:solidFill>
                      <a:prstClr val="black"/>
                    </a:solidFill>
                    <a:latin typeface="Helvetica" panose="020B0604020202020204" pitchFamily="34" charset="0"/>
                    <a:ea typeface="微软雅黑"/>
                    <a:cs typeface="Helvetica" panose="020B0604020202020204" pitchFamily="34" charset="0"/>
                  </a:rPr>
                  <a:t>Admite el nuevo soporte </a:t>
                </a:r>
                <a:r>
                  <a:rPr lang="es-ES" altLang="zh-CN" sz="1400" dirty="0" err="1">
                    <a:solidFill>
                      <a:prstClr val="black"/>
                    </a:solidFill>
                    <a:latin typeface="Helvetica" panose="020B0604020202020204" pitchFamily="34" charset="0"/>
                    <a:ea typeface="微软雅黑"/>
                    <a:cs typeface="Helvetica" panose="020B0604020202020204" pitchFamily="34" charset="0"/>
                  </a:rPr>
                  <a:t>Minmoe</a:t>
                </a:r>
                <a:r>
                  <a:rPr lang="es-ES" altLang="zh-CN" sz="1400" dirty="0">
                    <a:solidFill>
                      <a:prstClr val="black"/>
                    </a:solidFill>
                    <a:latin typeface="Helvetica" panose="020B0604020202020204" pitchFamily="34" charset="0"/>
                    <a:ea typeface="微软雅黑"/>
                    <a:cs typeface="Helvetica" panose="020B0604020202020204" pitchFamily="34" charset="0"/>
                  </a:rPr>
                  <a:t> </a:t>
                </a:r>
                <a:r>
                  <a:rPr lang="es-ES" altLang="zh-CN" sz="1400" dirty="0" err="1">
                    <a:solidFill>
                      <a:prstClr val="black"/>
                    </a:solidFill>
                    <a:latin typeface="Helvetica" panose="020B0604020202020204" pitchFamily="34" charset="0"/>
                    <a:ea typeface="微软雅黑"/>
                    <a:cs typeface="Helvetica" panose="020B0604020202020204" pitchFamily="34" charset="0"/>
                  </a:rPr>
                  <a:t>Pa</a:t>
                </a:r>
                <a:endParaRPr lang="es-ES" altLang="zh-CN" sz="1400" dirty="0">
                  <a:solidFill>
                    <a:prstClr val="black"/>
                  </a:solidFill>
                  <a:latin typeface="Helvetica" panose="020B0604020202020204" pitchFamily="34" charset="0"/>
                  <a:ea typeface="微软雅黑"/>
                  <a:cs typeface="Helvetica" panose="020B0604020202020204" pitchFamily="34" charset="0"/>
                </a:endParaRPr>
              </a:p>
              <a:p>
                <a:pPr marL="342900" lvl="0" indent="-342900">
                  <a:spcBef>
                    <a:spcPts val="600"/>
                  </a:spcBef>
                  <a:spcAft>
                    <a:spcPts val="300"/>
                  </a:spcAft>
                  <a:buFont typeface="Wingdings" panose="05000000000000000000" pitchFamily="2" charset="2"/>
                  <a:buChar char="ü"/>
                  <a:defRPr/>
                </a:pPr>
                <a:r>
                  <a:rPr lang="es-ES" altLang="zh-CN" sz="1400" dirty="0">
                    <a:solidFill>
                      <a:prstClr val="black"/>
                    </a:solidFill>
                    <a:latin typeface="Helvetica" panose="020B0604020202020204" pitchFamily="34" charset="0"/>
                    <a:ea typeface="微软雅黑"/>
                    <a:cs typeface="Helvetica" panose="020B0604020202020204" pitchFamily="34" charset="0"/>
                  </a:rPr>
                  <a:t>Las cerraduras se reemplazan por tornillos</a:t>
                </a:r>
                <a:endParaRPr kumimoji="0" lang="en-US" altLang="zh-CN" sz="1400" b="0" i="0" u="none" strike="noStrike" kern="1200" cap="none" spc="0" normalizeH="0" baseline="0" noProof="0" dirty="0">
                  <a:ln>
                    <a:noFill/>
                  </a:ln>
                  <a:solidFill>
                    <a:prstClr val="black"/>
                  </a:solidFill>
                  <a:effectLst/>
                  <a:uLnTx/>
                  <a:uFillTx/>
                  <a:latin typeface="Helvetica" panose="020B0604020202020204" pitchFamily="34" charset="0"/>
                  <a:ea typeface="微软雅黑"/>
                  <a:cs typeface="Helvetica" panose="020B0604020202020204" pitchFamily="34" charset="0"/>
                </a:endParaRPr>
              </a:p>
            </p:txBody>
          </p:sp>
        </p:grpSp>
        <p:grpSp>
          <p:nvGrpSpPr>
            <p:cNvPr id="28" name="组合 27"/>
            <p:cNvGrpSpPr/>
            <p:nvPr/>
          </p:nvGrpSpPr>
          <p:grpSpPr>
            <a:xfrm>
              <a:off x="7403424" y="4553514"/>
              <a:ext cx="1001786" cy="276999"/>
              <a:chOff x="206976" y="2056686"/>
              <a:chExt cx="1001786" cy="276999"/>
            </a:xfrm>
          </p:grpSpPr>
          <p:sp>
            <p:nvSpPr>
              <p:cNvPr id="29" name="平行四边形 28"/>
              <p:cNvSpPr/>
              <p:nvPr/>
            </p:nvSpPr>
            <p:spPr>
              <a:xfrm>
                <a:off x="206976" y="2073058"/>
                <a:ext cx="1001786" cy="244257"/>
              </a:xfrm>
              <a:prstGeom prst="parallelogram">
                <a:avLst/>
              </a:prstGeom>
              <a:solidFill>
                <a:schemeClr val="bg1">
                  <a:lumMod val="8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a:cs typeface="+mn-cs"/>
                </a:endParaRPr>
              </a:p>
            </p:txBody>
          </p:sp>
          <p:sp>
            <p:nvSpPr>
              <p:cNvPr id="30" name="文本框 29"/>
              <p:cNvSpPr txBox="1"/>
              <p:nvPr/>
            </p:nvSpPr>
            <p:spPr>
              <a:xfrm>
                <a:off x="284995" y="2056686"/>
                <a:ext cx="89940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1" u="none" strike="noStrike" kern="1200" cap="none" spc="0" normalizeH="0" baseline="0" noProof="0" dirty="0">
                    <a:ln>
                      <a:noFill/>
                    </a:ln>
                    <a:solidFill>
                      <a:prstClr val="black"/>
                    </a:solidFill>
                    <a:effectLst/>
                    <a:uLnTx/>
                    <a:uFillTx/>
                    <a:latin typeface="Helvetica" panose="020B0604020202020204" pitchFamily="34" charset="0"/>
                    <a:ea typeface="微软雅黑"/>
                    <a:cs typeface="Helvetica" panose="020B0604020202020204" pitchFamily="34" charset="0"/>
                  </a:rPr>
                  <a:t>Changes</a:t>
                </a:r>
                <a:endParaRPr kumimoji="0" lang="zh-CN" altLang="en-US" sz="1200" b="1" i="1" u="none" strike="noStrike" kern="1200" cap="none" spc="0" normalizeH="0" baseline="0" noProof="0" dirty="0">
                  <a:ln>
                    <a:noFill/>
                  </a:ln>
                  <a:solidFill>
                    <a:prstClr val="black"/>
                  </a:solidFill>
                  <a:effectLst/>
                  <a:uLnTx/>
                  <a:uFillTx/>
                  <a:latin typeface="Helvetica" panose="020B0604020202020204" pitchFamily="34" charset="0"/>
                  <a:ea typeface="微软雅黑"/>
                  <a:cs typeface="Helvetica" panose="020B0604020202020204" pitchFamily="34" charset="0"/>
                </a:endParaRPr>
              </a:p>
            </p:txBody>
          </p:sp>
        </p:grpSp>
      </p:grpSp>
      <p:sp>
        <p:nvSpPr>
          <p:cNvPr id="9" name="左大括号 8"/>
          <p:cNvSpPr/>
          <p:nvPr/>
        </p:nvSpPr>
        <p:spPr>
          <a:xfrm rot="16200000">
            <a:off x="8649223" y="2022557"/>
            <a:ext cx="594987" cy="4928994"/>
          </a:xfrm>
          <a:prstGeom prst="leftBrace">
            <a:avLst>
              <a:gd name="adj1" fmla="val 64122"/>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微软雅黑"/>
              <a:cs typeface="+mn-cs"/>
            </a:endParaRPr>
          </a:p>
        </p:txBody>
      </p:sp>
    </p:spTree>
    <p:extLst>
      <p:ext uri="{BB962C8B-B14F-4D97-AF65-F5344CB8AC3E}">
        <p14:creationId xmlns:p14="http://schemas.microsoft.com/office/powerpoint/2010/main" val="2994151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本框 8"/>
          <p:cNvSpPr txBox="1"/>
          <p:nvPr/>
        </p:nvSpPr>
        <p:spPr>
          <a:xfrm>
            <a:off x="618490" y="2622117"/>
            <a:ext cx="111379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rgbClr val="384551"/>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Visitor</a:t>
            </a:r>
            <a:r>
              <a:rPr kumimoji="0" lang="en-US" altLang="zh-CN" sz="5400" b="1"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Terminal</a:t>
            </a:r>
          </a:p>
        </p:txBody>
      </p:sp>
      <p:pic>
        <p:nvPicPr>
          <p:cNvPr id="2" name="Imagen 7" descr="Logotipo&#10;&#10;Descripción generada automáticamente">
            <a:extLst>
              <a:ext uri="{FF2B5EF4-FFF2-40B4-BE49-F238E27FC236}">
                <a16:creationId xmlns:a16="http://schemas.microsoft.com/office/drawing/2014/main" id="{135D3473-34FC-6FF4-F6F5-CC1282089EC1}"/>
              </a:ext>
            </a:extLst>
          </p:cNvPr>
          <p:cNvPicPr>
            <a:picLocks noChangeAspect="1"/>
          </p:cNvPicPr>
          <p:nvPr/>
        </p:nvPicPr>
        <p:blipFill rotWithShape="1">
          <a:blip r:embed="rId3">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21221325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文本框 12"/>
          <p:cNvSpPr txBox="1"/>
          <p:nvPr/>
        </p:nvSpPr>
        <p:spPr>
          <a:xfrm>
            <a:off x="715541" y="296091"/>
            <a:ext cx="933952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72"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Visitor Terminal</a:t>
            </a:r>
          </a:p>
        </p:txBody>
      </p:sp>
      <p:grpSp>
        <p:nvGrpSpPr>
          <p:cNvPr id="31" name="组合 30"/>
          <p:cNvGrpSpPr/>
          <p:nvPr/>
        </p:nvGrpSpPr>
        <p:grpSpPr>
          <a:xfrm>
            <a:off x="11825" y="1061022"/>
            <a:ext cx="5848077" cy="4277507"/>
            <a:chOff x="123885" y="1090698"/>
            <a:chExt cx="5848077" cy="4277507"/>
          </a:xfrm>
        </p:grpSpPr>
        <p:sp>
          <p:nvSpPr>
            <p:cNvPr id="6" name="椭圆 5"/>
            <p:cNvSpPr/>
            <p:nvPr/>
          </p:nvSpPr>
          <p:spPr>
            <a:xfrm>
              <a:off x="893134" y="1379600"/>
              <a:ext cx="4465895" cy="398860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2" name="文本框 21"/>
            <p:cNvSpPr txBox="1"/>
            <p:nvPr/>
          </p:nvSpPr>
          <p:spPr>
            <a:xfrm>
              <a:off x="3932571" y="4705108"/>
              <a:ext cx="1444626" cy="307777"/>
            </a:xfrm>
            <a:prstGeom prst="rect">
              <a:avLst/>
            </a:prstGeom>
            <a:noFill/>
          </p:spPr>
          <p:txBody>
            <a:bodyPr wrap="non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DS-K5033-MW-D</a:t>
              </a:r>
            </a:p>
          </p:txBody>
        </p:sp>
        <p:sp>
          <p:nvSpPr>
            <p:cNvPr id="23" name="文本框 22"/>
            <p:cNvSpPr txBox="1"/>
            <p:nvPr/>
          </p:nvSpPr>
          <p:spPr>
            <a:xfrm>
              <a:off x="2318664" y="3439111"/>
              <a:ext cx="1478290" cy="307777"/>
            </a:xfrm>
            <a:prstGeom prst="rect">
              <a:avLst/>
            </a:prstGeom>
            <a:noFill/>
          </p:spPr>
          <p:txBody>
            <a:bodyPr wrap="non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DS-K5033TMW-D</a:t>
              </a:r>
            </a:p>
          </p:txBody>
        </p:sp>
        <p:sp>
          <p:nvSpPr>
            <p:cNvPr id="24" name="文本框 23"/>
            <p:cNvSpPr txBox="1"/>
            <p:nvPr/>
          </p:nvSpPr>
          <p:spPr>
            <a:xfrm>
              <a:off x="1002585" y="4705107"/>
              <a:ext cx="1221809" cy="307777"/>
            </a:xfrm>
            <a:prstGeom prst="rect">
              <a:avLst/>
            </a:prstGeom>
            <a:noFill/>
          </p:spPr>
          <p:txBody>
            <a:bodyPr wrap="non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DS-K5033MW</a:t>
              </a:r>
            </a:p>
          </p:txBody>
        </p:sp>
        <p:pic>
          <p:nvPicPr>
            <p:cNvPr id="25" name="图片 24"/>
            <p:cNvPicPr>
              <a:picLocks noChangeAspect="1"/>
            </p:cNvPicPr>
            <p:nvPr/>
          </p:nvPicPr>
          <p:blipFill>
            <a:blip r:embed="rId3" cstate="screen">
              <a:extLst>
                <a:ext uri="{BEBA8EAE-BF5A-486C-A8C5-ECC9F3942E4B}">
                  <a14:imgProps xmlns:a14="http://schemas.microsoft.com/office/drawing/2010/main">
                    <a14:imgLayer r:embed="rId4">
                      <a14:imgEffect>
                        <a14:backgroundRemoval t="2881" b="99040" l="1495" r="94021">
                          <a14:foregroundMark x1="33333" y1="7956" x2="62182" y2="9328"/>
                        </a14:backgroundRemoval>
                      </a14:imgEffect>
                    </a14:imgLayer>
                  </a14:imgProps>
                </a:ext>
                <a:ext uri="{28A0092B-C50C-407E-A947-70E740481C1C}">
                  <a14:useLocalDpi xmlns:a14="http://schemas.microsoft.com/office/drawing/2010/main"/>
                </a:ext>
              </a:extLst>
            </a:blip>
            <a:stretch>
              <a:fillRect/>
            </a:stretch>
          </p:blipFill>
          <p:spPr>
            <a:xfrm>
              <a:off x="3828896" y="2450457"/>
              <a:ext cx="2143066" cy="2335270"/>
            </a:xfrm>
            <a:prstGeom prst="rect">
              <a:avLst/>
            </a:prstGeom>
          </p:spPr>
        </p:pic>
        <p:pic>
          <p:nvPicPr>
            <p:cNvPr id="26" name="图片 25"/>
            <p:cNvPicPr>
              <a:picLocks noChangeAspect="1"/>
            </p:cNvPicPr>
            <p:nvPr/>
          </p:nvPicPr>
          <p:blipFill>
            <a:blip r:embed="rId5" cstate="screen">
              <a:extLst>
                <a:ext uri="{BEBA8EAE-BF5A-486C-A8C5-ECC9F3942E4B}">
                  <a14:imgProps xmlns:a14="http://schemas.microsoft.com/office/drawing/2010/main">
                    <a14:imgLayer r:embed="rId6">
                      <a14:imgEffect>
                        <a14:backgroundRemoval t="2177" b="99758" l="3420" r="95759">
                          <a14:foregroundMark x1="29822" y1="5804" x2="69904" y2="5925"/>
                          <a14:foregroundMark x1="26676" y1="5200" x2="29275" y2="5562"/>
                          <a14:foregroundMark x1="70451" y1="5320" x2="90834" y2="4716"/>
                          <a14:foregroundMark x1="25992" y1="4837" x2="7250" y2="5200"/>
                          <a14:foregroundMark x1="40492" y1="71100" x2="59644" y2="71100"/>
                          <a14:backgroundMark x1="43639" y1="69528" x2="58276" y2="69770"/>
                        </a14:backgroundRemoval>
                      </a14:imgEffect>
                    </a14:imgLayer>
                  </a14:imgProps>
                </a:ext>
                <a:ext uri="{28A0092B-C50C-407E-A947-70E740481C1C}">
                  <a14:useLocalDpi xmlns:a14="http://schemas.microsoft.com/office/drawing/2010/main"/>
                </a:ext>
              </a:extLst>
            </a:blip>
            <a:stretch>
              <a:fillRect/>
            </a:stretch>
          </p:blipFill>
          <p:spPr>
            <a:xfrm>
              <a:off x="1999887" y="1090698"/>
              <a:ext cx="2146308" cy="2428176"/>
            </a:xfrm>
            <a:prstGeom prst="rect">
              <a:avLst/>
            </a:prstGeom>
          </p:spPr>
        </p:pic>
        <p:pic>
          <p:nvPicPr>
            <p:cNvPr id="27" name="图片 26"/>
            <p:cNvPicPr>
              <a:picLocks noChangeAspect="1"/>
            </p:cNvPicPr>
            <p:nvPr/>
          </p:nvPicPr>
          <p:blipFill>
            <a:blip r:embed="rId7" cstate="screen">
              <a:extLst>
                <a:ext uri="{BEBA8EAE-BF5A-486C-A8C5-ECC9F3942E4B}">
                  <a14:imgProps xmlns:a14="http://schemas.microsoft.com/office/drawing/2010/main">
                    <a14:imgLayer r:embed="rId8">
                      <a14:imgEffect>
                        <a14:backgroundRemoval t="974" b="99583" l="172" r="95525"/>
                      </a14:imgEffect>
                    </a14:imgLayer>
                  </a14:imgProps>
                </a:ext>
                <a:ext uri="{28A0092B-C50C-407E-A947-70E740481C1C}">
                  <a14:useLocalDpi xmlns:a14="http://schemas.microsoft.com/office/drawing/2010/main"/>
                </a:ext>
              </a:extLst>
            </a:blip>
            <a:stretch>
              <a:fillRect/>
            </a:stretch>
          </p:blipFill>
          <p:spPr>
            <a:xfrm>
              <a:off x="661978" y="2378858"/>
              <a:ext cx="1934739" cy="2394281"/>
            </a:xfrm>
            <a:prstGeom prst="rect">
              <a:avLst/>
            </a:prstGeom>
          </p:spPr>
        </p:pic>
        <p:sp>
          <p:nvSpPr>
            <p:cNvPr id="28" name="圆角矩形 9"/>
            <p:cNvSpPr/>
            <p:nvPr/>
          </p:nvSpPr>
          <p:spPr>
            <a:xfrm>
              <a:off x="4720591" y="2565281"/>
              <a:ext cx="1006924" cy="321223"/>
            </a:xfrm>
            <a:prstGeom prst="roundRect">
              <a:avLst>
                <a:gd name="adj" fmla="val 7480"/>
              </a:avLst>
            </a:prstGeom>
            <a:ln>
              <a:solidFill>
                <a:schemeClr val="bg1">
                  <a:lumMod val="6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10.1-inch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dual screen </a:t>
              </a:r>
            </a:p>
          </p:txBody>
        </p:sp>
        <p:sp>
          <p:nvSpPr>
            <p:cNvPr id="29" name="圆角矩形 9"/>
            <p:cNvSpPr/>
            <p:nvPr/>
          </p:nvSpPr>
          <p:spPr>
            <a:xfrm>
              <a:off x="3619297" y="1938996"/>
              <a:ext cx="1120673" cy="321223"/>
            </a:xfrm>
            <a:prstGeom prst="roundRect">
              <a:avLst>
                <a:gd name="adj" fmla="val 7480"/>
              </a:avLst>
            </a:prstGeom>
            <a:ln>
              <a:solidFill>
                <a:schemeClr val="bg1">
                  <a:lumMod val="6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10.1-inch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display screen </a:t>
              </a:r>
            </a:p>
          </p:txBody>
        </p:sp>
        <p:sp>
          <p:nvSpPr>
            <p:cNvPr id="30" name="圆角矩形 9"/>
            <p:cNvSpPr/>
            <p:nvPr/>
          </p:nvSpPr>
          <p:spPr>
            <a:xfrm>
              <a:off x="1262917" y="1307155"/>
              <a:ext cx="1006924" cy="321223"/>
            </a:xfrm>
            <a:prstGeom prst="roundRect">
              <a:avLst>
                <a:gd name="adj" fmla="val 7480"/>
              </a:avLst>
            </a:prstGeom>
            <a:ln>
              <a:solidFill>
                <a:schemeClr val="bg1">
                  <a:lumMod val="6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15.6-inch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touch screen </a:t>
              </a:r>
            </a:p>
          </p:txBody>
        </p:sp>
        <p:sp>
          <p:nvSpPr>
            <p:cNvPr id="20" name="圆角矩形 9"/>
            <p:cNvSpPr/>
            <p:nvPr/>
          </p:nvSpPr>
          <p:spPr>
            <a:xfrm>
              <a:off x="123885" y="2378858"/>
              <a:ext cx="1006924" cy="321223"/>
            </a:xfrm>
            <a:prstGeom prst="roundRect">
              <a:avLst>
                <a:gd name="adj" fmla="val 7480"/>
              </a:avLst>
            </a:prstGeom>
            <a:ln>
              <a:solidFill>
                <a:schemeClr val="bg1">
                  <a:lumMod val="6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10.1-inch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touch screen </a:t>
              </a:r>
            </a:p>
          </p:txBody>
        </p:sp>
      </p:grpSp>
      <p:sp>
        <p:nvSpPr>
          <p:cNvPr id="35" name="store-new-badges_71075"/>
          <p:cNvSpPr>
            <a:spLocks noChangeAspect="1"/>
          </p:cNvSpPr>
          <p:nvPr/>
        </p:nvSpPr>
        <p:spPr bwMode="auto">
          <a:xfrm>
            <a:off x="3734662" y="976302"/>
            <a:ext cx="680930" cy="657155"/>
          </a:xfrm>
          <a:custGeom>
            <a:avLst/>
            <a:gdLst>
              <a:gd name="T0" fmla="*/ 7549 w 8242"/>
              <a:gd name="T1" fmla="*/ 3476 h 8117"/>
              <a:gd name="T2" fmla="*/ 7742 w 8242"/>
              <a:gd name="T3" fmla="*/ 2123 h 8117"/>
              <a:gd name="T4" fmla="*/ 6442 w 8242"/>
              <a:gd name="T5" fmla="*/ 1383 h 8117"/>
              <a:gd name="T6" fmla="*/ 5721 w 8242"/>
              <a:gd name="T7" fmla="*/ 223 h 8117"/>
              <a:gd name="T8" fmla="*/ 4250 w 8242"/>
              <a:gd name="T9" fmla="*/ 492 h 8117"/>
              <a:gd name="T10" fmla="*/ 2951 w 8242"/>
              <a:gd name="T11" fmla="*/ 66 h 8117"/>
              <a:gd name="T12" fmla="*/ 1997 w 8242"/>
              <a:gd name="T13" fmla="*/ 1218 h 8117"/>
              <a:gd name="T14" fmla="*/ 729 w 8242"/>
              <a:gd name="T15" fmla="*/ 1727 h 8117"/>
              <a:gd name="T16" fmla="*/ 738 w 8242"/>
              <a:gd name="T17" fmla="*/ 3222 h 8117"/>
              <a:gd name="T18" fmla="*/ 93 w 8242"/>
              <a:gd name="T19" fmla="*/ 4427 h 8117"/>
              <a:gd name="T20" fmla="*/ 1062 w 8242"/>
              <a:gd name="T21" fmla="*/ 5567 h 8117"/>
              <a:gd name="T22" fmla="*/ 1343 w 8242"/>
              <a:gd name="T23" fmla="*/ 6905 h 8117"/>
              <a:gd name="T24" fmla="*/ 2817 w 8242"/>
              <a:gd name="T25" fmla="*/ 7155 h 8117"/>
              <a:gd name="T26" fmla="*/ 3892 w 8242"/>
              <a:gd name="T27" fmla="*/ 7999 h 8117"/>
              <a:gd name="T28" fmla="*/ 5183 w 8242"/>
              <a:gd name="T29" fmla="*/ 7243 h 8117"/>
              <a:gd name="T30" fmla="*/ 6549 w 8242"/>
              <a:gd name="T31" fmla="*/ 7199 h 8117"/>
              <a:gd name="T32" fmla="*/ 7052 w 8242"/>
              <a:gd name="T33" fmla="*/ 5790 h 8117"/>
              <a:gd name="T34" fmla="*/ 8069 w 8242"/>
              <a:gd name="T35" fmla="*/ 4878 h 8117"/>
              <a:gd name="T36" fmla="*/ 3177 w 8242"/>
              <a:gd name="T37" fmla="*/ 5423 h 8117"/>
              <a:gd name="T38" fmla="*/ 2593 w 8242"/>
              <a:gd name="T39" fmla="*/ 5675 h 8117"/>
              <a:gd name="T40" fmla="*/ 1695 w 8242"/>
              <a:gd name="T41" fmla="*/ 4343 h 8117"/>
              <a:gd name="T42" fmla="*/ 2991 w 8242"/>
              <a:gd name="T43" fmla="*/ 4932 h 8117"/>
              <a:gd name="T44" fmla="*/ 2845 w 8242"/>
              <a:gd name="T45" fmla="*/ 3846 h 8117"/>
              <a:gd name="T46" fmla="*/ 3177 w 8242"/>
              <a:gd name="T47" fmla="*/ 5423 h 8117"/>
              <a:gd name="T48" fmla="*/ 3155 w 8242"/>
              <a:gd name="T49" fmla="*/ 3713 h 8117"/>
              <a:gd name="T50" fmla="*/ 4336 w 8242"/>
              <a:gd name="T51" fmla="*/ 3494 h 8117"/>
              <a:gd name="T52" fmla="*/ 3692 w 8242"/>
              <a:gd name="T53" fmla="*/ 4153 h 8117"/>
              <a:gd name="T54" fmla="*/ 4525 w 8242"/>
              <a:gd name="T55" fmla="*/ 4083 h 8117"/>
              <a:gd name="T56" fmla="*/ 3968 w 8242"/>
              <a:gd name="T57" fmla="*/ 4792 h 8117"/>
              <a:gd name="T58" fmla="*/ 4883 w 8242"/>
              <a:gd name="T59" fmla="*/ 4687 h 8117"/>
              <a:gd name="T60" fmla="*/ 6231 w 8242"/>
              <a:gd name="T61" fmla="*/ 4105 h 8117"/>
              <a:gd name="T62" fmla="*/ 5654 w 8242"/>
              <a:gd name="T63" fmla="*/ 4354 h 8117"/>
              <a:gd name="T64" fmla="*/ 4365 w 8242"/>
              <a:gd name="T65" fmla="*/ 3191 h 8117"/>
              <a:gd name="T66" fmla="*/ 5313 w 8242"/>
              <a:gd name="T67" fmla="*/ 3963 h 8117"/>
              <a:gd name="T68" fmla="*/ 5497 w 8242"/>
              <a:gd name="T69" fmla="*/ 2702 h 8117"/>
              <a:gd name="T70" fmla="*/ 5973 w 8242"/>
              <a:gd name="T71" fmla="*/ 2497 h 8117"/>
              <a:gd name="T72" fmla="*/ 6541 w 8242"/>
              <a:gd name="T73" fmla="*/ 3971 h 8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242" h="8117">
                <a:moveTo>
                  <a:pt x="8149" y="4427"/>
                </a:moveTo>
                <a:lnTo>
                  <a:pt x="7549" y="3476"/>
                </a:lnTo>
                <a:cubicBezTo>
                  <a:pt x="7501" y="3400"/>
                  <a:pt x="7485" y="3309"/>
                  <a:pt x="7504" y="3222"/>
                </a:cubicBezTo>
                <a:lnTo>
                  <a:pt x="7742" y="2123"/>
                </a:lnTo>
                <a:cubicBezTo>
                  <a:pt x="7779" y="1952"/>
                  <a:pt x="7680" y="1780"/>
                  <a:pt x="7513" y="1727"/>
                </a:cubicBezTo>
                <a:lnTo>
                  <a:pt x="6442" y="1383"/>
                </a:lnTo>
                <a:cubicBezTo>
                  <a:pt x="6358" y="1356"/>
                  <a:pt x="6287" y="1297"/>
                  <a:pt x="6245" y="1218"/>
                </a:cubicBezTo>
                <a:lnTo>
                  <a:pt x="5721" y="223"/>
                </a:lnTo>
                <a:cubicBezTo>
                  <a:pt x="5639" y="68"/>
                  <a:pt x="5453" y="0"/>
                  <a:pt x="5291" y="66"/>
                </a:cubicBezTo>
                <a:lnTo>
                  <a:pt x="4250" y="492"/>
                </a:lnTo>
                <a:cubicBezTo>
                  <a:pt x="4167" y="525"/>
                  <a:pt x="4075" y="525"/>
                  <a:pt x="3992" y="492"/>
                </a:cubicBezTo>
                <a:lnTo>
                  <a:pt x="2951" y="66"/>
                </a:lnTo>
                <a:cubicBezTo>
                  <a:pt x="2789" y="0"/>
                  <a:pt x="2603" y="68"/>
                  <a:pt x="2521" y="223"/>
                </a:cubicBezTo>
                <a:lnTo>
                  <a:pt x="1997" y="1218"/>
                </a:lnTo>
                <a:cubicBezTo>
                  <a:pt x="1955" y="1297"/>
                  <a:pt x="1884" y="1356"/>
                  <a:pt x="1800" y="1383"/>
                </a:cubicBezTo>
                <a:lnTo>
                  <a:pt x="729" y="1727"/>
                </a:lnTo>
                <a:cubicBezTo>
                  <a:pt x="562" y="1780"/>
                  <a:pt x="463" y="1952"/>
                  <a:pt x="500" y="2123"/>
                </a:cubicBezTo>
                <a:lnTo>
                  <a:pt x="738" y="3222"/>
                </a:lnTo>
                <a:cubicBezTo>
                  <a:pt x="757" y="3309"/>
                  <a:pt x="741" y="3400"/>
                  <a:pt x="693" y="3476"/>
                </a:cubicBezTo>
                <a:lnTo>
                  <a:pt x="93" y="4427"/>
                </a:lnTo>
                <a:cubicBezTo>
                  <a:pt x="0" y="4576"/>
                  <a:pt x="34" y="4771"/>
                  <a:pt x="173" y="4878"/>
                </a:cubicBezTo>
                <a:lnTo>
                  <a:pt x="1062" y="5567"/>
                </a:lnTo>
                <a:cubicBezTo>
                  <a:pt x="1132" y="5622"/>
                  <a:pt x="1179" y="5702"/>
                  <a:pt x="1191" y="5790"/>
                </a:cubicBezTo>
                <a:lnTo>
                  <a:pt x="1343" y="6905"/>
                </a:lnTo>
                <a:cubicBezTo>
                  <a:pt x="1367" y="7078"/>
                  <a:pt x="1518" y="7206"/>
                  <a:pt x="1693" y="7199"/>
                </a:cubicBezTo>
                <a:lnTo>
                  <a:pt x="2817" y="7155"/>
                </a:lnTo>
                <a:cubicBezTo>
                  <a:pt x="2906" y="7152"/>
                  <a:pt x="2993" y="7183"/>
                  <a:pt x="3059" y="7243"/>
                </a:cubicBezTo>
                <a:lnTo>
                  <a:pt x="3892" y="7999"/>
                </a:lnTo>
                <a:cubicBezTo>
                  <a:pt x="4022" y="8117"/>
                  <a:pt x="4220" y="8117"/>
                  <a:pt x="4350" y="7999"/>
                </a:cubicBezTo>
                <a:lnTo>
                  <a:pt x="5183" y="7243"/>
                </a:lnTo>
                <a:cubicBezTo>
                  <a:pt x="5249" y="7183"/>
                  <a:pt x="5336" y="7152"/>
                  <a:pt x="5425" y="7155"/>
                </a:cubicBezTo>
                <a:lnTo>
                  <a:pt x="6549" y="7199"/>
                </a:lnTo>
                <a:cubicBezTo>
                  <a:pt x="6724" y="7206"/>
                  <a:pt x="6875" y="7078"/>
                  <a:pt x="6899" y="6905"/>
                </a:cubicBezTo>
                <a:lnTo>
                  <a:pt x="7052" y="5790"/>
                </a:lnTo>
                <a:cubicBezTo>
                  <a:pt x="7064" y="5702"/>
                  <a:pt x="7110" y="5622"/>
                  <a:pt x="7180" y="5567"/>
                </a:cubicBezTo>
                <a:lnTo>
                  <a:pt x="8069" y="4878"/>
                </a:lnTo>
                <a:cubicBezTo>
                  <a:pt x="8208" y="4771"/>
                  <a:pt x="8242" y="4576"/>
                  <a:pt x="8149" y="4427"/>
                </a:cubicBezTo>
                <a:close/>
                <a:moveTo>
                  <a:pt x="3177" y="5423"/>
                </a:moveTo>
                <a:lnTo>
                  <a:pt x="2185" y="4730"/>
                </a:lnTo>
                <a:lnTo>
                  <a:pt x="2593" y="5675"/>
                </a:lnTo>
                <a:lnTo>
                  <a:pt x="2321" y="5792"/>
                </a:lnTo>
                <a:lnTo>
                  <a:pt x="1695" y="4343"/>
                </a:lnTo>
                <a:lnTo>
                  <a:pt x="1980" y="4220"/>
                </a:lnTo>
                <a:lnTo>
                  <a:pt x="2991" y="4932"/>
                </a:lnTo>
                <a:lnTo>
                  <a:pt x="2573" y="3964"/>
                </a:lnTo>
                <a:lnTo>
                  <a:pt x="2845" y="3846"/>
                </a:lnTo>
                <a:lnTo>
                  <a:pt x="3471" y="5296"/>
                </a:lnTo>
                <a:lnTo>
                  <a:pt x="3177" y="5423"/>
                </a:lnTo>
                <a:close/>
                <a:moveTo>
                  <a:pt x="3781" y="5163"/>
                </a:moveTo>
                <a:lnTo>
                  <a:pt x="3155" y="3713"/>
                </a:lnTo>
                <a:lnTo>
                  <a:pt x="4230" y="3249"/>
                </a:lnTo>
                <a:lnTo>
                  <a:pt x="4336" y="3494"/>
                </a:lnTo>
                <a:lnTo>
                  <a:pt x="3553" y="3832"/>
                </a:lnTo>
                <a:lnTo>
                  <a:pt x="3692" y="4153"/>
                </a:lnTo>
                <a:lnTo>
                  <a:pt x="4420" y="3839"/>
                </a:lnTo>
                <a:lnTo>
                  <a:pt x="4525" y="4083"/>
                </a:lnTo>
                <a:lnTo>
                  <a:pt x="3797" y="4397"/>
                </a:lnTo>
                <a:lnTo>
                  <a:pt x="3968" y="4792"/>
                </a:lnTo>
                <a:lnTo>
                  <a:pt x="4778" y="4442"/>
                </a:lnTo>
                <a:lnTo>
                  <a:pt x="4883" y="4687"/>
                </a:lnTo>
                <a:lnTo>
                  <a:pt x="3781" y="5163"/>
                </a:lnTo>
                <a:close/>
                <a:moveTo>
                  <a:pt x="6231" y="4105"/>
                </a:moveTo>
                <a:lnTo>
                  <a:pt x="5475" y="3146"/>
                </a:lnTo>
                <a:lnTo>
                  <a:pt x="5654" y="4354"/>
                </a:lnTo>
                <a:lnTo>
                  <a:pt x="5337" y="4491"/>
                </a:lnTo>
                <a:lnTo>
                  <a:pt x="4365" y="3191"/>
                </a:lnTo>
                <a:lnTo>
                  <a:pt x="4665" y="3061"/>
                </a:lnTo>
                <a:lnTo>
                  <a:pt x="5313" y="3963"/>
                </a:lnTo>
                <a:lnTo>
                  <a:pt x="5148" y="2853"/>
                </a:lnTo>
                <a:lnTo>
                  <a:pt x="5497" y="2702"/>
                </a:lnTo>
                <a:lnTo>
                  <a:pt x="6188" y="3605"/>
                </a:lnTo>
                <a:lnTo>
                  <a:pt x="5973" y="2497"/>
                </a:lnTo>
                <a:lnTo>
                  <a:pt x="6268" y="2369"/>
                </a:lnTo>
                <a:lnTo>
                  <a:pt x="6541" y="3971"/>
                </a:lnTo>
                <a:lnTo>
                  <a:pt x="6231" y="4105"/>
                </a:lnTo>
                <a:close/>
              </a:path>
            </a:pathLst>
          </a:custGeom>
          <a:solidFill>
            <a:srgbClr val="FF0000"/>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36" name="文本框 35"/>
          <p:cNvSpPr txBox="1"/>
          <p:nvPr/>
        </p:nvSpPr>
        <p:spPr>
          <a:xfrm>
            <a:off x="5937203" y="6121894"/>
            <a:ext cx="6254797" cy="461665"/>
          </a:xfrm>
          <a:prstGeom prst="rect">
            <a:avLst/>
          </a:prstGeom>
          <a:noFill/>
        </p:spPr>
        <p:txBody>
          <a:bodyPr wrap="square" rtlCol="0">
            <a:spAutoFit/>
          </a:bodyPr>
          <a:lstStyle/>
          <a:p>
            <a:pPr marL="285750" lvl="0" indent="-285750">
              <a:buFont typeface="Arial" panose="020B0604020202020204" pitchFamily="34" charset="0"/>
              <a:buChar char="•"/>
              <a:defRPr/>
            </a:pPr>
            <a:r>
              <a:rPr kumimoji="0" lang="en-US" altLang="zh-CN" sz="1200" b="0" i="1"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Note1: </a:t>
            </a:r>
            <a:r>
              <a:rPr lang="es-ES" altLang="zh-CN" sz="1200" i="1" dirty="0">
                <a:solidFill>
                  <a:srgbClr val="000000">
                    <a:lumMod val="50000"/>
                    <a:lumOff val="50000"/>
                  </a:srgbClr>
                </a:solidFill>
                <a:latin typeface="Calibri" panose="020F0502020204030204" pitchFamily="34" charset="0"/>
                <a:cs typeface="Calibri" panose="020F0502020204030204" pitchFamily="34" charset="0"/>
              </a:rPr>
              <a:t>La licencia de visitante profesional de </a:t>
            </a:r>
            <a:r>
              <a:rPr lang="es-ES" altLang="zh-CN" sz="1200" i="1" dirty="0" err="1">
                <a:solidFill>
                  <a:srgbClr val="000000">
                    <a:lumMod val="50000"/>
                    <a:lumOff val="50000"/>
                  </a:srgbClr>
                </a:solidFill>
                <a:latin typeface="Calibri" panose="020F0502020204030204" pitchFamily="34" charset="0"/>
                <a:cs typeface="Calibri" panose="020F0502020204030204" pitchFamily="34" charset="0"/>
              </a:rPr>
              <a:t>HikCentral</a:t>
            </a:r>
            <a:r>
              <a:rPr lang="es-ES" altLang="zh-CN" sz="1200" i="1" dirty="0">
                <a:solidFill>
                  <a:srgbClr val="000000">
                    <a:lumMod val="50000"/>
                    <a:lumOff val="50000"/>
                  </a:srgbClr>
                </a:solidFill>
                <a:latin typeface="Calibri" panose="020F0502020204030204" pitchFamily="34" charset="0"/>
                <a:cs typeface="Calibri" panose="020F0502020204030204" pitchFamily="34" charset="0"/>
              </a:rPr>
              <a:t> debe comprarse por separado</a:t>
            </a:r>
            <a:r>
              <a:rPr kumimoji="0" lang="en-US" altLang="zh-CN" sz="1200" b="0" i="1"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等线" panose="02010600030101010101" pitchFamily="2" charset="-122"/>
                <a:cs typeface="Calibri" panose="020F0502020204030204" pitchFamily="34" charset="0"/>
              </a:rPr>
              <a:t>.</a:t>
            </a:r>
          </a:p>
          <a:p>
            <a:pPr marL="285750" lvl="0" indent="-285750">
              <a:buFont typeface="Arial" panose="020B0604020202020204" pitchFamily="34" charset="0"/>
              <a:buChar char="•"/>
              <a:defRPr/>
            </a:pPr>
            <a:r>
              <a:rPr kumimoji="0" lang="en-US" altLang="zh-CN" sz="1200" b="0" i="1" u="none" strike="noStrike" kern="1200" cap="none" spc="0" normalizeH="0" baseline="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rPr>
              <a:t>Note2: </a:t>
            </a:r>
            <a:r>
              <a:rPr lang="es-ES" altLang="zh-CN" sz="1200" i="1" dirty="0">
                <a:solidFill>
                  <a:srgbClr val="000000">
                    <a:lumMod val="50000"/>
                    <a:lumOff val="50000"/>
                  </a:srgbClr>
                </a:solidFill>
                <a:latin typeface="Calibri" panose="020F0502020204030204" pitchFamily="34" charset="0"/>
                <a:cs typeface="Calibri" panose="020F0502020204030204" pitchFamily="34" charset="0"/>
              </a:rPr>
              <a:t>Actualmente admite pasaportes de Hong Kong y </a:t>
            </a:r>
            <a:r>
              <a:rPr lang="es-ES" altLang="zh-CN" sz="1200" i="1" dirty="0" err="1">
                <a:solidFill>
                  <a:srgbClr val="000000">
                    <a:lumMod val="50000"/>
                    <a:lumOff val="50000"/>
                  </a:srgbClr>
                </a:solidFill>
                <a:latin typeface="Calibri" panose="020F0502020204030204" pitchFamily="34" charset="0"/>
                <a:cs typeface="Calibri" panose="020F0502020204030204" pitchFamily="34" charset="0"/>
              </a:rPr>
              <a:t>Macau</a:t>
            </a:r>
            <a:r>
              <a:rPr lang="es-ES" altLang="zh-CN" sz="1200" i="1" dirty="0">
                <a:solidFill>
                  <a:srgbClr val="000000">
                    <a:lumMod val="50000"/>
                    <a:lumOff val="50000"/>
                  </a:srgbClr>
                </a:solidFill>
                <a:latin typeface="Calibri" panose="020F0502020204030204" pitchFamily="34" charset="0"/>
                <a:cs typeface="Calibri" panose="020F0502020204030204" pitchFamily="34" charset="0"/>
              </a:rPr>
              <a:t> Pass</a:t>
            </a:r>
            <a:endParaRPr kumimoji="0" lang="zh-CN" altLang="en-US" sz="1200" b="0" i="1" u="none" strike="noStrike" kern="1200" cap="none" spc="0" normalizeH="0" baseline="0" noProof="0" dirty="0">
              <a:ln>
                <a:noFill/>
              </a:ln>
              <a:solidFill>
                <a:srgbClr val="000000">
                  <a:lumMod val="50000"/>
                  <a:lumOff val="50000"/>
                </a:srgb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7" name="矩形 36"/>
          <p:cNvSpPr/>
          <p:nvPr/>
        </p:nvSpPr>
        <p:spPr>
          <a:xfrm>
            <a:off x="8341856" y="2553159"/>
            <a:ext cx="18473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262E31"/>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9" name="矩形 48"/>
          <p:cNvSpPr/>
          <p:nvPr/>
        </p:nvSpPr>
        <p:spPr>
          <a:xfrm>
            <a:off x="6274205" y="2915085"/>
            <a:ext cx="18473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262E31"/>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90" name="组合 89"/>
          <p:cNvGrpSpPr/>
          <p:nvPr/>
        </p:nvGrpSpPr>
        <p:grpSpPr>
          <a:xfrm>
            <a:off x="6038014" y="1022878"/>
            <a:ext cx="6142161" cy="1245465"/>
            <a:chOff x="6197831" y="695011"/>
            <a:chExt cx="6142161" cy="1245465"/>
          </a:xfrm>
        </p:grpSpPr>
        <p:sp>
          <p:nvSpPr>
            <p:cNvPr id="39" name="文本框 38"/>
            <p:cNvSpPr txBox="1"/>
            <p:nvPr/>
          </p:nvSpPr>
          <p:spPr>
            <a:xfrm>
              <a:off x="6556527" y="695011"/>
              <a:ext cx="3253291" cy="369332"/>
            </a:xfrm>
            <a:prstGeom prst="rect">
              <a:avLst/>
            </a:prstGeom>
            <a:noFill/>
          </p:spPr>
          <p:txBody>
            <a:bodyPr wrap="square" rtlCol="0">
              <a:spAutoFit/>
            </a:bodyPr>
            <a:lstStyle/>
            <a:p>
              <a:pPr lvl="0">
                <a:defRPr/>
              </a:pPr>
              <a:r>
                <a:rPr lang="en-US" altLang="zh-CN" b="1" dirty="0" err="1">
                  <a:solidFill>
                    <a:srgbClr val="16257E"/>
                  </a:solidFill>
                  <a:latin typeface="Calibri" panose="020F0502020204030204" pitchFamily="34" charset="0"/>
                  <a:cs typeface="Calibri" panose="020F0502020204030204" pitchFamily="34" charset="0"/>
                </a:rPr>
                <a:t>Diseño</a:t>
              </a:r>
              <a:r>
                <a:rPr lang="en-US" altLang="zh-CN" b="1" dirty="0">
                  <a:solidFill>
                    <a:srgbClr val="16257E"/>
                  </a:solidFill>
                  <a:latin typeface="Calibri" panose="020F0502020204030204" pitchFamily="34" charset="0"/>
                  <a:cs typeface="Calibri" panose="020F0502020204030204" pitchFamily="34" charset="0"/>
                </a:rPr>
                <a:t> </a:t>
              </a:r>
              <a:r>
                <a:rPr lang="en-US" altLang="zh-CN" b="1" dirty="0" err="1">
                  <a:solidFill>
                    <a:srgbClr val="16257E"/>
                  </a:solidFill>
                  <a:latin typeface="Calibri" panose="020F0502020204030204" pitchFamily="34" charset="0"/>
                  <a:cs typeface="Calibri" panose="020F0502020204030204" pitchFamily="34" charset="0"/>
                </a:rPr>
                <a:t>humanizado</a:t>
              </a:r>
              <a:endParaRPr kumimoji="0" lang="en-US" altLang="zh-CN" sz="18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0" name="矩形 39"/>
            <p:cNvSpPr/>
            <p:nvPr/>
          </p:nvSpPr>
          <p:spPr>
            <a:xfrm>
              <a:off x="6562676" y="986369"/>
              <a:ext cx="5777316" cy="954107"/>
            </a:xfrm>
            <a:prstGeom prst="rect">
              <a:avLst/>
            </a:prstGeom>
          </p:spPr>
          <p:txBody>
            <a:bodyPr wrap="square">
              <a:spAutoFit/>
            </a:bodyPr>
            <a:lstStyle/>
            <a:p>
              <a:pPr lvl="0">
                <a:defRPr/>
              </a:pPr>
              <a:r>
                <a:rPr lang="en-US" altLang="zh-CN" sz="1400" dirty="0">
                  <a:solidFill>
                    <a:srgbClr val="262E31"/>
                  </a:solidFill>
                  <a:latin typeface="Calibri" panose="020F0502020204030204" pitchFamily="34" charset="0"/>
                  <a:cs typeface="Calibri" panose="020F0502020204030204" pitchFamily="34" charset="0"/>
                </a:rPr>
                <a:t>Sistema </a:t>
              </a:r>
              <a:r>
                <a:rPr lang="en-US" altLang="zh-CN" sz="1400" dirty="0" err="1">
                  <a:solidFill>
                    <a:srgbClr val="262E31"/>
                  </a:solidFill>
                  <a:latin typeface="Calibri" panose="020F0502020204030204" pitchFamily="34" charset="0"/>
                  <a:cs typeface="Calibri" panose="020F0502020204030204" pitchFamily="34" charset="0"/>
                </a:rPr>
                <a:t>operativo</a:t>
              </a:r>
              <a:r>
                <a:rPr lang="en-US" altLang="zh-CN" sz="1400" dirty="0">
                  <a:solidFill>
                    <a:srgbClr val="262E31"/>
                  </a:solidFill>
                  <a:latin typeface="Calibri" panose="020F0502020204030204" pitchFamily="34" charset="0"/>
                  <a:cs typeface="Calibri" panose="020F0502020204030204" pitchFamily="34" charset="0"/>
                </a:rPr>
                <a:t> Android 11
Terminal de </a:t>
              </a:r>
              <a:r>
                <a:rPr lang="en-US" altLang="zh-CN" sz="1400" dirty="0" err="1">
                  <a:solidFill>
                    <a:srgbClr val="262E31"/>
                  </a:solidFill>
                  <a:latin typeface="Calibri" panose="020F0502020204030204" pitchFamily="34" charset="0"/>
                  <a:cs typeface="Calibri" panose="020F0502020204030204" pitchFamily="34" charset="0"/>
                </a:rPr>
                <a:t>visitantes</a:t>
              </a:r>
              <a:r>
                <a:rPr lang="en-US" altLang="zh-CN" sz="1400" dirty="0">
                  <a:solidFill>
                    <a:srgbClr val="262E31"/>
                  </a:solidFill>
                  <a:latin typeface="Calibri" panose="020F0502020204030204" pitchFamily="34" charset="0"/>
                  <a:cs typeface="Calibri" panose="020F0502020204030204" pitchFamily="34" charset="0"/>
                </a:rPr>
                <a:t> manual (</a:t>
              </a:r>
              <a:r>
                <a:rPr lang="en-US" altLang="zh-CN" sz="1400" dirty="0" err="1">
                  <a:solidFill>
                    <a:srgbClr val="262E31"/>
                  </a:solidFill>
                  <a:latin typeface="Calibri" panose="020F0502020204030204" pitchFamily="34" charset="0"/>
                  <a:cs typeface="Calibri" panose="020F0502020204030204" pitchFamily="34" charset="0"/>
                </a:rPr>
                <a:t>serie</a:t>
              </a:r>
              <a:r>
                <a:rPr lang="en-US" altLang="zh-CN" sz="1400" dirty="0">
                  <a:solidFill>
                    <a:srgbClr val="262E31"/>
                  </a:solidFill>
                  <a:latin typeface="Calibri" panose="020F0502020204030204" pitchFamily="34" charset="0"/>
                  <a:cs typeface="Calibri" panose="020F0502020204030204" pitchFamily="34" charset="0"/>
                </a:rPr>
                <a:t> D): </a:t>
              </a:r>
              <a:r>
                <a:rPr lang="en-US" altLang="zh-CN" sz="1400" dirty="0" err="1">
                  <a:solidFill>
                    <a:srgbClr val="262E31"/>
                  </a:solidFill>
                  <a:latin typeface="Calibri" panose="020F0502020204030204" pitchFamily="34" charset="0"/>
                  <a:cs typeface="Calibri" panose="020F0502020204030204" pitchFamily="34" charset="0"/>
                </a:rPr>
                <a:t>pantalla</a:t>
              </a:r>
              <a:r>
                <a:rPr lang="en-US" altLang="zh-CN" sz="1400" dirty="0">
                  <a:solidFill>
                    <a:srgbClr val="262E31"/>
                  </a:solidFill>
                  <a:latin typeface="Calibri" panose="020F0502020204030204" pitchFamily="34" charset="0"/>
                  <a:cs typeface="Calibri" panose="020F0502020204030204" pitchFamily="34" charset="0"/>
                </a:rPr>
                <a:t> dual de 15,6 / 10,1 </a:t>
              </a:r>
              <a:r>
                <a:rPr lang="en-US" altLang="zh-CN" sz="1400" dirty="0" err="1">
                  <a:solidFill>
                    <a:srgbClr val="262E31"/>
                  </a:solidFill>
                  <a:latin typeface="Calibri" panose="020F0502020204030204" pitchFamily="34" charset="0"/>
                  <a:cs typeface="Calibri" panose="020F0502020204030204" pitchFamily="34" charset="0"/>
                </a:rPr>
                <a:t>pulgadas</a:t>
              </a:r>
              <a:r>
                <a:rPr lang="en-US" altLang="zh-CN" sz="1400" dirty="0">
                  <a:solidFill>
                    <a:srgbClr val="262E31"/>
                  </a:solidFill>
                  <a:latin typeface="Calibri" panose="020F0502020204030204" pitchFamily="34" charset="0"/>
                  <a:cs typeface="Calibri" panose="020F0502020204030204" pitchFamily="34" charset="0"/>
                </a:rPr>
                <a:t>
Terminal de </a:t>
              </a:r>
              <a:r>
                <a:rPr lang="en-US" altLang="zh-CN" sz="1400" dirty="0" err="1">
                  <a:solidFill>
                    <a:srgbClr val="262E31"/>
                  </a:solidFill>
                  <a:latin typeface="Calibri" panose="020F0502020204030204" pitchFamily="34" charset="0"/>
                  <a:cs typeface="Calibri" panose="020F0502020204030204" pitchFamily="34" charset="0"/>
                </a:rPr>
                <a:t>visitantes</a:t>
              </a:r>
              <a:r>
                <a:rPr lang="en-US" altLang="zh-CN" sz="1400" dirty="0">
                  <a:solidFill>
                    <a:srgbClr val="262E31"/>
                  </a:solidFill>
                  <a:latin typeface="Calibri" panose="020F0502020204030204" pitchFamily="34" charset="0"/>
                  <a:cs typeface="Calibri" panose="020F0502020204030204" pitchFamily="34" charset="0"/>
                </a:rPr>
                <a:t> de </a:t>
              </a:r>
              <a:r>
                <a:rPr lang="en-US" altLang="zh-CN" sz="1400" dirty="0" err="1">
                  <a:solidFill>
                    <a:srgbClr val="262E31"/>
                  </a:solidFill>
                  <a:latin typeface="Calibri" panose="020F0502020204030204" pitchFamily="34" charset="0"/>
                  <a:cs typeface="Calibri" panose="020F0502020204030204" pitchFamily="34" charset="0"/>
                </a:rPr>
                <a:t>autoservicio</a:t>
              </a:r>
              <a:r>
                <a:rPr lang="en-US" altLang="zh-CN" sz="1400" dirty="0">
                  <a:solidFill>
                    <a:srgbClr val="262E31"/>
                  </a:solidFill>
                  <a:latin typeface="Calibri" panose="020F0502020204030204" pitchFamily="34" charset="0"/>
                  <a:cs typeface="Calibri" panose="020F0502020204030204" pitchFamily="34" charset="0"/>
                </a:rPr>
                <a:t> (sin </a:t>
              </a:r>
              <a:r>
                <a:rPr lang="en-US" altLang="zh-CN" sz="1400" dirty="0" err="1">
                  <a:solidFill>
                    <a:srgbClr val="262E31"/>
                  </a:solidFill>
                  <a:latin typeface="Calibri" panose="020F0502020204030204" pitchFamily="34" charset="0"/>
                  <a:cs typeface="Calibri" panose="020F0502020204030204" pitchFamily="34" charset="0"/>
                </a:rPr>
                <a:t>serie</a:t>
              </a:r>
              <a:r>
                <a:rPr lang="en-US" altLang="zh-CN" sz="1400" dirty="0">
                  <a:solidFill>
                    <a:srgbClr val="262E31"/>
                  </a:solidFill>
                  <a:latin typeface="Calibri" panose="020F0502020204030204" pitchFamily="34" charset="0"/>
                  <a:cs typeface="Calibri" panose="020F0502020204030204" pitchFamily="34" charset="0"/>
                </a:rPr>
                <a:t> D): </a:t>
              </a:r>
              <a:r>
                <a:rPr lang="en-US" altLang="zh-CN" sz="1400" dirty="0" err="1">
                  <a:solidFill>
                    <a:srgbClr val="262E31"/>
                  </a:solidFill>
                  <a:latin typeface="Calibri" panose="020F0502020204030204" pitchFamily="34" charset="0"/>
                  <a:cs typeface="Calibri" panose="020F0502020204030204" pitchFamily="34" charset="0"/>
                </a:rPr>
                <a:t>pantalla</a:t>
              </a:r>
              <a:r>
                <a:rPr lang="en-US" altLang="zh-CN" sz="1400" dirty="0">
                  <a:solidFill>
                    <a:srgbClr val="262E31"/>
                  </a:solidFill>
                  <a:latin typeface="Calibri" panose="020F0502020204030204" pitchFamily="34" charset="0"/>
                  <a:cs typeface="Calibri" panose="020F0502020204030204" pitchFamily="34" charset="0"/>
                </a:rPr>
                <a:t> </a:t>
              </a:r>
              <a:r>
                <a:rPr lang="en-US" altLang="zh-CN" sz="1400" dirty="0" err="1">
                  <a:solidFill>
                    <a:srgbClr val="262E31"/>
                  </a:solidFill>
                  <a:latin typeface="Calibri" panose="020F0502020204030204" pitchFamily="34" charset="0"/>
                  <a:cs typeface="Calibri" panose="020F0502020204030204" pitchFamily="34" charset="0"/>
                </a:rPr>
                <a:t>táctil</a:t>
              </a:r>
              <a:r>
                <a:rPr lang="en-US" altLang="zh-CN" sz="1400" dirty="0">
                  <a:solidFill>
                    <a:srgbClr val="262E31"/>
                  </a:solidFill>
                  <a:latin typeface="Calibri" panose="020F0502020204030204" pitchFamily="34" charset="0"/>
                  <a:cs typeface="Calibri" panose="020F0502020204030204" pitchFamily="34" charset="0"/>
                </a:rPr>
                <a:t> de 10,1 </a:t>
              </a:r>
              <a:r>
                <a:rPr lang="en-US" altLang="zh-CN" sz="1400" dirty="0" err="1">
                  <a:solidFill>
                    <a:srgbClr val="262E31"/>
                  </a:solidFill>
                  <a:latin typeface="Calibri" panose="020F0502020204030204" pitchFamily="34" charset="0"/>
                  <a:cs typeface="Calibri" panose="020F0502020204030204" pitchFamily="34" charset="0"/>
                </a:rPr>
                <a:t>pulgadas</a:t>
              </a:r>
              <a:endParaRPr kumimoji="0" lang="en-US" altLang="zh-CN" sz="1400" b="0" i="0" u="none" strike="noStrike" kern="1200" cap="none" spc="0" normalizeH="0" baseline="0" noProof="0" dirty="0">
                <a:ln>
                  <a:noFill/>
                </a:ln>
                <a:solidFill>
                  <a:srgbClr val="262E31"/>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89" name="组合 88"/>
            <p:cNvGrpSpPr/>
            <p:nvPr/>
          </p:nvGrpSpPr>
          <p:grpSpPr>
            <a:xfrm>
              <a:off x="6197831" y="717795"/>
              <a:ext cx="371768" cy="371768"/>
              <a:chOff x="5732908" y="639751"/>
              <a:chExt cx="481693" cy="481693"/>
            </a:xfrm>
          </p:grpSpPr>
          <p:grpSp>
            <p:nvGrpSpPr>
              <p:cNvPr id="41" name="Group 63"/>
              <p:cNvGrpSpPr/>
              <p:nvPr/>
            </p:nvGrpSpPr>
            <p:grpSpPr>
              <a:xfrm>
                <a:off x="5854883" y="691440"/>
                <a:ext cx="242280" cy="377484"/>
                <a:chOff x="7386653" y="1144586"/>
                <a:chExt cx="423864" cy="660399"/>
              </a:xfrm>
              <a:solidFill>
                <a:srgbClr val="16257E"/>
              </a:solidFill>
            </p:grpSpPr>
            <p:sp>
              <p:nvSpPr>
                <p:cNvPr id="42" name="Freeform 17"/>
                <p:cNvSpPr>
                  <a:spLocks/>
                </p:cNvSpPr>
                <p:nvPr/>
              </p:nvSpPr>
              <p:spPr bwMode="auto">
                <a:xfrm>
                  <a:off x="7415229" y="1522410"/>
                  <a:ext cx="179388" cy="282575"/>
                </a:xfrm>
                <a:custGeom>
                  <a:avLst/>
                  <a:gdLst/>
                  <a:ahLst/>
                  <a:cxnLst>
                    <a:cxn ang="0">
                      <a:pos x="73" y="5"/>
                    </a:cxn>
                    <a:cxn ang="0">
                      <a:pos x="50" y="0"/>
                    </a:cxn>
                    <a:cxn ang="0">
                      <a:pos x="0" y="157"/>
                    </a:cxn>
                    <a:cxn ang="0">
                      <a:pos x="55" y="103"/>
                    </a:cxn>
                    <a:cxn ang="0">
                      <a:pos x="68" y="178"/>
                    </a:cxn>
                    <a:cxn ang="0">
                      <a:pos x="113" y="41"/>
                    </a:cxn>
                    <a:cxn ang="0">
                      <a:pos x="106" y="23"/>
                    </a:cxn>
                    <a:cxn ang="0">
                      <a:pos x="73" y="5"/>
                    </a:cxn>
                  </a:cxnLst>
                  <a:rect l="0" t="0" r="r" b="b"/>
                  <a:pathLst>
                    <a:path w="113" h="178">
                      <a:moveTo>
                        <a:pt x="73" y="5"/>
                      </a:moveTo>
                      <a:lnTo>
                        <a:pt x="50" y="0"/>
                      </a:lnTo>
                      <a:lnTo>
                        <a:pt x="0" y="157"/>
                      </a:lnTo>
                      <a:lnTo>
                        <a:pt x="55" y="103"/>
                      </a:lnTo>
                      <a:lnTo>
                        <a:pt x="68" y="178"/>
                      </a:lnTo>
                      <a:lnTo>
                        <a:pt x="113" y="41"/>
                      </a:lnTo>
                      <a:lnTo>
                        <a:pt x="106" y="23"/>
                      </a:lnTo>
                      <a:lnTo>
                        <a:pt x="73" y="5"/>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3" name="Freeform 18"/>
                <p:cNvSpPr>
                  <a:spLocks noEditPoints="1"/>
                </p:cNvSpPr>
                <p:nvPr/>
              </p:nvSpPr>
              <p:spPr bwMode="auto">
                <a:xfrm>
                  <a:off x="7458091" y="1216022"/>
                  <a:ext cx="279401" cy="277813"/>
                </a:xfrm>
                <a:custGeom>
                  <a:avLst/>
                  <a:gdLst/>
                  <a:ahLst/>
                  <a:cxnLst>
                    <a:cxn ang="0">
                      <a:pos x="120" y="2"/>
                    </a:cxn>
                    <a:cxn ang="0">
                      <a:pos x="122" y="2"/>
                    </a:cxn>
                    <a:cxn ang="0">
                      <a:pos x="165" y="41"/>
                    </a:cxn>
                    <a:cxn ang="0">
                      <a:pos x="167" y="43"/>
                    </a:cxn>
                    <a:cxn ang="0">
                      <a:pos x="176" y="101"/>
                    </a:cxn>
                    <a:cxn ang="0">
                      <a:pos x="176" y="103"/>
                    </a:cxn>
                    <a:cxn ang="0">
                      <a:pos x="145" y="153"/>
                    </a:cxn>
                    <a:cxn ang="0">
                      <a:pos x="143" y="155"/>
                    </a:cxn>
                    <a:cxn ang="0">
                      <a:pos x="88" y="173"/>
                    </a:cxn>
                    <a:cxn ang="0">
                      <a:pos x="86" y="173"/>
                    </a:cxn>
                    <a:cxn ang="0">
                      <a:pos x="32" y="153"/>
                    </a:cxn>
                    <a:cxn ang="0">
                      <a:pos x="30" y="151"/>
                    </a:cxn>
                    <a:cxn ang="0">
                      <a:pos x="2" y="99"/>
                    </a:cxn>
                    <a:cxn ang="0">
                      <a:pos x="2" y="97"/>
                    </a:cxn>
                    <a:cxn ang="0">
                      <a:pos x="12" y="40"/>
                    </a:cxn>
                    <a:cxn ang="0">
                      <a:pos x="14" y="38"/>
                    </a:cxn>
                    <a:cxn ang="0">
                      <a:pos x="59" y="2"/>
                    </a:cxn>
                    <a:cxn ang="0">
                      <a:pos x="61" y="0"/>
                    </a:cxn>
                    <a:cxn ang="0">
                      <a:pos x="90" y="5"/>
                    </a:cxn>
                    <a:cxn ang="0">
                      <a:pos x="90" y="9"/>
                    </a:cxn>
                    <a:cxn ang="0">
                      <a:pos x="61" y="5"/>
                    </a:cxn>
                    <a:cxn ang="0">
                      <a:pos x="39" y="27"/>
                    </a:cxn>
                    <a:cxn ang="0">
                      <a:pos x="14" y="72"/>
                    </a:cxn>
                    <a:cxn ang="0">
                      <a:pos x="5" y="97"/>
                    </a:cxn>
                    <a:cxn ang="0">
                      <a:pos x="23" y="122"/>
                    </a:cxn>
                    <a:cxn ang="0">
                      <a:pos x="63" y="155"/>
                    </a:cxn>
                    <a:cxn ang="0">
                      <a:pos x="88" y="169"/>
                    </a:cxn>
                    <a:cxn ang="0">
                      <a:pos x="115" y="155"/>
                    </a:cxn>
                    <a:cxn ang="0">
                      <a:pos x="154" y="122"/>
                    </a:cxn>
                    <a:cxn ang="0">
                      <a:pos x="172" y="101"/>
                    </a:cxn>
                    <a:cxn ang="0">
                      <a:pos x="163" y="72"/>
                    </a:cxn>
                    <a:cxn ang="0">
                      <a:pos x="136" y="27"/>
                    </a:cxn>
                    <a:cxn ang="0">
                      <a:pos x="118" y="5"/>
                    </a:cxn>
                  </a:cxnLst>
                  <a:rect l="0" t="0" r="r" b="b"/>
                  <a:pathLst>
                    <a:path w="176" h="175">
                      <a:moveTo>
                        <a:pt x="90" y="5"/>
                      </a:moveTo>
                      <a:lnTo>
                        <a:pt x="120" y="2"/>
                      </a:lnTo>
                      <a:lnTo>
                        <a:pt x="120" y="2"/>
                      </a:lnTo>
                      <a:lnTo>
                        <a:pt x="122" y="2"/>
                      </a:lnTo>
                      <a:lnTo>
                        <a:pt x="140" y="23"/>
                      </a:lnTo>
                      <a:lnTo>
                        <a:pt x="165" y="41"/>
                      </a:lnTo>
                      <a:lnTo>
                        <a:pt x="167" y="41"/>
                      </a:lnTo>
                      <a:lnTo>
                        <a:pt x="167" y="43"/>
                      </a:lnTo>
                      <a:lnTo>
                        <a:pt x="167" y="70"/>
                      </a:lnTo>
                      <a:lnTo>
                        <a:pt x="176" y="101"/>
                      </a:lnTo>
                      <a:lnTo>
                        <a:pt x="176" y="103"/>
                      </a:lnTo>
                      <a:lnTo>
                        <a:pt x="176" y="103"/>
                      </a:lnTo>
                      <a:lnTo>
                        <a:pt x="158" y="124"/>
                      </a:lnTo>
                      <a:lnTo>
                        <a:pt x="145" y="153"/>
                      </a:lnTo>
                      <a:lnTo>
                        <a:pt x="145" y="155"/>
                      </a:lnTo>
                      <a:lnTo>
                        <a:pt x="143" y="155"/>
                      </a:lnTo>
                      <a:lnTo>
                        <a:pt x="116" y="160"/>
                      </a:lnTo>
                      <a:lnTo>
                        <a:pt x="88" y="173"/>
                      </a:lnTo>
                      <a:lnTo>
                        <a:pt x="88" y="175"/>
                      </a:lnTo>
                      <a:lnTo>
                        <a:pt x="86" y="173"/>
                      </a:lnTo>
                      <a:lnTo>
                        <a:pt x="61" y="160"/>
                      </a:lnTo>
                      <a:lnTo>
                        <a:pt x="32" y="153"/>
                      </a:lnTo>
                      <a:lnTo>
                        <a:pt x="30" y="153"/>
                      </a:lnTo>
                      <a:lnTo>
                        <a:pt x="30" y="151"/>
                      </a:lnTo>
                      <a:lnTo>
                        <a:pt x="20" y="124"/>
                      </a:lnTo>
                      <a:lnTo>
                        <a:pt x="2" y="99"/>
                      </a:lnTo>
                      <a:lnTo>
                        <a:pt x="0" y="99"/>
                      </a:lnTo>
                      <a:lnTo>
                        <a:pt x="2" y="97"/>
                      </a:lnTo>
                      <a:lnTo>
                        <a:pt x="11" y="70"/>
                      </a:lnTo>
                      <a:lnTo>
                        <a:pt x="12" y="40"/>
                      </a:lnTo>
                      <a:lnTo>
                        <a:pt x="12" y="38"/>
                      </a:lnTo>
                      <a:lnTo>
                        <a:pt x="14" y="38"/>
                      </a:lnTo>
                      <a:lnTo>
                        <a:pt x="37" y="23"/>
                      </a:lnTo>
                      <a:lnTo>
                        <a:pt x="59" y="2"/>
                      </a:lnTo>
                      <a:lnTo>
                        <a:pt x="59" y="0"/>
                      </a:lnTo>
                      <a:lnTo>
                        <a:pt x="61" y="0"/>
                      </a:lnTo>
                      <a:lnTo>
                        <a:pt x="90" y="5"/>
                      </a:lnTo>
                      <a:lnTo>
                        <a:pt x="90" y="5"/>
                      </a:lnTo>
                      <a:close/>
                      <a:moveTo>
                        <a:pt x="118" y="5"/>
                      </a:moveTo>
                      <a:lnTo>
                        <a:pt x="90" y="9"/>
                      </a:lnTo>
                      <a:lnTo>
                        <a:pt x="88" y="9"/>
                      </a:lnTo>
                      <a:lnTo>
                        <a:pt x="61" y="5"/>
                      </a:lnTo>
                      <a:lnTo>
                        <a:pt x="41" y="27"/>
                      </a:lnTo>
                      <a:lnTo>
                        <a:pt x="39" y="27"/>
                      </a:lnTo>
                      <a:lnTo>
                        <a:pt x="16" y="41"/>
                      </a:lnTo>
                      <a:lnTo>
                        <a:pt x="14" y="72"/>
                      </a:lnTo>
                      <a:lnTo>
                        <a:pt x="14" y="72"/>
                      </a:lnTo>
                      <a:lnTo>
                        <a:pt x="5" y="97"/>
                      </a:lnTo>
                      <a:lnTo>
                        <a:pt x="23" y="122"/>
                      </a:lnTo>
                      <a:lnTo>
                        <a:pt x="23" y="122"/>
                      </a:lnTo>
                      <a:lnTo>
                        <a:pt x="34" y="148"/>
                      </a:lnTo>
                      <a:lnTo>
                        <a:pt x="63" y="155"/>
                      </a:lnTo>
                      <a:lnTo>
                        <a:pt x="63" y="157"/>
                      </a:lnTo>
                      <a:lnTo>
                        <a:pt x="88" y="169"/>
                      </a:lnTo>
                      <a:lnTo>
                        <a:pt x="115" y="155"/>
                      </a:lnTo>
                      <a:lnTo>
                        <a:pt x="115" y="155"/>
                      </a:lnTo>
                      <a:lnTo>
                        <a:pt x="142" y="151"/>
                      </a:lnTo>
                      <a:lnTo>
                        <a:pt x="154" y="122"/>
                      </a:lnTo>
                      <a:lnTo>
                        <a:pt x="154" y="122"/>
                      </a:lnTo>
                      <a:lnTo>
                        <a:pt x="172" y="101"/>
                      </a:lnTo>
                      <a:lnTo>
                        <a:pt x="163" y="72"/>
                      </a:lnTo>
                      <a:lnTo>
                        <a:pt x="163" y="72"/>
                      </a:lnTo>
                      <a:lnTo>
                        <a:pt x="163" y="43"/>
                      </a:lnTo>
                      <a:lnTo>
                        <a:pt x="136" y="27"/>
                      </a:lnTo>
                      <a:lnTo>
                        <a:pt x="136" y="27"/>
                      </a:lnTo>
                      <a:lnTo>
                        <a:pt x="118" y="5"/>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4" name="Freeform 19"/>
                <p:cNvSpPr>
                  <a:spLocks noEditPoints="1"/>
                </p:cNvSpPr>
                <p:nvPr/>
              </p:nvSpPr>
              <p:spPr bwMode="auto">
                <a:xfrm>
                  <a:off x="7386653" y="1144586"/>
                  <a:ext cx="423864" cy="660399"/>
                </a:xfrm>
                <a:custGeom>
                  <a:avLst/>
                  <a:gdLst/>
                  <a:ahLst/>
                  <a:cxnLst>
                    <a:cxn ang="0">
                      <a:pos x="135" y="7"/>
                    </a:cxn>
                    <a:cxn ang="0">
                      <a:pos x="183" y="2"/>
                    </a:cxn>
                    <a:cxn ang="0">
                      <a:pos x="212" y="36"/>
                    </a:cxn>
                    <a:cxn ang="0">
                      <a:pos x="253" y="63"/>
                    </a:cxn>
                    <a:cxn ang="0">
                      <a:pos x="253" y="108"/>
                    </a:cxn>
                    <a:cxn ang="0">
                      <a:pos x="267" y="155"/>
                    </a:cxn>
                    <a:cxn ang="0">
                      <a:pos x="239" y="189"/>
                    </a:cxn>
                    <a:cxn ang="0">
                      <a:pos x="219" y="234"/>
                    </a:cxn>
                    <a:cxn ang="0">
                      <a:pos x="194" y="240"/>
                    </a:cxn>
                    <a:cxn ang="0">
                      <a:pos x="244" y="395"/>
                    </a:cxn>
                    <a:cxn ang="0">
                      <a:pos x="188" y="341"/>
                    </a:cxn>
                    <a:cxn ang="0">
                      <a:pos x="174" y="416"/>
                    </a:cxn>
                    <a:cxn ang="0">
                      <a:pos x="124" y="261"/>
                    </a:cxn>
                    <a:cxn ang="0">
                      <a:pos x="91" y="243"/>
                    </a:cxn>
                    <a:cxn ang="0">
                      <a:pos x="45" y="232"/>
                    </a:cxn>
                    <a:cxn ang="0">
                      <a:pos x="29" y="189"/>
                    </a:cxn>
                    <a:cxn ang="0">
                      <a:pos x="0" y="149"/>
                    </a:cxn>
                    <a:cxn ang="0">
                      <a:pos x="14" y="108"/>
                    </a:cxn>
                    <a:cxn ang="0">
                      <a:pos x="18" y="58"/>
                    </a:cxn>
                    <a:cxn ang="0">
                      <a:pos x="56" y="36"/>
                    </a:cxn>
                    <a:cxn ang="0">
                      <a:pos x="90" y="0"/>
                    </a:cxn>
                    <a:cxn ang="0">
                      <a:pos x="135" y="7"/>
                    </a:cxn>
                    <a:cxn ang="0">
                      <a:pos x="135" y="7"/>
                    </a:cxn>
                    <a:cxn ang="0">
                      <a:pos x="135" y="34"/>
                    </a:cxn>
                    <a:cxn ang="0">
                      <a:pos x="99" y="27"/>
                    </a:cxn>
                    <a:cxn ang="0">
                      <a:pos x="72" y="56"/>
                    </a:cxn>
                    <a:cxn ang="0">
                      <a:pos x="41" y="74"/>
                    </a:cxn>
                    <a:cxn ang="0">
                      <a:pos x="39" y="113"/>
                    </a:cxn>
                    <a:cxn ang="0">
                      <a:pos x="29" y="146"/>
                    </a:cxn>
                    <a:cxn ang="0">
                      <a:pos x="50" y="177"/>
                    </a:cxn>
                    <a:cxn ang="0">
                      <a:pos x="63" y="211"/>
                    </a:cxn>
                    <a:cxn ang="0">
                      <a:pos x="100" y="220"/>
                    </a:cxn>
                    <a:cxn ang="0">
                      <a:pos x="131" y="236"/>
                    </a:cxn>
                    <a:cxn ang="0">
                      <a:pos x="167" y="220"/>
                    </a:cxn>
                    <a:cxn ang="0">
                      <a:pos x="201" y="213"/>
                    </a:cxn>
                    <a:cxn ang="0">
                      <a:pos x="217" y="177"/>
                    </a:cxn>
                    <a:cxn ang="0">
                      <a:pos x="239" y="149"/>
                    </a:cxn>
                    <a:cxn ang="0">
                      <a:pos x="228" y="113"/>
                    </a:cxn>
                    <a:cxn ang="0">
                      <a:pos x="228" y="77"/>
                    </a:cxn>
                    <a:cxn ang="0">
                      <a:pos x="196" y="56"/>
                    </a:cxn>
                    <a:cxn ang="0">
                      <a:pos x="172" y="29"/>
                    </a:cxn>
                    <a:cxn ang="0">
                      <a:pos x="135" y="34"/>
                    </a:cxn>
                  </a:cxnLst>
                  <a:rect l="0" t="0" r="r" b="b"/>
                  <a:pathLst>
                    <a:path w="267" h="416">
                      <a:moveTo>
                        <a:pt x="135" y="7"/>
                      </a:moveTo>
                      <a:lnTo>
                        <a:pt x="183" y="2"/>
                      </a:lnTo>
                      <a:lnTo>
                        <a:pt x="212" y="36"/>
                      </a:lnTo>
                      <a:lnTo>
                        <a:pt x="253" y="63"/>
                      </a:lnTo>
                      <a:lnTo>
                        <a:pt x="253" y="108"/>
                      </a:lnTo>
                      <a:lnTo>
                        <a:pt x="267" y="155"/>
                      </a:lnTo>
                      <a:lnTo>
                        <a:pt x="239" y="189"/>
                      </a:lnTo>
                      <a:lnTo>
                        <a:pt x="219" y="234"/>
                      </a:lnTo>
                      <a:lnTo>
                        <a:pt x="194" y="240"/>
                      </a:lnTo>
                      <a:lnTo>
                        <a:pt x="244" y="395"/>
                      </a:lnTo>
                      <a:lnTo>
                        <a:pt x="188" y="341"/>
                      </a:lnTo>
                      <a:lnTo>
                        <a:pt x="174" y="416"/>
                      </a:lnTo>
                      <a:lnTo>
                        <a:pt x="124" y="261"/>
                      </a:lnTo>
                      <a:lnTo>
                        <a:pt x="91" y="243"/>
                      </a:lnTo>
                      <a:lnTo>
                        <a:pt x="45" y="232"/>
                      </a:lnTo>
                      <a:lnTo>
                        <a:pt x="29" y="189"/>
                      </a:lnTo>
                      <a:lnTo>
                        <a:pt x="0" y="149"/>
                      </a:lnTo>
                      <a:lnTo>
                        <a:pt x="14" y="108"/>
                      </a:lnTo>
                      <a:lnTo>
                        <a:pt x="18" y="58"/>
                      </a:lnTo>
                      <a:lnTo>
                        <a:pt x="56" y="36"/>
                      </a:lnTo>
                      <a:lnTo>
                        <a:pt x="90" y="0"/>
                      </a:lnTo>
                      <a:lnTo>
                        <a:pt x="135" y="7"/>
                      </a:lnTo>
                      <a:lnTo>
                        <a:pt x="135" y="7"/>
                      </a:lnTo>
                      <a:close/>
                      <a:moveTo>
                        <a:pt x="135" y="34"/>
                      </a:moveTo>
                      <a:lnTo>
                        <a:pt x="99" y="27"/>
                      </a:lnTo>
                      <a:lnTo>
                        <a:pt x="72" y="56"/>
                      </a:lnTo>
                      <a:lnTo>
                        <a:pt x="41" y="74"/>
                      </a:lnTo>
                      <a:lnTo>
                        <a:pt x="39" y="113"/>
                      </a:lnTo>
                      <a:lnTo>
                        <a:pt x="29" y="146"/>
                      </a:lnTo>
                      <a:lnTo>
                        <a:pt x="50" y="177"/>
                      </a:lnTo>
                      <a:lnTo>
                        <a:pt x="63" y="211"/>
                      </a:lnTo>
                      <a:lnTo>
                        <a:pt x="100" y="220"/>
                      </a:lnTo>
                      <a:lnTo>
                        <a:pt x="131" y="236"/>
                      </a:lnTo>
                      <a:lnTo>
                        <a:pt x="167" y="220"/>
                      </a:lnTo>
                      <a:lnTo>
                        <a:pt x="201" y="213"/>
                      </a:lnTo>
                      <a:lnTo>
                        <a:pt x="217" y="177"/>
                      </a:lnTo>
                      <a:lnTo>
                        <a:pt x="239" y="149"/>
                      </a:lnTo>
                      <a:lnTo>
                        <a:pt x="228" y="113"/>
                      </a:lnTo>
                      <a:lnTo>
                        <a:pt x="228" y="77"/>
                      </a:lnTo>
                      <a:lnTo>
                        <a:pt x="196" y="56"/>
                      </a:lnTo>
                      <a:lnTo>
                        <a:pt x="172" y="29"/>
                      </a:lnTo>
                      <a:lnTo>
                        <a:pt x="135" y="34"/>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5" name="Freeform 20"/>
                <p:cNvSpPr>
                  <a:spLocks noEditPoints="1"/>
                </p:cNvSpPr>
                <p:nvPr/>
              </p:nvSpPr>
              <p:spPr bwMode="auto">
                <a:xfrm>
                  <a:off x="7491412" y="1250949"/>
                  <a:ext cx="214313" cy="207962"/>
                </a:xfrm>
                <a:custGeom>
                  <a:avLst/>
                  <a:gdLst/>
                  <a:ahLst/>
                  <a:cxnLst>
                    <a:cxn ang="0">
                      <a:pos x="90" y="0"/>
                    </a:cxn>
                    <a:cxn ang="0">
                      <a:pos x="94" y="1"/>
                    </a:cxn>
                    <a:cxn ang="0">
                      <a:pos x="124" y="30"/>
                    </a:cxn>
                    <a:cxn ang="0">
                      <a:pos x="128" y="34"/>
                    </a:cxn>
                    <a:cxn ang="0">
                      <a:pos x="133" y="75"/>
                    </a:cxn>
                    <a:cxn ang="0">
                      <a:pos x="133" y="79"/>
                    </a:cxn>
                    <a:cxn ang="0">
                      <a:pos x="112" y="115"/>
                    </a:cxn>
                    <a:cxn ang="0">
                      <a:pos x="108" y="117"/>
                    </a:cxn>
                    <a:cxn ang="0">
                      <a:pos x="69" y="131"/>
                    </a:cxn>
                    <a:cxn ang="0">
                      <a:pos x="65" y="131"/>
                    </a:cxn>
                    <a:cxn ang="0">
                      <a:pos x="25" y="115"/>
                    </a:cxn>
                    <a:cxn ang="0">
                      <a:pos x="22" y="113"/>
                    </a:cxn>
                    <a:cxn ang="0">
                      <a:pos x="2" y="75"/>
                    </a:cxn>
                    <a:cxn ang="0">
                      <a:pos x="2" y="72"/>
                    </a:cxn>
                    <a:cxn ang="0">
                      <a:pos x="9" y="30"/>
                    </a:cxn>
                    <a:cxn ang="0">
                      <a:pos x="11" y="27"/>
                    </a:cxn>
                    <a:cxn ang="0">
                      <a:pos x="43" y="1"/>
                    </a:cxn>
                    <a:cxn ang="0">
                      <a:pos x="49" y="0"/>
                    </a:cxn>
                    <a:cxn ang="0">
                      <a:pos x="69" y="3"/>
                    </a:cxn>
                    <a:cxn ang="0">
                      <a:pos x="69" y="12"/>
                    </a:cxn>
                    <a:cxn ang="0">
                      <a:pos x="49" y="9"/>
                    </a:cxn>
                    <a:cxn ang="0">
                      <a:pos x="34" y="25"/>
                    </a:cxn>
                    <a:cxn ang="0">
                      <a:pos x="16" y="54"/>
                    </a:cxn>
                    <a:cxn ang="0">
                      <a:pos x="11" y="73"/>
                    </a:cxn>
                    <a:cxn ang="0">
                      <a:pos x="24" y="90"/>
                    </a:cxn>
                    <a:cxn ang="0">
                      <a:pos x="49" y="111"/>
                    </a:cxn>
                    <a:cxn ang="0">
                      <a:pos x="67" y="122"/>
                    </a:cxn>
                    <a:cxn ang="0">
                      <a:pos x="86" y="111"/>
                    </a:cxn>
                    <a:cxn ang="0">
                      <a:pos x="112" y="90"/>
                    </a:cxn>
                    <a:cxn ang="0">
                      <a:pos x="124" y="75"/>
                    </a:cxn>
                    <a:cxn ang="0">
                      <a:pos x="119" y="54"/>
                    </a:cxn>
                    <a:cxn ang="0">
                      <a:pos x="101" y="25"/>
                    </a:cxn>
                    <a:cxn ang="0">
                      <a:pos x="88" y="9"/>
                    </a:cxn>
                  </a:cxnLst>
                  <a:rect l="0" t="0" r="r" b="b"/>
                  <a:pathLst>
                    <a:path w="135" h="131">
                      <a:moveTo>
                        <a:pt x="69" y="3"/>
                      </a:moveTo>
                      <a:lnTo>
                        <a:pt x="90" y="0"/>
                      </a:lnTo>
                      <a:lnTo>
                        <a:pt x="92" y="0"/>
                      </a:lnTo>
                      <a:lnTo>
                        <a:pt x="94" y="1"/>
                      </a:lnTo>
                      <a:lnTo>
                        <a:pt x="106" y="18"/>
                      </a:lnTo>
                      <a:lnTo>
                        <a:pt x="124" y="30"/>
                      </a:lnTo>
                      <a:lnTo>
                        <a:pt x="128" y="30"/>
                      </a:lnTo>
                      <a:lnTo>
                        <a:pt x="128" y="34"/>
                      </a:lnTo>
                      <a:lnTo>
                        <a:pt x="128" y="54"/>
                      </a:lnTo>
                      <a:lnTo>
                        <a:pt x="133" y="75"/>
                      </a:lnTo>
                      <a:lnTo>
                        <a:pt x="135" y="77"/>
                      </a:lnTo>
                      <a:lnTo>
                        <a:pt x="133" y="79"/>
                      </a:lnTo>
                      <a:lnTo>
                        <a:pt x="121" y="93"/>
                      </a:lnTo>
                      <a:lnTo>
                        <a:pt x="112" y="115"/>
                      </a:lnTo>
                      <a:lnTo>
                        <a:pt x="110" y="117"/>
                      </a:lnTo>
                      <a:lnTo>
                        <a:pt x="108" y="117"/>
                      </a:lnTo>
                      <a:lnTo>
                        <a:pt x="88" y="120"/>
                      </a:lnTo>
                      <a:lnTo>
                        <a:pt x="69" y="131"/>
                      </a:lnTo>
                      <a:lnTo>
                        <a:pt x="67" y="131"/>
                      </a:lnTo>
                      <a:lnTo>
                        <a:pt x="65" y="131"/>
                      </a:lnTo>
                      <a:lnTo>
                        <a:pt x="47" y="120"/>
                      </a:lnTo>
                      <a:lnTo>
                        <a:pt x="25" y="115"/>
                      </a:lnTo>
                      <a:lnTo>
                        <a:pt x="24" y="115"/>
                      </a:lnTo>
                      <a:lnTo>
                        <a:pt x="22" y="113"/>
                      </a:lnTo>
                      <a:lnTo>
                        <a:pt x="15" y="93"/>
                      </a:lnTo>
                      <a:lnTo>
                        <a:pt x="2" y="75"/>
                      </a:lnTo>
                      <a:lnTo>
                        <a:pt x="0" y="73"/>
                      </a:lnTo>
                      <a:lnTo>
                        <a:pt x="2" y="72"/>
                      </a:lnTo>
                      <a:lnTo>
                        <a:pt x="7" y="54"/>
                      </a:lnTo>
                      <a:lnTo>
                        <a:pt x="9" y="30"/>
                      </a:lnTo>
                      <a:lnTo>
                        <a:pt x="9" y="28"/>
                      </a:lnTo>
                      <a:lnTo>
                        <a:pt x="11" y="27"/>
                      </a:lnTo>
                      <a:lnTo>
                        <a:pt x="29" y="18"/>
                      </a:lnTo>
                      <a:lnTo>
                        <a:pt x="43" y="1"/>
                      </a:lnTo>
                      <a:lnTo>
                        <a:pt x="45" y="0"/>
                      </a:lnTo>
                      <a:lnTo>
                        <a:pt x="49" y="0"/>
                      </a:lnTo>
                      <a:lnTo>
                        <a:pt x="69" y="3"/>
                      </a:lnTo>
                      <a:lnTo>
                        <a:pt x="69" y="3"/>
                      </a:lnTo>
                      <a:close/>
                      <a:moveTo>
                        <a:pt x="88" y="9"/>
                      </a:moveTo>
                      <a:lnTo>
                        <a:pt x="69" y="12"/>
                      </a:lnTo>
                      <a:lnTo>
                        <a:pt x="67" y="12"/>
                      </a:lnTo>
                      <a:lnTo>
                        <a:pt x="49" y="9"/>
                      </a:lnTo>
                      <a:lnTo>
                        <a:pt x="34" y="23"/>
                      </a:lnTo>
                      <a:lnTo>
                        <a:pt x="34" y="25"/>
                      </a:lnTo>
                      <a:lnTo>
                        <a:pt x="18" y="34"/>
                      </a:lnTo>
                      <a:lnTo>
                        <a:pt x="16" y="54"/>
                      </a:lnTo>
                      <a:lnTo>
                        <a:pt x="16" y="55"/>
                      </a:lnTo>
                      <a:lnTo>
                        <a:pt x="11" y="73"/>
                      </a:lnTo>
                      <a:lnTo>
                        <a:pt x="22" y="90"/>
                      </a:lnTo>
                      <a:lnTo>
                        <a:pt x="24" y="90"/>
                      </a:lnTo>
                      <a:lnTo>
                        <a:pt x="29" y="108"/>
                      </a:lnTo>
                      <a:lnTo>
                        <a:pt x="49" y="111"/>
                      </a:lnTo>
                      <a:lnTo>
                        <a:pt x="51" y="113"/>
                      </a:lnTo>
                      <a:lnTo>
                        <a:pt x="67" y="122"/>
                      </a:lnTo>
                      <a:lnTo>
                        <a:pt x="85" y="113"/>
                      </a:lnTo>
                      <a:lnTo>
                        <a:pt x="86" y="111"/>
                      </a:lnTo>
                      <a:lnTo>
                        <a:pt x="104" y="110"/>
                      </a:lnTo>
                      <a:lnTo>
                        <a:pt x="112" y="90"/>
                      </a:lnTo>
                      <a:lnTo>
                        <a:pt x="113" y="90"/>
                      </a:lnTo>
                      <a:lnTo>
                        <a:pt x="124" y="75"/>
                      </a:lnTo>
                      <a:lnTo>
                        <a:pt x="119" y="55"/>
                      </a:lnTo>
                      <a:lnTo>
                        <a:pt x="119" y="54"/>
                      </a:lnTo>
                      <a:lnTo>
                        <a:pt x="119" y="36"/>
                      </a:lnTo>
                      <a:lnTo>
                        <a:pt x="101" y="25"/>
                      </a:lnTo>
                      <a:lnTo>
                        <a:pt x="101" y="23"/>
                      </a:lnTo>
                      <a:lnTo>
                        <a:pt x="88" y="9"/>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88" name="椭圆 87"/>
              <p:cNvSpPr/>
              <p:nvPr/>
            </p:nvSpPr>
            <p:spPr>
              <a:xfrm>
                <a:off x="5732908" y="639751"/>
                <a:ext cx="481693" cy="481693"/>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grpSp>
        <p:nvGrpSpPr>
          <p:cNvPr id="93" name="组合 92"/>
          <p:cNvGrpSpPr/>
          <p:nvPr/>
        </p:nvGrpSpPr>
        <p:grpSpPr>
          <a:xfrm>
            <a:off x="6038014" y="2332185"/>
            <a:ext cx="4828916" cy="1039138"/>
            <a:chOff x="5930264" y="2021292"/>
            <a:chExt cx="4828916" cy="1039138"/>
          </a:xfrm>
        </p:grpSpPr>
        <p:sp>
          <p:nvSpPr>
            <p:cNvPr id="47" name="文本框 46"/>
            <p:cNvSpPr txBox="1"/>
            <p:nvPr/>
          </p:nvSpPr>
          <p:spPr>
            <a:xfrm>
              <a:off x="6302981" y="2321766"/>
              <a:ext cx="3653308" cy="738664"/>
            </a:xfrm>
            <a:prstGeom prst="rect">
              <a:avLst/>
            </a:prstGeom>
            <a:noFill/>
          </p:spPr>
          <p:txBody>
            <a:bodyPr wrap="none" rtlCol="0">
              <a:spAutoFit/>
            </a:bodyPr>
            <a:lstStyle/>
            <a:p>
              <a:pPr lvl="0">
                <a:defRPr/>
              </a:pPr>
              <a:r>
                <a:rPr lang="en-US" altLang="zh-CN" sz="1400" dirty="0" err="1">
                  <a:solidFill>
                    <a:srgbClr val="262E31"/>
                  </a:solidFill>
                  <a:latin typeface="Calibri" panose="020F0502020204030204" pitchFamily="34" charset="0"/>
                  <a:cs typeface="Calibri" panose="020F0502020204030204" pitchFamily="34" charset="0"/>
                </a:rPr>
                <a:t>Registro</a:t>
              </a:r>
              <a:r>
                <a:rPr lang="en-US" altLang="zh-CN" sz="1400" dirty="0">
                  <a:solidFill>
                    <a:srgbClr val="262E31"/>
                  </a:solidFill>
                  <a:latin typeface="Calibri" panose="020F0502020204030204" pitchFamily="34" charset="0"/>
                  <a:cs typeface="Calibri" panose="020F0502020204030204" pitchFamily="34" charset="0"/>
                </a:rPr>
                <a:t> de </a:t>
              </a:r>
              <a:r>
                <a:rPr lang="en-US" altLang="zh-CN" sz="1400" dirty="0" err="1">
                  <a:solidFill>
                    <a:srgbClr val="262E31"/>
                  </a:solidFill>
                  <a:latin typeface="Calibri" panose="020F0502020204030204" pitchFamily="34" charset="0"/>
                  <a:cs typeface="Calibri" panose="020F0502020204030204" pitchFamily="34" charset="0"/>
                </a:rPr>
                <a:t>visitantes</a:t>
              </a:r>
              <a:r>
                <a:rPr lang="en-US" altLang="zh-CN" sz="1400" dirty="0">
                  <a:solidFill>
                    <a:srgbClr val="262E31"/>
                  </a:solidFill>
                  <a:latin typeface="Calibri" panose="020F0502020204030204" pitchFamily="34" charset="0"/>
                  <a:cs typeface="Calibri" panose="020F0502020204030204" pitchFamily="34" charset="0"/>
                </a:rPr>
                <a:t> </a:t>
              </a:r>
              <a:r>
                <a:rPr lang="en-US" altLang="zh-CN" sz="1400" dirty="0" err="1">
                  <a:solidFill>
                    <a:srgbClr val="262E31"/>
                  </a:solidFill>
                  <a:latin typeface="Calibri" panose="020F0502020204030204" pitchFamily="34" charset="0"/>
                  <a:cs typeface="Calibri" panose="020F0502020204030204" pitchFamily="34" charset="0"/>
                </a:rPr>
                <a:t>independiente</a:t>
              </a:r>
              <a:r>
                <a:rPr lang="en-US" altLang="zh-CN" sz="1400" dirty="0">
                  <a:solidFill>
                    <a:srgbClr val="262E31"/>
                  </a:solidFill>
                  <a:latin typeface="Calibri" panose="020F0502020204030204" pitchFamily="34" charset="0"/>
                  <a:cs typeface="Calibri" panose="020F0502020204030204" pitchFamily="34" charset="0"/>
                </a:rPr>
                <a:t>
</a:t>
              </a:r>
              <a:r>
                <a:rPr lang="en-US" altLang="zh-CN" sz="1400" dirty="0" err="1">
                  <a:solidFill>
                    <a:srgbClr val="262E31"/>
                  </a:solidFill>
                  <a:latin typeface="Calibri" panose="020F0502020204030204" pitchFamily="34" charset="0"/>
                  <a:cs typeface="Calibri" panose="020F0502020204030204" pitchFamily="34" charset="0"/>
                </a:rPr>
                <a:t>Búsqueda</a:t>
              </a:r>
              <a:r>
                <a:rPr lang="en-US" altLang="zh-CN" sz="1400" dirty="0">
                  <a:solidFill>
                    <a:srgbClr val="262E31"/>
                  </a:solidFill>
                  <a:latin typeface="Calibri" panose="020F0502020204030204" pitchFamily="34" charset="0"/>
                  <a:cs typeface="Calibri" panose="020F0502020204030204" pitchFamily="34" charset="0"/>
                </a:rPr>
                <a:t> </a:t>
              </a:r>
              <a:r>
                <a:rPr lang="en-US" altLang="zh-CN" sz="1400" dirty="0" err="1">
                  <a:solidFill>
                    <a:srgbClr val="262E31"/>
                  </a:solidFill>
                  <a:latin typeface="Calibri" panose="020F0502020204030204" pitchFamily="34" charset="0"/>
                  <a:cs typeface="Calibri" panose="020F0502020204030204" pitchFamily="34" charset="0"/>
                </a:rPr>
                <a:t>rápida</a:t>
              </a:r>
              <a:r>
                <a:rPr lang="en-US" altLang="zh-CN" sz="1400" dirty="0">
                  <a:solidFill>
                    <a:srgbClr val="262E31"/>
                  </a:solidFill>
                  <a:latin typeface="Calibri" panose="020F0502020204030204" pitchFamily="34" charset="0"/>
                  <a:cs typeface="Calibri" panose="020F0502020204030204" pitchFamily="34" charset="0"/>
                </a:rPr>
                <a:t> de </a:t>
              </a:r>
              <a:r>
                <a:rPr lang="en-US" altLang="zh-CN" sz="1400" dirty="0" err="1">
                  <a:solidFill>
                    <a:srgbClr val="262E31"/>
                  </a:solidFill>
                  <a:latin typeface="Calibri" panose="020F0502020204030204" pitchFamily="34" charset="0"/>
                  <a:cs typeface="Calibri" panose="020F0502020204030204" pitchFamily="34" charset="0"/>
                </a:rPr>
                <a:t>información</a:t>
              </a:r>
              <a:r>
                <a:rPr lang="en-US" altLang="zh-CN" sz="1400" dirty="0">
                  <a:solidFill>
                    <a:srgbClr val="262E31"/>
                  </a:solidFill>
                  <a:latin typeface="Calibri" panose="020F0502020204030204" pitchFamily="34" charset="0"/>
                  <a:cs typeface="Calibri" panose="020F0502020204030204" pitchFamily="34" charset="0"/>
                </a:rPr>
                <a:t> para </a:t>
              </a:r>
              <a:r>
                <a:rPr lang="en-US" altLang="zh-CN" sz="1400" dirty="0" err="1">
                  <a:solidFill>
                    <a:srgbClr val="262E31"/>
                  </a:solidFill>
                  <a:latin typeface="Calibri" panose="020F0502020204030204" pitchFamily="34" charset="0"/>
                  <a:cs typeface="Calibri" panose="020F0502020204030204" pitchFamily="34" charset="0"/>
                </a:rPr>
                <a:t>visitantes</a:t>
              </a:r>
              <a:r>
                <a:rPr lang="en-US" altLang="zh-CN" sz="1400" dirty="0">
                  <a:solidFill>
                    <a:srgbClr val="262E31"/>
                  </a:solidFill>
                  <a:latin typeface="Calibri" panose="020F0502020204030204" pitchFamily="34" charset="0"/>
                  <a:cs typeface="Calibri" panose="020F0502020204030204" pitchFamily="34" charset="0"/>
                </a:rPr>
                <a:t>
</a:t>
              </a:r>
              <a:r>
                <a:rPr lang="en-US" altLang="zh-CN" sz="1400" dirty="0" err="1">
                  <a:solidFill>
                    <a:srgbClr val="262E31"/>
                  </a:solidFill>
                  <a:latin typeface="Calibri" panose="020F0502020204030204" pitchFamily="34" charset="0"/>
                  <a:cs typeface="Calibri" panose="020F0502020204030204" pitchFamily="34" charset="0"/>
                </a:rPr>
                <a:t>Conteo</a:t>
              </a:r>
              <a:r>
                <a:rPr lang="en-US" altLang="zh-CN" sz="1400" dirty="0">
                  <a:solidFill>
                    <a:srgbClr val="262E31"/>
                  </a:solidFill>
                  <a:latin typeface="Calibri" panose="020F0502020204030204" pitchFamily="34" charset="0"/>
                  <a:cs typeface="Calibri" panose="020F0502020204030204" pitchFamily="34" charset="0"/>
                </a:rPr>
                <a:t> de </a:t>
              </a:r>
              <a:r>
                <a:rPr lang="en-US" altLang="zh-CN" sz="1400" dirty="0" err="1">
                  <a:solidFill>
                    <a:srgbClr val="262E31"/>
                  </a:solidFill>
                  <a:latin typeface="Calibri" panose="020F0502020204030204" pitchFamily="34" charset="0"/>
                  <a:cs typeface="Calibri" panose="020F0502020204030204" pitchFamily="34" charset="0"/>
                </a:rPr>
                <a:t>visitantes</a:t>
              </a:r>
              <a:endParaRPr kumimoji="0" lang="zh-CN" altLang="en-US" sz="1400" b="0" i="0" u="none" strike="noStrike" kern="1200" cap="none" spc="0" normalizeH="0" baseline="0" noProof="0" dirty="0">
                <a:ln>
                  <a:noFill/>
                </a:ln>
                <a:solidFill>
                  <a:srgbClr val="262E31"/>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8" name="文本框 47"/>
            <p:cNvSpPr txBox="1"/>
            <p:nvPr/>
          </p:nvSpPr>
          <p:spPr>
            <a:xfrm>
              <a:off x="6274205" y="2030364"/>
              <a:ext cx="4484975" cy="369332"/>
            </a:xfrm>
            <a:prstGeom prst="rect">
              <a:avLst/>
            </a:prstGeom>
            <a:noFill/>
          </p:spPr>
          <p:txBody>
            <a:bodyPr wrap="square" rtlCol="0">
              <a:spAutoFit/>
            </a:bodyPr>
            <a:lstStyle>
              <a:defPPr>
                <a:defRPr lang="zh-CN"/>
              </a:defPPr>
              <a:lvl1pPr>
                <a:defRPr b="1">
                  <a:solidFill>
                    <a:srgbClr val="B81D21"/>
                  </a:solidFill>
                  <a:latin typeface="Arial" panose="020B0604020202020204" pitchFamily="34" charset="0"/>
                  <a:cs typeface="Arial" panose="020B0604020202020204" pitchFamily="34" charset="0"/>
                </a:defRPr>
              </a:lvl1pPr>
            </a:lstStyle>
            <a:p>
              <a:pPr lvl="0">
                <a:defRPr/>
              </a:pPr>
              <a:r>
                <a:rPr lang="en-US" altLang="zh-CN">
                  <a:solidFill>
                    <a:srgbClr val="16257E"/>
                  </a:solidFill>
                  <a:latin typeface="Calibri" panose="020F0502020204030204" pitchFamily="34" charset="0"/>
                  <a:cs typeface="Calibri" panose="020F0502020204030204" pitchFamily="34" charset="0"/>
                </a:rPr>
                <a:t>Gestión sin papel</a:t>
              </a:r>
              <a:endParaRPr kumimoji="0" lang="en-US" altLang="zh-CN" sz="18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92" name="组合 91"/>
            <p:cNvGrpSpPr/>
            <p:nvPr/>
          </p:nvGrpSpPr>
          <p:grpSpPr>
            <a:xfrm>
              <a:off x="5930264" y="2021292"/>
              <a:ext cx="372717" cy="372717"/>
              <a:chOff x="5732088" y="2064009"/>
              <a:chExt cx="428799" cy="428799"/>
            </a:xfrm>
          </p:grpSpPr>
          <p:grpSp>
            <p:nvGrpSpPr>
              <p:cNvPr id="50" name="组合 49"/>
              <p:cNvGrpSpPr/>
              <p:nvPr/>
            </p:nvGrpSpPr>
            <p:grpSpPr>
              <a:xfrm>
                <a:off x="5828241" y="2136294"/>
                <a:ext cx="312584" cy="300889"/>
                <a:chOff x="7802563" y="5048251"/>
                <a:chExt cx="466725" cy="449263"/>
              </a:xfrm>
              <a:solidFill>
                <a:srgbClr val="16257E"/>
              </a:solidFill>
            </p:grpSpPr>
            <p:sp>
              <p:nvSpPr>
                <p:cNvPr id="51" name="Freeform 810"/>
                <p:cNvSpPr>
                  <a:spLocks noEditPoints="1"/>
                </p:cNvSpPr>
                <p:nvPr/>
              </p:nvSpPr>
              <p:spPr bwMode="auto">
                <a:xfrm>
                  <a:off x="7802563" y="5048251"/>
                  <a:ext cx="295275" cy="449263"/>
                </a:xfrm>
                <a:custGeom>
                  <a:avLst/>
                  <a:gdLst>
                    <a:gd name="T0" fmla="*/ 18 w 210"/>
                    <a:gd name="T1" fmla="*/ 320 h 320"/>
                    <a:gd name="T2" fmla="*/ 192 w 210"/>
                    <a:gd name="T3" fmla="*/ 320 h 320"/>
                    <a:gd name="T4" fmla="*/ 210 w 210"/>
                    <a:gd name="T5" fmla="*/ 303 h 320"/>
                    <a:gd name="T6" fmla="*/ 210 w 210"/>
                    <a:gd name="T7" fmla="*/ 245 h 320"/>
                    <a:gd name="T8" fmla="*/ 199 w 210"/>
                    <a:gd name="T9" fmla="*/ 240 h 320"/>
                    <a:gd name="T10" fmla="*/ 192 w 210"/>
                    <a:gd name="T11" fmla="*/ 236 h 320"/>
                    <a:gd name="T12" fmla="*/ 192 w 210"/>
                    <a:gd name="T13" fmla="*/ 285 h 320"/>
                    <a:gd name="T14" fmla="*/ 177 w 210"/>
                    <a:gd name="T15" fmla="*/ 300 h 320"/>
                    <a:gd name="T16" fmla="*/ 33 w 210"/>
                    <a:gd name="T17" fmla="*/ 300 h 320"/>
                    <a:gd name="T18" fmla="*/ 18 w 210"/>
                    <a:gd name="T19" fmla="*/ 285 h 320"/>
                    <a:gd name="T20" fmla="*/ 18 w 210"/>
                    <a:gd name="T21" fmla="*/ 38 h 320"/>
                    <a:gd name="T22" fmla="*/ 33 w 210"/>
                    <a:gd name="T23" fmla="*/ 23 h 320"/>
                    <a:gd name="T24" fmla="*/ 177 w 210"/>
                    <a:gd name="T25" fmla="*/ 23 h 320"/>
                    <a:gd name="T26" fmla="*/ 192 w 210"/>
                    <a:gd name="T27" fmla="*/ 38 h 320"/>
                    <a:gd name="T28" fmla="*/ 192 w 210"/>
                    <a:gd name="T29" fmla="*/ 127 h 320"/>
                    <a:gd name="T30" fmla="*/ 203 w 210"/>
                    <a:gd name="T31" fmla="*/ 125 h 320"/>
                    <a:gd name="T32" fmla="*/ 204 w 210"/>
                    <a:gd name="T33" fmla="*/ 125 h 320"/>
                    <a:gd name="T34" fmla="*/ 210 w 210"/>
                    <a:gd name="T35" fmla="*/ 121 h 320"/>
                    <a:gd name="T36" fmla="*/ 210 w 210"/>
                    <a:gd name="T37" fmla="*/ 21 h 320"/>
                    <a:gd name="T38" fmla="*/ 192 w 210"/>
                    <a:gd name="T39" fmla="*/ 3 h 320"/>
                    <a:gd name="T40" fmla="*/ 185 w 210"/>
                    <a:gd name="T41" fmla="*/ 3 h 320"/>
                    <a:gd name="T42" fmla="*/ 185 w 210"/>
                    <a:gd name="T43" fmla="*/ 0 h 320"/>
                    <a:gd name="T44" fmla="*/ 171 w 210"/>
                    <a:gd name="T45" fmla="*/ 0 h 320"/>
                    <a:gd name="T46" fmla="*/ 171 w 210"/>
                    <a:gd name="T47" fmla="*/ 3 h 320"/>
                    <a:gd name="T48" fmla="*/ 158 w 210"/>
                    <a:gd name="T49" fmla="*/ 3 h 320"/>
                    <a:gd name="T50" fmla="*/ 158 w 210"/>
                    <a:gd name="T51" fmla="*/ 0 h 320"/>
                    <a:gd name="T52" fmla="*/ 147 w 210"/>
                    <a:gd name="T53" fmla="*/ 0 h 320"/>
                    <a:gd name="T54" fmla="*/ 147 w 210"/>
                    <a:gd name="T55" fmla="*/ 3 h 320"/>
                    <a:gd name="T56" fmla="*/ 18 w 210"/>
                    <a:gd name="T57" fmla="*/ 3 h 320"/>
                    <a:gd name="T58" fmla="*/ 0 w 210"/>
                    <a:gd name="T59" fmla="*/ 21 h 320"/>
                    <a:gd name="T60" fmla="*/ 0 w 210"/>
                    <a:gd name="T61" fmla="*/ 303 h 320"/>
                    <a:gd name="T62" fmla="*/ 18 w 210"/>
                    <a:gd name="T63" fmla="*/ 320 h 320"/>
                    <a:gd name="T64" fmla="*/ 119 w 210"/>
                    <a:gd name="T65" fmla="*/ 304 h 320"/>
                    <a:gd name="T66" fmla="*/ 131 w 210"/>
                    <a:gd name="T67" fmla="*/ 304 h 320"/>
                    <a:gd name="T68" fmla="*/ 131 w 210"/>
                    <a:gd name="T69" fmla="*/ 316 h 320"/>
                    <a:gd name="T70" fmla="*/ 119 w 210"/>
                    <a:gd name="T71" fmla="*/ 316 h 320"/>
                    <a:gd name="T72" fmla="*/ 119 w 210"/>
                    <a:gd name="T73" fmla="*/ 304 h 320"/>
                    <a:gd name="T74" fmla="*/ 99 w 210"/>
                    <a:gd name="T75" fmla="*/ 304 h 320"/>
                    <a:gd name="T76" fmla="*/ 111 w 210"/>
                    <a:gd name="T77" fmla="*/ 304 h 320"/>
                    <a:gd name="T78" fmla="*/ 111 w 210"/>
                    <a:gd name="T79" fmla="*/ 316 h 320"/>
                    <a:gd name="T80" fmla="*/ 99 w 210"/>
                    <a:gd name="T81" fmla="*/ 316 h 320"/>
                    <a:gd name="T82" fmla="*/ 99 w 210"/>
                    <a:gd name="T83" fmla="*/ 304 h 320"/>
                    <a:gd name="T84" fmla="*/ 79 w 210"/>
                    <a:gd name="T85" fmla="*/ 304 h 320"/>
                    <a:gd name="T86" fmla="*/ 91 w 210"/>
                    <a:gd name="T87" fmla="*/ 304 h 320"/>
                    <a:gd name="T88" fmla="*/ 91 w 210"/>
                    <a:gd name="T89" fmla="*/ 316 h 320"/>
                    <a:gd name="T90" fmla="*/ 79 w 210"/>
                    <a:gd name="T91" fmla="*/ 316 h 320"/>
                    <a:gd name="T92" fmla="*/ 79 w 210"/>
                    <a:gd name="T93" fmla="*/ 30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0" h="320">
                      <a:moveTo>
                        <a:pt x="18" y="320"/>
                      </a:moveTo>
                      <a:cubicBezTo>
                        <a:pt x="192" y="320"/>
                        <a:pt x="192" y="320"/>
                        <a:pt x="192" y="320"/>
                      </a:cubicBezTo>
                      <a:cubicBezTo>
                        <a:pt x="202" y="320"/>
                        <a:pt x="210" y="312"/>
                        <a:pt x="210" y="303"/>
                      </a:cubicBezTo>
                      <a:cubicBezTo>
                        <a:pt x="210" y="245"/>
                        <a:pt x="210" y="245"/>
                        <a:pt x="210" y="245"/>
                      </a:cubicBezTo>
                      <a:cubicBezTo>
                        <a:pt x="206" y="243"/>
                        <a:pt x="202" y="241"/>
                        <a:pt x="199" y="240"/>
                      </a:cubicBezTo>
                      <a:cubicBezTo>
                        <a:pt x="197" y="239"/>
                        <a:pt x="194" y="237"/>
                        <a:pt x="192" y="236"/>
                      </a:cubicBezTo>
                      <a:cubicBezTo>
                        <a:pt x="192" y="285"/>
                        <a:pt x="192" y="285"/>
                        <a:pt x="192" y="285"/>
                      </a:cubicBezTo>
                      <a:cubicBezTo>
                        <a:pt x="192" y="294"/>
                        <a:pt x="185" y="300"/>
                        <a:pt x="177" y="300"/>
                      </a:cubicBezTo>
                      <a:cubicBezTo>
                        <a:pt x="33" y="300"/>
                        <a:pt x="33" y="300"/>
                        <a:pt x="33" y="300"/>
                      </a:cubicBezTo>
                      <a:cubicBezTo>
                        <a:pt x="25" y="300"/>
                        <a:pt x="18" y="294"/>
                        <a:pt x="18" y="285"/>
                      </a:cubicBezTo>
                      <a:cubicBezTo>
                        <a:pt x="18" y="38"/>
                        <a:pt x="18" y="38"/>
                        <a:pt x="18" y="38"/>
                      </a:cubicBezTo>
                      <a:cubicBezTo>
                        <a:pt x="18" y="30"/>
                        <a:pt x="25" y="23"/>
                        <a:pt x="33" y="23"/>
                      </a:cubicBezTo>
                      <a:cubicBezTo>
                        <a:pt x="177" y="23"/>
                        <a:pt x="177" y="23"/>
                        <a:pt x="177" y="23"/>
                      </a:cubicBezTo>
                      <a:cubicBezTo>
                        <a:pt x="185" y="23"/>
                        <a:pt x="192" y="30"/>
                        <a:pt x="192" y="38"/>
                      </a:cubicBezTo>
                      <a:cubicBezTo>
                        <a:pt x="192" y="127"/>
                        <a:pt x="192" y="127"/>
                        <a:pt x="192" y="127"/>
                      </a:cubicBezTo>
                      <a:cubicBezTo>
                        <a:pt x="196" y="125"/>
                        <a:pt x="200" y="124"/>
                        <a:pt x="203" y="125"/>
                      </a:cubicBezTo>
                      <a:cubicBezTo>
                        <a:pt x="204" y="125"/>
                        <a:pt x="204" y="125"/>
                        <a:pt x="204" y="125"/>
                      </a:cubicBezTo>
                      <a:cubicBezTo>
                        <a:pt x="206" y="123"/>
                        <a:pt x="208" y="122"/>
                        <a:pt x="210" y="121"/>
                      </a:cubicBezTo>
                      <a:cubicBezTo>
                        <a:pt x="210" y="21"/>
                        <a:pt x="210" y="21"/>
                        <a:pt x="210" y="21"/>
                      </a:cubicBezTo>
                      <a:cubicBezTo>
                        <a:pt x="210" y="11"/>
                        <a:pt x="202" y="3"/>
                        <a:pt x="192" y="3"/>
                      </a:cubicBezTo>
                      <a:cubicBezTo>
                        <a:pt x="185" y="3"/>
                        <a:pt x="185" y="3"/>
                        <a:pt x="185" y="3"/>
                      </a:cubicBezTo>
                      <a:cubicBezTo>
                        <a:pt x="185" y="0"/>
                        <a:pt x="185" y="0"/>
                        <a:pt x="185" y="0"/>
                      </a:cubicBezTo>
                      <a:cubicBezTo>
                        <a:pt x="171" y="0"/>
                        <a:pt x="171" y="0"/>
                        <a:pt x="171" y="0"/>
                      </a:cubicBezTo>
                      <a:cubicBezTo>
                        <a:pt x="171" y="3"/>
                        <a:pt x="171" y="3"/>
                        <a:pt x="171" y="3"/>
                      </a:cubicBezTo>
                      <a:cubicBezTo>
                        <a:pt x="158" y="3"/>
                        <a:pt x="158" y="3"/>
                        <a:pt x="158" y="3"/>
                      </a:cubicBezTo>
                      <a:cubicBezTo>
                        <a:pt x="158" y="0"/>
                        <a:pt x="158" y="0"/>
                        <a:pt x="158" y="0"/>
                      </a:cubicBezTo>
                      <a:cubicBezTo>
                        <a:pt x="147" y="0"/>
                        <a:pt x="147" y="0"/>
                        <a:pt x="147" y="0"/>
                      </a:cubicBezTo>
                      <a:cubicBezTo>
                        <a:pt x="147" y="3"/>
                        <a:pt x="147" y="3"/>
                        <a:pt x="147" y="3"/>
                      </a:cubicBezTo>
                      <a:cubicBezTo>
                        <a:pt x="18" y="3"/>
                        <a:pt x="18" y="3"/>
                        <a:pt x="18" y="3"/>
                      </a:cubicBezTo>
                      <a:cubicBezTo>
                        <a:pt x="8" y="3"/>
                        <a:pt x="0" y="11"/>
                        <a:pt x="0" y="21"/>
                      </a:cubicBezTo>
                      <a:cubicBezTo>
                        <a:pt x="0" y="303"/>
                        <a:pt x="0" y="303"/>
                        <a:pt x="0" y="303"/>
                      </a:cubicBezTo>
                      <a:cubicBezTo>
                        <a:pt x="0" y="312"/>
                        <a:pt x="8" y="320"/>
                        <a:pt x="18" y="320"/>
                      </a:cubicBezTo>
                      <a:close/>
                      <a:moveTo>
                        <a:pt x="119" y="304"/>
                      </a:moveTo>
                      <a:cubicBezTo>
                        <a:pt x="131" y="304"/>
                        <a:pt x="131" y="304"/>
                        <a:pt x="131" y="304"/>
                      </a:cubicBezTo>
                      <a:cubicBezTo>
                        <a:pt x="131" y="316"/>
                        <a:pt x="131" y="316"/>
                        <a:pt x="131" y="316"/>
                      </a:cubicBezTo>
                      <a:cubicBezTo>
                        <a:pt x="119" y="316"/>
                        <a:pt x="119" y="316"/>
                        <a:pt x="119" y="316"/>
                      </a:cubicBezTo>
                      <a:lnTo>
                        <a:pt x="119" y="304"/>
                      </a:lnTo>
                      <a:close/>
                      <a:moveTo>
                        <a:pt x="99" y="304"/>
                      </a:moveTo>
                      <a:cubicBezTo>
                        <a:pt x="111" y="304"/>
                        <a:pt x="111" y="304"/>
                        <a:pt x="111" y="304"/>
                      </a:cubicBezTo>
                      <a:cubicBezTo>
                        <a:pt x="111" y="316"/>
                        <a:pt x="111" y="316"/>
                        <a:pt x="111" y="316"/>
                      </a:cubicBezTo>
                      <a:cubicBezTo>
                        <a:pt x="99" y="316"/>
                        <a:pt x="99" y="316"/>
                        <a:pt x="99" y="316"/>
                      </a:cubicBezTo>
                      <a:lnTo>
                        <a:pt x="99" y="304"/>
                      </a:lnTo>
                      <a:close/>
                      <a:moveTo>
                        <a:pt x="79" y="304"/>
                      </a:moveTo>
                      <a:cubicBezTo>
                        <a:pt x="91" y="304"/>
                        <a:pt x="91" y="304"/>
                        <a:pt x="91" y="304"/>
                      </a:cubicBezTo>
                      <a:cubicBezTo>
                        <a:pt x="91" y="316"/>
                        <a:pt x="91" y="316"/>
                        <a:pt x="91" y="316"/>
                      </a:cubicBezTo>
                      <a:cubicBezTo>
                        <a:pt x="79" y="316"/>
                        <a:pt x="79" y="316"/>
                        <a:pt x="79" y="316"/>
                      </a:cubicBezTo>
                      <a:lnTo>
                        <a:pt x="79"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2" name="Freeform 811"/>
                <p:cNvSpPr>
                  <a:spLocks/>
                </p:cNvSpPr>
                <p:nvPr/>
              </p:nvSpPr>
              <p:spPr bwMode="auto">
                <a:xfrm>
                  <a:off x="7847013" y="5102226"/>
                  <a:ext cx="211138" cy="11113"/>
                </a:xfrm>
                <a:custGeom>
                  <a:avLst/>
                  <a:gdLst>
                    <a:gd name="T0" fmla="*/ 4 w 150"/>
                    <a:gd name="T1" fmla="*/ 8 h 8"/>
                    <a:gd name="T2" fmla="*/ 146 w 150"/>
                    <a:gd name="T3" fmla="*/ 8 h 8"/>
                    <a:gd name="T4" fmla="*/ 150 w 150"/>
                    <a:gd name="T5" fmla="*/ 4 h 8"/>
                    <a:gd name="T6" fmla="*/ 146 w 150"/>
                    <a:gd name="T7" fmla="*/ 0 h 8"/>
                    <a:gd name="T8" fmla="*/ 4 w 150"/>
                    <a:gd name="T9" fmla="*/ 0 h 8"/>
                    <a:gd name="T10" fmla="*/ 0 w 150"/>
                    <a:gd name="T11" fmla="*/ 4 h 8"/>
                    <a:gd name="T12" fmla="*/ 4 w 15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50" h="8">
                      <a:moveTo>
                        <a:pt x="4" y="8"/>
                      </a:moveTo>
                      <a:cubicBezTo>
                        <a:pt x="146" y="8"/>
                        <a:pt x="146" y="8"/>
                        <a:pt x="146" y="8"/>
                      </a:cubicBezTo>
                      <a:cubicBezTo>
                        <a:pt x="148" y="8"/>
                        <a:pt x="150" y="6"/>
                        <a:pt x="150" y="4"/>
                      </a:cubicBezTo>
                      <a:cubicBezTo>
                        <a:pt x="150" y="2"/>
                        <a:pt x="148" y="0"/>
                        <a:pt x="146" y="0"/>
                      </a:cubicBezTo>
                      <a:cubicBezTo>
                        <a:pt x="4" y="0"/>
                        <a:pt x="4" y="0"/>
                        <a:pt x="4" y="0"/>
                      </a:cubicBezTo>
                      <a:cubicBezTo>
                        <a:pt x="1" y="0"/>
                        <a:pt x="0" y="2"/>
                        <a:pt x="0" y="4"/>
                      </a:cubicBezTo>
                      <a:cubicBezTo>
                        <a:pt x="0" y="6"/>
                        <a:pt x="1"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3" name="Freeform 812"/>
                <p:cNvSpPr>
                  <a:spLocks/>
                </p:cNvSpPr>
                <p:nvPr/>
              </p:nvSpPr>
              <p:spPr bwMode="auto">
                <a:xfrm>
                  <a:off x="7847013" y="5135564"/>
                  <a:ext cx="211138" cy="11113"/>
                </a:xfrm>
                <a:custGeom>
                  <a:avLst/>
                  <a:gdLst>
                    <a:gd name="T0" fmla="*/ 4 w 150"/>
                    <a:gd name="T1" fmla="*/ 8 h 8"/>
                    <a:gd name="T2" fmla="*/ 146 w 150"/>
                    <a:gd name="T3" fmla="*/ 8 h 8"/>
                    <a:gd name="T4" fmla="*/ 150 w 150"/>
                    <a:gd name="T5" fmla="*/ 4 h 8"/>
                    <a:gd name="T6" fmla="*/ 146 w 150"/>
                    <a:gd name="T7" fmla="*/ 0 h 8"/>
                    <a:gd name="T8" fmla="*/ 4 w 150"/>
                    <a:gd name="T9" fmla="*/ 0 h 8"/>
                    <a:gd name="T10" fmla="*/ 0 w 150"/>
                    <a:gd name="T11" fmla="*/ 4 h 8"/>
                    <a:gd name="T12" fmla="*/ 4 w 15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50" h="8">
                      <a:moveTo>
                        <a:pt x="4" y="8"/>
                      </a:moveTo>
                      <a:cubicBezTo>
                        <a:pt x="146" y="8"/>
                        <a:pt x="146" y="8"/>
                        <a:pt x="146" y="8"/>
                      </a:cubicBezTo>
                      <a:cubicBezTo>
                        <a:pt x="148" y="8"/>
                        <a:pt x="150" y="6"/>
                        <a:pt x="150" y="4"/>
                      </a:cubicBezTo>
                      <a:cubicBezTo>
                        <a:pt x="150" y="2"/>
                        <a:pt x="148" y="0"/>
                        <a:pt x="146" y="0"/>
                      </a:cubicBezTo>
                      <a:cubicBezTo>
                        <a:pt x="4" y="0"/>
                        <a:pt x="4" y="0"/>
                        <a:pt x="4" y="0"/>
                      </a:cubicBezTo>
                      <a:cubicBezTo>
                        <a:pt x="1" y="0"/>
                        <a:pt x="0" y="2"/>
                        <a:pt x="0" y="4"/>
                      </a:cubicBezTo>
                      <a:cubicBezTo>
                        <a:pt x="0" y="6"/>
                        <a:pt x="1"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4" name="Freeform 813"/>
                <p:cNvSpPr>
                  <a:spLocks/>
                </p:cNvSpPr>
                <p:nvPr/>
              </p:nvSpPr>
              <p:spPr bwMode="auto">
                <a:xfrm>
                  <a:off x="7847013" y="5167314"/>
                  <a:ext cx="90488" cy="11113"/>
                </a:xfrm>
                <a:custGeom>
                  <a:avLst/>
                  <a:gdLst>
                    <a:gd name="T0" fmla="*/ 62 w 64"/>
                    <a:gd name="T1" fmla="*/ 2 h 8"/>
                    <a:gd name="T2" fmla="*/ 64 w 64"/>
                    <a:gd name="T3" fmla="*/ 0 h 8"/>
                    <a:gd name="T4" fmla="*/ 4 w 64"/>
                    <a:gd name="T5" fmla="*/ 0 h 8"/>
                    <a:gd name="T6" fmla="*/ 0 w 64"/>
                    <a:gd name="T7" fmla="*/ 4 h 8"/>
                    <a:gd name="T8" fmla="*/ 4 w 64"/>
                    <a:gd name="T9" fmla="*/ 8 h 8"/>
                    <a:gd name="T10" fmla="*/ 57 w 64"/>
                    <a:gd name="T11" fmla="*/ 8 h 8"/>
                    <a:gd name="T12" fmla="*/ 62 w 64"/>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64" h="8">
                      <a:moveTo>
                        <a:pt x="62" y="2"/>
                      </a:moveTo>
                      <a:cubicBezTo>
                        <a:pt x="62" y="1"/>
                        <a:pt x="63" y="1"/>
                        <a:pt x="64" y="0"/>
                      </a:cubicBezTo>
                      <a:cubicBezTo>
                        <a:pt x="4" y="0"/>
                        <a:pt x="4" y="0"/>
                        <a:pt x="4" y="0"/>
                      </a:cubicBezTo>
                      <a:cubicBezTo>
                        <a:pt x="1" y="0"/>
                        <a:pt x="0" y="2"/>
                        <a:pt x="0" y="4"/>
                      </a:cubicBezTo>
                      <a:cubicBezTo>
                        <a:pt x="0" y="6"/>
                        <a:pt x="1" y="8"/>
                        <a:pt x="4" y="8"/>
                      </a:cubicBezTo>
                      <a:cubicBezTo>
                        <a:pt x="57" y="8"/>
                        <a:pt x="57" y="8"/>
                        <a:pt x="57" y="8"/>
                      </a:cubicBezTo>
                      <a:cubicBezTo>
                        <a:pt x="58" y="6"/>
                        <a:pt x="60" y="4"/>
                        <a:pt x="6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5" name="Freeform 814"/>
                <p:cNvSpPr>
                  <a:spLocks/>
                </p:cNvSpPr>
                <p:nvPr/>
              </p:nvSpPr>
              <p:spPr bwMode="auto">
                <a:xfrm>
                  <a:off x="8020050" y="5167314"/>
                  <a:ext cx="38100" cy="11113"/>
                </a:xfrm>
                <a:custGeom>
                  <a:avLst/>
                  <a:gdLst>
                    <a:gd name="T0" fmla="*/ 24 w 28"/>
                    <a:gd name="T1" fmla="*/ 0 h 8"/>
                    <a:gd name="T2" fmla="*/ 0 w 28"/>
                    <a:gd name="T3" fmla="*/ 0 h 8"/>
                    <a:gd name="T4" fmla="*/ 2 w 28"/>
                    <a:gd name="T5" fmla="*/ 2 h 8"/>
                    <a:gd name="T6" fmla="*/ 8 w 28"/>
                    <a:gd name="T7" fmla="*/ 8 h 8"/>
                    <a:gd name="T8" fmla="*/ 24 w 28"/>
                    <a:gd name="T9" fmla="*/ 8 h 8"/>
                    <a:gd name="T10" fmla="*/ 28 w 28"/>
                    <a:gd name="T11" fmla="*/ 4 h 8"/>
                    <a:gd name="T12" fmla="*/ 24 w 2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28" h="8">
                      <a:moveTo>
                        <a:pt x="24" y="0"/>
                      </a:moveTo>
                      <a:cubicBezTo>
                        <a:pt x="0" y="0"/>
                        <a:pt x="0" y="0"/>
                        <a:pt x="0" y="0"/>
                      </a:cubicBezTo>
                      <a:cubicBezTo>
                        <a:pt x="1" y="1"/>
                        <a:pt x="2" y="1"/>
                        <a:pt x="2" y="2"/>
                      </a:cubicBezTo>
                      <a:cubicBezTo>
                        <a:pt x="4" y="4"/>
                        <a:pt x="6" y="6"/>
                        <a:pt x="8" y="8"/>
                      </a:cubicBezTo>
                      <a:cubicBezTo>
                        <a:pt x="24" y="8"/>
                        <a:pt x="24" y="8"/>
                        <a:pt x="24" y="8"/>
                      </a:cubicBezTo>
                      <a:cubicBezTo>
                        <a:pt x="26" y="8"/>
                        <a:pt x="28" y="6"/>
                        <a:pt x="28" y="4"/>
                      </a:cubicBezTo>
                      <a:cubicBezTo>
                        <a:pt x="28" y="2"/>
                        <a:pt x="26"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6" name="Freeform 815"/>
                <p:cNvSpPr>
                  <a:spLocks/>
                </p:cNvSpPr>
                <p:nvPr/>
              </p:nvSpPr>
              <p:spPr bwMode="auto">
                <a:xfrm>
                  <a:off x="8039100" y="5199064"/>
                  <a:ext cx="19050" cy="11113"/>
                </a:xfrm>
                <a:custGeom>
                  <a:avLst/>
                  <a:gdLst>
                    <a:gd name="T0" fmla="*/ 10 w 14"/>
                    <a:gd name="T1" fmla="*/ 0 h 8"/>
                    <a:gd name="T2" fmla="*/ 0 w 14"/>
                    <a:gd name="T3" fmla="*/ 0 h 8"/>
                    <a:gd name="T4" fmla="*/ 1 w 14"/>
                    <a:gd name="T5" fmla="*/ 8 h 8"/>
                    <a:gd name="T6" fmla="*/ 10 w 14"/>
                    <a:gd name="T7" fmla="*/ 8 h 8"/>
                    <a:gd name="T8" fmla="*/ 14 w 14"/>
                    <a:gd name="T9" fmla="*/ 4 h 8"/>
                    <a:gd name="T10" fmla="*/ 1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10" y="0"/>
                      </a:moveTo>
                      <a:cubicBezTo>
                        <a:pt x="0" y="0"/>
                        <a:pt x="0" y="0"/>
                        <a:pt x="0" y="0"/>
                      </a:cubicBezTo>
                      <a:cubicBezTo>
                        <a:pt x="1" y="3"/>
                        <a:pt x="1" y="6"/>
                        <a:pt x="1" y="8"/>
                      </a:cubicBezTo>
                      <a:cubicBezTo>
                        <a:pt x="10" y="8"/>
                        <a:pt x="10" y="8"/>
                        <a:pt x="10" y="8"/>
                      </a:cubicBezTo>
                      <a:cubicBezTo>
                        <a:pt x="12" y="8"/>
                        <a:pt x="14" y="6"/>
                        <a:pt x="14" y="4"/>
                      </a:cubicBezTo>
                      <a:cubicBezTo>
                        <a:pt x="14" y="2"/>
                        <a:pt x="12"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7" name="Freeform 816"/>
                <p:cNvSpPr>
                  <a:spLocks/>
                </p:cNvSpPr>
                <p:nvPr/>
              </p:nvSpPr>
              <p:spPr bwMode="auto">
                <a:xfrm>
                  <a:off x="7847013" y="5199064"/>
                  <a:ext cx="71438" cy="11113"/>
                </a:xfrm>
                <a:custGeom>
                  <a:avLst/>
                  <a:gdLst>
                    <a:gd name="T0" fmla="*/ 4 w 50"/>
                    <a:gd name="T1" fmla="*/ 8 h 8"/>
                    <a:gd name="T2" fmla="*/ 49 w 50"/>
                    <a:gd name="T3" fmla="*/ 8 h 8"/>
                    <a:gd name="T4" fmla="*/ 50 w 50"/>
                    <a:gd name="T5" fmla="*/ 0 h 8"/>
                    <a:gd name="T6" fmla="*/ 4 w 50"/>
                    <a:gd name="T7" fmla="*/ 0 h 8"/>
                    <a:gd name="T8" fmla="*/ 0 w 50"/>
                    <a:gd name="T9" fmla="*/ 4 h 8"/>
                    <a:gd name="T10" fmla="*/ 4 w 50"/>
                    <a:gd name="T11" fmla="*/ 8 h 8"/>
                  </a:gdLst>
                  <a:ahLst/>
                  <a:cxnLst>
                    <a:cxn ang="0">
                      <a:pos x="T0" y="T1"/>
                    </a:cxn>
                    <a:cxn ang="0">
                      <a:pos x="T2" y="T3"/>
                    </a:cxn>
                    <a:cxn ang="0">
                      <a:pos x="T4" y="T5"/>
                    </a:cxn>
                    <a:cxn ang="0">
                      <a:pos x="T6" y="T7"/>
                    </a:cxn>
                    <a:cxn ang="0">
                      <a:pos x="T8" y="T9"/>
                    </a:cxn>
                    <a:cxn ang="0">
                      <a:pos x="T10" y="T11"/>
                    </a:cxn>
                  </a:cxnLst>
                  <a:rect l="0" t="0" r="r" b="b"/>
                  <a:pathLst>
                    <a:path w="50" h="8">
                      <a:moveTo>
                        <a:pt x="4" y="8"/>
                      </a:moveTo>
                      <a:cubicBezTo>
                        <a:pt x="49" y="8"/>
                        <a:pt x="49" y="8"/>
                        <a:pt x="49" y="8"/>
                      </a:cubicBezTo>
                      <a:cubicBezTo>
                        <a:pt x="49" y="6"/>
                        <a:pt x="49" y="3"/>
                        <a:pt x="50" y="0"/>
                      </a:cubicBezTo>
                      <a:cubicBezTo>
                        <a:pt x="4" y="0"/>
                        <a:pt x="4" y="0"/>
                        <a:pt x="4" y="0"/>
                      </a:cubicBezTo>
                      <a:cubicBezTo>
                        <a:pt x="1" y="0"/>
                        <a:pt x="0" y="2"/>
                        <a:pt x="0" y="4"/>
                      </a:cubicBezTo>
                      <a:cubicBezTo>
                        <a:pt x="0" y="6"/>
                        <a:pt x="1"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8" name="Freeform 817"/>
                <p:cNvSpPr>
                  <a:spLocks/>
                </p:cNvSpPr>
                <p:nvPr/>
              </p:nvSpPr>
              <p:spPr bwMode="auto">
                <a:xfrm>
                  <a:off x="7847013" y="5232401"/>
                  <a:ext cx="76200" cy="11113"/>
                </a:xfrm>
                <a:custGeom>
                  <a:avLst/>
                  <a:gdLst>
                    <a:gd name="T0" fmla="*/ 4 w 54"/>
                    <a:gd name="T1" fmla="*/ 8 h 8"/>
                    <a:gd name="T2" fmla="*/ 54 w 54"/>
                    <a:gd name="T3" fmla="*/ 8 h 8"/>
                    <a:gd name="T4" fmla="*/ 51 w 54"/>
                    <a:gd name="T5" fmla="*/ 0 h 8"/>
                    <a:gd name="T6" fmla="*/ 4 w 54"/>
                    <a:gd name="T7" fmla="*/ 0 h 8"/>
                    <a:gd name="T8" fmla="*/ 0 w 54"/>
                    <a:gd name="T9" fmla="*/ 4 h 8"/>
                    <a:gd name="T10" fmla="*/ 4 w 54"/>
                    <a:gd name="T11" fmla="*/ 8 h 8"/>
                  </a:gdLst>
                  <a:ahLst/>
                  <a:cxnLst>
                    <a:cxn ang="0">
                      <a:pos x="T0" y="T1"/>
                    </a:cxn>
                    <a:cxn ang="0">
                      <a:pos x="T2" y="T3"/>
                    </a:cxn>
                    <a:cxn ang="0">
                      <a:pos x="T4" y="T5"/>
                    </a:cxn>
                    <a:cxn ang="0">
                      <a:pos x="T6" y="T7"/>
                    </a:cxn>
                    <a:cxn ang="0">
                      <a:pos x="T8" y="T9"/>
                    </a:cxn>
                    <a:cxn ang="0">
                      <a:pos x="T10" y="T11"/>
                    </a:cxn>
                  </a:cxnLst>
                  <a:rect l="0" t="0" r="r" b="b"/>
                  <a:pathLst>
                    <a:path w="54" h="8">
                      <a:moveTo>
                        <a:pt x="4" y="8"/>
                      </a:moveTo>
                      <a:cubicBezTo>
                        <a:pt x="54" y="8"/>
                        <a:pt x="54" y="8"/>
                        <a:pt x="54" y="8"/>
                      </a:cubicBezTo>
                      <a:cubicBezTo>
                        <a:pt x="53" y="6"/>
                        <a:pt x="52" y="3"/>
                        <a:pt x="51" y="0"/>
                      </a:cubicBezTo>
                      <a:cubicBezTo>
                        <a:pt x="4" y="0"/>
                        <a:pt x="4" y="0"/>
                        <a:pt x="4" y="0"/>
                      </a:cubicBezTo>
                      <a:cubicBezTo>
                        <a:pt x="1" y="0"/>
                        <a:pt x="0" y="2"/>
                        <a:pt x="0" y="4"/>
                      </a:cubicBezTo>
                      <a:cubicBezTo>
                        <a:pt x="0" y="6"/>
                        <a:pt x="1"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9" name="Freeform 818"/>
                <p:cNvSpPr>
                  <a:spLocks/>
                </p:cNvSpPr>
                <p:nvPr/>
              </p:nvSpPr>
              <p:spPr bwMode="auto">
                <a:xfrm>
                  <a:off x="8037513" y="5232401"/>
                  <a:ext cx="20638" cy="11113"/>
                </a:xfrm>
                <a:custGeom>
                  <a:avLst/>
                  <a:gdLst>
                    <a:gd name="T0" fmla="*/ 11 w 15"/>
                    <a:gd name="T1" fmla="*/ 0 h 8"/>
                    <a:gd name="T2" fmla="*/ 0 w 15"/>
                    <a:gd name="T3" fmla="*/ 0 h 8"/>
                    <a:gd name="T4" fmla="*/ 0 w 15"/>
                    <a:gd name="T5" fmla="*/ 3 h 8"/>
                    <a:gd name="T6" fmla="*/ 6 w 15"/>
                    <a:gd name="T7" fmla="*/ 7 h 8"/>
                    <a:gd name="T8" fmla="*/ 8 w 15"/>
                    <a:gd name="T9" fmla="*/ 8 h 8"/>
                    <a:gd name="T10" fmla="*/ 11 w 15"/>
                    <a:gd name="T11" fmla="*/ 8 h 8"/>
                    <a:gd name="T12" fmla="*/ 13 w 15"/>
                    <a:gd name="T13" fmla="*/ 8 h 8"/>
                    <a:gd name="T14" fmla="*/ 15 w 15"/>
                    <a:gd name="T15" fmla="*/ 4 h 8"/>
                    <a:gd name="T16" fmla="*/ 11 w 15"/>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1" y="0"/>
                      </a:moveTo>
                      <a:cubicBezTo>
                        <a:pt x="0" y="0"/>
                        <a:pt x="0" y="0"/>
                        <a:pt x="0" y="0"/>
                      </a:cubicBezTo>
                      <a:cubicBezTo>
                        <a:pt x="0" y="1"/>
                        <a:pt x="0" y="2"/>
                        <a:pt x="0" y="3"/>
                      </a:cubicBezTo>
                      <a:cubicBezTo>
                        <a:pt x="2" y="4"/>
                        <a:pt x="4" y="6"/>
                        <a:pt x="6" y="7"/>
                      </a:cubicBezTo>
                      <a:cubicBezTo>
                        <a:pt x="6" y="7"/>
                        <a:pt x="7" y="8"/>
                        <a:pt x="8" y="8"/>
                      </a:cubicBezTo>
                      <a:cubicBezTo>
                        <a:pt x="11" y="8"/>
                        <a:pt x="11" y="8"/>
                        <a:pt x="11" y="8"/>
                      </a:cubicBezTo>
                      <a:cubicBezTo>
                        <a:pt x="12" y="8"/>
                        <a:pt x="12" y="8"/>
                        <a:pt x="13" y="8"/>
                      </a:cubicBezTo>
                      <a:cubicBezTo>
                        <a:pt x="13" y="7"/>
                        <a:pt x="14" y="5"/>
                        <a:pt x="15" y="4"/>
                      </a:cubicBezTo>
                      <a:cubicBezTo>
                        <a:pt x="15" y="2"/>
                        <a:pt x="13"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0" name="Freeform 855"/>
                <p:cNvSpPr>
                  <a:spLocks/>
                </p:cNvSpPr>
                <p:nvPr/>
              </p:nvSpPr>
              <p:spPr bwMode="auto">
                <a:xfrm>
                  <a:off x="7921625" y="5159376"/>
                  <a:ext cx="111125" cy="107950"/>
                </a:xfrm>
                <a:custGeom>
                  <a:avLst/>
                  <a:gdLst>
                    <a:gd name="T0" fmla="*/ 48 w 78"/>
                    <a:gd name="T1" fmla="*/ 75 h 77"/>
                    <a:gd name="T2" fmla="*/ 53 w 78"/>
                    <a:gd name="T3" fmla="*/ 73 h 77"/>
                    <a:gd name="T4" fmla="*/ 50 w 78"/>
                    <a:gd name="T5" fmla="*/ 71 h 77"/>
                    <a:gd name="T6" fmla="*/ 48 w 78"/>
                    <a:gd name="T7" fmla="*/ 68 h 77"/>
                    <a:gd name="T8" fmla="*/ 42 w 78"/>
                    <a:gd name="T9" fmla="*/ 69 h 77"/>
                    <a:gd name="T10" fmla="*/ 19 w 78"/>
                    <a:gd name="T11" fmla="*/ 60 h 77"/>
                    <a:gd name="T12" fmla="*/ 19 w 78"/>
                    <a:gd name="T13" fmla="*/ 18 h 77"/>
                    <a:gd name="T14" fmla="*/ 61 w 78"/>
                    <a:gd name="T15" fmla="*/ 18 h 77"/>
                    <a:gd name="T16" fmla="*/ 69 w 78"/>
                    <a:gd name="T17" fmla="*/ 45 h 77"/>
                    <a:gd name="T18" fmla="*/ 68 w 78"/>
                    <a:gd name="T19" fmla="*/ 50 h 77"/>
                    <a:gd name="T20" fmla="*/ 70 w 78"/>
                    <a:gd name="T21" fmla="*/ 51 h 77"/>
                    <a:gd name="T22" fmla="*/ 73 w 78"/>
                    <a:gd name="T23" fmla="*/ 54 h 77"/>
                    <a:gd name="T24" fmla="*/ 75 w 78"/>
                    <a:gd name="T25" fmla="*/ 50 h 77"/>
                    <a:gd name="T26" fmla="*/ 66 w 78"/>
                    <a:gd name="T27" fmla="*/ 14 h 77"/>
                    <a:gd name="T28" fmla="*/ 14 w 78"/>
                    <a:gd name="T29" fmla="*/ 14 h 77"/>
                    <a:gd name="T30" fmla="*/ 14 w 78"/>
                    <a:gd name="T31" fmla="*/ 65 h 77"/>
                    <a:gd name="T32" fmla="*/ 48 w 78"/>
                    <a:gd name="T33"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7">
                      <a:moveTo>
                        <a:pt x="48" y="75"/>
                      </a:moveTo>
                      <a:cubicBezTo>
                        <a:pt x="50" y="74"/>
                        <a:pt x="51" y="74"/>
                        <a:pt x="53" y="73"/>
                      </a:cubicBezTo>
                      <a:cubicBezTo>
                        <a:pt x="52" y="72"/>
                        <a:pt x="51" y="71"/>
                        <a:pt x="50" y="71"/>
                      </a:cubicBezTo>
                      <a:cubicBezTo>
                        <a:pt x="49" y="70"/>
                        <a:pt x="49" y="69"/>
                        <a:pt x="48" y="68"/>
                      </a:cubicBezTo>
                      <a:cubicBezTo>
                        <a:pt x="46" y="68"/>
                        <a:pt x="44" y="68"/>
                        <a:pt x="42" y="69"/>
                      </a:cubicBezTo>
                      <a:cubicBezTo>
                        <a:pt x="34" y="69"/>
                        <a:pt x="26" y="66"/>
                        <a:pt x="19" y="60"/>
                      </a:cubicBezTo>
                      <a:cubicBezTo>
                        <a:pt x="8" y="49"/>
                        <a:pt x="8" y="30"/>
                        <a:pt x="19" y="18"/>
                      </a:cubicBezTo>
                      <a:cubicBezTo>
                        <a:pt x="31" y="7"/>
                        <a:pt x="49" y="7"/>
                        <a:pt x="61" y="18"/>
                      </a:cubicBezTo>
                      <a:cubicBezTo>
                        <a:pt x="68" y="26"/>
                        <a:pt x="71" y="35"/>
                        <a:pt x="69" y="45"/>
                      </a:cubicBezTo>
                      <a:cubicBezTo>
                        <a:pt x="69" y="46"/>
                        <a:pt x="68" y="48"/>
                        <a:pt x="68" y="50"/>
                      </a:cubicBezTo>
                      <a:cubicBezTo>
                        <a:pt x="68" y="50"/>
                        <a:pt x="69" y="51"/>
                        <a:pt x="70" y="51"/>
                      </a:cubicBezTo>
                      <a:cubicBezTo>
                        <a:pt x="71" y="52"/>
                        <a:pt x="72" y="53"/>
                        <a:pt x="73" y="54"/>
                      </a:cubicBezTo>
                      <a:cubicBezTo>
                        <a:pt x="74" y="53"/>
                        <a:pt x="74" y="51"/>
                        <a:pt x="75" y="50"/>
                      </a:cubicBezTo>
                      <a:cubicBezTo>
                        <a:pt x="78" y="37"/>
                        <a:pt x="75" y="23"/>
                        <a:pt x="66" y="14"/>
                      </a:cubicBezTo>
                      <a:cubicBezTo>
                        <a:pt x="52" y="0"/>
                        <a:pt x="29" y="0"/>
                        <a:pt x="14" y="14"/>
                      </a:cubicBezTo>
                      <a:cubicBezTo>
                        <a:pt x="0" y="28"/>
                        <a:pt x="0" y="51"/>
                        <a:pt x="14" y="65"/>
                      </a:cubicBezTo>
                      <a:cubicBezTo>
                        <a:pt x="24" y="74"/>
                        <a:pt x="36" y="77"/>
                        <a:pt x="48"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1" name="Freeform 856"/>
                <p:cNvSpPr>
                  <a:spLocks/>
                </p:cNvSpPr>
                <p:nvPr/>
              </p:nvSpPr>
              <p:spPr bwMode="auto">
                <a:xfrm>
                  <a:off x="7943850" y="5178426"/>
                  <a:ext cx="66675" cy="68263"/>
                </a:xfrm>
                <a:custGeom>
                  <a:avLst/>
                  <a:gdLst>
                    <a:gd name="T0" fmla="*/ 18 w 48"/>
                    <a:gd name="T1" fmla="*/ 18 h 48"/>
                    <a:gd name="T2" fmla="*/ 27 w 48"/>
                    <a:gd name="T3" fmla="*/ 15 h 48"/>
                    <a:gd name="T4" fmla="*/ 40 w 48"/>
                    <a:gd name="T5" fmla="*/ 24 h 48"/>
                    <a:gd name="T6" fmla="*/ 47 w 48"/>
                    <a:gd name="T7" fmla="*/ 31 h 48"/>
                    <a:gd name="T8" fmla="*/ 48 w 48"/>
                    <a:gd name="T9" fmla="*/ 25 h 48"/>
                    <a:gd name="T10" fmla="*/ 41 w 48"/>
                    <a:gd name="T11" fmla="*/ 9 h 48"/>
                    <a:gd name="T12" fmla="*/ 9 w 48"/>
                    <a:gd name="T13" fmla="*/ 9 h 48"/>
                    <a:gd name="T14" fmla="*/ 9 w 48"/>
                    <a:gd name="T15" fmla="*/ 41 h 48"/>
                    <a:gd name="T16" fmla="*/ 21 w 48"/>
                    <a:gd name="T17" fmla="*/ 48 h 48"/>
                    <a:gd name="T18" fmla="*/ 27 w 48"/>
                    <a:gd name="T19" fmla="*/ 48 h 48"/>
                    <a:gd name="T20" fmla="*/ 23 w 48"/>
                    <a:gd name="T21" fmla="*/ 43 h 48"/>
                    <a:gd name="T22" fmla="*/ 16 w 48"/>
                    <a:gd name="T23" fmla="*/ 32 h 48"/>
                    <a:gd name="T24" fmla="*/ 17 w 48"/>
                    <a:gd name="T25" fmla="*/ 20 h 48"/>
                    <a:gd name="T26" fmla="*/ 18 w 48"/>
                    <a:gd name="T27"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18" y="18"/>
                      </a:moveTo>
                      <a:cubicBezTo>
                        <a:pt x="20" y="16"/>
                        <a:pt x="24" y="15"/>
                        <a:pt x="27" y="15"/>
                      </a:cubicBezTo>
                      <a:cubicBezTo>
                        <a:pt x="31" y="16"/>
                        <a:pt x="37" y="20"/>
                        <a:pt x="40" y="24"/>
                      </a:cubicBezTo>
                      <a:cubicBezTo>
                        <a:pt x="42" y="26"/>
                        <a:pt x="44" y="28"/>
                        <a:pt x="47" y="31"/>
                      </a:cubicBezTo>
                      <a:cubicBezTo>
                        <a:pt x="48" y="29"/>
                        <a:pt x="48" y="27"/>
                        <a:pt x="48" y="25"/>
                      </a:cubicBezTo>
                      <a:cubicBezTo>
                        <a:pt x="48" y="19"/>
                        <a:pt x="45" y="14"/>
                        <a:pt x="41" y="9"/>
                      </a:cubicBezTo>
                      <a:cubicBezTo>
                        <a:pt x="32" y="0"/>
                        <a:pt x="18" y="0"/>
                        <a:pt x="9" y="9"/>
                      </a:cubicBezTo>
                      <a:cubicBezTo>
                        <a:pt x="0" y="18"/>
                        <a:pt x="0" y="32"/>
                        <a:pt x="9" y="41"/>
                      </a:cubicBezTo>
                      <a:cubicBezTo>
                        <a:pt x="12" y="45"/>
                        <a:pt x="17" y="47"/>
                        <a:pt x="21" y="48"/>
                      </a:cubicBezTo>
                      <a:cubicBezTo>
                        <a:pt x="23" y="48"/>
                        <a:pt x="25" y="48"/>
                        <a:pt x="27" y="48"/>
                      </a:cubicBezTo>
                      <a:cubicBezTo>
                        <a:pt x="26" y="46"/>
                        <a:pt x="24" y="44"/>
                        <a:pt x="23" y="43"/>
                      </a:cubicBezTo>
                      <a:cubicBezTo>
                        <a:pt x="21" y="40"/>
                        <a:pt x="18" y="35"/>
                        <a:pt x="16" y="32"/>
                      </a:cubicBezTo>
                      <a:cubicBezTo>
                        <a:pt x="15" y="28"/>
                        <a:pt x="15" y="23"/>
                        <a:pt x="17" y="20"/>
                      </a:cubicBezTo>
                      <a:cubicBezTo>
                        <a:pt x="17" y="19"/>
                        <a:pt x="17" y="19"/>
                        <a:pt x="1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2" name="Freeform 857"/>
                <p:cNvSpPr>
                  <a:spLocks/>
                </p:cNvSpPr>
                <p:nvPr/>
              </p:nvSpPr>
              <p:spPr bwMode="auto">
                <a:xfrm>
                  <a:off x="8174038" y="5340351"/>
                  <a:ext cx="95250" cy="107950"/>
                </a:xfrm>
                <a:custGeom>
                  <a:avLst/>
                  <a:gdLst>
                    <a:gd name="T0" fmla="*/ 49 w 67"/>
                    <a:gd name="T1" fmla="*/ 0 h 77"/>
                    <a:gd name="T2" fmla="*/ 34 w 67"/>
                    <a:gd name="T3" fmla="*/ 26 h 77"/>
                    <a:gd name="T4" fmla="*/ 21 w 67"/>
                    <a:gd name="T5" fmla="*/ 41 h 77"/>
                    <a:gd name="T6" fmla="*/ 0 w 67"/>
                    <a:gd name="T7" fmla="*/ 56 h 77"/>
                    <a:gd name="T8" fmla="*/ 20 w 67"/>
                    <a:gd name="T9" fmla="*/ 77 h 77"/>
                    <a:gd name="T10" fmla="*/ 37 w 67"/>
                    <a:gd name="T11" fmla="*/ 64 h 77"/>
                    <a:gd name="T12" fmla="*/ 53 w 67"/>
                    <a:gd name="T13" fmla="*/ 46 h 77"/>
                    <a:gd name="T14" fmla="*/ 67 w 67"/>
                    <a:gd name="T15" fmla="*/ 13 h 77"/>
                    <a:gd name="T16" fmla="*/ 49 w 67"/>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7">
                      <a:moveTo>
                        <a:pt x="49" y="0"/>
                      </a:moveTo>
                      <a:cubicBezTo>
                        <a:pt x="46" y="8"/>
                        <a:pt x="41" y="17"/>
                        <a:pt x="34" y="26"/>
                      </a:cubicBezTo>
                      <a:cubicBezTo>
                        <a:pt x="31" y="29"/>
                        <a:pt x="27" y="35"/>
                        <a:pt x="21" y="41"/>
                      </a:cubicBezTo>
                      <a:cubicBezTo>
                        <a:pt x="15" y="47"/>
                        <a:pt x="8" y="53"/>
                        <a:pt x="0" y="56"/>
                      </a:cubicBezTo>
                      <a:cubicBezTo>
                        <a:pt x="20" y="77"/>
                        <a:pt x="20" y="77"/>
                        <a:pt x="20" y="77"/>
                      </a:cubicBezTo>
                      <a:cubicBezTo>
                        <a:pt x="26" y="74"/>
                        <a:pt x="32" y="69"/>
                        <a:pt x="37" y="64"/>
                      </a:cubicBezTo>
                      <a:cubicBezTo>
                        <a:pt x="44" y="57"/>
                        <a:pt x="49" y="50"/>
                        <a:pt x="53" y="46"/>
                      </a:cubicBezTo>
                      <a:cubicBezTo>
                        <a:pt x="61" y="35"/>
                        <a:pt x="65" y="22"/>
                        <a:pt x="67" y="13"/>
                      </a:cubicBez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3" name="Freeform 858"/>
                <p:cNvSpPr>
                  <a:spLocks/>
                </p:cNvSpPr>
                <p:nvPr/>
              </p:nvSpPr>
              <p:spPr bwMode="auto">
                <a:xfrm>
                  <a:off x="7969250" y="5203826"/>
                  <a:ext cx="246063" cy="192088"/>
                </a:xfrm>
                <a:custGeom>
                  <a:avLst/>
                  <a:gdLst>
                    <a:gd name="T0" fmla="*/ 169 w 175"/>
                    <a:gd name="T1" fmla="*/ 103 h 137"/>
                    <a:gd name="T2" fmla="*/ 173 w 175"/>
                    <a:gd name="T3" fmla="*/ 74 h 137"/>
                    <a:gd name="T4" fmla="*/ 164 w 175"/>
                    <a:gd name="T5" fmla="*/ 54 h 137"/>
                    <a:gd name="T6" fmla="*/ 157 w 175"/>
                    <a:gd name="T7" fmla="*/ 44 h 137"/>
                    <a:gd name="T8" fmla="*/ 154 w 175"/>
                    <a:gd name="T9" fmla="*/ 41 h 137"/>
                    <a:gd name="T10" fmla="*/ 145 w 175"/>
                    <a:gd name="T11" fmla="*/ 33 h 137"/>
                    <a:gd name="T12" fmla="*/ 133 w 175"/>
                    <a:gd name="T13" fmla="*/ 24 h 137"/>
                    <a:gd name="T14" fmla="*/ 124 w 175"/>
                    <a:gd name="T15" fmla="*/ 19 h 137"/>
                    <a:gd name="T16" fmla="*/ 117 w 175"/>
                    <a:gd name="T17" fmla="*/ 19 h 137"/>
                    <a:gd name="T18" fmla="*/ 113 w 175"/>
                    <a:gd name="T19" fmla="*/ 21 h 137"/>
                    <a:gd name="T20" fmla="*/ 108 w 175"/>
                    <a:gd name="T21" fmla="*/ 19 h 137"/>
                    <a:gd name="T22" fmla="*/ 100 w 175"/>
                    <a:gd name="T23" fmla="*/ 16 h 137"/>
                    <a:gd name="T24" fmla="*/ 92 w 175"/>
                    <a:gd name="T25" fmla="*/ 19 h 137"/>
                    <a:gd name="T26" fmla="*/ 84 w 175"/>
                    <a:gd name="T27" fmla="*/ 22 h 137"/>
                    <a:gd name="T28" fmla="*/ 75 w 175"/>
                    <a:gd name="T29" fmla="*/ 24 h 137"/>
                    <a:gd name="T30" fmla="*/ 73 w 175"/>
                    <a:gd name="T31" fmla="*/ 26 h 137"/>
                    <a:gd name="T32" fmla="*/ 68 w 175"/>
                    <a:gd name="T33" fmla="*/ 33 h 137"/>
                    <a:gd name="T34" fmla="*/ 67 w 175"/>
                    <a:gd name="T35" fmla="*/ 36 h 137"/>
                    <a:gd name="T36" fmla="*/ 62 w 175"/>
                    <a:gd name="T37" fmla="*/ 38 h 137"/>
                    <a:gd name="T38" fmla="*/ 50 w 175"/>
                    <a:gd name="T39" fmla="*/ 34 h 137"/>
                    <a:gd name="T40" fmla="*/ 35 w 175"/>
                    <a:gd name="T41" fmla="*/ 22 h 137"/>
                    <a:gd name="T42" fmla="*/ 20 w 175"/>
                    <a:gd name="T43" fmla="*/ 8 h 137"/>
                    <a:gd name="T44" fmla="*/ 8 w 175"/>
                    <a:gd name="T45" fmla="*/ 1 h 137"/>
                    <a:gd name="T46" fmla="*/ 2 w 175"/>
                    <a:gd name="T47" fmla="*/ 3 h 137"/>
                    <a:gd name="T48" fmla="*/ 2 w 175"/>
                    <a:gd name="T49" fmla="*/ 3 h 137"/>
                    <a:gd name="T50" fmla="*/ 2 w 175"/>
                    <a:gd name="T51" fmla="*/ 12 h 137"/>
                    <a:gd name="T52" fmla="*/ 8 w 175"/>
                    <a:gd name="T53" fmla="*/ 23 h 137"/>
                    <a:gd name="T54" fmla="*/ 20 w 175"/>
                    <a:gd name="T55" fmla="*/ 36 h 137"/>
                    <a:gd name="T56" fmla="*/ 37 w 175"/>
                    <a:gd name="T57" fmla="*/ 51 h 137"/>
                    <a:gd name="T58" fmla="*/ 49 w 175"/>
                    <a:gd name="T59" fmla="*/ 63 h 137"/>
                    <a:gd name="T60" fmla="*/ 57 w 175"/>
                    <a:gd name="T61" fmla="*/ 72 h 137"/>
                    <a:gd name="T62" fmla="*/ 63 w 175"/>
                    <a:gd name="T63" fmla="*/ 82 h 137"/>
                    <a:gd name="T64" fmla="*/ 66 w 175"/>
                    <a:gd name="T65" fmla="*/ 96 h 137"/>
                    <a:gd name="T66" fmla="*/ 72 w 175"/>
                    <a:gd name="T67" fmla="*/ 111 h 137"/>
                    <a:gd name="T68" fmla="*/ 84 w 175"/>
                    <a:gd name="T69" fmla="*/ 122 h 137"/>
                    <a:gd name="T70" fmla="*/ 101 w 175"/>
                    <a:gd name="T71" fmla="*/ 130 h 137"/>
                    <a:gd name="T72" fmla="*/ 115 w 175"/>
                    <a:gd name="T73" fmla="*/ 133 h 137"/>
                    <a:gd name="T74" fmla="*/ 125 w 175"/>
                    <a:gd name="T75" fmla="*/ 136 h 137"/>
                    <a:gd name="T76" fmla="*/ 146 w 175"/>
                    <a:gd name="T77" fmla="*/ 131 h 137"/>
                    <a:gd name="T78" fmla="*/ 157 w 175"/>
                    <a:gd name="T79" fmla="*/ 123 h 137"/>
                    <a:gd name="T80" fmla="*/ 169 w 175"/>
                    <a:gd name="T81" fmla="*/ 10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5" h="137">
                      <a:moveTo>
                        <a:pt x="169" y="103"/>
                      </a:moveTo>
                      <a:cubicBezTo>
                        <a:pt x="173" y="93"/>
                        <a:pt x="175" y="79"/>
                        <a:pt x="173" y="74"/>
                      </a:cubicBezTo>
                      <a:cubicBezTo>
                        <a:pt x="172" y="68"/>
                        <a:pt x="168" y="59"/>
                        <a:pt x="164" y="54"/>
                      </a:cubicBezTo>
                      <a:cubicBezTo>
                        <a:pt x="161" y="49"/>
                        <a:pt x="158" y="45"/>
                        <a:pt x="157" y="44"/>
                      </a:cubicBezTo>
                      <a:cubicBezTo>
                        <a:pt x="157" y="44"/>
                        <a:pt x="155" y="42"/>
                        <a:pt x="154" y="41"/>
                      </a:cubicBezTo>
                      <a:cubicBezTo>
                        <a:pt x="152" y="40"/>
                        <a:pt x="148" y="36"/>
                        <a:pt x="145" y="33"/>
                      </a:cubicBezTo>
                      <a:cubicBezTo>
                        <a:pt x="141" y="30"/>
                        <a:pt x="136" y="26"/>
                        <a:pt x="133" y="24"/>
                      </a:cubicBezTo>
                      <a:cubicBezTo>
                        <a:pt x="131" y="22"/>
                        <a:pt x="126" y="19"/>
                        <a:pt x="124" y="19"/>
                      </a:cubicBezTo>
                      <a:cubicBezTo>
                        <a:pt x="122" y="18"/>
                        <a:pt x="118" y="18"/>
                        <a:pt x="117" y="19"/>
                      </a:cubicBezTo>
                      <a:cubicBezTo>
                        <a:pt x="116" y="19"/>
                        <a:pt x="114" y="20"/>
                        <a:pt x="113" y="21"/>
                      </a:cubicBezTo>
                      <a:cubicBezTo>
                        <a:pt x="113" y="22"/>
                        <a:pt x="110" y="21"/>
                        <a:pt x="108" y="19"/>
                      </a:cubicBezTo>
                      <a:cubicBezTo>
                        <a:pt x="105" y="17"/>
                        <a:pt x="102" y="16"/>
                        <a:pt x="100" y="16"/>
                      </a:cubicBezTo>
                      <a:cubicBezTo>
                        <a:pt x="97" y="16"/>
                        <a:pt x="94" y="17"/>
                        <a:pt x="92" y="19"/>
                      </a:cubicBezTo>
                      <a:cubicBezTo>
                        <a:pt x="90" y="21"/>
                        <a:pt x="87" y="22"/>
                        <a:pt x="84" y="22"/>
                      </a:cubicBezTo>
                      <a:cubicBezTo>
                        <a:pt x="82" y="22"/>
                        <a:pt x="78" y="23"/>
                        <a:pt x="75" y="24"/>
                      </a:cubicBezTo>
                      <a:cubicBezTo>
                        <a:pt x="74" y="25"/>
                        <a:pt x="73" y="26"/>
                        <a:pt x="73" y="26"/>
                      </a:cubicBezTo>
                      <a:cubicBezTo>
                        <a:pt x="71" y="28"/>
                        <a:pt x="69" y="31"/>
                        <a:pt x="68" y="33"/>
                      </a:cubicBezTo>
                      <a:cubicBezTo>
                        <a:pt x="68" y="34"/>
                        <a:pt x="67" y="35"/>
                        <a:pt x="67" y="36"/>
                      </a:cubicBezTo>
                      <a:cubicBezTo>
                        <a:pt x="65" y="37"/>
                        <a:pt x="64" y="38"/>
                        <a:pt x="62" y="38"/>
                      </a:cubicBezTo>
                      <a:cubicBezTo>
                        <a:pt x="59" y="38"/>
                        <a:pt x="54" y="36"/>
                        <a:pt x="50" y="34"/>
                      </a:cubicBezTo>
                      <a:cubicBezTo>
                        <a:pt x="47" y="31"/>
                        <a:pt x="40" y="26"/>
                        <a:pt x="35" y="22"/>
                      </a:cubicBezTo>
                      <a:cubicBezTo>
                        <a:pt x="30" y="18"/>
                        <a:pt x="23" y="12"/>
                        <a:pt x="20" y="8"/>
                      </a:cubicBezTo>
                      <a:cubicBezTo>
                        <a:pt x="16" y="4"/>
                        <a:pt x="11" y="1"/>
                        <a:pt x="8" y="1"/>
                      </a:cubicBezTo>
                      <a:cubicBezTo>
                        <a:pt x="6" y="0"/>
                        <a:pt x="4" y="1"/>
                        <a:pt x="2" y="3"/>
                      </a:cubicBezTo>
                      <a:cubicBezTo>
                        <a:pt x="2" y="3"/>
                        <a:pt x="2" y="3"/>
                        <a:pt x="2" y="3"/>
                      </a:cubicBezTo>
                      <a:cubicBezTo>
                        <a:pt x="0" y="5"/>
                        <a:pt x="0" y="9"/>
                        <a:pt x="2" y="12"/>
                      </a:cubicBezTo>
                      <a:cubicBezTo>
                        <a:pt x="3" y="16"/>
                        <a:pt x="6" y="20"/>
                        <a:pt x="8" y="23"/>
                      </a:cubicBezTo>
                      <a:cubicBezTo>
                        <a:pt x="10" y="26"/>
                        <a:pt x="16" y="32"/>
                        <a:pt x="20" y="36"/>
                      </a:cubicBezTo>
                      <a:cubicBezTo>
                        <a:pt x="24" y="41"/>
                        <a:pt x="32" y="47"/>
                        <a:pt x="37" y="51"/>
                      </a:cubicBezTo>
                      <a:cubicBezTo>
                        <a:pt x="42" y="55"/>
                        <a:pt x="48" y="60"/>
                        <a:pt x="49" y="63"/>
                      </a:cubicBezTo>
                      <a:cubicBezTo>
                        <a:pt x="51" y="65"/>
                        <a:pt x="55" y="69"/>
                        <a:pt x="57" y="72"/>
                      </a:cubicBezTo>
                      <a:cubicBezTo>
                        <a:pt x="59" y="74"/>
                        <a:pt x="62" y="79"/>
                        <a:pt x="63" y="82"/>
                      </a:cubicBezTo>
                      <a:cubicBezTo>
                        <a:pt x="63" y="85"/>
                        <a:pt x="65" y="92"/>
                        <a:pt x="66" y="96"/>
                      </a:cubicBezTo>
                      <a:cubicBezTo>
                        <a:pt x="67" y="101"/>
                        <a:pt x="70" y="108"/>
                        <a:pt x="72" y="111"/>
                      </a:cubicBezTo>
                      <a:cubicBezTo>
                        <a:pt x="74" y="115"/>
                        <a:pt x="79" y="119"/>
                        <a:pt x="84" y="122"/>
                      </a:cubicBezTo>
                      <a:cubicBezTo>
                        <a:pt x="89" y="124"/>
                        <a:pt x="96" y="127"/>
                        <a:pt x="101" y="130"/>
                      </a:cubicBezTo>
                      <a:cubicBezTo>
                        <a:pt x="106" y="132"/>
                        <a:pt x="112" y="133"/>
                        <a:pt x="115" y="133"/>
                      </a:cubicBezTo>
                      <a:cubicBezTo>
                        <a:pt x="118" y="133"/>
                        <a:pt x="123" y="134"/>
                        <a:pt x="125" y="136"/>
                      </a:cubicBezTo>
                      <a:cubicBezTo>
                        <a:pt x="128" y="137"/>
                        <a:pt x="137" y="135"/>
                        <a:pt x="146" y="131"/>
                      </a:cubicBezTo>
                      <a:cubicBezTo>
                        <a:pt x="150" y="129"/>
                        <a:pt x="153" y="126"/>
                        <a:pt x="157" y="123"/>
                      </a:cubicBezTo>
                      <a:cubicBezTo>
                        <a:pt x="162" y="117"/>
                        <a:pt x="167" y="110"/>
                        <a:pt x="169"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91" name="椭圆 90"/>
              <p:cNvSpPr/>
              <p:nvPr/>
            </p:nvSpPr>
            <p:spPr>
              <a:xfrm>
                <a:off x="5732088" y="2064009"/>
                <a:ext cx="428799" cy="428799"/>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grpSp>
        <p:nvGrpSpPr>
          <p:cNvPr id="97" name="组合 96"/>
          <p:cNvGrpSpPr/>
          <p:nvPr/>
        </p:nvGrpSpPr>
        <p:grpSpPr>
          <a:xfrm>
            <a:off x="6038014" y="3516796"/>
            <a:ext cx="6213920" cy="789196"/>
            <a:chOff x="6050330" y="2991297"/>
            <a:chExt cx="6213920" cy="789196"/>
          </a:xfrm>
        </p:grpSpPr>
        <p:sp>
          <p:nvSpPr>
            <p:cNvPr id="73" name="文本框 72"/>
            <p:cNvSpPr txBox="1"/>
            <p:nvPr/>
          </p:nvSpPr>
          <p:spPr>
            <a:xfrm>
              <a:off x="6450878" y="3257273"/>
              <a:ext cx="5391476" cy="523220"/>
            </a:xfrm>
            <a:prstGeom prst="rect">
              <a:avLst/>
            </a:prstGeom>
            <a:noFill/>
          </p:spPr>
          <p:txBody>
            <a:bodyPr wrap="none" rtlCol="0">
              <a:spAutoFit/>
            </a:bodyPr>
            <a:lstStyle/>
            <a:p>
              <a:pPr lvl="0">
                <a:defRPr/>
              </a:pPr>
              <a:r>
                <a:rPr lang="es-ES" altLang="zh-CN" sz="1400" dirty="0">
                  <a:solidFill>
                    <a:srgbClr val="262E31"/>
                  </a:solidFill>
                  <a:latin typeface="Calibri" panose="020F0502020204030204" pitchFamily="34" charset="0"/>
                  <a:cs typeface="Calibri" panose="020F0502020204030204" pitchFamily="34" charset="0"/>
                </a:rPr>
                <a:t>Registro y emisión de visitantes
Gestión del control de acceso de visitantes y comprobación de registros</a:t>
              </a:r>
              <a:endParaRPr kumimoji="0" lang="zh-CN" altLang="en-US" sz="1400" b="0" i="0" u="none" strike="noStrike" kern="1200" cap="none" spc="0" normalizeH="0" baseline="0" noProof="0" dirty="0">
                <a:ln>
                  <a:noFill/>
                </a:ln>
                <a:solidFill>
                  <a:srgbClr val="262E31"/>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95" name="组合 94"/>
            <p:cNvGrpSpPr/>
            <p:nvPr/>
          </p:nvGrpSpPr>
          <p:grpSpPr>
            <a:xfrm>
              <a:off x="6050330" y="3000918"/>
              <a:ext cx="372717" cy="372717"/>
              <a:chOff x="6397801" y="2990617"/>
              <a:chExt cx="372717" cy="372717"/>
            </a:xfrm>
          </p:grpSpPr>
          <p:grpSp>
            <p:nvGrpSpPr>
              <p:cNvPr id="74" name="组合 73"/>
              <p:cNvGrpSpPr/>
              <p:nvPr/>
            </p:nvGrpSpPr>
            <p:grpSpPr>
              <a:xfrm>
                <a:off x="6438791" y="3004522"/>
                <a:ext cx="311834" cy="331769"/>
                <a:chOff x="9561514" y="422276"/>
                <a:chExt cx="695325" cy="739775"/>
              </a:xfrm>
              <a:solidFill>
                <a:srgbClr val="16257E"/>
              </a:solidFill>
            </p:grpSpPr>
            <p:sp>
              <p:nvSpPr>
                <p:cNvPr id="75" name="Oval 142"/>
                <p:cNvSpPr>
                  <a:spLocks noChangeArrowheads="1"/>
                </p:cNvSpPr>
                <p:nvPr/>
              </p:nvSpPr>
              <p:spPr bwMode="auto">
                <a:xfrm>
                  <a:off x="9821864" y="422276"/>
                  <a:ext cx="160338" cy="16192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76" name="Freeform 143"/>
                <p:cNvSpPr>
                  <a:spLocks/>
                </p:cNvSpPr>
                <p:nvPr/>
              </p:nvSpPr>
              <p:spPr bwMode="auto">
                <a:xfrm>
                  <a:off x="10083801" y="835026"/>
                  <a:ext cx="173038" cy="173038"/>
                </a:xfrm>
                <a:custGeom>
                  <a:avLst/>
                  <a:gdLst>
                    <a:gd name="T0" fmla="*/ 19 w 46"/>
                    <a:gd name="T1" fmla="*/ 2 h 46"/>
                    <a:gd name="T2" fmla="*/ 44 w 46"/>
                    <a:gd name="T3" fmla="*/ 19 h 46"/>
                    <a:gd name="T4" fmla="*/ 27 w 46"/>
                    <a:gd name="T5" fmla="*/ 44 h 46"/>
                    <a:gd name="T6" fmla="*/ 2 w 46"/>
                    <a:gd name="T7" fmla="*/ 27 h 46"/>
                    <a:gd name="T8" fmla="*/ 19 w 46"/>
                    <a:gd name="T9" fmla="*/ 2 h 46"/>
                  </a:gdLst>
                  <a:ahLst/>
                  <a:cxnLst>
                    <a:cxn ang="0">
                      <a:pos x="T0" y="T1"/>
                    </a:cxn>
                    <a:cxn ang="0">
                      <a:pos x="T2" y="T3"/>
                    </a:cxn>
                    <a:cxn ang="0">
                      <a:pos x="T4" y="T5"/>
                    </a:cxn>
                    <a:cxn ang="0">
                      <a:pos x="T6" y="T7"/>
                    </a:cxn>
                    <a:cxn ang="0">
                      <a:pos x="T8" y="T9"/>
                    </a:cxn>
                  </a:cxnLst>
                  <a:rect l="0" t="0" r="r" b="b"/>
                  <a:pathLst>
                    <a:path w="46" h="46">
                      <a:moveTo>
                        <a:pt x="19" y="2"/>
                      </a:moveTo>
                      <a:cubicBezTo>
                        <a:pt x="31" y="0"/>
                        <a:pt x="42" y="7"/>
                        <a:pt x="44" y="19"/>
                      </a:cubicBezTo>
                      <a:cubicBezTo>
                        <a:pt x="46" y="30"/>
                        <a:pt x="39" y="41"/>
                        <a:pt x="27" y="44"/>
                      </a:cubicBezTo>
                      <a:cubicBezTo>
                        <a:pt x="16" y="46"/>
                        <a:pt x="5" y="38"/>
                        <a:pt x="2" y="27"/>
                      </a:cubicBezTo>
                      <a:cubicBezTo>
                        <a:pt x="0" y="15"/>
                        <a:pt x="8" y="4"/>
                        <a:pt x="19"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77" name="Freeform 144"/>
                <p:cNvSpPr>
                  <a:spLocks/>
                </p:cNvSpPr>
                <p:nvPr/>
              </p:nvSpPr>
              <p:spPr bwMode="auto">
                <a:xfrm>
                  <a:off x="9764714" y="985838"/>
                  <a:ext cx="173038" cy="176213"/>
                </a:xfrm>
                <a:custGeom>
                  <a:avLst/>
                  <a:gdLst>
                    <a:gd name="T0" fmla="*/ 19 w 46"/>
                    <a:gd name="T1" fmla="*/ 3 h 47"/>
                    <a:gd name="T2" fmla="*/ 44 w 46"/>
                    <a:gd name="T3" fmla="*/ 19 h 47"/>
                    <a:gd name="T4" fmla="*/ 27 w 46"/>
                    <a:gd name="T5" fmla="*/ 44 h 47"/>
                    <a:gd name="T6" fmla="*/ 2 w 46"/>
                    <a:gd name="T7" fmla="*/ 27 h 47"/>
                    <a:gd name="T8" fmla="*/ 19 w 46"/>
                    <a:gd name="T9" fmla="*/ 3 h 47"/>
                  </a:gdLst>
                  <a:ahLst/>
                  <a:cxnLst>
                    <a:cxn ang="0">
                      <a:pos x="T0" y="T1"/>
                    </a:cxn>
                    <a:cxn ang="0">
                      <a:pos x="T2" y="T3"/>
                    </a:cxn>
                    <a:cxn ang="0">
                      <a:pos x="T4" y="T5"/>
                    </a:cxn>
                    <a:cxn ang="0">
                      <a:pos x="T6" y="T7"/>
                    </a:cxn>
                    <a:cxn ang="0">
                      <a:pos x="T8" y="T9"/>
                    </a:cxn>
                  </a:cxnLst>
                  <a:rect l="0" t="0" r="r" b="b"/>
                  <a:pathLst>
                    <a:path w="46" h="47">
                      <a:moveTo>
                        <a:pt x="19" y="3"/>
                      </a:moveTo>
                      <a:cubicBezTo>
                        <a:pt x="31" y="0"/>
                        <a:pt x="42" y="8"/>
                        <a:pt x="44" y="19"/>
                      </a:cubicBezTo>
                      <a:cubicBezTo>
                        <a:pt x="46" y="31"/>
                        <a:pt x="39" y="42"/>
                        <a:pt x="27" y="44"/>
                      </a:cubicBezTo>
                      <a:cubicBezTo>
                        <a:pt x="16" y="47"/>
                        <a:pt x="5" y="39"/>
                        <a:pt x="2" y="27"/>
                      </a:cubicBezTo>
                      <a:cubicBezTo>
                        <a:pt x="0" y="16"/>
                        <a:pt x="8" y="5"/>
                        <a:pt x="19"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78" name="Freeform 145"/>
                <p:cNvSpPr>
                  <a:spLocks/>
                </p:cNvSpPr>
                <p:nvPr/>
              </p:nvSpPr>
              <p:spPr bwMode="auto">
                <a:xfrm>
                  <a:off x="9561514" y="746126"/>
                  <a:ext cx="173038" cy="173038"/>
                </a:xfrm>
                <a:custGeom>
                  <a:avLst/>
                  <a:gdLst>
                    <a:gd name="T0" fmla="*/ 19 w 46"/>
                    <a:gd name="T1" fmla="*/ 2 h 46"/>
                    <a:gd name="T2" fmla="*/ 44 w 46"/>
                    <a:gd name="T3" fmla="*/ 19 h 46"/>
                    <a:gd name="T4" fmla="*/ 27 w 46"/>
                    <a:gd name="T5" fmla="*/ 44 h 46"/>
                    <a:gd name="T6" fmla="*/ 2 w 46"/>
                    <a:gd name="T7" fmla="*/ 27 h 46"/>
                    <a:gd name="T8" fmla="*/ 19 w 46"/>
                    <a:gd name="T9" fmla="*/ 2 h 46"/>
                  </a:gdLst>
                  <a:ahLst/>
                  <a:cxnLst>
                    <a:cxn ang="0">
                      <a:pos x="T0" y="T1"/>
                    </a:cxn>
                    <a:cxn ang="0">
                      <a:pos x="T2" y="T3"/>
                    </a:cxn>
                    <a:cxn ang="0">
                      <a:pos x="T4" y="T5"/>
                    </a:cxn>
                    <a:cxn ang="0">
                      <a:pos x="T6" y="T7"/>
                    </a:cxn>
                    <a:cxn ang="0">
                      <a:pos x="T8" y="T9"/>
                    </a:cxn>
                  </a:cxnLst>
                  <a:rect l="0" t="0" r="r" b="b"/>
                  <a:pathLst>
                    <a:path w="46" h="46">
                      <a:moveTo>
                        <a:pt x="19" y="2"/>
                      </a:moveTo>
                      <a:cubicBezTo>
                        <a:pt x="31" y="0"/>
                        <a:pt x="42" y="8"/>
                        <a:pt x="44" y="19"/>
                      </a:cubicBezTo>
                      <a:cubicBezTo>
                        <a:pt x="46" y="31"/>
                        <a:pt x="38" y="42"/>
                        <a:pt x="27" y="44"/>
                      </a:cubicBezTo>
                      <a:cubicBezTo>
                        <a:pt x="15" y="46"/>
                        <a:pt x="4" y="39"/>
                        <a:pt x="2" y="27"/>
                      </a:cubicBezTo>
                      <a:cubicBezTo>
                        <a:pt x="0" y="16"/>
                        <a:pt x="7" y="5"/>
                        <a:pt x="19"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79" name="Freeform 146"/>
                <p:cNvSpPr>
                  <a:spLocks noEditPoints="1"/>
                </p:cNvSpPr>
                <p:nvPr/>
              </p:nvSpPr>
              <p:spPr bwMode="auto">
                <a:xfrm>
                  <a:off x="9880601" y="550863"/>
                  <a:ext cx="252413" cy="363538"/>
                </a:xfrm>
                <a:custGeom>
                  <a:avLst/>
                  <a:gdLst>
                    <a:gd name="T0" fmla="*/ 58 w 67"/>
                    <a:gd name="T1" fmla="*/ 96 h 97"/>
                    <a:gd name="T2" fmla="*/ 66 w 67"/>
                    <a:gd name="T3" fmla="*/ 93 h 97"/>
                    <a:gd name="T4" fmla="*/ 63 w 67"/>
                    <a:gd name="T5" fmla="*/ 85 h 97"/>
                    <a:gd name="T6" fmla="*/ 37 w 67"/>
                    <a:gd name="T7" fmla="*/ 72 h 97"/>
                    <a:gd name="T8" fmla="*/ 29 w 67"/>
                    <a:gd name="T9" fmla="*/ 74 h 97"/>
                    <a:gd name="T10" fmla="*/ 31 w 67"/>
                    <a:gd name="T11" fmla="*/ 82 h 97"/>
                    <a:gd name="T12" fmla="*/ 58 w 67"/>
                    <a:gd name="T13" fmla="*/ 96 h 97"/>
                    <a:gd name="T14" fmla="*/ 2 w 67"/>
                    <a:gd name="T15" fmla="*/ 29 h 97"/>
                    <a:gd name="T16" fmla="*/ 8 w 67"/>
                    <a:gd name="T17" fmla="*/ 35 h 97"/>
                    <a:gd name="T18" fmla="*/ 14 w 67"/>
                    <a:gd name="T19" fmla="*/ 29 h 97"/>
                    <a:gd name="T20" fmla="*/ 13 w 67"/>
                    <a:gd name="T21" fmla="*/ 6 h 97"/>
                    <a:gd name="T22" fmla="*/ 6 w 67"/>
                    <a:gd name="T23" fmla="*/ 0 h 97"/>
                    <a:gd name="T24" fmla="*/ 0 w 67"/>
                    <a:gd name="T25" fmla="*/ 6 h 97"/>
                    <a:gd name="T26" fmla="*/ 2 w 67"/>
                    <a:gd name="T27"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97">
                      <a:moveTo>
                        <a:pt x="58" y="96"/>
                      </a:moveTo>
                      <a:cubicBezTo>
                        <a:pt x="60" y="97"/>
                        <a:pt x="64" y="96"/>
                        <a:pt x="66" y="93"/>
                      </a:cubicBezTo>
                      <a:cubicBezTo>
                        <a:pt x="67" y="90"/>
                        <a:pt x="66" y="86"/>
                        <a:pt x="63" y="85"/>
                      </a:cubicBezTo>
                      <a:cubicBezTo>
                        <a:pt x="37" y="72"/>
                        <a:pt x="37" y="72"/>
                        <a:pt x="37" y="72"/>
                      </a:cubicBezTo>
                      <a:cubicBezTo>
                        <a:pt x="34" y="70"/>
                        <a:pt x="30" y="71"/>
                        <a:pt x="29" y="74"/>
                      </a:cubicBezTo>
                      <a:cubicBezTo>
                        <a:pt x="27" y="77"/>
                        <a:pt x="28" y="81"/>
                        <a:pt x="31" y="82"/>
                      </a:cubicBezTo>
                      <a:cubicBezTo>
                        <a:pt x="58" y="96"/>
                        <a:pt x="58" y="96"/>
                        <a:pt x="58" y="96"/>
                      </a:cubicBezTo>
                      <a:close/>
                      <a:moveTo>
                        <a:pt x="2" y="29"/>
                      </a:moveTo>
                      <a:cubicBezTo>
                        <a:pt x="2" y="32"/>
                        <a:pt x="5" y="35"/>
                        <a:pt x="8" y="35"/>
                      </a:cubicBezTo>
                      <a:cubicBezTo>
                        <a:pt x="11" y="35"/>
                        <a:pt x="14" y="32"/>
                        <a:pt x="14" y="29"/>
                      </a:cubicBezTo>
                      <a:cubicBezTo>
                        <a:pt x="13" y="6"/>
                        <a:pt x="13" y="6"/>
                        <a:pt x="13" y="6"/>
                      </a:cubicBezTo>
                      <a:cubicBezTo>
                        <a:pt x="12" y="2"/>
                        <a:pt x="10" y="0"/>
                        <a:pt x="6" y="0"/>
                      </a:cubicBezTo>
                      <a:cubicBezTo>
                        <a:pt x="3" y="0"/>
                        <a:pt x="0" y="3"/>
                        <a:pt x="0" y="6"/>
                      </a:cubicBezTo>
                      <a:cubicBezTo>
                        <a:pt x="2" y="29"/>
                        <a:pt x="2" y="29"/>
                        <a:pt x="2" y="2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0" name="Freeform 147"/>
                <p:cNvSpPr>
                  <a:spLocks noEditPoints="1"/>
                </p:cNvSpPr>
                <p:nvPr/>
              </p:nvSpPr>
              <p:spPr bwMode="auto">
                <a:xfrm>
                  <a:off x="9701214" y="779463"/>
                  <a:ext cx="206375" cy="239713"/>
                </a:xfrm>
                <a:custGeom>
                  <a:avLst/>
                  <a:gdLst>
                    <a:gd name="T0" fmla="*/ 38 w 55"/>
                    <a:gd name="T1" fmla="*/ 56 h 64"/>
                    <a:gd name="T2" fmla="*/ 43 w 55"/>
                    <a:gd name="T3" fmla="*/ 63 h 64"/>
                    <a:gd name="T4" fmla="*/ 50 w 55"/>
                    <a:gd name="T5" fmla="*/ 58 h 64"/>
                    <a:gd name="T6" fmla="*/ 54 w 55"/>
                    <a:gd name="T7" fmla="*/ 33 h 64"/>
                    <a:gd name="T8" fmla="*/ 49 w 55"/>
                    <a:gd name="T9" fmla="*/ 26 h 64"/>
                    <a:gd name="T10" fmla="*/ 42 w 55"/>
                    <a:gd name="T11" fmla="*/ 31 h 64"/>
                    <a:gd name="T12" fmla="*/ 38 w 55"/>
                    <a:gd name="T13" fmla="*/ 56 h 64"/>
                    <a:gd name="T14" fmla="*/ 23 w 55"/>
                    <a:gd name="T15" fmla="*/ 13 h 64"/>
                    <a:gd name="T16" fmla="*/ 28 w 55"/>
                    <a:gd name="T17" fmla="*/ 6 h 64"/>
                    <a:gd name="T18" fmla="*/ 21 w 55"/>
                    <a:gd name="T19" fmla="*/ 1 h 64"/>
                    <a:gd name="T20" fmla="*/ 6 w 55"/>
                    <a:gd name="T21" fmla="*/ 4 h 64"/>
                    <a:gd name="T22" fmla="*/ 1 w 55"/>
                    <a:gd name="T23" fmla="*/ 11 h 64"/>
                    <a:gd name="T24" fmla="*/ 8 w 55"/>
                    <a:gd name="T25" fmla="*/ 16 h 64"/>
                    <a:gd name="T26" fmla="*/ 23 w 55"/>
                    <a:gd name="T27" fmla="*/ 1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4">
                      <a:moveTo>
                        <a:pt x="38" y="56"/>
                      </a:moveTo>
                      <a:cubicBezTo>
                        <a:pt x="37" y="60"/>
                        <a:pt x="40" y="63"/>
                        <a:pt x="43" y="63"/>
                      </a:cubicBezTo>
                      <a:cubicBezTo>
                        <a:pt x="46" y="64"/>
                        <a:pt x="49" y="62"/>
                        <a:pt x="50" y="58"/>
                      </a:cubicBezTo>
                      <a:cubicBezTo>
                        <a:pt x="54" y="33"/>
                        <a:pt x="54" y="33"/>
                        <a:pt x="54" y="33"/>
                      </a:cubicBezTo>
                      <a:cubicBezTo>
                        <a:pt x="55" y="30"/>
                        <a:pt x="53" y="27"/>
                        <a:pt x="49" y="26"/>
                      </a:cubicBezTo>
                      <a:cubicBezTo>
                        <a:pt x="46" y="26"/>
                        <a:pt x="43" y="28"/>
                        <a:pt x="42" y="31"/>
                      </a:cubicBezTo>
                      <a:cubicBezTo>
                        <a:pt x="38" y="56"/>
                        <a:pt x="38" y="56"/>
                        <a:pt x="38" y="56"/>
                      </a:cubicBezTo>
                      <a:close/>
                      <a:moveTo>
                        <a:pt x="23" y="13"/>
                      </a:moveTo>
                      <a:cubicBezTo>
                        <a:pt x="27" y="12"/>
                        <a:pt x="29" y="9"/>
                        <a:pt x="28" y="6"/>
                      </a:cubicBezTo>
                      <a:cubicBezTo>
                        <a:pt x="27" y="2"/>
                        <a:pt x="24" y="0"/>
                        <a:pt x="21" y="1"/>
                      </a:cubicBezTo>
                      <a:cubicBezTo>
                        <a:pt x="6" y="4"/>
                        <a:pt x="6" y="4"/>
                        <a:pt x="6" y="4"/>
                      </a:cubicBezTo>
                      <a:cubicBezTo>
                        <a:pt x="2" y="5"/>
                        <a:pt x="0" y="8"/>
                        <a:pt x="1" y="11"/>
                      </a:cubicBezTo>
                      <a:cubicBezTo>
                        <a:pt x="2" y="14"/>
                        <a:pt x="5" y="17"/>
                        <a:pt x="8" y="16"/>
                      </a:cubicBezTo>
                      <a:cubicBezTo>
                        <a:pt x="23" y="13"/>
                        <a:pt x="23" y="13"/>
                        <a:pt x="23" y="1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1" name="Freeform 148"/>
                <p:cNvSpPr>
                  <a:spLocks noEditPoints="1"/>
                </p:cNvSpPr>
                <p:nvPr/>
              </p:nvSpPr>
              <p:spPr bwMode="auto">
                <a:xfrm>
                  <a:off x="9753601" y="633413"/>
                  <a:ext cx="296863" cy="296863"/>
                </a:xfrm>
                <a:custGeom>
                  <a:avLst/>
                  <a:gdLst>
                    <a:gd name="T0" fmla="*/ 45 w 79"/>
                    <a:gd name="T1" fmla="*/ 77 h 79"/>
                    <a:gd name="T2" fmla="*/ 17 w 79"/>
                    <a:gd name="T3" fmla="*/ 70 h 79"/>
                    <a:gd name="T4" fmla="*/ 2 w 79"/>
                    <a:gd name="T5" fmla="*/ 44 h 79"/>
                    <a:gd name="T6" fmla="*/ 9 w 79"/>
                    <a:gd name="T7" fmla="*/ 16 h 79"/>
                    <a:gd name="T8" fmla="*/ 35 w 79"/>
                    <a:gd name="T9" fmla="*/ 1 h 79"/>
                    <a:gd name="T10" fmla="*/ 63 w 79"/>
                    <a:gd name="T11" fmla="*/ 9 h 79"/>
                    <a:gd name="T12" fmla="*/ 78 w 79"/>
                    <a:gd name="T13" fmla="*/ 34 h 79"/>
                    <a:gd name="T14" fmla="*/ 70 w 79"/>
                    <a:gd name="T15" fmla="*/ 62 h 79"/>
                    <a:gd name="T16" fmla="*/ 45 w 79"/>
                    <a:gd name="T17" fmla="*/ 77 h 79"/>
                    <a:gd name="T18" fmla="*/ 24 w 79"/>
                    <a:gd name="T19" fmla="*/ 60 h 79"/>
                    <a:gd name="T20" fmla="*/ 43 w 79"/>
                    <a:gd name="T21" fmla="*/ 65 h 79"/>
                    <a:gd name="T22" fmla="*/ 61 w 79"/>
                    <a:gd name="T23" fmla="*/ 55 h 79"/>
                    <a:gd name="T24" fmla="*/ 66 w 79"/>
                    <a:gd name="T25" fmla="*/ 36 h 79"/>
                    <a:gd name="T26" fmla="*/ 56 w 79"/>
                    <a:gd name="T27" fmla="*/ 18 h 79"/>
                    <a:gd name="T28" fmla="*/ 36 w 79"/>
                    <a:gd name="T29" fmla="*/ 13 h 79"/>
                    <a:gd name="T30" fmla="*/ 19 w 79"/>
                    <a:gd name="T31" fmla="*/ 23 h 79"/>
                    <a:gd name="T32" fmla="*/ 14 w 79"/>
                    <a:gd name="T33" fmla="*/ 43 h 79"/>
                    <a:gd name="T34" fmla="*/ 24 w 79"/>
                    <a:gd name="T35"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79">
                      <a:moveTo>
                        <a:pt x="45" y="77"/>
                      </a:moveTo>
                      <a:cubicBezTo>
                        <a:pt x="34" y="79"/>
                        <a:pt x="24" y="76"/>
                        <a:pt x="17" y="70"/>
                      </a:cubicBezTo>
                      <a:cubicBezTo>
                        <a:pt x="9" y="64"/>
                        <a:pt x="3" y="55"/>
                        <a:pt x="2" y="44"/>
                      </a:cubicBezTo>
                      <a:cubicBezTo>
                        <a:pt x="0" y="34"/>
                        <a:pt x="3" y="24"/>
                        <a:pt x="9" y="16"/>
                      </a:cubicBezTo>
                      <a:cubicBezTo>
                        <a:pt x="15" y="8"/>
                        <a:pt x="24" y="2"/>
                        <a:pt x="35" y="1"/>
                      </a:cubicBezTo>
                      <a:cubicBezTo>
                        <a:pt x="45" y="0"/>
                        <a:pt x="55" y="3"/>
                        <a:pt x="63" y="9"/>
                      </a:cubicBezTo>
                      <a:cubicBezTo>
                        <a:pt x="71" y="15"/>
                        <a:pt x="76" y="24"/>
                        <a:pt x="78" y="34"/>
                      </a:cubicBezTo>
                      <a:cubicBezTo>
                        <a:pt x="79" y="45"/>
                        <a:pt x="76" y="55"/>
                        <a:pt x="70" y="62"/>
                      </a:cubicBezTo>
                      <a:cubicBezTo>
                        <a:pt x="64" y="70"/>
                        <a:pt x="55" y="76"/>
                        <a:pt x="45" y="77"/>
                      </a:cubicBezTo>
                      <a:close/>
                      <a:moveTo>
                        <a:pt x="24" y="60"/>
                      </a:moveTo>
                      <a:cubicBezTo>
                        <a:pt x="29" y="64"/>
                        <a:pt x="36" y="66"/>
                        <a:pt x="43" y="65"/>
                      </a:cubicBezTo>
                      <a:cubicBezTo>
                        <a:pt x="51" y="64"/>
                        <a:pt x="57" y="61"/>
                        <a:pt x="61" y="55"/>
                      </a:cubicBezTo>
                      <a:cubicBezTo>
                        <a:pt x="65" y="50"/>
                        <a:pt x="67" y="43"/>
                        <a:pt x="66" y="36"/>
                      </a:cubicBezTo>
                      <a:cubicBezTo>
                        <a:pt x="65" y="28"/>
                        <a:pt x="61" y="22"/>
                        <a:pt x="56" y="18"/>
                      </a:cubicBezTo>
                      <a:cubicBezTo>
                        <a:pt x="50" y="14"/>
                        <a:pt x="44" y="12"/>
                        <a:pt x="36" y="13"/>
                      </a:cubicBezTo>
                      <a:cubicBezTo>
                        <a:pt x="29" y="14"/>
                        <a:pt x="23" y="18"/>
                        <a:pt x="19" y="23"/>
                      </a:cubicBezTo>
                      <a:cubicBezTo>
                        <a:pt x="15" y="29"/>
                        <a:pt x="13" y="35"/>
                        <a:pt x="14" y="43"/>
                      </a:cubicBezTo>
                      <a:cubicBezTo>
                        <a:pt x="15" y="50"/>
                        <a:pt x="18" y="56"/>
                        <a:pt x="24" y="6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94" name="椭圆 93"/>
              <p:cNvSpPr/>
              <p:nvPr/>
            </p:nvSpPr>
            <p:spPr>
              <a:xfrm>
                <a:off x="6397801" y="2990617"/>
                <a:ext cx="372717" cy="372717"/>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96" name="文本框 95"/>
            <p:cNvSpPr txBox="1"/>
            <p:nvPr/>
          </p:nvSpPr>
          <p:spPr>
            <a:xfrm>
              <a:off x="6395346" y="2991297"/>
              <a:ext cx="5868904" cy="369332"/>
            </a:xfrm>
            <a:prstGeom prst="rect">
              <a:avLst/>
            </a:prstGeom>
            <a:noFill/>
          </p:spPr>
          <p:txBody>
            <a:bodyPr wrap="square" rtlCol="0">
              <a:spAutoFit/>
            </a:bodyPr>
            <a:lstStyle>
              <a:defPPr>
                <a:defRPr lang="zh-CN"/>
              </a:defPPr>
              <a:lvl1pPr>
                <a:defRPr b="1">
                  <a:solidFill>
                    <a:srgbClr val="B81D21"/>
                  </a:solidFill>
                  <a:latin typeface="Arial" panose="020B0604020202020204" pitchFamily="34" charset="0"/>
                  <a:cs typeface="Arial" panose="020B0604020202020204" pitchFamily="34" charset="0"/>
                </a:defRPr>
              </a:lvl1pPr>
            </a:lstStyle>
            <a:p>
              <a:pPr lvl="0">
                <a:defRPr/>
              </a:pPr>
              <a:r>
                <a:rPr lang="es-ES" altLang="zh-CN" dirty="0">
                  <a:solidFill>
                    <a:srgbClr val="16257E"/>
                  </a:solidFill>
                  <a:latin typeface="Calibri" panose="020F0502020204030204" pitchFamily="34" charset="0"/>
                  <a:cs typeface="Calibri" panose="020F0502020204030204" pitchFamily="34" charset="0"/>
                </a:rPr>
                <a:t>Gestión centralizada del control de acceso de visitantes </a:t>
              </a:r>
              <a:endParaRPr kumimoji="0" lang="en-US" altLang="zh-CN" sz="1600" b="1" i="0" u="none" strike="noStrike" kern="1200" cap="none" spc="0" normalizeH="0" baseline="30000" noProof="0" dirty="0">
                <a:ln>
                  <a:noFill/>
                </a:ln>
                <a:solidFill>
                  <a:srgbClr val="C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nvGrpSpPr>
          <p:cNvPr id="102" name="组合 101"/>
          <p:cNvGrpSpPr/>
          <p:nvPr/>
        </p:nvGrpSpPr>
        <p:grpSpPr>
          <a:xfrm>
            <a:off x="6035252" y="4451465"/>
            <a:ext cx="3656601" cy="568799"/>
            <a:chOff x="6035252" y="3875142"/>
            <a:chExt cx="3656601" cy="568799"/>
          </a:xfrm>
        </p:grpSpPr>
        <p:sp>
          <p:nvSpPr>
            <p:cNvPr id="65" name="文本框 64"/>
            <p:cNvSpPr txBox="1"/>
            <p:nvPr/>
          </p:nvSpPr>
          <p:spPr>
            <a:xfrm>
              <a:off x="6438562" y="3888445"/>
              <a:ext cx="3253291" cy="369332"/>
            </a:xfrm>
            <a:prstGeom prst="rect">
              <a:avLst/>
            </a:prstGeom>
            <a:noFill/>
          </p:spPr>
          <p:txBody>
            <a:bodyPr wrap="square" rtlCol="0">
              <a:spAutoFit/>
            </a:bodyPr>
            <a:lstStyle>
              <a:defPPr>
                <a:defRPr lang="zh-CN"/>
              </a:defPPr>
              <a:lvl1pPr>
                <a:defRPr b="1">
                  <a:solidFill>
                    <a:srgbClr val="B81D21"/>
                  </a:solidFill>
                  <a:latin typeface="Arial" panose="020B0604020202020204" pitchFamily="34" charset="0"/>
                  <a:cs typeface="Arial" panose="020B0604020202020204" pitchFamily="34" charset="0"/>
                </a:defRPr>
              </a:lvl1pPr>
            </a:lstStyle>
            <a:p>
              <a:pPr lvl="0">
                <a:defRPr/>
              </a:pPr>
              <a:r>
                <a:rPr lang="en-US" altLang="zh-CN">
                  <a:solidFill>
                    <a:srgbClr val="16257E"/>
                  </a:solidFill>
                  <a:latin typeface="Calibri" panose="020F0502020204030204" pitchFamily="34" charset="0"/>
                  <a:cs typeface="Calibri" panose="020F0502020204030204" pitchFamily="34" charset="0"/>
                </a:rPr>
                <a:t>Despliegue</a:t>
              </a:r>
              <a:endParaRPr kumimoji="0" lang="en-US" altLang="zh-CN" sz="1800" b="1" i="0" u="none" strike="noStrike" kern="1200" cap="none" spc="0" normalizeH="0" baseline="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65"/>
            <p:cNvSpPr txBox="1"/>
            <p:nvPr/>
          </p:nvSpPr>
          <p:spPr>
            <a:xfrm>
              <a:off x="6438562" y="4136164"/>
              <a:ext cx="1929246" cy="307777"/>
            </a:xfrm>
            <a:prstGeom prst="rect">
              <a:avLst/>
            </a:prstGeom>
            <a:noFill/>
          </p:spPr>
          <p:txBody>
            <a:bodyPr wrap="none" rtlCol="0">
              <a:spAutoFit/>
            </a:bodyPr>
            <a:lstStyle>
              <a:defPPr>
                <a:defRPr lang="zh-CN"/>
              </a:defPPr>
              <a:lvl1pPr>
                <a:defRPr sz="1600">
                  <a:solidFill>
                    <a:srgbClr val="262E31"/>
                  </a:solidFill>
                  <a:latin typeface="Arial" panose="020B0604020202020204" pitchFamily="34" charset="0"/>
                  <a:cs typeface="Arial" panose="020B0604020202020204" pitchFamily="34" charset="0"/>
                </a:defRPr>
              </a:lvl1pPr>
            </a:lstStyle>
            <a:p>
              <a:pPr lvl="0">
                <a:defRPr/>
              </a:pPr>
              <a:r>
                <a:rPr lang="en-US" altLang="zh-CN" sz="1400">
                  <a:latin typeface="Calibri" panose="020F0502020204030204" pitchFamily="34" charset="0"/>
                  <a:cs typeface="Calibri" panose="020F0502020204030204" pitchFamily="34" charset="0"/>
                </a:rPr>
                <a:t>Instalación de escritorio</a:t>
              </a:r>
              <a:endParaRPr kumimoji="0" lang="en-US" altLang="zh-CN" sz="1400" b="0" i="0" u="none" strike="noStrike" kern="1200" cap="none" spc="0" normalizeH="0" baseline="0" noProof="0" dirty="0">
                <a:ln>
                  <a:noFill/>
                </a:ln>
                <a:solidFill>
                  <a:srgbClr val="262E31"/>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01" name="组合 100"/>
            <p:cNvGrpSpPr/>
            <p:nvPr/>
          </p:nvGrpSpPr>
          <p:grpSpPr>
            <a:xfrm>
              <a:off x="6035252" y="3875142"/>
              <a:ext cx="371768" cy="371768"/>
              <a:chOff x="5837931" y="4343529"/>
              <a:chExt cx="371768" cy="371768"/>
            </a:xfrm>
          </p:grpSpPr>
          <p:grpSp>
            <p:nvGrpSpPr>
              <p:cNvPr id="67" name="组合 66"/>
              <p:cNvGrpSpPr/>
              <p:nvPr/>
            </p:nvGrpSpPr>
            <p:grpSpPr>
              <a:xfrm>
                <a:off x="5872547" y="4405050"/>
                <a:ext cx="288340" cy="259398"/>
                <a:chOff x="6507166" y="3046413"/>
                <a:chExt cx="838196" cy="754062"/>
              </a:xfrm>
              <a:solidFill>
                <a:srgbClr val="16257E"/>
              </a:solidFill>
            </p:grpSpPr>
            <p:sp>
              <p:nvSpPr>
                <p:cNvPr id="68" name="Freeform 228"/>
                <p:cNvSpPr>
                  <a:spLocks noEditPoints="1"/>
                </p:cNvSpPr>
                <p:nvPr/>
              </p:nvSpPr>
              <p:spPr bwMode="auto">
                <a:xfrm>
                  <a:off x="6672263" y="3486150"/>
                  <a:ext cx="274637" cy="314325"/>
                </a:xfrm>
                <a:custGeom>
                  <a:avLst/>
                  <a:gdLst>
                    <a:gd name="T0" fmla="*/ 8 w 73"/>
                    <a:gd name="T1" fmla="*/ 77 h 84"/>
                    <a:gd name="T2" fmla="*/ 9 w 73"/>
                    <a:gd name="T3" fmla="*/ 78 h 84"/>
                    <a:gd name="T4" fmla="*/ 33 w 73"/>
                    <a:gd name="T5" fmla="*/ 76 h 84"/>
                    <a:gd name="T6" fmla="*/ 73 w 73"/>
                    <a:gd name="T7" fmla="*/ 27 h 84"/>
                    <a:gd name="T8" fmla="*/ 50 w 73"/>
                    <a:gd name="T9" fmla="*/ 0 h 84"/>
                    <a:gd name="T10" fmla="*/ 5 w 73"/>
                    <a:gd name="T11" fmla="*/ 53 h 84"/>
                    <a:gd name="T12" fmla="*/ 8 w 73"/>
                    <a:gd name="T13" fmla="*/ 77 h 84"/>
                    <a:gd name="T14" fmla="*/ 12 w 73"/>
                    <a:gd name="T15" fmla="*/ 56 h 84"/>
                    <a:gd name="T16" fmla="*/ 27 w 73"/>
                    <a:gd name="T17" fmla="*/ 55 h 84"/>
                    <a:gd name="T18" fmla="*/ 28 w 73"/>
                    <a:gd name="T19" fmla="*/ 70 h 84"/>
                    <a:gd name="T20" fmla="*/ 13 w 73"/>
                    <a:gd name="T21" fmla="*/ 71 h 84"/>
                    <a:gd name="T22" fmla="*/ 12 w 73"/>
                    <a:gd name="T23" fmla="*/ 5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84">
                      <a:moveTo>
                        <a:pt x="8" y="77"/>
                      </a:moveTo>
                      <a:cubicBezTo>
                        <a:pt x="9" y="78"/>
                        <a:pt x="9" y="78"/>
                        <a:pt x="9" y="78"/>
                      </a:cubicBezTo>
                      <a:cubicBezTo>
                        <a:pt x="16" y="84"/>
                        <a:pt x="27" y="83"/>
                        <a:pt x="33" y="76"/>
                      </a:cubicBezTo>
                      <a:cubicBezTo>
                        <a:pt x="73" y="27"/>
                        <a:pt x="73" y="27"/>
                        <a:pt x="73" y="27"/>
                      </a:cubicBezTo>
                      <a:cubicBezTo>
                        <a:pt x="50" y="0"/>
                        <a:pt x="50" y="0"/>
                        <a:pt x="50" y="0"/>
                      </a:cubicBezTo>
                      <a:cubicBezTo>
                        <a:pt x="5" y="53"/>
                        <a:pt x="5" y="53"/>
                        <a:pt x="5" y="53"/>
                      </a:cubicBezTo>
                      <a:cubicBezTo>
                        <a:pt x="0" y="60"/>
                        <a:pt x="1" y="71"/>
                        <a:pt x="8" y="77"/>
                      </a:cubicBezTo>
                      <a:close/>
                      <a:moveTo>
                        <a:pt x="12" y="56"/>
                      </a:moveTo>
                      <a:cubicBezTo>
                        <a:pt x="16" y="52"/>
                        <a:pt x="23" y="51"/>
                        <a:pt x="27" y="55"/>
                      </a:cubicBezTo>
                      <a:cubicBezTo>
                        <a:pt x="32" y="59"/>
                        <a:pt x="32" y="66"/>
                        <a:pt x="28" y="70"/>
                      </a:cubicBezTo>
                      <a:cubicBezTo>
                        <a:pt x="25" y="75"/>
                        <a:pt x="18" y="75"/>
                        <a:pt x="13" y="71"/>
                      </a:cubicBezTo>
                      <a:cubicBezTo>
                        <a:pt x="9" y="68"/>
                        <a:pt x="8" y="61"/>
                        <a:pt x="12"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9" name="Freeform 229"/>
                <p:cNvSpPr>
                  <a:spLocks/>
                </p:cNvSpPr>
                <p:nvPr/>
              </p:nvSpPr>
              <p:spPr bwMode="auto">
                <a:xfrm>
                  <a:off x="6988175" y="3046413"/>
                  <a:ext cx="357187" cy="385763"/>
                </a:xfrm>
                <a:custGeom>
                  <a:avLst/>
                  <a:gdLst>
                    <a:gd name="T0" fmla="*/ 85 w 95"/>
                    <a:gd name="T1" fmla="*/ 39 h 103"/>
                    <a:gd name="T2" fmla="*/ 75 w 95"/>
                    <a:gd name="T3" fmla="*/ 52 h 103"/>
                    <a:gd name="T4" fmla="*/ 73 w 95"/>
                    <a:gd name="T5" fmla="*/ 53 h 103"/>
                    <a:gd name="T6" fmla="*/ 70 w 95"/>
                    <a:gd name="T7" fmla="*/ 55 h 103"/>
                    <a:gd name="T8" fmla="*/ 62 w 95"/>
                    <a:gd name="T9" fmla="*/ 58 h 103"/>
                    <a:gd name="T10" fmla="*/ 52 w 95"/>
                    <a:gd name="T11" fmla="*/ 57 h 103"/>
                    <a:gd name="T12" fmla="*/ 44 w 95"/>
                    <a:gd name="T13" fmla="*/ 52 h 103"/>
                    <a:gd name="T14" fmla="*/ 37 w 95"/>
                    <a:gd name="T15" fmla="*/ 43 h 103"/>
                    <a:gd name="T16" fmla="*/ 35 w 95"/>
                    <a:gd name="T17" fmla="*/ 34 h 103"/>
                    <a:gd name="T18" fmla="*/ 36 w 95"/>
                    <a:gd name="T19" fmla="*/ 27 h 103"/>
                    <a:gd name="T20" fmla="*/ 38 w 95"/>
                    <a:gd name="T21" fmla="*/ 23 h 103"/>
                    <a:gd name="T22" fmla="*/ 39 w 95"/>
                    <a:gd name="T23" fmla="*/ 22 h 103"/>
                    <a:gd name="T24" fmla="*/ 49 w 95"/>
                    <a:gd name="T25" fmla="*/ 9 h 103"/>
                    <a:gd name="T26" fmla="*/ 41 w 95"/>
                    <a:gd name="T27" fmla="*/ 1 h 103"/>
                    <a:gd name="T28" fmla="*/ 19 w 95"/>
                    <a:gd name="T29" fmla="*/ 14 h 103"/>
                    <a:gd name="T30" fmla="*/ 8 w 95"/>
                    <a:gd name="T31" fmla="*/ 39 h 103"/>
                    <a:gd name="T32" fmla="*/ 9 w 95"/>
                    <a:gd name="T33" fmla="*/ 47 h 103"/>
                    <a:gd name="T34" fmla="*/ 9 w 95"/>
                    <a:gd name="T35" fmla="*/ 50 h 103"/>
                    <a:gd name="T36" fmla="*/ 8 w 95"/>
                    <a:gd name="T37" fmla="*/ 63 h 103"/>
                    <a:gd name="T38" fmla="*/ 0 w 95"/>
                    <a:gd name="T39" fmla="*/ 76 h 103"/>
                    <a:gd name="T40" fmla="*/ 24 w 95"/>
                    <a:gd name="T41" fmla="*/ 103 h 103"/>
                    <a:gd name="T42" fmla="*/ 39 w 95"/>
                    <a:gd name="T43" fmla="*/ 89 h 103"/>
                    <a:gd name="T44" fmla="*/ 52 w 95"/>
                    <a:gd name="T45" fmla="*/ 86 h 103"/>
                    <a:gd name="T46" fmla="*/ 55 w 95"/>
                    <a:gd name="T47" fmla="*/ 86 h 103"/>
                    <a:gd name="T48" fmla="*/ 63 w 95"/>
                    <a:gd name="T49" fmla="*/ 85 h 103"/>
                    <a:gd name="T50" fmla="*/ 85 w 95"/>
                    <a:gd name="T51" fmla="*/ 70 h 103"/>
                    <a:gd name="T52" fmla="*/ 95 w 95"/>
                    <a:gd name="T53" fmla="*/ 46 h 103"/>
                    <a:gd name="T54" fmla="*/ 85 w 95"/>
                    <a:gd name="T55" fmla="*/ 3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5" h="103">
                      <a:moveTo>
                        <a:pt x="85" y="39"/>
                      </a:moveTo>
                      <a:cubicBezTo>
                        <a:pt x="81" y="45"/>
                        <a:pt x="76" y="50"/>
                        <a:pt x="75" y="52"/>
                      </a:cubicBezTo>
                      <a:cubicBezTo>
                        <a:pt x="75" y="52"/>
                        <a:pt x="75" y="52"/>
                        <a:pt x="73" y="53"/>
                      </a:cubicBezTo>
                      <a:cubicBezTo>
                        <a:pt x="72" y="54"/>
                        <a:pt x="71" y="54"/>
                        <a:pt x="70" y="55"/>
                      </a:cubicBezTo>
                      <a:cubicBezTo>
                        <a:pt x="67" y="56"/>
                        <a:pt x="65" y="57"/>
                        <a:pt x="62" y="58"/>
                      </a:cubicBezTo>
                      <a:cubicBezTo>
                        <a:pt x="59" y="58"/>
                        <a:pt x="55" y="58"/>
                        <a:pt x="52" y="57"/>
                      </a:cubicBezTo>
                      <a:cubicBezTo>
                        <a:pt x="49" y="56"/>
                        <a:pt x="46" y="55"/>
                        <a:pt x="44" y="52"/>
                      </a:cubicBezTo>
                      <a:cubicBezTo>
                        <a:pt x="40" y="50"/>
                        <a:pt x="38" y="47"/>
                        <a:pt x="37" y="43"/>
                      </a:cubicBezTo>
                      <a:cubicBezTo>
                        <a:pt x="36" y="40"/>
                        <a:pt x="35" y="37"/>
                        <a:pt x="35" y="34"/>
                      </a:cubicBezTo>
                      <a:cubicBezTo>
                        <a:pt x="35" y="31"/>
                        <a:pt x="36" y="29"/>
                        <a:pt x="36" y="27"/>
                      </a:cubicBezTo>
                      <a:cubicBezTo>
                        <a:pt x="37" y="25"/>
                        <a:pt x="37" y="24"/>
                        <a:pt x="38" y="23"/>
                      </a:cubicBezTo>
                      <a:cubicBezTo>
                        <a:pt x="39" y="22"/>
                        <a:pt x="39" y="22"/>
                        <a:pt x="39" y="22"/>
                      </a:cubicBezTo>
                      <a:cubicBezTo>
                        <a:pt x="40" y="20"/>
                        <a:pt x="44" y="15"/>
                        <a:pt x="49" y="9"/>
                      </a:cubicBezTo>
                      <a:cubicBezTo>
                        <a:pt x="54" y="3"/>
                        <a:pt x="50" y="0"/>
                        <a:pt x="41" y="1"/>
                      </a:cubicBezTo>
                      <a:cubicBezTo>
                        <a:pt x="41" y="1"/>
                        <a:pt x="28" y="2"/>
                        <a:pt x="19" y="14"/>
                      </a:cubicBezTo>
                      <a:cubicBezTo>
                        <a:pt x="12" y="21"/>
                        <a:pt x="9" y="30"/>
                        <a:pt x="8" y="39"/>
                      </a:cubicBezTo>
                      <a:cubicBezTo>
                        <a:pt x="8" y="42"/>
                        <a:pt x="8" y="44"/>
                        <a:pt x="9" y="47"/>
                      </a:cubicBezTo>
                      <a:cubicBezTo>
                        <a:pt x="9" y="50"/>
                        <a:pt x="9" y="50"/>
                        <a:pt x="9" y="50"/>
                      </a:cubicBezTo>
                      <a:cubicBezTo>
                        <a:pt x="10" y="53"/>
                        <a:pt x="9" y="59"/>
                        <a:pt x="8" y="63"/>
                      </a:cubicBezTo>
                      <a:cubicBezTo>
                        <a:pt x="7" y="66"/>
                        <a:pt x="4" y="71"/>
                        <a:pt x="0" y="76"/>
                      </a:cubicBezTo>
                      <a:cubicBezTo>
                        <a:pt x="24" y="103"/>
                        <a:pt x="24" y="103"/>
                        <a:pt x="24" y="103"/>
                      </a:cubicBezTo>
                      <a:cubicBezTo>
                        <a:pt x="29" y="97"/>
                        <a:pt x="36" y="91"/>
                        <a:pt x="39" y="89"/>
                      </a:cubicBezTo>
                      <a:cubicBezTo>
                        <a:pt x="43" y="87"/>
                        <a:pt x="49" y="86"/>
                        <a:pt x="52" y="86"/>
                      </a:cubicBezTo>
                      <a:cubicBezTo>
                        <a:pt x="52" y="86"/>
                        <a:pt x="52" y="86"/>
                        <a:pt x="55" y="86"/>
                      </a:cubicBezTo>
                      <a:cubicBezTo>
                        <a:pt x="58" y="86"/>
                        <a:pt x="60" y="85"/>
                        <a:pt x="63" y="85"/>
                      </a:cubicBezTo>
                      <a:cubicBezTo>
                        <a:pt x="71" y="82"/>
                        <a:pt x="79" y="78"/>
                        <a:pt x="85" y="70"/>
                      </a:cubicBezTo>
                      <a:cubicBezTo>
                        <a:pt x="95" y="58"/>
                        <a:pt x="95" y="46"/>
                        <a:pt x="95" y="46"/>
                      </a:cubicBezTo>
                      <a:cubicBezTo>
                        <a:pt x="94" y="37"/>
                        <a:pt x="90" y="34"/>
                        <a:pt x="8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70" name="Freeform 230"/>
                <p:cNvSpPr>
                  <a:spLocks/>
                </p:cNvSpPr>
                <p:nvPr/>
              </p:nvSpPr>
              <p:spPr bwMode="auto">
                <a:xfrm>
                  <a:off x="6507166" y="3057529"/>
                  <a:ext cx="750888" cy="731839"/>
                </a:xfrm>
                <a:custGeom>
                  <a:avLst/>
                  <a:gdLst>
                    <a:gd name="T0" fmla="*/ 92 w 200"/>
                    <a:gd name="T1" fmla="*/ 20 h 195"/>
                    <a:gd name="T2" fmla="*/ 105 w 200"/>
                    <a:gd name="T3" fmla="*/ 17 h 195"/>
                    <a:gd name="T4" fmla="*/ 111 w 200"/>
                    <a:gd name="T5" fmla="*/ 19 h 195"/>
                    <a:gd name="T6" fmla="*/ 110 w 200"/>
                    <a:gd name="T7" fmla="*/ 13 h 195"/>
                    <a:gd name="T8" fmla="*/ 101 w 200"/>
                    <a:gd name="T9" fmla="*/ 5 h 195"/>
                    <a:gd name="T10" fmla="*/ 90 w 200"/>
                    <a:gd name="T11" fmla="*/ 1 h 195"/>
                    <a:gd name="T12" fmla="*/ 77 w 200"/>
                    <a:gd name="T13" fmla="*/ 3 h 195"/>
                    <a:gd name="T14" fmla="*/ 72 w 200"/>
                    <a:gd name="T15" fmla="*/ 5 h 195"/>
                    <a:gd name="T16" fmla="*/ 53 w 200"/>
                    <a:gd name="T17" fmla="*/ 20 h 195"/>
                    <a:gd name="T18" fmla="*/ 46 w 200"/>
                    <a:gd name="T19" fmla="*/ 25 h 195"/>
                    <a:gd name="T20" fmla="*/ 32 w 200"/>
                    <a:gd name="T21" fmla="*/ 34 h 195"/>
                    <a:gd name="T22" fmla="*/ 21 w 200"/>
                    <a:gd name="T23" fmla="*/ 37 h 195"/>
                    <a:gd name="T24" fmla="*/ 11 w 200"/>
                    <a:gd name="T25" fmla="*/ 42 h 195"/>
                    <a:gd name="T26" fmla="*/ 2 w 200"/>
                    <a:gd name="T27" fmla="*/ 50 h 195"/>
                    <a:gd name="T28" fmla="*/ 6 w 200"/>
                    <a:gd name="T29" fmla="*/ 63 h 195"/>
                    <a:gd name="T30" fmla="*/ 19 w 200"/>
                    <a:gd name="T31" fmla="*/ 79 h 195"/>
                    <a:gd name="T32" fmla="*/ 31 w 200"/>
                    <a:gd name="T33" fmla="*/ 84 h 195"/>
                    <a:gd name="T34" fmla="*/ 40 w 200"/>
                    <a:gd name="T35" fmla="*/ 77 h 195"/>
                    <a:gd name="T36" fmla="*/ 47 w 200"/>
                    <a:gd name="T37" fmla="*/ 68 h 195"/>
                    <a:gd name="T38" fmla="*/ 51 w 200"/>
                    <a:gd name="T39" fmla="*/ 58 h 195"/>
                    <a:gd name="T40" fmla="*/ 59 w 200"/>
                    <a:gd name="T41" fmla="*/ 59 h 195"/>
                    <a:gd name="T42" fmla="*/ 167 w 200"/>
                    <a:gd name="T43" fmla="*/ 187 h 195"/>
                    <a:gd name="T44" fmla="*/ 190 w 200"/>
                    <a:gd name="T45" fmla="*/ 189 h 195"/>
                    <a:gd name="T46" fmla="*/ 192 w 200"/>
                    <a:gd name="T47" fmla="*/ 187 h 195"/>
                    <a:gd name="T48" fmla="*/ 194 w 200"/>
                    <a:gd name="T49" fmla="*/ 164 h 195"/>
                    <a:gd name="T50" fmla="*/ 86 w 200"/>
                    <a:gd name="T51" fmla="*/ 36 h 195"/>
                    <a:gd name="T52" fmla="*/ 92 w 200"/>
                    <a:gd name="T53" fmla="*/ 2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0" h="195">
                      <a:moveTo>
                        <a:pt x="92" y="20"/>
                      </a:moveTo>
                      <a:cubicBezTo>
                        <a:pt x="96" y="18"/>
                        <a:pt x="100" y="16"/>
                        <a:pt x="105" y="17"/>
                      </a:cubicBezTo>
                      <a:cubicBezTo>
                        <a:pt x="109" y="18"/>
                        <a:pt x="111" y="18"/>
                        <a:pt x="111" y="19"/>
                      </a:cubicBezTo>
                      <a:cubicBezTo>
                        <a:pt x="114" y="19"/>
                        <a:pt x="113" y="17"/>
                        <a:pt x="110" y="13"/>
                      </a:cubicBezTo>
                      <a:cubicBezTo>
                        <a:pt x="110" y="13"/>
                        <a:pt x="106" y="8"/>
                        <a:pt x="101" y="5"/>
                      </a:cubicBezTo>
                      <a:cubicBezTo>
                        <a:pt x="97" y="2"/>
                        <a:pt x="93" y="1"/>
                        <a:pt x="90" y="1"/>
                      </a:cubicBezTo>
                      <a:cubicBezTo>
                        <a:pt x="85" y="0"/>
                        <a:pt x="81" y="1"/>
                        <a:pt x="77" y="3"/>
                      </a:cubicBezTo>
                      <a:cubicBezTo>
                        <a:pt x="72" y="5"/>
                        <a:pt x="72" y="5"/>
                        <a:pt x="72" y="5"/>
                      </a:cubicBezTo>
                      <a:cubicBezTo>
                        <a:pt x="67" y="9"/>
                        <a:pt x="58" y="15"/>
                        <a:pt x="53" y="20"/>
                      </a:cubicBezTo>
                      <a:cubicBezTo>
                        <a:pt x="46" y="25"/>
                        <a:pt x="46" y="25"/>
                        <a:pt x="46" y="25"/>
                      </a:cubicBezTo>
                      <a:cubicBezTo>
                        <a:pt x="41" y="30"/>
                        <a:pt x="34" y="34"/>
                        <a:pt x="32" y="34"/>
                      </a:cubicBezTo>
                      <a:cubicBezTo>
                        <a:pt x="29" y="35"/>
                        <a:pt x="24" y="36"/>
                        <a:pt x="21" y="37"/>
                      </a:cubicBezTo>
                      <a:cubicBezTo>
                        <a:pt x="18" y="38"/>
                        <a:pt x="13" y="40"/>
                        <a:pt x="11" y="42"/>
                      </a:cubicBezTo>
                      <a:cubicBezTo>
                        <a:pt x="8" y="44"/>
                        <a:pt x="5" y="48"/>
                        <a:pt x="2" y="50"/>
                      </a:cubicBezTo>
                      <a:cubicBezTo>
                        <a:pt x="0" y="52"/>
                        <a:pt x="1" y="58"/>
                        <a:pt x="6" y="63"/>
                      </a:cubicBezTo>
                      <a:cubicBezTo>
                        <a:pt x="19" y="79"/>
                        <a:pt x="19" y="79"/>
                        <a:pt x="19" y="79"/>
                      </a:cubicBezTo>
                      <a:cubicBezTo>
                        <a:pt x="23" y="84"/>
                        <a:pt x="29" y="86"/>
                        <a:pt x="31" y="84"/>
                      </a:cubicBezTo>
                      <a:cubicBezTo>
                        <a:pt x="34" y="82"/>
                        <a:pt x="38" y="78"/>
                        <a:pt x="40" y="77"/>
                      </a:cubicBezTo>
                      <a:cubicBezTo>
                        <a:pt x="43" y="75"/>
                        <a:pt x="45" y="71"/>
                        <a:pt x="47" y="68"/>
                      </a:cubicBezTo>
                      <a:cubicBezTo>
                        <a:pt x="48" y="65"/>
                        <a:pt x="50" y="60"/>
                        <a:pt x="51" y="58"/>
                      </a:cubicBezTo>
                      <a:cubicBezTo>
                        <a:pt x="52" y="57"/>
                        <a:pt x="54" y="53"/>
                        <a:pt x="59" y="59"/>
                      </a:cubicBezTo>
                      <a:cubicBezTo>
                        <a:pt x="64" y="65"/>
                        <a:pt x="167" y="187"/>
                        <a:pt x="167" y="187"/>
                      </a:cubicBezTo>
                      <a:cubicBezTo>
                        <a:pt x="173" y="194"/>
                        <a:pt x="183" y="195"/>
                        <a:pt x="190" y="189"/>
                      </a:cubicBezTo>
                      <a:cubicBezTo>
                        <a:pt x="192" y="187"/>
                        <a:pt x="192" y="187"/>
                        <a:pt x="192" y="187"/>
                      </a:cubicBezTo>
                      <a:cubicBezTo>
                        <a:pt x="199" y="182"/>
                        <a:pt x="200" y="171"/>
                        <a:pt x="194" y="164"/>
                      </a:cubicBezTo>
                      <a:cubicBezTo>
                        <a:pt x="194" y="164"/>
                        <a:pt x="90" y="41"/>
                        <a:pt x="86" y="36"/>
                      </a:cubicBezTo>
                      <a:cubicBezTo>
                        <a:pt x="80" y="28"/>
                        <a:pt x="90" y="22"/>
                        <a:pt x="9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sp>
            <p:nvSpPr>
              <p:cNvPr id="98" name="椭圆 97"/>
              <p:cNvSpPr/>
              <p:nvPr/>
            </p:nvSpPr>
            <p:spPr>
              <a:xfrm>
                <a:off x="5837931" y="4343529"/>
                <a:ext cx="371768" cy="371768"/>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nvGrpSpPr>
          <p:cNvPr id="103" name="组合 102"/>
          <p:cNvGrpSpPr/>
          <p:nvPr/>
        </p:nvGrpSpPr>
        <p:grpSpPr>
          <a:xfrm>
            <a:off x="6035253" y="5165731"/>
            <a:ext cx="6030368" cy="852198"/>
            <a:chOff x="6039414" y="4460663"/>
            <a:chExt cx="6736382" cy="655301"/>
          </a:xfrm>
        </p:grpSpPr>
        <p:sp>
          <p:nvSpPr>
            <p:cNvPr id="83" name="文本框 82"/>
            <p:cNvSpPr txBox="1"/>
            <p:nvPr/>
          </p:nvSpPr>
          <p:spPr>
            <a:xfrm>
              <a:off x="6407020" y="4460663"/>
              <a:ext cx="6368776" cy="369332"/>
            </a:xfrm>
            <a:prstGeom prst="rect">
              <a:avLst/>
            </a:prstGeom>
            <a:noFill/>
          </p:spPr>
          <p:txBody>
            <a:bodyPr wrap="square" rtlCol="0">
              <a:spAutoFit/>
            </a:bodyPr>
            <a:lstStyle>
              <a:defPPr>
                <a:defRPr lang="zh-CN"/>
              </a:defPPr>
              <a:lvl1pPr>
                <a:defRPr b="1">
                  <a:solidFill>
                    <a:srgbClr val="B81D21"/>
                  </a:solidFill>
                  <a:latin typeface="Arial" panose="020B0604020202020204" pitchFamily="34" charset="0"/>
                  <a:cs typeface="Arial" panose="020B0604020202020204" pitchFamily="34" charset="0"/>
                </a:defRPr>
              </a:lvl1pPr>
            </a:lstStyle>
            <a:p>
              <a:pPr lvl="0">
                <a:defRPr/>
              </a:pPr>
              <a:r>
                <a:rPr lang="en-US" altLang="zh-CN">
                  <a:solidFill>
                    <a:srgbClr val="16257E"/>
                  </a:solidFill>
                  <a:latin typeface="Calibri" panose="020F0502020204030204" pitchFamily="34" charset="0"/>
                  <a:cs typeface="Calibri" panose="020F0502020204030204" pitchFamily="34" charset="0"/>
                </a:rPr>
                <a:t>Reproducción de anuncios</a:t>
              </a:r>
              <a:endParaRPr kumimoji="0" lang="en-US" altLang="zh-CN" sz="1600" b="1" i="0" u="none" strike="noStrike" kern="1200" cap="none" spc="0" normalizeH="0" baseline="30000" noProof="0" dirty="0">
                <a:ln>
                  <a:noFill/>
                </a:ln>
                <a:solidFill>
                  <a:srgbClr val="16257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7" name="文本框 86"/>
            <p:cNvSpPr txBox="1"/>
            <p:nvPr/>
          </p:nvSpPr>
          <p:spPr>
            <a:xfrm>
              <a:off x="6417691" y="4713632"/>
              <a:ext cx="6094941" cy="402332"/>
            </a:xfrm>
            <a:prstGeom prst="rect">
              <a:avLst/>
            </a:prstGeom>
            <a:noFill/>
          </p:spPr>
          <p:txBody>
            <a:bodyPr wrap="square" rtlCol="0">
              <a:spAutoFit/>
            </a:bodyPr>
            <a:lstStyle>
              <a:defPPr>
                <a:defRPr lang="zh-CN"/>
              </a:defPPr>
              <a:lvl1pPr>
                <a:defRPr sz="1600">
                  <a:solidFill>
                    <a:srgbClr val="262E31"/>
                  </a:solidFill>
                  <a:latin typeface="Arial" panose="020B0604020202020204" pitchFamily="34" charset="0"/>
                  <a:cs typeface="Arial" panose="020B0604020202020204" pitchFamily="34" charset="0"/>
                </a:defRPr>
              </a:lvl1pPr>
            </a:lstStyle>
            <a:p>
              <a:pPr lvl="0">
                <a:defRPr/>
              </a:pPr>
              <a:r>
                <a:rPr lang="es-ES" altLang="zh-CN" sz="1400" dirty="0">
                  <a:latin typeface="Calibri" panose="020F0502020204030204" pitchFamily="34" charset="0"/>
                  <a:cs typeface="Calibri" panose="020F0502020204030204" pitchFamily="34" charset="0"/>
                </a:rPr>
                <a:t>La pantalla de visitantes admite la reproducción de publicidad en vídeo e imágenes</a:t>
              </a:r>
              <a:endParaRPr kumimoji="0" lang="en-US" altLang="zh-CN" sz="1400" b="0" i="0" u="none" strike="noStrike" kern="1200" cap="none" spc="0" normalizeH="0" baseline="0" noProof="0" dirty="0">
                <a:ln>
                  <a:noFill/>
                </a:ln>
                <a:solidFill>
                  <a:srgbClr val="262E31"/>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nvGrpSpPr>
            <p:cNvPr id="100" name="组合 99"/>
            <p:cNvGrpSpPr/>
            <p:nvPr/>
          </p:nvGrpSpPr>
          <p:grpSpPr>
            <a:xfrm>
              <a:off x="6039414" y="4468658"/>
              <a:ext cx="371768" cy="371768"/>
              <a:chOff x="5861765" y="5162957"/>
              <a:chExt cx="371768" cy="371768"/>
            </a:xfrm>
          </p:grpSpPr>
          <p:grpSp>
            <p:nvGrpSpPr>
              <p:cNvPr id="84" name="组合 83"/>
              <p:cNvGrpSpPr/>
              <p:nvPr/>
            </p:nvGrpSpPr>
            <p:grpSpPr>
              <a:xfrm>
                <a:off x="5935519" y="5194286"/>
                <a:ext cx="230768" cy="295789"/>
                <a:chOff x="6802438" y="4738688"/>
                <a:chExt cx="466725" cy="642938"/>
              </a:xfrm>
              <a:solidFill>
                <a:srgbClr val="16257E"/>
              </a:solidFill>
            </p:grpSpPr>
            <p:sp>
              <p:nvSpPr>
                <p:cNvPr id="85" name="Freeform 189"/>
                <p:cNvSpPr>
                  <a:spLocks/>
                </p:cNvSpPr>
                <p:nvPr/>
              </p:nvSpPr>
              <p:spPr bwMode="auto">
                <a:xfrm>
                  <a:off x="6802438" y="4824413"/>
                  <a:ext cx="466725" cy="557213"/>
                </a:xfrm>
                <a:custGeom>
                  <a:avLst/>
                  <a:gdLst>
                    <a:gd name="T0" fmla="*/ 5 w 124"/>
                    <a:gd name="T1" fmla="*/ 135 h 148"/>
                    <a:gd name="T2" fmla="*/ 0 w 124"/>
                    <a:gd name="T3" fmla="*/ 139 h 148"/>
                    <a:gd name="T4" fmla="*/ 5 w 124"/>
                    <a:gd name="T5" fmla="*/ 145 h 148"/>
                    <a:gd name="T6" fmla="*/ 112 w 124"/>
                    <a:gd name="T7" fmla="*/ 148 h 148"/>
                    <a:gd name="T8" fmla="*/ 116 w 124"/>
                    <a:gd name="T9" fmla="*/ 147 h 148"/>
                    <a:gd name="T10" fmla="*/ 117 w 124"/>
                    <a:gd name="T11" fmla="*/ 143 h 148"/>
                    <a:gd name="T12" fmla="*/ 117 w 124"/>
                    <a:gd name="T13" fmla="*/ 89 h 148"/>
                    <a:gd name="T14" fmla="*/ 124 w 124"/>
                    <a:gd name="T15" fmla="*/ 74 h 148"/>
                    <a:gd name="T16" fmla="*/ 117 w 124"/>
                    <a:gd name="T17" fmla="*/ 60 h 148"/>
                    <a:gd name="T18" fmla="*/ 117 w 124"/>
                    <a:gd name="T19" fmla="*/ 6 h 148"/>
                    <a:gd name="T20" fmla="*/ 116 w 124"/>
                    <a:gd name="T21" fmla="*/ 2 h 148"/>
                    <a:gd name="T22" fmla="*/ 111 w 124"/>
                    <a:gd name="T23" fmla="*/ 1 h 148"/>
                    <a:gd name="T24" fmla="*/ 94 w 124"/>
                    <a:gd name="T25" fmla="*/ 0 h 148"/>
                    <a:gd name="T26" fmla="*/ 89 w 124"/>
                    <a:gd name="T27" fmla="*/ 5 h 148"/>
                    <a:gd name="T28" fmla="*/ 94 w 124"/>
                    <a:gd name="T29" fmla="*/ 10 h 148"/>
                    <a:gd name="T30" fmla="*/ 107 w 124"/>
                    <a:gd name="T31" fmla="*/ 11 h 148"/>
                    <a:gd name="T32" fmla="*/ 107 w 124"/>
                    <a:gd name="T33" fmla="*/ 62 h 148"/>
                    <a:gd name="T34" fmla="*/ 108 w 124"/>
                    <a:gd name="T35" fmla="*/ 65 h 148"/>
                    <a:gd name="T36" fmla="*/ 111 w 124"/>
                    <a:gd name="T37" fmla="*/ 67 h 148"/>
                    <a:gd name="T38" fmla="*/ 114 w 124"/>
                    <a:gd name="T39" fmla="*/ 74 h 148"/>
                    <a:gd name="T40" fmla="*/ 110 w 124"/>
                    <a:gd name="T41" fmla="*/ 81 h 148"/>
                    <a:gd name="T42" fmla="*/ 107 w 124"/>
                    <a:gd name="T43" fmla="*/ 86 h 148"/>
                    <a:gd name="T44" fmla="*/ 107 w 124"/>
                    <a:gd name="T45" fmla="*/ 138 h 148"/>
                    <a:gd name="T46" fmla="*/ 5 w 124"/>
                    <a:gd name="T47" fmla="*/ 13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4" h="148">
                      <a:moveTo>
                        <a:pt x="5" y="135"/>
                      </a:moveTo>
                      <a:cubicBezTo>
                        <a:pt x="3" y="135"/>
                        <a:pt x="0" y="137"/>
                        <a:pt x="0" y="139"/>
                      </a:cubicBezTo>
                      <a:cubicBezTo>
                        <a:pt x="0" y="142"/>
                        <a:pt x="2" y="144"/>
                        <a:pt x="5" y="145"/>
                      </a:cubicBezTo>
                      <a:cubicBezTo>
                        <a:pt x="112" y="148"/>
                        <a:pt x="112" y="148"/>
                        <a:pt x="112" y="148"/>
                      </a:cubicBezTo>
                      <a:cubicBezTo>
                        <a:pt x="113" y="148"/>
                        <a:pt x="114" y="148"/>
                        <a:pt x="116" y="147"/>
                      </a:cubicBezTo>
                      <a:cubicBezTo>
                        <a:pt x="117" y="146"/>
                        <a:pt x="117" y="144"/>
                        <a:pt x="117" y="143"/>
                      </a:cubicBezTo>
                      <a:cubicBezTo>
                        <a:pt x="117" y="89"/>
                        <a:pt x="117" y="89"/>
                        <a:pt x="117" y="89"/>
                      </a:cubicBezTo>
                      <a:cubicBezTo>
                        <a:pt x="122" y="85"/>
                        <a:pt x="124" y="80"/>
                        <a:pt x="124" y="74"/>
                      </a:cubicBezTo>
                      <a:cubicBezTo>
                        <a:pt x="124" y="69"/>
                        <a:pt x="122" y="63"/>
                        <a:pt x="117" y="60"/>
                      </a:cubicBezTo>
                      <a:cubicBezTo>
                        <a:pt x="117" y="6"/>
                        <a:pt x="117" y="6"/>
                        <a:pt x="117" y="6"/>
                      </a:cubicBezTo>
                      <a:cubicBezTo>
                        <a:pt x="117" y="4"/>
                        <a:pt x="117" y="3"/>
                        <a:pt x="116" y="2"/>
                      </a:cubicBezTo>
                      <a:cubicBezTo>
                        <a:pt x="114" y="1"/>
                        <a:pt x="113" y="1"/>
                        <a:pt x="111" y="1"/>
                      </a:cubicBezTo>
                      <a:cubicBezTo>
                        <a:pt x="94" y="0"/>
                        <a:pt x="94" y="0"/>
                        <a:pt x="94" y="0"/>
                      </a:cubicBezTo>
                      <a:cubicBezTo>
                        <a:pt x="91" y="0"/>
                        <a:pt x="89" y="2"/>
                        <a:pt x="89" y="5"/>
                      </a:cubicBezTo>
                      <a:cubicBezTo>
                        <a:pt x="89" y="8"/>
                        <a:pt x="91" y="10"/>
                        <a:pt x="94" y="10"/>
                      </a:cubicBezTo>
                      <a:cubicBezTo>
                        <a:pt x="107" y="11"/>
                        <a:pt x="107" y="11"/>
                        <a:pt x="107" y="11"/>
                      </a:cubicBezTo>
                      <a:cubicBezTo>
                        <a:pt x="107" y="62"/>
                        <a:pt x="107" y="62"/>
                        <a:pt x="107" y="62"/>
                      </a:cubicBezTo>
                      <a:cubicBezTo>
                        <a:pt x="107" y="63"/>
                        <a:pt x="108" y="64"/>
                        <a:pt x="108" y="65"/>
                      </a:cubicBezTo>
                      <a:cubicBezTo>
                        <a:pt x="109" y="66"/>
                        <a:pt x="110" y="66"/>
                        <a:pt x="111" y="67"/>
                      </a:cubicBezTo>
                      <a:cubicBezTo>
                        <a:pt x="113" y="69"/>
                        <a:pt x="114" y="71"/>
                        <a:pt x="114" y="74"/>
                      </a:cubicBezTo>
                      <a:cubicBezTo>
                        <a:pt x="114" y="77"/>
                        <a:pt x="113" y="80"/>
                        <a:pt x="110" y="81"/>
                      </a:cubicBezTo>
                      <a:cubicBezTo>
                        <a:pt x="109" y="82"/>
                        <a:pt x="107" y="84"/>
                        <a:pt x="107" y="86"/>
                      </a:cubicBezTo>
                      <a:cubicBezTo>
                        <a:pt x="107" y="138"/>
                        <a:pt x="107" y="138"/>
                        <a:pt x="107" y="138"/>
                      </a:cubicBezTo>
                      <a:cubicBezTo>
                        <a:pt x="5" y="135"/>
                        <a:pt x="5" y="135"/>
                        <a:pt x="5"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Now Text"/>
                    <a:ea typeface="等线" panose="02010600030101010101" pitchFamily="2" charset="-122"/>
                    <a:cs typeface="+mn-cs"/>
                  </a:endParaRPr>
                </a:p>
              </p:txBody>
            </p:sp>
            <p:sp>
              <p:nvSpPr>
                <p:cNvPr id="86" name="Freeform 190"/>
                <p:cNvSpPr>
                  <a:spLocks noEditPoints="1"/>
                </p:cNvSpPr>
                <p:nvPr/>
              </p:nvSpPr>
              <p:spPr bwMode="auto">
                <a:xfrm>
                  <a:off x="6802438" y="4738688"/>
                  <a:ext cx="242502" cy="627064"/>
                </a:xfrm>
                <a:custGeom>
                  <a:avLst/>
                  <a:gdLst>
                    <a:gd name="T0" fmla="*/ 88 w 98"/>
                    <a:gd name="T1" fmla="*/ 12 h 167"/>
                    <a:gd name="T2" fmla="*/ 10 w 98"/>
                    <a:gd name="T3" fmla="*/ 28 h 167"/>
                    <a:gd name="T4" fmla="*/ 10 w 98"/>
                    <a:gd name="T5" fmla="*/ 156 h 167"/>
                    <a:gd name="T6" fmla="*/ 88 w 98"/>
                    <a:gd name="T7" fmla="*/ 139 h 167"/>
                    <a:gd name="T8" fmla="*/ 88 w 98"/>
                    <a:gd name="T9" fmla="*/ 12 h 167"/>
                    <a:gd name="T10" fmla="*/ 5 w 98"/>
                    <a:gd name="T11" fmla="*/ 19 h 167"/>
                    <a:gd name="T12" fmla="*/ 90 w 98"/>
                    <a:gd name="T13" fmla="*/ 1 h 167"/>
                    <a:gd name="T14" fmla="*/ 95 w 98"/>
                    <a:gd name="T15" fmla="*/ 2 h 167"/>
                    <a:gd name="T16" fmla="*/ 98 w 98"/>
                    <a:gd name="T17" fmla="*/ 6 h 167"/>
                    <a:gd name="T18" fmla="*/ 98 w 98"/>
                    <a:gd name="T19" fmla="*/ 142 h 167"/>
                    <a:gd name="T20" fmla="*/ 97 w 98"/>
                    <a:gd name="T21" fmla="*/ 146 h 167"/>
                    <a:gd name="T22" fmla="*/ 92 w 98"/>
                    <a:gd name="T23" fmla="*/ 148 h 167"/>
                    <a:gd name="T24" fmla="*/ 6 w 98"/>
                    <a:gd name="T25" fmla="*/ 167 h 167"/>
                    <a:gd name="T26" fmla="*/ 1 w 98"/>
                    <a:gd name="T27" fmla="*/ 165 h 167"/>
                    <a:gd name="T28" fmla="*/ 0 w 98"/>
                    <a:gd name="T29" fmla="*/ 162 h 167"/>
                    <a:gd name="T30" fmla="*/ 0 w 98"/>
                    <a:gd name="T31" fmla="*/ 25 h 167"/>
                    <a:gd name="T32" fmla="*/ 1 w 98"/>
                    <a:gd name="T33" fmla="*/ 21 h 167"/>
                    <a:gd name="T34" fmla="*/ 5 w 98"/>
                    <a:gd name="T35" fmla="*/ 1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67">
                      <a:moveTo>
                        <a:pt x="88" y="12"/>
                      </a:moveTo>
                      <a:cubicBezTo>
                        <a:pt x="10" y="28"/>
                        <a:pt x="10" y="28"/>
                        <a:pt x="10" y="28"/>
                      </a:cubicBezTo>
                      <a:cubicBezTo>
                        <a:pt x="10" y="156"/>
                        <a:pt x="10" y="156"/>
                        <a:pt x="10" y="156"/>
                      </a:cubicBezTo>
                      <a:cubicBezTo>
                        <a:pt x="88" y="139"/>
                        <a:pt x="88" y="139"/>
                        <a:pt x="88" y="139"/>
                      </a:cubicBezTo>
                      <a:cubicBezTo>
                        <a:pt x="88" y="12"/>
                        <a:pt x="88" y="12"/>
                        <a:pt x="88" y="12"/>
                      </a:cubicBezTo>
                      <a:close/>
                      <a:moveTo>
                        <a:pt x="5" y="19"/>
                      </a:moveTo>
                      <a:cubicBezTo>
                        <a:pt x="90" y="1"/>
                        <a:pt x="90" y="1"/>
                        <a:pt x="90" y="1"/>
                      </a:cubicBezTo>
                      <a:cubicBezTo>
                        <a:pt x="92" y="1"/>
                        <a:pt x="93" y="0"/>
                        <a:pt x="95" y="2"/>
                      </a:cubicBezTo>
                      <a:cubicBezTo>
                        <a:pt x="97" y="3"/>
                        <a:pt x="98" y="4"/>
                        <a:pt x="98" y="6"/>
                      </a:cubicBezTo>
                      <a:cubicBezTo>
                        <a:pt x="98" y="142"/>
                        <a:pt x="98" y="142"/>
                        <a:pt x="98" y="142"/>
                      </a:cubicBezTo>
                      <a:cubicBezTo>
                        <a:pt x="98" y="144"/>
                        <a:pt x="98" y="145"/>
                        <a:pt x="97" y="146"/>
                      </a:cubicBezTo>
                      <a:cubicBezTo>
                        <a:pt x="95" y="148"/>
                        <a:pt x="94" y="148"/>
                        <a:pt x="92" y="148"/>
                      </a:cubicBezTo>
                      <a:cubicBezTo>
                        <a:pt x="6" y="167"/>
                        <a:pt x="6" y="167"/>
                        <a:pt x="6" y="167"/>
                      </a:cubicBezTo>
                      <a:cubicBezTo>
                        <a:pt x="5" y="167"/>
                        <a:pt x="3" y="167"/>
                        <a:pt x="1" y="165"/>
                      </a:cubicBezTo>
                      <a:cubicBezTo>
                        <a:pt x="1" y="164"/>
                        <a:pt x="0" y="163"/>
                        <a:pt x="0" y="162"/>
                      </a:cubicBezTo>
                      <a:cubicBezTo>
                        <a:pt x="0" y="25"/>
                        <a:pt x="0" y="25"/>
                        <a:pt x="0" y="25"/>
                      </a:cubicBezTo>
                      <a:cubicBezTo>
                        <a:pt x="0" y="24"/>
                        <a:pt x="0" y="22"/>
                        <a:pt x="1" y="21"/>
                      </a:cubicBezTo>
                      <a:cubicBezTo>
                        <a:pt x="2" y="20"/>
                        <a:pt x="3" y="20"/>
                        <a:pt x="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Now Text"/>
                    <a:ea typeface="等线" panose="02010600030101010101" pitchFamily="2" charset="-122"/>
                    <a:cs typeface="+mn-cs"/>
                  </a:endParaRPr>
                </a:p>
              </p:txBody>
            </p:sp>
          </p:grpSp>
          <p:sp>
            <p:nvSpPr>
              <p:cNvPr id="99" name="椭圆 98"/>
              <p:cNvSpPr/>
              <p:nvPr/>
            </p:nvSpPr>
            <p:spPr>
              <a:xfrm>
                <a:off x="5861765" y="5162957"/>
                <a:ext cx="371768" cy="371768"/>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sp>
        <p:nvSpPr>
          <p:cNvPr id="105" name="圆角矩形 104"/>
          <p:cNvSpPr/>
          <p:nvPr/>
        </p:nvSpPr>
        <p:spPr>
          <a:xfrm>
            <a:off x="455009" y="5460819"/>
            <a:ext cx="2585378" cy="570313"/>
          </a:xfrm>
          <a:prstGeom prst="roundRect">
            <a:avLst/>
          </a:prstGeom>
          <a:gradFill>
            <a:gsLst>
              <a:gs pos="100000">
                <a:srgbClr val="1C939D"/>
              </a:gs>
              <a:gs pos="83000">
                <a:srgbClr val="256C91"/>
              </a:gs>
              <a:gs pos="20000">
                <a:srgbClr val="2C4887">
                  <a:alpha val="73000"/>
                </a:srgbClr>
              </a:gs>
              <a:gs pos="41000">
                <a:srgbClr val="2B4F89">
                  <a:alpha val="72000"/>
                </a:srgbClr>
              </a:gs>
              <a:gs pos="0">
                <a:srgbClr val="2D4486">
                  <a:alpha val="7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altLang="zh-CN" b="1">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Doble lente gran angular de 2MP con WDR</a:t>
            </a:r>
            <a:endPar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6" name="圆角矩形 105"/>
          <p:cNvSpPr/>
          <p:nvPr/>
        </p:nvSpPr>
        <p:spPr>
          <a:xfrm>
            <a:off x="3196106" y="5458692"/>
            <a:ext cx="2274014" cy="570313"/>
          </a:xfrm>
          <a:prstGeom prst="roundRect">
            <a:avLst/>
          </a:prstGeom>
          <a:gradFill>
            <a:gsLst>
              <a:gs pos="100000">
                <a:srgbClr val="1C939D"/>
              </a:gs>
              <a:gs pos="83000">
                <a:srgbClr val="256C91"/>
              </a:gs>
              <a:gs pos="20000">
                <a:srgbClr val="2C4887">
                  <a:alpha val="73000"/>
                </a:srgbClr>
              </a:gs>
              <a:gs pos="41000">
                <a:srgbClr val="2B4F89">
                  <a:alpha val="72000"/>
                </a:srgbClr>
              </a:gs>
              <a:gs pos="0">
                <a:srgbClr val="2D4486">
                  <a:alpha val="7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M1 Card/QR code</a:t>
            </a:r>
          </a:p>
        </p:txBody>
      </p:sp>
      <p:sp>
        <p:nvSpPr>
          <p:cNvPr id="107" name="圆角矩形 106"/>
          <p:cNvSpPr/>
          <p:nvPr/>
        </p:nvSpPr>
        <p:spPr>
          <a:xfrm>
            <a:off x="455009" y="6163422"/>
            <a:ext cx="1432818" cy="570313"/>
          </a:xfrm>
          <a:prstGeom prst="roundRect">
            <a:avLst/>
          </a:prstGeom>
          <a:gradFill>
            <a:gsLst>
              <a:gs pos="100000">
                <a:srgbClr val="1C939D"/>
              </a:gs>
              <a:gs pos="83000">
                <a:srgbClr val="256C91"/>
              </a:gs>
              <a:gs pos="20000">
                <a:srgbClr val="2C4887">
                  <a:alpha val="73000"/>
                </a:srgbClr>
              </a:gs>
              <a:gs pos="41000">
                <a:srgbClr val="2B4F89">
                  <a:alpha val="72000"/>
                </a:srgbClr>
              </a:gs>
              <a:gs pos="0">
                <a:srgbClr val="2D4486">
                  <a:alpha val="7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TCP/IP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Wi-Fi</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8" name="圆角矩形 107"/>
          <p:cNvSpPr/>
          <p:nvPr/>
        </p:nvSpPr>
        <p:spPr>
          <a:xfrm>
            <a:off x="2252076" y="6163422"/>
            <a:ext cx="1432818" cy="570313"/>
          </a:xfrm>
          <a:prstGeom prst="roundRect">
            <a:avLst/>
          </a:prstGeom>
          <a:gradFill>
            <a:gsLst>
              <a:gs pos="100000">
                <a:srgbClr val="1C939D"/>
              </a:gs>
              <a:gs pos="83000">
                <a:srgbClr val="256C91"/>
              </a:gs>
              <a:gs pos="20000">
                <a:srgbClr val="2C4887">
                  <a:alpha val="73000"/>
                </a:srgbClr>
              </a:gs>
              <a:gs pos="41000">
                <a:srgbClr val="2B4F89">
                  <a:alpha val="72000"/>
                </a:srgbClr>
              </a:gs>
              <a:gs pos="0">
                <a:srgbClr val="2D4486">
                  <a:alpha val="7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300,000 records</a:t>
            </a:r>
          </a:p>
        </p:txBody>
      </p:sp>
      <p:sp>
        <p:nvSpPr>
          <p:cNvPr id="109" name="圆角矩形 108"/>
          <p:cNvSpPr/>
          <p:nvPr/>
        </p:nvSpPr>
        <p:spPr>
          <a:xfrm>
            <a:off x="4037302" y="6161333"/>
            <a:ext cx="1432818" cy="570313"/>
          </a:xfrm>
          <a:prstGeom prst="roundRect">
            <a:avLst/>
          </a:prstGeom>
          <a:gradFill>
            <a:gsLst>
              <a:gs pos="100000">
                <a:srgbClr val="1C939D"/>
              </a:gs>
              <a:gs pos="83000">
                <a:srgbClr val="256C91"/>
              </a:gs>
              <a:gs pos="20000">
                <a:srgbClr val="2C4887">
                  <a:alpha val="73000"/>
                </a:srgbClr>
              </a:gs>
              <a:gs pos="41000">
                <a:srgbClr val="2B4F89">
                  <a:alpha val="72000"/>
                </a:srgbClr>
              </a:gs>
              <a:gs pos="0">
                <a:srgbClr val="2D4486">
                  <a:alpha val="7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rPr>
              <a:t>OCR</a:t>
            </a: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10" name="矩形 109"/>
          <p:cNvSpPr/>
          <p:nvPr/>
        </p:nvSpPr>
        <p:spPr>
          <a:xfrm>
            <a:off x="4835074" y="6478334"/>
            <a:ext cx="63504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B81D21"/>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en-US" altLang="zh-CN" sz="1600" b="1" i="0" u="none" strike="noStrike" kern="1200" cap="none" spc="0" normalizeH="0" baseline="30000" noProof="0" dirty="0">
                <a:ln>
                  <a:noFill/>
                </a:ln>
                <a:solidFill>
                  <a:srgbClr val="B81D21"/>
                </a:solidFill>
                <a:effectLst/>
                <a:uLnTx/>
                <a:uFillTx/>
                <a:latin typeface="Calibri" panose="020F0502020204030204" pitchFamily="34" charset="0"/>
                <a:ea typeface="等线" panose="02010600030101010101" pitchFamily="2" charset="-122"/>
                <a:cs typeface="Calibri" panose="020F0502020204030204" pitchFamily="34" charset="0"/>
              </a:rPr>
              <a:t>Note2</a:t>
            </a:r>
          </a:p>
        </p:txBody>
      </p:sp>
    </p:spTree>
    <p:extLst>
      <p:ext uri="{BB962C8B-B14F-4D97-AF65-F5344CB8AC3E}">
        <p14:creationId xmlns:p14="http://schemas.microsoft.com/office/powerpoint/2010/main" val="3935550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本框 8"/>
          <p:cNvSpPr txBox="1"/>
          <p:nvPr/>
        </p:nvSpPr>
        <p:spPr>
          <a:xfrm>
            <a:off x="618490" y="2622117"/>
            <a:ext cx="111379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38455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Payment Terminal</a:t>
            </a:r>
          </a:p>
        </p:txBody>
      </p:sp>
      <p:pic>
        <p:nvPicPr>
          <p:cNvPr id="2" name="Imagen 7" descr="Logotipo&#10;&#10;Descripción generada automáticamente">
            <a:extLst>
              <a:ext uri="{FF2B5EF4-FFF2-40B4-BE49-F238E27FC236}">
                <a16:creationId xmlns:a16="http://schemas.microsoft.com/office/drawing/2014/main" id="{AA812F30-6BFE-E0BA-4FD5-BB815CCAB5F6}"/>
              </a:ext>
            </a:extLst>
          </p:cNvPr>
          <p:cNvPicPr>
            <a:picLocks noChangeAspect="1"/>
          </p:cNvPicPr>
          <p:nvPr/>
        </p:nvPicPr>
        <p:blipFill rotWithShape="1">
          <a:blip r:embed="rId3">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30538624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 name="圆角矩形 66"/>
          <p:cNvSpPr/>
          <p:nvPr/>
        </p:nvSpPr>
        <p:spPr>
          <a:xfrm>
            <a:off x="5650173" y="3402469"/>
            <a:ext cx="6363487" cy="3373645"/>
          </a:xfrm>
          <a:prstGeom prst="roundRect">
            <a:avLst>
              <a:gd name="adj" fmla="val 653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72" name="圆角矩形 71"/>
          <p:cNvSpPr/>
          <p:nvPr/>
        </p:nvSpPr>
        <p:spPr>
          <a:xfrm>
            <a:off x="5655513" y="3402469"/>
            <a:ext cx="3635000" cy="502322"/>
          </a:xfrm>
          <a:prstGeom prst="roundRect">
            <a:avLst>
              <a:gd name="adj" fmla="val 3400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7"/>
          <p:cNvSpPr/>
          <p:nvPr/>
        </p:nvSpPr>
        <p:spPr>
          <a:xfrm>
            <a:off x="320572" y="919979"/>
            <a:ext cx="5083715" cy="4362587"/>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5" name="TextBox 49"/>
          <p:cNvSpPr txBox="1"/>
          <p:nvPr/>
        </p:nvSpPr>
        <p:spPr>
          <a:xfrm>
            <a:off x="509608" y="139454"/>
            <a:ext cx="4770740" cy="646331"/>
          </a:xfrm>
          <a:prstGeom prst="rect">
            <a:avLst/>
          </a:prstGeom>
          <a:noFill/>
        </p:spPr>
        <p:txBody>
          <a:bodyPr wrap="square" rtlCol="0">
            <a:spAutoFit/>
          </a:bodyPr>
          <a:lstStyle>
            <a:defPPr>
              <a:defRPr lang="zh-CN"/>
            </a:defPPr>
            <a:lvl1pPr algn="just" defTabSz="914400">
              <a:buClr>
                <a:srgbClr val="C11119"/>
              </a:buClr>
              <a:buSzPct val="125000"/>
              <a:defRPr sz="3600" b="1">
                <a:solidFill>
                  <a:srgbClr val="1E2A36"/>
                </a:solidFill>
                <a:latin typeface="Arial" panose="020B0604020202020204" pitchFamily="34" charset="0"/>
                <a:ea typeface="宋体" pitchFamily="2" charset="-122"/>
                <a:cs typeface="Arial" panose="020B0604020202020204" pitchFamily="34" charset="0"/>
              </a:defRPr>
            </a:lvl1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600" b="1" i="0" u="none" strike="noStrike" kern="1200" cap="none" spc="0" normalizeH="0" baseline="0" noProof="0" dirty="0">
                <a:ln>
                  <a:noFill/>
                </a:ln>
                <a:solidFill>
                  <a:srgbClr val="1F2B37"/>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Payment Terminal</a:t>
            </a:r>
            <a:endParaRPr kumimoji="0" lang="en-US" altLang="zh-CN" sz="3600" b="1" i="0" u="none" strike="noStrike" kern="1200" cap="none" spc="0" normalizeH="0" baseline="0" noProof="0" dirty="0">
              <a:ln>
                <a:noFill/>
              </a:ln>
              <a:solidFill>
                <a:srgbClr val="1D2935"/>
              </a:solidFill>
              <a:effectLst/>
              <a:uLnTx/>
              <a:uFillTx/>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6" name="矩形 5"/>
          <p:cNvSpPr/>
          <p:nvPr/>
        </p:nvSpPr>
        <p:spPr>
          <a:xfrm>
            <a:off x="512275" y="5312283"/>
            <a:ext cx="4861632"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DS-K6301X Series</a:t>
            </a:r>
          </a:p>
        </p:txBody>
      </p:sp>
      <p:pic>
        <p:nvPicPr>
          <p:cNvPr id="7" name="图片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218" y="1384652"/>
            <a:ext cx="1675102" cy="2592528"/>
          </a:xfrm>
          <a:prstGeom prst="rect">
            <a:avLst/>
          </a:prstGeom>
        </p:spPr>
      </p:pic>
      <p:grpSp>
        <p:nvGrpSpPr>
          <p:cNvPr id="9" name="组合 8"/>
          <p:cNvGrpSpPr/>
          <p:nvPr/>
        </p:nvGrpSpPr>
        <p:grpSpPr>
          <a:xfrm>
            <a:off x="6479709" y="2515412"/>
            <a:ext cx="5245683" cy="788827"/>
            <a:chOff x="6299913" y="3189792"/>
            <a:chExt cx="5245683" cy="788827"/>
          </a:xfrm>
        </p:grpSpPr>
        <p:sp>
          <p:nvSpPr>
            <p:cNvPr id="10" name="矩形 9"/>
            <p:cNvSpPr/>
            <p:nvPr/>
          </p:nvSpPr>
          <p:spPr>
            <a:xfrm>
              <a:off x="6317846" y="3455399"/>
              <a:ext cx="5227750" cy="523220"/>
            </a:xfrm>
            <a:prstGeom prst="rect">
              <a:avLst/>
            </a:prstGeom>
          </p:spPr>
          <p:txBody>
            <a:bodyPr wrap="square">
              <a:spAutoFit/>
            </a:bodyPr>
            <a:lstStyle/>
            <a:p>
              <a:pPr lvl="0" defTabSz="914377">
                <a:defRPr/>
              </a:pPr>
              <a:r>
                <a:rPr lang="es-ES" sz="1400">
                  <a:solidFill>
                    <a:prstClr val="black"/>
                  </a:solidFill>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rPr>
                <a:t>Admite la administración a través del menú del dispositivo y la web
Admite pagos en línea solo con HCP (HikCentral Pro V3)</a:t>
              </a: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sym typeface="Calibri" panose="020F0502020204030204" pitchFamily="34" charset="0"/>
              </a:endParaRPr>
            </a:p>
          </p:txBody>
        </p:sp>
        <p:sp>
          <p:nvSpPr>
            <p:cNvPr id="13" name="文本框 12"/>
            <p:cNvSpPr txBox="1"/>
            <p:nvPr/>
          </p:nvSpPr>
          <p:spPr>
            <a:xfrm>
              <a:off x="6299913" y="3189792"/>
              <a:ext cx="1769940" cy="369332"/>
            </a:xfrm>
            <a:prstGeom prst="rect">
              <a:avLst/>
            </a:prstGeom>
            <a:noFill/>
          </p:spPr>
          <p:txBody>
            <a:bodyPr wrap="square" rtlCol="0">
              <a:spAutoFit/>
            </a:bodyPr>
            <a:lstStyle/>
            <a:p>
              <a:pPr lvl="0" defTabSz="914377">
                <a:defRPr/>
              </a:pPr>
              <a:r>
                <a:rPr lang="en-US" altLang="zh-CN" b="1">
                  <a:solidFill>
                    <a:srgbClr val="16257E"/>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Fácil de usar</a:t>
              </a:r>
              <a:endParaRPr kumimoji="0" lang="zh-CN" altLang="en-US" sz="1400" b="0" i="0" u="none" strike="noStrike" kern="1200" cap="none" spc="0" normalizeH="0" baseline="0" noProof="0" dirty="0">
                <a:ln>
                  <a:noFill/>
                </a:ln>
                <a:solidFill>
                  <a:srgbClr val="16257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14" name="组合 13"/>
          <p:cNvGrpSpPr/>
          <p:nvPr/>
        </p:nvGrpSpPr>
        <p:grpSpPr>
          <a:xfrm>
            <a:off x="6462640" y="1114453"/>
            <a:ext cx="5408788" cy="814550"/>
            <a:chOff x="6333158" y="1445890"/>
            <a:chExt cx="5408788" cy="814551"/>
          </a:xfrm>
        </p:grpSpPr>
        <p:sp>
          <p:nvSpPr>
            <p:cNvPr id="17" name="文本框 16"/>
            <p:cNvSpPr txBox="1"/>
            <p:nvPr/>
          </p:nvSpPr>
          <p:spPr>
            <a:xfrm>
              <a:off x="6333158" y="1445890"/>
              <a:ext cx="5262752" cy="369333"/>
            </a:xfrm>
            <a:prstGeom prst="rect">
              <a:avLst/>
            </a:prstGeom>
            <a:noFill/>
          </p:spPr>
          <p:txBody>
            <a:bodyPr wrap="square" rtlCol="0">
              <a:spAutoFit/>
            </a:bodyPr>
            <a:lstStyle/>
            <a:p>
              <a:pPr lvl="0" defTabSz="914377">
                <a:defRPr/>
              </a:pPr>
              <a:r>
                <a:rPr lang="es-ES" altLang="zh-CN" b="1" dirty="0">
                  <a:solidFill>
                    <a:srgbClr val="16257E"/>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Impulsado por un algoritmo de aprendizaje profundo</a:t>
              </a:r>
              <a:endParaRPr kumimoji="0" lang="zh-CN" altLang="en-US" sz="1800" b="1" i="0" u="none" strike="noStrike" kern="1200" cap="none" spc="0" normalizeH="0" baseline="0" noProof="0" dirty="0">
                <a:ln>
                  <a:noFill/>
                </a:ln>
                <a:solidFill>
                  <a:srgbClr val="16257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6" name="矩形 15"/>
            <p:cNvSpPr/>
            <p:nvPr/>
          </p:nvSpPr>
          <p:spPr>
            <a:xfrm>
              <a:off x="6350227" y="1737220"/>
              <a:ext cx="5391719" cy="523221"/>
            </a:xfrm>
            <a:prstGeom prst="rect">
              <a:avLst/>
            </a:prstGeom>
          </p:spPr>
          <p:txBody>
            <a:bodyPr wrap="square">
              <a:spAutoFit/>
            </a:bodyPr>
            <a:lstStyle/>
            <a:p>
              <a:pPr lvl="0" defTabSz="914377">
                <a:defRPr/>
              </a:pPr>
              <a:r>
                <a:rPr lang="es-ES" sz="1400">
                  <a:solidFill>
                    <a:prstClr val="black"/>
                  </a:solidFill>
                  <a:latin typeface="Calibri" panose="020F0502020204030204" pitchFamily="34" charset="0"/>
                  <a:ea typeface="微软雅黑" panose="020B0503020204020204" pitchFamily="34" charset="-122"/>
                  <a:cs typeface="Times New Roman" panose="02020603050405020304" pitchFamily="18" charset="0"/>
                  <a:sym typeface="Calibri" panose="020F0502020204030204" pitchFamily="34" charset="0"/>
                </a:rPr>
                <a:t>Un producto de pago de alto rendimiento basado en el reconocimiento facial</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19" name="组合 18"/>
          <p:cNvGrpSpPr/>
          <p:nvPr/>
        </p:nvGrpSpPr>
        <p:grpSpPr>
          <a:xfrm>
            <a:off x="6462640" y="1863547"/>
            <a:ext cx="4351953" cy="622528"/>
            <a:chOff x="6275369" y="2316937"/>
            <a:chExt cx="4351953" cy="622527"/>
          </a:xfrm>
        </p:grpSpPr>
        <p:sp>
          <p:nvSpPr>
            <p:cNvPr id="32" name="文本框 31"/>
            <p:cNvSpPr txBox="1"/>
            <p:nvPr/>
          </p:nvSpPr>
          <p:spPr>
            <a:xfrm>
              <a:off x="6275369" y="2316937"/>
              <a:ext cx="4351953"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16257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Multiple Authentication Methods </a:t>
              </a:r>
              <a:endParaRPr kumimoji="0" lang="zh-CN" altLang="en-US" sz="1800" b="0" i="0" u="none" strike="noStrike" kern="1200" cap="none" spc="0" normalizeH="0" baseline="0" noProof="0" dirty="0">
                <a:ln>
                  <a:noFill/>
                </a:ln>
                <a:solidFill>
                  <a:srgbClr val="16257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21" name="组合 20"/>
            <p:cNvGrpSpPr/>
            <p:nvPr/>
          </p:nvGrpSpPr>
          <p:grpSpPr>
            <a:xfrm>
              <a:off x="6406760" y="2633654"/>
              <a:ext cx="2202588" cy="305810"/>
              <a:chOff x="7048108" y="1837534"/>
              <a:chExt cx="2202588" cy="305810"/>
            </a:xfrm>
          </p:grpSpPr>
          <p:grpSp>
            <p:nvGrpSpPr>
              <p:cNvPr id="22" name="组合 21"/>
              <p:cNvGrpSpPr/>
              <p:nvPr/>
            </p:nvGrpSpPr>
            <p:grpSpPr>
              <a:xfrm>
                <a:off x="8327939" y="1837534"/>
                <a:ext cx="922757" cy="305810"/>
                <a:chOff x="967335" y="3299258"/>
                <a:chExt cx="1459133" cy="483568"/>
              </a:xfrm>
            </p:grpSpPr>
            <p:grpSp>
              <p:nvGrpSpPr>
                <p:cNvPr id="28" name="组合 27"/>
                <p:cNvGrpSpPr/>
                <p:nvPr/>
              </p:nvGrpSpPr>
              <p:grpSpPr>
                <a:xfrm>
                  <a:off x="967335" y="3299258"/>
                  <a:ext cx="447428" cy="447681"/>
                  <a:chOff x="967335" y="3299258"/>
                  <a:chExt cx="447428" cy="447681"/>
                </a:xfrm>
              </p:grpSpPr>
              <p:sp>
                <p:nvSpPr>
                  <p:cNvPr id="30" name="椭圆 29"/>
                  <p:cNvSpPr>
                    <a:spLocks noChangeAspect="1"/>
                  </p:cNvSpPr>
                  <p:nvPr/>
                </p:nvSpPr>
                <p:spPr>
                  <a:xfrm>
                    <a:off x="967335" y="3299258"/>
                    <a:ext cx="447428" cy="445931"/>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31" name="图片 3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7931" y="3380703"/>
                    <a:ext cx="366236" cy="366236"/>
                  </a:xfrm>
                  <a:prstGeom prst="rect">
                    <a:avLst/>
                  </a:prstGeom>
                </p:spPr>
              </p:pic>
            </p:grpSp>
            <p:sp>
              <p:nvSpPr>
                <p:cNvPr id="29" name="矩形 28"/>
                <p:cNvSpPr/>
                <p:nvPr/>
              </p:nvSpPr>
              <p:spPr>
                <a:xfrm>
                  <a:off x="1421104" y="3344817"/>
                  <a:ext cx="1005364" cy="438009"/>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a:t>
                  </a:r>
                </a:p>
              </p:txBody>
            </p:sp>
          </p:grpSp>
          <p:grpSp>
            <p:nvGrpSpPr>
              <p:cNvPr id="24" name="组合 23"/>
              <p:cNvGrpSpPr/>
              <p:nvPr/>
            </p:nvGrpSpPr>
            <p:grpSpPr>
              <a:xfrm>
                <a:off x="7048108" y="1844533"/>
                <a:ext cx="893274" cy="291910"/>
                <a:chOff x="1152232" y="4319552"/>
                <a:chExt cx="1371499" cy="448189"/>
              </a:xfrm>
            </p:grpSpPr>
            <p:sp>
              <p:nvSpPr>
                <p:cNvPr id="26" name="椭圆 25"/>
                <p:cNvSpPr/>
                <p:nvPr/>
              </p:nvSpPr>
              <p:spPr>
                <a:xfrm>
                  <a:off x="1152232" y="4319552"/>
                  <a:ext cx="432294" cy="432292"/>
                </a:xfrm>
                <a:prstGeom prst="ellips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27" name="矩形 26"/>
                <p:cNvSpPr/>
                <p:nvPr/>
              </p:nvSpPr>
              <p:spPr>
                <a:xfrm>
                  <a:off x="1556576" y="4342447"/>
                  <a:ext cx="967155" cy="425294"/>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a:t>
                  </a:r>
                </a:p>
              </p:txBody>
            </p:sp>
          </p:grpSp>
        </p:grpSp>
      </p:grpSp>
      <p:pic>
        <p:nvPicPr>
          <p:cNvPr id="35" name="图片 3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9314" y="1625232"/>
            <a:ext cx="1043976" cy="2116167"/>
          </a:xfrm>
          <a:prstGeom prst="rect">
            <a:avLst/>
          </a:prstGeom>
        </p:spPr>
      </p:pic>
      <p:pic>
        <p:nvPicPr>
          <p:cNvPr id="34" name="图片 3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43501" y="1202520"/>
            <a:ext cx="1277889" cy="2753176"/>
          </a:xfrm>
          <a:prstGeom prst="rect">
            <a:avLst/>
          </a:prstGeom>
        </p:spPr>
      </p:pic>
      <p:sp>
        <p:nvSpPr>
          <p:cNvPr id="36" name="矩形 35"/>
          <p:cNvSpPr/>
          <p:nvPr/>
        </p:nvSpPr>
        <p:spPr>
          <a:xfrm>
            <a:off x="503784" y="3941507"/>
            <a:ext cx="4861632"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DS-K6301X-DT*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DS-K6301X-T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DS-K6301X-Z</a:t>
            </a:r>
          </a:p>
        </p:txBody>
      </p:sp>
      <p:grpSp>
        <p:nvGrpSpPr>
          <p:cNvPr id="37" name="组合 36"/>
          <p:cNvGrpSpPr/>
          <p:nvPr/>
        </p:nvGrpSpPr>
        <p:grpSpPr>
          <a:xfrm>
            <a:off x="6462640" y="337083"/>
            <a:ext cx="5672495" cy="785466"/>
            <a:chOff x="6363022" y="526788"/>
            <a:chExt cx="5672495" cy="785466"/>
          </a:xfrm>
        </p:grpSpPr>
        <p:sp>
          <p:nvSpPr>
            <p:cNvPr id="41" name="文本框 40"/>
            <p:cNvSpPr txBox="1"/>
            <p:nvPr/>
          </p:nvSpPr>
          <p:spPr>
            <a:xfrm>
              <a:off x="6363022" y="526788"/>
              <a:ext cx="3635000" cy="369332"/>
            </a:xfrm>
            <a:prstGeom prst="rect">
              <a:avLst/>
            </a:prstGeom>
            <a:noFill/>
          </p:spPr>
          <p:txBody>
            <a:bodyPr wrap="square" rtlCol="0">
              <a:spAutoFit/>
            </a:bodyPr>
            <a:lstStyle/>
            <a:p>
              <a:pPr lvl="0" defTabSz="914377">
                <a:defRPr/>
              </a:pPr>
              <a:r>
                <a:rPr lang="en-US" altLang="zh-CN" b="1" dirty="0" err="1">
                  <a:solidFill>
                    <a:srgbClr val="16257E"/>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Abundantes</a:t>
              </a:r>
              <a:r>
                <a:rPr lang="en-US" altLang="zh-CN" b="1" dirty="0">
                  <a:solidFill>
                    <a:srgbClr val="16257E"/>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b="1" dirty="0" err="1">
                  <a:solidFill>
                    <a:srgbClr val="16257E"/>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modos</a:t>
              </a:r>
              <a:r>
                <a:rPr lang="en-US" altLang="zh-CN" b="1" dirty="0">
                  <a:solidFill>
                    <a:srgbClr val="16257E"/>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de </a:t>
              </a:r>
              <a:r>
                <a:rPr lang="en-US" altLang="zh-CN" b="1" dirty="0" err="1">
                  <a:solidFill>
                    <a:srgbClr val="16257E"/>
                  </a:solidFill>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pago</a:t>
              </a:r>
              <a:endParaRPr kumimoji="0" lang="zh-CN" altLang="en-US" sz="1400" b="0" i="0" u="none" strike="noStrike" kern="1200" cap="none" spc="0" normalizeH="0" baseline="0" noProof="0" dirty="0">
                <a:ln>
                  <a:noFill/>
                </a:ln>
                <a:solidFill>
                  <a:srgbClr val="16257E"/>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39" name="矩形 38"/>
            <p:cNvSpPr/>
            <p:nvPr/>
          </p:nvSpPr>
          <p:spPr>
            <a:xfrm>
              <a:off x="6363022" y="789034"/>
              <a:ext cx="5672495" cy="523220"/>
            </a:xfrm>
            <a:prstGeom prst="rect">
              <a:avLst/>
            </a:prstGeom>
          </p:spPr>
          <p:txBody>
            <a:bodyPr wrap="square">
              <a:spAutoFit/>
            </a:bodyPr>
            <a:lstStyle/>
            <a:p>
              <a:pPr lvl="0" defTabSz="914377">
                <a:defRPr/>
              </a:pPr>
              <a:r>
                <a:rPr lang="es-ES" sz="1400" dirty="0">
                  <a:solidFill>
                    <a:prstClr val="black"/>
                  </a:solidFill>
                  <a:latin typeface="Calibri" panose="020F0502020204030204" pitchFamily="34" charset="0"/>
                  <a:ea typeface="微软雅黑" panose="020B0503020204020204" pitchFamily="34" charset="-122"/>
                  <a:cs typeface="Times New Roman" panose="02020603050405020304" pitchFamily="18" charset="0"/>
                  <a:sym typeface="Calibri" panose="020F0502020204030204" pitchFamily="34" charset="0"/>
                </a:rPr>
                <a:t>Admite el modo de pago de cantidad no fija (</a:t>
              </a:r>
              <a:r>
                <a:rPr lang="es-ES" sz="1100" dirty="0">
                  <a:solidFill>
                    <a:schemeClr val="bg2">
                      <a:lumMod val="25000"/>
                    </a:schemeClr>
                  </a:solidFill>
                  <a:latin typeface="Calibri" panose="020F0502020204030204" pitchFamily="34" charset="0"/>
                  <a:ea typeface="微软雅黑" panose="020B0503020204020204" pitchFamily="34" charset="-122"/>
                  <a:cs typeface="Times New Roman" panose="02020603050405020304" pitchFamily="18" charset="0"/>
                  <a:sym typeface="Calibri" panose="020F0502020204030204" pitchFamily="34" charset="0"/>
                </a:rPr>
                <a:t>solo compatible con DS-K6301X-DT</a:t>
              </a:r>
              <a:r>
                <a:rPr lang="es-ES" sz="1400" dirty="0">
                  <a:solidFill>
                    <a:prstClr val="black"/>
                  </a:solidFill>
                  <a:latin typeface="Calibri" panose="020F0502020204030204" pitchFamily="34" charset="0"/>
                  <a:ea typeface="微软雅黑" panose="020B0503020204020204" pitchFamily="34" charset="-122"/>
                  <a:cs typeface="Times New Roman" panose="02020603050405020304" pitchFamily="18" charset="0"/>
                  <a:sym typeface="Calibri" panose="020F0502020204030204" pitchFamily="34" charset="0"/>
                </a:rPr>
                <a:t>), cantidad fija y tiempos fijos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sp>
        <p:nvSpPr>
          <p:cNvPr id="42" name="矩形 41"/>
          <p:cNvSpPr/>
          <p:nvPr/>
        </p:nvSpPr>
        <p:spPr>
          <a:xfrm>
            <a:off x="1687675" y="4671045"/>
            <a:ext cx="3033333" cy="430887"/>
          </a:xfrm>
          <a:prstGeom prst="rect">
            <a:avLst/>
          </a:prstGeom>
        </p:spPr>
        <p:txBody>
          <a:bodyPr wrap="square">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*DS-K6301X-DT is dual-screen design. </a:t>
            </a: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altLang="zh-CN" sz="1100" b="0"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mn-cs"/>
                <a:sym typeface="Calibri" panose="020F0502020204030204" pitchFamily="34" charset="0"/>
              </a:rPr>
              <a:t>DS-K6301X-Z is compatible with turnstile.</a:t>
            </a:r>
          </a:p>
        </p:txBody>
      </p:sp>
      <p:grpSp>
        <p:nvGrpSpPr>
          <p:cNvPr id="44" name="组合 43"/>
          <p:cNvGrpSpPr/>
          <p:nvPr/>
        </p:nvGrpSpPr>
        <p:grpSpPr>
          <a:xfrm>
            <a:off x="5736691" y="4084480"/>
            <a:ext cx="5194232" cy="828201"/>
            <a:chOff x="678534" y="2122818"/>
            <a:chExt cx="5194232" cy="828200"/>
          </a:xfrm>
        </p:grpSpPr>
        <p:sp>
          <p:nvSpPr>
            <p:cNvPr id="45" name="文本框 44"/>
            <p:cNvSpPr txBox="1"/>
            <p:nvPr/>
          </p:nvSpPr>
          <p:spPr>
            <a:xfrm>
              <a:off x="867002" y="2375990"/>
              <a:ext cx="5005764" cy="57502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171446" lvl="0" indent="-171446" defTabSz="914377">
                <a:lnSpc>
                  <a:spcPts val="2000"/>
                </a:lnSpc>
                <a:buFont typeface="Wingdings" panose="05000000000000000000" pitchFamily="2" charset="2"/>
                <a:buChar char="§"/>
                <a:defRPr/>
              </a:pPr>
              <a:r>
                <a:rPr lang="es-ES" altLang="zh-CN" sz="1000">
                  <a:solidFill>
                    <a:prstClr val="black"/>
                  </a:solidFill>
                  <a:latin typeface="Calibri" panose="020F0502020204030204" pitchFamily="34" charset="0"/>
                  <a:ea typeface="微软雅黑" pitchFamily="34" charset="-122"/>
                  <a:sym typeface="Calibri" panose="020F0502020204030204" pitchFamily="34" charset="0"/>
                </a:rPr>
                <a:t>Se pueden configurar diferentes comidas con diferentes límites de tiempos de consumo
Se puede utilizar con torniquete para realizar el consumo de autoservicio</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微软雅黑" pitchFamily="34" charset="-122"/>
                <a:cs typeface="+mn-cs"/>
                <a:sym typeface="Calibri" panose="020F0502020204030204" pitchFamily="34" charset="0"/>
              </a:endParaRPr>
            </a:p>
          </p:txBody>
        </p:sp>
        <p:sp>
          <p:nvSpPr>
            <p:cNvPr id="46" name="îś1íḑe"/>
            <p:cNvSpPr txBox="1"/>
            <p:nvPr/>
          </p:nvSpPr>
          <p:spPr bwMode="auto">
            <a:xfrm>
              <a:off x="991891" y="2169022"/>
              <a:ext cx="1933002" cy="298739"/>
            </a:xfrm>
            <a:prstGeom prst="rect">
              <a:avLst/>
            </a:prstGeom>
            <a:noFill/>
          </p:spPr>
          <p:txBody>
            <a:bodyPr wrap="none" lIns="90000" tIns="46800" rIns="90000" bIns="46800" anchor="b" anchorCtr="1">
              <a:normAutofit/>
            </a:bodyPr>
            <a:lstStyle/>
            <a:p>
              <a:pPr lvl="0" defTabSz="914377">
                <a:defRPr/>
              </a:pP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Consumo</a:t>
              </a:r>
              <a:r>
                <a:rPr lang="en-US" altLang="zh-CN" sz="12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por</a:t>
              </a:r>
              <a:r>
                <a:rPr lang="en-US" altLang="zh-CN" sz="12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tiempos</a:t>
              </a:r>
              <a:endParaRPr kumimoji="0" lang="zh-CN" altLang="en-US"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47" name="文本框 58"/>
            <p:cNvSpPr txBox="1"/>
            <p:nvPr/>
          </p:nvSpPr>
          <p:spPr>
            <a:xfrm>
              <a:off x="678534" y="2122818"/>
              <a:ext cx="1573027" cy="400110"/>
            </a:xfrm>
            <a:prstGeom prst="rect">
              <a:avLst/>
            </a:prstGeom>
            <a:noFill/>
            <a:effectLst/>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51" normalizeH="0" baseline="0" noProof="0" dirty="0">
                  <a:ln>
                    <a:gradFill>
                      <a:gsLst>
                        <a:gs pos="52000">
                          <a:prstClr val="white">
                            <a:alpha val="22000"/>
                          </a:prstClr>
                        </a:gs>
                        <a:gs pos="0">
                          <a:prstClr val="white"/>
                        </a:gs>
                        <a:gs pos="65000">
                          <a:prstClr val="white">
                            <a:alpha val="0"/>
                          </a:prstClr>
                        </a:gs>
                      </a:gsLst>
                      <a:lin ang="5400000" scaled="0"/>
                    </a:gradFill>
                  </a:ln>
                  <a:solidFill>
                    <a:prstClr val="black"/>
                  </a:solidFill>
                  <a:effectLst>
                    <a:outerShdw blurRad="101600" dist="38100" dir="13500000" sx="104000" sy="104000" algn="br" rotWithShape="0">
                      <a:prstClr val="black">
                        <a:alpha val="50000"/>
                      </a:prstClr>
                    </a:outerShdw>
                  </a:effectLst>
                  <a:uLnTx/>
                  <a:uFillTx/>
                  <a:latin typeface="Calibri" panose="020F0502020204030204" pitchFamily="34" charset="0"/>
                  <a:ea typeface="微软雅黑" panose="020B0503020204020204" pitchFamily="34" charset="-122"/>
                  <a:cs typeface="Helvetica Now Text Bold" panose="020B0A04030202090204" charset="0"/>
                  <a:sym typeface="Calibri" panose="020F0502020204030204" pitchFamily="34" charset="0"/>
                </a:rPr>
                <a:t>01</a:t>
              </a:r>
              <a:endParaRPr kumimoji="0"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66" name="组合 65"/>
          <p:cNvGrpSpPr/>
          <p:nvPr/>
        </p:nvGrpSpPr>
        <p:grpSpPr>
          <a:xfrm>
            <a:off x="10555915" y="4066991"/>
            <a:ext cx="1332126" cy="898201"/>
            <a:chOff x="10515351" y="3916707"/>
            <a:chExt cx="1466169" cy="988580"/>
          </a:xfrm>
        </p:grpSpPr>
        <p:pic>
          <p:nvPicPr>
            <p:cNvPr id="48" name="图片 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91809" y="3916707"/>
              <a:ext cx="589711" cy="929032"/>
            </a:xfrm>
            <a:prstGeom prst="rect">
              <a:avLst/>
            </a:prstGeom>
          </p:spPr>
        </p:pic>
        <p:pic>
          <p:nvPicPr>
            <p:cNvPr id="49" name="图片 4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15351" y="4059447"/>
              <a:ext cx="722883" cy="722883"/>
            </a:xfrm>
            <a:prstGeom prst="rect">
              <a:avLst/>
            </a:prstGeom>
          </p:spPr>
        </p:pic>
        <p:sp>
          <p:nvSpPr>
            <p:cNvPr id="50" name="等腰三角形 49"/>
            <p:cNvSpPr/>
            <p:nvPr/>
          </p:nvSpPr>
          <p:spPr>
            <a:xfrm rot="14999164">
              <a:off x="10915449" y="4222399"/>
              <a:ext cx="822128" cy="543648"/>
            </a:xfrm>
            <a:prstGeom prst="triangle">
              <a:avLst>
                <a:gd name="adj" fmla="val 72960"/>
              </a:avLst>
            </a:prstGeom>
            <a:gradFill flip="none" rotWithShape="1">
              <a:gsLst>
                <a:gs pos="0">
                  <a:srgbClr val="A17B1E">
                    <a:shade val="30000"/>
                    <a:satMod val="115000"/>
                    <a:alpha val="0"/>
                  </a:srgbClr>
                </a:gs>
                <a:gs pos="100000">
                  <a:srgbClr val="A17B1E">
                    <a:shade val="100000"/>
                    <a:satMod val="115000"/>
                    <a:alpha val="67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51" name="组合 50"/>
          <p:cNvGrpSpPr/>
          <p:nvPr/>
        </p:nvGrpSpPr>
        <p:grpSpPr>
          <a:xfrm>
            <a:off x="5706245" y="5039502"/>
            <a:ext cx="4909920" cy="797918"/>
            <a:chOff x="648222" y="3508770"/>
            <a:chExt cx="4909920" cy="797918"/>
          </a:xfrm>
        </p:grpSpPr>
        <p:sp>
          <p:nvSpPr>
            <p:cNvPr id="52" name="îś1íḑe"/>
            <p:cNvSpPr txBox="1"/>
            <p:nvPr/>
          </p:nvSpPr>
          <p:spPr bwMode="auto">
            <a:xfrm>
              <a:off x="821822" y="3555944"/>
              <a:ext cx="2400295" cy="298739"/>
            </a:xfrm>
            <a:prstGeom prst="rect">
              <a:avLst/>
            </a:prstGeom>
            <a:noFill/>
          </p:spPr>
          <p:txBody>
            <a:bodyPr wrap="none" lIns="90000" tIns="46800" rIns="90000" bIns="46800" anchor="b" anchorCtr="1">
              <a:normAutofit/>
            </a:bodyPr>
            <a:lstStyle/>
            <a:p>
              <a:pPr lvl="0" defTabSz="914377">
                <a:defRPr/>
              </a:pP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Consumo</a:t>
              </a:r>
              <a:r>
                <a:rPr lang="en-US" altLang="zh-CN" sz="12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por</a:t>
              </a:r>
              <a:r>
                <a:rPr lang="en-US" altLang="zh-CN" sz="12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precio</a:t>
              </a:r>
              <a:r>
                <a:rPr lang="en-US" altLang="zh-CN" sz="12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fijo</a:t>
              </a:r>
              <a:endParaRPr kumimoji="0" lang="zh-CN" altLang="en-US"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3" name="文本框 52"/>
            <p:cNvSpPr txBox="1"/>
            <p:nvPr/>
          </p:nvSpPr>
          <p:spPr>
            <a:xfrm>
              <a:off x="887298" y="3731659"/>
              <a:ext cx="4670844" cy="57502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171446" lvl="0" indent="-171446" defTabSz="914377">
                <a:lnSpc>
                  <a:spcPts val="2000"/>
                </a:lnSpc>
                <a:buFont typeface="Wingdings" panose="05000000000000000000" pitchFamily="2" charset="2"/>
                <a:buChar char="§"/>
                <a:defRPr/>
              </a:pPr>
              <a:r>
                <a:rPr lang="es-ES" altLang="zh-CN" sz="1000">
                  <a:solidFill>
                    <a:prstClr val="black"/>
                  </a:solidFill>
                  <a:latin typeface="Calibri" panose="020F0502020204030204" pitchFamily="34" charset="0"/>
                  <a:ea typeface="微软雅黑" panose="020B0503020204020204" pitchFamily="34" charset="-122"/>
                  <a:sym typeface="Calibri" panose="020F0502020204030204" pitchFamily="34" charset="0"/>
                </a:rPr>
                <a:t>El importe de liquidación de consumo se fija de forma fija por adelantado mediante dispositivo de consumo</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4" name="文本框 58"/>
            <p:cNvSpPr txBox="1"/>
            <p:nvPr/>
          </p:nvSpPr>
          <p:spPr>
            <a:xfrm>
              <a:off x="648222" y="3508770"/>
              <a:ext cx="2146992" cy="400110"/>
            </a:xfrm>
            <a:prstGeom prst="rect">
              <a:avLst/>
            </a:prstGeom>
            <a:noFill/>
            <a:effectLst/>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51" normalizeH="0" baseline="0" noProof="0" dirty="0">
                  <a:ln>
                    <a:gradFill>
                      <a:gsLst>
                        <a:gs pos="52000">
                          <a:prstClr val="white">
                            <a:alpha val="22000"/>
                          </a:prstClr>
                        </a:gs>
                        <a:gs pos="0">
                          <a:prstClr val="white"/>
                        </a:gs>
                        <a:gs pos="65000">
                          <a:prstClr val="white">
                            <a:alpha val="0"/>
                          </a:prstClr>
                        </a:gs>
                      </a:gsLst>
                      <a:lin ang="5400000" scaled="0"/>
                    </a:gradFill>
                  </a:ln>
                  <a:solidFill>
                    <a:prstClr val="black"/>
                  </a:solidFill>
                  <a:effectLst>
                    <a:outerShdw blurRad="101600" dist="38100" dir="13500000" sx="104000" sy="104000" algn="br" rotWithShape="0">
                      <a:prstClr val="black">
                        <a:alpha val="50000"/>
                      </a:prstClr>
                    </a:outerShdw>
                  </a:effectLst>
                  <a:uLnTx/>
                  <a:uFillTx/>
                  <a:latin typeface="Calibri" panose="020F0502020204030204" pitchFamily="34" charset="0"/>
                  <a:ea typeface="微软雅黑" panose="020B0503020204020204" pitchFamily="34" charset="-122"/>
                  <a:cs typeface="Helvetica Now Text Bold" panose="020B0A04030202090204" charset="0"/>
                  <a:sym typeface="Calibri" panose="020F0502020204030204" pitchFamily="34" charset="0"/>
                </a:rPr>
                <a:t>02</a:t>
              </a:r>
              <a:endParaRPr kumimoji="0" lang="zh-CN" altLang="en-US" sz="20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55" name="组合 54"/>
          <p:cNvGrpSpPr/>
          <p:nvPr/>
        </p:nvGrpSpPr>
        <p:grpSpPr>
          <a:xfrm>
            <a:off x="5721155" y="5936817"/>
            <a:ext cx="5093438" cy="796329"/>
            <a:chOff x="724592" y="4910372"/>
            <a:chExt cx="5093438" cy="796331"/>
          </a:xfrm>
        </p:grpSpPr>
        <p:sp>
          <p:nvSpPr>
            <p:cNvPr id="56" name="îś1íḑe"/>
            <p:cNvSpPr txBox="1"/>
            <p:nvPr/>
          </p:nvSpPr>
          <p:spPr bwMode="auto">
            <a:xfrm>
              <a:off x="1052970" y="4923086"/>
              <a:ext cx="2306986" cy="298739"/>
            </a:xfrm>
            <a:prstGeom prst="rect">
              <a:avLst/>
            </a:prstGeom>
            <a:noFill/>
          </p:spPr>
          <p:txBody>
            <a:bodyPr wrap="none" lIns="90000" tIns="46800" rIns="90000" bIns="46800" anchor="b" anchorCtr="1">
              <a:normAutofit/>
            </a:bodyPr>
            <a:lstStyle/>
            <a:p>
              <a:pPr lvl="0" defTabSz="914377">
                <a:defRPr/>
              </a:pP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Consumo</a:t>
              </a:r>
              <a:r>
                <a:rPr lang="en-US" altLang="zh-CN" sz="12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por</a:t>
              </a:r>
              <a:r>
                <a:rPr lang="en-US" altLang="zh-CN" sz="12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 </a:t>
              </a:r>
              <a:r>
                <a:rPr lang="en-US" altLang="zh-CN" sz="1200" b="1" dirty="0" err="1">
                  <a:solidFill>
                    <a:prstClr val="black"/>
                  </a:solidFill>
                  <a:latin typeface="Calibri" panose="020F0502020204030204" pitchFamily="34" charset="0"/>
                  <a:ea typeface="微软雅黑" panose="020B0503020204020204" pitchFamily="34" charset="-122"/>
                  <a:sym typeface="Calibri" panose="020F0502020204030204" pitchFamily="34" charset="0"/>
                </a:rPr>
                <a:t>precio</a:t>
              </a:r>
              <a:r>
                <a:rPr lang="en-US" altLang="zh-CN" sz="1200" b="1" dirty="0">
                  <a:solidFill>
                    <a:prstClr val="black"/>
                  </a:solidFill>
                  <a:latin typeface="Calibri" panose="020F0502020204030204" pitchFamily="34" charset="0"/>
                  <a:ea typeface="微软雅黑" panose="020B0503020204020204" pitchFamily="34" charset="-122"/>
                  <a:sym typeface="Calibri" panose="020F0502020204030204" pitchFamily="34" charset="0"/>
                </a:rPr>
                <a:t> flexible</a:t>
              </a:r>
              <a:endPar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7" name="文本框 56"/>
            <p:cNvSpPr txBox="1"/>
            <p:nvPr/>
          </p:nvSpPr>
          <p:spPr>
            <a:xfrm>
              <a:off x="947415" y="5131673"/>
              <a:ext cx="4870615" cy="57503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171446" lvl="0" indent="-171446" defTabSz="914377">
                <a:lnSpc>
                  <a:spcPts val="2000"/>
                </a:lnSpc>
                <a:buFont typeface="Wingdings" panose="05000000000000000000" pitchFamily="2" charset="2"/>
                <a:buChar char="§"/>
                <a:defRPr/>
              </a:pPr>
              <a:r>
                <a:rPr lang="es-ES" altLang="zh-CN" sz="1000">
                  <a:solidFill>
                    <a:prstClr val="black"/>
                  </a:solidFill>
                  <a:latin typeface="Calibri" panose="020F0502020204030204" pitchFamily="34" charset="0"/>
                  <a:ea typeface="微软雅黑" panose="020B0503020204020204" pitchFamily="34" charset="-122"/>
                  <a:sym typeface="Calibri" panose="020F0502020204030204" pitchFamily="34" charset="0"/>
                </a:rPr>
                <a:t>El importe de liquidación de consumo está sujeto al importe de entrada del dispositivo de consumo</a:t>
              </a:r>
              <a:endParaRPr kumimoji="0" lang="en-US" altLang="zh-CN" sz="10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sp>
          <p:nvSpPr>
            <p:cNvPr id="58" name="文本框 58"/>
            <p:cNvSpPr txBox="1"/>
            <p:nvPr/>
          </p:nvSpPr>
          <p:spPr>
            <a:xfrm>
              <a:off x="724592" y="4910372"/>
              <a:ext cx="2146992" cy="400111"/>
            </a:xfrm>
            <a:prstGeom prst="rect">
              <a:avLst/>
            </a:prstGeom>
            <a:noFill/>
            <a:effectLst/>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51" normalizeH="0" baseline="0" noProof="0" dirty="0">
                  <a:ln>
                    <a:gradFill>
                      <a:gsLst>
                        <a:gs pos="52000">
                          <a:prstClr val="white">
                            <a:alpha val="22000"/>
                          </a:prstClr>
                        </a:gs>
                        <a:gs pos="0">
                          <a:prstClr val="white"/>
                        </a:gs>
                        <a:gs pos="65000">
                          <a:prstClr val="white">
                            <a:alpha val="0"/>
                          </a:prstClr>
                        </a:gs>
                      </a:gsLst>
                      <a:lin ang="5400000" scaled="0"/>
                    </a:gradFill>
                  </a:ln>
                  <a:solidFill>
                    <a:prstClr val="black"/>
                  </a:solidFill>
                  <a:effectLst>
                    <a:outerShdw blurRad="101600" dist="38100" dir="13500000" sx="104000" sy="104000" algn="br" rotWithShape="0">
                      <a:prstClr val="black">
                        <a:alpha val="50000"/>
                      </a:prstClr>
                    </a:outerShdw>
                  </a:effectLst>
                  <a:uLnTx/>
                  <a:uFillTx/>
                  <a:latin typeface="Calibri" panose="020F0502020204030204" pitchFamily="34" charset="0"/>
                  <a:ea typeface="微软雅黑" panose="020B0503020204020204" pitchFamily="34" charset="-122"/>
                  <a:cs typeface="Helvetica Now Text Bold" panose="020B0A04030202090204" charset="0"/>
                  <a:sym typeface="Calibri" panose="020F0502020204030204" pitchFamily="34" charset="0"/>
                </a:rPr>
                <a:t>03</a:t>
              </a:r>
              <a:endParaRPr kumimoji="0" lang="zh-CN" altLang="en-US" sz="20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8" name="组合 7"/>
          <p:cNvGrpSpPr/>
          <p:nvPr/>
        </p:nvGrpSpPr>
        <p:grpSpPr>
          <a:xfrm>
            <a:off x="10616164" y="5117423"/>
            <a:ext cx="1281054" cy="811469"/>
            <a:chOff x="10593981" y="4986953"/>
            <a:chExt cx="1411059" cy="893819"/>
          </a:xfrm>
        </p:grpSpPr>
        <p:pic>
          <p:nvPicPr>
            <p:cNvPr id="59" name="图片 5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40177" y="4986953"/>
              <a:ext cx="564863" cy="893819"/>
            </a:xfrm>
            <a:prstGeom prst="rect">
              <a:avLst/>
            </a:prstGeom>
          </p:spPr>
        </p:pic>
        <p:pic>
          <p:nvPicPr>
            <p:cNvPr id="60" name="图片 5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93981" y="5032741"/>
              <a:ext cx="741379" cy="741379"/>
            </a:xfrm>
            <a:prstGeom prst="rect">
              <a:avLst/>
            </a:prstGeom>
          </p:spPr>
        </p:pic>
        <p:sp>
          <p:nvSpPr>
            <p:cNvPr id="61" name="等腰三角形 60"/>
            <p:cNvSpPr/>
            <p:nvPr/>
          </p:nvSpPr>
          <p:spPr>
            <a:xfrm rot="15783543">
              <a:off x="10931367" y="5236825"/>
              <a:ext cx="595939" cy="394075"/>
            </a:xfrm>
            <a:prstGeom prst="triangle">
              <a:avLst>
                <a:gd name="adj" fmla="val 65024"/>
              </a:avLst>
            </a:prstGeom>
            <a:gradFill flip="none" rotWithShape="1">
              <a:gsLst>
                <a:gs pos="0">
                  <a:srgbClr val="A17B1E">
                    <a:shade val="30000"/>
                    <a:satMod val="115000"/>
                    <a:alpha val="0"/>
                  </a:srgbClr>
                </a:gs>
                <a:gs pos="100000">
                  <a:srgbClr val="A17B1E">
                    <a:shade val="100000"/>
                    <a:satMod val="115000"/>
                    <a:alpha val="67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grpSp>
        <p:nvGrpSpPr>
          <p:cNvPr id="4" name="组合 3"/>
          <p:cNvGrpSpPr/>
          <p:nvPr/>
        </p:nvGrpSpPr>
        <p:grpSpPr>
          <a:xfrm>
            <a:off x="10743139" y="6122491"/>
            <a:ext cx="1131896" cy="591012"/>
            <a:chOff x="10614277" y="5991757"/>
            <a:chExt cx="1381006" cy="721083"/>
          </a:xfrm>
        </p:grpSpPr>
        <p:pic>
          <p:nvPicPr>
            <p:cNvPr id="62" name="图片 6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449934" y="6005688"/>
              <a:ext cx="545349" cy="662483"/>
            </a:xfrm>
            <a:prstGeom prst="rect">
              <a:avLst/>
            </a:prstGeom>
          </p:spPr>
        </p:pic>
        <p:pic>
          <p:nvPicPr>
            <p:cNvPr id="63" name="图片 6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14277" y="5991757"/>
              <a:ext cx="721083" cy="721083"/>
            </a:xfrm>
            <a:prstGeom prst="rect">
              <a:avLst/>
            </a:prstGeom>
          </p:spPr>
        </p:pic>
        <p:sp>
          <p:nvSpPr>
            <p:cNvPr id="65" name="等腰三角形 64"/>
            <p:cNvSpPr/>
            <p:nvPr/>
          </p:nvSpPr>
          <p:spPr>
            <a:xfrm rot="15783543">
              <a:off x="10932261" y="6172461"/>
              <a:ext cx="595939" cy="394075"/>
            </a:xfrm>
            <a:prstGeom prst="triangle">
              <a:avLst>
                <a:gd name="adj" fmla="val 65024"/>
              </a:avLst>
            </a:prstGeom>
            <a:gradFill flip="none" rotWithShape="1">
              <a:gsLst>
                <a:gs pos="0">
                  <a:srgbClr val="A17B1E">
                    <a:shade val="30000"/>
                    <a:satMod val="115000"/>
                    <a:alpha val="0"/>
                  </a:srgbClr>
                </a:gs>
                <a:gs pos="100000">
                  <a:srgbClr val="A17B1E">
                    <a:shade val="100000"/>
                    <a:satMod val="115000"/>
                    <a:alpha val="67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sym typeface="Calibri" panose="020F0502020204030204" pitchFamily="34" charset="0"/>
              </a:endParaRPr>
            </a:p>
          </p:txBody>
        </p:sp>
      </p:grpSp>
      <p:sp>
        <p:nvSpPr>
          <p:cNvPr id="2" name="矩形 1"/>
          <p:cNvSpPr/>
          <p:nvPr/>
        </p:nvSpPr>
        <p:spPr>
          <a:xfrm>
            <a:off x="210199" y="5715511"/>
            <a:ext cx="5357085" cy="830997"/>
          </a:xfrm>
          <a:prstGeom prst="rect">
            <a:avLst/>
          </a:prstGeom>
        </p:spPr>
        <p:txBody>
          <a:bodyPr wrap="square">
            <a:spAutoFit/>
          </a:bodyPr>
          <a:lstStyle/>
          <a:p>
            <a:r>
              <a:rPr lang="es-ES" altLang="zh-CN" sz="1200" b="1" dirty="0">
                <a:solidFill>
                  <a:srgbClr val="C00000"/>
                </a:solidFill>
                <a:latin typeface="Calibri" panose="020F0502020204030204" pitchFamily="34" charset="0"/>
                <a:ea typeface="Microsoft YaHei" panose="020B0503020204020204" pitchFamily="34" charset="-122"/>
                <a:cs typeface="Calibri" panose="020F0502020204030204" pitchFamily="34" charset="0"/>
              </a:rPr>
              <a:t>*Nota: 
</a:t>
            </a:r>
            <a:r>
              <a:rPr lang="es-ES" altLang="zh-CN" sz="1200" dirty="0">
                <a:solidFill>
                  <a:srgbClr val="C00000"/>
                </a:solidFill>
                <a:latin typeface="Calibri" panose="020F0502020204030204" pitchFamily="34" charset="0"/>
                <a:ea typeface="Microsoft YaHei" panose="020B0503020204020204" pitchFamily="34" charset="-122"/>
                <a:cs typeface="Calibri" panose="020F0502020204030204" pitchFamily="34" charset="0"/>
              </a:rPr>
              <a:t>Consumo sin conexión: los datos sin conexión se transfieren completamente al software cuando el dispositivo vuelve a estar en línea.
La serie K6301 ya es compatible y el HCP se lanzará en septiembre.</a:t>
            </a:r>
            <a:endParaRPr lang="zh-CN" altLang="en-US" sz="1200" dirty="0">
              <a:solidFill>
                <a:srgbClr val="C00000"/>
              </a:solidFill>
              <a:latin typeface="Calibri" panose="020F0502020204030204" pitchFamily="34" charset="0"/>
              <a:cs typeface="Calibri" panose="020F0502020204030204" pitchFamily="34" charset="0"/>
            </a:endParaRPr>
          </a:p>
        </p:txBody>
      </p:sp>
      <p:grpSp>
        <p:nvGrpSpPr>
          <p:cNvPr id="68" name="组合 67"/>
          <p:cNvGrpSpPr/>
          <p:nvPr/>
        </p:nvGrpSpPr>
        <p:grpSpPr>
          <a:xfrm>
            <a:off x="5732743" y="3468146"/>
            <a:ext cx="3714070" cy="445512"/>
            <a:chOff x="6337577" y="3419322"/>
            <a:chExt cx="3714070" cy="445512"/>
          </a:xfrm>
        </p:grpSpPr>
        <p:sp>
          <p:nvSpPr>
            <p:cNvPr id="69" name="圆角矩形 68"/>
            <p:cNvSpPr/>
            <p:nvPr/>
          </p:nvSpPr>
          <p:spPr>
            <a:xfrm>
              <a:off x="7028585" y="3419322"/>
              <a:ext cx="2114259" cy="4455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6337577" y="3451050"/>
              <a:ext cx="3714070" cy="369332"/>
            </a:xfrm>
            <a:prstGeom prst="rect">
              <a:avLst/>
            </a:prstGeom>
            <a:noFill/>
          </p:spPr>
          <p:txBody>
            <a:bodyPr wrap="square" rtlCol="0">
              <a:spAutoFit/>
            </a:bodyPr>
            <a:lstStyle/>
            <a:p>
              <a:r>
                <a:rPr lang="es-ES" altLang="zh-CN"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Consumo en línea </a:t>
              </a:r>
              <a:r>
                <a:rPr lang="es-ES" altLang="zh-CN"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fuera de línea*</a:t>
              </a:r>
              <a:endParaRPr lang="zh-CN" alt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64" name="组合 63"/>
          <p:cNvGrpSpPr/>
          <p:nvPr/>
        </p:nvGrpSpPr>
        <p:grpSpPr>
          <a:xfrm>
            <a:off x="6003240" y="2533929"/>
            <a:ext cx="427109" cy="427109"/>
            <a:chOff x="5621229" y="1172010"/>
            <a:chExt cx="427109" cy="427109"/>
          </a:xfrm>
        </p:grpSpPr>
        <p:pic>
          <p:nvPicPr>
            <p:cNvPr id="43" name="图片 4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80839" y="1230300"/>
              <a:ext cx="307887" cy="293226"/>
            </a:xfrm>
            <a:prstGeom prst="rect">
              <a:avLst/>
            </a:prstGeom>
          </p:spPr>
        </p:pic>
        <p:sp>
          <p:nvSpPr>
            <p:cNvPr id="76" name="椭圆 75"/>
            <p:cNvSpPr/>
            <p:nvPr/>
          </p:nvSpPr>
          <p:spPr>
            <a:xfrm>
              <a:off x="5621229" y="1172010"/>
              <a:ext cx="427109" cy="427109"/>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81" name="组合 80"/>
          <p:cNvGrpSpPr/>
          <p:nvPr/>
        </p:nvGrpSpPr>
        <p:grpSpPr>
          <a:xfrm>
            <a:off x="6003611" y="403662"/>
            <a:ext cx="427109" cy="427109"/>
            <a:chOff x="5756020" y="1988586"/>
            <a:chExt cx="427109" cy="427109"/>
          </a:xfrm>
        </p:grpSpPr>
        <p:sp>
          <p:nvSpPr>
            <p:cNvPr id="79" name="椭圆 78"/>
            <p:cNvSpPr/>
            <p:nvPr/>
          </p:nvSpPr>
          <p:spPr>
            <a:xfrm>
              <a:off x="5756020" y="1988586"/>
              <a:ext cx="427109" cy="427109"/>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0" name="图片 7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18289" y="2053027"/>
              <a:ext cx="332290" cy="332290"/>
            </a:xfrm>
            <a:prstGeom prst="rect">
              <a:avLst/>
            </a:prstGeom>
          </p:spPr>
        </p:pic>
      </p:grpSp>
      <p:grpSp>
        <p:nvGrpSpPr>
          <p:cNvPr id="83" name="组合 82"/>
          <p:cNvGrpSpPr/>
          <p:nvPr/>
        </p:nvGrpSpPr>
        <p:grpSpPr>
          <a:xfrm>
            <a:off x="6003610" y="1148687"/>
            <a:ext cx="427109" cy="427109"/>
            <a:chOff x="5688354" y="1879939"/>
            <a:chExt cx="427109" cy="427109"/>
          </a:xfrm>
        </p:grpSpPr>
        <p:sp>
          <p:nvSpPr>
            <p:cNvPr id="78" name="椭圆 77"/>
            <p:cNvSpPr/>
            <p:nvPr/>
          </p:nvSpPr>
          <p:spPr>
            <a:xfrm>
              <a:off x="5688354" y="1879939"/>
              <a:ext cx="427109" cy="427109"/>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2" name="图片 8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15773" y="1912347"/>
              <a:ext cx="378262" cy="378262"/>
            </a:xfrm>
            <a:prstGeom prst="rect">
              <a:avLst/>
            </a:prstGeom>
          </p:spPr>
        </p:pic>
      </p:grpSp>
      <p:grpSp>
        <p:nvGrpSpPr>
          <p:cNvPr id="85" name="组合 84"/>
          <p:cNvGrpSpPr/>
          <p:nvPr/>
        </p:nvGrpSpPr>
        <p:grpSpPr>
          <a:xfrm>
            <a:off x="5997322" y="1895775"/>
            <a:ext cx="427109" cy="427109"/>
            <a:chOff x="5724004" y="1646494"/>
            <a:chExt cx="427109" cy="427109"/>
          </a:xfrm>
        </p:grpSpPr>
        <p:sp>
          <p:nvSpPr>
            <p:cNvPr id="77" name="椭圆 76"/>
            <p:cNvSpPr/>
            <p:nvPr/>
          </p:nvSpPr>
          <p:spPr>
            <a:xfrm>
              <a:off x="5724004" y="1646494"/>
              <a:ext cx="427109" cy="427109"/>
            </a:xfrm>
            <a:prstGeom prst="ellipse">
              <a:avLst/>
            </a:prstGeom>
            <a:noFill/>
            <a:ln>
              <a:solidFill>
                <a:srgbClr val="1322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4" name="图片 8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67317" y="1708672"/>
              <a:ext cx="319972" cy="319972"/>
            </a:xfrm>
            <a:prstGeom prst="rect">
              <a:avLst/>
            </a:prstGeom>
          </p:spPr>
        </p:pic>
      </p:grpSp>
      <p:pic>
        <p:nvPicPr>
          <p:cNvPr id="86" name="图片 8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95192" y="2180265"/>
            <a:ext cx="280397" cy="280397"/>
          </a:xfrm>
          <a:prstGeom prst="rect">
            <a:avLst/>
          </a:prstGeom>
        </p:spPr>
      </p:pic>
    </p:spTree>
    <p:extLst>
      <p:ext uri="{BB962C8B-B14F-4D97-AF65-F5344CB8AC3E}">
        <p14:creationId xmlns:p14="http://schemas.microsoft.com/office/powerpoint/2010/main" val="41180566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6" name="矩形 25"/>
          <p:cNvSpPr/>
          <p:nvPr/>
        </p:nvSpPr>
        <p:spPr>
          <a:xfrm>
            <a:off x="0" y="0"/>
            <a:ext cx="12192000" cy="6858000"/>
          </a:xfrm>
          <a:prstGeom prst="rect">
            <a:avLst/>
          </a:prstGeom>
          <a:gradFill flip="none" rotWithShape="1">
            <a:gsLst>
              <a:gs pos="44000">
                <a:srgbClr val="414141">
                  <a:alpha val="76000"/>
                </a:srgbClr>
              </a:gs>
              <a:gs pos="0">
                <a:schemeClr val="tx1">
                  <a:lumMod val="85000"/>
                  <a:lumOff val="15000"/>
                  <a:alpha val="88000"/>
                </a:schemeClr>
              </a:gs>
              <a:gs pos="76000">
                <a:schemeClr val="tx1">
                  <a:lumMod val="65000"/>
                  <a:lumOff val="35000"/>
                  <a:alpha val="4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mn-cs"/>
            </a:endParaRPr>
          </a:p>
        </p:txBody>
      </p:sp>
      <p:sp>
        <p:nvSpPr>
          <p:cNvPr id="27" name="文本框 26"/>
          <p:cNvSpPr txBox="1"/>
          <p:nvPr/>
        </p:nvSpPr>
        <p:spPr>
          <a:xfrm>
            <a:off x="754476" y="1423825"/>
            <a:ext cx="7231284" cy="7848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rPr>
              <a:t>Panic Alarm Station</a:t>
            </a:r>
          </a:p>
        </p:txBody>
      </p:sp>
      <p:pic>
        <p:nvPicPr>
          <p:cNvPr id="11" name="图片 10"/>
          <p:cNvPicPr>
            <a:picLocks noChangeAspect="1"/>
          </p:cNvPicPr>
          <p:nvPr/>
        </p:nvPicPr>
        <p:blipFill>
          <a:blip r:embed="rId4" cstate="screen">
            <a:extLst>
              <a:ext uri="{BEBA8EAE-BF5A-486C-A8C5-ECC9F3942E4B}">
                <a14:imgProps xmlns:a14="http://schemas.microsoft.com/office/drawing/2010/main">
                  <a14:imgLayer r:embed="rId5">
                    <a14:imgEffect>
                      <a14:backgroundRemoval t="1073" b="98927" l="9705" r="89451">
                        <a14:foregroundMark x1="29114" y1="6652" x2="29114" y2="6652"/>
                        <a14:foregroundMark x1="21097" y1="6438" x2="21097" y2="6438"/>
                        <a14:foregroundMark x1="23207" y1="8691" x2="23207" y2="8691"/>
                        <a14:foregroundMark x1="37975" y1="7833" x2="37975" y2="7833"/>
                        <a14:foregroundMark x1="73840" y1="53326" x2="73840" y2="53326"/>
                        <a14:foregroundMark x1="63291" y1="51717" x2="63291" y2="51717"/>
                        <a14:foregroundMark x1="62869" y1="52790" x2="62869" y2="52790"/>
                        <a14:foregroundMark x1="56540" y1="53112" x2="56540" y2="53112"/>
                        <a14:foregroundMark x1="55274" y1="53541" x2="55274" y2="53541"/>
                        <a14:foregroundMark x1="55274" y1="53541" x2="55274" y2="53541"/>
                        <a14:foregroundMark x1="60759" y1="53541" x2="60759" y2="53541"/>
                        <a14:foregroundMark x1="63291" y1="53648" x2="63291" y2="53648"/>
                        <a14:foregroundMark x1="63291" y1="53863" x2="63291" y2="53863"/>
                        <a14:foregroundMark x1="45148" y1="97103" x2="59916" y2="96567"/>
                        <a14:foregroundMark x1="86076" y1="97103" x2="70886" y2="96567"/>
                        <a14:foregroundMark x1="45570" y1="96674" x2="69620" y2="96567"/>
                      </a14:backgroundRemoval>
                    </a14:imgEffect>
                  </a14:imgLayer>
                </a14:imgProps>
              </a:ext>
              <a:ext uri="{28A0092B-C50C-407E-A947-70E740481C1C}">
                <a14:useLocalDpi xmlns:a14="http://schemas.microsoft.com/office/drawing/2010/main"/>
              </a:ext>
            </a:extLst>
          </a:blip>
          <a:stretch>
            <a:fillRect/>
          </a:stretch>
        </p:blipFill>
        <p:spPr>
          <a:xfrm>
            <a:off x="9652126" y="1535585"/>
            <a:ext cx="1334036" cy="5246087"/>
          </a:xfrm>
          <a:prstGeom prst="rect">
            <a:avLst/>
          </a:prstGeom>
        </p:spPr>
      </p:pic>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13720" y="4104517"/>
            <a:ext cx="1017580" cy="2677155"/>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30172" y="4705804"/>
            <a:ext cx="1260390" cy="1895638"/>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14120" y="4334709"/>
            <a:ext cx="1762318" cy="2637827"/>
          </a:xfrm>
          <a:prstGeom prst="rect">
            <a:avLst/>
          </a:prstGeom>
        </p:spPr>
      </p:pic>
      <p:pic>
        <p:nvPicPr>
          <p:cNvPr id="3" name="Imagen 7" descr="Logotipo&#10;&#10;Descripción generada automáticamente">
            <a:extLst>
              <a:ext uri="{FF2B5EF4-FFF2-40B4-BE49-F238E27FC236}">
                <a16:creationId xmlns:a16="http://schemas.microsoft.com/office/drawing/2014/main" id="{4DD67468-A788-9438-354F-7D128DCD9448}"/>
              </a:ext>
            </a:extLst>
          </p:cNvPr>
          <p:cNvPicPr>
            <a:picLocks noChangeAspect="1"/>
          </p:cNvPicPr>
          <p:nvPr/>
        </p:nvPicPr>
        <p:blipFill rotWithShape="1">
          <a:blip r:embed="rId9">
            <a:biLevel thresh="25000"/>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2195306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组合 6"/>
          <p:cNvGrpSpPr/>
          <p:nvPr/>
        </p:nvGrpSpPr>
        <p:grpSpPr>
          <a:xfrm>
            <a:off x="5855830" y="1012134"/>
            <a:ext cx="4310520" cy="2705347"/>
            <a:chOff x="5855830" y="1012134"/>
            <a:chExt cx="4310520" cy="2705347"/>
          </a:xfrm>
        </p:grpSpPr>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08137" y="1242587"/>
              <a:ext cx="1135321" cy="1610541"/>
            </a:xfrm>
            <a:prstGeom prst="rect">
              <a:avLst/>
            </a:prstGeom>
          </p:spPr>
        </p:pic>
        <p:sp>
          <p:nvSpPr>
            <p:cNvPr id="178" name="矩形: 圆角 1">
              <a:extLst>
                <a:ext uri="{FF2B5EF4-FFF2-40B4-BE49-F238E27FC236}">
                  <a16:creationId xmlns:a16="http://schemas.microsoft.com/office/drawing/2014/main" id="{8915CF09-0838-49AA-BF50-C0984F986999}"/>
                </a:ext>
              </a:extLst>
            </p:cNvPr>
            <p:cNvSpPr/>
            <p:nvPr/>
          </p:nvSpPr>
          <p:spPr>
            <a:xfrm>
              <a:off x="5855830" y="1090872"/>
              <a:ext cx="4310520" cy="262660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79" name="矩形: 圆角 6">
              <a:extLst>
                <a:ext uri="{FF2B5EF4-FFF2-40B4-BE49-F238E27FC236}">
                  <a16:creationId xmlns:a16="http://schemas.microsoft.com/office/drawing/2014/main" id="{CF5BCC85-336D-4D39-BBFA-EED81290BC55}"/>
                </a:ext>
              </a:extLst>
            </p:cNvPr>
            <p:cNvSpPr/>
            <p:nvPr/>
          </p:nvSpPr>
          <p:spPr>
            <a:xfrm>
              <a:off x="6521739" y="1012134"/>
              <a:ext cx="2978702" cy="489226"/>
            </a:xfrm>
            <a:prstGeom prst="roundRect">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80" name="矩形 179"/>
            <p:cNvSpPr/>
            <p:nvPr/>
          </p:nvSpPr>
          <p:spPr>
            <a:xfrm>
              <a:off x="6450759" y="1075820"/>
              <a:ext cx="304968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Helvetica" panose="020B0604020202020204" pitchFamily="34" charset="0"/>
                  <a:ea typeface="微软雅黑" panose="020B0503020204020204" pitchFamily="34" charset="-122"/>
                  <a:cs typeface="Helvetica" panose="020B0604020202020204" pitchFamily="34" charset="0"/>
                </a:rPr>
                <a:t>Video Panic Alarm Panel</a:t>
              </a:r>
            </a:p>
          </p:txBody>
        </p:sp>
        <p:pic>
          <p:nvPicPr>
            <p:cNvPr id="188" name="图片 18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680702" y="1869417"/>
              <a:ext cx="1759001" cy="1239929"/>
            </a:xfrm>
            <a:prstGeom prst="rect">
              <a:avLst/>
            </a:prstGeom>
          </p:spPr>
        </p:pic>
      </p:grpSp>
      <p:sp>
        <p:nvSpPr>
          <p:cNvPr id="2" name="Titolo 1"/>
          <p:cNvSpPr txBox="1">
            <a:spLocks/>
          </p:cNvSpPr>
          <p:nvPr/>
        </p:nvSpPr>
        <p:spPr>
          <a:xfrm>
            <a:off x="714296" y="197741"/>
            <a:ext cx="7261304"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Panic Alarm Station</a:t>
            </a:r>
          </a:p>
        </p:txBody>
      </p:sp>
      <p:sp>
        <p:nvSpPr>
          <p:cNvPr id="187" name="文本框 186"/>
          <p:cNvSpPr txBox="1"/>
          <p:nvPr/>
        </p:nvSpPr>
        <p:spPr>
          <a:xfrm>
            <a:off x="7741358" y="3365565"/>
            <a:ext cx="16376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Helvetica" panose="020B0604020202020204" pitchFamily="34" charset="0"/>
                <a:ea typeface="微软雅黑"/>
                <a:cs typeface="Helvetica" panose="020B0604020202020204" pitchFamily="34" charset="0"/>
              </a:rPr>
              <a:t>Classrooms</a:t>
            </a:r>
            <a:endParaRPr kumimoji="0" lang="zh-CN" altLang="en-US" sz="1800" b="1" i="0" u="none" strike="noStrike" kern="1200" cap="none" spc="0" normalizeH="0" baseline="0" noProof="0" dirty="0">
              <a:ln>
                <a:noFill/>
              </a:ln>
              <a:solidFill>
                <a:srgbClr val="000000"/>
              </a:solidFill>
              <a:effectLst/>
              <a:uLnTx/>
              <a:uFillTx/>
              <a:latin typeface="Helvetica" panose="020B0604020202020204" pitchFamily="34" charset="0"/>
              <a:ea typeface="微软雅黑"/>
              <a:cs typeface="Helvetica" panose="020B0604020202020204" pitchFamily="34" charset="0"/>
            </a:endParaRPr>
          </a:p>
        </p:txBody>
      </p:sp>
      <p:grpSp>
        <p:nvGrpSpPr>
          <p:cNvPr id="8" name="组合 7"/>
          <p:cNvGrpSpPr/>
          <p:nvPr/>
        </p:nvGrpSpPr>
        <p:grpSpPr>
          <a:xfrm>
            <a:off x="1245833" y="1002743"/>
            <a:ext cx="4310520" cy="2777706"/>
            <a:chOff x="1245833" y="1002743"/>
            <a:chExt cx="4310520" cy="2777706"/>
          </a:xfrm>
        </p:grpSpPr>
        <p:sp>
          <p:nvSpPr>
            <p:cNvPr id="174" name="矩形: 圆角 1">
              <a:extLst>
                <a:ext uri="{FF2B5EF4-FFF2-40B4-BE49-F238E27FC236}">
                  <a16:creationId xmlns:a16="http://schemas.microsoft.com/office/drawing/2014/main" id="{8915CF09-0838-49AA-BF50-C0984F986999}"/>
                </a:ext>
              </a:extLst>
            </p:cNvPr>
            <p:cNvSpPr/>
            <p:nvPr/>
          </p:nvSpPr>
          <p:spPr>
            <a:xfrm>
              <a:off x="1245833" y="1090872"/>
              <a:ext cx="4310520" cy="262660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75" name="矩形: 圆角 6">
              <a:extLst>
                <a:ext uri="{FF2B5EF4-FFF2-40B4-BE49-F238E27FC236}">
                  <a16:creationId xmlns:a16="http://schemas.microsoft.com/office/drawing/2014/main" id="{CF5BCC85-336D-4D39-BBFA-EED81290BC55}"/>
                </a:ext>
              </a:extLst>
            </p:cNvPr>
            <p:cNvSpPr/>
            <p:nvPr/>
          </p:nvSpPr>
          <p:spPr>
            <a:xfrm>
              <a:off x="2096443" y="1002743"/>
              <a:ext cx="2641758" cy="489226"/>
            </a:xfrm>
            <a:prstGeom prst="roundRect">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76" name="矩形 175"/>
            <p:cNvSpPr/>
            <p:nvPr/>
          </p:nvSpPr>
          <p:spPr>
            <a:xfrm>
              <a:off x="1919909" y="1085736"/>
              <a:ext cx="297053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Helvetica" panose="020B0604020202020204" pitchFamily="34" charset="0"/>
                  <a:ea typeface="微软雅黑" panose="020B0503020204020204" pitchFamily="34" charset="-122"/>
                  <a:cs typeface="Helvetica" panose="020B0604020202020204" pitchFamily="34" charset="0"/>
                </a:rPr>
                <a:t>Audio Panic Alarm Panel</a:t>
              </a:r>
            </a:p>
          </p:txBody>
        </p:sp>
        <p:sp>
          <p:nvSpPr>
            <p:cNvPr id="190" name="文本框 189"/>
            <p:cNvSpPr txBox="1"/>
            <p:nvPr/>
          </p:nvSpPr>
          <p:spPr>
            <a:xfrm>
              <a:off x="3123611" y="3411117"/>
              <a:ext cx="20658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Helvetica" panose="020B0604020202020204" pitchFamily="34" charset="0"/>
                  <a:ea typeface="微软雅黑"/>
                  <a:cs typeface="Helvetica" panose="020B0604020202020204" pitchFamily="34" charset="0"/>
                </a:rPr>
                <a:t>ATM / Restroom</a:t>
              </a:r>
            </a:p>
          </p:txBody>
        </p:sp>
        <p:pic>
          <p:nvPicPr>
            <p:cNvPr id="195" name="图片 19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81431" y="2012323"/>
              <a:ext cx="992071" cy="1324446"/>
            </a:xfrm>
            <a:prstGeom prst="rect">
              <a:avLst/>
            </a:prstGeom>
          </p:spPr>
        </p:pic>
        <p:pic>
          <p:nvPicPr>
            <p:cNvPr id="196" name="图片 19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36543" y="2008577"/>
              <a:ext cx="896395" cy="1370028"/>
            </a:xfrm>
            <a:prstGeom prst="rect">
              <a:avLst/>
            </a:prstGeom>
          </p:spPr>
        </p:pic>
        <p:pic>
          <p:nvPicPr>
            <p:cNvPr id="161" name="图片 16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4715" y="1671730"/>
              <a:ext cx="1200238" cy="1805168"/>
            </a:xfrm>
            <a:prstGeom prst="rect">
              <a:avLst/>
            </a:prstGeom>
          </p:spPr>
        </p:pic>
      </p:grpSp>
      <p:grpSp>
        <p:nvGrpSpPr>
          <p:cNvPr id="6" name="组合 5"/>
          <p:cNvGrpSpPr/>
          <p:nvPr/>
        </p:nvGrpSpPr>
        <p:grpSpPr>
          <a:xfrm>
            <a:off x="5849249" y="3882776"/>
            <a:ext cx="4310520" cy="2771365"/>
            <a:chOff x="5849249" y="3882776"/>
            <a:chExt cx="4310520" cy="2771365"/>
          </a:xfrm>
        </p:grpSpPr>
        <p:sp>
          <p:nvSpPr>
            <p:cNvPr id="31" name="矩形: 圆角 1">
              <a:extLst>
                <a:ext uri="{FF2B5EF4-FFF2-40B4-BE49-F238E27FC236}">
                  <a16:creationId xmlns:a16="http://schemas.microsoft.com/office/drawing/2014/main" id="{8915CF09-0838-49AA-BF50-C0984F986999}"/>
                </a:ext>
              </a:extLst>
            </p:cNvPr>
            <p:cNvSpPr/>
            <p:nvPr/>
          </p:nvSpPr>
          <p:spPr>
            <a:xfrm>
              <a:off x="5849249" y="3957010"/>
              <a:ext cx="4310520" cy="264852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32" name="矩形: 圆角 6">
              <a:extLst>
                <a:ext uri="{FF2B5EF4-FFF2-40B4-BE49-F238E27FC236}">
                  <a16:creationId xmlns:a16="http://schemas.microsoft.com/office/drawing/2014/main" id="{CF5BCC85-336D-4D39-BBFA-EED81290BC55}"/>
                </a:ext>
              </a:extLst>
            </p:cNvPr>
            <p:cNvSpPr/>
            <p:nvPr/>
          </p:nvSpPr>
          <p:spPr>
            <a:xfrm>
              <a:off x="6508577" y="3882776"/>
              <a:ext cx="2991864" cy="461240"/>
            </a:xfrm>
            <a:prstGeom prst="roundRect">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33" name="矩形 32"/>
            <p:cNvSpPr/>
            <p:nvPr/>
          </p:nvSpPr>
          <p:spPr>
            <a:xfrm>
              <a:off x="7200172" y="3957010"/>
              <a:ext cx="177888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Helvetica" panose="020B0604020202020204" pitchFamily="34" charset="0"/>
                  <a:ea typeface="微软雅黑" panose="020B0503020204020204" pitchFamily="34" charset="-122"/>
                  <a:cs typeface="Helvetica" panose="020B0604020202020204" pitchFamily="34" charset="0"/>
                </a:rPr>
                <a:t>Panic Alarm Tower</a:t>
              </a:r>
            </a:p>
          </p:txBody>
        </p:sp>
        <p:pic>
          <p:nvPicPr>
            <p:cNvPr id="34" name="图片 33"/>
            <p:cNvPicPr>
              <a:picLocks noChangeAspect="1"/>
            </p:cNvPicPr>
            <p:nvPr/>
          </p:nvPicPr>
          <p:blipFill>
            <a:blip r:embed="rId8" cstate="screen">
              <a:extLst>
                <a:ext uri="{BEBA8EAE-BF5A-486C-A8C5-ECC9F3942E4B}">
                  <a14:imgProps xmlns:a14="http://schemas.microsoft.com/office/drawing/2010/main">
                    <a14:imgLayer r:embed="rId9">
                      <a14:imgEffect>
                        <a14:backgroundRemoval t="1073" b="98927" l="9705" r="89451">
                          <a14:foregroundMark x1="29114" y1="6652" x2="29114" y2="6652"/>
                          <a14:foregroundMark x1="21097" y1="6438" x2="21097" y2="6438"/>
                          <a14:foregroundMark x1="23207" y1="8691" x2="23207" y2="8691"/>
                          <a14:foregroundMark x1="37975" y1="7833" x2="37975" y2="7833"/>
                          <a14:foregroundMark x1="73840" y1="53326" x2="73840" y2="53326"/>
                          <a14:foregroundMark x1="63291" y1="51717" x2="63291" y2="51717"/>
                          <a14:foregroundMark x1="62869" y1="52790" x2="62869" y2="52790"/>
                          <a14:foregroundMark x1="56540" y1="53112" x2="56540" y2="53112"/>
                          <a14:foregroundMark x1="55274" y1="53541" x2="55274" y2="53541"/>
                          <a14:foregroundMark x1="55274" y1="53541" x2="55274" y2="53541"/>
                          <a14:foregroundMark x1="60759" y1="53541" x2="60759" y2="53541"/>
                          <a14:foregroundMark x1="63291" y1="53648" x2="63291" y2="53648"/>
                          <a14:foregroundMark x1="63291" y1="53863" x2="63291" y2="53863"/>
                          <a14:foregroundMark x1="45148" y1="97103" x2="59916" y2="96567"/>
                          <a14:foregroundMark x1="86076" y1="97103" x2="70886" y2="96567"/>
                          <a14:foregroundMark x1="45570" y1="96674" x2="69620" y2="96567"/>
                        </a14:backgroundRemoval>
                      </a14:imgEffect>
                    </a14:imgLayer>
                  </a14:imgProps>
                </a:ext>
                <a:ext uri="{28A0092B-C50C-407E-A947-70E740481C1C}">
                  <a14:useLocalDpi xmlns:a14="http://schemas.microsoft.com/office/drawing/2010/main"/>
                </a:ext>
              </a:extLst>
            </a:blip>
            <a:stretch>
              <a:fillRect/>
            </a:stretch>
          </p:blipFill>
          <p:spPr>
            <a:xfrm>
              <a:off x="5995888" y="3981689"/>
              <a:ext cx="679582" cy="2672452"/>
            </a:xfrm>
            <a:prstGeom prst="rect">
              <a:avLst/>
            </a:prstGeom>
          </p:spPr>
        </p:pic>
        <p:sp>
          <p:nvSpPr>
            <p:cNvPr id="35" name="文本框 34"/>
            <p:cNvSpPr txBox="1"/>
            <p:nvPr/>
          </p:nvSpPr>
          <p:spPr>
            <a:xfrm>
              <a:off x="6952839" y="6236207"/>
              <a:ext cx="29298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Helvetica" panose="020B0604020202020204" pitchFamily="34" charset="0"/>
                  <a:ea typeface="微软雅黑"/>
                  <a:cs typeface="Helvetica" panose="020B0604020202020204" pitchFamily="34" charset="0"/>
                </a:rPr>
                <a:t>Prison / Safe City / Parks</a:t>
              </a:r>
              <a:endParaRPr kumimoji="0" lang="zh-CN" altLang="en-US" sz="1800" b="1" i="0" u="none" strike="noStrike" kern="1200" cap="none" spc="0" normalizeH="0" baseline="0" noProof="0" dirty="0">
                <a:ln>
                  <a:noFill/>
                </a:ln>
                <a:solidFill>
                  <a:srgbClr val="000000"/>
                </a:solidFill>
                <a:effectLst/>
                <a:uLnTx/>
                <a:uFillTx/>
                <a:latin typeface="Helvetica" panose="020B0604020202020204" pitchFamily="34" charset="0"/>
                <a:ea typeface="微软雅黑"/>
                <a:cs typeface="Helvetica" panose="020B0604020202020204" pitchFamily="34" charset="0"/>
              </a:endParaRPr>
            </a:p>
          </p:txBody>
        </p:sp>
        <p:pic>
          <p:nvPicPr>
            <p:cNvPr id="36" name="图片 3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10529" y="4907578"/>
              <a:ext cx="1366687" cy="1279451"/>
            </a:xfrm>
            <a:prstGeom prst="rect">
              <a:avLst/>
            </a:prstGeom>
          </p:spPr>
        </p:pic>
        <p:grpSp>
          <p:nvGrpSpPr>
            <p:cNvPr id="37" name="组合 36"/>
            <p:cNvGrpSpPr/>
            <p:nvPr/>
          </p:nvGrpSpPr>
          <p:grpSpPr>
            <a:xfrm>
              <a:off x="8486393" y="4918459"/>
              <a:ext cx="1194360" cy="1311111"/>
              <a:chOff x="10504852" y="4676108"/>
              <a:chExt cx="1194360" cy="1311111"/>
            </a:xfrm>
          </p:grpSpPr>
          <p:pic>
            <p:nvPicPr>
              <p:cNvPr id="38" name="图片 3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504852" y="4676108"/>
                <a:ext cx="1137873" cy="1311111"/>
              </a:xfrm>
              <a:prstGeom prst="rect">
                <a:avLst/>
              </a:prstGeom>
            </p:spPr>
          </p:pic>
          <p:pic>
            <p:nvPicPr>
              <p:cNvPr id="39" name="图片 38"/>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393692" y="5143948"/>
                <a:ext cx="305520" cy="700290"/>
              </a:xfrm>
              <a:prstGeom prst="rect">
                <a:avLst/>
              </a:prstGeom>
            </p:spPr>
          </p:pic>
        </p:grpSp>
      </p:grpSp>
      <p:pic>
        <p:nvPicPr>
          <p:cNvPr id="40" name="图片 39"/>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12093" y="1303795"/>
            <a:ext cx="1762318" cy="2637827"/>
          </a:xfrm>
          <a:prstGeom prst="rect">
            <a:avLst/>
          </a:prstGeom>
        </p:spPr>
      </p:pic>
      <p:grpSp>
        <p:nvGrpSpPr>
          <p:cNvPr id="9" name="组合 8"/>
          <p:cNvGrpSpPr/>
          <p:nvPr/>
        </p:nvGrpSpPr>
        <p:grpSpPr>
          <a:xfrm>
            <a:off x="1245833" y="3879356"/>
            <a:ext cx="4310520" cy="2726183"/>
            <a:chOff x="1245833" y="3879356"/>
            <a:chExt cx="4310520" cy="2726183"/>
          </a:xfrm>
        </p:grpSpPr>
        <p:sp>
          <p:nvSpPr>
            <p:cNvPr id="182" name="矩形: 圆角 1">
              <a:extLst>
                <a:ext uri="{FF2B5EF4-FFF2-40B4-BE49-F238E27FC236}">
                  <a16:creationId xmlns:a16="http://schemas.microsoft.com/office/drawing/2014/main" id="{8915CF09-0838-49AA-BF50-C0984F986999}"/>
                </a:ext>
              </a:extLst>
            </p:cNvPr>
            <p:cNvSpPr/>
            <p:nvPr/>
          </p:nvSpPr>
          <p:spPr>
            <a:xfrm>
              <a:off x="1245833" y="3953590"/>
              <a:ext cx="4310520" cy="2648529"/>
            </a:xfrm>
            <a:prstGeom prst="roundRect">
              <a:avLst>
                <a:gd name="adj" fmla="val 185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83" name="矩形: 圆角 6">
              <a:extLst>
                <a:ext uri="{FF2B5EF4-FFF2-40B4-BE49-F238E27FC236}">
                  <a16:creationId xmlns:a16="http://schemas.microsoft.com/office/drawing/2014/main" id="{CF5BCC85-336D-4D39-BBFA-EED81290BC55}"/>
                </a:ext>
              </a:extLst>
            </p:cNvPr>
            <p:cNvSpPr/>
            <p:nvPr/>
          </p:nvSpPr>
          <p:spPr>
            <a:xfrm>
              <a:off x="1905161" y="3879356"/>
              <a:ext cx="2991864" cy="461240"/>
            </a:xfrm>
            <a:prstGeom prst="roundRect">
              <a:avLst/>
            </a:prstGeom>
            <a:gradFill flip="none" rotWithShape="1">
              <a:gsLst>
                <a:gs pos="0">
                  <a:srgbClr val="A01716"/>
                </a:gs>
                <a:gs pos="100000">
                  <a:srgbClr val="DA384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Helvetica" panose="020B0604020202020204" pitchFamily="34" charset="0"/>
                <a:ea typeface="微软雅黑"/>
                <a:cs typeface="Helvetica" panose="020B0604020202020204" pitchFamily="34" charset="0"/>
              </a:endParaRPr>
            </a:p>
          </p:txBody>
        </p:sp>
        <p:sp>
          <p:nvSpPr>
            <p:cNvPr id="184" name="矩形 183"/>
            <p:cNvSpPr/>
            <p:nvPr/>
          </p:nvSpPr>
          <p:spPr>
            <a:xfrm>
              <a:off x="2638102" y="3953590"/>
              <a:ext cx="160306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Helvetica" panose="020B0604020202020204" pitchFamily="34" charset="0"/>
                  <a:ea typeface="微软雅黑" panose="020B0503020204020204" pitchFamily="34" charset="-122"/>
                  <a:cs typeface="Helvetica" panose="020B0604020202020204" pitchFamily="34" charset="0"/>
                </a:rPr>
                <a:t>Panic Alarm Box</a:t>
              </a:r>
            </a:p>
          </p:txBody>
        </p:sp>
        <p:sp>
          <p:nvSpPr>
            <p:cNvPr id="189" name="文本框 188"/>
            <p:cNvSpPr txBox="1"/>
            <p:nvPr/>
          </p:nvSpPr>
          <p:spPr>
            <a:xfrm>
              <a:off x="2541314" y="6236207"/>
              <a:ext cx="29298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Helvetica" panose="020B0604020202020204" pitchFamily="34" charset="0"/>
                  <a:ea typeface="微软雅黑"/>
                  <a:cs typeface="Helvetica" panose="020B0604020202020204" pitchFamily="34" charset="0"/>
                </a:rPr>
                <a:t>Campus / Train Station</a:t>
              </a:r>
              <a:endParaRPr kumimoji="0" lang="zh-CN" altLang="en-US" sz="1800" b="1" i="0" u="none" strike="noStrike" kern="1200" cap="none" spc="0" normalizeH="0" baseline="0" noProof="0" dirty="0">
                <a:ln>
                  <a:noFill/>
                </a:ln>
                <a:solidFill>
                  <a:srgbClr val="000000"/>
                </a:solidFill>
                <a:effectLst/>
                <a:uLnTx/>
                <a:uFillTx/>
                <a:latin typeface="Helvetica" panose="020B0604020202020204" pitchFamily="34" charset="0"/>
                <a:ea typeface="微软雅黑"/>
                <a:cs typeface="Helvetica" panose="020B0604020202020204" pitchFamily="34" charset="0"/>
              </a:endParaRPr>
            </a:p>
          </p:txBody>
        </p:sp>
        <p:pic>
          <p:nvPicPr>
            <p:cNvPr id="41" name="图片 40">
              <a:extLst>
                <a:ext uri="{FF2B5EF4-FFF2-40B4-BE49-F238E27FC236}">
                  <a16:creationId xmlns:a16="http://schemas.microsoft.com/office/drawing/2014/main" id="{00000000-0008-0000-0600-000004000000}"/>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397199" y="4514393"/>
              <a:ext cx="1041269" cy="1627287"/>
            </a:xfrm>
            <a:prstGeom prst="rect">
              <a:avLst/>
            </a:prstGeom>
          </p:spPr>
        </p:pic>
        <p:pic>
          <p:nvPicPr>
            <p:cNvPr id="4" name="图片 3"/>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555966" y="4817573"/>
              <a:ext cx="979530" cy="1085540"/>
            </a:xfrm>
            <a:prstGeom prst="rect">
              <a:avLst/>
            </a:prstGeom>
          </p:spPr>
        </p:pic>
        <p:pic>
          <p:nvPicPr>
            <p:cNvPr id="5" name="图片 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599666" y="4817573"/>
              <a:ext cx="1628310" cy="1085540"/>
            </a:xfrm>
            <a:prstGeom prst="rect">
              <a:avLst/>
            </a:prstGeom>
          </p:spPr>
        </p:pic>
      </p:grpSp>
    </p:spTree>
    <p:extLst>
      <p:ext uri="{BB962C8B-B14F-4D97-AF65-F5344CB8AC3E}">
        <p14:creationId xmlns:p14="http://schemas.microsoft.com/office/powerpoint/2010/main" val="288745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884891" y="201397"/>
            <a:ext cx="10350799"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MinMoe Face Recognition Terminal</a:t>
            </a:r>
          </a:p>
        </p:txBody>
      </p:sp>
      <p:graphicFrame>
        <p:nvGraphicFramePr>
          <p:cNvPr id="106" name="表格 105"/>
          <p:cNvGraphicFramePr>
            <a:graphicFrameLocks noGrp="1"/>
          </p:cNvGraphicFramePr>
          <p:nvPr/>
        </p:nvGraphicFramePr>
        <p:xfrm>
          <a:off x="5967658" y="3256912"/>
          <a:ext cx="5694451" cy="3451923"/>
        </p:xfrm>
        <a:graphic>
          <a:graphicData uri="http://schemas.openxmlformats.org/drawingml/2006/table">
            <a:tbl>
              <a:tblPr firstRow="1" bandRow="1">
                <a:tableStyleId>{5C22544A-7EE6-4342-B048-85BDC9FD1C3A}</a:tableStyleId>
              </a:tblPr>
              <a:tblGrid>
                <a:gridCol w="2550733">
                  <a:extLst>
                    <a:ext uri="{9D8B030D-6E8A-4147-A177-3AD203B41FA5}">
                      <a16:colId xmlns:a16="http://schemas.microsoft.com/office/drawing/2014/main" val="614499299"/>
                    </a:ext>
                  </a:extLst>
                </a:gridCol>
                <a:gridCol w="3143718">
                  <a:extLst>
                    <a:ext uri="{9D8B030D-6E8A-4147-A177-3AD203B41FA5}">
                      <a16:colId xmlns:a16="http://schemas.microsoft.com/office/drawing/2014/main" val="3485020075"/>
                    </a:ext>
                  </a:extLst>
                </a:gridCol>
              </a:tblGrid>
              <a:tr h="2967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Model</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1"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DS-K1T342 Series</a:t>
                      </a:r>
                    </a:p>
                  </a:txBody>
                  <a:tcPr marL="7620" marR="7620" marT="7620" marB="0" anchor="ctr">
                    <a:lnL w="12700" cmpd="sng">
                      <a:noFill/>
                    </a:lnL>
                    <a:lnR w="12700" cmpd="sng">
                      <a:noFill/>
                    </a:lnR>
                    <a:lnT w="12700" cmpd="sng">
                      <a:noFill/>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3396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a:t>
                      </a:r>
                      <a:r>
                        <a:rPr lang="en-US" altLang="zh-CN"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t>
                      </a: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1,500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6630179"/>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Fingerprint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3315831"/>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type</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Felica,DESfire,Mifare</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1,EM</a:t>
                      </a:r>
                      <a:endPar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1451553"/>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3,000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2534751"/>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Event capacity</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150,000</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2299"/>
                  </a:ext>
                </a:extLst>
              </a:tr>
              <a:tr h="310593">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Mask</a:t>
                      </a:r>
                      <a:r>
                        <a:rPr lang="en-US" sz="1100" b="1"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 detection</a:t>
                      </a:r>
                      <a:endPar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863238"/>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Communication</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Ethernet, Wi-Fi</a:t>
                      </a:r>
                      <a:r>
                        <a:rPr lang="en-US"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(optional)</a:t>
                      </a:r>
                    </a:p>
                    <a:p>
                      <a:pPr algn="ctr" fontAlgn="ct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RS-485,Wiegand</a:t>
                      </a:r>
                    </a:p>
                    <a:p>
                      <a:pPr algn="ctr" fontAlgn="ctr"/>
                      <a:r>
                        <a:rPr lang="en-US" altLang="zh-CN"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a:t>
                      </a: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USB</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030446"/>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Voltage input</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DC 12V</a:t>
                      </a:r>
                    </a:p>
                    <a:p>
                      <a:pPr algn="ctr" fontAlgn="ctr"/>
                      <a:r>
                        <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DC 12V~DC</a:t>
                      </a:r>
                      <a:r>
                        <a:rPr lang="en-US"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24V(</a:t>
                      </a:r>
                      <a:r>
                        <a:rPr lang="en-US" sz="90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DS-K1T342D Series</a:t>
                      </a:r>
                      <a:r>
                        <a:rPr lang="en-US" sz="1050" b="0" i="0" u="none" strike="noStrike" baseline="0"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t>
                      </a:r>
                      <a:endParaRPr lang="en-US" sz="1050" b="0"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903370"/>
                  </a:ext>
                </a:extLst>
              </a:tr>
              <a:tr h="256930">
                <a:tc>
                  <a:txBody>
                    <a:bodyPr/>
                    <a:lstStyle/>
                    <a:p>
                      <a:pPr algn="ctr" fontAlgn="ctr"/>
                      <a:r>
                        <a:rPr lang="en-US" sz="1100" b="1" i="0" u="none" strike="noStrike" dirty="0">
                          <a:solidFill>
                            <a:schemeClr val="tx1"/>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Protection level</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50" b="0" i="0" u="none" strike="noStrike" dirty="0">
                          <a:solidFill>
                            <a:srgbClr val="C00000"/>
                          </a:solidFill>
                          <a:effectLst/>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IP65</a:t>
                      </a: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4617118"/>
                  </a:ext>
                </a:extLst>
              </a:tr>
              <a:tr h="256930">
                <a:tc>
                  <a:txBody>
                    <a:bodyPr/>
                    <a:lstStyle/>
                    <a:p>
                      <a:pPr marL="0" algn="ctr" defTabSz="914400" rtl="0" eaLnBrk="1" fontAlgn="ctr" latinLnBrk="0" hangingPunct="1"/>
                      <a:r>
                        <a:rPr lang="en-US" altLang="zh-CN" sz="1100" b="1" i="0" u="none" strike="noStrike" kern="1200" dirty="0">
                          <a:solidFill>
                            <a:schemeClr val="tx1"/>
                          </a:solidFill>
                          <a:effectLst/>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Language</a:t>
                      </a:r>
                      <a:endParaRPr lang="en-US" sz="1100" b="1" i="0" u="none" strike="noStrike" kern="1200" dirty="0">
                        <a:solidFill>
                          <a:schemeClr val="tx1"/>
                        </a:solidFill>
                        <a:effectLst/>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zh-CN" sz="1050" b="0" i="0" u="none" strike="noStrike" kern="1200" dirty="0">
                          <a:solidFill>
                            <a:schemeClr val="tx1"/>
                          </a:solidFill>
                          <a:effectLst/>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English, Spanish (South America), Arabic, Thai, Indonesian, Russian, Vietnamese, Portuguese (Brazil), Korean; Japanese</a:t>
                      </a:r>
                      <a:r>
                        <a:rPr lang="zh-CN" altLang="en-US" sz="1050" b="0" i="0" u="none" strike="noStrike" kern="1200" dirty="0">
                          <a:solidFill>
                            <a:schemeClr val="tx1"/>
                          </a:solidFill>
                          <a:effectLst/>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kumimoji="0" lang="en-US" altLang="zh-CN" sz="1050" b="1" i="0" u="none" strike="noStrike" kern="0" cap="none" spc="0" normalizeH="0" baseline="0" noProof="0" dirty="0">
                          <a:ln>
                            <a:noFill/>
                          </a:ln>
                          <a:solidFill>
                            <a:prstClr val="black">
                              <a:lumMod val="95000"/>
                              <a:lumOff val="5000"/>
                            </a:prstClr>
                          </a:solidFill>
                          <a:effectLst/>
                          <a:uLnTx/>
                          <a:uFillTx/>
                          <a:latin typeface="等线" panose="02010600030101010101" pitchFamily="2" charset="-122"/>
                          <a:ea typeface="+mn-ea"/>
                          <a:cs typeface="+mn-cs"/>
                          <a:sym typeface="Calibri" panose="020F0502020204030204" pitchFamily="34" charset="0"/>
                        </a:rPr>
                        <a:t>Traditional Chinese, French, Turkish </a:t>
                      </a:r>
                      <a:endParaRPr lang="en-US" sz="1050" b="0" i="0" u="none" strike="noStrike" kern="1200" dirty="0">
                        <a:solidFill>
                          <a:schemeClr val="tx1"/>
                        </a:solidFill>
                        <a:effectLst/>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endParaRPr>
                    </a:p>
                  </a:txBody>
                  <a:tcPr marL="7620" marR="7620" marT="7620" marB="0" anchor="ctr">
                    <a:lnL w="12700" cmpd="sng">
                      <a:noFill/>
                    </a:lnL>
                    <a:lnR w="12700" cmpd="sng">
                      <a:noFill/>
                    </a:lnR>
                    <a:lnT w="12700" cap="flat" cmpd="sng" algn="ctr">
                      <a:solidFill>
                        <a:srgbClr val="C2976C"/>
                      </a:solidFill>
                      <a:prstDash val="solid"/>
                      <a:round/>
                      <a:headEnd type="none" w="med" len="med"/>
                      <a:tailEnd type="none" w="med" len="med"/>
                    </a:lnT>
                    <a:lnB w="12700" cap="flat" cmpd="sng" algn="ctr">
                      <a:solidFill>
                        <a:srgbClr val="C2976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3357831"/>
                  </a:ext>
                </a:extLst>
              </a:tr>
            </a:tbl>
          </a:graphicData>
        </a:graphic>
      </p:graphicFrame>
      <p:grpSp>
        <p:nvGrpSpPr>
          <p:cNvPr id="10" name="组合 9"/>
          <p:cNvGrpSpPr/>
          <p:nvPr/>
        </p:nvGrpSpPr>
        <p:grpSpPr>
          <a:xfrm>
            <a:off x="6164076" y="1153984"/>
            <a:ext cx="4664443" cy="369332"/>
            <a:chOff x="6164076" y="1153984"/>
            <a:chExt cx="4664443" cy="369332"/>
          </a:xfrm>
        </p:grpSpPr>
        <p:sp>
          <p:nvSpPr>
            <p:cNvPr id="87" name="文本框 86"/>
            <p:cNvSpPr txBox="1"/>
            <p:nvPr/>
          </p:nvSpPr>
          <p:spPr>
            <a:xfrm>
              <a:off x="6488659" y="1153984"/>
              <a:ext cx="43398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Exquisite and very cost-effective</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nvGrpSpPr>
            <p:cNvPr id="93" name="组合 92"/>
            <p:cNvGrpSpPr/>
            <p:nvPr/>
          </p:nvGrpSpPr>
          <p:grpSpPr>
            <a:xfrm>
              <a:off x="6164076" y="1179158"/>
              <a:ext cx="188280" cy="320625"/>
              <a:chOff x="9428163" y="560388"/>
              <a:chExt cx="539759" cy="919163"/>
            </a:xfrm>
            <a:solidFill>
              <a:srgbClr val="C00000"/>
            </a:solidFill>
          </p:grpSpPr>
          <p:sp>
            <p:nvSpPr>
              <p:cNvPr id="97" name="Freeform 27"/>
              <p:cNvSpPr>
                <a:spLocks/>
              </p:cNvSpPr>
              <p:nvPr/>
            </p:nvSpPr>
            <p:spPr bwMode="auto">
              <a:xfrm>
                <a:off x="9728210" y="560388"/>
                <a:ext cx="66676" cy="101599"/>
              </a:xfrm>
              <a:custGeom>
                <a:avLst/>
                <a:gdLst>
                  <a:gd name="T0" fmla="*/ 17 w 18"/>
                  <a:gd name="T1" fmla="*/ 27 h 27"/>
                  <a:gd name="T2" fmla="*/ 18 w 18"/>
                  <a:gd name="T3" fmla="*/ 11 h 27"/>
                  <a:gd name="T4" fmla="*/ 0 w 18"/>
                  <a:gd name="T5" fmla="*/ 0 h 27"/>
                  <a:gd name="T6" fmla="*/ 0 w 18"/>
                  <a:gd name="T7" fmla="*/ 26 h 27"/>
                  <a:gd name="T8" fmla="*/ 14 w 18"/>
                  <a:gd name="T9" fmla="*/ 27 h 27"/>
                  <a:gd name="T10" fmla="*/ 17 w 18"/>
                  <a:gd name="T11" fmla="*/ 27 h 27"/>
                </a:gdLst>
                <a:ahLst/>
                <a:cxnLst>
                  <a:cxn ang="0">
                    <a:pos x="T0" y="T1"/>
                  </a:cxn>
                  <a:cxn ang="0">
                    <a:pos x="T2" y="T3"/>
                  </a:cxn>
                  <a:cxn ang="0">
                    <a:pos x="T4" y="T5"/>
                  </a:cxn>
                  <a:cxn ang="0">
                    <a:pos x="T6" y="T7"/>
                  </a:cxn>
                  <a:cxn ang="0">
                    <a:pos x="T8" y="T9"/>
                  </a:cxn>
                  <a:cxn ang="0">
                    <a:pos x="T10" y="T11"/>
                  </a:cxn>
                </a:cxnLst>
                <a:rect l="0" t="0" r="r" b="b"/>
                <a:pathLst>
                  <a:path w="18" h="27">
                    <a:moveTo>
                      <a:pt x="17" y="27"/>
                    </a:moveTo>
                    <a:cubicBezTo>
                      <a:pt x="18" y="11"/>
                      <a:pt x="18" y="11"/>
                      <a:pt x="18" y="11"/>
                    </a:cubicBezTo>
                    <a:cubicBezTo>
                      <a:pt x="0" y="0"/>
                      <a:pt x="0" y="0"/>
                      <a:pt x="0" y="0"/>
                    </a:cubicBezTo>
                    <a:cubicBezTo>
                      <a:pt x="0" y="26"/>
                      <a:pt x="0" y="26"/>
                      <a:pt x="0" y="26"/>
                    </a:cubicBezTo>
                    <a:cubicBezTo>
                      <a:pt x="5" y="26"/>
                      <a:pt x="9" y="26"/>
                      <a:pt x="14" y="27"/>
                    </a:cubicBezTo>
                    <a:cubicBezTo>
                      <a:pt x="15" y="27"/>
                      <a:pt x="16" y="27"/>
                      <a:pt x="1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98" name="Freeform 28"/>
              <p:cNvSpPr>
                <a:spLocks/>
              </p:cNvSpPr>
              <p:nvPr/>
            </p:nvSpPr>
            <p:spPr bwMode="auto">
              <a:xfrm>
                <a:off x="9453571" y="1187452"/>
                <a:ext cx="176213" cy="52388"/>
              </a:xfrm>
              <a:custGeom>
                <a:avLst/>
                <a:gdLst>
                  <a:gd name="T0" fmla="*/ 10 w 47"/>
                  <a:gd name="T1" fmla="*/ 5 h 14"/>
                  <a:gd name="T2" fmla="*/ 10 w 47"/>
                  <a:gd name="T3" fmla="*/ 6 h 14"/>
                  <a:gd name="T4" fmla="*/ 15 w 47"/>
                  <a:gd name="T5" fmla="*/ 8 h 14"/>
                  <a:gd name="T6" fmla="*/ 15 w 47"/>
                  <a:gd name="T7" fmla="*/ 8 h 14"/>
                  <a:gd name="T8" fmla="*/ 21 w 47"/>
                  <a:gd name="T9" fmla="*/ 10 h 14"/>
                  <a:gd name="T10" fmla="*/ 21 w 47"/>
                  <a:gd name="T11" fmla="*/ 10 h 14"/>
                  <a:gd name="T12" fmla="*/ 27 w 47"/>
                  <a:gd name="T13" fmla="*/ 11 h 14"/>
                  <a:gd name="T14" fmla="*/ 27 w 47"/>
                  <a:gd name="T15" fmla="*/ 11 h 14"/>
                  <a:gd name="T16" fmla="*/ 28 w 47"/>
                  <a:gd name="T17" fmla="*/ 11 h 14"/>
                  <a:gd name="T18" fmla="*/ 34 w 47"/>
                  <a:gd name="T19" fmla="*/ 13 h 14"/>
                  <a:gd name="T20" fmla="*/ 34 w 47"/>
                  <a:gd name="T21" fmla="*/ 13 h 14"/>
                  <a:gd name="T22" fmla="*/ 47 w 47"/>
                  <a:gd name="T23" fmla="*/ 14 h 14"/>
                  <a:gd name="T24" fmla="*/ 46 w 47"/>
                  <a:gd name="T25" fmla="*/ 14 h 14"/>
                  <a:gd name="T26" fmla="*/ 46 w 47"/>
                  <a:gd name="T27" fmla="*/ 14 h 14"/>
                  <a:gd name="T28" fmla="*/ 37 w 47"/>
                  <a:gd name="T29" fmla="*/ 11 h 14"/>
                  <a:gd name="T30" fmla="*/ 37 w 47"/>
                  <a:gd name="T31" fmla="*/ 11 h 14"/>
                  <a:gd name="T32" fmla="*/ 28 w 47"/>
                  <a:gd name="T33" fmla="*/ 7 h 14"/>
                  <a:gd name="T34" fmla="*/ 28 w 47"/>
                  <a:gd name="T35" fmla="*/ 7 h 14"/>
                  <a:gd name="T36" fmla="*/ 21 w 47"/>
                  <a:gd name="T37" fmla="*/ 3 h 14"/>
                  <a:gd name="T38" fmla="*/ 0 w 47"/>
                  <a:gd name="T39" fmla="*/ 0 h 14"/>
                  <a:gd name="T40" fmla="*/ 0 w 47"/>
                  <a:gd name="T41" fmla="*/ 0 h 14"/>
                  <a:gd name="T42" fmla="*/ 0 w 47"/>
                  <a:gd name="T43" fmla="*/ 0 h 14"/>
                  <a:gd name="T44" fmla="*/ 10 w 47"/>
                  <a:gd name="T45"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14">
                    <a:moveTo>
                      <a:pt x="10" y="5"/>
                    </a:moveTo>
                    <a:cubicBezTo>
                      <a:pt x="10" y="5"/>
                      <a:pt x="10" y="5"/>
                      <a:pt x="10" y="6"/>
                    </a:cubicBezTo>
                    <a:cubicBezTo>
                      <a:pt x="12" y="6"/>
                      <a:pt x="14" y="7"/>
                      <a:pt x="15" y="8"/>
                    </a:cubicBezTo>
                    <a:cubicBezTo>
                      <a:pt x="15" y="8"/>
                      <a:pt x="15" y="8"/>
                      <a:pt x="15" y="8"/>
                    </a:cubicBezTo>
                    <a:cubicBezTo>
                      <a:pt x="17" y="8"/>
                      <a:pt x="19" y="9"/>
                      <a:pt x="21" y="10"/>
                    </a:cubicBezTo>
                    <a:cubicBezTo>
                      <a:pt x="21" y="10"/>
                      <a:pt x="21" y="10"/>
                      <a:pt x="21" y="10"/>
                    </a:cubicBezTo>
                    <a:cubicBezTo>
                      <a:pt x="23" y="10"/>
                      <a:pt x="25" y="11"/>
                      <a:pt x="27" y="11"/>
                    </a:cubicBezTo>
                    <a:cubicBezTo>
                      <a:pt x="27" y="11"/>
                      <a:pt x="27" y="11"/>
                      <a:pt x="27" y="11"/>
                    </a:cubicBezTo>
                    <a:cubicBezTo>
                      <a:pt x="27" y="11"/>
                      <a:pt x="28" y="11"/>
                      <a:pt x="28" y="11"/>
                    </a:cubicBezTo>
                    <a:cubicBezTo>
                      <a:pt x="30" y="12"/>
                      <a:pt x="32" y="12"/>
                      <a:pt x="34" y="13"/>
                    </a:cubicBezTo>
                    <a:cubicBezTo>
                      <a:pt x="34" y="13"/>
                      <a:pt x="34" y="13"/>
                      <a:pt x="34" y="13"/>
                    </a:cubicBezTo>
                    <a:cubicBezTo>
                      <a:pt x="38" y="13"/>
                      <a:pt x="43" y="14"/>
                      <a:pt x="47" y="14"/>
                    </a:cubicBezTo>
                    <a:cubicBezTo>
                      <a:pt x="47" y="14"/>
                      <a:pt x="47" y="14"/>
                      <a:pt x="46" y="14"/>
                    </a:cubicBezTo>
                    <a:cubicBezTo>
                      <a:pt x="46" y="14"/>
                      <a:pt x="46" y="14"/>
                      <a:pt x="46" y="14"/>
                    </a:cubicBezTo>
                    <a:cubicBezTo>
                      <a:pt x="43" y="13"/>
                      <a:pt x="40" y="12"/>
                      <a:pt x="37" y="11"/>
                    </a:cubicBezTo>
                    <a:cubicBezTo>
                      <a:pt x="37" y="11"/>
                      <a:pt x="37" y="11"/>
                      <a:pt x="37" y="11"/>
                    </a:cubicBezTo>
                    <a:cubicBezTo>
                      <a:pt x="34" y="10"/>
                      <a:pt x="31" y="9"/>
                      <a:pt x="28" y="7"/>
                    </a:cubicBezTo>
                    <a:cubicBezTo>
                      <a:pt x="28" y="7"/>
                      <a:pt x="28" y="7"/>
                      <a:pt x="28" y="7"/>
                    </a:cubicBezTo>
                    <a:cubicBezTo>
                      <a:pt x="25" y="6"/>
                      <a:pt x="23" y="5"/>
                      <a:pt x="21" y="3"/>
                    </a:cubicBezTo>
                    <a:cubicBezTo>
                      <a:pt x="0" y="0"/>
                      <a:pt x="0" y="0"/>
                      <a:pt x="0" y="0"/>
                    </a:cubicBezTo>
                    <a:cubicBezTo>
                      <a:pt x="0" y="0"/>
                      <a:pt x="0" y="0"/>
                      <a:pt x="0" y="0"/>
                    </a:cubicBezTo>
                    <a:cubicBezTo>
                      <a:pt x="0" y="0"/>
                      <a:pt x="0" y="0"/>
                      <a:pt x="0" y="0"/>
                    </a:cubicBezTo>
                    <a:cubicBezTo>
                      <a:pt x="3" y="2"/>
                      <a:pt x="6" y="4"/>
                      <a:pt x="1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99" name="Freeform 29"/>
              <p:cNvSpPr>
                <a:spLocks/>
              </p:cNvSpPr>
              <p:nvPr/>
            </p:nvSpPr>
            <p:spPr bwMode="auto">
              <a:xfrm>
                <a:off x="9599623" y="690563"/>
                <a:ext cx="368299" cy="788988"/>
              </a:xfrm>
              <a:custGeom>
                <a:avLst/>
                <a:gdLst>
                  <a:gd name="T0" fmla="*/ 33 w 98"/>
                  <a:gd name="T1" fmla="*/ 24 h 210"/>
                  <a:gd name="T2" fmla="*/ 18 w 98"/>
                  <a:gd name="T3" fmla="*/ 25 h 210"/>
                  <a:gd name="T4" fmla="*/ 13 w 98"/>
                  <a:gd name="T5" fmla="*/ 26 h 210"/>
                  <a:gd name="T6" fmla="*/ 9 w 98"/>
                  <a:gd name="T7" fmla="*/ 28 h 210"/>
                  <a:gd name="T8" fmla="*/ 6 w 98"/>
                  <a:gd name="T9" fmla="*/ 30 h 210"/>
                  <a:gd name="T10" fmla="*/ 1 w 98"/>
                  <a:gd name="T11" fmla="*/ 35 h 210"/>
                  <a:gd name="T12" fmla="*/ 0 w 98"/>
                  <a:gd name="T13" fmla="*/ 45 h 210"/>
                  <a:gd name="T14" fmla="*/ 2 w 98"/>
                  <a:gd name="T15" fmla="*/ 48 h 210"/>
                  <a:gd name="T16" fmla="*/ 2 w 98"/>
                  <a:gd name="T17" fmla="*/ 48 h 210"/>
                  <a:gd name="T18" fmla="*/ 6 w 98"/>
                  <a:gd name="T19" fmla="*/ 53 h 210"/>
                  <a:gd name="T20" fmla="*/ 8 w 98"/>
                  <a:gd name="T21" fmla="*/ 54 h 210"/>
                  <a:gd name="T22" fmla="*/ 13 w 98"/>
                  <a:gd name="T23" fmla="*/ 57 h 210"/>
                  <a:gd name="T24" fmla="*/ 19 w 98"/>
                  <a:gd name="T25" fmla="*/ 60 h 210"/>
                  <a:gd name="T26" fmla="*/ 19 w 98"/>
                  <a:gd name="T27" fmla="*/ 60 h 210"/>
                  <a:gd name="T28" fmla="*/ 26 w 98"/>
                  <a:gd name="T29" fmla="*/ 63 h 210"/>
                  <a:gd name="T30" fmla="*/ 31 w 98"/>
                  <a:gd name="T31" fmla="*/ 65 h 210"/>
                  <a:gd name="T32" fmla="*/ 57 w 98"/>
                  <a:gd name="T33" fmla="*/ 77 h 210"/>
                  <a:gd name="T34" fmla="*/ 81 w 98"/>
                  <a:gd name="T35" fmla="*/ 105 h 210"/>
                  <a:gd name="T36" fmla="*/ 73 w 98"/>
                  <a:gd name="T37" fmla="*/ 155 h 210"/>
                  <a:gd name="T38" fmla="*/ 29 w 98"/>
                  <a:gd name="T39" fmla="*/ 210 h 210"/>
                  <a:gd name="T40" fmla="*/ 58 w 98"/>
                  <a:gd name="T41" fmla="*/ 177 h 210"/>
                  <a:gd name="T42" fmla="*/ 69 w 98"/>
                  <a:gd name="T43" fmla="*/ 173 h 210"/>
                  <a:gd name="T44" fmla="*/ 79 w 98"/>
                  <a:gd name="T45" fmla="*/ 166 h 210"/>
                  <a:gd name="T46" fmla="*/ 86 w 98"/>
                  <a:gd name="T47" fmla="*/ 160 h 210"/>
                  <a:gd name="T48" fmla="*/ 89 w 98"/>
                  <a:gd name="T49" fmla="*/ 155 h 210"/>
                  <a:gd name="T50" fmla="*/ 91 w 98"/>
                  <a:gd name="T51" fmla="*/ 153 h 210"/>
                  <a:gd name="T52" fmla="*/ 93 w 98"/>
                  <a:gd name="T53" fmla="*/ 149 h 210"/>
                  <a:gd name="T54" fmla="*/ 95 w 98"/>
                  <a:gd name="T55" fmla="*/ 144 h 210"/>
                  <a:gd name="T56" fmla="*/ 96 w 98"/>
                  <a:gd name="T57" fmla="*/ 140 h 210"/>
                  <a:gd name="T58" fmla="*/ 97 w 98"/>
                  <a:gd name="T59" fmla="*/ 135 h 210"/>
                  <a:gd name="T60" fmla="*/ 98 w 98"/>
                  <a:gd name="T61" fmla="*/ 130 h 210"/>
                  <a:gd name="T62" fmla="*/ 98 w 98"/>
                  <a:gd name="T63" fmla="*/ 126 h 210"/>
                  <a:gd name="T64" fmla="*/ 98 w 98"/>
                  <a:gd name="T65" fmla="*/ 122 h 210"/>
                  <a:gd name="T66" fmla="*/ 97 w 98"/>
                  <a:gd name="T67" fmla="*/ 117 h 210"/>
                  <a:gd name="T68" fmla="*/ 96 w 98"/>
                  <a:gd name="T69" fmla="*/ 109 h 210"/>
                  <a:gd name="T70" fmla="*/ 92 w 98"/>
                  <a:gd name="T71" fmla="*/ 101 h 210"/>
                  <a:gd name="T72" fmla="*/ 88 w 98"/>
                  <a:gd name="T73" fmla="*/ 94 h 210"/>
                  <a:gd name="T74" fmla="*/ 85 w 98"/>
                  <a:gd name="T75" fmla="*/ 91 h 210"/>
                  <a:gd name="T76" fmla="*/ 81 w 98"/>
                  <a:gd name="T77" fmla="*/ 88 h 210"/>
                  <a:gd name="T78" fmla="*/ 76 w 98"/>
                  <a:gd name="T79" fmla="*/ 84 h 210"/>
                  <a:gd name="T80" fmla="*/ 73 w 98"/>
                  <a:gd name="T81" fmla="*/ 83 h 210"/>
                  <a:gd name="T82" fmla="*/ 66 w 98"/>
                  <a:gd name="T83" fmla="*/ 79 h 210"/>
                  <a:gd name="T84" fmla="*/ 62 w 98"/>
                  <a:gd name="T85" fmla="*/ 77 h 210"/>
                  <a:gd name="T86" fmla="*/ 52 w 98"/>
                  <a:gd name="T87" fmla="*/ 73 h 210"/>
                  <a:gd name="T88" fmla="*/ 37 w 98"/>
                  <a:gd name="T89" fmla="*/ 67 h 210"/>
                  <a:gd name="T90" fmla="*/ 26 w 98"/>
                  <a:gd name="T91" fmla="*/ 61 h 210"/>
                  <a:gd name="T92" fmla="*/ 19 w 98"/>
                  <a:gd name="T93" fmla="*/ 52 h 210"/>
                  <a:gd name="T94" fmla="*/ 20 w 98"/>
                  <a:gd name="T95" fmla="*/ 43 h 210"/>
                  <a:gd name="T96" fmla="*/ 25 w 98"/>
                  <a:gd name="T97" fmla="*/ 37 h 210"/>
                  <a:gd name="T98" fmla="*/ 35 w 98"/>
                  <a:gd name="T99" fmla="*/ 33 h 210"/>
                  <a:gd name="T100" fmla="*/ 68 w 98"/>
                  <a:gd name="T101" fmla="*/ 36 h 210"/>
                  <a:gd name="T102" fmla="*/ 77 w 98"/>
                  <a:gd name="T10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210">
                    <a:moveTo>
                      <a:pt x="61" y="31"/>
                    </a:moveTo>
                    <a:cubicBezTo>
                      <a:pt x="58" y="30"/>
                      <a:pt x="55" y="29"/>
                      <a:pt x="51" y="28"/>
                    </a:cubicBezTo>
                    <a:cubicBezTo>
                      <a:pt x="48" y="27"/>
                      <a:pt x="44" y="26"/>
                      <a:pt x="40" y="25"/>
                    </a:cubicBezTo>
                    <a:cubicBezTo>
                      <a:pt x="38" y="25"/>
                      <a:pt x="35" y="25"/>
                      <a:pt x="33" y="24"/>
                    </a:cubicBezTo>
                    <a:cubicBezTo>
                      <a:pt x="32" y="24"/>
                      <a:pt x="31" y="24"/>
                      <a:pt x="31" y="24"/>
                    </a:cubicBezTo>
                    <a:cubicBezTo>
                      <a:pt x="29" y="24"/>
                      <a:pt x="27" y="24"/>
                      <a:pt x="25" y="24"/>
                    </a:cubicBezTo>
                    <a:cubicBezTo>
                      <a:pt x="23" y="24"/>
                      <a:pt x="20" y="24"/>
                      <a:pt x="18" y="25"/>
                    </a:cubicBezTo>
                    <a:cubicBezTo>
                      <a:pt x="18" y="25"/>
                      <a:pt x="18" y="25"/>
                      <a:pt x="18" y="25"/>
                    </a:cubicBezTo>
                    <a:cubicBezTo>
                      <a:pt x="18" y="25"/>
                      <a:pt x="18" y="25"/>
                      <a:pt x="18" y="25"/>
                    </a:cubicBezTo>
                    <a:cubicBezTo>
                      <a:pt x="18" y="25"/>
                      <a:pt x="17" y="25"/>
                      <a:pt x="17" y="25"/>
                    </a:cubicBezTo>
                    <a:cubicBezTo>
                      <a:pt x="16" y="25"/>
                      <a:pt x="14" y="25"/>
                      <a:pt x="13" y="26"/>
                    </a:cubicBezTo>
                    <a:cubicBezTo>
                      <a:pt x="13" y="26"/>
                      <a:pt x="13" y="26"/>
                      <a:pt x="13" y="26"/>
                    </a:cubicBezTo>
                    <a:cubicBezTo>
                      <a:pt x="13" y="26"/>
                      <a:pt x="13" y="26"/>
                      <a:pt x="13" y="26"/>
                    </a:cubicBezTo>
                    <a:cubicBezTo>
                      <a:pt x="13" y="26"/>
                      <a:pt x="12" y="26"/>
                      <a:pt x="12" y="26"/>
                    </a:cubicBezTo>
                    <a:cubicBezTo>
                      <a:pt x="12" y="26"/>
                      <a:pt x="12" y="26"/>
                      <a:pt x="11" y="27"/>
                    </a:cubicBezTo>
                    <a:cubicBezTo>
                      <a:pt x="10" y="27"/>
                      <a:pt x="9" y="27"/>
                      <a:pt x="9" y="28"/>
                    </a:cubicBezTo>
                    <a:cubicBezTo>
                      <a:pt x="8" y="28"/>
                      <a:pt x="8" y="28"/>
                      <a:pt x="8" y="28"/>
                    </a:cubicBezTo>
                    <a:cubicBezTo>
                      <a:pt x="8" y="28"/>
                      <a:pt x="8" y="28"/>
                      <a:pt x="8" y="28"/>
                    </a:cubicBezTo>
                    <a:cubicBezTo>
                      <a:pt x="8" y="28"/>
                      <a:pt x="7" y="29"/>
                      <a:pt x="7" y="29"/>
                    </a:cubicBezTo>
                    <a:cubicBezTo>
                      <a:pt x="7" y="29"/>
                      <a:pt x="6" y="29"/>
                      <a:pt x="6" y="30"/>
                    </a:cubicBezTo>
                    <a:cubicBezTo>
                      <a:pt x="5" y="31"/>
                      <a:pt x="4" y="31"/>
                      <a:pt x="3" y="32"/>
                    </a:cubicBezTo>
                    <a:cubicBezTo>
                      <a:pt x="3" y="32"/>
                      <a:pt x="3" y="32"/>
                      <a:pt x="3" y="32"/>
                    </a:cubicBezTo>
                    <a:cubicBezTo>
                      <a:pt x="3" y="32"/>
                      <a:pt x="3" y="32"/>
                      <a:pt x="3" y="32"/>
                    </a:cubicBezTo>
                    <a:cubicBezTo>
                      <a:pt x="2" y="33"/>
                      <a:pt x="2" y="34"/>
                      <a:pt x="1" y="35"/>
                    </a:cubicBezTo>
                    <a:cubicBezTo>
                      <a:pt x="0" y="37"/>
                      <a:pt x="0" y="39"/>
                      <a:pt x="0" y="41"/>
                    </a:cubicBezTo>
                    <a:cubicBezTo>
                      <a:pt x="0" y="42"/>
                      <a:pt x="0" y="43"/>
                      <a:pt x="0" y="44"/>
                    </a:cubicBezTo>
                    <a:cubicBezTo>
                      <a:pt x="0" y="44"/>
                      <a:pt x="0" y="45"/>
                      <a:pt x="0" y="45"/>
                    </a:cubicBezTo>
                    <a:cubicBezTo>
                      <a:pt x="0" y="45"/>
                      <a:pt x="0" y="45"/>
                      <a:pt x="0" y="45"/>
                    </a:cubicBezTo>
                    <a:cubicBezTo>
                      <a:pt x="0" y="45"/>
                      <a:pt x="0" y="45"/>
                      <a:pt x="0" y="45"/>
                    </a:cubicBezTo>
                    <a:cubicBezTo>
                      <a:pt x="1" y="45"/>
                      <a:pt x="1" y="46"/>
                      <a:pt x="1" y="46"/>
                    </a:cubicBezTo>
                    <a:cubicBezTo>
                      <a:pt x="1" y="46"/>
                      <a:pt x="1" y="46"/>
                      <a:pt x="1" y="46"/>
                    </a:cubicBezTo>
                    <a:cubicBezTo>
                      <a:pt x="1" y="47"/>
                      <a:pt x="1" y="47"/>
                      <a:pt x="2" y="48"/>
                    </a:cubicBezTo>
                    <a:cubicBezTo>
                      <a:pt x="2" y="48"/>
                      <a:pt x="2" y="48"/>
                      <a:pt x="2" y="48"/>
                    </a:cubicBezTo>
                    <a:cubicBezTo>
                      <a:pt x="2" y="48"/>
                      <a:pt x="2" y="48"/>
                      <a:pt x="2" y="48"/>
                    </a:cubicBezTo>
                    <a:cubicBezTo>
                      <a:pt x="2" y="48"/>
                      <a:pt x="2" y="48"/>
                      <a:pt x="2" y="48"/>
                    </a:cubicBezTo>
                    <a:cubicBezTo>
                      <a:pt x="2" y="48"/>
                      <a:pt x="2" y="48"/>
                      <a:pt x="2" y="48"/>
                    </a:cubicBezTo>
                    <a:cubicBezTo>
                      <a:pt x="2" y="48"/>
                      <a:pt x="2" y="48"/>
                      <a:pt x="2" y="48"/>
                    </a:cubicBezTo>
                    <a:cubicBezTo>
                      <a:pt x="2" y="49"/>
                      <a:pt x="3" y="49"/>
                      <a:pt x="3" y="50"/>
                    </a:cubicBezTo>
                    <a:cubicBezTo>
                      <a:pt x="3" y="50"/>
                      <a:pt x="3" y="50"/>
                      <a:pt x="3" y="50"/>
                    </a:cubicBezTo>
                    <a:cubicBezTo>
                      <a:pt x="4" y="51"/>
                      <a:pt x="5" y="52"/>
                      <a:pt x="6" y="53"/>
                    </a:cubicBezTo>
                    <a:cubicBezTo>
                      <a:pt x="6" y="53"/>
                      <a:pt x="6" y="53"/>
                      <a:pt x="6" y="53"/>
                    </a:cubicBezTo>
                    <a:cubicBezTo>
                      <a:pt x="7" y="53"/>
                      <a:pt x="7" y="54"/>
                      <a:pt x="8" y="54"/>
                    </a:cubicBezTo>
                    <a:cubicBezTo>
                      <a:pt x="8" y="54"/>
                      <a:pt x="8" y="54"/>
                      <a:pt x="8" y="54"/>
                    </a:cubicBezTo>
                    <a:cubicBezTo>
                      <a:pt x="8" y="54"/>
                      <a:pt x="8" y="54"/>
                      <a:pt x="8" y="54"/>
                    </a:cubicBezTo>
                    <a:cubicBezTo>
                      <a:pt x="9" y="55"/>
                      <a:pt x="11" y="56"/>
                      <a:pt x="13" y="57"/>
                    </a:cubicBezTo>
                    <a:cubicBezTo>
                      <a:pt x="13" y="57"/>
                      <a:pt x="13" y="57"/>
                      <a:pt x="13" y="57"/>
                    </a:cubicBezTo>
                    <a:cubicBezTo>
                      <a:pt x="13" y="57"/>
                      <a:pt x="13" y="57"/>
                      <a:pt x="13" y="57"/>
                    </a:cubicBezTo>
                    <a:cubicBezTo>
                      <a:pt x="13" y="57"/>
                      <a:pt x="13" y="57"/>
                      <a:pt x="13" y="57"/>
                    </a:cubicBezTo>
                    <a:cubicBezTo>
                      <a:pt x="14" y="58"/>
                      <a:pt x="14" y="58"/>
                      <a:pt x="15" y="58"/>
                    </a:cubicBezTo>
                    <a:cubicBezTo>
                      <a:pt x="15" y="58"/>
                      <a:pt x="16" y="59"/>
                      <a:pt x="16" y="59"/>
                    </a:cubicBezTo>
                    <a:cubicBezTo>
                      <a:pt x="17" y="59"/>
                      <a:pt x="18" y="60"/>
                      <a:pt x="18" y="60"/>
                    </a:cubicBezTo>
                    <a:cubicBezTo>
                      <a:pt x="18" y="60"/>
                      <a:pt x="18" y="60"/>
                      <a:pt x="19" y="60"/>
                    </a:cubicBezTo>
                    <a:cubicBezTo>
                      <a:pt x="19" y="60"/>
                      <a:pt x="19" y="60"/>
                      <a:pt x="19" y="60"/>
                    </a:cubicBezTo>
                    <a:cubicBezTo>
                      <a:pt x="19" y="60"/>
                      <a:pt x="19" y="60"/>
                      <a:pt x="19" y="60"/>
                    </a:cubicBezTo>
                    <a:cubicBezTo>
                      <a:pt x="19" y="60"/>
                      <a:pt x="19" y="60"/>
                      <a:pt x="19" y="60"/>
                    </a:cubicBezTo>
                    <a:cubicBezTo>
                      <a:pt x="19" y="60"/>
                      <a:pt x="19" y="60"/>
                      <a:pt x="19" y="60"/>
                    </a:cubicBezTo>
                    <a:cubicBezTo>
                      <a:pt x="20" y="61"/>
                      <a:pt x="21" y="61"/>
                      <a:pt x="22" y="61"/>
                    </a:cubicBezTo>
                    <a:cubicBezTo>
                      <a:pt x="22" y="62"/>
                      <a:pt x="23" y="62"/>
                      <a:pt x="23" y="62"/>
                    </a:cubicBezTo>
                    <a:cubicBezTo>
                      <a:pt x="24" y="62"/>
                      <a:pt x="25" y="63"/>
                      <a:pt x="25" y="63"/>
                    </a:cubicBezTo>
                    <a:cubicBezTo>
                      <a:pt x="25" y="63"/>
                      <a:pt x="26" y="63"/>
                      <a:pt x="26" y="63"/>
                    </a:cubicBezTo>
                    <a:cubicBezTo>
                      <a:pt x="26" y="63"/>
                      <a:pt x="26" y="63"/>
                      <a:pt x="26" y="63"/>
                    </a:cubicBezTo>
                    <a:cubicBezTo>
                      <a:pt x="27" y="64"/>
                      <a:pt x="27" y="64"/>
                      <a:pt x="27" y="64"/>
                    </a:cubicBezTo>
                    <a:cubicBezTo>
                      <a:pt x="27" y="64"/>
                      <a:pt x="28" y="64"/>
                      <a:pt x="28" y="64"/>
                    </a:cubicBezTo>
                    <a:cubicBezTo>
                      <a:pt x="29" y="64"/>
                      <a:pt x="30" y="65"/>
                      <a:pt x="31" y="65"/>
                    </a:cubicBezTo>
                    <a:cubicBezTo>
                      <a:pt x="32" y="66"/>
                      <a:pt x="33" y="66"/>
                      <a:pt x="34" y="67"/>
                    </a:cubicBezTo>
                    <a:cubicBezTo>
                      <a:pt x="37" y="67"/>
                      <a:pt x="39" y="68"/>
                      <a:pt x="41" y="69"/>
                    </a:cubicBezTo>
                    <a:cubicBezTo>
                      <a:pt x="47" y="71"/>
                      <a:pt x="52" y="74"/>
                      <a:pt x="56" y="77"/>
                    </a:cubicBezTo>
                    <a:cubicBezTo>
                      <a:pt x="57" y="77"/>
                      <a:pt x="57" y="77"/>
                      <a:pt x="57" y="77"/>
                    </a:cubicBezTo>
                    <a:cubicBezTo>
                      <a:pt x="57" y="77"/>
                      <a:pt x="57" y="77"/>
                      <a:pt x="57" y="77"/>
                    </a:cubicBezTo>
                    <a:cubicBezTo>
                      <a:pt x="57" y="77"/>
                      <a:pt x="57" y="77"/>
                      <a:pt x="57" y="77"/>
                    </a:cubicBezTo>
                    <a:cubicBezTo>
                      <a:pt x="63" y="81"/>
                      <a:pt x="68" y="85"/>
                      <a:pt x="72" y="89"/>
                    </a:cubicBezTo>
                    <a:cubicBezTo>
                      <a:pt x="76" y="94"/>
                      <a:pt x="79" y="99"/>
                      <a:pt x="81" y="105"/>
                    </a:cubicBezTo>
                    <a:cubicBezTo>
                      <a:pt x="82" y="109"/>
                      <a:pt x="83" y="113"/>
                      <a:pt x="83" y="118"/>
                    </a:cubicBezTo>
                    <a:cubicBezTo>
                      <a:pt x="83" y="120"/>
                      <a:pt x="83" y="122"/>
                      <a:pt x="83" y="123"/>
                    </a:cubicBezTo>
                    <a:cubicBezTo>
                      <a:pt x="83" y="130"/>
                      <a:pt x="82" y="137"/>
                      <a:pt x="79" y="143"/>
                    </a:cubicBezTo>
                    <a:cubicBezTo>
                      <a:pt x="78" y="147"/>
                      <a:pt x="75" y="151"/>
                      <a:pt x="73" y="155"/>
                    </a:cubicBezTo>
                    <a:cubicBezTo>
                      <a:pt x="72" y="156"/>
                      <a:pt x="70" y="158"/>
                      <a:pt x="69" y="159"/>
                    </a:cubicBezTo>
                    <a:cubicBezTo>
                      <a:pt x="64" y="164"/>
                      <a:pt x="59" y="168"/>
                      <a:pt x="52" y="172"/>
                    </a:cubicBezTo>
                    <a:cubicBezTo>
                      <a:pt x="46" y="175"/>
                      <a:pt x="38" y="178"/>
                      <a:pt x="29" y="179"/>
                    </a:cubicBezTo>
                    <a:cubicBezTo>
                      <a:pt x="29" y="210"/>
                      <a:pt x="29" y="210"/>
                      <a:pt x="29" y="210"/>
                    </a:cubicBezTo>
                    <a:cubicBezTo>
                      <a:pt x="46" y="209"/>
                      <a:pt x="46" y="209"/>
                      <a:pt x="46" y="209"/>
                    </a:cubicBezTo>
                    <a:cubicBezTo>
                      <a:pt x="47" y="180"/>
                      <a:pt x="47" y="180"/>
                      <a:pt x="47" y="180"/>
                    </a:cubicBezTo>
                    <a:cubicBezTo>
                      <a:pt x="51" y="179"/>
                      <a:pt x="54" y="178"/>
                      <a:pt x="58" y="177"/>
                    </a:cubicBezTo>
                    <a:cubicBezTo>
                      <a:pt x="58" y="177"/>
                      <a:pt x="58" y="177"/>
                      <a:pt x="58" y="177"/>
                    </a:cubicBezTo>
                    <a:cubicBezTo>
                      <a:pt x="59" y="177"/>
                      <a:pt x="60" y="176"/>
                      <a:pt x="61" y="176"/>
                    </a:cubicBezTo>
                    <a:cubicBezTo>
                      <a:pt x="63" y="175"/>
                      <a:pt x="65" y="175"/>
                      <a:pt x="67" y="174"/>
                    </a:cubicBezTo>
                    <a:cubicBezTo>
                      <a:pt x="67" y="174"/>
                      <a:pt x="68" y="173"/>
                      <a:pt x="68" y="173"/>
                    </a:cubicBezTo>
                    <a:cubicBezTo>
                      <a:pt x="68" y="173"/>
                      <a:pt x="68" y="173"/>
                      <a:pt x="69" y="173"/>
                    </a:cubicBezTo>
                    <a:cubicBezTo>
                      <a:pt x="70" y="172"/>
                      <a:pt x="70" y="172"/>
                      <a:pt x="71" y="171"/>
                    </a:cubicBezTo>
                    <a:cubicBezTo>
                      <a:pt x="72" y="171"/>
                      <a:pt x="74" y="170"/>
                      <a:pt x="75" y="169"/>
                    </a:cubicBezTo>
                    <a:cubicBezTo>
                      <a:pt x="76" y="169"/>
                      <a:pt x="76" y="168"/>
                      <a:pt x="76" y="168"/>
                    </a:cubicBezTo>
                    <a:cubicBezTo>
                      <a:pt x="77" y="167"/>
                      <a:pt x="78" y="167"/>
                      <a:pt x="79" y="166"/>
                    </a:cubicBezTo>
                    <a:cubicBezTo>
                      <a:pt x="80" y="165"/>
                      <a:pt x="81" y="164"/>
                      <a:pt x="82" y="164"/>
                    </a:cubicBezTo>
                    <a:cubicBezTo>
                      <a:pt x="83" y="163"/>
                      <a:pt x="83" y="163"/>
                      <a:pt x="83" y="162"/>
                    </a:cubicBezTo>
                    <a:cubicBezTo>
                      <a:pt x="84" y="162"/>
                      <a:pt x="84" y="161"/>
                      <a:pt x="85" y="161"/>
                    </a:cubicBezTo>
                    <a:cubicBezTo>
                      <a:pt x="85" y="161"/>
                      <a:pt x="85" y="160"/>
                      <a:pt x="86" y="160"/>
                    </a:cubicBezTo>
                    <a:cubicBezTo>
                      <a:pt x="86" y="159"/>
                      <a:pt x="87" y="159"/>
                      <a:pt x="87" y="158"/>
                    </a:cubicBezTo>
                    <a:cubicBezTo>
                      <a:pt x="87" y="158"/>
                      <a:pt x="87" y="158"/>
                      <a:pt x="88" y="157"/>
                    </a:cubicBezTo>
                    <a:cubicBezTo>
                      <a:pt x="88" y="157"/>
                      <a:pt x="88" y="157"/>
                      <a:pt x="89" y="156"/>
                    </a:cubicBezTo>
                    <a:cubicBezTo>
                      <a:pt x="89" y="156"/>
                      <a:pt x="89" y="155"/>
                      <a:pt x="89" y="155"/>
                    </a:cubicBezTo>
                    <a:cubicBezTo>
                      <a:pt x="90" y="155"/>
                      <a:pt x="90" y="154"/>
                      <a:pt x="90" y="154"/>
                    </a:cubicBezTo>
                    <a:cubicBezTo>
                      <a:pt x="90" y="154"/>
                      <a:pt x="90" y="154"/>
                      <a:pt x="90" y="154"/>
                    </a:cubicBezTo>
                    <a:cubicBezTo>
                      <a:pt x="90" y="154"/>
                      <a:pt x="90" y="154"/>
                      <a:pt x="90" y="154"/>
                    </a:cubicBezTo>
                    <a:cubicBezTo>
                      <a:pt x="91" y="153"/>
                      <a:pt x="91" y="153"/>
                      <a:pt x="91" y="153"/>
                    </a:cubicBezTo>
                    <a:cubicBezTo>
                      <a:pt x="91" y="153"/>
                      <a:pt x="91" y="152"/>
                      <a:pt x="91" y="152"/>
                    </a:cubicBezTo>
                    <a:cubicBezTo>
                      <a:pt x="92" y="152"/>
                      <a:pt x="92" y="151"/>
                      <a:pt x="92" y="151"/>
                    </a:cubicBezTo>
                    <a:cubicBezTo>
                      <a:pt x="92" y="150"/>
                      <a:pt x="92" y="150"/>
                      <a:pt x="93" y="150"/>
                    </a:cubicBezTo>
                    <a:cubicBezTo>
                      <a:pt x="93" y="149"/>
                      <a:pt x="93" y="149"/>
                      <a:pt x="93" y="149"/>
                    </a:cubicBezTo>
                    <a:cubicBezTo>
                      <a:pt x="93" y="148"/>
                      <a:pt x="93" y="148"/>
                      <a:pt x="94" y="148"/>
                    </a:cubicBezTo>
                    <a:cubicBezTo>
                      <a:pt x="94" y="147"/>
                      <a:pt x="94" y="147"/>
                      <a:pt x="94" y="147"/>
                    </a:cubicBezTo>
                    <a:cubicBezTo>
                      <a:pt x="94" y="146"/>
                      <a:pt x="94" y="146"/>
                      <a:pt x="94" y="146"/>
                    </a:cubicBezTo>
                    <a:cubicBezTo>
                      <a:pt x="95" y="145"/>
                      <a:pt x="95" y="145"/>
                      <a:pt x="95" y="144"/>
                    </a:cubicBezTo>
                    <a:cubicBezTo>
                      <a:pt x="95" y="144"/>
                      <a:pt x="95" y="144"/>
                      <a:pt x="95" y="143"/>
                    </a:cubicBezTo>
                    <a:cubicBezTo>
                      <a:pt x="95" y="143"/>
                      <a:pt x="95" y="143"/>
                      <a:pt x="96" y="142"/>
                    </a:cubicBezTo>
                    <a:cubicBezTo>
                      <a:pt x="96" y="142"/>
                      <a:pt x="96" y="142"/>
                      <a:pt x="96" y="141"/>
                    </a:cubicBezTo>
                    <a:cubicBezTo>
                      <a:pt x="96" y="141"/>
                      <a:pt x="96" y="140"/>
                      <a:pt x="96" y="140"/>
                    </a:cubicBezTo>
                    <a:cubicBezTo>
                      <a:pt x="96" y="140"/>
                      <a:pt x="96" y="139"/>
                      <a:pt x="97" y="139"/>
                    </a:cubicBezTo>
                    <a:cubicBezTo>
                      <a:pt x="97" y="138"/>
                      <a:pt x="97" y="138"/>
                      <a:pt x="97" y="138"/>
                    </a:cubicBezTo>
                    <a:cubicBezTo>
                      <a:pt x="97" y="137"/>
                      <a:pt x="97" y="137"/>
                      <a:pt x="97" y="136"/>
                    </a:cubicBezTo>
                    <a:cubicBezTo>
                      <a:pt x="97" y="136"/>
                      <a:pt x="97" y="136"/>
                      <a:pt x="97" y="135"/>
                    </a:cubicBezTo>
                    <a:cubicBezTo>
                      <a:pt x="97" y="135"/>
                      <a:pt x="97" y="134"/>
                      <a:pt x="98" y="134"/>
                    </a:cubicBezTo>
                    <a:cubicBezTo>
                      <a:pt x="98" y="133"/>
                      <a:pt x="98" y="133"/>
                      <a:pt x="98" y="132"/>
                    </a:cubicBezTo>
                    <a:cubicBezTo>
                      <a:pt x="98" y="132"/>
                      <a:pt x="98" y="132"/>
                      <a:pt x="98" y="131"/>
                    </a:cubicBezTo>
                    <a:cubicBezTo>
                      <a:pt x="98" y="131"/>
                      <a:pt x="98" y="130"/>
                      <a:pt x="98" y="130"/>
                    </a:cubicBezTo>
                    <a:cubicBezTo>
                      <a:pt x="98" y="130"/>
                      <a:pt x="98" y="129"/>
                      <a:pt x="98" y="129"/>
                    </a:cubicBezTo>
                    <a:cubicBezTo>
                      <a:pt x="98" y="129"/>
                      <a:pt x="98" y="128"/>
                      <a:pt x="98" y="128"/>
                    </a:cubicBezTo>
                    <a:cubicBezTo>
                      <a:pt x="98" y="128"/>
                      <a:pt x="98" y="127"/>
                      <a:pt x="98" y="127"/>
                    </a:cubicBezTo>
                    <a:cubicBezTo>
                      <a:pt x="98" y="127"/>
                      <a:pt x="98" y="126"/>
                      <a:pt x="98" y="126"/>
                    </a:cubicBezTo>
                    <a:cubicBezTo>
                      <a:pt x="98" y="126"/>
                      <a:pt x="98" y="126"/>
                      <a:pt x="98" y="125"/>
                    </a:cubicBezTo>
                    <a:cubicBezTo>
                      <a:pt x="98" y="125"/>
                      <a:pt x="98" y="125"/>
                      <a:pt x="98" y="125"/>
                    </a:cubicBezTo>
                    <a:cubicBezTo>
                      <a:pt x="98" y="124"/>
                      <a:pt x="98" y="124"/>
                      <a:pt x="98" y="124"/>
                    </a:cubicBezTo>
                    <a:cubicBezTo>
                      <a:pt x="98" y="123"/>
                      <a:pt x="98" y="122"/>
                      <a:pt x="98" y="122"/>
                    </a:cubicBezTo>
                    <a:cubicBezTo>
                      <a:pt x="98" y="121"/>
                      <a:pt x="98" y="120"/>
                      <a:pt x="98" y="119"/>
                    </a:cubicBezTo>
                    <a:cubicBezTo>
                      <a:pt x="98" y="119"/>
                      <a:pt x="98" y="118"/>
                      <a:pt x="98" y="118"/>
                    </a:cubicBezTo>
                    <a:cubicBezTo>
                      <a:pt x="98" y="118"/>
                      <a:pt x="98" y="118"/>
                      <a:pt x="98" y="117"/>
                    </a:cubicBezTo>
                    <a:cubicBezTo>
                      <a:pt x="98" y="117"/>
                      <a:pt x="97" y="117"/>
                      <a:pt x="97" y="117"/>
                    </a:cubicBezTo>
                    <a:cubicBezTo>
                      <a:pt x="97" y="116"/>
                      <a:pt x="97" y="116"/>
                      <a:pt x="97" y="115"/>
                    </a:cubicBezTo>
                    <a:cubicBezTo>
                      <a:pt x="97" y="113"/>
                      <a:pt x="96" y="111"/>
                      <a:pt x="96" y="110"/>
                    </a:cubicBezTo>
                    <a:cubicBezTo>
                      <a:pt x="96" y="109"/>
                      <a:pt x="96" y="109"/>
                      <a:pt x="96" y="109"/>
                    </a:cubicBezTo>
                    <a:cubicBezTo>
                      <a:pt x="96" y="109"/>
                      <a:pt x="96" y="109"/>
                      <a:pt x="96" y="109"/>
                    </a:cubicBezTo>
                    <a:cubicBezTo>
                      <a:pt x="96" y="109"/>
                      <a:pt x="95" y="109"/>
                      <a:pt x="95" y="108"/>
                    </a:cubicBezTo>
                    <a:cubicBezTo>
                      <a:pt x="95" y="107"/>
                      <a:pt x="95" y="106"/>
                      <a:pt x="94" y="105"/>
                    </a:cubicBezTo>
                    <a:cubicBezTo>
                      <a:pt x="94" y="104"/>
                      <a:pt x="93" y="103"/>
                      <a:pt x="93" y="102"/>
                    </a:cubicBezTo>
                    <a:cubicBezTo>
                      <a:pt x="93" y="102"/>
                      <a:pt x="92" y="101"/>
                      <a:pt x="92" y="101"/>
                    </a:cubicBezTo>
                    <a:cubicBezTo>
                      <a:pt x="92" y="101"/>
                      <a:pt x="92" y="100"/>
                      <a:pt x="92" y="100"/>
                    </a:cubicBezTo>
                    <a:cubicBezTo>
                      <a:pt x="91" y="98"/>
                      <a:pt x="90" y="97"/>
                      <a:pt x="88" y="96"/>
                    </a:cubicBezTo>
                    <a:cubicBezTo>
                      <a:pt x="88" y="95"/>
                      <a:pt x="88" y="95"/>
                      <a:pt x="88" y="95"/>
                    </a:cubicBezTo>
                    <a:cubicBezTo>
                      <a:pt x="88" y="95"/>
                      <a:pt x="88" y="94"/>
                      <a:pt x="88" y="94"/>
                    </a:cubicBezTo>
                    <a:cubicBezTo>
                      <a:pt x="88" y="94"/>
                      <a:pt x="87" y="94"/>
                      <a:pt x="87" y="94"/>
                    </a:cubicBezTo>
                    <a:cubicBezTo>
                      <a:pt x="87" y="94"/>
                      <a:pt x="87" y="94"/>
                      <a:pt x="87" y="94"/>
                    </a:cubicBezTo>
                    <a:cubicBezTo>
                      <a:pt x="87" y="94"/>
                      <a:pt x="86" y="93"/>
                      <a:pt x="86" y="93"/>
                    </a:cubicBezTo>
                    <a:cubicBezTo>
                      <a:pt x="86" y="92"/>
                      <a:pt x="85" y="92"/>
                      <a:pt x="85" y="91"/>
                    </a:cubicBezTo>
                    <a:cubicBezTo>
                      <a:pt x="84" y="91"/>
                      <a:pt x="84" y="90"/>
                      <a:pt x="83" y="90"/>
                    </a:cubicBezTo>
                    <a:cubicBezTo>
                      <a:pt x="83" y="90"/>
                      <a:pt x="82" y="89"/>
                      <a:pt x="82" y="89"/>
                    </a:cubicBezTo>
                    <a:cubicBezTo>
                      <a:pt x="82" y="89"/>
                      <a:pt x="81" y="88"/>
                      <a:pt x="81" y="88"/>
                    </a:cubicBezTo>
                    <a:cubicBezTo>
                      <a:pt x="81" y="88"/>
                      <a:pt x="81" y="88"/>
                      <a:pt x="81" y="88"/>
                    </a:cubicBezTo>
                    <a:cubicBezTo>
                      <a:pt x="81" y="88"/>
                      <a:pt x="81" y="88"/>
                      <a:pt x="81" y="88"/>
                    </a:cubicBezTo>
                    <a:cubicBezTo>
                      <a:pt x="80" y="87"/>
                      <a:pt x="80" y="87"/>
                      <a:pt x="79" y="87"/>
                    </a:cubicBezTo>
                    <a:cubicBezTo>
                      <a:pt x="79" y="86"/>
                      <a:pt x="78" y="86"/>
                      <a:pt x="78" y="86"/>
                    </a:cubicBezTo>
                    <a:cubicBezTo>
                      <a:pt x="77" y="85"/>
                      <a:pt x="77" y="85"/>
                      <a:pt x="76" y="84"/>
                    </a:cubicBezTo>
                    <a:cubicBezTo>
                      <a:pt x="76" y="84"/>
                      <a:pt x="75" y="84"/>
                      <a:pt x="74" y="83"/>
                    </a:cubicBezTo>
                    <a:cubicBezTo>
                      <a:pt x="74" y="83"/>
                      <a:pt x="74" y="83"/>
                      <a:pt x="73" y="83"/>
                    </a:cubicBezTo>
                    <a:cubicBezTo>
                      <a:pt x="73" y="83"/>
                      <a:pt x="73" y="83"/>
                      <a:pt x="73" y="83"/>
                    </a:cubicBezTo>
                    <a:cubicBezTo>
                      <a:pt x="73" y="83"/>
                      <a:pt x="73" y="83"/>
                      <a:pt x="73" y="83"/>
                    </a:cubicBezTo>
                    <a:cubicBezTo>
                      <a:pt x="73" y="82"/>
                      <a:pt x="73" y="82"/>
                      <a:pt x="73" y="82"/>
                    </a:cubicBezTo>
                    <a:cubicBezTo>
                      <a:pt x="72" y="82"/>
                      <a:pt x="71" y="82"/>
                      <a:pt x="71" y="81"/>
                    </a:cubicBezTo>
                    <a:cubicBezTo>
                      <a:pt x="70" y="81"/>
                      <a:pt x="69" y="80"/>
                      <a:pt x="69" y="80"/>
                    </a:cubicBezTo>
                    <a:cubicBezTo>
                      <a:pt x="68" y="80"/>
                      <a:pt x="67" y="79"/>
                      <a:pt x="66" y="79"/>
                    </a:cubicBezTo>
                    <a:cubicBezTo>
                      <a:pt x="66" y="78"/>
                      <a:pt x="65" y="78"/>
                      <a:pt x="64" y="78"/>
                    </a:cubicBezTo>
                    <a:cubicBezTo>
                      <a:pt x="64" y="78"/>
                      <a:pt x="64" y="78"/>
                      <a:pt x="63" y="77"/>
                    </a:cubicBezTo>
                    <a:cubicBezTo>
                      <a:pt x="63" y="77"/>
                      <a:pt x="63" y="77"/>
                      <a:pt x="63" y="77"/>
                    </a:cubicBezTo>
                    <a:cubicBezTo>
                      <a:pt x="63" y="77"/>
                      <a:pt x="62" y="77"/>
                      <a:pt x="62" y="77"/>
                    </a:cubicBezTo>
                    <a:cubicBezTo>
                      <a:pt x="61" y="76"/>
                      <a:pt x="60" y="76"/>
                      <a:pt x="59" y="76"/>
                    </a:cubicBezTo>
                    <a:cubicBezTo>
                      <a:pt x="58" y="75"/>
                      <a:pt x="58" y="75"/>
                      <a:pt x="57" y="75"/>
                    </a:cubicBezTo>
                    <a:cubicBezTo>
                      <a:pt x="56" y="74"/>
                      <a:pt x="55" y="74"/>
                      <a:pt x="54" y="74"/>
                    </a:cubicBezTo>
                    <a:cubicBezTo>
                      <a:pt x="53" y="73"/>
                      <a:pt x="53" y="73"/>
                      <a:pt x="52" y="73"/>
                    </a:cubicBezTo>
                    <a:cubicBezTo>
                      <a:pt x="49" y="72"/>
                      <a:pt x="46" y="71"/>
                      <a:pt x="44" y="70"/>
                    </a:cubicBezTo>
                    <a:cubicBezTo>
                      <a:pt x="44" y="70"/>
                      <a:pt x="43" y="70"/>
                      <a:pt x="43" y="69"/>
                    </a:cubicBezTo>
                    <a:cubicBezTo>
                      <a:pt x="41" y="68"/>
                      <a:pt x="39" y="68"/>
                      <a:pt x="37" y="67"/>
                    </a:cubicBezTo>
                    <a:cubicBezTo>
                      <a:pt x="37" y="67"/>
                      <a:pt x="37" y="67"/>
                      <a:pt x="37" y="67"/>
                    </a:cubicBezTo>
                    <a:cubicBezTo>
                      <a:pt x="34" y="66"/>
                      <a:pt x="33" y="65"/>
                      <a:pt x="31" y="64"/>
                    </a:cubicBezTo>
                    <a:cubicBezTo>
                      <a:pt x="31" y="64"/>
                      <a:pt x="31" y="64"/>
                      <a:pt x="31" y="64"/>
                    </a:cubicBezTo>
                    <a:cubicBezTo>
                      <a:pt x="29" y="63"/>
                      <a:pt x="28" y="62"/>
                      <a:pt x="26" y="61"/>
                    </a:cubicBezTo>
                    <a:cubicBezTo>
                      <a:pt x="26" y="61"/>
                      <a:pt x="26" y="61"/>
                      <a:pt x="26" y="61"/>
                    </a:cubicBezTo>
                    <a:cubicBezTo>
                      <a:pt x="26" y="61"/>
                      <a:pt x="26" y="61"/>
                      <a:pt x="26" y="61"/>
                    </a:cubicBezTo>
                    <a:cubicBezTo>
                      <a:pt x="24" y="59"/>
                      <a:pt x="22" y="57"/>
                      <a:pt x="21" y="55"/>
                    </a:cubicBezTo>
                    <a:cubicBezTo>
                      <a:pt x="21" y="55"/>
                      <a:pt x="21" y="55"/>
                      <a:pt x="21" y="55"/>
                    </a:cubicBezTo>
                    <a:cubicBezTo>
                      <a:pt x="20" y="54"/>
                      <a:pt x="20" y="53"/>
                      <a:pt x="19" y="52"/>
                    </a:cubicBezTo>
                    <a:cubicBezTo>
                      <a:pt x="19" y="52"/>
                      <a:pt x="19" y="52"/>
                      <a:pt x="19" y="52"/>
                    </a:cubicBezTo>
                    <a:cubicBezTo>
                      <a:pt x="19" y="51"/>
                      <a:pt x="19" y="50"/>
                      <a:pt x="19" y="49"/>
                    </a:cubicBezTo>
                    <a:cubicBezTo>
                      <a:pt x="19" y="47"/>
                      <a:pt x="19" y="45"/>
                      <a:pt x="20" y="43"/>
                    </a:cubicBezTo>
                    <a:cubicBezTo>
                      <a:pt x="20" y="43"/>
                      <a:pt x="20" y="43"/>
                      <a:pt x="20" y="43"/>
                    </a:cubicBezTo>
                    <a:cubicBezTo>
                      <a:pt x="21" y="42"/>
                      <a:pt x="21" y="41"/>
                      <a:pt x="22" y="40"/>
                    </a:cubicBezTo>
                    <a:cubicBezTo>
                      <a:pt x="22" y="40"/>
                      <a:pt x="22" y="40"/>
                      <a:pt x="22" y="40"/>
                    </a:cubicBezTo>
                    <a:cubicBezTo>
                      <a:pt x="22" y="39"/>
                      <a:pt x="23" y="39"/>
                      <a:pt x="24" y="38"/>
                    </a:cubicBezTo>
                    <a:cubicBezTo>
                      <a:pt x="24" y="38"/>
                      <a:pt x="25" y="37"/>
                      <a:pt x="25" y="37"/>
                    </a:cubicBezTo>
                    <a:cubicBezTo>
                      <a:pt x="26" y="36"/>
                      <a:pt x="26" y="36"/>
                      <a:pt x="27" y="36"/>
                    </a:cubicBezTo>
                    <a:cubicBezTo>
                      <a:pt x="28" y="35"/>
                      <a:pt x="29" y="35"/>
                      <a:pt x="29" y="35"/>
                    </a:cubicBezTo>
                    <a:cubicBezTo>
                      <a:pt x="30" y="34"/>
                      <a:pt x="30" y="34"/>
                      <a:pt x="31" y="34"/>
                    </a:cubicBezTo>
                    <a:cubicBezTo>
                      <a:pt x="32" y="34"/>
                      <a:pt x="33" y="33"/>
                      <a:pt x="35" y="33"/>
                    </a:cubicBezTo>
                    <a:cubicBezTo>
                      <a:pt x="35" y="33"/>
                      <a:pt x="36" y="33"/>
                      <a:pt x="36" y="33"/>
                    </a:cubicBezTo>
                    <a:cubicBezTo>
                      <a:pt x="38" y="33"/>
                      <a:pt x="40" y="32"/>
                      <a:pt x="43" y="32"/>
                    </a:cubicBezTo>
                    <a:cubicBezTo>
                      <a:pt x="48" y="32"/>
                      <a:pt x="52" y="33"/>
                      <a:pt x="57" y="33"/>
                    </a:cubicBezTo>
                    <a:cubicBezTo>
                      <a:pt x="61" y="34"/>
                      <a:pt x="65" y="35"/>
                      <a:pt x="68" y="36"/>
                    </a:cubicBezTo>
                    <a:cubicBezTo>
                      <a:pt x="71" y="37"/>
                      <a:pt x="74" y="38"/>
                      <a:pt x="77" y="39"/>
                    </a:cubicBezTo>
                    <a:cubicBezTo>
                      <a:pt x="79" y="40"/>
                      <a:pt x="81" y="41"/>
                      <a:pt x="83" y="42"/>
                    </a:cubicBezTo>
                    <a:cubicBezTo>
                      <a:pt x="92" y="10"/>
                      <a:pt x="92" y="10"/>
                      <a:pt x="92" y="10"/>
                    </a:cubicBezTo>
                    <a:cubicBezTo>
                      <a:pt x="77" y="0"/>
                      <a:pt x="77" y="0"/>
                      <a:pt x="77" y="0"/>
                    </a:cubicBezTo>
                    <a:cubicBezTo>
                      <a:pt x="67" y="34"/>
                      <a:pt x="67" y="34"/>
                      <a:pt x="67" y="34"/>
                    </a:cubicBezTo>
                    <a:cubicBezTo>
                      <a:pt x="66" y="33"/>
                      <a:pt x="63" y="32"/>
                      <a:pt x="6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00" name="Freeform 30"/>
              <p:cNvSpPr>
                <a:spLocks/>
              </p:cNvSpPr>
              <p:nvPr/>
            </p:nvSpPr>
            <p:spPr bwMode="auto">
              <a:xfrm>
                <a:off x="9428163" y="571500"/>
                <a:ext cx="461963" cy="893763"/>
              </a:xfrm>
              <a:custGeom>
                <a:avLst/>
                <a:gdLst>
                  <a:gd name="T0" fmla="*/ 6 w 123"/>
                  <a:gd name="T1" fmla="*/ 200 h 238"/>
                  <a:gd name="T2" fmla="*/ 30 w 123"/>
                  <a:gd name="T3" fmla="*/ 207 h 238"/>
                  <a:gd name="T4" fmla="*/ 48 w 123"/>
                  <a:gd name="T5" fmla="*/ 209 h 238"/>
                  <a:gd name="T6" fmla="*/ 47 w 123"/>
                  <a:gd name="T7" fmla="*/ 238 h 238"/>
                  <a:gd name="T8" fmla="*/ 69 w 123"/>
                  <a:gd name="T9" fmla="*/ 211 h 238"/>
                  <a:gd name="T10" fmla="*/ 72 w 123"/>
                  <a:gd name="T11" fmla="*/ 207 h 238"/>
                  <a:gd name="T12" fmla="*/ 109 w 123"/>
                  <a:gd name="T13" fmla="*/ 189 h 238"/>
                  <a:gd name="T14" fmla="*/ 123 w 123"/>
                  <a:gd name="T15" fmla="*/ 155 h 238"/>
                  <a:gd name="T16" fmla="*/ 112 w 123"/>
                  <a:gd name="T17" fmla="*/ 124 h 238"/>
                  <a:gd name="T18" fmla="*/ 77 w 123"/>
                  <a:gd name="T19" fmla="*/ 102 h 238"/>
                  <a:gd name="T20" fmla="*/ 49 w 123"/>
                  <a:gd name="T21" fmla="*/ 89 h 238"/>
                  <a:gd name="T22" fmla="*/ 40 w 123"/>
                  <a:gd name="T23" fmla="*/ 73 h 238"/>
                  <a:gd name="T24" fmla="*/ 47 w 123"/>
                  <a:gd name="T25" fmla="*/ 59 h 238"/>
                  <a:gd name="T26" fmla="*/ 69 w 123"/>
                  <a:gd name="T27" fmla="*/ 52 h 238"/>
                  <a:gd name="T28" fmla="*/ 84 w 123"/>
                  <a:gd name="T29" fmla="*/ 53 h 238"/>
                  <a:gd name="T30" fmla="*/ 105 w 123"/>
                  <a:gd name="T31" fmla="*/ 60 h 238"/>
                  <a:gd name="T32" fmla="*/ 116 w 123"/>
                  <a:gd name="T33" fmla="*/ 34 h 238"/>
                  <a:gd name="T34" fmla="*/ 101 w 123"/>
                  <a:gd name="T35" fmla="*/ 30 h 238"/>
                  <a:gd name="T36" fmla="*/ 77 w 123"/>
                  <a:gd name="T37" fmla="*/ 27 h 238"/>
                  <a:gd name="T38" fmla="*/ 74 w 123"/>
                  <a:gd name="T39" fmla="*/ 23 h 238"/>
                  <a:gd name="T40" fmla="*/ 53 w 123"/>
                  <a:gd name="T41" fmla="*/ 1 h 238"/>
                  <a:gd name="T42" fmla="*/ 53 w 123"/>
                  <a:gd name="T43" fmla="*/ 29 h 238"/>
                  <a:gd name="T44" fmla="*/ 30 w 123"/>
                  <a:gd name="T45" fmla="*/ 36 h 238"/>
                  <a:gd name="T46" fmla="*/ 6 w 123"/>
                  <a:gd name="T47" fmla="*/ 62 h 238"/>
                  <a:gd name="T48" fmla="*/ 6 w 123"/>
                  <a:gd name="T49" fmla="*/ 96 h 238"/>
                  <a:gd name="T50" fmla="*/ 31 w 123"/>
                  <a:gd name="T51" fmla="*/ 121 h 238"/>
                  <a:gd name="T52" fmla="*/ 66 w 123"/>
                  <a:gd name="T53" fmla="*/ 135 h 238"/>
                  <a:gd name="T54" fmla="*/ 83 w 123"/>
                  <a:gd name="T55" fmla="*/ 150 h 238"/>
                  <a:gd name="T56" fmla="*/ 82 w 123"/>
                  <a:gd name="T57" fmla="*/ 169 h 238"/>
                  <a:gd name="T58" fmla="*/ 65 w 123"/>
                  <a:gd name="T59" fmla="*/ 181 h 238"/>
                  <a:gd name="T60" fmla="*/ 38 w 123"/>
                  <a:gd name="T61" fmla="*/ 181 h 238"/>
                  <a:gd name="T62" fmla="*/ 13 w 123"/>
                  <a:gd name="T63" fmla="*/ 173 h 238"/>
                  <a:gd name="T64" fmla="*/ 0 w 123"/>
                  <a:gd name="T65" fmla="*/ 197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3" h="238">
                    <a:moveTo>
                      <a:pt x="0" y="197"/>
                    </a:moveTo>
                    <a:cubicBezTo>
                      <a:pt x="2" y="198"/>
                      <a:pt x="4" y="199"/>
                      <a:pt x="6" y="200"/>
                    </a:cubicBezTo>
                    <a:cubicBezTo>
                      <a:pt x="10" y="202"/>
                      <a:pt x="13" y="203"/>
                      <a:pt x="17" y="204"/>
                    </a:cubicBezTo>
                    <a:cubicBezTo>
                      <a:pt x="22" y="205"/>
                      <a:pt x="26" y="206"/>
                      <a:pt x="30" y="207"/>
                    </a:cubicBezTo>
                    <a:cubicBezTo>
                      <a:pt x="35" y="208"/>
                      <a:pt x="40" y="208"/>
                      <a:pt x="44" y="209"/>
                    </a:cubicBezTo>
                    <a:cubicBezTo>
                      <a:pt x="48" y="209"/>
                      <a:pt x="48" y="209"/>
                      <a:pt x="48" y="209"/>
                    </a:cubicBezTo>
                    <a:cubicBezTo>
                      <a:pt x="48" y="213"/>
                      <a:pt x="48" y="213"/>
                      <a:pt x="48" y="213"/>
                    </a:cubicBezTo>
                    <a:cubicBezTo>
                      <a:pt x="47" y="238"/>
                      <a:pt x="47" y="238"/>
                      <a:pt x="47" y="238"/>
                    </a:cubicBezTo>
                    <a:cubicBezTo>
                      <a:pt x="68" y="238"/>
                      <a:pt x="68" y="238"/>
                      <a:pt x="68" y="238"/>
                    </a:cubicBezTo>
                    <a:cubicBezTo>
                      <a:pt x="69" y="211"/>
                      <a:pt x="69" y="211"/>
                      <a:pt x="69" y="211"/>
                    </a:cubicBezTo>
                    <a:cubicBezTo>
                      <a:pt x="69" y="208"/>
                      <a:pt x="69" y="208"/>
                      <a:pt x="69" y="208"/>
                    </a:cubicBezTo>
                    <a:cubicBezTo>
                      <a:pt x="72" y="207"/>
                      <a:pt x="72" y="207"/>
                      <a:pt x="72" y="207"/>
                    </a:cubicBezTo>
                    <a:cubicBezTo>
                      <a:pt x="80" y="206"/>
                      <a:pt x="87" y="204"/>
                      <a:pt x="94" y="200"/>
                    </a:cubicBezTo>
                    <a:cubicBezTo>
                      <a:pt x="100" y="197"/>
                      <a:pt x="105" y="193"/>
                      <a:pt x="109" y="189"/>
                    </a:cubicBezTo>
                    <a:cubicBezTo>
                      <a:pt x="114" y="184"/>
                      <a:pt x="117" y="179"/>
                      <a:pt x="119" y="173"/>
                    </a:cubicBezTo>
                    <a:cubicBezTo>
                      <a:pt x="121" y="168"/>
                      <a:pt x="122" y="162"/>
                      <a:pt x="123" y="155"/>
                    </a:cubicBezTo>
                    <a:cubicBezTo>
                      <a:pt x="123" y="149"/>
                      <a:pt x="122" y="143"/>
                      <a:pt x="120" y="138"/>
                    </a:cubicBezTo>
                    <a:cubicBezTo>
                      <a:pt x="119" y="133"/>
                      <a:pt x="116" y="128"/>
                      <a:pt x="112" y="124"/>
                    </a:cubicBezTo>
                    <a:cubicBezTo>
                      <a:pt x="109" y="119"/>
                      <a:pt x="104" y="116"/>
                      <a:pt x="98" y="112"/>
                    </a:cubicBezTo>
                    <a:cubicBezTo>
                      <a:pt x="92" y="108"/>
                      <a:pt x="85" y="105"/>
                      <a:pt x="77" y="102"/>
                    </a:cubicBezTo>
                    <a:cubicBezTo>
                      <a:pt x="70" y="100"/>
                      <a:pt x="65" y="98"/>
                      <a:pt x="60" y="96"/>
                    </a:cubicBezTo>
                    <a:cubicBezTo>
                      <a:pt x="56" y="93"/>
                      <a:pt x="52" y="91"/>
                      <a:pt x="49" y="89"/>
                    </a:cubicBezTo>
                    <a:cubicBezTo>
                      <a:pt x="46" y="87"/>
                      <a:pt x="44" y="85"/>
                      <a:pt x="42" y="82"/>
                    </a:cubicBezTo>
                    <a:cubicBezTo>
                      <a:pt x="40" y="79"/>
                      <a:pt x="39" y="76"/>
                      <a:pt x="40" y="73"/>
                    </a:cubicBezTo>
                    <a:cubicBezTo>
                      <a:pt x="40" y="71"/>
                      <a:pt x="40" y="68"/>
                      <a:pt x="41" y="66"/>
                    </a:cubicBezTo>
                    <a:cubicBezTo>
                      <a:pt x="42" y="63"/>
                      <a:pt x="44" y="61"/>
                      <a:pt x="47" y="59"/>
                    </a:cubicBezTo>
                    <a:cubicBezTo>
                      <a:pt x="49" y="57"/>
                      <a:pt x="52" y="55"/>
                      <a:pt x="56" y="54"/>
                    </a:cubicBezTo>
                    <a:cubicBezTo>
                      <a:pt x="59" y="53"/>
                      <a:pt x="64" y="52"/>
                      <a:pt x="69" y="52"/>
                    </a:cubicBezTo>
                    <a:cubicBezTo>
                      <a:pt x="70" y="52"/>
                      <a:pt x="70" y="52"/>
                      <a:pt x="70" y="52"/>
                    </a:cubicBezTo>
                    <a:cubicBezTo>
                      <a:pt x="74" y="52"/>
                      <a:pt x="79" y="53"/>
                      <a:pt x="84" y="53"/>
                    </a:cubicBezTo>
                    <a:cubicBezTo>
                      <a:pt x="88" y="54"/>
                      <a:pt x="92" y="55"/>
                      <a:pt x="96" y="56"/>
                    </a:cubicBezTo>
                    <a:cubicBezTo>
                      <a:pt x="99" y="57"/>
                      <a:pt x="102" y="58"/>
                      <a:pt x="105" y="60"/>
                    </a:cubicBezTo>
                    <a:cubicBezTo>
                      <a:pt x="106" y="60"/>
                      <a:pt x="107" y="60"/>
                      <a:pt x="108" y="61"/>
                    </a:cubicBezTo>
                    <a:cubicBezTo>
                      <a:pt x="116" y="34"/>
                      <a:pt x="116" y="34"/>
                      <a:pt x="116" y="34"/>
                    </a:cubicBezTo>
                    <a:cubicBezTo>
                      <a:pt x="114" y="34"/>
                      <a:pt x="112" y="33"/>
                      <a:pt x="111" y="32"/>
                    </a:cubicBezTo>
                    <a:cubicBezTo>
                      <a:pt x="108" y="31"/>
                      <a:pt x="105" y="30"/>
                      <a:pt x="101" y="30"/>
                    </a:cubicBezTo>
                    <a:cubicBezTo>
                      <a:pt x="98" y="29"/>
                      <a:pt x="94" y="28"/>
                      <a:pt x="90" y="28"/>
                    </a:cubicBezTo>
                    <a:cubicBezTo>
                      <a:pt x="86" y="27"/>
                      <a:pt x="82" y="27"/>
                      <a:pt x="77" y="27"/>
                    </a:cubicBezTo>
                    <a:cubicBezTo>
                      <a:pt x="73" y="27"/>
                      <a:pt x="73" y="27"/>
                      <a:pt x="73" y="27"/>
                    </a:cubicBezTo>
                    <a:cubicBezTo>
                      <a:pt x="74" y="23"/>
                      <a:pt x="74" y="23"/>
                      <a:pt x="74" y="23"/>
                    </a:cubicBezTo>
                    <a:cubicBezTo>
                      <a:pt x="74" y="0"/>
                      <a:pt x="74" y="0"/>
                      <a:pt x="74" y="0"/>
                    </a:cubicBezTo>
                    <a:cubicBezTo>
                      <a:pt x="53" y="1"/>
                      <a:pt x="53" y="1"/>
                      <a:pt x="53" y="1"/>
                    </a:cubicBezTo>
                    <a:cubicBezTo>
                      <a:pt x="53" y="26"/>
                      <a:pt x="53" y="26"/>
                      <a:pt x="53" y="26"/>
                    </a:cubicBezTo>
                    <a:cubicBezTo>
                      <a:pt x="53" y="29"/>
                      <a:pt x="53" y="29"/>
                      <a:pt x="53" y="29"/>
                    </a:cubicBezTo>
                    <a:cubicBezTo>
                      <a:pt x="50" y="29"/>
                      <a:pt x="50" y="29"/>
                      <a:pt x="50" y="29"/>
                    </a:cubicBezTo>
                    <a:cubicBezTo>
                      <a:pt x="42" y="31"/>
                      <a:pt x="36" y="33"/>
                      <a:pt x="30" y="36"/>
                    </a:cubicBezTo>
                    <a:cubicBezTo>
                      <a:pt x="24" y="39"/>
                      <a:pt x="19" y="43"/>
                      <a:pt x="15" y="47"/>
                    </a:cubicBezTo>
                    <a:cubicBezTo>
                      <a:pt x="12" y="51"/>
                      <a:pt x="9" y="56"/>
                      <a:pt x="6" y="62"/>
                    </a:cubicBezTo>
                    <a:cubicBezTo>
                      <a:pt x="4" y="67"/>
                      <a:pt x="3" y="73"/>
                      <a:pt x="3" y="79"/>
                    </a:cubicBezTo>
                    <a:cubicBezTo>
                      <a:pt x="3" y="85"/>
                      <a:pt x="4" y="91"/>
                      <a:pt x="6" y="96"/>
                    </a:cubicBezTo>
                    <a:cubicBezTo>
                      <a:pt x="8" y="101"/>
                      <a:pt x="11" y="106"/>
                      <a:pt x="16" y="110"/>
                    </a:cubicBezTo>
                    <a:cubicBezTo>
                      <a:pt x="20" y="114"/>
                      <a:pt x="25" y="117"/>
                      <a:pt x="31" y="121"/>
                    </a:cubicBezTo>
                    <a:cubicBezTo>
                      <a:pt x="37" y="124"/>
                      <a:pt x="43" y="127"/>
                      <a:pt x="51" y="130"/>
                    </a:cubicBezTo>
                    <a:cubicBezTo>
                      <a:pt x="57" y="132"/>
                      <a:pt x="62" y="133"/>
                      <a:pt x="66" y="135"/>
                    </a:cubicBezTo>
                    <a:cubicBezTo>
                      <a:pt x="70" y="137"/>
                      <a:pt x="73" y="140"/>
                      <a:pt x="76" y="142"/>
                    </a:cubicBezTo>
                    <a:cubicBezTo>
                      <a:pt x="79" y="144"/>
                      <a:pt x="81" y="147"/>
                      <a:pt x="83" y="150"/>
                    </a:cubicBezTo>
                    <a:cubicBezTo>
                      <a:pt x="84" y="153"/>
                      <a:pt x="85" y="156"/>
                      <a:pt x="85" y="160"/>
                    </a:cubicBezTo>
                    <a:cubicBezTo>
                      <a:pt x="85" y="163"/>
                      <a:pt x="84" y="166"/>
                      <a:pt x="82" y="169"/>
                    </a:cubicBezTo>
                    <a:cubicBezTo>
                      <a:pt x="80" y="172"/>
                      <a:pt x="78" y="175"/>
                      <a:pt x="75" y="176"/>
                    </a:cubicBezTo>
                    <a:cubicBezTo>
                      <a:pt x="72" y="178"/>
                      <a:pt x="68" y="180"/>
                      <a:pt x="65" y="181"/>
                    </a:cubicBezTo>
                    <a:cubicBezTo>
                      <a:pt x="61" y="181"/>
                      <a:pt x="57" y="182"/>
                      <a:pt x="53" y="182"/>
                    </a:cubicBezTo>
                    <a:cubicBezTo>
                      <a:pt x="47" y="182"/>
                      <a:pt x="43" y="181"/>
                      <a:pt x="38" y="181"/>
                    </a:cubicBezTo>
                    <a:cubicBezTo>
                      <a:pt x="33" y="180"/>
                      <a:pt x="29" y="179"/>
                      <a:pt x="25" y="177"/>
                    </a:cubicBezTo>
                    <a:cubicBezTo>
                      <a:pt x="20" y="176"/>
                      <a:pt x="17" y="175"/>
                      <a:pt x="13" y="173"/>
                    </a:cubicBezTo>
                    <a:cubicBezTo>
                      <a:pt x="11" y="172"/>
                      <a:pt x="9" y="171"/>
                      <a:pt x="7" y="170"/>
                    </a:cubicBezTo>
                    <a:lnTo>
                      <a:pt x="0"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grpSp>
        <p:nvGrpSpPr>
          <p:cNvPr id="12" name="组合 11"/>
          <p:cNvGrpSpPr/>
          <p:nvPr/>
        </p:nvGrpSpPr>
        <p:grpSpPr>
          <a:xfrm>
            <a:off x="6126370" y="1921972"/>
            <a:ext cx="5451985" cy="369332"/>
            <a:chOff x="6096354" y="1961816"/>
            <a:chExt cx="5451985" cy="369332"/>
          </a:xfrm>
        </p:grpSpPr>
        <p:sp>
          <p:nvSpPr>
            <p:cNvPr id="88" name="文本框 87"/>
            <p:cNvSpPr txBox="1"/>
            <p:nvPr/>
          </p:nvSpPr>
          <p:spPr>
            <a:xfrm>
              <a:off x="6488659" y="1961816"/>
              <a:ext cx="505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Powered by deep learning algorithm</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94" name="Freeform 58"/>
            <p:cNvSpPr>
              <a:spLocks noEditPoints="1"/>
            </p:cNvSpPr>
            <p:nvPr/>
          </p:nvSpPr>
          <p:spPr bwMode="auto">
            <a:xfrm>
              <a:off x="6096354" y="2023293"/>
              <a:ext cx="323726" cy="291003"/>
            </a:xfrm>
            <a:custGeom>
              <a:avLst/>
              <a:gdLst>
                <a:gd name="T0" fmla="*/ 108 w 117"/>
                <a:gd name="T1" fmla="*/ 75 h 105"/>
                <a:gd name="T2" fmla="*/ 100 w 117"/>
                <a:gd name="T3" fmla="*/ 83 h 105"/>
                <a:gd name="T4" fmla="*/ 86 w 117"/>
                <a:gd name="T5" fmla="*/ 64 h 105"/>
                <a:gd name="T6" fmla="*/ 100 w 117"/>
                <a:gd name="T7" fmla="*/ 49 h 105"/>
                <a:gd name="T8" fmla="*/ 98 w 117"/>
                <a:gd name="T9" fmla="*/ 59 h 105"/>
                <a:gd name="T10" fmla="*/ 104 w 117"/>
                <a:gd name="T11" fmla="*/ 65 h 105"/>
                <a:gd name="T12" fmla="*/ 106 w 117"/>
                <a:gd name="T13" fmla="*/ 59 h 105"/>
                <a:gd name="T14" fmla="*/ 104 w 117"/>
                <a:gd name="T15" fmla="*/ 45 h 105"/>
                <a:gd name="T16" fmla="*/ 106 w 117"/>
                <a:gd name="T17" fmla="*/ 31 h 105"/>
                <a:gd name="T18" fmla="*/ 104 w 117"/>
                <a:gd name="T19" fmla="*/ 25 h 105"/>
                <a:gd name="T20" fmla="*/ 98 w 117"/>
                <a:gd name="T21" fmla="*/ 31 h 105"/>
                <a:gd name="T22" fmla="*/ 100 w 117"/>
                <a:gd name="T23" fmla="*/ 41 h 105"/>
                <a:gd name="T24" fmla="*/ 86 w 117"/>
                <a:gd name="T25" fmla="*/ 35 h 105"/>
                <a:gd name="T26" fmla="*/ 98 w 117"/>
                <a:gd name="T27" fmla="*/ 13 h 105"/>
                <a:gd name="T28" fmla="*/ 95 w 117"/>
                <a:gd name="T29" fmla="*/ 15 h 105"/>
                <a:gd name="T30" fmla="*/ 94 w 117"/>
                <a:gd name="T31" fmla="*/ 15 h 105"/>
                <a:gd name="T32" fmla="*/ 91 w 117"/>
                <a:gd name="T33" fmla="*/ 19 h 105"/>
                <a:gd name="T34" fmla="*/ 101 w 117"/>
                <a:gd name="T35" fmla="*/ 19 h 105"/>
                <a:gd name="T36" fmla="*/ 77 w 117"/>
                <a:gd name="T37" fmla="*/ 24 h 105"/>
                <a:gd name="T38" fmla="*/ 46 w 117"/>
                <a:gd name="T39" fmla="*/ 11 h 105"/>
                <a:gd name="T40" fmla="*/ 57 w 117"/>
                <a:gd name="T41" fmla="*/ 9 h 105"/>
                <a:gd name="T42" fmla="*/ 64 w 117"/>
                <a:gd name="T43" fmla="*/ 8 h 105"/>
                <a:gd name="T44" fmla="*/ 58 w 117"/>
                <a:gd name="T45" fmla="*/ 2 h 105"/>
                <a:gd name="T46" fmla="*/ 48 w 117"/>
                <a:gd name="T47" fmla="*/ 4 h 105"/>
                <a:gd name="T48" fmla="*/ 31 w 117"/>
                <a:gd name="T49" fmla="*/ 4 h 105"/>
                <a:gd name="T50" fmla="*/ 28 w 117"/>
                <a:gd name="T51" fmla="*/ 1 h 105"/>
                <a:gd name="T52" fmla="*/ 28 w 117"/>
                <a:gd name="T53" fmla="*/ 11 h 105"/>
                <a:gd name="T54" fmla="*/ 31 w 117"/>
                <a:gd name="T55" fmla="*/ 9 h 105"/>
                <a:gd name="T56" fmla="*/ 41 w 117"/>
                <a:gd name="T57" fmla="*/ 24 h 105"/>
                <a:gd name="T58" fmla="*/ 22 w 117"/>
                <a:gd name="T59" fmla="*/ 32 h 105"/>
                <a:gd name="T60" fmla="*/ 19 w 117"/>
                <a:gd name="T61" fmla="*/ 43 h 105"/>
                <a:gd name="T62" fmla="*/ 24 w 117"/>
                <a:gd name="T63" fmla="*/ 51 h 105"/>
                <a:gd name="T64" fmla="*/ 27 w 117"/>
                <a:gd name="T65" fmla="*/ 44 h 105"/>
                <a:gd name="T66" fmla="*/ 30 w 117"/>
                <a:gd name="T67" fmla="*/ 32 h 105"/>
                <a:gd name="T68" fmla="*/ 35 w 117"/>
                <a:gd name="T69" fmla="*/ 58 h 105"/>
                <a:gd name="T70" fmla="*/ 7 w 117"/>
                <a:gd name="T71" fmla="*/ 72 h 105"/>
                <a:gd name="T72" fmla="*/ 14 w 117"/>
                <a:gd name="T73" fmla="*/ 65 h 105"/>
                <a:gd name="T74" fmla="*/ 8 w 117"/>
                <a:gd name="T75" fmla="*/ 64 h 105"/>
                <a:gd name="T76" fmla="*/ 8 w 117"/>
                <a:gd name="T77" fmla="*/ 65 h 105"/>
                <a:gd name="T78" fmla="*/ 5 w 117"/>
                <a:gd name="T79" fmla="*/ 65 h 105"/>
                <a:gd name="T80" fmla="*/ 35 w 117"/>
                <a:gd name="T81" fmla="*/ 64 h 105"/>
                <a:gd name="T82" fmla="*/ 37 w 117"/>
                <a:gd name="T83" fmla="*/ 96 h 105"/>
                <a:gd name="T84" fmla="*/ 26 w 117"/>
                <a:gd name="T85" fmla="*/ 95 h 105"/>
                <a:gd name="T86" fmla="*/ 19 w 117"/>
                <a:gd name="T87" fmla="*/ 100 h 105"/>
                <a:gd name="T88" fmla="*/ 26 w 117"/>
                <a:gd name="T89" fmla="*/ 102 h 105"/>
                <a:gd name="T90" fmla="*/ 44 w 117"/>
                <a:gd name="T91" fmla="*/ 95 h 105"/>
                <a:gd name="T92" fmla="*/ 60 w 117"/>
                <a:gd name="T93" fmla="*/ 75 h 105"/>
                <a:gd name="T94" fmla="*/ 56 w 117"/>
                <a:gd name="T95" fmla="*/ 90 h 105"/>
                <a:gd name="T96" fmla="*/ 58 w 117"/>
                <a:gd name="T97" fmla="*/ 89 h 105"/>
                <a:gd name="T98" fmla="*/ 59 w 117"/>
                <a:gd name="T99" fmla="*/ 83 h 105"/>
                <a:gd name="T100" fmla="*/ 58 w 117"/>
                <a:gd name="T101" fmla="*/ 83 h 105"/>
                <a:gd name="T102" fmla="*/ 58 w 117"/>
                <a:gd name="T103" fmla="*/ 97 h 105"/>
                <a:gd name="T104" fmla="*/ 75 w 117"/>
                <a:gd name="T105" fmla="*/ 75 h 105"/>
                <a:gd name="T106" fmla="*/ 103 w 117"/>
                <a:gd name="T107" fmla="*/ 87 h 105"/>
                <a:gd name="T108" fmla="*/ 113 w 117"/>
                <a:gd name="T109" fmla="*/ 82 h 105"/>
                <a:gd name="T110" fmla="*/ 115 w 117"/>
                <a:gd name="T111" fmla="*/ 73 h 105"/>
                <a:gd name="T112" fmla="*/ 53 w 117"/>
                <a:gd name="T113" fmla="*/ 48 h 105"/>
                <a:gd name="T114" fmla="*/ 51 w 117"/>
                <a:gd name="T115" fmla="*/ 39 h 105"/>
                <a:gd name="T116" fmla="*/ 69 w 117"/>
                <a:gd name="T117" fmla="*/ 42 h 105"/>
                <a:gd name="T118" fmla="*/ 71 w 117"/>
                <a:gd name="T119"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 h="105">
                  <a:moveTo>
                    <a:pt x="115" y="73"/>
                  </a:moveTo>
                  <a:cubicBezTo>
                    <a:pt x="109" y="73"/>
                    <a:pt x="109" y="73"/>
                    <a:pt x="109" y="73"/>
                  </a:cubicBezTo>
                  <a:cubicBezTo>
                    <a:pt x="107" y="73"/>
                    <a:pt x="107" y="74"/>
                    <a:pt x="108" y="75"/>
                  </a:cubicBezTo>
                  <a:cubicBezTo>
                    <a:pt x="108" y="75"/>
                    <a:pt x="108" y="76"/>
                    <a:pt x="109" y="76"/>
                  </a:cubicBezTo>
                  <a:cubicBezTo>
                    <a:pt x="109" y="76"/>
                    <a:pt x="108" y="77"/>
                    <a:pt x="108" y="77"/>
                  </a:cubicBezTo>
                  <a:cubicBezTo>
                    <a:pt x="108" y="77"/>
                    <a:pt x="100" y="83"/>
                    <a:pt x="100" y="83"/>
                  </a:cubicBezTo>
                  <a:cubicBezTo>
                    <a:pt x="99" y="83"/>
                    <a:pt x="98" y="83"/>
                    <a:pt x="98" y="82"/>
                  </a:cubicBezTo>
                  <a:cubicBezTo>
                    <a:pt x="86" y="67"/>
                    <a:pt x="86" y="67"/>
                    <a:pt x="86" y="67"/>
                  </a:cubicBezTo>
                  <a:cubicBezTo>
                    <a:pt x="86" y="66"/>
                    <a:pt x="86" y="65"/>
                    <a:pt x="86" y="64"/>
                  </a:cubicBezTo>
                  <a:cubicBezTo>
                    <a:pt x="86" y="48"/>
                    <a:pt x="86" y="48"/>
                    <a:pt x="86" y="48"/>
                  </a:cubicBezTo>
                  <a:cubicBezTo>
                    <a:pt x="98" y="48"/>
                    <a:pt x="98" y="48"/>
                    <a:pt x="98" y="48"/>
                  </a:cubicBezTo>
                  <a:cubicBezTo>
                    <a:pt x="99" y="48"/>
                    <a:pt x="100" y="48"/>
                    <a:pt x="100" y="49"/>
                  </a:cubicBezTo>
                  <a:cubicBezTo>
                    <a:pt x="100" y="49"/>
                    <a:pt x="100" y="58"/>
                    <a:pt x="100" y="58"/>
                  </a:cubicBezTo>
                  <a:cubicBezTo>
                    <a:pt x="100" y="58"/>
                    <a:pt x="100" y="59"/>
                    <a:pt x="100" y="59"/>
                  </a:cubicBezTo>
                  <a:cubicBezTo>
                    <a:pt x="100" y="59"/>
                    <a:pt x="98" y="59"/>
                    <a:pt x="98" y="59"/>
                  </a:cubicBezTo>
                  <a:cubicBezTo>
                    <a:pt x="97" y="59"/>
                    <a:pt x="97" y="60"/>
                    <a:pt x="97" y="61"/>
                  </a:cubicBezTo>
                  <a:cubicBezTo>
                    <a:pt x="101" y="65"/>
                    <a:pt x="101" y="65"/>
                    <a:pt x="101" y="65"/>
                  </a:cubicBezTo>
                  <a:cubicBezTo>
                    <a:pt x="102" y="66"/>
                    <a:pt x="103" y="66"/>
                    <a:pt x="104" y="65"/>
                  </a:cubicBezTo>
                  <a:cubicBezTo>
                    <a:pt x="108" y="61"/>
                    <a:pt x="108" y="61"/>
                    <a:pt x="108" y="61"/>
                  </a:cubicBezTo>
                  <a:cubicBezTo>
                    <a:pt x="109" y="60"/>
                    <a:pt x="108" y="59"/>
                    <a:pt x="107" y="59"/>
                  </a:cubicBezTo>
                  <a:cubicBezTo>
                    <a:pt x="107" y="59"/>
                    <a:pt x="106" y="59"/>
                    <a:pt x="106" y="59"/>
                  </a:cubicBezTo>
                  <a:cubicBezTo>
                    <a:pt x="105" y="59"/>
                    <a:pt x="105" y="58"/>
                    <a:pt x="105" y="58"/>
                  </a:cubicBezTo>
                  <a:cubicBezTo>
                    <a:pt x="105" y="58"/>
                    <a:pt x="105" y="49"/>
                    <a:pt x="105" y="49"/>
                  </a:cubicBezTo>
                  <a:cubicBezTo>
                    <a:pt x="105" y="48"/>
                    <a:pt x="105" y="46"/>
                    <a:pt x="104" y="45"/>
                  </a:cubicBezTo>
                  <a:cubicBezTo>
                    <a:pt x="105" y="44"/>
                    <a:pt x="105" y="43"/>
                    <a:pt x="105" y="41"/>
                  </a:cubicBezTo>
                  <a:cubicBezTo>
                    <a:pt x="105" y="41"/>
                    <a:pt x="105" y="32"/>
                    <a:pt x="105" y="32"/>
                  </a:cubicBezTo>
                  <a:cubicBezTo>
                    <a:pt x="105" y="32"/>
                    <a:pt x="105" y="32"/>
                    <a:pt x="106" y="31"/>
                  </a:cubicBezTo>
                  <a:cubicBezTo>
                    <a:pt x="106" y="31"/>
                    <a:pt x="107" y="31"/>
                    <a:pt x="107" y="31"/>
                  </a:cubicBezTo>
                  <a:cubicBezTo>
                    <a:pt x="108" y="31"/>
                    <a:pt x="109" y="30"/>
                    <a:pt x="108" y="30"/>
                  </a:cubicBezTo>
                  <a:cubicBezTo>
                    <a:pt x="104" y="25"/>
                    <a:pt x="104" y="25"/>
                    <a:pt x="104" y="25"/>
                  </a:cubicBezTo>
                  <a:cubicBezTo>
                    <a:pt x="103" y="24"/>
                    <a:pt x="102" y="24"/>
                    <a:pt x="101" y="25"/>
                  </a:cubicBezTo>
                  <a:cubicBezTo>
                    <a:pt x="97" y="30"/>
                    <a:pt x="97" y="30"/>
                    <a:pt x="97" y="30"/>
                  </a:cubicBezTo>
                  <a:cubicBezTo>
                    <a:pt x="97" y="30"/>
                    <a:pt x="97" y="31"/>
                    <a:pt x="98" y="31"/>
                  </a:cubicBezTo>
                  <a:cubicBezTo>
                    <a:pt x="98" y="31"/>
                    <a:pt x="100" y="31"/>
                    <a:pt x="100" y="31"/>
                  </a:cubicBezTo>
                  <a:cubicBezTo>
                    <a:pt x="100" y="32"/>
                    <a:pt x="100" y="32"/>
                    <a:pt x="100" y="32"/>
                  </a:cubicBezTo>
                  <a:cubicBezTo>
                    <a:pt x="100" y="32"/>
                    <a:pt x="100" y="41"/>
                    <a:pt x="100" y="41"/>
                  </a:cubicBezTo>
                  <a:cubicBezTo>
                    <a:pt x="100" y="42"/>
                    <a:pt x="99" y="42"/>
                    <a:pt x="98" y="42"/>
                  </a:cubicBezTo>
                  <a:cubicBezTo>
                    <a:pt x="86" y="42"/>
                    <a:pt x="86" y="42"/>
                    <a:pt x="86" y="42"/>
                  </a:cubicBezTo>
                  <a:cubicBezTo>
                    <a:pt x="86" y="35"/>
                    <a:pt x="86" y="35"/>
                    <a:pt x="86" y="35"/>
                  </a:cubicBezTo>
                  <a:cubicBezTo>
                    <a:pt x="86" y="31"/>
                    <a:pt x="84" y="28"/>
                    <a:pt x="82" y="26"/>
                  </a:cubicBezTo>
                  <a:cubicBezTo>
                    <a:pt x="95" y="13"/>
                    <a:pt x="95" y="13"/>
                    <a:pt x="95" y="13"/>
                  </a:cubicBezTo>
                  <a:cubicBezTo>
                    <a:pt x="96" y="12"/>
                    <a:pt x="97" y="12"/>
                    <a:pt x="98" y="13"/>
                  </a:cubicBezTo>
                  <a:cubicBezTo>
                    <a:pt x="98" y="14"/>
                    <a:pt x="98" y="15"/>
                    <a:pt x="98" y="15"/>
                  </a:cubicBezTo>
                  <a:cubicBezTo>
                    <a:pt x="97" y="16"/>
                    <a:pt x="96" y="16"/>
                    <a:pt x="95" y="15"/>
                  </a:cubicBezTo>
                  <a:cubicBezTo>
                    <a:pt x="95" y="15"/>
                    <a:pt x="95" y="15"/>
                    <a:pt x="95" y="15"/>
                  </a:cubicBezTo>
                  <a:cubicBezTo>
                    <a:pt x="95" y="15"/>
                    <a:pt x="95" y="15"/>
                    <a:pt x="95" y="15"/>
                  </a:cubicBezTo>
                  <a:cubicBezTo>
                    <a:pt x="94" y="15"/>
                    <a:pt x="94" y="15"/>
                    <a:pt x="94" y="15"/>
                  </a:cubicBezTo>
                  <a:cubicBezTo>
                    <a:pt x="94" y="15"/>
                    <a:pt x="94" y="15"/>
                    <a:pt x="94" y="15"/>
                  </a:cubicBezTo>
                  <a:cubicBezTo>
                    <a:pt x="91" y="18"/>
                    <a:pt x="91" y="18"/>
                    <a:pt x="91" y="18"/>
                  </a:cubicBezTo>
                  <a:cubicBezTo>
                    <a:pt x="91" y="18"/>
                    <a:pt x="91" y="18"/>
                    <a:pt x="91" y="18"/>
                  </a:cubicBezTo>
                  <a:cubicBezTo>
                    <a:pt x="91" y="19"/>
                    <a:pt x="91" y="19"/>
                    <a:pt x="91" y="19"/>
                  </a:cubicBezTo>
                  <a:cubicBezTo>
                    <a:pt x="91" y="19"/>
                    <a:pt x="91" y="19"/>
                    <a:pt x="91" y="19"/>
                  </a:cubicBezTo>
                  <a:cubicBezTo>
                    <a:pt x="91" y="19"/>
                    <a:pt x="91" y="19"/>
                    <a:pt x="91" y="19"/>
                  </a:cubicBezTo>
                  <a:cubicBezTo>
                    <a:pt x="94" y="22"/>
                    <a:pt x="99" y="22"/>
                    <a:pt x="101" y="19"/>
                  </a:cubicBezTo>
                  <a:cubicBezTo>
                    <a:pt x="104" y="16"/>
                    <a:pt x="104" y="12"/>
                    <a:pt x="101" y="9"/>
                  </a:cubicBezTo>
                  <a:cubicBezTo>
                    <a:pt x="99" y="6"/>
                    <a:pt x="94" y="6"/>
                    <a:pt x="91" y="9"/>
                  </a:cubicBezTo>
                  <a:cubicBezTo>
                    <a:pt x="77" y="24"/>
                    <a:pt x="77" y="24"/>
                    <a:pt x="77" y="24"/>
                  </a:cubicBezTo>
                  <a:cubicBezTo>
                    <a:pt x="76" y="24"/>
                    <a:pt x="76" y="23"/>
                    <a:pt x="75" y="23"/>
                  </a:cubicBezTo>
                  <a:cubicBezTo>
                    <a:pt x="46" y="23"/>
                    <a:pt x="46" y="23"/>
                    <a:pt x="46" y="23"/>
                  </a:cubicBezTo>
                  <a:cubicBezTo>
                    <a:pt x="46" y="11"/>
                    <a:pt x="46" y="11"/>
                    <a:pt x="46" y="11"/>
                  </a:cubicBezTo>
                  <a:cubicBezTo>
                    <a:pt x="46" y="10"/>
                    <a:pt x="47" y="9"/>
                    <a:pt x="48" y="9"/>
                  </a:cubicBezTo>
                  <a:cubicBezTo>
                    <a:pt x="48" y="9"/>
                    <a:pt x="57" y="9"/>
                    <a:pt x="57" y="9"/>
                  </a:cubicBezTo>
                  <a:cubicBezTo>
                    <a:pt x="57" y="9"/>
                    <a:pt x="57" y="9"/>
                    <a:pt x="57" y="9"/>
                  </a:cubicBezTo>
                  <a:cubicBezTo>
                    <a:pt x="58" y="9"/>
                    <a:pt x="58" y="11"/>
                    <a:pt x="58" y="11"/>
                  </a:cubicBezTo>
                  <a:cubicBezTo>
                    <a:pt x="58" y="12"/>
                    <a:pt x="58" y="12"/>
                    <a:pt x="59" y="11"/>
                  </a:cubicBezTo>
                  <a:cubicBezTo>
                    <a:pt x="64" y="8"/>
                    <a:pt x="64" y="8"/>
                    <a:pt x="64" y="8"/>
                  </a:cubicBezTo>
                  <a:cubicBezTo>
                    <a:pt x="65" y="7"/>
                    <a:pt x="65" y="6"/>
                    <a:pt x="64" y="5"/>
                  </a:cubicBezTo>
                  <a:cubicBezTo>
                    <a:pt x="59" y="1"/>
                    <a:pt x="59" y="1"/>
                    <a:pt x="59" y="1"/>
                  </a:cubicBezTo>
                  <a:cubicBezTo>
                    <a:pt x="58" y="0"/>
                    <a:pt x="58" y="1"/>
                    <a:pt x="58" y="2"/>
                  </a:cubicBezTo>
                  <a:cubicBezTo>
                    <a:pt x="58" y="2"/>
                    <a:pt x="58" y="3"/>
                    <a:pt x="58" y="3"/>
                  </a:cubicBezTo>
                  <a:cubicBezTo>
                    <a:pt x="57" y="4"/>
                    <a:pt x="57" y="4"/>
                    <a:pt x="57" y="4"/>
                  </a:cubicBezTo>
                  <a:cubicBezTo>
                    <a:pt x="57" y="4"/>
                    <a:pt x="48" y="4"/>
                    <a:pt x="48" y="4"/>
                  </a:cubicBezTo>
                  <a:cubicBezTo>
                    <a:pt x="46" y="4"/>
                    <a:pt x="45" y="4"/>
                    <a:pt x="44" y="5"/>
                  </a:cubicBezTo>
                  <a:cubicBezTo>
                    <a:pt x="43" y="4"/>
                    <a:pt x="41" y="4"/>
                    <a:pt x="40" y="4"/>
                  </a:cubicBezTo>
                  <a:cubicBezTo>
                    <a:pt x="40" y="4"/>
                    <a:pt x="31" y="4"/>
                    <a:pt x="31" y="4"/>
                  </a:cubicBezTo>
                  <a:cubicBezTo>
                    <a:pt x="31" y="4"/>
                    <a:pt x="30" y="4"/>
                    <a:pt x="30" y="3"/>
                  </a:cubicBezTo>
                  <a:cubicBezTo>
                    <a:pt x="30" y="3"/>
                    <a:pt x="30" y="2"/>
                    <a:pt x="30" y="2"/>
                  </a:cubicBezTo>
                  <a:cubicBezTo>
                    <a:pt x="30" y="1"/>
                    <a:pt x="29" y="0"/>
                    <a:pt x="28" y="1"/>
                  </a:cubicBezTo>
                  <a:cubicBezTo>
                    <a:pt x="23" y="5"/>
                    <a:pt x="23" y="5"/>
                    <a:pt x="23" y="5"/>
                  </a:cubicBezTo>
                  <a:cubicBezTo>
                    <a:pt x="22" y="6"/>
                    <a:pt x="22" y="7"/>
                    <a:pt x="23" y="8"/>
                  </a:cubicBezTo>
                  <a:cubicBezTo>
                    <a:pt x="28" y="11"/>
                    <a:pt x="28" y="11"/>
                    <a:pt x="28" y="11"/>
                  </a:cubicBezTo>
                  <a:cubicBezTo>
                    <a:pt x="29" y="12"/>
                    <a:pt x="30" y="12"/>
                    <a:pt x="30" y="11"/>
                  </a:cubicBezTo>
                  <a:cubicBezTo>
                    <a:pt x="30" y="11"/>
                    <a:pt x="30" y="9"/>
                    <a:pt x="30" y="9"/>
                  </a:cubicBezTo>
                  <a:cubicBezTo>
                    <a:pt x="30" y="9"/>
                    <a:pt x="31" y="9"/>
                    <a:pt x="31" y="9"/>
                  </a:cubicBezTo>
                  <a:cubicBezTo>
                    <a:pt x="31" y="9"/>
                    <a:pt x="40" y="9"/>
                    <a:pt x="40" y="9"/>
                  </a:cubicBezTo>
                  <a:cubicBezTo>
                    <a:pt x="40" y="9"/>
                    <a:pt x="41" y="10"/>
                    <a:pt x="41" y="11"/>
                  </a:cubicBezTo>
                  <a:cubicBezTo>
                    <a:pt x="41" y="24"/>
                    <a:pt x="41" y="24"/>
                    <a:pt x="41" y="24"/>
                  </a:cubicBezTo>
                  <a:cubicBezTo>
                    <a:pt x="39" y="25"/>
                    <a:pt x="38" y="26"/>
                    <a:pt x="37" y="28"/>
                  </a:cubicBezTo>
                  <a:cubicBezTo>
                    <a:pt x="30" y="27"/>
                    <a:pt x="30" y="27"/>
                    <a:pt x="30" y="27"/>
                  </a:cubicBezTo>
                  <a:cubicBezTo>
                    <a:pt x="27" y="26"/>
                    <a:pt x="23" y="29"/>
                    <a:pt x="22" y="32"/>
                  </a:cubicBezTo>
                  <a:cubicBezTo>
                    <a:pt x="22" y="33"/>
                    <a:pt x="21" y="43"/>
                    <a:pt x="21" y="43"/>
                  </a:cubicBezTo>
                  <a:cubicBezTo>
                    <a:pt x="21" y="43"/>
                    <a:pt x="21" y="43"/>
                    <a:pt x="21" y="44"/>
                  </a:cubicBezTo>
                  <a:cubicBezTo>
                    <a:pt x="21" y="44"/>
                    <a:pt x="19" y="43"/>
                    <a:pt x="19" y="43"/>
                  </a:cubicBezTo>
                  <a:cubicBezTo>
                    <a:pt x="18" y="43"/>
                    <a:pt x="18" y="44"/>
                    <a:pt x="18" y="45"/>
                  </a:cubicBezTo>
                  <a:cubicBezTo>
                    <a:pt x="21" y="50"/>
                    <a:pt x="21" y="50"/>
                    <a:pt x="21" y="50"/>
                  </a:cubicBezTo>
                  <a:cubicBezTo>
                    <a:pt x="22" y="51"/>
                    <a:pt x="23" y="51"/>
                    <a:pt x="24" y="51"/>
                  </a:cubicBezTo>
                  <a:cubicBezTo>
                    <a:pt x="29" y="46"/>
                    <a:pt x="29" y="46"/>
                    <a:pt x="29" y="46"/>
                  </a:cubicBezTo>
                  <a:cubicBezTo>
                    <a:pt x="29" y="46"/>
                    <a:pt x="29" y="45"/>
                    <a:pt x="28" y="45"/>
                  </a:cubicBezTo>
                  <a:cubicBezTo>
                    <a:pt x="28" y="45"/>
                    <a:pt x="27" y="44"/>
                    <a:pt x="27" y="44"/>
                  </a:cubicBezTo>
                  <a:cubicBezTo>
                    <a:pt x="26" y="44"/>
                    <a:pt x="26" y="44"/>
                    <a:pt x="26" y="44"/>
                  </a:cubicBezTo>
                  <a:cubicBezTo>
                    <a:pt x="26" y="43"/>
                    <a:pt x="28" y="33"/>
                    <a:pt x="28" y="33"/>
                  </a:cubicBezTo>
                  <a:cubicBezTo>
                    <a:pt x="28" y="32"/>
                    <a:pt x="29" y="32"/>
                    <a:pt x="30" y="32"/>
                  </a:cubicBezTo>
                  <a:cubicBezTo>
                    <a:pt x="35" y="33"/>
                    <a:pt x="35" y="33"/>
                    <a:pt x="35" y="33"/>
                  </a:cubicBezTo>
                  <a:cubicBezTo>
                    <a:pt x="35" y="33"/>
                    <a:pt x="35" y="34"/>
                    <a:pt x="35" y="35"/>
                  </a:cubicBezTo>
                  <a:cubicBezTo>
                    <a:pt x="35" y="58"/>
                    <a:pt x="35" y="58"/>
                    <a:pt x="35" y="58"/>
                  </a:cubicBezTo>
                  <a:cubicBezTo>
                    <a:pt x="7" y="58"/>
                    <a:pt x="7" y="58"/>
                    <a:pt x="7" y="58"/>
                  </a:cubicBezTo>
                  <a:cubicBezTo>
                    <a:pt x="3" y="58"/>
                    <a:pt x="0" y="61"/>
                    <a:pt x="0" y="65"/>
                  </a:cubicBezTo>
                  <a:cubicBezTo>
                    <a:pt x="0" y="69"/>
                    <a:pt x="3" y="72"/>
                    <a:pt x="7" y="72"/>
                  </a:cubicBezTo>
                  <a:cubicBezTo>
                    <a:pt x="10" y="72"/>
                    <a:pt x="14" y="69"/>
                    <a:pt x="14" y="65"/>
                  </a:cubicBezTo>
                  <a:cubicBezTo>
                    <a:pt x="14" y="65"/>
                    <a:pt x="14" y="65"/>
                    <a:pt x="14" y="65"/>
                  </a:cubicBezTo>
                  <a:cubicBezTo>
                    <a:pt x="14" y="65"/>
                    <a:pt x="14" y="65"/>
                    <a:pt x="14" y="65"/>
                  </a:cubicBezTo>
                  <a:cubicBezTo>
                    <a:pt x="14" y="64"/>
                    <a:pt x="14" y="64"/>
                    <a:pt x="14" y="64"/>
                  </a:cubicBezTo>
                  <a:cubicBezTo>
                    <a:pt x="13" y="64"/>
                    <a:pt x="13" y="64"/>
                    <a:pt x="13" y="64"/>
                  </a:cubicBezTo>
                  <a:cubicBezTo>
                    <a:pt x="8" y="64"/>
                    <a:pt x="8" y="64"/>
                    <a:pt x="8" y="64"/>
                  </a:cubicBezTo>
                  <a:cubicBezTo>
                    <a:pt x="8" y="64"/>
                    <a:pt x="8" y="64"/>
                    <a:pt x="8" y="64"/>
                  </a:cubicBezTo>
                  <a:cubicBezTo>
                    <a:pt x="8" y="65"/>
                    <a:pt x="8" y="65"/>
                    <a:pt x="8" y="65"/>
                  </a:cubicBezTo>
                  <a:cubicBezTo>
                    <a:pt x="8" y="65"/>
                    <a:pt x="8" y="65"/>
                    <a:pt x="8" y="65"/>
                  </a:cubicBezTo>
                  <a:cubicBezTo>
                    <a:pt x="8" y="65"/>
                    <a:pt x="8" y="65"/>
                    <a:pt x="8" y="65"/>
                  </a:cubicBezTo>
                  <a:cubicBezTo>
                    <a:pt x="8" y="66"/>
                    <a:pt x="8" y="67"/>
                    <a:pt x="7" y="67"/>
                  </a:cubicBezTo>
                  <a:cubicBezTo>
                    <a:pt x="6" y="67"/>
                    <a:pt x="5" y="66"/>
                    <a:pt x="5" y="65"/>
                  </a:cubicBezTo>
                  <a:cubicBezTo>
                    <a:pt x="5" y="64"/>
                    <a:pt x="6" y="63"/>
                    <a:pt x="7" y="63"/>
                  </a:cubicBezTo>
                  <a:cubicBezTo>
                    <a:pt x="35" y="63"/>
                    <a:pt x="35" y="63"/>
                    <a:pt x="35" y="63"/>
                  </a:cubicBezTo>
                  <a:cubicBezTo>
                    <a:pt x="35" y="64"/>
                    <a:pt x="35" y="64"/>
                    <a:pt x="35" y="64"/>
                  </a:cubicBezTo>
                  <a:cubicBezTo>
                    <a:pt x="35" y="67"/>
                    <a:pt x="36" y="70"/>
                    <a:pt x="38" y="72"/>
                  </a:cubicBezTo>
                  <a:cubicBezTo>
                    <a:pt x="38" y="95"/>
                    <a:pt x="38" y="95"/>
                    <a:pt x="38" y="95"/>
                  </a:cubicBezTo>
                  <a:cubicBezTo>
                    <a:pt x="38" y="96"/>
                    <a:pt x="38" y="96"/>
                    <a:pt x="37" y="96"/>
                  </a:cubicBezTo>
                  <a:cubicBezTo>
                    <a:pt x="37" y="96"/>
                    <a:pt x="27" y="96"/>
                    <a:pt x="27" y="96"/>
                  </a:cubicBezTo>
                  <a:cubicBezTo>
                    <a:pt x="27" y="96"/>
                    <a:pt x="26" y="96"/>
                    <a:pt x="26" y="96"/>
                  </a:cubicBezTo>
                  <a:cubicBezTo>
                    <a:pt x="26" y="96"/>
                    <a:pt x="26" y="95"/>
                    <a:pt x="26" y="95"/>
                  </a:cubicBezTo>
                  <a:cubicBezTo>
                    <a:pt x="26" y="94"/>
                    <a:pt x="25" y="93"/>
                    <a:pt x="24" y="94"/>
                  </a:cubicBezTo>
                  <a:cubicBezTo>
                    <a:pt x="19" y="98"/>
                    <a:pt x="19" y="98"/>
                    <a:pt x="19" y="98"/>
                  </a:cubicBezTo>
                  <a:cubicBezTo>
                    <a:pt x="18" y="98"/>
                    <a:pt x="18" y="100"/>
                    <a:pt x="19" y="100"/>
                  </a:cubicBezTo>
                  <a:cubicBezTo>
                    <a:pt x="24" y="104"/>
                    <a:pt x="24" y="104"/>
                    <a:pt x="24" y="104"/>
                  </a:cubicBezTo>
                  <a:cubicBezTo>
                    <a:pt x="25" y="105"/>
                    <a:pt x="26" y="105"/>
                    <a:pt x="26" y="103"/>
                  </a:cubicBezTo>
                  <a:cubicBezTo>
                    <a:pt x="26" y="103"/>
                    <a:pt x="26" y="102"/>
                    <a:pt x="26" y="102"/>
                  </a:cubicBezTo>
                  <a:cubicBezTo>
                    <a:pt x="26" y="102"/>
                    <a:pt x="27" y="102"/>
                    <a:pt x="27" y="102"/>
                  </a:cubicBezTo>
                  <a:cubicBezTo>
                    <a:pt x="27" y="102"/>
                    <a:pt x="37" y="102"/>
                    <a:pt x="37" y="102"/>
                  </a:cubicBezTo>
                  <a:cubicBezTo>
                    <a:pt x="41" y="102"/>
                    <a:pt x="44" y="98"/>
                    <a:pt x="44" y="95"/>
                  </a:cubicBezTo>
                  <a:cubicBezTo>
                    <a:pt x="44" y="75"/>
                    <a:pt x="44" y="75"/>
                    <a:pt x="44" y="75"/>
                  </a:cubicBezTo>
                  <a:cubicBezTo>
                    <a:pt x="44" y="75"/>
                    <a:pt x="45" y="75"/>
                    <a:pt x="46" y="75"/>
                  </a:cubicBezTo>
                  <a:cubicBezTo>
                    <a:pt x="60" y="75"/>
                    <a:pt x="60" y="75"/>
                    <a:pt x="60" y="75"/>
                  </a:cubicBezTo>
                  <a:cubicBezTo>
                    <a:pt x="60" y="90"/>
                    <a:pt x="60" y="90"/>
                    <a:pt x="60" y="90"/>
                  </a:cubicBezTo>
                  <a:cubicBezTo>
                    <a:pt x="60" y="91"/>
                    <a:pt x="59" y="92"/>
                    <a:pt x="58" y="92"/>
                  </a:cubicBezTo>
                  <a:cubicBezTo>
                    <a:pt x="57" y="92"/>
                    <a:pt x="56" y="91"/>
                    <a:pt x="56" y="90"/>
                  </a:cubicBezTo>
                  <a:cubicBezTo>
                    <a:pt x="56" y="89"/>
                    <a:pt x="57" y="89"/>
                    <a:pt x="58" y="89"/>
                  </a:cubicBezTo>
                  <a:cubicBezTo>
                    <a:pt x="58" y="89"/>
                    <a:pt x="58" y="89"/>
                    <a:pt x="58" y="89"/>
                  </a:cubicBezTo>
                  <a:cubicBezTo>
                    <a:pt x="58" y="89"/>
                    <a:pt x="58" y="89"/>
                    <a:pt x="58" y="89"/>
                  </a:cubicBezTo>
                  <a:cubicBezTo>
                    <a:pt x="59" y="89"/>
                    <a:pt x="59" y="89"/>
                    <a:pt x="59" y="89"/>
                  </a:cubicBezTo>
                  <a:cubicBezTo>
                    <a:pt x="59" y="88"/>
                    <a:pt x="59" y="88"/>
                    <a:pt x="59" y="88"/>
                  </a:cubicBezTo>
                  <a:cubicBezTo>
                    <a:pt x="59" y="83"/>
                    <a:pt x="59" y="83"/>
                    <a:pt x="59" y="83"/>
                  </a:cubicBezTo>
                  <a:cubicBezTo>
                    <a:pt x="59" y="83"/>
                    <a:pt x="59" y="83"/>
                    <a:pt x="59" y="83"/>
                  </a:cubicBezTo>
                  <a:cubicBezTo>
                    <a:pt x="58" y="83"/>
                    <a:pt x="58" y="83"/>
                    <a:pt x="58" y="83"/>
                  </a:cubicBezTo>
                  <a:cubicBezTo>
                    <a:pt x="58" y="83"/>
                    <a:pt x="58" y="83"/>
                    <a:pt x="58" y="83"/>
                  </a:cubicBezTo>
                  <a:cubicBezTo>
                    <a:pt x="58" y="83"/>
                    <a:pt x="58" y="83"/>
                    <a:pt x="58" y="83"/>
                  </a:cubicBezTo>
                  <a:cubicBezTo>
                    <a:pt x="54" y="83"/>
                    <a:pt x="51" y="86"/>
                    <a:pt x="51" y="90"/>
                  </a:cubicBezTo>
                  <a:cubicBezTo>
                    <a:pt x="51" y="94"/>
                    <a:pt x="54" y="97"/>
                    <a:pt x="58" y="97"/>
                  </a:cubicBezTo>
                  <a:cubicBezTo>
                    <a:pt x="62" y="97"/>
                    <a:pt x="65" y="94"/>
                    <a:pt x="65" y="90"/>
                  </a:cubicBezTo>
                  <a:cubicBezTo>
                    <a:pt x="65" y="75"/>
                    <a:pt x="65" y="75"/>
                    <a:pt x="65" y="75"/>
                  </a:cubicBezTo>
                  <a:cubicBezTo>
                    <a:pt x="75" y="75"/>
                    <a:pt x="75" y="75"/>
                    <a:pt x="75" y="75"/>
                  </a:cubicBezTo>
                  <a:cubicBezTo>
                    <a:pt x="78" y="75"/>
                    <a:pt x="81" y="74"/>
                    <a:pt x="83" y="72"/>
                  </a:cubicBezTo>
                  <a:cubicBezTo>
                    <a:pt x="93" y="86"/>
                    <a:pt x="93" y="86"/>
                    <a:pt x="93" y="86"/>
                  </a:cubicBezTo>
                  <a:cubicBezTo>
                    <a:pt x="96" y="89"/>
                    <a:pt x="100" y="89"/>
                    <a:pt x="103" y="87"/>
                  </a:cubicBezTo>
                  <a:cubicBezTo>
                    <a:pt x="103" y="87"/>
                    <a:pt x="111" y="81"/>
                    <a:pt x="111" y="81"/>
                  </a:cubicBezTo>
                  <a:cubicBezTo>
                    <a:pt x="111" y="81"/>
                    <a:pt x="112" y="80"/>
                    <a:pt x="112" y="80"/>
                  </a:cubicBezTo>
                  <a:cubicBezTo>
                    <a:pt x="112" y="81"/>
                    <a:pt x="113" y="82"/>
                    <a:pt x="113" y="82"/>
                  </a:cubicBezTo>
                  <a:cubicBezTo>
                    <a:pt x="114" y="83"/>
                    <a:pt x="115" y="82"/>
                    <a:pt x="115" y="81"/>
                  </a:cubicBezTo>
                  <a:cubicBezTo>
                    <a:pt x="116" y="75"/>
                    <a:pt x="116" y="75"/>
                    <a:pt x="116" y="75"/>
                  </a:cubicBezTo>
                  <a:cubicBezTo>
                    <a:pt x="117" y="74"/>
                    <a:pt x="116" y="73"/>
                    <a:pt x="115" y="73"/>
                  </a:cubicBezTo>
                  <a:close/>
                  <a:moveTo>
                    <a:pt x="43" y="63"/>
                  </a:moveTo>
                  <a:cubicBezTo>
                    <a:pt x="43" y="58"/>
                    <a:pt x="45" y="53"/>
                    <a:pt x="50" y="49"/>
                  </a:cubicBezTo>
                  <a:cubicBezTo>
                    <a:pt x="51" y="48"/>
                    <a:pt x="53" y="48"/>
                    <a:pt x="53" y="48"/>
                  </a:cubicBezTo>
                  <a:cubicBezTo>
                    <a:pt x="54" y="47"/>
                    <a:pt x="54" y="46"/>
                    <a:pt x="53" y="45"/>
                  </a:cubicBezTo>
                  <a:cubicBezTo>
                    <a:pt x="53" y="45"/>
                    <a:pt x="53" y="44"/>
                    <a:pt x="52" y="43"/>
                  </a:cubicBezTo>
                  <a:cubicBezTo>
                    <a:pt x="52" y="42"/>
                    <a:pt x="51" y="40"/>
                    <a:pt x="51" y="39"/>
                  </a:cubicBezTo>
                  <a:cubicBezTo>
                    <a:pt x="51" y="34"/>
                    <a:pt x="55" y="30"/>
                    <a:pt x="60" y="30"/>
                  </a:cubicBezTo>
                  <a:cubicBezTo>
                    <a:pt x="65" y="30"/>
                    <a:pt x="69" y="34"/>
                    <a:pt x="69" y="39"/>
                  </a:cubicBezTo>
                  <a:cubicBezTo>
                    <a:pt x="69" y="40"/>
                    <a:pt x="69" y="41"/>
                    <a:pt x="69" y="42"/>
                  </a:cubicBezTo>
                  <a:cubicBezTo>
                    <a:pt x="68" y="44"/>
                    <a:pt x="67" y="45"/>
                    <a:pt x="67" y="45"/>
                  </a:cubicBezTo>
                  <a:cubicBezTo>
                    <a:pt x="66" y="46"/>
                    <a:pt x="66" y="47"/>
                    <a:pt x="68" y="48"/>
                  </a:cubicBezTo>
                  <a:cubicBezTo>
                    <a:pt x="68" y="48"/>
                    <a:pt x="69" y="48"/>
                    <a:pt x="71" y="49"/>
                  </a:cubicBezTo>
                  <a:cubicBezTo>
                    <a:pt x="75" y="52"/>
                    <a:pt x="78" y="58"/>
                    <a:pt x="78" y="63"/>
                  </a:cubicBezTo>
                  <a:cubicBezTo>
                    <a:pt x="78" y="70"/>
                    <a:pt x="43" y="70"/>
                    <a:pt x="43" y="63"/>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11" name="组合 10"/>
          <p:cNvGrpSpPr/>
          <p:nvPr/>
        </p:nvGrpSpPr>
        <p:grpSpPr>
          <a:xfrm>
            <a:off x="6180604" y="1527192"/>
            <a:ext cx="3965283" cy="369332"/>
            <a:chOff x="6160656" y="1557900"/>
            <a:chExt cx="3965283" cy="369332"/>
          </a:xfrm>
        </p:grpSpPr>
        <p:sp>
          <p:nvSpPr>
            <p:cNvPr id="91" name="文本框 90"/>
            <p:cNvSpPr txBox="1"/>
            <p:nvPr/>
          </p:nvSpPr>
          <p:spPr>
            <a:xfrm>
              <a:off x="6488659" y="1557900"/>
              <a:ext cx="3637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4.3-inch touch screen</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96" name="Freeform 432"/>
            <p:cNvSpPr>
              <a:spLocks noEditPoints="1"/>
            </p:cNvSpPr>
            <p:nvPr/>
          </p:nvSpPr>
          <p:spPr bwMode="auto">
            <a:xfrm>
              <a:off x="6160656" y="1617388"/>
              <a:ext cx="195123" cy="261593"/>
            </a:xfrm>
            <a:custGeom>
              <a:avLst/>
              <a:gdLst>
                <a:gd name="T0" fmla="*/ 71 w 77"/>
                <a:gd name="T1" fmla="*/ 0 h 103"/>
                <a:gd name="T2" fmla="*/ 5 w 77"/>
                <a:gd name="T3" fmla="*/ 0 h 103"/>
                <a:gd name="T4" fmla="*/ 0 w 77"/>
                <a:gd name="T5" fmla="*/ 5 h 103"/>
                <a:gd name="T6" fmla="*/ 0 w 77"/>
                <a:gd name="T7" fmla="*/ 97 h 103"/>
                <a:gd name="T8" fmla="*/ 5 w 77"/>
                <a:gd name="T9" fmla="*/ 103 h 103"/>
                <a:gd name="T10" fmla="*/ 71 w 77"/>
                <a:gd name="T11" fmla="*/ 103 h 103"/>
                <a:gd name="T12" fmla="*/ 77 w 77"/>
                <a:gd name="T13" fmla="*/ 97 h 103"/>
                <a:gd name="T14" fmla="*/ 77 w 77"/>
                <a:gd name="T15" fmla="*/ 5 h 103"/>
                <a:gd name="T16" fmla="*/ 71 w 77"/>
                <a:gd name="T17" fmla="*/ 0 h 103"/>
                <a:gd name="T18" fmla="*/ 38 w 77"/>
                <a:gd name="T19" fmla="*/ 101 h 103"/>
                <a:gd name="T20" fmla="*/ 35 w 77"/>
                <a:gd name="T21" fmla="*/ 98 h 103"/>
                <a:gd name="T22" fmla="*/ 38 w 77"/>
                <a:gd name="T23" fmla="*/ 96 h 103"/>
                <a:gd name="T24" fmla="*/ 41 w 77"/>
                <a:gd name="T25" fmla="*/ 98 h 103"/>
                <a:gd name="T26" fmla="*/ 38 w 77"/>
                <a:gd name="T27" fmla="*/ 101 h 103"/>
                <a:gd name="T28" fmla="*/ 72 w 77"/>
                <a:gd name="T29" fmla="*/ 90 h 103"/>
                <a:gd name="T30" fmla="*/ 68 w 77"/>
                <a:gd name="T31" fmla="*/ 94 h 103"/>
                <a:gd name="T32" fmla="*/ 8 w 77"/>
                <a:gd name="T33" fmla="*/ 94 h 103"/>
                <a:gd name="T34" fmla="*/ 4 w 77"/>
                <a:gd name="T35" fmla="*/ 90 h 103"/>
                <a:gd name="T36" fmla="*/ 4 w 77"/>
                <a:gd name="T37" fmla="*/ 9 h 103"/>
                <a:gd name="T38" fmla="*/ 8 w 77"/>
                <a:gd name="T39" fmla="*/ 5 h 103"/>
                <a:gd name="T40" fmla="*/ 68 w 77"/>
                <a:gd name="T41" fmla="*/ 5 h 103"/>
                <a:gd name="T42" fmla="*/ 72 w 77"/>
                <a:gd name="T43" fmla="*/ 9 h 103"/>
                <a:gd name="T44" fmla="*/ 72 w 77"/>
                <a:gd name="T45"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103">
                  <a:moveTo>
                    <a:pt x="71" y="0"/>
                  </a:moveTo>
                  <a:cubicBezTo>
                    <a:pt x="5" y="0"/>
                    <a:pt x="5" y="0"/>
                    <a:pt x="5" y="0"/>
                  </a:cubicBezTo>
                  <a:cubicBezTo>
                    <a:pt x="2" y="0"/>
                    <a:pt x="0" y="2"/>
                    <a:pt x="0" y="5"/>
                  </a:cubicBezTo>
                  <a:cubicBezTo>
                    <a:pt x="0" y="97"/>
                    <a:pt x="0" y="97"/>
                    <a:pt x="0" y="97"/>
                  </a:cubicBezTo>
                  <a:cubicBezTo>
                    <a:pt x="0" y="100"/>
                    <a:pt x="2" y="103"/>
                    <a:pt x="5" y="103"/>
                  </a:cubicBezTo>
                  <a:cubicBezTo>
                    <a:pt x="71" y="103"/>
                    <a:pt x="71" y="103"/>
                    <a:pt x="71" y="103"/>
                  </a:cubicBezTo>
                  <a:cubicBezTo>
                    <a:pt x="74" y="103"/>
                    <a:pt x="77" y="100"/>
                    <a:pt x="77" y="97"/>
                  </a:cubicBezTo>
                  <a:cubicBezTo>
                    <a:pt x="77" y="5"/>
                    <a:pt x="77" y="5"/>
                    <a:pt x="77" y="5"/>
                  </a:cubicBezTo>
                  <a:cubicBezTo>
                    <a:pt x="77" y="2"/>
                    <a:pt x="74" y="0"/>
                    <a:pt x="71" y="0"/>
                  </a:cubicBezTo>
                  <a:close/>
                  <a:moveTo>
                    <a:pt x="38" y="101"/>
                  </a:moveTo>
                  <a:cubicBezTo>
                    <a:pt x="37" y="101"/>
                    <a:pt x="35" y="100"/>
                    <a:pt x="35" y="98"/>
                  </a:cubicBezTo>
                  <a:cubicBezTo>
                    <a:pt x="35" y="97"/>
                    <a:pt x="37" y="96"/>
                    <a:pt x="38" y="96"/>
                  </a:cubicBezTo>
                  <a:cubicBezTo>
                    <a:pt x="40" y="96"/>
                    <a:pt x="41" y="97"/>
                    <a:pt x="41" y="98"/>
                  </a:cubicBezTo>
                  <a:cubicBezTo>
                    <a:pt x="41" y="100"/>
                    <a:pt x="40" y="101"/>
                    <a:pt x="38" y="101"/>
                  </a:cubicBezTo>
                  <a:close/>
                  <a:moveTo>
                    <a:pt x="72" y="90"/>
                  </a:moveTo>
                  <a:cubicBezTo>
                    <a:pt x="72" y="93"/>
                    <a:pt x="70" y="94"/>
                    <a:pt x="68" y="94"/>
                  </a:cubicBezTo>
                  <a:cubicBezTo>
                    <a:pt x="8" y="94"/>
                    <a:pt x="8" y="94"/>
                    <a:pt x="8" y="94"/>
                  </a:cubicBezTo>
                  <a:cubicBezTo>
                    <a:pt x="6" y="94"/>
                    <a:pt x="4" y="93"/>
                    <a:pt x="4" y="90"/>
                  </a:cubicBezTo>
                  <a:cubicBezTo>
                    <a:pt x="4" y="9"/>
                    <a:pt x="4" y="9"/>
                    <a:pt x="4" y="9"/>
                  </a:cubicBezTo>
                  <a:cubicBezTo>
                    <a:pt x="4" y="6"/>
                    <a:pt x="6" y="5"/>
                    <a:pt x="8" y="5"/>
                  </a:cubicBezTo>
                  <a:cubicBezTo>
                    <a:pt x="68" y="5"/>
                    <a:pt x="68" y="5"/>
                    <a:pt x="68" y="5"/>
                  </a:cubicBezTo>
                  <a:cubicBezTo>
                    <a:pt x="70" y="5"/>
                    <a:pt x="72" y="6"/>
                    <a:pt x="72" y="9"/>
                  </a:cubicBezTo>
                  <a:lnTo>
                    <a:pt x="72" y="90"/>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grpSp>
        <p:nvGrpSpPr>
          <p:cNvPr id="13" name="组合 12"/>
          <p:cNvGrpSpPr/>
          <p:nvPr/>
        </p:nvGrpSpPr>
        <p:grpSpPr>
          <a:xfrm>
            <a:off x="6142898" y="2338272"/>
            <a:ext cx="5435457" cy="369332"/>
            <a:chOff x="6112882" y="3046646"/>
            <a:chExt cx="5435457" cy="369332"/>
          </a:xfrm>
        </p:grpSpPr>
        <p:sp>
          <p:nvSpPr>
            <p:cNvPr id="90" name="文本框 89"/>
            <p:cNvSpPr txBox="1"/>
            <p:nvPr/>
          </p:nvSpPr>
          <p:spPr>
            <a:xfrm>
              <a:off x="6488659" y="3046646"/>
              <a:ext cx="50596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Abundant authentication modes</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sp>
          <p:nvSpPr>
            <p:cNvPr id="107" name="Freeform 32"/>
            <p:cNvSpPr>
              <a:spLocks noChangeArrowheads="1"/>
            </p:cNvSpPr>
            <p:nvPr/>
          </p:nvSpPr>
          <p:spPr bwMode="auto">
            <a:xfrm>
              <a:off x="6112882" y="3054711"/>
              <a:ext cx="334971" cy="281393"/>
            </a:xfrm>
            <a:custGeom>
              <a:avLst/>
              <a:gdLst>
                <a:gd name="T0" fmla="*/ 188387 w 462"/>
                <a:gd name="T1" fmla="*/ 156636 h 470"/>
                <a:gd name="T2" fmla="*/ 188387 w 462"/>
                <a:gd name="T3" fmla="*/ 156636 h 470"/>
                <a:gd name="T4" fmla="*/ 188387 w 462"/>
                <a:gd name="T5" fmla="*/ 129203 h 470"/>
                <a:gd name="T6" fmla="*/ 153369 w 462"/>
                <a:gd name="T7" fmla="*/ 93805 h 470"/>
                <a:gd name="T8" fmla="*/ 129876 w 462"/>
                <a:gd name="T9" fmla="*/ 93805 h 470"/>
                <a:gd name="T10" fmla="*/ 113919 w 462"/>
                <a:gd name="T11" fmla="*/ 81858 h 470"/>
                <a:gd name="T12" fmla="*/ 113919 w 462"/>
                <a:gd name="T13" fmla="*/ 50442 h 470"/>
                <a:gd name="T14" fmla="*/ 129876 w 462"/>
                <a:gd name="T15" fmla="*/ 26991 h 470"/>
                <a:gd name="T16" fmla="*/ 102394 w 462"/>
                <a:gd name="T17" fmla="*/ 0 h 470"/>
                <a:gd name="T18" fmla="*/ 74912 w 462"/>
                <a:gd name="T19" fmla="*/ 26991 h 470"/>
                <a:gd name="T20" fmla="*/ 90426 w 462"/>
                <a:gd name="T21" fmla="*/ 50442 h 470"/>
                <a:gd name="T22" fmla="*/ 90426 w 462"/>
                <a:gd name="T23" fmla="*/ 81858 h 470"/>
                <a:gd name="T24" fmla="*/ 74912 w 462"/>
                <a:gd name="T25" fmla="*/ 93805 h 470"/>
                <a:gd name="T26" fmla="*/ 50975 w 462"/>
                <a:gd name="T27" fmla="*/ 93805 h 470"/>
                <a:gd name="T28" fmla="*/ 15958 w 462"/>
                <a:gd name="T29" fmla="*/ 129203 h 470"/>
                <a:gd name="T30" fmla="*/ 15958 w 462"/>
                <a:gd name="T31" fmla="*/ 156636 h 470"/>
                <a:gd name="T32" fmla="*/ 0 w 462"/>
                <a:gd name="T33" fmla="*/ 180087 h 470"/>
                <a:gd name="T34" fmla="*/ 23493 w 462"/>
                <a:gd name="T35" fmla="*/ 207521 h 470"/>
                <a:gd name="T36" fmla="*/ 50975 w 462"/>
                <a:gd name="T37" fmla="*/ 180087 h 470"/>
                <a:gd name="T38" fmla="*/ 35461 w 462"/>
                <a:gd name="T39" fmla="*/ 156636 h 470"/>
                <a:gd name="T40" fmla="*/ 35461 w 462"/>
                <a:gd name="T41" fmla="*/ 129203 h 470"/>
                <a:gd name="T42" fmla="*/ 50975 w 462"/>
                <a:gd name="T43" fmla="*/ 113716 h 470"/>
                <a:gd name="T44" fmla="*/ 74912 w 462"/>
                <a:gd name="T45" fmla="*/ 113716 h 470"/>
                <a:gd name="T46" fmla="*/ 90426 w 462"/>
                <a:gd name="T47" fmla="*/ 109734 h 470"/>
                <a:gd name="T48" fmla="*/ 90426 w 462"/>
                <a:gd name="T49" fmla="*/ 156636 h 470"/>
                <a:gd name="T50" fmla="*/ 74912 w 462"/>
                <a:gd name="T51" fmla="*/ 180087 h 470"/>
                <a:gd name="T52" fmla="*/ 102394 w 462"/>
                <a:gd name="T53" fmla="*/ 207521 h 470"/>
                <a:gd name="T54" fmla="*/ 129876 w 462"/>
                <a:gd name="T55" fmla="*/ 180087 h 470"/>
                <a:gd name="T56" fmla="*/ 113919 w 462"/>
                <a:gd name="T57" fmla="*/ 156636 h 470"/>
                <a:gd name="T58" fmla="*/ 113919 w 462"/>
                <a:gd name="T59" fmla="*/ 109734 h 470"/>
                <a:gd name="T60" fmla="*/ 129876 w 462"/>
                <a:gd name="T61" fmla="*/ 113716 h 470"/>
                <a:gd name="T62" fmla="*/ 153369 w 462"/>
                <a:gd name="T63" fmla="*/ 113716 h 470"/>
                <a:gd name="T64" fmla="*/ 168884 w 462"/>
                <a:gd name="T65" fmla="*/ 129203 h 470"/>
                <a:gd name="T66" fmla="*/ 168884 w 462"/>
                <a:gd name="T67" fmla="*/ 156636 h 470"/>
                <a:gd name="T68" fmla="*/ 153369 w 462"/>
                <a:gd name="T69" fmla="*/ 180087 h 470"/>
                <a:gd name="T70" fmla="*/ 180852 w 462"/>
                <a:gd name="T71" fmla="*/ 207521 h 470"/>
                <a:gd name="T72" fmla="*/ 204345 w 462"/>
                <a:gd name="T73" fmla="*/ 180087 h 470"/>
                <a:gd name="T74" fmla="*/ 188387 w 462"/>
                <a:gd name="T75" fmla="*/ 156636 h 470"/>
                <a:gd name="T76" fmla="*/ 39451 w 462"/>
                <a:gd name="T77" fmla="*/ 180087 h 470"/>
                <a:gd name="T78" fmla="*/ 39451 w 462"/>
                <a:gd name="T79" fmla="*/ 180087 h 470"/>
                <a:gd name="T80" fmla="*/ 23493 w 462"/>
                <a:gd name="T81" fmla="*/ 195574 h 470"/>
                <a:gd name="T82" fmla="*/ 7979 w 462"/>
                <a:gd name="T83" fmla="*/ 180087 h 470"/>
                <a:gd name="T84" fmla="*/ 23493 w 462"/>
                <a:gd name="T85" fmla="*/ 164601 h 470"/>
                <a:gd name="T86" fmla="*/ 39451 w 462"/>
                <a:gd name="T87" fmla="*/ 180087 h 470"/>
                <a:gd name="T88" fmla="*/ 86880 w 462"/>
                <a:gd name="T89" fmla="*/ 26991 h 470"/>
                <a:gd name="T90" fmla="*/ 86880 w 462"/>
                <a:gd name="T91" fmla="*/ 26991 h 470"/>
                <a:gd name="T92" fmla="*/ 102394 w 462"/>
                <a:gd name="T93" fmla="*/ 11504 h 470"/>
                <a:gd name="T94" fmla="*/ 117908 w 462"/>
                <a:gd name="T95" fmla="*/ 26991 h 470"/>
                <a:gd name="T96" fmla="*/ 102394 w 462"/>
                <a:gd name="T97" fmla="*/ 42920 h 470"/>
                <a:gd name="T98" fmla="*/ 86880 w 462"/>
                <a:gd name="T99" fmla="*/ 26991 h 470"/>
                <a:gd name="T100" fmla="*/ 117908 w 462"/>
                <a:gd name="T101" fmla="*/ 180087 h 470"/>
                <a:gd name="T102" fmla="*/ 117908 w 462"/>
                <a:gd name="T103" fmla="*/ 180087 h 470"/>
                <a:gd name="T104" fmla="*/ 102394 w 462"/>
                <a:gd name="T105" fmla="*/ 195574 h 470"/>
                <a:gd name="T106" fmla="*/ 86880 w 462"/>
                <a:gd name="T107" fmla="*/ 180087 h 470"/>
                <a:gd name="T108" fmla="*/ 102394 w 462"/>
                <a:gd name="T109" fmla="*/ 164601 h 470"/>
                <a:gd name="T110" fmla="*/ 117908 w 462"/>
                <a:gd name="T111" fmla="*/ 180087 h 470"/>
                <a:gd name="T112" fmla="*/ 180852 w 462"/>
                <a:gd name="T113" fmla="*/ 195574 h 470"/>
                <a:gd name="T114" fmla="*/ 180852 w 462"/>
                <a:gd name="T115" fmla="*/ 195574 h 470"/>
                <a:gd name="T116" fmla="*/ 164894 w 462"/>
                <a:gd name="T117" fmla="*/ 180087 h 470"/>
                <a:gd name="T118" fmla="*/ 180852 w 462"/>
                <a:gd name="T119" fmla="*/ 164601 h 470"/>
                <a:gd name="T120" fmla="*/ 192377 w 462"/>
                <a:gd name="T121" fmla="*/ 180087 h 470"/>
                <a:gd name="T122" fmla="*/ 180852 w 462"/>
                <a:gd name="T123" fmla="*/ 195574 h 4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2" h="470">
                  <a:moveTo>
                    <a:pt x="425" y="354"/>
                  </a:moveTo>
                  <a:lnTo>
                    <a:pt x="425" y="354"/>
                  </a:lnTo>
                  <a:cubicBezTo>
                    <a:pt x="425" y="292"/>
                    <a:pt x="425" y="292"/>
                    <a:pt x="425" y="292"/>
                  </a:cubicBezTo>
                  <a:cubicBezTo>
                    <a:pt x="425" y="257"/>
                    <a:pt x="408" y="212"/>
                    <a:pt x="346" y="212"/>
                  </a:cubicBezTo>
                  <a:cubicBezTo>
                    <a:pt x="293" y="212"/>
                    <a:pt x="293" y="212"/>
                    <a:pt x="293" y="212"/>
                  </a:cubicBezTo>
                  <a:cubicBezTo>
                    <a:pt x="257" y="212"/>
                    <a:pt x="257" y="195"/>
                    <a:pt x="257" y="185"/>
                  </a:cubicBezTo>
                  <a:cubicBezTo>
                    <a:pt x="257" y="114"/>
                    <a:pt x="257" y="114"/>
                    <a:pt x="257" y="114"/>
                  </a:cubicBezTo>
                  <a:cubicBezTo>
                    <a:pt x="275" y="106"/>
                    <a:pt x="293" y="88"/>
                    <a:pt x="293" y="61"/>
                  </a:cubicBezTo>
                  <a:cubicBezTo>
                    <a:pt x="293" y="26"/>
                    <a:pt x="266" y="0"/>
                    <a:pt x="231" y="0"/>
                  </a:cubicBezTo>
                  <a:cubicBezTo>
                    <a:pt x="196" y="0"/>
                    <a:pt x="169" y="26"/>
                    <a:pt x="169" y="61"/>
                  </a:cubicBezTo>
                  <a:cubicBezTo>
                    <a:pt x="169" y="88"/>
                    <a:pt x="186" y="106"/>
                    <a:pt x="204" y="114"/>
                  </a:cubicBezTo>
                  <a:cubicBezTo>
                    <a:pt x="204" y="185"/>
                    <a:pt x="204" y="185"/>
                    <a:pt x="204" y="185"/>
                  </a:cubicBezTo>
                  <a:cubicBezTo>
                    <a:pt x="204" y="185"/>
                    <a:pt x="204" y="212"/>
                    <a:pt x="169" y="212"/>
                  </a:cubicBezTo>
                  <a:cubicBezTo>
                    <a:pt x="115" y="212"/>
                    <a:pt x="115" y="212"/>
                    <a:pt x="115" y="212"/>
                  </a:cubicBezTo>
                  <a:cubicBezTo>
                    <a:pt x="53" y="212"/>
                    <a:pt x="36" y="257"/>
                    <a:pt x="36" y="292"/>
                  </a:cubicBezTo>
                  <a:cubicBezTo>
                    <a:pt x="36" y="354"/>
                    <a:pt x="36" y="354"/>
                    <a:pt x="36" y="354"/>
                  </a:cubicBezTo>
                  <a:cubicBezTo>
                    <a:pt x="9" y="363"/>
                    <a:pt x="0" y="380"/>
                    <a:pt x="0" y="407"/>
                  </a:cubicBezTo>
                  <a:cubicBezTo>
                    <a:pt x="0" y="442"/>
                    <a:pt x="27" y="469"/>
                    <a:pt x="53" y="469"/>
                  </a:cubicBezTo>
                  <a:cubicBezTo>
                    <a:pt x="89" y="469"/>
                    <a:pt x="115" y="442"/>
                    <a:pt x="115" y="407"/>
                  </a:cubicBezTo>
                  <a:cubicBezTo>
                    <a:pt x="115" y="380"/>
                    <a:pt x="98" y="363"/>
                    <a:pt x="80" y="354"/>
                  </a:cubicBezTo>
                  <a:cubicBezTo>
                    <a:pt x="80" y="292"/>
                    <a:pt x="80" y="292"/>
                    <a:pt x="80" y="292"/>
                  </a:cubicBezTo>
                  <a:cubicBezTo>
                    <a:pt x="80" y="292"/>
                    <a:pt x="80" y="257"/>
                    <a:pt x="115" y="257"/>
                  </a:cubicBezTo>
                  <a:cubicBezTo>
                    <a:pt x="169" y="257"/>
                    <a:pt x="169" y="257"/>
                    <a:pt x="169" y="257"/>
                  </a:cubicBezTo>
                  <a:cubicBezTo>
                    <a:pt x="186" y="257"/>
                    <a:pt x="196" y="257"/>
                    <a:pt x="204" y="248"/>
                  </a:cubicBezTo>
                  <a:cubicBezTo>
                    <a:pt x="204" y="354"/>
                    <a:pt x="204" y="354"/>
                    <a:pt x="204" y="354"/>
                  </a:cubicBezTo>
                  <a:cubicBezTo>
                    <a:pt x="186" y="363"/>
                    <a:pt x="169" y="380"/>
                    <a:pt x="169" y="407"/>
                  </a:cubicBezTo>
                  <a:cubicBezTo>
                    <a:pt x="169" y="442"/>
                    <a:pt x="196" y="469"/>
                    <a:pt x="231" y="469"/>
                  </a:cubicBezTo>
                  <a:cubicBezTo>
                    <a:pt x="266" y="469"/>
                    <a:pt x="293" y="442"/>
                    <a:pt x="293" y="407"/>
                  </a:cubicBezTo>
                  <a:cubicBezTo>
                    <a:pt x="293" y="380"/>
                    <a:pt x="275" y="363"/>
                    <a:pt x="257" y="354"/>
                  </a:cubicBezTo>
                  <a:cubicBezTo>
                    <a:pt x="257" y="248"/>
                    <a:pt x="257" y="248"/>
                    <a:pt x="257" y="248"/>
                  </a:cubicBezTo>
                  <a:cubicBezTo>
                    <a:pt x="266" y="257"/>
                    <a:pt x="275" y="257"/>
                    <a:pt x="293" y="257"/>
                  </a:cubicBezTo>
                  <a:cubicBezTo>
                    <a:pt x="346" y="257"/>
                    <a:pt x="346" y="257"/>
                    <a:pt x="346" y="257"/>
                  </a:cubicBezTo>
                  <a:cubicBezTo>
                    <a:pt x="381" y="257"/>
                    <a:pt x="381" y="283"/>
                    <a:pt x="381" y="292"/>
                  </a:cubicBezTo>
                  <a:cubicBezTo>
                    <a:pt x="381" y="354"/>
                    <a:pt x="381" y="354"/>
                    <a:pt x="381" y="354"/>
                  </a:cubicBezTo>
                  <a:cubicBezTo>
                    <a:pt x="363" y="363"/>
                    <a:pt x="346" y="380"/>
                    <a:pt x="346" y="407"/>
                  </a:cubicBezTo>
                  <a:cubicBezTo>
                    <a:pt x="346" y="442"/>
                    <a:pt x="372" y="469"/>
                    <a:pt x="408" y="469"/>
                  </a:cubicBezTo>
                  <a:cubicBezTo>
                    <a:pt x="434" y="469"/>
                    <a:pt x="461" y="442"/>
                    <a:pt x="461" y="407"/>
                  </a:cubicBezTo>
                  <a:cubicBezTo>
                    <a:pt x="461" y="380"/>
                    <a:pt x="453" y="363"/>
                    <a:pt x="425" y="354"/>
                  </a:cubicBezTo>
                  <a:close/>
                  <a:moveTo>
                    <a:pt x="89" y="407"/>
                  </a:moveTo>
                  <a:lnTo>
                    <a:pt x="89" y="407"/>
                  </a:lnTo>
                  <a:cubicBezTo>
                    <a:pt x="89" y="425"/>
                    <a:pt x="71" y="442"/>
                    <a:pt x="53" y="442"/>
                  </a:cubicBezTo>
                  <a:cubicBezTo>
                    <a:pt x="36" y="442"/>
                    <a:pt x="18" y="425"/>
                    <a:pt x="18" y="407"/>
                  </a:cubicBezTo>
                  <a:cubicBezTo>
                    <a:pt x="18" y="389"/>
                    <a:pt x="36" y="372"/>
                    <a:pt x="53" y="372"/>
                  </a:cubicBezTo>
                  <a:cubicBezTo>
                    <a:pt x="71" y="372"/>
                    <a:pt x="89" y="389"/>
                    <a:pt x="89" y="407"/>
                  </a:cubicBezTo>
                  <a:close/>
                  <a:moveTo>
                    <a:pt x="196" y="61"/>
                  </a:moveTo>
                  <a:lnTo>
                    <a:pt x="196" y="61"/>
                  </a:lnTo>
                  <a:cubicBezTo>
                    <a:pt x="196" y="44"/>
                    <a:pt x="213" y="26"/>
                    <a:pt x="231" y="26"/>
                  </a:cubicBezTo>
                  <a:cubicBezTo>
                    <a:pt x="249" y="26"/>
                    <a:pt x="266" y="44"/>
                    <a:pt x="266" y="61"/>
                  </a:cubicBezTo>
                  <a:cubicBezTo>
                    <a:pt x="266" y="79"/>
                    <a:pt x="249" y="97"/>
                    <a:pt x="231" y="97"/>
                  </a:cubicBezTo>
                  <a:cubicBezTo>
                    <a:pt x="213" y="97"/>
                    <a:pt x="196" y="79"/>
                    <a:pt x="196" y="61"/>
                  </a:cubicBezTo>
                  <a:close/>
                  <a:moveTo>
                    <a:pt x="266" y="407"/>
                  </a:moveTo>
                  <a:lnTo>
                    <a:pt x="266" y="407"/>
                  </a:lnTo>
                  <a:cubicBezTo>
                    <a:pt x="266" y="425"/>
                    <a:pt x="249" y="442"/>
                    <a:pt x="231" y="442"/>
                  </a:cubicBezTo>
                  <a:cubicBezTo>
                    <a:pt x="213" y="442"/>
                    <a:pt x="196" y="425"/>
                    <a:pt x="196" y="407"/>
                  </a:cubicBezTo>
                  <a:cubicBezTo>
                    <a:pt x="196" y="389"/>
                    <a:pt x="213" y="372"/>
                    <a:pt x="231" y="372"/>
                  </a:cubicBezTo>
                  <a:cubicBezTo>
                    <a:pt x="249" y="372"/>
                    <a:pt x="266" y="389"/>
                    <a:pt x="266" y="407"/>
                  </a:cubicBezTo>
                  <a:close/>
                  <a:moveTo>
                    <a:pt x="408" y="442"/>
                  </a:moveTo>
                  <a:lnTo>
                    <a:pt x="408" y="442"/>
                  </a:lnTo>
                  <a:cubicBezTo>
                    <a:pt x="381" y="442"/>
                    <a:pt x="372" y="425"/>
                    <a:pt x="372" y="407"/>
                  </a:cubicBezTo>
                  <a:cubicBezTo>
                    <a:pt x="372" y="389"/>
                    <a:pt x="381" y="372"/>
                    <a:pt x="408" y="372"/>
                  </a:cubicBezTo>
                  <a:cubicBezTo>
                    <a:pt x="425" y="372"/>
                    <a:pt x="434" y="389"/>
                    <a:pt x="434" y="407"/>
                  </a:cubicBezTo>
                  <a:cubicBezTo>
                    <a:pt x="434" y="425"/>
                    <a:pt x="425" y="442"/>
                    <a:pt x="408" y="442"/>
                  </a:cubicBezTo>
                  <a:close/>
                </a:path>
              </a:pathLst>
            </a:custGeom>
            <a:solidFill>
              <a:srgbClr val="C00000"/>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grpSp>
      <p:sp>
        <p:nvSpPr>
          <p:cNvPr id="27" name="文本框 12"/>
          <p:cNvSpPr txBox="1"/>
          <p:nvPr/>
        </p:nvSpPr>
        <p:spPr>
          <a:xfrm>
            <a:off x="884891" y="746338"/>
            <a:ext cx="70115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Touch-Free, Access is Easier Than Ever</a:t>
            </a:r>
          </a:p>
        </p:txBody>
      </p:sp>
      <p:sp>
        <p:nvSpPr>
          <p:cNvPr id="37" name="文本框 36"/>
          <p:cNvSpPr txBox="1"/>
          <p:nvPr/>
        </p:nvSpPr>
        <p:spPr>
          <a:xfrm>
            <a:off x="6524694" y="2797592"/>
            <a:ext cx="5350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POE Power Supply-</a:t>
            </a:r>
            <a:r>
              <a:rPr kumimoji="0" lang="en-US" altLang="zh-CN" sz="14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Directly power the device and lock</a:t>
            </a:r>
            <a:r>
              <a:rPr kumimoji="0" lang="en-US" altLang="zh-CN" sz="10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(IEEE802.3at)</a:t>
            </a:r>
            <a:endParaRPr kumimoji="0" lang="zh-CN" altLang="en-US" sz="10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39" name="图片 3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138191" y="2797919"/>
            <a:ext cx="352279" cy="334873"/>
          </a:xfrm>
          <a:prstGeom prst="rect">
            <a:avLst/>
          </a:prstGeom>
          <a:noFill/>
          <a:ln w="9525" cap="flat" cmpd="sng" algn="ctr">
            <a:noFill/>
            <a:prstDash val="solid"/>
            <a:round/>
            <a:headEnd type="none" w="med" len="med"/>
            <a:tailEnd type="none" w="med" len="med"/>
          </a:ln>
          <a:effectLst/>
        </p:spPr>
      </p:pic>
      <p:pic>
        <p:nvPicPr>
          <p:cNvPr id="40" name="图片 3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grpSp>
        <p:nvGrpSpPr>
          <p:cNvPr id="8" name="组合 7"/>
          <p:cNvGrpSpPr/>
          <p:nvPr/>
        </p:nvGrpSpPr>
        <p:grpSpPr>
          <a:xfrm>
            <a:off x="1115903" y="2205830"/>
            <a:ext cx="4509578" cy="3111643"/>
            <a:chOff x="1300788" y="1647935"/>
            <a:chExt cx="4011988" cy="2768302"/>
          </a:xfrm>
        </p:grpSpPr>
        <p:sp>
          <p:nvSpPr>
            <p:cNvPr id="17" name="椭圆 27"/>
            <p:cNvSpPr/>
            <p:nvPr/>
          </p:nvSpPr>
          <p:spPr>
            <a:xfrm>
              <a:off x="1307664" y="1647935"/>
              <a:ext cx="3444436" cy="2768302"/>
            </a:xfrm>
            <a:prstGeom prst="ellipse">
              <a:avLst/>
            </a:prstGeom>
            <a:solidFill>
              <a:srgbClr val="FFFFF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altLang="zh-CN" sz="1600" b="0" i="0" u="none" strike="noStrike" kern="1200" cap="none" spc="0" normalizeH="0" baseline="0" noProof="0" dirty="0">
                <a:ln>
                  <a:noFill/>
                </a:ln>
                <a:solidFill>
                  <a:srgbClr val="262E31"/>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32" name="图片 3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00788" y="2071628"/>
              <a:ext cx="1065926" cy="2012353"/>
            </a:xfrm>
            <a:prstGeom prst="rect">
              <a:avLst/>
            </a:prstGeom>
          </p:spPr>
        </p:pic>
        <p:pic>
          <p:nvPicPr>
            <p:cNvPr id="33" name="图片 3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09268" y="2045783"/>
              <a:ext cx="1100902" cy="2078386"/>
            </a:xfrm>
            <a:prstGeom prst="rect">
              <a:avLst/>
            </a:prstGeom>
          </p:spPr>
        </p:pic>
        <p:grpSp>
          <p:nvGrpSpPr>
            <p:cNvPr id="7" name="组合 6"/>
            <p:cNvGrpSpPr/>
            <p:nvPr/>
          </p:nvGrpSpPr>
          <p:grpSpPr>
            <a:xfrm>
              <a:off x="2470845" y="2619911"/>
              <a:ext cx="1093798" cy="369332"/>
              <a:chOff x="2621848" y="2532728"/>
              <a:chExt cx="1093798" cy="369332"/>
            </a:xfrm>
          </p:grpSpPr>
          <p:cxnSp>
            <p:nvCxnSpPr>
              <p:cNvPr id="35" name="直接箭头连接符 34"/>
              <p:cNvCxnSpPr/>
              <p:nvPr/>
            </p:nvCxnSpPr>
            <p:spPr>
              <a:xfrm flipV="1">
                <a:off x="2621848" y="2853020"/>
                <a:ext cx="953192" cy="1140"/>
              </a:xfrm>
              <a:prstGeom prst="straightConnector1">
                <a:avLst/>
              </a:prstGeom>
              <a:ln w="38100">
                <a:solidFill>
                  <a:srgbClr val="13227A"/>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635340" y="2532728"/>
                <a:ext cx="1080306"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800" b="1" i="1"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Upgrade</a:t>
                </a:r>
              </a:p>
            </p:txBody>
          </p:sp>
        </p:grpSp>
        <p:sp>
          <p:nvSpPr>
            <p:cNvPr id="42" name="圆角矩形 41">
              <a:extLst>
                <a:ext uri="{FF2B5EF4-FFF2-40B4-BE49-F238E27FC236}">
                  <a16:creationId xmlns:a16="http://schemas.microsoft.com/office/drawing/2014/main" id="{47C9113A-01C7-B145-8CD7-FBBF714B0BF0}"/>
                </a:ext>
              </a:extLst>
            </p:cNvPr>
            <p:cNvSpPr/>
            <p:nvPr/>
          </p:nvSpPr>
          <p:spPr>
            <a:xfrm>
              <a:off x="4409515" y="3495306"/>
              <a:ext cx="903261" cy="437443"/>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IP65</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RATING</a:t>
              </a:r>
              <a:endParaRPr kumimoji="1" lang="zh-CN"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43" name="圆角矩形 42">
              <a:extLst>
                <a:ext uri="{FF2B5EF4-FFF2-40B4-BE49-F238E27FC236}">
                  <a16:creationId xmlns:a16="http://schemas.microsoft.com/office/drawing/2014/main" id="{47C9113A-01C7-B145-8CD7-FBBF714B0BF0}"/>
                </a:ext>
              </a:extLst>
            </p:cNvPr>
            <p:cNvSpPr/>
            <p:nvPr/>
          </p:nvSpPr>
          <p:spPr>
            <a:xfrm>
              <a:off x="4507382" y="2981886"/>
              <a:ext cx="805394" cy="437443"/>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PoE</a:t>
              </a:r>
              <a:endParaRPr kumimoji="1" lang="zh-CN"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sp>
          <p:nvSpPr>
            <p:cNvPr id="44" name="圆角矩形 43">
              <a:extLst>
                <a:ext uri="{FF2B5EF4-FFF2-40B4-BE49-F238E27FC236}">
                  <a16:creationId xmlns:a16="http://schemas.microsoft.com/office/drawing/2014/main" id="{47C9113A-01C7-B145-8CD7-FBBF714B0BF0}"/>
                </a:ext>
              </a:extLst>
            </p:cNvPr>
            <p:cNvSpPr/>
            <p:nvPr/>
          </p:nvSpPr>
          <p:spPr>
            <a:xfrm>
              <a:off x="2180802" y="3404424"/>
              <a:ext cx="792915" cy="437443"/>
            </a:xfrm>
            <a:prstGeom prst="roundRect">
              <a:avLst>
                <a:gd name="adj" fmla="val 21558"/>
              </a:avLst>
            </a:prstGeom>
            <a:gradFill>
              <a:gsLst>
                <a:gs pos="99000">
                  <a:srgbClr val="294EBB"/>
                </a:gs>
                <a:gs pos="0">
                  <a:srgbClr val="294EBB">
                    <a:alpha val="0"/>
                  </a:srgbClr>
                </a:gs>
              </a:gsLst>
              <a:lin ang="0" scaled="0"/>
            </a:gradFill>
            <a:ln>
              <a:noFill/>
            </a:ln>
            <a:effectLst>
              <a:outerShdw blurRad="431800" sx="102000" sy="102000" algn="ctr" rotWithShape="0">
                <a:schemeClr val="bg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IP65</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rPr>
                <a:t>RATING</a:t>
              </a:r>
              <a:endParaRPr kumimoji="1" lang="zh-CN" altLang="en-US"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等线" panose="020F0502020204030204"/>
                <a:ea typeface="等线" panose="02010600030101010101" pitchFamily="2" charset="-122"/>
                <a:cs typeface="+mn-cs"/>
              </a:endParaRPr>
            </a:p>
          </p:txBody>
        </p:sp>
      </p:grpSp>
      <p:pic>
        <p:nvPicPr>
          <p:cNvPr id="29" name="图片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801827">
            <a:off x="4385546" y="2156970"/>
            <a:ext cx="719592" cy="848659"/>
          </a:xfrm>
          <a:prstGeom prst="rect">
            <a:avLst/>
          </a:prstGeom>
        </p:spPr>
      </p:pic>
      <p:sp>
        <p:nvSpPr>
          <p:cNvPr id="38" name="矩形 37"/>
          <p:cNvSpPr/>
          <p:nvPr/>
        </p:nvSpPr>
        <p:spPr>
          <a:xfrm>
            <a:off x="3016773" y="5156092"/>
            <a:ext cx="245315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DS-K1T342-</a:t>
            </a:r>
            <a:r>
              <a:rPr kumimoji="0" lang="en-US" altLang="zh-CN" sz="16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E1</a:t>
            </a:r>
            <a:r>
              <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Series*</a:t>
            </a:r>
          </a:p>
        </p:txBody>
      </p:sp>
      <p:sp>
        <p:nvSpPr>
          <p:cNvPr id="15" name="矩形 14"/>
          <p:cNvSpPr/>
          <p:nvPr/>
        </p:nvSpPr>
        <p:spPr>
          <a:xfrm>
            <a:off x="705035" y="5140613"/>
            <a:ext cx="24152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DS-K1T342 Series</a:t>
            </a:r>
          </a:p>
        </p:txBody>
      </p:sp>
    </p:spTree>
    <p:extLst>
      <p:ext uri="{BB962C8B-B14F-4D97-AF65-F5344CB8AC3E}">
        <p14:creationId xmlns:p14="http://schemas.microsoft.com/office/powerpoint/2010/main" val="30463469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txBox="1">
            <a:spLocks/>
          </p:cNvSpPr>
          <p:nvPr/>
        </p:nvSpPr>
        <p:spPr>
          <a:xfrm>
            <a:off x="714295" y="197741"/>
            <a:ext cx="8386541"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Panic Alarm Solution — Campus</a:t>
            </a:r>
          </a:p>
        </p:txBody>
      </p:sp>
      <p:pic>
        <p:nvPicPr>
          <p:cNvPr id="123" name="图片 122"/>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l="4642" t="6252" r="8228" b="2810"/>
          <a:stretch/>
        </p:blipFill>
        <p:spPr>
          <a:xfrm flipH="1">
            <a:off x="2639063" y="2445844"/>
            <a:ext cx="6074686" cy="3828300"/>
          </a:xfrm>
          <a:prstGeom prst="rect">
            <a:avLst/>
          </a:prstGeom>
        </p:spPr>
      </p:pic>
      <p:sp>
        <p:nvSpPr>
          <p:cNvPr id="130" name="椭圆 129"/>
          <p:cNvSpPr/>
          <p:nvPr/>
        </p:nvSpPr>
        <p:spPr>
          <a:xfrm>
            <a:off x="2928644" y="1751585"/>
            <a:ext cx="1319188" cy="124951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768394"/>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sp>
        <p:nvSpPr>
          <p:cNvPr id="131" name="location-pointer_1130"/>
          <p:cNvSpPr>
            <a:spLocks noChangeAspect="1"/>
          </p:cNvSpPr>
          <p:nvPr/>
        </p:nvSpPr>
        <p:spPr bwMode="auto">
          <a:xfrm>
            <a:off x="4873406" y="3148126"/>
            <a:ext cx="330640" cy="700181"/>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endParaRPr>
          </a:p>
        </p:txBody>
      </p:sp>
      <p:sp>
        <p:nvSpPr>
          <p:cNvPr id="132" name="location-pointer_1130"/>
          <p:cNvSpPr>
            <a:spLocks noChangeAspect="1"/>
          </p:cNvSpPr>
          <p:nvPr/>
        </p:nvSpPr>
        <p:spPr bwMode="auto">
          <a:xfrm>
            <a:off x="5415635" y="2525391"/>
            <a:ext cx="318178" cy="673791"/>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endParaRPr>
          </a:p>
        </p:txBody>
      </p:sp>
      <p:sp>
        <p:nvSpPr>
          <p:cNvPr id="133" name="location-pointer_1130"/>
          <p:cNvSpPr>
            <a:spLocks noChangeAspect="1"/>
          </p:cNvSpPr>
          <p:nvPr/>
        </p:nvSpPr>
        <p:spPr bwMode="auto">
          <a:xfrm>
            <a:off x="4312123" y="3963217"/>
            <a:ext cx="318178" cy="673791"/>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endParaRPr>
          </a:p>
        </p:txBody>
      </p:sp>
      <p:cxnSp>
        <p:nvCxnSpPr>
          <p:cNvPr id="134" name="曲线连接符 133"/>
          <p:cNvCxnSpPr/>
          <p:nvPr/>
        </p:nvCxnSpPr>
        <p:spPr>
          <a:xfrm rot="16200000" flipH="1">
            <a:off x="4079642" y="2815305"/>
            <a:ext cx="1051025" cy="842017"/>
          </a:xfrm>
          <a:prstGeom prst="curvedConnector3">
            <a:avLst>
              <a:gd name="adj1" fmla="val 50000"/>
            </a:avLst>
          </a:prstGeom>
          <a:ln w="3492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5" name="曲线连接符 134"/>
          <p:cNvCxnSpPr/>
          <p:nvPr/>
        </p:nvCxnSpPr>
        <p:spPr>
          <a:xfrm>
            <a:off x="2396468" y="3688306"/>
            <a:ext cx="2014073" cy="791326"/>
          </a:xfrm>
          <a:prstGeom prst="curvedConnector3">
            <a:avLst>
              <a:gd name="adj1" fmla="val 50000"/>
            </a:avLst>
          </a:prstGeom>
          <a:ln w="3492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6" name="location-pointer_1130"/>
          <p:cNvSpPr>
            <a:spLocks noChangeAspect="1"/>
          </p:cNvSpPr>
          <p:nvPr/>
        </p:nvSpPr>
        <p:spPr bwMode="auto">
          <a:xfrm>
            <a:off x="7076135" y="3710657"/>
            <a:ext cx="318178" cy="673791"/>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0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endParaRPr>
          </a:p>
        </p:txBody>
      </p:sp>
      <p:cxnSp>
        <p:nvCxnSpPr>
          <p:cNvPr id="138" name="曲线连接符 137"/>
          <p:cNvCxnSpPr/>
          <p:nvPr/>
        </p:nvCxnSpPr>
        <p:spPr>
          <a:xfrm>
            <a:off x="7224805" y="4346703"/>
            <a:ext cx="1382278" cy="1187884"/>
          </a:xfrm>
          <a:prstGeom prst="curvedConnector3">
            <a:avLst>
              <a:gd name="adj1" fmla="val 50000"/>
            </a:avLst>
          </a:prstGeom>
          <a:ln w="34925">
            <a:solidFill>
              <a:schemeClr val="accent1"/>
            </a:solidFill>
            <a:prstDash val="sysDash"/>
            <a:tailEnd type="triangle" w="lg" len="lg"/>
          </a:ln>
        </p:spPr>
        <p:style>
          <a:lnRef idx="1">
            <a:schemeClr val="accent1"/>
          </a:lnRef>
          <a:fillRef idx="0">
            <a:schemeClr val="accent1"/>
          </a:fillRef>
          <a:effectRef idx="0">
            <a:schemeClr val="accent1"/>
          </a:effectRef>
          <a:fontRef idx="minor">
            <a:schemeClr val="tx1"/>
          </a:fontRef>
        </p:style>
      </p:cxnSp>
      <p:pic>
        <p:nvPicPr>
          <p:cNvPr id="139" name="图片 13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9497" y="4610840"/>
            <a:ext cx="2262115" cy="1606206"/>
          </a:xfrm>
          <a:prstGeom prst="rect">
            <a:avLst/>
          </a:prstGeom>
          <a:ln/>
        </p:spPr>
      </p:pic>
      <p:cxnSp>
        <p:nvCxnSpPr>
          <p:cNvPr id="140" name="曲线连接符 139"/>
          <p:cNvCxnSpPr/>
          <p:nvPr/>
        </p:nvCxnSpPr>
        <p:spPr>
          <a:xfrm rot="5400000">
            <a:off x="5586206" y="2513050"/>
            <a:ext cx="493451" cy="359039"/>
          </a:xfrm>
          <a:prstGeom prst="curvedConnector3">
            <a:avLst>
              <a:gd name="adj1" fmla="val 50000"/>
            </a:avLst>
          </a:prstGeom>
          <a:ln w="3492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41" name="圆角矩形 140"/>
          <p:cNvSpPr/>
          <p:nvPr/>
        </p:nvSpPr>
        <p:spPr>
          <a:xfrm>
            <a:off x="5264871" y="3841578"/>
            <a:ext cx="1243804" cy="425367"/>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Campus</a:t>
            </a:r>
            <a:endParaRPr kumimoji="0" lang="zh-CN" altLang="en-US" sz="16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sp>
        <p:nvSpPr>
          <p:cNvPr id="149" name="文本框 148"/>
          <p:cNvSpPr txBox="1">
            <a:spLocks noChangeArrowheads="1"/>
          </p:cNvSpPr>
          <p:nvPr/>
        </p:nvSpPr>
        <p:spPr bwMode="auto">
          <a:xfrm>
            <a:off x="2614739" y="3011995"/>
            <a:ext cx="17633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Video Panic Alarm Panel</a:t>
            </a:r>
          </a:p>
        </p:txBody>
      </p:sp>
      <p:sp>
        <p:nvSpPr>
          <p:cNvPr id="151" name="文本框 150"/>
          <p:cNvSpPr txBox="1"/>
          <p:nvPr/>
        </p:nvSpPr>
        <p:spPr>
          <a:xfrm>
            <a:off x="7184393" y="5447094"/>
            <a:ext cx="10301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rPr>
              <a:t>HIK-SIP </a:t>
            </a:r>
            <a:endParaRPr kumimoji="0" lang="zh-CN" altLang="en-US" sz="1800" b="1"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endParaRPr>
          </a:p>
        </p:txBody>
      </p:sp>
      <p:sp>
        <p:nvSpPr>
          <p:cNvPr id="155" name="椭圆 154"/>
          <p:cNvSpPr/>
          <p:nvPr/>
        </p:nvSpPr>
        <p:spPr>
          <a:xfrm>
            <a:off x="5369119" y="1118826"/>
            <a:ext cx="1319188" cy="124951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768394"/>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sp>
        <p:nvSpPr>
          <p:cNvPr id="156" name="location-pointer_1130"/>
          <p:cNvSpPr>
            <a:spLocks noChangeAspect="1"/>
          </p:cNvSpPr>
          <p:nvPr/>
        </p:nvSpPr>
        <p:spPr bwMode="auto">
          <a:xfrm>
            <a:off x="6549161" y="2710802"/>
            <a:ext cx="318178" cy="673791"/>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endParaRPr>
          </a:p>
        </p:txBody>
      </p:sp>
      <p:cxnSp>
        <p:nvCxnSpPr>
          <p:cNvPr id="157" name="曲线连接符 156"/>
          <p:cNvCxnSpPr/>
          <p:nvPr/>
        </p:nvCxnSpPr>
        <p:spPr>
          <a:xfrm rot="10800000" flipV="1">
            <a:off x="6827798" y="2115741"/>
            <a:ext cx="1077130" cy="968151"/>
          </a:xfrm>
          <a:prstGeom prst="curvedConnector3">
            <a:avLst>
              <a:gd name="adj1" fmla="val 50000"/>
            </a:avLst>
          </a:prstGeom>
          <a:ln w="3492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58" name="文本框 157"/>
          <p:cNvSpPr txBox="1">
            <a:spLocks noChangeArrowheads="1"/>
          </p:cNvSpPr>
          <p:nvPr/>
        </p:nvSpPr>
        <p:spPr bwMode="auto">
          <a:xfrm>
            <a:off x="3796048" y="1252533"/>
            <a:ext cx="1681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Audio Panic Alarm Panel</a:t>
            </a:r>
          </a:p>
        </p:txBody>
      </p:sp>
      <p:sp>
        <p:nvSpPr>
          <p:cNvPr id="160" name="椭圆 159"/>
          <p:cNvSpPr/>
          <p:nvPr/>
        </p:nvSpPr>
        <p:spPr>
          <a:xfrm>
            <a:off x="7905176" y="1092200"/>
            <a:ext cx="1319188" cy="124951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768394"/>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sp>
        <p:nvSpPr>
          <p:cNvPr id="162" name="矩形 161"/>
          <p:cNvSpPr/>
          <p:nvPr/>
        </p:nvSpPr>
        <p:spPr>
          <a:xfrm>
            <a:off x="7543520" y="2360055"/>
            <a:ext cx="21437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Panic Alarm Box</a:t>
            </a:r>
          </a:p>
        </p:txBody>
      </p:sp>
      <p:grpSp>
        <p:nvGrpSpPr>
          <p:cNvPr id="163" name="组合 162"/>
          <p:cNvGrpSpPr/>
          <p:nvPr/>
        </p:nvGrpSpPr>
        <p:grpSpPr>
          <a:xfrm>
            <a:off x="1087877" y="2743846"/>
            <a:ext cx="1319188" cy="1267115"/>
            <a:chOff x="1073635" y="2685123"/>
            <a:chExt cx="1319188" cy="1267115"/>
          </a:xfrm>
        </p:grpSpPr>
        <p:sp>
          <p:nvSpPr>
            <p:cNvPr id="164" name="椭圆 163"/>
            <p:cNvSpPr/>
            <p:nvPr/>
          </p:nvSpPr>
          <p:spPr>
            <a:xfrm>
              <a:off x="1073635" y="2685123"/>
              <a:ext cx="1319188" cy="124951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768394"/>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pic>
          <p:nvPicPr>
            <p:cNvPr id="165" name="图片 164"/>
            <p:cNvPicPr>
              <a:picLocks noChangeAspect="1"/>
            </p:cNvPicPr>
            <p:nvPr/>
          </p:nvPicPr>
          <p:blipFill>
            <a:blip r:embed="rId6"/>
            <a:stretch>
              <a:fillRect/>
            </a:stretch>
          </p:blipFill>
          <p:spPr>
            <a:xfrm>
              <a:off x="1544895" y="2707886"/>
              <a:ext cx="376669" cy="1244352"/>
            </a:xfrm>
            <a:prstGeom prst="rect">
              <a:avLst/>
            </a:prstGeom>
          </p:spPr>
        </p:pic>
      </p:grpSp>
      <p:sp>
        <p:nvSpPr>
          <p:cNvPr id="166" name="文本框 165"/>
          <p:cNvSpPr txBox="1"/>
          <p:nvPr/>
        </p:nvSpPr>
        <p:spPr>
          <a:xfrm>
            <a:off x="261104" y="4090537"/>
            <a:ext cx="2981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1600">
                <a:solidFill>
                  <a:schemeClr val="bg1">
                    <a:lumMod val="50000"/>
                  </a:schemeClr>
                </a:solidFill>
                <a:latin typeface="Helvetica Now Text" panose="020B0504030202020204" pitchFamily="34" charset="0"/>
                <a:ea typeface="方正兰亭黑简体" panose="02000000000000000000" pitchFamily="2" charset="-122"/>
                <a:cs typeface="Arial" panose="020B0604020202020204" pitchFamily="34" charset="0"/>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Panic Alarm Tower</a:t>
            </a:r>
          </a:p>
        </p:txBody>
      </p:sp>
      <p:sp>
        <p:nvSpPr>
          <p:cNvPr id="167" name="圆角矩形 166"/>
          <p:cNvSpPr/>
          <p:nvPr/>
        </p:nvSpPr>
        <p:spPr>
          <a:xfrm>
            <a:off x="1526163" y="6102984"/>
            <a:ext cx="2270172" cy="436117"/>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sp>
        <p:nvSpPr>
          <p:cNvPr id="169" name="矩形 168"/>
          <p:cNvSpPr/>
          <p:nvPr/>
        </p:nvSpPr>
        <p:spPr>
          <a:xfrm>
            <a:off x="1660816" y="6160243"/>
            <a:ext cx="200086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iVMS-4200 / HCP</a:t>
            </a:r>
            <a:endParaRPr kumimoji="0" lang="zh-CN" altLang="en-US" sz="18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cxnSp>
        <p:nvCxnSpPr>
          <p:cNvPr id="173" name="曲线连接符 172"/>
          <p:cNvCxnSpPr/>
          <p:nvPr/>
        </p:nvCxnSpPr>
        <p:spPr>
          <a:xfrm rot="10800000" flipV="1">
            <a:off x="3971511" y="4440368"/>
            <a:ext cx="3068926" cy="1833775"/>
          </a:xfrm>
          <a:prstGeom prst="curvedConnector3">
            <a:avLst>
              <a:gd name="adj1" fmla="val 50000"/>
            </a:avLst>
          </a:prstGeom>
          <a:ln w="34925">
            <a:solidFill>
              <a:schemeClr val="accent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74" name="文本框 173"/>
          <p:cNvSpPr txBox="1"/>
          <p:nvPr/>
        </p:nvSpPr>
        <p:spPr>
          <a:xfrm>
            <a:off x="3991593" y="5878063"/>
            <a:ext cx="7446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rPr>
              <a:t>SDK </a:t>
            </a:r>
            <a:endParaRPr kumimoji="0" lang="zh-CN" altLang="en-US" sz="1800" b="1"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endParaRPr>
          </a:p>
        </p:txBody>
      </p:sp>
      <p:cxnSp>
        <p:nvCxnSpPr>
          <p:cNvPr id="175" name="曲线连接符 174"/>
          <p:cNvCxnSpPr/>
          <p:nvPr/>
        </p:nvCxnSpPr>
        <p:spPr>
          <a:xfrm>
            <a:off x="11545065" y="5882160"/>
            <a:ext cx="410290" cy="12700"/>
          </a:xfrm>
          <a:prstGeom prst="curvedConnector3">
            <a:avLst>
              <a:gd name="adj1" fmla="val 50000"/>
            </a:avLst>
          </a:prstGeom>
          <a:ln w="3492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76" name="文本框 175"/>
          <p:cNvSpPr txBox="1"/>
          <p:nvPr/>
        </p:nvSpPr>
        <p:spPr>
          <a:xfrm>
            <a:off x="11274019" y="5985975"/>
            <a:ext cx="10214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rPr>
              <a:t>Alarm call</a:t>
            </a:r>
            <a:endParaRPr kumimoji="0" lang="zh-CN" altLang="en-US" sz="1400" b="0"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endParaRPr>
          </a:p>
        </p:txBody>
      </p:sp>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22708" y="1274802"/>
            <a:ext cx="634016" cy="953566"/>
          </a:xfrm>
          <a:prstGeom prst="rect">
            <a:avLst/>
          </a:prstGeom>
        </p:spPr>
      </p:pic>
      <p:pic>
        <p:nvPicPr>
          <p:cNvPr id="47" name="图片 46"/>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r="-1"/>
          <a:stretch/>
        </p:blipFill>
        <p:spPr>
          <a:xfrm>
            <a:off x="8548049" y="5258014"/>
            <a:ext cx="2246711" cy="970832"/>
          </a:xfrm>
          <a:prstGeom prst="rect">
            <a:avLst/>
          </a:prstGeom>
        </p:spPr>
      </p:pic>
      <p:grpSp>
        <p:nvGrpSpPr>
          <p:cNvPr id="143" name="组合 142"/>
          <p:cNvGrpSpPr/>
          <p:nvPr/>
        </p:nvGrpSpPr>
        <p:grpSpPr>
          <a:xfrm>
            <a:off x="8360431" y="5348630"/>
            <a:ext cx="2288204" cy="897840"/>
            <a:chOff x="6131526" y="19023317"/>
            <a:chExt cx="2108080" cy="781798"/>
          </a:xfrm>
        </p:grpSpPr>
        <p:pic>
          <p:nvPicPr>
            <p:cNvPr id="148" name="图片 14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01696" y="19023317"/>
              <a:ext cx="537910" cy="781798"/>
            </a:xfrm>
            <a:prstGeom prst="rect">
              <a:avLst/>
            </a:prstGeom>
          </p:spPr>
        </p:pic>
        <p:sp>
          <p:nvSpPr>
            <p:cNvPr id="146" name="microphone-black-side-silhouette_26516"/>
            <p:cNvSpPr>
              <a:spLocks noChangeAspect="1"/>
            </p:cNvSpPr>
            <p:nvPr/>
          </p:nvSpPr>
          <p:spPr bwMode="auto">
            <a:xfrm>
              <a:off x="6131526" y="19028780"/>
              <a:ext cx="600204" cy="625034"/>
            </a:xfrm>
            <a:custGeom>
              <a:avLst/>
              <a:gdLst>
                <a:gd name="T0" fmla="*/ 407031 w 604011"/>
                <a:gd name="T1" fmla="*/ 407031 w 604011"/>
                <a:gd name="T2" fmla="*/ 407031 w 604011"/>
                <a:gd name="T3" fmla="*/ 407031 w 604011"/>
                <a:gd name="T4" fmla="*/ 407031 w 604011"/>
                <a:gd name="T5" fmla="*/ 407031 w 604011"/>
                <a:gd name="T6" fmla="*/ 407031 w 604011"/>
                <a:gd name="T7" fmla="*/ 407031 w 604011"/>
                <a:gd name="T8" fmla="*/ 407031 w 604011"/>
                <a:gd name="T9" fmla="*/ 407031 w 604011"/>
                <a:gd name="T10" fmla="*/ 407031 w 604011"/>
                <a:gd name="T11" fmla="*/ 407031 w 604011"/>
                <a:gd name="T12" fmla="*/ 407031 w 604011"/>
                <a:gd name="T13" fmla="*/ 407031 w 604011"/>
                <a:gd name="T14" fmla="*/ 407031 w 604011"/>
                <a:gd name="T15" fmla="*/ 407031 w 604011"/>
                <a:gd name="T16" fmla="*/ 407031 w 604011"/>
                <a:gd name="T17" fmla="*/ 407031 w 604011"/>
                <a:gd name="T18" fmla="*/ 407031 w 604011"/>
                <a:gd name="T19" fmla="*/ 407031 w 604011"/>
                <a:gd name="T20" fmla="*/ 407031 w 604011"/>
                <a:gd name="T21" fmla="*/ 407031 w 604011"/>
                <a:gd name="T22" fmla="*/ 407031 w 604011"/>
                <a:gd name="T23" fmla="*/ 407031 w 604011"/>
                <a:gd name="T24" fmla="*/ 407031 w 604011"/>
                <a:gd name="T25" fmla="*/ 407031 w 604011"/>
                <a:gd name="T26" fmla="*/ 407031 w 604011"/>
                <a:gd name="T27" fmla="*/ 407031 w 604011"/>
                <a:gd name="T28" fmla="*/ 407031 w 604011"/>
                <a:gd name="T29" fmla="*/ 407031 w 604011"/>
                <a:gd name="T30" fmla="*/ 407031 w 604011"/>
                <a:gd name="T31" fmla="*/ 407031 w 604011"/>
                <a:gd name="T32" fmla="*/ 407031 w 604011"/>
                <a:gd name="T33" fmla="*/ 407031 w 604011"/>
                <a:gd name="T34" fmla="*/ 407031 w 604011"/>
                <a:gd name="T35" fmla="*/ 407031 w 604011"/>
                <a:gd name="T36" fmla="*/ 407031 w 604011"/>
                <a:gd name="T37" fmla="*/ 407031 w 604011"/>
                <a:gd name="T38" fmla="*/ 407031 w 604011"/>
                <a:gd name="T39" fmla="*/ 407031 w 604011"/>
                <a:gd name="T40" fmla="*/ 407031 w 604011"/>
                <a:gd name="T41" fmla="*/ 407031 w 604011"/>
                <a:gd name="T42" fmla="*/ 407031 w 604011"/>
                <a:gd name="T43" fmla="*/ 407031 w 604011"/>
                <a:gd name="T44" fmla="*/ 407031 w 604011"/>
                <a:gd name="T45" fmla="*/ 407031 w 604011"/>
                <a:gd name="T46" fmla="*/ 407031 w 604011"/>
                <a:gd name="T47" fmla="*/ 407031 w 604011"/>
                <a:gd name="T48" fmla="*/ 407031 w 604011"/>
                <a:gd name="T49" fmla="*/ 407031 w 604011"/>
                <a:gd name="T50" fmla="*/ 407031 w 604011"/>
                <a:gd name="T51" fmla="*/ 407031 w 604011"/>
                <a:gd name="T52" fmla="*/ 407031 w 604011"/>
                <a:gd name="T53" fmla="*/ 407031 w 604011"/>
                <a:gd name="T54" fmla="*/ 407031 w 604011"/>
                <a:gd name="T55" fmla="*/ 407031 w 604011"/>
                <a:gd name="T56" fmla="*/ 407031 w 604011"/>
                <a:gd name="T57" fmla="*/ 407031 w 604011"/>
                <a:gd name="T58" fmla="*/ 407031 w 604011"/>
                <a:gd name="T59" fmla="*/ 407031 w 604011"/>
                <a:gd name="T60" fmla="*/ 407031 w 604011"/>
                <a:gd name="T61" fmla="*/ 407031 w 604011"/>
                <a:gd name="T62" fmla="*/ 407031 w 604011"/>
                <a:gd name="T63" fmla="*/ 407031 w 604011"/>
                <a:gd name="T64" fmla="*/ 407031 w 604011"/>
                <a:gd name="T65" fmla="*/ 407031 w 604011"/>
                <a:gd name="T66" fmla="*/ 407031 w 604011"/>
                <a:gd name="T67" fmla="*/ 407031 w 604011"/>
                <a:gd name="T68" fmla="*/ 407031 w 604011"/>
                <a:gd name="T69" fmla="*/ 407031 w 604011"/>
                <a:gd name="T70" fmla="*/ 407031 w 604011"/>
                <a:gd name="T71" fmla="*/ 407031 w 604011"/>
                <a:gd name="T72" fmla="*/ 407031 w 604011"/>
                <a:gd name="T73" fmla="*/ 407031 w 604011"/>
                <a:gd name="T74" fmla="*/ 407031 w 604011"/>
                <a:gd name="T75" fmla="*/ 407031 w 604011"/>
                <a:gd name="T76" fmla="*/ 407031 w 604011"/>
                <a:gd name="T77" fmla="*/ 407031 w 604011"/>
                <a:gd name="T78" fmla="*/ 407031 w 604011"/>
                <a:gd name="T79" fmla="*/ 407031 w 604011"/>
                <a:gd name="T80" fmla="*/ 407031 w 604011"/>
                <a:gd name="T81" fmla="*/ 407031 w 604011"/>
                <a:gd name="T82" fmla="*/ 407031 w 604011"/>
                <a:gd name="T83" fmla="*/ 407031 w 604011"/>
                <a:gd name="T84" fmla="*/ 407031 w 604011"/>
                <a:gd name="T85" fmla="*/ 407031 w 604011"/>
                <a:gd name="T86" fmla="*/ 407031 w 604011"/>
                <a:gd name="T87" fmla="*/ 407031 w 604011"/>
                <a:gd name="T88" fmla="*/ 407031 w 604011"/>
                <a:gd name="T89" fmla="*/ 40703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60" h="5090">
                  <a:moveTo>
                    <a:pt x="117" y="4770"/>
                  </a:moveTo>
                  <a:cubicBezTo>
                    <a:pt x="211" y="4841"/>
                    <a:pt x="356" y="4865"/>
                    <a:pt x="507" y="4865"/>
                  </a:cubicBezTo>
                  <a:cubicBezTo>
                    <a:pt x="783" y="4865"/>
                    <a:pt x="1080" y="4786"/>
                    <a:pt x="1129" y="4772"/>
                  </a:cubicBezTo>
                  <a:cubicBezTo>
                    <a:pt x="1136" y="4770"/>
                    <a:pt x="1141" y="4766"/>
                    <a:pt x="1147" y="4763"/>
                  </a:cubicBezTo>
                  <a:cubicBezTo>
                    <a:pt x="1297" y="4951"/>
                    <a:pt x="1803" y="5090"/>
                    <a:pt x="2406" y="5090"/>
                  </a:cubicBezTo>
                  <a:cubicBezTo>
                    <a:pt x="3127" y="5090"/>
                    <a:pt x="3711" y="4892"/>
                    <a:pt x="3711" y="4648"/>
                  </a:cubicBezTo>
                  <a:cubicBezTo>
                    <a:pt x="3711" y="4423"/>
                    <a:pt x="3216" y="4237"/>
                    <a:pt x="2576" y="4209"/>
                  </a:cubicBezTo>
                  <a:lnTo>
                    <a:pt x="2576" y="3124"/>
                  </a:lnTo>
                  <a:lnTo>
                    <a:pt x="3183" y="2655"/>
                  </a:lnTo>
                  <a:cubicBezTo>
                    <a:pt x="3229" y="2620"/>
                    <a:pt x="3237" y="2554"/>
                    <a:pt x="3202" y="2508"/>
                  </a:cubicBezTo>
                  <a:lnTo>
                    <a:pt x="3009" y="2259"/>
                  </a:lnTo>
                  <a:lnTo>
                    <a:pt x="3599" y="1790"/>
                  </a:lnTo>
                  <a:lnTo>
                    <a:pt x="3850" y="2104"/>
                  </a:lnTo>
                  <a:cubicBezTo>
                    <a:pt x="3883" y="2145"/>
                    <a:pt x="3943" y="2152"/>
                    <a:pt x="3984" y="2119"/>
                  </a:cubicBezTo>
                  <a:lnTo>
                    <a:pt x="4922" y="1369"/>
                  </a:lnTo>
                  <a:cubicBezTo>
                    <a:pt x="5127" y="1206"/>
                    <a:pt x="5160" y="907"/>
                    <a:pt x="4996" y="702"/>
                  </a:cubicBezTo>
                  <a:lnTo>
                    <a:pt x="4625" y="238"/>
                  </a:lnTo>
                  <a:cubicBezTo>
                    <a:pt x="4462" y="33"/>
                    <a:pt x="4163" y="0"/>
                    <a:pt x="3959" y="164"/>
                  </a:cubicBezTo>
                  <a:lnTo>
                    <a:pt x="3020" y="913"/>
                  </a:lnTo>
                  <a:cubicBezTo>
                    <a:pt x="2980" y="946"/>
                    <a:pt x="2973" y="1006"/>
                    <a:pt x="3006" y="1047"/>
                  </a:cubicBezTo>
                  <a:lnTo>
                    <a:pt x="3263" y="1368"/>
                  </a:lnTo>
                  <a:lnTo>
                    <a:pt x="2679" y="1832"/>
                  </a:lnTo>
                  <a:lnTo>
                    <a:pt x="2506" y="1608"/>
                  </a:lnTo>
                  <a:cubicBezTo>
                    <a:pt x="2471" y="1562"/>
                    <a:pt x="2405" y="1553"/>
                    <a:pt x="2359" y="1588"/>
                  </a:cubicBezTo>
                  <a:lnTo>
                    <a:pt x="1727" y="2077"/>
                  </a:lnTo>
                  <a:cubicBezTo>
                    <a:pt x="1681" y="2112"/>
                    <a:pt x="1673" y="2178"/>
                    <a:pt x="1708" y="2224"/>
                  </a:cubicBezTo>
                  <a:lnTo>
                    <a:pt x="1818" y="2366"/>
                  </a:lnTo>
                  <a:lnTo>
                    <a:pt x="1089" y="3011"/>
                  </a:lnTo>
                  <a:cubicBezTo>
                    <a:pt x="991" y="3098"/>
                    <a:pt x="901" y="3245"/>
                    <a:pt x="888" y="3339"/>
                  </a:cubicBezTo>
                  <a:cubicBezTo>
                    <a:pt x="887" y="3343"/>
                    <a:pt x="887" y="3347"/>
                    <a:pt x="887" y="3352"/>
                  </a:cubicBezTo>
                  <a:cubicBezTo>
                    <a:pt x="875" y="3356"/>
                    <a:pt x="862" y="3362"/>
                    <a:pt x="851" y="3371"/>
                  </a:cubicBezTo>
                  <a:cubicBezTo>
                    <a:pt x="764" y="3441"/>
                    <a:pt x="0" y="4073"/>
                    <a:pt x="0" y="4529"/>
                  </a:cubicBezTo>
                  <a:cubicBezTo>
                    <a:pt x="0" y="4628"/>
                    <a:pt x="40" y="4712"/>
                    <a:pt x="117" y="4770"/>
                  </a:cubicBezTo>
                  <a:close/>
                  <a:moveTo>
                    <a:pt x="983" y="3533"/>
                  </a:moveTo>
                  <a:cubicBezTo>
                    <a:pt x="993" y="3525"/>
                    <a:pt x="1000" y="3516"/>
                    <a:pt x="1006" y="3505"/>
                  </a:cubicBezTo>
                  <a:cubicBezTo>
                    <a:pt x="1018" y="3508"/>
                    <a:pt x="1030" y="3509"/>
                    <a:pt x="1042" y="3509"/>
                  </a:cubicBezTo>
                  <a:cubicBezTo>
                    <a:pt x="1140" y="3509"/>
                    <a:pt x="1305" y="3445"/>
                    <a:pt x="1409" y="3365"/>
                  </a:cubicBezTo>
                  <a:lnTo>
                    <a:pt x="2154" y="2801"/>
                  </a:lnTo>
                  <a:lnTo>
                    <a:pt x="2157" y="2805"/>
                  </a:lnTo>
                  <a:lnTo>
                    <a:pt x="2157" y="4213"/>
                  </a:lnTo>
                  <a:cubicBezTo>
                    <a:pt x="1629" y="4247"/>
                    <a:pt x="1216" y="4390"/>
                    <a:pt x="1122" y="4570"/>
                  </a:cubicBezTo>
                  <a:cubicBezTo>
                    <a:pt x="1107" y="4567"/>
                    <a:pt x="1090" y="4566"/>
                    <a:pt x="1073" y="4570"/>
                  </a:cubicBezTo>
                  <a:cubicBezTo>
                    <a:pt x="808" y="4644"/>
                    <a:pt x="375" y="4703"/>
                    <a:pt x="243" y="4603"/>
                  </a:cubicBezTo>
                  <a:cubicBezTo>
                    <a:pt x="219" y="4585"/>
                    <a:pt x="209" y="4563"/>
                    <a:pt x="209" y="4529"/>
                  </a:cubicBezTo>
                  <a:cubicBezTo>
                    <a:pt x="209" y="4261"/>
                    <a:pt x="684" y="3776"/>
                    <a:pt x="983" y="3533"/>
                  </a:cubicBezTo>
                  <a:close/>
                </a:path>
              </a:pathLst>
            </a:custGeom>
            <a:solidFill>
              <a:schemeClr val="bg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endParaRPr>
            </a:p>
          </p:txBody>
        </p:sp>
      </p:grpSp>
      <p:sp>
        <p:nvSpPr>
          <p:cNvPr id="144" name="圆角矩形 143"/>
          <p:cNvSpPr/>
          <p:nvPr/>
        </p:nvSpPr>
        <p:spPr>
          <a:xfrm>
            <a:off x="8555735" y="6106778"/>
            <a:ext cx="1767290" cy="425367"/>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Master Station</a:t>
            </a:r>
            <a:endParaRPr kumimoji="0" lang="zh-CN" altLang="en-US" sz="16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pic>
        <p:nvPicPr>
          <p:cNvPr id="48" name="图片 4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163531" y="1738196"/>
            <a:ext cx="888236" cy="1329507"/>
          </a:xfrm>
          <a:prstGeom prst="rect">
            <a:avLst/>
          </a:prstGeom>
        </p:spPr>
      </p:pic>
      <p:pic>
        <p:nvPicPr>
          <p:cNvPr id="62" name="图片 61">
            <a:extLst>
              <a:ext uri="{FF2B5EF4-FFF2-40B4-BE49-F238E27FC236}">
                <a16:creationId xmlns:a16="http://schemas.microsoft.com/office/drawing/2014/main" id="{00000000-0008-0000-0600-00000400000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230834" y="1144382"/>
            <a:ext cx="672272" cy="1050622"/>
          </a:xfrm>
          <a:prstGeom prst="rect">
            <a:avLst/>
          </a:prstGeom>
        </p:spPr>
      </p:pic>
    </p:spTree>
    <p:extLst>
      <p:ext uri="{BB962C8B-B14F-4D97-AF65-F5344CB8AC3E}">
        <p14:creationId xmlns:p14="http://schemas.microsoft.com/office/powerpoint/2010/main" val="4255159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 name="图片 1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5986" y="2995906"/>
            <a:ext cx="767316" cy="1148514"/>
          </a:xfrm>
          <a:prstGeom prst="rect">
            <a:avLst/>
          </a:prstGeom>
        </p:spPr>
      </p:pic>
      <p:pic>
        <p:nvPicPr>
          <p:cNvPr id="61" name="图片 60"/>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r="-1"/>
          <a:stretch/>
        </p:blipFill>
        <p:spPr>
          <a:xfrm>
            <a:off x="8566125" y="5093352"/>
            <a:ext cx="2246711" cy="970832"/>
          </a:xfrm>
          <a:prstGeom prst="rect">
            <a:avLst/>
          </a:prstGeom>
        </p:spPr>
      </p:pic>
      <p:sp>
        <p:nvSpPr>
          <p:cNvPr id="2" name="Titolo 1"/>
          <p:cNvSpPr txBox="1">
            <a:spLocks/>
          </p:cNvSpPr>
          <p:nvPr/>
        </p:nvSpPr>
        <p:spPr>
          <a:xfrm>
            <a:off x="714296" y="197741"/>
            <a:ext cx="8124904"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Panic Alarm Solution — Prison</a:t>
            </a:r>
          </a:p>
        </p:txBody>
      </p:sp>
      <p:sp>
        <p:nvSpPr>
          <p:cNvPr id="64" name="矩形 2"/>
          <p:cNvSpPr/>
          <p:nvPr/>
        </p:nvSpPr>
        <p:spPr>
          <a:xfrm>
            <a:off x="2581657" y="1938421"/>
            <a:ext cx="6619268" cy="4266900"/>
          </a:xfrm>
          <a:custGeom>
            <a:avLst/>
            <a:gdLst>
              <a:gd name="connsiteX0" fmla="*/ 0 w 5596184"/>
              <a:gd name="connsiteY0" fmla="*/ 0 h 3235052"/>
              <a:gd name="connsiteX1" fmla="*/ 5596184 w 5596184"/>
              <a:gd name="connsiteY1" fmla="*/ 0 h 3235052"/>
              <a:gd name="connsiteX2" fmla="*/ 5596184 w 5596184"/>
              <a:gd name="connsiteY2" fmla="*/ 3235052 h 3235052"/>
              <a:gd name="connsiteX3" fmla="*/ 0 w 5596184"/>
              <a:gd name="connsiteY3" fmla="*/ 3235052 h 3235052"/>
              <a:gd name="connsiteX4" fmla="*/ 0 w 5596184"/>
              <a:gd name="connsiteY4" fmla="*/ 0 h 3235052"/>
              <a:gd name="connsiteX0" fmla="*/ 0 w 5596184"/>
              <a:gd name="connsiteY0" fmla="*/ 0 h 3235052"/>
              <a:gd name="connsiteX1" fmla="*/ 5596184 w 5596184"/>
              <a:gd name="connsiteY1" fmla="*/ 0 h 3235052"/>
              <a:gd name="connsiteX2" fmla="*/ 4597118 w 5596184"/>
              <a:gd name="connsiteY2" fmla="*/ 2701652 h 3235052"/>
              <a:gd name="connsiteX3" fmla="*/ 0 w 5596184"/>
              <a:gd name="connsiteY3" fmla="*/ 3235052 h 3235052"/>
              <a:gd name="connsiteX4" fmla="*/ 0 w 5596184"/>
              <a:gd name="connsiteY4" fmla="*/ 0 h 3235052"/>
              <a:gd name="connsiteX0" fmla="*/ 0 w 5604651"/>
              <a:gd name="connsiteY0" fmla="*/ 0 h 3235052"/>
              <a:gd name="connsiteX1" fmla="*/ 5596184 w 5604651"/>
              <a:gd name="connsiteY1" fmla="*/ 0 h 3235052"/>
              <a:gd name="connsiteX2" fmla="*/ 5604651 w 5604651"/>
              <a:gd name="connsiteY2" fmla="*/ 1584052 h 3235052"/>
              <a:gd name="connsiteX3" fmla="*/ 0 w 5604651"/>
              <a:gd name="connsiteY3" fmla="*/ 3235052 h 3235052"/>
              <a:gd name="connsiteX4" fmla="*/ 0 w 5604651"/>
              <a:gd name="connsiteY4" fmla="*/ 0 h 3235052"/>
              <a:gd name="connsiteX0" fmla="*/ 0 w 5604651"/>
              <a:gd name="connsiteY0" fmla="*/ 0 h 3235052"/>
              <a:gd name="connsiteX1" fmla="*/ 3437184 w 5604651"/>
              <a:gd name="connsiteY1" fmla="*/ 423333 h 3235052"/>
              <a:gd name="connsiteX2" fmla="*/ 5604651 w 5604651"/>
              <a:gd name="connsiteY2" fmla="*/ 1584052 h 3235052"/>
              <a:gd name="connsiteX3" fmla="*/ 0 w 5604651"/>
              <a:gd name="connsiteY3" fmla="*/ 3235052 h 3235052"/>
              <a:gd name="connsiteX4" fmla="*/ 0 w 5604651"/>
              <a:gd name="connsiteY4" fmla="*/ 0 h 3235052"/>
              <a:gd name="connsiteX0" fmla="*/ 0 w 5604651"/>
              <a:gd name="connsiteY0" fmla="*/ 0 h 3235052"/>
              <a:gd name="connsiteX1" fmla="*/ 3589584 w 5604651"/>
              <a:gd name="connsiteY1" fmla="*/ 50800 h 3235052"/>
              <a:gd name="connsiteX2" fmla="*/ 5604651 w 5604651"/>
              <a:gd name="connsiteY2" fmla="*/ 1584052 h 3235052"/>
              <a:gd name="connsiteX3" fmla="*/ 0 w 5604651"/>
              <a:gd name="connsiteY3" fmla="*/ 3235052 h 3235052"/>
              <a:gd name="connsiteX4" fmla="*/ 0 w 5604651"/>
              <a:gd name="connsiteY4" fmla="*/ 0 h 3235052"/>
              <a:gd name="connsiteX0" fmla="*/ 0 w 5604651"/>
              <a:gd name="connsiteY0" fmla="*/ 0 h 3235052"/>
              <a:gd name="connsiteX1" fmla="*/ 3589584 w 5604651"/>
              <a:gd name="connsiteY1" fmla="*/ 50800 h 3235052"/>
              <a:gd name="connsiteX2" fmla="*/ 5604651 w 5604651"/>
              <a:gd name="connsiteY2" fmla="*/ 1584052 h 3235052"/>
              <a:gd name="connsiteX3" fmla="*/ 0 w 5604651"/>
              <a:gd name="connsiteY3" fmla="*/ 3235052 h 3235052"/>
              <a:gd name="connsiteX4" fmla="*/ 0 w 5604651"/>
              <a:gd name="connsiteY4" fmla="*/ 0 h 3235052"/>
              <a:gd name="connsiteX0" fmla="*/ 0 w 5604651"/>
              <a:gd name="connsiteY0" fmla="*/ 0 h 3235052"/>
              <a:gd name="connsiteX1" fmla="*/ 3589584 w 5604651"/>
              <a:gd name="connsiteY1" fmla="*/ 50800 h 3235052"/>
              <a:gd name="connsiteX2" fmla="*/ 5604651 w 5604651"/>
              <a:gd name="connsiteY2" fmla="*/ 1584052 h 3235052"/>
              <a:gd name="connsiteX3" fmla="*/ 0 w 5604651"/>
              <a:gd name="connsiteY3" fmla="*/ 3235052 h 3235052"/>
              <a:gd name="connsiteX4" fmla="*/ 0 w 5604651"/>
              <a:gd name="connsiteY4" fmla="*/ 0 h 3235052"/>
              <a:gd name="connsiteX0" fmla="*/ 0 w 5604651"/>
              <a:gd name="connsiteY0" fmla="*/ 0 h 3235052"/>
              <a:gd name="connsiteX1" fmla="*/ 3589584 w 5604651"/>
              <a:gd name="connsiteY1" fmla="*/ 50800 h 3235052"/>
              <a:gd name="connsiteX2" fmla="*/ 5604651 w 5604651"/>
              <a:gd name="connsiteY2" fmla="*/ 1584052 h 3235052"/>
              <a:gd name="connsiteX3" fmla="*/ 0 w 5604651"/>
              <a:gd name="connsiteY3" fmla="*/ 3235052 h 3235052"/>
              <a:gd name="connsiteX4" fmla="*/ 0 w 5604651"/>
              <a:gd name="connsiteY4" fmla="*/ 0 h 3235052"/>
              <a:gd name="connsiteX0" fmla="*/ 0 w 5604651"/>
              <a:gd name="connsiteY0" fmla="*/ 0 h 3184252"/>
              <a:gd name="connsiteX1" fmla="*/ 3589584 w 5604651"/>
              <a:gd name="connsiteY1" fmla="*/ 50800 h 3184252"/>
              <a:gd name="connsiteX2" fmla="*/ 5604651 w 5604651"/>
              <a:gd name="connsiteY2" fmla="*/ 1584052 h 3184252"/>
              <a:gd name="connsiteX3" fmla="*/ 2252134 w 5604651"/>
              <a:gd name="connsiteY3" fmla="*/ 3184252 h 3184252"/>
              <a:gd name="connsiteX4" fmla="*/ 0 w 5604651"/>
              <a:gd name="connsiteY4" fmla="*/ 0 h 3184252"/>
              <a:gd name="connsiteX0" fmla="*/ 0 w 5257517"/>
              <a:gd name="connsiteY0" fmla="*/ 1152552 h 3134537"/>
              <a:gd name="connsiteX1" fmla="*/ 3242450 w 5257517"/>
              <a:gd name="connsiteY1" fmla="*/ 1085 h 3134537"/>
              <a:gd name="connsiteX2" fmla="*/ 5257517 w 5257517"/>
              <a:gd name="connsiteY2" fmla="*/ 1534337 h 3134537"/>
              <a:gd name="connsiteX3" fmla="*/ 1905000 w 5257517"/>
              <a:gd name="connsiteY3" fmla="*/ 3134537 h 3134537"/>
              <a:gd name="connsiteX4" fmla="*/ 0 w 5257517"/>
              <a:gd name="connsiteY4" fmla="*/ 1152552 h 3134537"/>
              <a:gd name="connsiteX0" fmla="*/ 0 w 5257517"/>
              <a:gd name="connsiteY0" fmla="*/ 1153293 h 3135278"/>
              <a:gd name="connsiteX1" fmla="*/ 3242450 w 5257517"/>
              <a:gd name="connsiteY1" fmla="*/ 1826 h 3135278"/>
              <a:gd name="connsiteX2" fmla="*/ 5257517 w 5257517"/>
              <a:gd name="connsiteY2" fmla="*/ 1535078 h 3135278"/>
              <a:gd name="connsiteX3" fmla="*/ 1905000 w 5257517"/>
              <a:gd name="connsiteY3" fmla="*/ 3135278 h 3135278"/>
              <a:gd name="connsiteX4" fmla="*/ 0 w 5257517"/>
              <a:gd name="connsiteY4" fmla="*/ 1153293 h 3135278"/>
              <a:gd name="connsiteX0" fmla="*/ 0 w 5257517"/>
              <a:gd name="connsiteY0" fmla="*/ 1153293 h 3304611"/>
              <a:gd name="connsiteX1" fmla="*/ 3242450 w 5257517"/>
              <a:gd name="connsiteY1" fmla="*/ 1826 h 3304611"/>
              <a:gd name="connsiteX2" fmla="*/ 5257517 w 5257517"/>
              <a:gd name="connsiteY2" fmla="*/ 1535078 h 3304611"/>
              <a:gd name="connsiteX3" fmla="*/ 1744133 w 5257517"/>
              <a:gd name="connsiteY3" fmla="*/ 3304611 h 3304611"/>
              <a:gd name="connsiteX4" fmla="*/ 0 w 5257517"/>
              <a:gd name="connsiteY4" fmla="*/ 1153293 h 3304611"/>
              <a:gd name="connsiteX0" fmla="*/ 0 w 5257517"/>
              <a:gd name="connsiteY0" fmla="*/ 1237773 h 3389091"/>
              <a:gd name="connsiteX1" fmla="*/ 3208583 w 5257517"/>
              <a:gd name="connsiteY1" fmla="*/ 1639 h 3389091"/>
              <a:gd name="connsiteX2" fmla="*/ 5257517 w 5257517"/>
              <a:gd name="connsiteY2" fmla="*/ 1619558 h 3389091"/>
              <a:gd name="connsiteX3" fmla="*/ 1744133 w 5257517"/>
              <a:gd name="connsiteY3" fmla="*/ 3389091 h 3389091"/>
              <a:gd name="connsiteX4" fmla="*/ 0 w 5257517"/>
              <a:gd name="connsiteY4" fmla="*/ 1237773 h 338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517" h="3389091">
                <a:moveTo>
                  <a:pt x="0" y="1237773"/>
                </a:moveTo>
                <a:cubicBezTo>
                  <a:pt x="1238861" y="746706"/>
                  <a:pt x="3222788" y="-40694"/>
                  <a:pt x="3208583" y="1639"/>
                </a:cubicBezTo>
                <a:cubicBezTo>
                  <a:pt x="3202938" y="-29144"/>
                  <a:pt x="5254695" y="1091541"/>
                  <a:pt x="5257517" y="1619558"/>
                </a:cubicBezTo>
                <a:lnTo>
                  <a:pt x="1744133" y="3389091"/>
                </a:lnTo>
                <a:lnTo>
                  <a:pt x="0" y="1237773"/>
                </a:lnTo>
                <a:close/>
              </a:path>
            </a:pathLst>
          </a:custGeom>
          <a:blipFill>
            <a:blip r:embed="rId5"/>
            <a:stretch>
              <a:fillRect/>
            </a:stretch>
          </a:blipFill>
          <a:ln w="25400" cap="flat" cmpd="sng" algn="ctr">
            <a:solidFill>
              <a:srgbClr val="DDDDD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panose="020B0604020202020204" pitchFamily="34" charset="0"/>
              <a:ea typeface="微软雅黑"/>
              <a:cs typeface="Helvetica" panose="020B0604020202020204" pitchFamily="34" charset="0"/>
            </a:endParaRPr>
          </a:p>
        </p:txBody>
      </p:sp>
      <p:sp>
        <p:nvSpPr>
          <p:cNvPr id="65" name="location-pointer_1130"/>
          <p:cNvSpPr>
            <a:spLocks noChangeAspect="1"/>
          </p:cNvSpPr>
          <p:nvPr/>
        </p:nvSpPr>
        <p:spPr bwMode="auto">
          <a:xfrm>
            <a:off x="4246880" y="2553359"/>
            <a:ext cx="325446" cy="689182"/>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sp>
        <p:nvSpPr>
          <p:cNvPr id="66" name="location-pointer_1130"/>
          <p:cNvSpPr>
            <a:spLocks noChangeAspect="1"/>
          </p:cNvSpPr>
          <p:nvPr/>
        </p:nvSpPr>
        <p:spPr bwMode="auto">
          <a:xfrm>
            <a:off x="7325392" y="2881507"/>
            <a:ext cx="313180" cy="663207"/>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cxnSp>
        <p:nvCxnSpPr>
          <p:cNvPr id="67" name="曲线连接符 66"/>
          <p:cNvCxnSpPr/>
          <p:nvPr/>
        </p:nvCxnSpPr>
        <p:spPr>
          <a:xfrm>
            <a:off x="2177700" y="1721579"/>
            <a:ext cx="2256848" cy="1491531"/>
          </a:xfrm>
          <a:prstGeom prst="curvedConnector3">
            <a:avLst>
              <a:gd name="adj1" fmla="val 50000"/>
            </a:avLst>
          </a:prstGeom>
          <a:noFill/>
          <a:ln w="34925" cap="flat" cmpd="sng" algn="ctr">
            <a:solidFill>
              <a:srgbClr val="FF0000"/>
            </a:solidFill>
            <a:prstDash val="sysDash"/>
            <a:tailEnd type="triangle" w="lg" len="lg"/>
          </a:ln>
          <a:effectLst/>
        </p:spPr>
      </p:cxnSp>
      <p:sp>
        <p:nvSpPr>
          <p:cNvPr id="68" name="location-pointer_1130"/>
          <p:cNvSpPr>
            <a:spLocks noChangeAspect="1"/>
          </p:cNvSpPr>
          <p:nvPr/>
        </p:nvSpPr>
        <p:spPr bwMode="auto">
          <a:xfrm>
            <a:off x="4779422" y="3998723"/>
            <a:ext cx="313180" cy="663207"/>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0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cxnSp>
        <p:nvCxnSpPr>
          <p:cNvPr id="69" name="曲线连接符 68"/>
          <p:cNvCxnSpPr/>
          <p:nvPr/>
        </p:nvCxnSpPr>
        <p:spPr>
          <a:xfrm>
            <a:off x="4971782" y="4680246"/>
            <a:ext cx="3779245" cy="917463"/>
          </a:xfrm>
          <a:prstGeom prst="curvedConnector3">
            <a:avLst>
              <a:gd name="adj1" fmla="val 50000"/>
            </a:avLst>
          </a:prstGeom>
          <a:noFill/>
          <a:ln w="34925" cap="flat" cmpd="sng" algn="ctr">
            <a:solidFill>
              <a:srgbClr val="FF0000"/>
            </a:solidFill>
            <a:prstDash val="sysDash"/>
            <a:tailEnd type="triangle" w="lg" len="lg"/>
          </a:ln>
          <a:effectLst/>
        </p:spPr>
      </p:cxnSp>
      <p:cxnSp>
        <p:nvCxnSpPr>
          <p:cNvPr id="70" name="曲线连接符 69"/>
          <p:cNvCxnSpPr/>
          <p:nvPr/>
        </p:nvCxnSpPr>
        <p:spPr>
          <a:xfrm rot="10800000">
            <a:off x="7481986" y="3474672"/>
            <a:ext cx="2450618" cy="349390"/>
          </a:xfrm>
          <a:prstGeom prst="curvedConnector3">
            <a:avLst>
              <a:gd name="adj1" fmla="val 50000"/>
            </a:avLst>
          </a:prstGeom>
          <a:noFill/>
          <a:ln w="34925" cap="flat" cmpd="sng" algn="ctr">
            <a:solidFill>
              <a:srgbClr val="FF0000"/>
            </a:solidFill>
            <a:prstDash val="sysDash"/>
            <a:tailEnd type="triangle" w="lg" len="lg"/>
          </a:ln>
          <a:effectLst/>
        </p:spPr>
      </p:cxnSp>
      <p:grpSp>
        <p:nvGrpSpPr>
          <p:cNvPr id="71" name="组合 70"/>
          <p:cNvGrpSpPr/>
          <p:nvPr/>
        </p:nvGrpSpPr>
        <p:grpSpPr>
          <a:xfrm>
            <a:off x="8755348" y="5059326"/>
            <a:ext cx="2177652" cy="1317273"/>
            <a:chOff x="15335464" y="5569869"/>
            <a:chExt cx="2212406" cy="1338296"/>
          </a:xfrm>
        </p:grpSpPr>
        <p:grpSp>
          <p:nvGrpSpPr>
            <p:cNvPr id="72" name="组合 71"/>
            <p:cNvGrpSpPr/>
            <p:nvPr/>
          </p:nvGrpSpPr>
          <p:grpSpPr>
            <a:xfrm>
              <a:off x="15335464" y="5569869"/>
              <a:ext cx="2212406" cy="944421"/>
              <a:chOff x="12541728" y="19804470"/>
              <a:chExt cx="2038248" cy="822358"/>
            </a:xfrm>
          </p:grpSpPr>
          <p:pic>
            <p:nvPicPr>
              <p:cNvPr id="77" name="图片 7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042066" y="19845030"/>
                <a:ext cx="537910" cy="781798"/>
              </a:xfrm>
              <a:prstGeom prst="rect">
                <a:avLst/>
              </a:prstGeom>
            </p:spPr>
          </p:pic>
          <p:sp>
            <p:nvSpPr>
              <p:cNvPr id="75" name="microphone-black-side-silhouette_26516"/>
              <p:cNvSpPr>
                <a:spLocks noChangeAspect="1"/>
              </p:cNvSpPr>
              <p:nvPr/>
            </p:nvSpPr>
            <p:spPr bwMode="auto">
              <a:xfrm>
                <a:off x="12541728" y="19804470"/>
                <a:ext cx="600204" cy="625034"/>
              </a:xfrm>
              <a:custGeom>
                <a:avLst/>
                <a:gdLst>
                  <a:gd name="T0" fmla="*/ 407031 w 604011"/>
                  <a:gd name="T1" fmla="*/ 407031 w 604011"/>
                  <a:gd name="T2" fmla="*/ 407031 w 604011"/>
                  <a:gd name="T3" fmla="*/ 407031 w 604011"/>
                  <a:gd name="T4" fmla="*/ 407031 w 604011"/>
                  <a:gd name="T5" fmla="*/ 407031 w 604011"/>
                  <a:gd name="T6" fmla="*/ 407031 w 604011"/>
                  <a:gd name="T7" fmla="*/ 407031 w 604011"/>
                  <a:gd name="T8" fmla="*/ 407031 w 604011"/>
                  <a:gd name="T9" fmla="*/ 407031 w 604011"/>
                  <a:gd name="T10" fmla="*/ 407031 w 604011"/>
                  <a:gd name="T11" fmla="*/ 407031 w 604011"/>
                  <a:gd name="T12" fmla="*/ 407031 w 604011"/>
                  <a:gd name="T13" fmla="*/ 407031 w 604011"/>
                  <a:gd name="T14" fmla="*/ 407031 w 604011"/>
                  <a:gd name="T15" fmla="*/ 407031 w 604011"/>
                  <a:gd name="T16" fmla="*/ 407031 w 604011"/>
                  <a:gd name="T17" fmla="*/ 407031 w 604011"/>
                  <a:gd name="T18" fmla="*/ 407031 w 604011"/>
                  <a:gd name="T19" fmla="*/ 407031 w 604011"/>
                  <a:gd name="T20" fmla="*/ 407031 w 604011"/>
                  <a:gd name="T21" fmla="*/ 407031 w 604011"/>
                  <a:gd name="T22" fmla="*/ 407031 w 604011"/>
                  <a:gd name="T23" fmla="*/ 407031 w 604011"/>
                  <a:gd name="T24" fmla="*/ 407031 w 604011"/>
                  <a:gd name="T25" fmla="*/ 407031 w 604011"/>
                  <a:gd name="T26" fmla="*/ 407031 w 604011"/>
                  <a:gd name="T27" fmla="*/ 407031 w 604011"/>
                  <a:gd name="T28" fmla="*/ 407031 w 604011"/>
                  <a:gd name="T29" fmla="*/ 407031 w 604011"/>
                  <a:gd name="T30" fmla="*/ 407031 w 604011"/>
                  <a:gd name="T31" fmla="*/ 407031 w 604011"/>
                  <a:gd name="T32" fmla="*/ 407031 w 604011"/>
                  <a:gd name="T33" fmla="*/ 407031 w 604011"/>
                  <a:gd name="T34" fmla="*/ 407031 w 604011"/>
                  <a:gd name="T35" fmla="*/ 407031 w 604011"/>
                  <a:gd name="T36" fmla="*/ 407031 w 604011"/>
                  <a:gd name="T37" fmla="*/ 407031 w 604011"/>
                  <a:gd name="T38" fmla="*/ 407031 w 604011"/>
                  <a:gd name="T39" fmla="*/ 407031 w 604011"/>
                  <a:gd name="T40" fmla="*/ 407031 w 604011"/>
                  <a:gd name="T41" fmla="*/ 407031 w 604011"/>
                  <a:gd name="T42" fmla="*/ 407031 w 604011"/>
                  <a:gd name="T43" fmla="*/ 407031 w 604011"/>
                  <a:gd name="T44" fmla="*/ 407031 w 604011"/>
                  <a:gd name="T45" fmla="*/ 407031 w 604011"/>
                  <a:gd name="T46" fmla="*/ 407031 w 604011"/>
                  <a:gd name="T47" fmla="*/ 407031 w 604011"/>
                  <a:gd name="T48" fmla="*/ 407031 w 604011"/>
                  <a:gd name="T49" fmla="*/ 407031 w 604011"/>
                  <a:gd name="T50" fmla="*/ 407031 w 604011"/>
                  <a:gd name="T51" fmla="*/ 407031 w 604011"/>
                  <a:gd name="T52" fmla="*/ 407031 w 604011"/>
                  <a:gd name="T53" fmla="*/ 407031 w 604011"/>
                  <a:gd name="T54" fmla="*/ 407031 w 604011"/>
                  <a:gd name="T55" fmla="*/ 407031 w 604011"/>
                  <a:gd name="T56" fmla="*/ 407031 w 604011"/>
                  <a:gd name="T57" fmla="*/ 407031 w 604011"/>
                  <a:gd name="T58" fmla="*/ 407031 w 604011"/>
                  <a:gd name="T59" fmla="*/ 407031 w 604011"/>
                  <a:gd name="T60" fmla="*/ 407031 w 604011"/>
                  <a:gd name="T61" fmla="*/ 407031 w 604011"/>
                  <a:gd name="T62" fmla="*/ 407031 w 604011"/>
                  <a:gd name="T63" fmla="*/ 407031 w 604011"/>
                  <a:gd name="T64" fmla="*/ 407031 w 604011"/>
                  <a:gd name="T65" fmla="*/ 407031 w 604011"/>
                  <a:gd name="T66" fmla="*/ 407031 w 604011"/>
                  <a:gd name="T67" fmla="*/ 407031 w 604011"/>
                  <a:gd name="T68" fmla="*/ 407031 w 604011"/>
                  <a:gd name="T69" fmla="*/ 407031 w 604011"/>
                  <a:gd name="T70" fmla="*/ 407031 w 604011"/>
                  <a:gd name="T71" fmla="*/ 407031 w 604011"/>
                  <a:gd name="T72" fmla="*/ 407031 w 604011"/>
                  <a:gd name="T73" fmla="*/ 407031 w 604011"/>
                  <a:gd name="T74" fmla="*/ 407031 w 604011"/>
                  <a:gd name="T75" fmla="*/ 407031 w 604011"/>
                  <a:gd name="T76" fmla="*/ 407031 w 604011"/>
                  <a:gd name="T77" fmla="*/ 407031 w 604011"/>
                  <a:gd name="T78" fmla="*/ 407031 w 604011"/>
                  <a:gd name="T79" fmla="*/ 407031 w 604011"/>
                  <a:gd name="T80" fmla="*/ 407031 w 604011"/>
                  <a:gd name="T81" fmla="*/ 407031 w 604011"/>
                  <a:gd name="T82" fmla="*/ 407031 w 604011"/>
                  <a:gd name="T83" fmla="*/ 407031 w 604011"/>
                  <a:gd name="T84" fmla="*/ 407031 w 604011"/>
                  <a:gd name="T85" fmla="*/ 407031 w 604011"/>
                  <a:gd name="T86" fmla="*/ 407031 w 604011"/>
                  <a:gd name="T87" fmla="*/ 407031 w 604011"/>
                  <a:gd name="T88" fmla="*/ 407031 w 604011"/>
                  <a:gd name="T89" fmla="*/ 40703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60" h="5090">
                    <a:moveTo>
                      <a:pt x="117" y="4770"/>
                    </a:moveTo>
                    <a:cubicBezTo>
                      <a:pt x="211" y="4841"/>
                      <a:pt x="356" y="4865"/>
                      <a:pt x="507" y="4865"/>
                    </a:cubicBezTo>
                    <a:cubicBezTo>
                      <a:pt x="783" y="4865"/>
                      <a:pt x="1080" y="4786"/>
                      <a:pt x="1129" y="4772"/>
                    </a:cubicBezTo>
                    <a:cubicBezTo>
                      <a:pt x="1136" y="4770"/>
                      <a:pt x="1141" y="4766"/>
                      <a:pt x="1147" y="4763"/>
                    </a:cubicBezTo>
                    <a:cubicBezTo>
                      <a:pt x="1297" y="4951"/>
                      <a:pt x="1803" y="5090"/>
                      <a:pt x="2406" y="5090"/>
                    </a:cubicBezTo>
                    <a:cubicBezTo>
                      <a:pt x="3127" y="5090"/>
                      <a:pt x="3711" y="4892"/>
                      <a:pt x="3711" y="4648"/>
                    </a:cubicBezTo>
                    <a:cubicBezTo>
                      <a:pt x="3711" y="4423"/>
                      <a:pt x="3216" y="4237"/>
                      <a:pt x="2576" y="4209"/>
                    </a:cubicBezTo>
                    <a:lnTo>
                      <a:pt x="2576" y="3124"/>
                    </a:lnTo>
                    <a:lnTo>
                      <a:pt x="3183" y="2655"/>
                    </a:lnTo>
                    <a:cubicBezTo>
                      <a:pt x="3229" y="2620"/>
                      <a:pt x="3237" y="2554"/>
                      <a:pt x="3202" y="2508"/>
                    </a:cubicBezTo>
                    <a:lnTo>
                      <a:pt x="3009" y="2259"/>
                    </a:lnTo>
                    <a:lnTo>
                      <a:pt x="3599" y="1790"/>
                    </a:lnTo>
                    <a:lnTo>
                      <a:pt x="3850" y="2104"/>
                    </a:lnTo>
                    <a:cubicBezTo>
                      <a:pt x="3883" y="2145"/>
                      <a:pt x="3943" y="2152"/>
                      <a:pt x="3984" y="2119"/>
                    </a:cubicBezTo>
                    <a:lnTo>
                      <a:pt x="4922" y="1369"/>
                    </a:lnTo>
                    <a:cubicBezTo>
                      <a:pt x="5127" y="1206"/>
                      <a:pt x="5160" y="907"/>
                      <a:pt x="4996" y="702"/>
                    </a:cubicBezTo>
                    <a:lnTo>
                      <a:pt x="4625" y="238"/>
                    </a:lnTo>
                    <a:cubicBezTo>
                      <a:pt x="4462" y="33"/>
                      <a:pt x="4163" y="0"/>
                      <a:pt x="3959" y="164"/>
                    </a:cubicBezTo>
                    <a:lnTo>
                      <a:pt x="3020" y="913"/>
                    </a:lnTo>
                    <a:cubicBezTo>
                      <a:pt x="2980" y="946"/>
                      <a:pt x="2973" y="1006"/>
                      <a:pt x="3006" y="1047"/>
                    </a:cubicBezTo>
                    <a:lnTo>
                      <a:pt x="3263" y="1368"/>
                    </a:lnTo>
                    <a:lnTo>
                      <a:pt x="2679" y="1832"/>
                    </a:lnTo>
                    <a:lnTo>
                      <a:pt x="2506" y="1608"/>
                    </a:lnTo>
                    <a:cubicBezTo>
                      <a:pt x="2471" y="1562"/>
                      <a:pt x="2405" y="1553"/>
                      <a:pt x="2359" y="1588"/>
                    </a:cubicBezTo>
                    <a:lnTo>
                      <a:pt x="1727" y="2077"/>
                    </a:lnTo>
                    <a:cubicBezTo>
                      <a:pt x="1681" y="2112"/>
                      <a:pt x="1673" y="2178"/>
                      <a:pt x="1708" y="2224"/>
                    </a:cubicBezTo>
                    <a:lnTo>
                      <a:pt x="1818" y="2366"/>
                    </a:lnTo>
                    <a:lnTo>
                      <a:pt x="1089" y="3011"/>
                    </a:lnTo>
                    <a:cubicBezTo>
                      <a:pt x="991" y="3098"/>
                      <a:pt x="901" y="3245"/>
                      <a:pt x="888" y="3339"/>
                    </a:cubicBezTo>
                    <a:cubicBezTo>
                      <a:pt x="887" y="3343"/>
                      <a:pt x="887" y="3347"/>
                      <a:pt x="887" y="3352"/>
                    </a:cubicBezTo>
                    <a:cubicBezTo>
                      <a:pt x="875" y="3356"/>
                      <a:pt x="862" y="3362"/>
                      <a:pt x="851" y="3371"/>
                    </a:cubicBezTo>
                    <a:cubicBezTo>
                      <a:pt x="764" y="3441"/>
                      <a:pt x="0" y="4073"/>
                      <a:pt x="0" y="4529"/>
                    </a:cubicBezTo>
                    <a:cubicBezTo>
                      <a:pt x="0" y="4628"/>
                      <a:pt x="40" y="4712"/>
                      <a:pt x="117" y="4770"/>
                    </a:cubicBezTo>
                    <a:close/>
                    <a:moveTo>
                      <a:pt x="983" y="3533"/>
                    </a:moveTo>
                    <a:cubicBezTo>
                      <a:pt x="993" y="3525"/>
                      <a:pt x="1000" y="3516"/>
                      <a:pt x="1006" y="3505"/>
                    </a:cubicBezTo>
                    <a:cubicBezTo>
                      <a:pt x="1018" y="3508"/>
                      <a:pt x="1030" y="3509"/>
                      <a:pt x="1042" y="3509"/>
                    </a:cubicBezTo>
                    <a:cubicBezTo>
                      <a:pt x="1140" y="3509"/>
                      <a:pt x="1305" y="3445"/>
                      <a:pt x="1409" y="3365"/>
                    </a:cubicBezTo>
                    <a:lnTo>
                      <a:pt x="2154" y="2801"/>
                    </a:lnTo>
                    <a:lnTo>
                      <a:pt x="2157" y="2805"/>
                    </a:lnTo>
                    <a:lnTo>
                      <a:pt x="2157" y="4213"/>
                    </a:lnTo>
                    <a:cubicBezTo>
                      <a:pt x="1629" y="4247"/>
                      <a:pt x="1216" y="4390"/>
                      <a:pt x="1122" y="4570"/>
                    </a:cubicBezTo>
                    <a:cubicBezTo>
                      <a:pt x="1107" y="4567"/>
                      <a:pt x="1090" y="4566"/>
                      <a:pt x="1073" y="4570"/>
                    </a:cubicBezTo>
                    <a:cubicBezTo>
                      <a:pt x="808" y="4644"/>
                      <a:pt x="375" y="4703"/>
                      <a:pt x="243" y="4603"/>
                    </a:cubicBezTo>
                    <a:cubicBezTo>
                      <a:pt x="219" y="4585"/>
                      <a:pt x="209" y="4563"/>
                      <a:pt x="209" y="4529"/>
                    </a:cubicBezTo>
                    <a:cubicBezTo>
                      <a:pt x="209" y="4261"/>
                      <a:pt x="684" y="3776"/>
                      <a:pt x="983" y="3533"/>
                    </a:cubicBezTo>
                    <a:close/>
                  </a:path>
                </a:pathLst>
              </a:custGeom>
              <a:solidFill>
                <a:sysClr val="window" lastClr="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grpSp>
        <p:sp>
          <p:nvSpPr>
            <p:cNvPr id="73" name="圆角矩形 72"/>
            <p:cNvSpPr/>
            <p:nvPr/>
          </p:nvSpPr>
          <p:spPr>
            <a:xfrm>
              <a:off x="15647856" y="6482798"/>
              <a:ext cx="1767291" cy="425367"/>
            </a:xfrm>
            <a:prstGeom prst="roundRect">
              <a:avLst/>
            </a:prstGeom>
            <a:solidFill>
              <a:srgbClr val="B2B2B2"/>
            </a:solidFill>
            <a:ln w="25400" cap="flat" cmpd="sng" algn="ctr">
              <a:solidFill>
                <a:srgbClr val="B2B2B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Master Station</a:t>
              </a:r>
              <a:endParaRPr kumimoji="0" lang="zh-CN" altLang="en-US" sz="1600" b="1" i="0" u="none" strike="noStrike" kern="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grpSp>
      <p:sp>
        <p:nvSpPr>
          <p:cNvPr id="78" name="文本框 77"/>
          <p:cNvSpPr txBox="1"/>
          <p:nvPr/>
        </p:nvSpPr>
        <p:spPr>
          <a:xfrm>
            <a:off x="6761879" y="5451807"/>
            <a:ext cx="10660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HIK-SIP </a:t>
            </a:r>
            <a:endParaRPr kumimoji="0" lang="zh-CN" altLang="en-US" sz="1800" b="1" i="0" u="none" strike="noStrike" kern="120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sp>
        <p:nvSpPr>
          <p:cNvPr id="79" name="location-pointer_1130"/>
          <p:cNvSpPr>
            <a:spLocks noChangeAspect="1"/>
          </p:cNvSpPr>
          <p:nvPr/>
        </p:nvSpPr>
        <p:spPr bwMode="auto">
          <a:xfrm>
            <a:off x="6525821" y="2204629"/>
            <a:ext cx="313180" cy="663207"/>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cxnSp>
        <p:nvCxnSpPr>
          <p:cNvPr id="80" name="曲线连接符 79"/>
          <p:cNvCxnSpPr/>
          <p:nvPr/>
        </p:nvCxnSpPr>
        <p:spPr>
          <a:xfrm rot="10800000" flipV="1">
            <a:off x="6682411" y="1762457"/>
            <a:ext cx="3142172" cy="1041044"/>
          </a:xfrm>
          <a:prstGeom prst="curvedConnector3">
            <a:avLst>
              <a:gd name="adj1" fmla="val 50000"/>
            </a:avLst>
          </a:prstGeom>
          <a:noFill/>
          <a:ln w="34925" cap="flat" cmpd="sng" algn="ctr">
            <a:solidFill>
              <a:srgbClr val="FF0000"/>
            </a:solidFill>
            <a:prstDash val="sysDash"/>
            <a:tailEnd type="triangle" w="lg" len="lg"/>
          </a:ln>
          <a:effectLst/>
        </p:spPr>
      </p:cxnSp>
      <p:cxnSp>
        <p:nvCxnSpPr>
          <p:cNvPr id="81" name="曲线连接符 80"/>
          <p:cNvCxnSpPr/>
          <p:nvPr/>
        </p:nvCxnSpPr>
        <p:spPr>
          <a:xfrm flipV="1">
            <a:off x="11309483" y="5912328"/>
            <a:ext cx="513175" cy="2784"/>
          </a:xfrm>
          <a:prstGeom prst="curvedConnector3">
            <a:avLst>
              <a:gd name="adj1" fmla="val 3231"/>
            </a:avLst>
          </a:prstGeom>
          <a:noFill/>
          <a:ln w="34925" cap="flat" cmpd="sng" algn="ctr">
            <a:solidFill>
              <a:srgbClr val="FF0000"/>
            </a:solidFill>
            <a:prstDash val="sysDash"/>
            <a:tailEnd type="triangle" w="lg" len="lg"/>
          </a:ln>
          <a:effectLst/>
        </p:spPr>
      </p:cxnSp>
      <p:sp>
        <p:nvSpPr>
          <p:cNvPr id="82" name="文本框 81"/>
          <p:cNvSpPr txBox="1"/>
          <p:nvPr/>
        </p:nvSpPr>
        <p:spPr>
          <a:xfrm>
            <a:off x="11042694" y="6017295"/>
            <a:ext cx="9749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rPr>
              <a:t>Alarm call</a:t>
            </a:r>
            <a:endParaRPr kumimoji="0" lang="zh-CN" altLang="en-US" sz="1400" b="0" i="0" u="none" strike="noStrike" kern="120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endParaRPr>
          </a:p>
        </p:txBody>
      </p:sp>
      <p:sp>
        <p:nvSpPr>
          <p:cNvPr id="101" name="location-pointer_1130"/>
          <p:cNvSpPr>
            <a:spLocks noChangeAspect="1"/>
          </p:cNvSpPr>
          <p:nvPr/>
        </p:nvSpPr>
        <p:spPr bwMode="auto">
          <a:xfrm>
            <a:off x="3205313" y="2976836"/>
            <a:ext cx="318178" cy="673791"/>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88862 h 440259"/>
              <a:gd name="T11" fmla="*/ 88862 h 440259"/>
              <a:gd name="T12" fmla="*/ 278945 h 440259"/>
              <a:gd name="T13" fmla="*/ 278945 h 440259"/>
              <a:gd name="T14" fmla="*/ 278945 h 440259"/>
              <a:gd name="T15" fmla="*/ 278945 h 440259"/>
              <a:gd name="T16" fmla="*/ 278945 h 440259"/>
              <a:gd name="T17" fmla="*/ 278945 h 440259"/>
              <a:gd name="T18" fmla="*/ 278945 h 440259"/>
              <a:gd name="T19"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427">
                <a:moveTo>
                  <a:pt x="106" y="0"/>
                </a:moveTo>
                <a:cubicBezTo>
                  <a:pt x="47" y="0"/>
                  <a:pt x="0" y="48"/>
                  <a:pt x="0" y="107"/>
                </a:cubicBezTo>
                <a:cubicBezTo>
                  <a:pt x="0" y="166"/>
                  <a:pt x="106" y="427"/>
                  <a:pt x="106" y="427"/>
                </a:cubicBezTo>
                <a:cubicBezTo>
                  <a:pt x="106" y="427"/>
                  <a:pt x="213" y="166"/>
                  <a:pt x="213" y="107"/>
                </a:cubicBezTo>
                <a:cubicBezTo>
                  <a:pt x="213" y="48"/>
                  <a:pt x="165" y="0"/>
                  <a:pt x="106" y="0"/>
                </a:cubicBezTo>
                <a:close/>
                <a:moveTo>
                  <a:pt x="106" y="160"/>
                </a:moveTo>
                <a:cubicBezTo>
                  <a:pt x="77" y="160"/>
                  <a:pt x="53" y="136"/>
                  <a:pt x="53" y="107"/>
                </a:cubicBezTo>
                <a:cubicBezTo>
                  <a:pt x="53" y="77"/>
                  <a:pt x="77" y="53"/>
                  <a:pt x="106" y="53"/>
                </a:cubicBezTo>
                <a:cubicBezTo>
                  <a:pt x="136" y="53"/>
                  <a:pt x="160" y="77"/>
                  <a:pt x="160" y="107"/>
                </a:cubicBezTo>
                <a:cubicBezTo>
                  <a:pt x="160" y="136"/>
                  <a:pt x="136" y="160"/>
                  <a:pt x="106" y="160"/>
                </a:cubicBez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cxnSp>
        <p:nvCxnSpPr>
          <p:cNvPr id="102" name="曲线连接符 101"/>
          <p:cNvCxnSpPr/>
          <p:nvPr/>
        </p:nvCxnSpPr>
        <p:spPr>
          <a:xfrm flipV="1">
            <a:off x="2168080" y="3554095"/>
            <a:ext cx="1219280" cy="127053"/>
          </a:xfrm>
          <a:prstGeom prst="curvedConnector3">
            <a:avLst>
              <a:gd name="adj1" fmla="val 50000"/>
            </a:avLst>
          </a:prstGeom>
          <a:noFill/>
          <a:ln w="34925" cap="flat" cmpd="sng" algn="ctr">
            <a:solidFill>
              <a:srgbClr val="FF0000"/>
            </a:solidFill>
            <a:prstDash val="sysDash"/>
            <a:tailEnd type="triangle" w="lg" len="lg"/>
          </a:ln>
          <a:effectLst/>
        </p:spPr>
      </p:cxnSp>
      <p:grpSp>
        <p:nvGrpSpPr>
          <p:cNvPr id="108" name="组合 107"/>
          <p:cNvGrpSpPr/>
          <p:nvPr/>
        </p:nvGrpSpPr>
        <p:grpSpPr>
          <a:xfrm>
            <a:off x="-45229" y="2876111"/>
            <a:ext cx="3001790" cy="1641331"/>
            <a:chOff x="-45229" y="3072105"/>
            <a:chExt cx="3001790" cy="1641331"/>
          </a:xfrm>
        </p:grpSpPr>
        <p:grpSp>
          <p:nvGrpSpPr>
            <p:cNvPr id="109" name="组合 108"/>
            <p:cNvGrpSpPr/>
            <p:nvPr/>
          </p:nvGrpSpPr>
          <p:grpSpPr>
            <a:xfrm>
              <a:off x="820174" y="3072105"/>
              <a:ext cx="1319188" cy="1249518"/>
              <a:chOff x="1073635" y="2685123"/>
              <a:chExt cx="1319188" cy="1249518"/>
            </a:xfrm>
            <a:solidFill>
              <a:srgbClr val="DDDDDD">
                <a:lumMod val="90000"/>
              </a:srgbClr>
            </a:solidFill>
          </p:grpSpPr>
          <p:sp>
            <p:nvSpPr>
              <p:cNvPr id="111" name="椭圆 110"/>
              <p:cNvSpPr/>
              <p:nvPr/>
            </p:nvSpPr>
            <p:spPr>
              <a:xfrm>
                <a:off x="1073635" y="2685123"/>
                <a:ext cx="1319188" cy="1249518"/>
              </a:xfrm>
              <a:prstGeom prst="ellipse">
                <a:avLst/>
              </a:prstGeom>
              <a:noFill/>
              <a:ln w="34925" cap="flat" cmpd="sng" algn="ctr">
                <a:solidFill>
                  <a:schemeClr val="bg1"/>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Helvetica" panose="020B0604020202020204" pitchFamily="34" charset="0"/>
                  <a:sym typeface="Helvetica Now Text" panose="020B0504030202020204" pitchFamily="34" charset="0"/>
                </a:endParaRPr>
              </a:p>
            </p:txBody>
          </p:sp>
          <p:pic>
            <p:nvPicPr>
              <p:cNvPr id="112" name="图片 111"/>
              <p:cNvPicPr>
                <a:picLocks noChangeAspect="1"/>
              </p:cNvPicPr>
              <p:nvPr/>
            </p:nvPicPr>
            <p:blipFill>
              <a:blip r:embed="rId7"/>
              <a:stretch>
                <a:fillRect/>
              </a:stretch>
            </p:blipFill>
            <p:spPr>
              <a:xfrm>
                <a:off x="1557289" y="2772811"/>
                <a:ext cx="351689" cy="1161830"/>
              </a:xfrm>
              <a:prstGeom prst="rect">
                <a:avLst/>
              </a:prstGeom>
            </p:spPr>
          </p:pic>
        </p:grpSp>
        <p:sp>
          <p:nvSpPr>
            <p:cNvPr id="110" name="文本框 109"/>
            <p:cNvSpPr txBox="1"/>
            <p:nvPr/>
          </p:nvSpPr>
          <p:spPr>
            <a:xfrm>
              <a:off x="-45229" y="4374882"/>
              <a:ext cx="3001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1600">
                  <a:solidFill>
                    <a:schemeClr val="bg1">
                      <a:lumMod val="50000"/>
                    </a:schemeClr>
                  </a:solidFill>
                  <a:latin typeface="Helvetica Now Text" panose="020B0504030202020204" pitchFamily="34" charset="0"/>
                  <a:ea typeface="方正兰亭黑简体" panose="02000000000000000000" pitchFamily="2" charset="-122"/>
                  <a:cs typeface="Arial" panose="020B0604020202020204" pitchFamily="34" charset="0"/>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fontAlgn="base">
                <a:spcBef>
                  <a:spcPct val="0"/>
                </a:spcBef>
                <a:spcAft>
                  <a:spcPct val="0"/>
                </a:spcAft>
                <a:defRPr>
                  <a:latin typeface="Calibri" panose="020F0502020204030204" pitchFamily="34" charset="0"/>
                  <a:ea typeface="宋体" panose="02010600030101010101" pitchFamily="2" charset="-122"/>
                </a:defRPr>
              </a:lvl6pPr>
              <a:lvl7pPr marL="2971800" indent="-228600" fontAlgn="base">
                <a:spcBef>
                  <a:spcPct val="0"/>
                </a:spcBef>
                <a:spcAft>
                  <a:spcPct val="0"/>
                </a:spcAft>
                <a:defRPr>
                  <a:latin typeface="Calibri" panose="020F0502020204030204" pitchFamily="34" charset="0"/>
                  <a:ea typeface="宋体" panose="02010600030101010101" pitchFamily="2" charset="-122"/>
                </a:defRPr>
              </a:lvl7pPr>
              <a:lvl8pPr marL="3429000" indent="-228600" fontAlgn="base">
                <a:spcBef>
                  <a:spcPct val="0"/>
                </a:spcBef>
                <a:spcAft>
                  <a:spcPct val="0"/>
                </a:spcAft>
                <a:defRPr>
                  <a:latin typeface="Calibri" panose="020F0502020204030204" pitchFamily="34" charset="0"/>
                  <a:ea typeface="宋体" panose="02010600030101010101" pitchFamily="2" charset="-122"/>
                </a:defRPr>
              </a:lvl8pPr>
              <a:lvl9pPr marL="3886200" indent="-228600" fontAlgn="base">
                <a:spcBef>
                  <a:spcPct val="0"/>
                </a:spcBef>
                <a:spcAft>
                  <a:spcPct val="0"/>
                </a:spcAft>
                <a:defRPr>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Panic Alarm Tower</a:t>
              </a:r>
            </a:p>
          </p:txBody>
        </p:sp>
      </p:grpSp>
      <p:grpSp>
        <p:nvGrpSpPr>
          <p:cNvPr id="114" name="组合 113"/>
          <p:cNvGrpSpPr/>
          <p:nvPr/>
        </p:nvGrpSpPr>
        <p:grpSpPr>
          <a:xfrm>
            <a:off x="245897" y="1016069"/>
            <a:ext cx="2569090" cy="1596484"/>
            <a:chOff x="162231" y="5087382"/>
            <a:chExt cx="2569090" cy="1596484"/>
          </a:xfrm>
        </p:grpSpPr>
        <p:sp>
          <p:nvSpPr>
            <p:cNvPr id="117" name="椭圆 116"/>
            <p:cNvSpPr/>
            <p:nvPr/>
          </p:nvSpPr>
          <p:spPr>
            <a:xfrm>
              <a:off x="782703" y="5087382"/>
              <a:ext cx="1319188" cy="1249518"/>
            </a:xfrm>
            <a:prstGeom prst="ellipse">
              <a:avLst/>
            </a:prstGeom>
            <a:noFill/>
            <a:ln w="34925" cap="flat" cmpd="sng" algn="ctr">
              <a:solidFill>
                <a:schemeClr val="bg1"/>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Helvetica" panose="020B0604020202020204" pitchFamily="34" charset="0"/>
                <a:sym typeface="Helvetica Now Text" panose="020B0504030202020204" pitchFamily="34" charset="0"/>
              </a:endParaRPr>
            </a:p>
          </p:txBody>
        </p:sp>
        <p:sp>
          <p:nvSpPr>
            <p:cNvPr id="116" name="矩形 115"/>
            <p:cNvSpPr/>
            <p:nvPr/>
          </p:nvSpPr>
          <p:spPr>
            <a:xfrm>
              <a:off x="162231" y="6345312"/>
              <a:ext cx="25690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Panic Alarm Box</a:t>
              </a:r>
            </a:p>
          </p:txBody>
        </p:sp>
      </p:grpSp>
      <p:sp>
        <p:nvSpPr>
          <p:cNvPr id="135" name="圆角矩形 134"/>
          <p:cNvSpPr/>
          <p:nvPr/>
        </p:nvSpPr>
        <p:spPr>
          <a:xfrm>
            <a:off x="5282017" y="3841578"/>
            <a:ext cx="1188993" cy="425367"/>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Prison</a:t>
            </a:r>
          </a:p>
        </p:txBody>
      </p:sp>
      <p:pic>
        <p:nvPicPr>
          <p:cNvPr id="123" name="图片 1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48081" y="1051568"/>
            <a:ext cx="634016" cy="953566"/>
          </a:xfrm>
          <a:prstGeom prst="rect">
            <a:avLst/>
          </a:prstGeom>
        </p:spPr>
      </p:pic>
      <p:grpSp>
        <p:nvGrpSpPr>
          <p:cNvPr id="83" name="组合 82"/>
          <p:cNvGrpSpPr/>
          <p:nvPr/>
        </p:nvGrpSpPr>
        <p:grpSpPr>
          <a:xfrm>
            <a:off x="9696772" y="943893"/>
            <a:ext cx="1645744" cy="1985944"/>
            <a:chOff x="7053529" y="1103361"/>
            <a:chExt cx="1645744" cy="1985944"/>
          </a:xfrm>
        </p:grpSpPr>
        <p:sp>
          <p:nvSpPr>
            <p:cNvPr id="84" name="椭圆 83"/>
            <p:cNvSpPr/>
            <p:nvPr/>
          </p:nvSpPr>
          <p:spPr>
            <a:xfrm>
              <a:off x="7203947" y="1103361"/>
              <a:ext cx="1298466" cy="1229890"/>
            </a:xfrm>
            <a:prstGeom prst="ellipse">
              <a:avLst/>
            </a:prstGeom>
            <a:noFill/>
            <a:ln w="34925" cap="flat" cmpd="sng" algn="ctr">
              <a:solidFill>
                <a:schemeClr val="bg1"/>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Helvetica" panose="020B0604020202020204" pitchFamily="34" charset="0"/>
                <a:sym typeface="Helvetica Now Text" panose="020B0504030202020204" pitchFamily="34" charset="0"/>
              </a:endParaRPr>
            </a:p>
          </p:txBody>
        </p:sp>
        <p:sp>
          <p:nvSpPr>
            <p:cNvPr id="85" name="矩形 84"/>
            <p:cNvSpPr/>
            <p:nvPr/>
          </p:nvSpPr>
          <p:spPr>
            <a:xfrm>
              <a:off x="7053529" y="2504530"/>
              <a:ext cx="16457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Audio Panic Alarm Panel</a:t>
              </a:r>
            </a:p>
          </p:txBody>
        </p:sp>
        <p:sp>
          <p:nvSpPr>
            <p:cNvPr id="87" name="push-to-unlock_5074"/>
            <p:cNvSpPr>
              <a:spLocks noChangeAspect="1"/>
            </p:cNvSpPr>
            <p:nvPr/>
          </p:nvSpPr>
          <p:spPr bwMode="auto">
            <a:xfrm>
              <a:off x="7713414" y="1932478"/>
              <a:ext cx="398672" cy="658834"/>
            </a:xfrm>
            <a:custGeom>
              <a:avLst/>
              <a:gdLst>
                <a:gd name="T0" fmla="*/ 1056 w 1099"/>
                <a:gd name="T1" fmla="*/ 1119 h 1819"/>
                <a:gd name="T2" fmla="*/ 869 w 1099"/>
                <a:gd name="T3" fmla="*/ 915 h 1819"/>
                <a:gd name="T4" fmla="*/ 659 w 1099"/>
                <a:gd name="T5" fmla="*/ 833 h 1819"/>
                <a:gd name="T6" fmla="*/ 431 w 1099"/>
                <a:gd name="T7" fmla="*/ 780 h 1819"/>
                <a:gd name="T8" fmla="*/ 386 w 1099"/>
                <a:gd name="T9" fmla="*/ 343 h 1819"/>
                <a:gd name="T10" fmla="*/ 470 w 1099"/>
                <a:gd name="T11" fmla="*/ 187 h 1819"/>
                <a:gd name="T12" fmla="*/ 283 w 1099"/>
                <a:gd name="T13" fmla="*/ 0 h 1819"/>
                <a:gd name="T14" fmla="*/ 97 w 1099"/>
                <a:gd name="T15" fmla="*/ 187 h 1819"/>
                <a:gd name="T16" fmla="*/ 207 w 1099"/>
                <a:gd name="T17" fmla="*/ 357 h 1819"/>
                <a:gd name="T18" fmla="*/ 192 w 1099"/>
                <a:gd name="T19" fmla="*/ 868 h 1819"/>
                <a:gd name="T20" fmla="*/ 111 w 1099"/>
                <a:gd name="T21" fmla="*/ 1113 h 1819"/>
                <a:gd name="T22" fmla="*/ 53 w 1099"/>
                <a:gd name="T23" fmla="*/ 1323 h 1819"/>
                <a:gd name="T24" fmla="*/ 338 w 1099"/>
                <a:gd name="T25" fmla="*/ 1702 h 1819"/>
                <a:gd name="T26" fmla="*/ 373 w 1099"/>
                <a:gd name="T27" fmla="*/ 1813 h 1819"/>
                <a:gd name="T28" fmla="*/ 939 w 1099"/>
                <a:gd name="T29" fmla="*/ 1819 h 1819"/>
                <a:gd name="T30" fmla="*/ 970 w 1099"/>
                <a:gd name="T31" fmla="*/ 1714 h 1819"/>
                <a:gd name="T32" fmla="*/ 1056 w 1099"/>
                <a:gd name="T33" fmla="*/ 1119 h 1819"/>
                <a:gd name="T34" fmla="*/ 366 w 1099"/>
                <a:gd name="T35" fmla="*/ 195 h 1819"/>
                <a:gd name="T36" fmla="*/ 207 w 1099"/>
                <a:gd name="T37" fmla="*/ 237 h 1819"/>
                <a:gd name="T38" fmla="*/ 207 w 1099"/>
                <a:gd name="T39" fmla="*/ 260 h 1819"/>
                <a:gd name="T40" fmla="*/ 178 w 1099"/>
                <a:gd name="T41" fmla="*/ 187 h 1819"/>
                <a:gd name="T42" fmla="*/ 283 w 1099"/>
                <a:gd name="T43" fmla="*/ 81 h 1819"/>
                <a:gd name="T44" fmla="*/ 389 w 1099"/>
                <a:gd name="T45" fmla="*/ 187 h 1819"/>
                <a:gd name="T46" fmla="*/ 375 w 1099"/>
                <a:gd name="T47" fmla="*/ 239 h 1819"/>
                <a:gd name="T48" fmla="*/ 366 w 1099"/>
                <a:gd name="T49" fmla="*/ 195 h 1819"/>
                <a:gd name="T50" fmla="*/ 122 w 1099"/>
                <a:gd name="T51" fmla="*/ 187 h 1819"/>
                <a:gd name="T52" fmla="*/ 283 w 1099"/>
                <a:gd name="T53" fmla="*/ 25 h 1819"/>
                <a:gd name="T54" fmla="*/ 445 w 1099"/>
                <a:gd name="T55" fmla="*/ 187 h 1819"/>
                <a:gd name="T56" fmla="*/ 383 w 1099"/>
                <a:gd name="T57" fmla="*/ 314 h 1819"/>
                <a:gd name="T58" fmla="*/ 380 w 1099"/>
                <a:gd name="T59" fmla="*/ 279 h 1819"/>
                <a:gd name="T60" fmla="*/ 417 w 1099"/>
                <a:gd name="T61" fmla="*/ 187 h 1819"/>
                <a:gd name="T62" fmla="*/ 283 w 1099"/>
                <a:gd name="T63" fmla="*/ 54 h 1819"/>
                <a:gd name="T64" fmla="*/ 150 w 1099"/>
                <a:gd name="T65" fmla="*/ 187 h 1819"/>
                <a:gd name="T66" fmla="*/ 207 w 1099"/>
                <a:gd name="T67" fmla="*/ 296 h 1819"/>
                <a:gd name="T68" fmla="*/ 207 w 1099"/>
                <a:gd name="T69" fmla="*/ 329 h 1819"/>
                <a:gd name="T70" fmla="*/ 122 w 1099"/>
                <a:gd name="T71" fmla="*/ 187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9" h="1819">
                  <a:moveTo>
                    <a:pt x="1056" y="1119"/>
                  </a:moveTo>
                  <a:cubicBezTo>
                    <a:pt x="1073" y="932"/>
                    <a:pt x="869" y="915"/>
                    <a:pt x="869" y="915"/>
                  </a:cubicBezTo>
                  <a:cubicBezTo>
                    <a:pt x="811" y="745"/>
                    <a:pt x="659" y="833"/>
                    <a:pt x="659" y="833"/>
                  </a:cubicBezTo>
                  <a:cubicBezTo>
                    <a:pt x="583" y="664"/>
                    <a:pt x="431" y="780"/>
                    <a:pt x="431" y="780"/>
                  </a:cubicBezTo>
                  <a:cubicBezTo>
                    <a:pt x="419" y="777"/>
                    <a:pt x="401" y="516"/>
                    <a:pt x="386" y="343"/>
                  </a:cubicBezTo>
                  <a:cubicBezTo>
                    <a:pt x="437" y="310"/>
                    <a:pt x="470" y="252"/>
                    <a:pt x="470" y="187"/>
                  </a:cubicBezTo>
                  <a:cubicBezTo>
                    <a:pt x="470" y="84"/>
                    <a:pt x="387" y="0"/>
                    <a:pt x="283" y="0"/>
                  </a:cubicBezTo>
                  <a:cubicBezTo>
                    <a:pt x="180" y="0"/>
                    <a:pt x="97" y="84"/>
                    <a:pt x="97" y="187"/>
                  </a:cubicBezTo>
                  <a:cubicBezTo>
                    <a:pt x="97" y="263"/>
                    <a:pt x="142" y="328"/>
                    <a:pt x="207" y="357"/>
                  </a:cubicBezTo>
                  <a:cubicBezTo>
                    <a:pt x="205" y="748"/>
                    <a:pt x="192" y="868"/>
                    <a:pt x="192" y="868"/>
                  </a:cubicBezTo>
                  <a:cubicBezTo>
                    <a:pt x="163" y="938"/>
                    <a:pt x="111" y="1113"/>
                    <a:pt x="111" y="1113"/>
                  </a:cubicBezTo>
                  <a:cubicBezTo>
                    <a:pt x="0" y="1236"/>
                    <a:pt x="53" y="1323"/>
                    <a:pt x="53" y="1323"/>
                  </a:cubicBezTo>
                  <a:cubicBezTo>
                    <a:pt x="146" y="1486"/>
                    <a:pt x="338" y="1702"/>
                    <a:pt x="338" y="1702"/>
                  </a:cubicBezTo>
                  <a:cubicBezTo>
                    <a:pt x="420" y="1772"/>
                    <a:pt x="373" y="1813"/>
                    <a:pt x="373" y="1813"/>
                  </a:cubicBezTo>
                  <a:lnTo>
                    <a:pt x="939" y="1819"/>
                  </a:lnTo>
                  <a:lnTo>
                    <a:pt x="970" y="1714"/>
                  </a:lnTo>
                  <a:cubicBezTo>
                    <a:pt x="1099" y="1469"/>
                    <a:pt x="1056" y="1119"/>
                    <a:pt x="1056" y="1119"/>
                  </a:cubicBezTo>
                  <a:close/>
                  <a:moveTo>
                    <a:pt x="366" y="195"/>
                  </a:moveTo>
                  <a:cubicBezTo>
                    <a:pt x="353" y="134"/>
                    <a:pt x="227" y="17"/>
                    <a:pt x="207" y="237"/>
                  </a:cubicBezTo>
                  <a:cubicBezTo>
                    <a:pt x="207" y="245"/>
                    <a:pt x="207" y="252"/>
                    <a:pt x="207" y="260"/>
                  </a:cubicBezTo>
                  <a:cubicBezTo>
                    <a:pt x="189" y="241"/>
                    <a:pt x="178" y="215"/>
                    <a:pt x="178" y="187"/>
                  </a:cubicBezTo>
                  <a:cubicBezTo>
                    <a:pt x="178" y="128"/>
                    <a:pt x="225" y="81"/>
                    <a:pt x="283" y="81"/>
                  </a:cubicBezTo>
                  <a:cubicBezTo>
                    <a:pt x="342" y="81"/>
                    <a:pt x="389" y="128"/>
                    <a:pt x="389" y="187"/>
                  </a:cubicBezTo>
                  <a:cubicBezTo>
                    <a:pt x="389" y="206"/>
                    <a:pt x="384" y="224"/>
                    <a:pt x="375" y="239"/>
                  </a:cubicBezTo>
                  <a:cubicBezTo>
                    <a:pt x="372" y="212"/>
                    <a:pt x="369" y="195"/>
                    <a:pt x="366" y="195"/>
                  </a:cubicBezTo>
                  <a:close/>
                  <a:moveTo>
                    <a:pt x="122" y="187"/>
                  </a:moveTo>
                  <a:cubicBezTo>
                    <a:pt x="122" y="98"/>
                    <a:pt x="194" y="25"/>
                    <a:pt x="283" y="25"/>
                  </a:cubicBezTo>
                  <a:cubicBezTo>
                    <a:pt x="373" y="25"/>
                    <a:pt x="445" y="98"/>
                    <a:pt x="445" y="187"/>
                  </a:cubicBezTo>
                  <a:cubicBezTo>
                    <a:pt x="445" y="239"/>
                    <a:pt x="421" y="285"/>
                    <a:pt x="383" y="314"/>
                  </a:cubicBezTo>
                  <a:cubicBezTo>
                    <a:pt x="382" y="302"/>
                    <a:pt x="381" y="290"/>
                    <a:pt x="380" y="279"/>
                  </a:cubicBezTo>
                  <a:cubicBezTo>
                    <a:pt x="403" y="255"/>
                    <a:pt x="417" y="223"/>
                    <a:pt x="417" y="187"/>
                  </a:cubicBezTo>
                  <a:cubicBezTo>
                    <a:pt x="417" y="113"/>
                    <a:pt x="357" y="54"/>
                    <a:pt x="283" y="54"/>
                  </a:cubicBezTo>
                  <a:cubicBezTo>
                    <a:pt x="210" y="54"/>
                    <a:pt x="150" y="113"/>
                    <a:pt x="150" y="187"/>
                  </a:cubicBezTo>
                  <a:cubicBezTo>
                    <a:pt x="150" y="232"/>
                    <a:pt x="173" y="272"/>
                    <a:pt x="207" y="296"/>
                  </a:cubicBezTo>
                  <a:cubicBezTo>
                    <a:pt x="207" y="307"/>
                    <a:pt x="207" y="318"/>
                    <a:pt x="207" y="329"/>
                  </a:cubicBezTo>
                  <a:cubicBezTo>
                    <a:pt x="156" y="302"/>
                    <a:pt x="122" y="248"/>
                    <a:pt x="122" y="187"/>
                  </a:cubicBezTo>
                  <a:close/>
                </a:path>
              </a:pathLst>
            </a:custGeom>
            <a:solidFill>
              <a:sysClr val="window" lastClr="FFFFFF"/>
            </a:solidFill>
            <a:ln>
              <a:solidFill>
                <a:sysClr val="windowText" lastClr="000000">
                  <a:lumMod val="50000"/>
                  <a:lumOff val="50000"/>
                </a:sys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panose="020B0604020202020204" pitchFamily="34" charset="0"/>
                <a:ea typeface="微软雅黑 Light" panose="020B0502040204020203" pitchFamily="34" charset="-122"/>
                <a:cs typeface="Helvetica" panose="020B0604020202020204" pitchFamily="34" charset="0"/>
                <a:sym typeface="Calibri" panose="020F0502020204030204" pitchFamily="34" charset="0"/>
              </a:endParaRPr>
            </a:p>
          </p:txBody>
        </p:sp>
      </p:grpSp>
      <p:grpSp>
        <p:nvGrpSpPr>
          <p:cNvPr id="94" name="组合 93"/>
          <p:cNvGrpSpPr/>
          <p:nvPr/>
        </p:nvGrpSpPr>
        <p:grpSpPr>
          <a:xfrm>
            <a:off x="9622219" y="2986822"/>
            <a:ext cx="1845239" cy="1869910"/>
            <a:chOff x="958366" y="1701540"/>
            <a:chExt cx="1845239" cy="1869910"/>
          </a:xfrm>
        </p:grpSpPr>
        <p:grpSp>
          <p:nvGrpSpPr>
            <p:cNvPr id="95" name="组合 94"/>
            <p:cNvGrpSpPr/>
            <p:nvPr/>
          </p:nvGrpSpPr>
          <p:grpSpPr>
            <a:xfrm>
              <a:off x="958366" y="1701540"/>
              <a:ext cx="1845239" cy="1869910"/>
              <a:chOff x="958366" y="1701540"/>
              <a:chExt cx="1845239" cy="1869910"/>
            </a:xfrm>
          </p:grpSpPr>
          <p:sp>
            <p:nvSpPr>
              <p:cNvPr id="100" name="椭圆 99"/>
              <p:cNvSpPr/>
              <p:nvPr/>
            </p:nvSpPr>
            <p:spPr>
              <a:xfrm>
                <a:off x="1222139" y="1701540"/>
                <a:ext cx="1298466" cy="1229890"/>
              </a:xfrm>
              <a:prstGeom prst="ellipse">
                <a:avLst/>
              </a:prstGeom>
              <a:noFill/>
              <a:ln w="34925" cap="flat" cmpd="sng" algn="ctr">
                <a:solidFill>
                  <a:schemeClr val="bg1"/>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panose="020B0604020202020204" pitchFamily="34" charset="0"/>
                  <a:ea typeface="微软雅黑"/>
                  <a:cs typeface="Helvetica" panose="020B0604020202020204" pitchFamily="34" charset="0"/>
                  <a:sym typeface="Helvetica Now Text" panose="020B0504030202020204" pitchFamily="34" charset="0"/>
                </a:endParaRPr>
              </a:p>
            </p:txBody>
          </p:sp>
          <p:sp>
            <p:nvSpPr>
              <p:cNvPr id="98" name="文本框 97"/>
              <p:cNvSpPr txBox="1">
                <a:spLocks noChangeArrowheads="1"/>
              </p:cNvSpPr>
              <p:nvPr/>
            </p:nvSpPr>
            <p:spPr bwMode="auto">
              <a:xfrm>
                <a:off x="958366" y="2986675"/>
                <a:ext cx="18452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Video Panic Alarm Panel</a:t>
                </a:r>
              </a:p>
            </p:txBody>
          </p:sp>
        </p:grpSp>
        <p:sp>
          <p:nvSpPr>
            <p:cNvPr id="96" name="push-to-unlock_5074"/>
            <p:cNvSpPr>
              <a:spLocks noChangeAspect="1"/>
            </p:cNvSpPr>
            <p:nvPr/>
          </p:nvSpPr>
          <p:spPr bwMode="auto">
            <a:xfrm>
              <a:off x="1785637" y="2403191"/>
              <a:ext cx="336361" cy="555861"/>
            </a:xfrm>
            <a:custGeom>
              <a:avLst/>
              <a:gdLst>
                <a:gd name="T0" fmla="*/ 1056 w 1099"/>
                <a:gd name="T1" fmla="*/ 1119 h 1819"/>
                <a:gd name="T2" fmla="*/ 869 w 1099"/>
                <a:gd name="T3" fmla="*/ 915 h 1819"/>
                <a:gd name="T4" fmla="*/ 659 w 1099"/>
                <a:gd name="T5" fmla="*/ 833 h 1819"/>
                <a:gd name="T6" fmla="*/ 431 w 1099"/>
                <a:gd name="T7" fmla="*/ 780 h 1819"/>
                <a:gd name="T8" fmla="*/ 386 w 1099"/>
                <a:gd name="T9" fmla="*/ 343 h 1819"/>
                <a:gd name="T10" fmla="*/ 470 w 1099"/>
                <a:gd name="T11" fmla="*/ 187 h 1819"/>
                <a:gd name="T12" fmla="*/ 283 w 1099"/>
                <a:gd name="T13" fmla="*/ 0 h 1819"/>
                <a:gd name="T14" fmla="*/ 97 w 1099"/>
                <a:gd name="T15" fmla="*/ 187 h 1819"/>
                <a:gd name="T16" fmla="*/ 207 w 1099"/>
                <a:gd name="T17" fmla="*/ 357 h 1819"/>
                <a:gd name="T18" fmla="*/ 192 w 1099"/>
                <a:gd name="T19" fmla="*/ 868 h 1819"/>
                <a:gd name="T20" fmla="*/ 111 w 1099"/>
                <a:gd name="T21" fmla="*/ 1113 h 1819"/>
                <a:gd name="T22" fmla="*/ 53 w 1099"/>
                <a:gd name="T23" fmla="*/ 1323 h 1819"/>
                <a:gd name="T24" fmla="*/ 338 w 1099"/>
                <a:gd name="T25" fmla="*/ 1702 h 1819"/>
                <a:gd name="T26" fmla="*/ 373 w 1099"/>
                <a:gd name="T27" fmla="*/ 1813 h 1819"/>
                <a:gd name="T28" fmla="*/ 939 w 1099"/>
                <a:gd name="T29" fmla="*/ 1819 h 1819"/>
                <a:gd name="T30" fmla="*/ 970 w 1099"/>
                <a:gd name="T31" fmla="*/ 1714 h 1819"/>
                <a:gd name="T32" fmla="*/ 1056 w 1099"/>
                <a:gd name="T33" fmla="*/ 1119 h 1819"/>
                <a:gd name="T34" fmla="*/ 366 w 1099"/>
                <a:gd name="T35" fmla="*/ 195 h 1819"/>
                <a:gd name="T36" fmla="*/ 207 w 1099"/>
                <a:gd name="T37" fmla="*/ 237 h 1819"/>
                <a:gd name="T38" fmla="*/ 207 w 1099"/>
                <a:gd name="T39" fmla="*/ 260 h 1819"/>
                <a:gd name="T40" fmla="*/ 178 w 1099"/>
                <a:gd name="T41" fmla="*/ 187 h 1819"/>
                <a:gd name="T42" fmla="*/ 283 w 1099"/>
                <a:gd name="T43" fmla="*/ 81 h 1819"/>
                <a:gd name="T44" fmla="*/ 389 w 1099"/>
                <a:gd name="T45" fmla="*/ 187 h 1819"/>
                <a:gd name="T46" fmla="*/ 375 w 1099"/>
                <a:gd name="T47" fmla="*/ 239 h 1819"/>
                <a:gd name="T48" fmla="*/ 366 w 1099"/>
                <a:gd name="T49" fmla="*/ 195 h 1819"/>
                <a:gd name="T50" fmla="*/ 122 w 1099"/>
                <a:gd name="T51" fmla="*/ 187 h 1819"/>
                <a:gd name="T52" fmla="*/ 283 w 1099"/>
                <a:gd name="T53" fmla="*/ 25 h 1819"/>
                <a:gd name="T54" fmla="*/ 445 w 1099"/>
                <a:gd name="T55" fmla="*/ 187 h 1819"/>
                <a:gd name="T56" fmla="*/ 383 w 1099"/>
                <a:gd name="T57" fmla="*/ 314 h 1819"/>
                <a:gd name="T58" fmla="*/ 380 w 1099"/>
                <a:gd name="T59" fmla="*/ 279 h 1819"/>
                <a:gd name="T60" fmla="*/ 417 w 1099"/>
                <a:gd name="T61" fmla="*/ 187 h 1819"/>
                <a:gd name="T62" fmla="*/ 283 w 1099"/>
                <a:gd name="T63" fmla="*/ 54 h 1819"/>
                <a:gd name="T64" fmla="*/ 150 w 1099"/>
                <a:gd name="T65" fmla="*/ 187 h 1819"/>
                <a:gd name="T66" fmla="*/ 207 w 1099"/>
                <a:gd name="T67" fmla="*/ 296 h 1819"/>
                <a:gd name="T68" fmla="*/ 207 w 1099"/>
                <a:gd name="T69" fmla="*/ 329 h 1819"/>
                <a:gd name="T70" fmla="*/ 122 w 1099"/>
                <a:gd name="T71" fmla="*/ 187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9" h="1819">
                  <a:moveTo>
                    <a:pt x="1056" y="1119"/>
                  </a:moveTo>
                  <a:cubicBezTo>
                    <a:pt x="1073" y="932"/>
                    <a:pt x="869" y="915"/>
                    <a:pt x="869" y="915"/>
                  </a:cubicBezTo>
                  <a:cubicBezTo>
                    <a:pt x="811" y="745"/>
                    <a:pt x="659" y="833"/>
                    <a:pt x="659" y="833"/>
                  </a:cubicBezTo>
                  <a:cubicBezTo>
                    <a:pt x="583" y="664"/>
                    <a:pt x="431" y="780"/>
                    <a:pt x="431" y="780"/>
                  </a:cubicBezTo>
                  <a:cubicBezTo>
                    <a:pt x="419" y="777"/>
                    <a:pt x="401" y="516"/>
                    <a:pt x="386" y="343"/>
                  </a:cubicBezTo>
                  <a:cubicBezTo>
                    <a:pt x="437" y="310"/>
                    <a:pt x="470" y="252"/>
                    <a:pt x="470" y="187"/>
                  </a:cubicBezTo>
                  <a:cubicBezTo>
                    <a:pt x="470" y="84"/>
                    <a:pt x="387" y="0"/>
                    <a:pt x="283" y="0"/>
                  </a:cubicBezTo>
                  <a:cubicBezTo>
                    <a:pt x="180" y="0"/>
                    <a:pt x="97" y="84"/>
                    <a:pt x="97" y="187"/>
                  </a:cubicBezTo>
                  <a:cubicBezTo>
                    <a:pt x="97" y="263"/>
                    <a:pt x="142" y="328"/>
                    <a:pt x="207" y="357"/>
                  </a:cubicBezTo>
                  <a:cubicBezTo>
                    <a:pt x="205" y="748"/>
                    <a:pt x="192" y="868"/>
                    <a:pt x="192" y="868"/>
                  </a:cubicBezTo>
                  <a:cubicBezTo>
                    <a:pt x="163" y="938"/>
                    <a:pt x="111" y="1113"/>
                    <a:pt x="111" y="1113"/>
                  </a:cubicBezTo>
                  <a:cubicBezTo>
                    <a:pt x="0" y="1236"/>
                    <a:pt x="53" y="1323"/>
                    <a:pt x="53" y="1323"/>
                  </a:cubicBezTo>
                  <a:cubicBezTo>
                    <a:pt x="146" y="1486"/>
                    <a:pt x="338" y="1702"/>
                    <a:pt x="338" y="1702"/>
                  </a:cubicBezTo>
                  <a:cubicBezTo>
                    <a:pt x="420" y="1772"/>
                    <a:pt x="373" y="1813"/>
                    <a:pt x="373" y="1813"/>
                  </a:cubicBezTo>
                  <a:lnTo>
                    <a:pt x="939" y="1819"/>
                  </a:lnTo>
                  <a:lnTo>
                    <a:pt x="970" y="1714"/>
                  </a:lnTo>
                  <a:cubicBezTo>
                    <a:pt x="1099" y="1469"/>
                    <a:pt x="1056" y="1119"/>
                    <a:pt x="1056" y="1119"/>
                  </a:cubicBezTo>
                  <a:close/>
                  <a:moveTo>
                    <a:pt x="366" y="195"/>
                  </a:moveTo>
                  <a:cubicBezTo>
                    <a:pt x="353" y="134"/>
                    <a:pt x="227" y="17"/>
                    <a:pt x="207" y="237"/>
                  </a:cubicBezTo>
                  <a:cubicBezTo>
                    <a:pt x="207" y="245"/>
                    <a:pt x="207" y="252"/>
                    <a:pt x="207" y="260"/>
                  </a:cubicBezTo>
                  <a:cubicBezTo>
                    <a:pt x="189" y="241"/>
                    <a:pt x="178" y="215"/>
                    <a:pt x="178" y="187"/>
                  </a:cubicBezTo>
                  <a:cubicBezTo>
                    <a:pt x="178" y="128"/>
                    <a:pt x="225" y="81"/>
                    <a:pt x="283" y="81"/>
                  </a:cubicBezTo>
                  <a:cubicBezTo>
                    <a:pt x="342" y="81"/>
                    <a:pt x="389" y="128"/>
                    <a:pt x="389" y="187"/>
                  </a:cubicBezTo>
                  <a:cubicBezTo>
                    <a:pt x="389" y="206"/>
                    <a:pt x="384" y="224"/>
                    <a:pt x="375" y="239"/>
                  </a:cubicBezTo>
                  <a:cubicBezTo>
                    <a:pt x="372" y="212"/>
                    <a:pt x="369" y="195"/>
                    <a:pt x="366" y="195"/>
                  </a:cubicBezTo>
                  <a:close/>
                  <a:moveTo>
                    <a:pt x="122" y="187"/>
                  </a:moveTo>
                  <a:cubicBezTo>
                    <a:pt x="122" y="98"/>
                    <a:pt x="194" y="25"/>
                    <a:pt x="283" y="25"/>
                  </a:cubicBezTo>
                  <a:cubicBezTo>
                    <a:pt x="373" y="25"/>
                    <a:pt x="445" y="98"/>
                    <a:pt x="445" y="187"/>
                  </a:cubicBezTo>
                  <a:cubicBezTo>
                    <a:pt x="445" y="239"/>
                    <a:pt x="421" y="285"/>
                    <a:pt x="383" y="314"/>
                  </a:cubicBezTo>
                  <a:cubicBezTo>
                    <a:pt x="382" y="302"/>
                    <a:pt x="381" y="290"/>
                    <a:pt x="380" y="279"/>
                  </a:cubicBezTo>
                  <a:cubicBezTo>
                    <a:pt x="403" y="255"/>
                    <a:pt x="417" y="223"/>
                    <a:pt x="417" y="187"/>
                  </a:cubicBezTo>
                  <a:cubicBezTo>
                    <a:pt x="417" y="113"/>
                    <a:pt x="357" y="54"/>
                    <a:pt x="283" y="54"/>
                  </a:cubicBezTo>
                  <a:cubicBezTo>
                    <a:pt x="210" y="54"/>
                    <a:pt x="150" y="113"/>
                    <a:pt x="150" y="187"/>
                  </a:cubicBezTo>
                  <a:cubicBezTo>
                    <a:pt x="150" y="232"/>
                    <a:pt x="173" y="272"/>
                    <a:pt x="207" y="296"/>
                  </a:cubicBezTo>
                  <a:cubicBezTo>
                    <a:pt x="207" y="307"/>
                    <a:pt x="207" y="318"/>
                    <a:pt x="207" y="329"/>
                  </a:cubicBezTo>
                  <a:cubicBezTo>
                    <a:pt x="156" y="302"/>
                    <a:pt x="122" y="248"/>
                    <a:pt x="122" y="187"/>
                  </a:cubicBezTo>
                  <a:close/>
                </a:path>
              </a:pathLst>
            </a:custGeom>
            <a:solidFill>
              <a:sysClr val="window" lastClr="FFFFFF"/>
            </a:solidFill>
            <a:ln>
              <a:solidFill>
                <a:sysClr val="windowText" lastClr="000000">
                  <a:lumMod val="50000"/>
                  <a:lumOff val="50000"/>
                </a:sys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Helvetica" panose="020B0604020202020204" pitchFamily="34" charset="0"/>
                <a:ea typeface="微软雅黑 Light" panose="020B0502040204020203" pitchFamily="34" charset="-122"/>
                <a:cs typeface="Helvetica" panose="020B0604020202020204" pitchFamily="34" charset="0"/>
                <a:sym typeface="Calibri" panose="020F0502020204030204" pitchFamily="34" charset="0"/>
              </a:endParaRPr>
            </a:p>
          </p:txBody>
        </p:sp>
      </p:grpSp>
      <p:pic>
        <p:nvPicPr>
          <p:cNvPr id="54" name="图片 5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0066" y="4625745"/>
            <a:ext cx="2262115" cy="1606206"/>
          </a:xfrm>
          <a:prstGeom prst="rect">
            <a:avLst/>
          </a:prstGeom>
          <a:ln/>
        </p:spPr>
      </p:pic>
      <p:sp>
        <p:nvSpPr>
          <p:cNvPr id="55" name="圆角矩形 54"/>
          <p:cNvSpPr/>
          <p:nvPr/>
        </p:nvSpPr>
        <p:spPr>
          <a:xfrm>
            <a:off x="520431" y="6227257"/>
            <a:ext cx="2270172" cy="436117"/>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sp>
        <p:nvSpPr>
          <p:cNvPr id="57" name="矩形 56"/>
          <p:cNvSpPr/>
          <p:nvPr/>
        </p:nvSpPr>
        <p:spPr>
          <a:xfrm>
            <a:off x="655084" y="6284516"/>
            <a:ext cx="200086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iVMS-4200 / HCP</a:t>
            </a:r>
            <a:endParaRPr kumimoji="0" lang="zh-CN" altLang="en-US" sz="1800" b="1" i="0" u="none" strike="noStrike" kern="1200" cap="none" spc="0" normalizeH="0" baseline="0" noProof="0" dirty="0">
              <a:ln>
                <a:noFill/>
              </a:ln>
              <a:solidFill>
                <a:srgbClr val="FFFFFF"/>
              </a:solidFill>
              <a:effectLst/>
              <a:uLnTx/>
              <a:uFillTx/>
              <a:latin typeface="Helvetica Now Text" panose="020B050403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cxnSp>
        <p:nvCxnSpPr>
          <p:cNvPr id="58" name="曲线连接符 57"/>
          <p:cNvCxnSpPr/>
          <p:nvPr/>
        </p:nvCxnSpPr>
        <p:spPr>
          <a:xfrm rot="10800000" flipV="1">
            <a:off x="2532448" y="4692227"/>
            <a:ext cx="2429683" cy="825885"/>
          </a:xfrm>
          <a:prstGeom prst="curvedConnector3">
            <a:avLst>
              <a:gd name="adj1" fmla="val 50000"/>
            </a:avLst>
          </a:prstGeom>
          <a:ln w="34925">
            <a:solidFill>
              <a:schemeClr val="accent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2894770" y="5082475"/>
            <a:ext cx="7446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rPr>
              <a:t>SDK </a:t>
            </a:r>
            <a:endParaRPr kumimoji="0" lang="zh-CN" altLang="en-US" sz="1800" b="1" i="0" u="none" strike="noStrike" kern="1200" cap="none" spc="0" normalizeH="0" baseline="0" noProof="0" dirty="0">
              <a:ln>
                <a:noFill/>
              </a:ln>
              <a:solidFill>
                <a:srgbClr val="000000"/>
              </a:solidFill>
              <a:effectLst/>
              <a:uLnTx/>
              <a:uFillTx/>
              <a:latin typeface="Helvetica Now Text" panose="020B0504030202020204" pitchFamily="34" charset="0"/>
              <a:ea typeface="方正兰亭黑简体" panose="02000000000000000000" pitchFamily="2" charset="-122"/>
              <a:cs typeface="+mn-cs"/>
              <a:sym typeface="Helvetica Now Text" panose="020B0504030202020204" pitchFamily="34" charset="0"/>
            </a:endParaRPr>
          </a:p>
        </p:txBody>
      </p:sp>
      <p:pic>
        <p:nvPicPr>
          <p:cNvPr id="119" name="图片 118">
            <a:extLst>
              <a:ext uri="{FF2B5EF4-FFF2-40B4-BE49-F238E27FC236}">
                <a16:creationId xmlns:a16="http://schemas.microsoft.com/office/drawing/2014/main" id="{00000000-0008-0000-0600-00000400000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299750" y="1227812"/>
            <a:ext cx="501262" cy="783369"/>
          </a:xfrm>
          <a:prstGeom prst="rect">
            <a:avLst/>
          </a:prstGeom>
        </p:spPr>
      </p:pic>
    </p:spTree>
    <p:extLst>
      <p:ext uri="{BB962C8B-B14F-4D97-AF65-F5344CB8AC3E}">
        <p14:creationId xmlns:p14="http://schemas.microsoft.com/office/powerpoint/2010/main" val="17436925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0" name="组合 129"/>
          <p:cNvGrpSpPr/>
          <p:nvPr/>
        </p:nvGrpSpPr>
        <p:grpSpPr>
          <a:xfrm>
            <a:off x="8787092" y="4548808"/>
            <a:ext cx="1843864" cy="2035416"/>
            <a:chOff x="2827418" y="4376478"/>
            <a:chExt cx="1301987" cy="1437246"/>
          </a:xfrm>
        </p:grpSpPr>
        <p:sp>
          <p:nvSpPr>
            <p:cNvPr id="131" name="矩形: 圆角 83">
              <a:extLst>
                <a:ext uri="{FF2B5EF4-FFF2-40B4-BE49-F238E27FC236}">
                  <a16:creationId xmlns:a16="http://schemas.microsoft.com/office/drawing/2014/main" id="{F289A231-E818-1877-D14D-ED2F36302B6B}"/>
                </a:ext>
              </a:extLst>
            </p:cNvPr>
            <p:cNvSpPr/>
            <p:nvPr/>
          </p:nvSpPr>
          <p:spPr>
            <a:xfrm>
              <a:off x="2827418" y="4376478"/>
              <a:ext cx="1301987" cy="1437246"/>
            </a:xfrm>
            <a:prstGeom prst="roundRect">
              <a:avLst>
                <a:gd name="adj" fmla="val 1756"/>
              </a:avLst>
            </a:prstGeom>
            <a:solidFill>
              <a:schemeClr val="bg1">
                <a:alpha val="23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lumMod val="65000"/>
                    <a:lumOff val="35000"/>
                  </a:prstClr>
                </a:solidFill>
                <a:effectLst/>
                <a:uLnTx/>
                <a:uFillTx/>
                <a:latin typeface="Helvetica" panose="020B0604020202020204" pitchFamily="34" charset="0"/>
                <a:ea typeface="微软雅黑" panose="020B0503020204020204" pitchFamily="34" charset="-122"/>
                <a:cs typeface="Helvetica" panose="020B0604020202020204" pitchFamily="34" charset="0"/>
              </a:endParaRPr>
            </a:p>
          </p:txBody>
        </p:sp>
        <p:sp>
          <p:nvSpPr>
            <p:cNvPr id="132" name="文本框 131">
              <a:extLst>
                <a:ext uri="{FF2B5EF4-FFF2-40B4-BE49-F238E27FC236}">
                  <a16:creationId xmlns:a16="http://schemas.microsoft.com/office/drawing/2014/main" id="{7CD51087-6A2F-AF25-D707-403BDB6DD65B}"/>
                </a:ext>
              </a:extLst>
            </p:cNvPr>
            <p:cNvSpPr txBox="1"/>
            <p:nvPr/>
          </p:nvSpPr>
          <p:spPr>
            <a:xfrm>
              <a:off x="2994931" y="5531199"/>
              <a:ext cx="832676" cy="28252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Panic Alarm Tower</a:t>
              </a:r>
            </a:p>
          </p:txBody>
        </p:sp>
      </p:grpSp>
      <p:grpSp>
        <p:nvGrpSpPr>
          <p:cNvPr id="113" name="组合 112"/>
          <p:cNvGrpSpPr/>
          <p:nvPr/>
        </p:nvGrpSpPr>
        <p:grpSpPr>
          <a:xfrm>
            <a:off x="7237441" y="4548808"/>
            <a:ext cx="1179229" cy="2035416"/>
            <a:chOff x="2827417" y="4376478"/>
            <a:chExt cx="832676" cy="1437246"/>
          </a:xfrm>
        </p:grpSpPr>
        <p:sp>
          <p:nvSpPr>
            <p:cNvPr id="114" name="矩形: 圆角 83">
              <a:extLst>
                <a:ext uri="{FF2B5EF4-FFF2-40B4-BE49-F238E27FC236}">
                  <a16:creationId xmlns:a16="http://schemas.microsoft.com/office/drawing/2014/main" id="{F289A231-E818-1877-D14D-ED2F36302B6B}"/>
                </a:ext>
              </a:extLst>
            </p:cNvPr>
            <p:cNvSpPr/>
            <p:nvPr/>
          </p:nvSpPr>
          <p:spPr>
            <a:xfrm>
              <a:off x="2827418" y="4376478"/>
              <a:ext cx="832675" cy="1437246"/>
            </a:xfrm>
            <a:prstGeom prst="roundRect">
              <a:avLst>
                <a:gd name="adj" fmla="val 1756"/>
              </a:avLst>
            </a:prstGeom>
            <a:solidFill>
              <a:schemeClr val="bg1">
                <a:alpha val="23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lumMod val="65000"/>
                    <a:lumOff val="35000"/>
                  </a:prstClr>
                </a:solidFill>
                <a:effectLst/>
                <a:uLnTx/>
                <a:uFillTx/>
                <a:latin typeface="Helvetica" panose="020B0604020202020204" pitchFamily="34" charset="0"/>
                <a:ea typeface="微软雅黑" panose="020B0503020204020204" pitchFamily="34" charset="-122"/>
                <a:cs typeface="Helvetica" panose="020B0604020202020204" pitchFamily="34" charset="0"/>
              </a:endParaRPr>
            </a:p>
          </p:txBody>
        </p:sp>
        <p:sp>
          <p:nvSpPr>
            <p:cNvPr id="115" name="文本框 114">
              <a:extLst>
                <a:ext uri="{FF2B5EF4-FFF2-40B4-BE49-F238E27FC236}">
                  <a16:creationId xmlns:a16="http://schemas.microsoft.com/office/drawing/2014/main" id="{7CD51087-6A2F-AF25-D707-403BDB6DD65B}"/>
                </a:ext>
              </a:extLst>
            </p:cNvPr>
            <p:cNvSpPr txBox="1"/>
            <p:nvPr/>
          </p:nvSpPr>
          <p:spPr>
            <a:xfrm>
              <a:off x="2827417" y="5531199"/>
              <a:ext cx="832676" cy="28252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Panic Alarm Box</a:t>
              </a:r>
            </a:p>
          </p:txBody>
        </p:sp>
      </p:grpSp>
      <p:cxnSp>
        <p:nvCxnSpPr>
          <p:cNvPr id="8" name="直接连接符 7">
            <a:extLst>
              <a:ext uri="{FF2B5EF4-FFF2-40B4-BE49-F238E27FC236}">
                <a16:creationId xmlns:a16="http://schemas.microsoft.com/office/drawing/2014/main" id="{63C89E1B-EC32-3105-8A09-96D87753094C}"/>
              </a:ext>
            </a:extLst>
          </p:cNvPr>
          <p:cNvCxnSpPr>
            <a:cxnSpLocks/>
          </p:cNvCxnSpPr>
          <p:nvPr/>
        </p:nvCxnSpPr>
        <p:spPr>
          <a:xfrm>
            <a:off x="5787229" y="2817012"/>
            <a:ext cx="0" cy="133594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05F4537E-BFB8-B393-A759-D34A2C283921}"/>
              </a:ext>
            </a:extLst>
          </p:cNvPr>
          <p:cNvSpPr txBox="1"/>
          <p:nvPr/>
        </p:nvSpPr>
        <p:spPr>
          <a:xfrm>
            <a:off x="5767748" y="3695826"/>
            <a:ext cx="829061" cy="400109"/>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Standard </a:t>
            </a:r>
            <a:r>
              <a:rPr kumimoji="0" lang="en-US" altLang="zh-CN" sz="1000" b="0" i="0" u="none" strike="noStrike" kern="1200" cap="none" spc="0" normalizeH="0" baseline="0" noProof="0" dirty="0" err="1">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PoE</a:t>
            </a:r>
            <a:r>
              <a:rPr kumimoji="0" lang="en-US" altLang="zh-CN" sz="10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 Switch</a:t>
            </a:r>
          </a:p>
        </p:txBody>
      </p:sp>
      <p:grpSp>
        <p:nvGrpSpPr>
          <p:cNvPr id="14" name="组合 13"/>
          <p:cNvGrpSpPr/>
          <p:nvPr/>
        </p:nvGrpSpPr>
        <p:grpSpPr>
          <a:xfrm>
            <a:off x="3473506" y="4548808"/>
            <a:ext cx="1179229" cy="2035416"/>
            <a:chOff x="2827417" y="4376478"/>
            <a:chExt cx="832676" cy="1437246"/>
          </a:xfrm>
        </p:grpSpPr>
        <p:sp>
          <p:nvSpPr>
            <p:cNvPr id="15" name="矩形: 圆角 83">
              <a:extLst>
                <a:ext uri="{FF2B5EF4-FFF2-40B4-BE49-F238E27FC236}">
                  <a16:creationId xmlns:a16="http://schemas.microsoft.com/office/drawing/2014/main" id="{F289A231-E818-1877-D14D-ED2F36302B6B}"/>
                </a:ext>
              </a:extLst>
            </p:cNvPr>
            <p:cNvSpPr/>
            <p:nvPr/>
          </p:nvSpPr>
          <p:spPr>
            <a:xfrm>
              <a:off x="2827418" y="4376478"/>
              <a:ext cx="832675" cy="1437246"/>
            </a:xfrm>
            <a:prstGeom prst="roundRect">
              <a:avLst>
                <a:gd name="adj" fmla="val 1756"/>
              </a:avLst>
            </a:prstGeom>
            <a:solidFill>
              <a:schemeClr val="bg1">
                <a:alpha val="23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lumMod val="65000"/>
                    <a:lumOff val="35000"/>
                  </a:prstClr>
                </a:solidFill>
                <a:effectLst/>
                <a:uLnTx/>
                <a:uFillTx/>
                <a:latin typeface="Helvetica" panose="020B0604020202020204" pitchFamily="34" charset="0"/>
                <a:ea typeface="微软雅黑" panose="020B0503020204020204" pitchFamily="34" charset="-122"/>
                <a:cs typeface="Helvetica" panose="020B0604020202020204" pitchFamily="34" charset="0"/>
              </a:endParaRPr>
            </a:p>
          </p:txBody>
        </p:sp>
        <p:sp>
          <p:nvSpPr>
            <p:cNvPr id="21" name="文本框 20">
              <a:extLst>
                <a:ext uri="{FF2B5EF4-FFF2-40B4-BE49-F238E27FC236}">
                  <a16:creationId xmlns:a16="http://schemas.microsoft.com/office/drawing/2014/main" id="{7CD51087-6A2F-AF25-D707-403BDB6DD65B}"/>
                </a:ext>
              </a:extLst>
            </p:cNvPr>
            <p:cNvSpPr txBox="1"/>
            <p:nvPr/>
          </p:nvSpPr>
          <p:spPr>
            <a:xfrm>
              <a:off x="2827417" y="5531199"/>
              <a:ext cx="832676" cy="28252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Audio Panic Alarm Panel</a:t>
              </a:r>
            </a:p>
          </p:txBody>
        </p:sp>
      </p:grpSp>
      <p:sp>
        <p:nvSpPr>
          <p:cNvPr id="23" name="矩形: 圆角 78">
            <a:extLst>
              <a:ext uri="{FF2B5EF4-FFF2-40B4-BE49-F238E27FC236}">
                <a16:creationId xmlns:a16="http://schemas.microsoft.com/office/drawing/2014/main" id="{814CB8E0-35FC-74EC-63D4-2D2C64BDB3EC}"/>
              </a:ext>
            </a:extLst>
          </p:cNvPr>
          <p:cNvSpPr/>
          <p:nvPr/>
        </p:nvSpPr>
        <p:spPr>
          <a:xfrm>
            <a:off x="4090647" y="1269123"/>
            <a:ext cx="3331123" cy="1547889"/>
          </a:xfrm>
          <a:prstGeom prst="roundRect">
            <a:avLst>
              <a:gd name="adj" fmla="val 1756"/>
            </a:avLst>
          </a:prstGeom>
          <a:solidFill>
            <a:schemeClr val="bg1">
              <a:alpha val="23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lumMod val="65000"/>
                  <a:lumOff val="35000"/>
                </a:prstClr>
              </a:solidFill>
              <a:effectLst/>
              <a:uLnTx/>
              <a:uFillTx/>
              <a:latin typeface="Helvetica" panose="020B0604020202020204" pitchFamily="34" charset="0"/>
              <a:ea typeface="微软雅黑" panose="020B0503020204020204" pitchFamily="34" charset="-122"/>
              <a:cs typeface="Helvetica" panose="020B0604020202020204" pitchFamily="34" charset="0"/>
            </a:endParaRPr>
          </a:p>
        </p:txBody>
      </p:sp>
      <p:pic>
        <p:nvPicPr>
          <p:cNvPr id="24" name="图片 2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r="-1"/>
          <a:stretch/>
        </p:blipFill>
        <p:spPr>
          <a:xfrm>
            <a:off x="5679574" y="1838558"/>
            <a:ext cx="1382801" cy="597526"/>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0304" y="1700635"/>
            <a:ext cx="1329270" cy="650866"/>
          </a:xfrm>
          <a:prstGeom prst="rect">
            <a:avLst/>
          </a:prstGeom>
        </p:spPr>
      </p:pic>
      <p:sp>
        <p:nvSpPr>
          <p:cNvPr id="26" name="文本框 25">
            <a:extLst>
              <a:ext uri="{FF2B5EF4-FFF2-40B4-BE49-F238E27FC236}">
                <a16:creationId xmlns:a16="http://schemas.microsoft.com/office/drawing/2014/main" id="{99CB303B-0FF6-A7B5-104E-050DF0CD4059}"/>
              </a:ext>
            </a:extLst>
          </p:cNvPr>
          <p:cNvSpPr txBox="1"/>
          <p:nvPr/>
        </p:nvSpPr>
        <p:spPr>
          <a:xfrm>
            <a:off x="5911807" y="2531376"/>
            <a:ext cx="1081728" cy="246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FF0000"/>
                </a:solidFill>
                <a:effectLst/>
                <a:uLnTx/>
                <a:uFillTx/>
                <a:latin typeface="Helvetica" panose="020B0604020202020204" pitchFamily="34" charset="0"/>
                <a:ea typeface="微软雅黑" panose="020B0503020204020204" pitchFamily="34" charset="-122"/>
                <a:cs typeface="Helvetica" panose="020B0604020202020204" pitchFamily="34" charset="0"/>
              </a:rPr>
              <a:t>Master Station</a:t>
            </a:r>
          </a:p>
        </p:txBody>
      </p:sp>
      <p:sp>
        <p:nvSpPr>
          <p:cNvPr id="27" name="文本框 26">
            <a:extLst>
              <a:ext uri="{FF2B5EF4-FFF2-40B4-BE49-F238E27FC236}">
                <a16:creationId xmlns:a16="http://schemas.microsoft.com/office/drawing/2014/main" id="{FC3CFE28-700F-E4E1-E339-4EE6AB27235F}"/>
              </a:ext>
            </a:extLst>
          </p:cNvPr>
          <p:cNvSpPr txBox="1"/>
          <p:nvPr/>
        </p:nvSpPr>
        <p:spPr>
          <a:xfrm>
            <a:off x="4154727" y="2531375"/>
            <a:ext cx="1682308" cy="24622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HikCentral</a:t>
            </a:r>
            <a:r>
              <a:rPr kumimoji="0" lang="en-US" altLang="zh-CN" sz="10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 / </a:t>
            </a:r>
            <a:r>
              <a:rPr kumimoji="0" lang="en-US" altLang="zh-CN" sz="1000" b="0" i="0" u="none" strike="noStrike" kern="1200" cap="none" spc="0" normalizeH="0" baseline="0" noProof="0" dirty="0" err="1">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iVMS</a:t>
            </a:r>
            <a:r>
              <a:rPr kumimoji="0" lang="en-US" altLang="zh-CN" sz="10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- 4200 </a:t>
            </a:r>
          </a:p>
        </p:txBody>
      </p:sp>
      <p:sp>
        <p:nvSpPr>
          <p:cNvPr id="28" name="文本框 27">
            <a:extLst>
              <a:ext uri="{FF2B5EF4-FFF2-40B4-BE49-F238E27FC236}">
                <a16:creationId xmlns:a16="http://schemas.microsoft.com/office/drawing/2014/main" id="{8FB7EBEA-AAC8-5C2E-F3E4-28AD533F613A}"/>
              </a:ext>
            </a:extLst>
          </p:cNvPr>
          <p:cNvSpPr txBox="1"/>
          <p:nvPr/>
        </p:nvSpPr>
        <p:spPr>
          <a:xfrm>
            <a:off x="4956201" y="1293404"/>
            <a:ext cx="1600016" cy="253916"/>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prstClr val="black">
                    <a:lumMod val="95000"/>
                    <a:lumOff val="5000"/>
                  </a:prstClr>
                </a:solidFill>
                <a:effectLst/>
                <a:uLnTx/>
                <a:uFillTx/>
                <a:latin typeface="Helvetica" panose="020B0604020202020204" pitchFamily="34" charset="0"/>
                <a:ea typeface="微软雅黑" panose="020B0503020204020204" pitchFamily="34" charset="-122"/>
                <a:cs typeface="Helvetica" panose="020B0604020202020204" pitchFamily="34" charset="0"/>
              </a:rPr>
              <a:t>Management Center</a:t>
            </a:r>
          </a:p>
        </p:txBody>
      </p:sp>
      <p:cxnSp>
        <p:nvCxnSpPr>
          <p:cNvPr id="29" name="直接连接符 28">
            <a:extLst>
              <a:ext uri="{FF2B5EF4-FFF2-40B4-BE49-F238E27FC236}">
                <a16:creationId xmlns:a16="http://schemas.microsoft.com/office/drawing/2014/main" id="{63C89E1B-EC32-3105-8A09-96D87753094C}"/>
              </a:ext>
            </a:extLst>
          </p:cNvPr>
          <p:cNvCxnSpPr>
            <a:cxnSpLocks/>
          </p:cNvCxnSpPr>
          <p:nvPr/>
        </p:nvCxnSpPr>
        <p:spPr>
          <a:xfrm>
            <a:off x="4028272" y="4198403"/>
            <a:ext cx="0" cy="34917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63C89E1B-EC32-3105-8A09-96D87753094C}"/>
              </a:ext>
            </a:extLst>
          </p:cNvPr>
          <p:cNvCxnSpPr>
            <a:cxnSpLocks/>
          </p:cNvCxnSpPr>
          <p:nvPr/>
        </p:nvCxnSpPr>
        <p:spPr>
          <a:xfrm flipH="1">
            <a:off x="2492804" y="4205957"/>
            <a:ext cx="709882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10617389" y="3765103"/>
            <a:ext cx="1168561" cy="261554"/>
            <a:chOff x="9096755" y="5127524"/>
            <a:chExt cx="1042820" cy="209049"/>
          </a:xfrm>
        </p:grpSpPr>
        <p:sp>
          <p:nvSpPr>
            <p:cNvPr id="33" name="TextBox 184"/>
            <p:cNvSpPr txBox="1"/>
            <p:nvPr/>
          </p:nvSpPr>
          <p:spPr>
            <a:xfrm>
              <a:off x="9594198" y="5127524"/>
              <a:ext cx="545377" cy="209049"/>
            </a:xfrm>
            <a:prstGeom prst="rect">
              <a:avLst/>
            </a:prstGeom>
            <a:noFill/>
          </p:spPr>
          <p:txBody>
            <a:bodyPr wrap="square" lIns="91385" tIns="45692" rIns="91385" bIns="4569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rPr>
                <a:t>UTP</a:t>
              </a:r>
              <a:endParaRPr kumimoji="0" lang="zh-CN" altLang="en-US" sz="1100" b="0"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endParaRPr>
            </a:p>
          </p:txBody>
        </p:sp>
        <p:cxnSp>
          <p:nvCxnSpPr>
            <p:cNvPr id="36" name="直接连接符 35"/>
            <p:cNvCxnSpPr/>
            <p:nvPr/>
          </p:nvCxnSpPr>
          <p:spPr bwMode="auto">
            <a:xfrm>
              <a:off x="9096755" y="5235977"/>
              <a:ext cx="438052" cy="0"/>
            </a:xfrm>
            <a:prstGeom prst="line">
              <a:avLst/>
            </a:prstGeom>
            <a:ln w="1270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41" name="图片 40" descr="C:\Users\weishuhuan\Documents\H3C产品彩页\new\彩页\工业POE\经济型POE交换机\设备清晰图片\DS-3E1310P-E\8+2(1).png"/>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1485" y="4097879"/>
            <a:ext cx="717909" cy="158691"/>
          </a:xfrm>
          <a:prstGeom prst="rect">
            <a:avLst/>
          </a:prstGeom>
          <a:noFill/>
          <a:ln w="12700">
            <a:noFill/>
          </a:ln>
        </p:spPr>
      </p:pic>
      <p:cxnSp>
        <p:nvCxnSpPr>
          <p:cNvPr id="93" name="直接连接符 92">
            <a:extLst>
              <a:ext uri="{FF2B5EF4-FFF2-40B4-BE49-F238E27FC236}">
                <a16:creationId xmlns:a16="http://schemas.microsoft.com/office/drawing/2014/main" id="{63C89E1B-EC32-3105-8A09-96D87753094C}"/>
              </a:ext>
            </a:extLst>
          </p:cNvPr>
          <p:cNvCxnSpPr>
            <a:cxnSpLocks/>
          </p:cNvCxnSpPr>
          <p:nvPr/>
        </p:nvCxnSpPr>
        <p:spPr>
          <a:xfrm>
            <a:off x="5787229" y="4198403"/>
            <a:ext cx="0" cy="34917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98" name="图片 9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1423" y="5090250"/>
            <a:ext cx="525190" cy="808749"/>
          </a:xfrm>
          <a:prstGeom prst="rect">
            <a:avLst/>
          </a:prstGeom>
        </p:spPr>
      </p:pic>
      <p:grpSp>
        <p:nvGrpSpPr>
          <p:cNvPr id="99" name="组合 98"/>
          <p:cNvGrpSpPr/>
          <p:nvPr/>
        </p:nvGrpSpPr>
        <p:grpSpPr>
          <a:xfrm>
            <a:off x="5023156" y="4548808"/>
            <a:ext cx="1843864" cy="2035416"/>
            <a:chOff x="2827418" y="4376478"/>
            <a:chExt cx="1301987" cy="1437246"/>
          </a:xfrm>
        </p:grpSpPr>
        <p:sp>
          <p:nvSpPr>
            <p:cNvPr id="100" name="矩形: 圆角 83">
              <a:extLst>
                <a:ext uri="{FF2B5EF4-FFF2-40B4-BE49-F238E27FC236}">
                  <a16:creationId xmlns:a16="http://schemas.microsoft.com/office/drawing/2014/main" id="{F289A231-E818-1877-D14D-ED2F36302B6B}"/>
                </a:ext>
              </a:extLst>
            </p:cNvPr>
            <p:cNvSpPr/>
            <p:nvPr/>
          </p:nvSpPr>
          <p:spPr>
            <a:xfrm>
              <a:off x="2827418" y="4376478"/>
              <a:ext cx="1301987" cy="1437246"/>
            </a:xfrm>
            <a:prstGeom prst="roundRect">
              <a:avLst>
                <a:gd name="adj" fmla="val 1756"/>
              </a:avLst>
            </a:prstGeom>
            <a:solidFill>
              <a:schemeClr val="bg1">
                <a:alpha val="23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lumMod val="65000"/>
                    <a:lumOff val="35000"/>
                  </a:prstClr>
                </a:solidFill>
                <a:effectLst/>
                <a:uLnTx/>
                <a:uFillTx/>
                <a:latin typeface="Helvetica" panose="020B0604020202020204" pitchFamily="34" charset="0"/>
                <a:ea typeface="微软雅黑" panose="020B0503020204020204" pitchFamily="34" charset="-122"/>
                <a:cs typeface="Helvetica" panose="020B0604020202020204" pitchFamily="34" charset="0"/>
              </a:endParaRPr>
            </a:p>
          </p:txBody>
        </p:sp>
        <p:sp>
          <p:nvSpPr>
            <p:cNvPr id="101" name="文本框 100">
              <a:extLst>
                <a:ext uri="{FF2B5EF4-FFF2-40B4-BE49-F238E27FC236}">
                  <a16:creationId xmlns:a16="http://schemas.microsoft.com/office/drawing/2014/main" id="{7CD51087-6A2F-AF25-D707-403BDB6DD65B}"/>
                </a:ext>
              </a:extLst>
            </p:cNvPr>
            <p:cNvSpPr txBox="1"/>
            <p:nvPr/>
          </p:nvSpPr>
          <p:spPr>
            <a:xfrm>
              <a:off x="2994931" y="5531199"/>
              <a:ext cx="832676" cy="28252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Video Panic Alarm Panel</a:t>
              </a:r>
            </a:p>
          </p:txBody>
        </p:sp>
      </p:grpSp>
      <p:pic>
        <p:nvPicPr>
          <p:cNvPr id="110" name="图片 10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89565" y="4930879"/>
            <a:ext cx="767316" cy="1148514"/>
          </a:xfrm>
          <a:prstGeom prst="rect">
            <a:avLst/>
          </a:prstGeom>
        </p:spPr>
      </p:pic>
      <p:pic>
        <p:nvPicPr>
          <p:cNvPr id="111" name="图片 110"/>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9688" y="5111273"/>
            <a:ext cx="518355" cy="787726"/>
          </a:xfrm>
          <a:prstGeom prst="rect">
            <a:avLst/>
          </a:prstGeom>
        </p:spPr>
      </p:pic>
      <p:pic>
        <p:nvPicPr>
          <p:cNvPr id="112" name="图片 111">
            <a:extLst>
              <a:ext uri="{FF2B5EF4-FFF2-40B4-BE49-F238E27FC236}">
                <a16:creationId xmlns:a16="http://schemas.microsoft.com/office/drawing/2014/main" id="{00000000-0008-0000-0600-00000400000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613512" y="5081100"/>
            <a:ext cx="501262" cy="783369"/>
          </a:xfrm>
          <a:prstGeom prst="rect">
            <a:avLst/>
          </a:prstGeom>
        </p:spPr>
      </p:pic>
      <p:pic>
        <p:nvPicPr>
          <p:cNvPr id="116" name="图片 115">
            <a:extLst>
              <a:ext uri="{FF2B5EF4-FFF2-40B4-BE49-F238E27FC236}">
                <a16:creationId xmlns:a16="http://schemas.microsoft.com/office/drawing/2014/main" id="{00000000-0008-0000-0600-00002300000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581630" y="4600586"/>
            <a:ext cx="2320827" cy="1590363"/>
          </a:xfrm>
          <a:prstGeom prst="rect">
            <a:avLst/>
          </a:prstGeom>
        </p:spPr>
      </p:pic>
      <p:pic>
        <p:nvPicPr>
          <p:cNvPr id="117" name="图片 116">
            <a:extLst>
              <a:ext uri="{FF2B5EF4-FFF2-40B4-BE49-F238E27FC236}">
                <a16:creationId xmlns:a16="http://schemas.microsoft.com/office/drawing/2014/main" id="{00000000-0008-0000-0600-00002100000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83837" y="5371274"/>
            <a:ext cx="230100" cy="794543"/>
          </a:xfrm>
          <a:prstGeom prst="rect">
            <a:avLst/>
          </a:prstGeom>
        </p:spPr>
      </p:pic>
      <p:cxnSp>
        <p:nvCxnSpPr>
          <p:cNvPr id="118" name="直接连接符 117">
            <a:extLst>
              <a:ext uri="{FF2B5EF4-FFF2-40B4-BE49-F238E27FC236}">
                <a16:creationId xmlns:a16="http://schemas.microsoft.com/office/drawing/2014/main" id="{63C89E1B-EC32-3105-8A09-96D87753094C}"/>
              </a:ext>
            </a:extLst>
          </p:cNvPr>
          <p:cNvCxnSpPr>
            <a:cxnSpLocks/>
          </p:cNvCxnSpPr>
          <p:nvPr/>
        </p:nvCxnSpPr>
        <p:spPr>
          <a:xfrm>
            <a:off x="7468730" y="4198403"/>
            <a:ext cx="0" cy="34917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a:extLst>
              <a:ext uri="{FF2B5EF4-FFF2-40B4-BE49-F238E27FC236}">
                <a16:creationId xmlns:a16="http://schemas.microsoft.com/office/drawing/2014/main" id="{63C89E1B-EC32-3105-8A09-96D87753094C}"/>
              </a:ext>
            </a:extLst>
          </p:cNvPr>
          <p:cNvCxnSpPr>
            <a:cxnSpLocks/>
          </p:cNvCxnSpPr>
          <p:nvPr/>
        </p:nvCxnSpPr>
        <p:spPr>
          <a:xfrm>
            <a:off x="9591628" y="4198403"/>
            <a:ext cx="0" cy="34917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1" name="矩形 120"/>
          <p:cNvSpPr/>
          <p:nvPr/>
        </p:nvSpPr>
        <p:spPr>
          <a:xfrm>
            <a:off x="10375339" y="3596640"/>
            <a:ext cx="1562100" cy="609317"/>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5" name="组合 124"/>
          <p:cNvGrpSpPr/>
          <p:nvPr/>
        </p:nvGrpSpPr>
        <p:grpSpPr>
          <a:xfrm>
            <a:off x="1923856" y="4548808"/>
            <a:ext cx="1179229" cy="2035416"/>
            <a:chOff x="2827417" y="4376478"/>
            <a:chExt cx="832676" cy="1437246"/>
          </a:xfrm>
        </p:grpSpPr>
        <p:sp>
          <p:nvSpPr>
            <p:cNvPr id="126" name="矩形: 圆角 83">
              <a:extLst>
                <a:ext uri="{FF2B5EF4-FFF2-40B4-BE49-F238E27FC236}">
                  <a16:creationId xmlns:a16="http://schemas.microsoft.com/office/drawing/2014/main" id="{F289A231-E818-1877-D14D-ED2F36302B6B}"/>
                </a:ext>
              </a:extLst>
            </p:cNvPr>
            <p:cNvSpPr/>
            <p:nvPr/>
          </p:nvSpPr>
          <p:spPr>
            <a:xfrm>
              <a:off x="2827418" y="4376478"/>
              <a:ext cx="832675" cy="1437246"/>
            </a:xfrm>
            <a:prstGeom prst="roundRect">
              <a:avLst>
                <a:gd name="adj" fmla="val 1756"/>
              </a:avLst>
            </a:prstGeom>
            <a:solidFill>
              <a:schemeClr val="bg1">
                <a:alpha val="23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lumMod val="65000"/>
                    <a:lumOff val="35000"/>
                  </a:prstClr>
                </a:solidFill>
                <a:effectLst/>
                <a:uLnTx/>
                <a:uFillTx/>
                <a:latin typeface="Helvetica" panose="020B0604020202020204" pitchFamily="34" charset="0"/>
                <a:ea typeface="微软雅黑" panose="020B0503020204020204" pitchFamily="34" charset="-122"/>
                <a:cs typeface="Helvetica" panose="020B0604020202020204" pitchFamily="34" charset="0"/>
              </a:endParaRPr>
            </a:p>
          </p:txBody>
        </p:sp>
        <p:sp>
          <p:nvSpPr>
            <p:cNvPr id="127" name="文本框 126">
              <a:extLst>
                <a:ext uri="{FF2B5EF4-FFF2-40B4-BE49-F238E27FC236}">
                  <a16:creationId xmlns:a16="http://schemas.microsoft.com/office/drawing/2014/main" id="{7CD51087-6A2F-AF25-D707-403BDB6DD65B}"/>
                </a:ext>
              </a:extLst>
            </p:cNvPr>
            <p:cNvSpPr txBox="1"/>
            <p:nvPr/>
          </p:nvSpPr>
          <p:spPr>
            <a:xfrm>
              <a:off x="2827417" y="5585530"/>
              <a:ext cx="832676" cy="173861"/>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Helvetica" panose="020B0604020202020204" pitchFamily="34" charset="0"/>
                  <a:ea typeface="微软雅黑" panose="020B0503020204020204" pitchFamily="34" charset="-122"/>
                  <a:cs typeface="Helvetica" panose="020B0604020202020204" pitchFamily="34" charset="0"/>
                </a:rPr>
                <a:t>CCTV</a:t>
              </a:r>
            </a:p>
          </p:txBody>
        </p:sp>
      </p:grpSp>
      <p:pic>
        <p:nvPicPr>
          <p:cNvPr id="128" name="图片 12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26920" y="5333391"/>
            <a:ext cx="531281" cy="257441"/>
          </a:xfrm>
          <a:prstGeom prst="rect">
            <a:avLst/>
          </a:prstGeom>
        </p:spPr>
      </p:pic>
      <p:pic>
        <p:nvPicPr>
          <p:cNvPr id="129" name="图片 12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55240" y="5129627"/>
            <a:ext cx="433771" cy="598937"/>
          </a:xfrm>
          <a:prstGeom prst="rect">
            <a:avLst/>
          </a:prstGeom>
        </p:spPr>
      </p:pic>
      <p:cxnSp>
        <p:nvCxnSpPr>
          <p:cNvPr id="133" name="直接连接符 132">
            <a:extLst>
              <a:ext uri="{FF2B5EF4-FFF2-40B4-BE49-F238E27FC236}">
                <a16:creationId xmlns:a16="http://schemas.microsoft.com/office/drawing/2014/main" id="{63C89E1B-EC32-3105-8A09-96D87753094C}"/>
              </a:ext>
            </a:extLst>
          </p:cNvPr>
          <p:cNvCxnSpPr>
            <a:cxnSpLocks/>
          </p:cNvCxnSpPr>
          <p:nvPr/>
        </p:nvCxnSpPr>
        <p:spPr>
          <a:xfrm>
            <a:off x="2492804" y="4198403"/>
            <a:ext cx="0" cy="349179"/>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9" name="Titolo 1"/>
          <p:cNvSpPr txBox="1">
            <a:spLocks/>
          </p:cNvSpPr>
          <p:nvPr/>
        </p:nvSpPr>
        <p:spPr>
          <a:xfrm>
            <a:off x="714296" y="197741"/>
            <a:ext cx="9191704" cy="58477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Panic Alarm Solution —Topology</a:t>
            </a:r>
          </a:p>
        </p:txBody>
      </p:sp>
    </p:spTree>
    <p:extLst>
      <p:ext uri="{BB962C8B-B14F-4D97-AF65-F5344CB8AC3E}">
        <p14:creationId xmlns:p14="http://schemas.microsoft.com/office/powerpoint/2010/main" val="28582067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圆角 10">
            <a:extLst>
              <a:ext uri="{FF2B5EF4-FFF2-40B4-BE49-F238E27FC236}">
                <a16:creationId xmlns:a16="http://schemas.microsoft.com/office/drawing/2014/main" id="{A5F88D51-39D9-A42C-C1F7-935DE967D7CE}"/>
              </a:ext>
            </a:extLst>
          </p:cNvPr>
          <p:cNvSpPr/>
          <p:nvPr/>
        </p:nvSpPr>
        <p:spPr>
          <a:xfrm>
            <a:off x="1165465" y="1597954"/>
            <a:ext cx="3321816" cy="4672811"/>
          </a:xfrm>
          <a:prstGeom prst="roundRect">
            <a:avLst>
              <a:gd name="adj" fmla="val 5200"/>
            </a:avLst>
          </a:prstGeom>
          <a:solidFill>
            <a:schemeClr val="bg1">
              <a:lumMod val="85000"/>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思源黑体 CN Regular"/>
              <a:cs typeface="Helvetica" panose="020B0604020202020204" pitchFamily="34" charset="0"/>
            </a:endParaRPr>
          </a:p>
        </p:txBody>
      </p:sp>
      <p:sp>
        <p:nvSpPr>
          <p:cNvPr id="3" name="文本框 2">
            <a:extLst>
              <a:ext uri="{FF2B5EF4-FFF2-40B4-BE49-F238E27FC236}">
                <a16:creationId xmlns:a16="http://schemas.microsoft.com/office/drawing/2014/main" id="{56DEAECA-5CDC-E1FD-1487-E22ADA213BF1}"/>
              </a:ext>
            </a:extLst>
          </p:cNvPr>
          <p:cNvSpPr txBox="1"/>
          <p:nvPr/>
        </p:nvSpPr>
        <p:spPr>
          <a:xfrm>
            <a:off x="2254743" y="3537949"/>
            <a:ext cx="1143262" cy="338554"/>
          </a:xfrm>
          <a:prstGeom prst="rect">
            <a:avLst/>
          </a:prstGeom>
          <a:noFill/>
        </p:spPr>
        <p:txBody>
          <a:bodyPr wrap="non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Helvetica" panose="020B0604020202020204" pitchFamily="34" charset="0"/>
                <a:ea typeface="思源黑体 CN Regular"/>
                <a:cs typeface="Helvetica" panose="020B0604020202020204" pitchFamily="34" charset="0"/>
              </a:rPr>
              <a:t>IP65, IK08</a:t>
            </a:r>
          </a:p>
        </p:txBody>
      </p:sp>
      <p:sp>
        <p:nvSpPr>
          <p:cNvPr id="4" name="文本框 3">
            <a:extLst>
              <a:ext uri="{FF2B5EF4-FFF2-40B4-BE49-F238E27FC236}">
                <a16:creationId xmlns:a16="http://schemas.microsoft.com/office/drawing/2014/main" id="{5C2756E9-576A-1C38-8BC4-0A73EC30C636}"/>
              </a:ext>
            </a:extLst>
          </p:cNvPr>
          <p:cNvSpPr txBox="1"/>
          <p:nvPr/>
        </p:nvSpPr>
        <p:spPr>
          <a:xfrm>
            <a:off x="2563322" y="2989212"/>
            <a:ext cx="526106" cy="338554"/>
          </a:xfrm>
          <a:prstGeom prst="rect">
            <a:avLst/>
          </a:prstGeom>
          <a:noFill/>
        </p:spPr>
        <p:txBody>
          <a:bodyPr wrap="non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rPr>
              <a:t>N/A</a:t>
            </a:r>
            <a:endParaRPr kumimoji="0" lang="zh-CN" altLang="en-US" sz="1600" b="0" i="0" u="none" strike="noStrike" kern="1200" cap="none" spc="0" normalizeH="0" baseline="0" noProof="0" dirty="0">
              <a:ln>
                <a:noFill/>
              </a:ln>
              <a:solidFill>
                <a:srgbClr val="000000"/>
              </a:solidFill>
              <a:effectLst/>
              <a:uLnTx/>
              <a:uFillTx/>
              <a:latin typeface="Helvetica" panose="020B0604020202020204" pitchFamily="34" charset="0"/>
              <a:ea typeface="方正兰亭黑简体" panose="02000000000000000000" pitchFamily="2" charset="-122"/>
              <a:cs typeface="Helvetica" panose="020B0604020202020204" pitchFamily="34" charset="0"/>
              <a:sym typeface="Helvetica Now Text" panose="020B0504030202020204" pitchFamily="34" charset="0"/>
            </a:endParaRPr>
          </a:p>
        </p:txBody>
      </p:sp>
      <p:sp>
        <p:nvSpPr>
          <p:cNvPr id="5" name="文本框 4">
            <a:extLst>
              <a:ext uri="{FF2B5EF4-FFF2-40B4-BE49-F238E27FC236}">
                <a16:creationId xmlns:a16="http://schemas.microsoft.com/office/drawing/2014/main" id="{A9F2F8BB-51BD-BD54-4A13-91B7A40DBECF}"/>
              </a:ext>
            </a:extLst>
          </p:cNvPr>
          <p:cNvSpPr txBox="1"/>
          <p:nvPr/>
        </p:nvSpPr>
        <p:spPr>
          <a:xfrm>
            <a:off x="1753768" y="2499327"/>
            <a:ext cx="2454446" cy="338554"/>
          </a:xfrm>
          <a:prstGeom prst="rect">
            <a:avLst/>
          </a:prstGeom>
          <a:noFill/>
        </p:spPr>
        <p:txBody>
          <a:bodyPr wrap="squar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Helvetica" panose="020B0604020202020204" pitchFamily="34" charset="0"/>
                <a:ea typeface="思源黑体 CN Bold"/>
                <a:cs typeface="Helvetica" panose="020B0604020202020204" pitchFamily="34" charset="0"/>
              </a:rPr>
              <a:t>DS-PEA103-K1</a:t>
            </a:r>
          </a:p>
        </p:txBody>
      </p:sp>
      <p:grpSp>
        <p:nvGrpSpPr>
          <p:cNvPr id="6" name="组合 5">
            <a:extLst>
              <a:ext uri="{FF2B5EF4-FFF2-40B4-BE49-F238E27FC236}">
                <a16:creationId xmlns:a16="http://schemas.microsoft.com/office/drawing/2014/main" id="{17F4F763-5347-3EBB-F7E1-7E20EA310F99}"/>
              </a:ext>
            </a:extLst>
          </p:cNvPr>
          <p:cNvGrpSpPr/>
          <p:nvPr/>
        </p:nvGrpSpPr>
        <p:grpSpPr>
          <a:xfrm>
            <a:off x="1798999" y="3829570"/>
            <a:ext cx="2054750" cy="1679491"/>
            <a:chOff x="3924048" y="4057094"/>
            <a:chExt cx="1771271" cy="1538863"/>
          </a:xfrm>
        </p:grpSpPr>
        <p:cxnSp>
          <p:nvCxnSpPr>
            <p:cNvPr id="7" name="直接连接符 6">
              <a:extLst>
                <a:ext uri="{FF2B5EF4-FFF2-40B4-BE49-F238E27FC236}">
                  <a16:creationId xmlns:a16="http://schemas.microsoft.com/office/drawing/2014/main" id="{35E9082A-FECD-3443-45AC-3BDE4D623CD8}"/>
                </a:ext>
              </a:extLst>
            </p:cNvPr>
            <p:cNvCxnSpPr>
              <a:cxnSpLocks/>
            </p:cNvCxnSpPr>
            <p:nvPr/>
          </p:nvCxnSpPr>
          <p:spPr>
            <a:xfrm>
              <a:off x="3924048" y="4057094"/>
              <a:ext cx="1771271" cy="0"/>
            </a:xfrm>
            <a:prstGeom prst="line">
              <a:avLst/>
            </a:prstGeom>
            <a:ln w="9525">
              <a:solidFill>
                <a:schemeClr val="bg1">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49D6B88E-B649-2807-0710-501136BF710E}"/>
                </a:ext>
              </a:extLst>
            </p:cNvPr>
            <p:cNvCxnSpPr>
              <a:cxnSpLocks/>
            </p:cNvCxnSpPr>
            <p:nvPr/>
          </p:nvCxnSpPr>
          <p:spPr>
            <a:xfrm>
              <a:off x="3924048" y="4581347"/>
              <a:ext cx="1771271" cy="0"/>
            </a:xfrm>
            <a:prstGeom prst="line">
              <a:avLst/>
            </a:prstGeom>
            <a:ln w="9525">
              <a:solidFill>
                <a:schemeClr val="bg1">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1A724D8D-05CF-B901-363B-F5BEB197634C}"/>
                </a:ext>
              </a:extLst>
            </p:cNvPr>
            <p:cNvCxnSpPr>
              <a:cxnSpLocks/>
            </p:cNvCxnSpPr>
            <p:nvPr/>
          </p:nvCxnSpPr>
          <p:spPr>
            <a:xfrm>
              <a:off x="3924048" y="5595957"/>
              <a:ext cx="1771271" cy="0"/>
            </a:xfrm>
            <a:prstGeom prst="line">
              <a:avLst/>
            </a:prstGeom>
            <a:ln w="9525">
              <a:solidFill>
                <a:schemeClr val="bg1">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0" name="矩形: 圆角 11">
            <a:extLst>
              <a:ext uri="{FF2B5EF4-FFF2-40B4-BE49-F238E27FC236}">
                <a16:creationId xmlns:a16="http://schemas.microsoft.com/office/drawing/2014/main" id="{F328CB26-1DF8-91E3-7F7B-35C9455E8775}"/>
              </a:ext>
            </a:extLst>
          </p:cNvPr>
          <p:cNvSpPr/>
          <p:nvPr/>
        </p:nvSpPr>
        <p:spPr>
          <a:xfrm>
            <a:off x="4889620" y="1597954"/>
            <a:ext cx="3321816" cy="4672811"/>
          </a:xfrm>
          <a:prstGeom prst="roundRect">
            <a:avLst>
              <a:gd name="adj" fmla="val 5200"/>
            </a:avLst>
          </a:prstGeom>
          <a:solidFill>
            <a:schemeClr val="bg1">
              <a:lumMod val="85000"/>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思源黑体 CN Regular"/>
              <a:cs typeface="Helvetica" panose="020B0604020202020204" pitchFamily="34" charset="0"/>
            </a:endParaRPr>
          </a:p>
        </p:txBody>
      </p:sp>
      <p:sp>
        <p:nvSpPr>
          <p:cNvPr id="11" name="文本框 10">
            <a:extLst>
              <a:ext uri="{FF2B5EF4-FFF2-40B4-BE49-F238E27FC236}">
                <a16:creationId xmlns:a16="http://schemas.microsoft.com/office/drawing/2014/main" id="{3039FFE4-0158-E8F1-DBDA-37010C7B6408}"/>
              </a:ext>
            </a:extLst>
          </p:cNvPr>
          <p:cNvSpPr txBox="1"/>
          <p:nvPr/>
        </p:nvSpPr>
        <p:spPr>
          <a:xfrm>
            <a:off x="5978897" y="3537949"/>
            <a:ext cx="1143262" cy="338554"/>
          </a:xfrm>
          <a:prstGeom prst="rect">
            <a:avLst/>
          </a:prstGeom>
          <a:noFill/>
        </p:spPr>
        <p:txBody>
          <a:bodyPr wrap="non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Helvetica" panose="020B0604020202020204" pitchFamily="34" charset="0"/>
                <a:ea typeface="思源黑体 CN Regular"/>
                <a:cs typeface="Helvetica" panose="020B0604020202020204" pitchFamily="34" charset="0"/>
              </a:rPr>
              <a:t>IP65, IK08</a:t>
            </a:r>
          </a:p>
        </p:txBody>
      </p:sp>
      <p:sp>
        <p:nvSpPr>
          <p:cNvPr id="12" name="文本框 11">
            <a:extLst>
              <a:ext uri="{FF2B5EF4-FFF2-40B4-BE49-F238E27FC236}">
                <a16:creationId xmlns:a16="http://schemas.microsoft.com/office/drawing/2014/main" id="{D5D6927D-C8E5-4AA7-62E8-0695792E5A09}"/>
              </a:ext>
            </a:extLst>
          </p:cNvPr>
          <p:cNvSpPr txBox="1"/>
          <p:nvPr/>
        </p:nvSpPr>
        <p:spPr>
          <a:xfrm>
            <a:off x="6247402" y="2989212"/>
            <a:ext cx="606256" cy="338554"/>
          </a:xfrm>
          <a:prstGeom prst="rect">
            <a:avLst/>
          </a:prstGeom>
          <a:noFill/>
        </p:spPr>
        <p:txBody>
          <a:bodyPr wrap="non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Helvetica" panose="020B0604020202020204" pitchFamily="34" charset="0"/>
                <a:ea typeface="思源黑体 CN Regular"/>
                <a:cs typeface="Helvetica" panose="020B0604020202020204" pitchFamily="34" charset="0"/>
              </a:rPr>
              <a:t>2MP</a:t>
            </a:r>
            <a:endParaRPr kumimoji="0" lang="zh-CN" altLang="en-US" sz="1600" b="0" i="0" u="none" strike="noStrike" kern="1200" cap="none" spc="0" normalizeH="0" baseline="0" noProof="0" dirty="0">
              <a:ln>
                <a:noFill/>
              </a:ln>
              <a:solidFill>
                <a:srgbClr val="FF0000"/>
              </a:solidFill>
              <a:effectLst/>
              <a:uLnTx/>
              <a:uFillTx/>
              <a:latin typeface="Helvetica" panose="020B0604020202020204" pitchFamily="34" charset="0"/>
              <a:ea typeface="思源黑体 CN Regular"/>
              <a:cs typeface="Helvetica" panose="020B0604020202020204" pitchFamily="34" charset="0"/>
            </a:endParaRPr>
          </a:p>
        </p:txBody>
      </p:sp>
      <p:sp>
        <p:nvSpPr>
          <p:cNvPr id="13" name="文本框 12">
            <a:extLst>
              <a:ext uri="{FF2B5EF4-FFF2-40B4-BE49-F238E27FC236}">
                <a16:creationId xmlns:a16="http://schemas.microsoft.com/office/drawing/2014/main" id="{426E36DA-3437-259E-C794-525408E54F7D}"/>
              </a:ext>
            </a:extLst>
          </p:cNvPr>
          <p:cNvSpPr txBox="1"/>
          <p:nvPr/>
        </p:nvSpPr>
        <p:spPr>
          <a:xfrm>
            <a:off x="5198561" y="2490701"/>
            <a:ext cx="2851038" cy="338554"/>
          </a:xfrm>
          <a:prstGeom prst="rect">
            <a:avLst/>
          </a:prstGeom>
          <a:noFill/>
        </p:spPr>
        <p:txBody>
          <a:bodyPr wrap="squar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Helvetica" panose="020B0604020202020204" pitchFamily="34" charset="0"/>
                <a:ea typeface="思源黑体 CN Bold"/>
                <a:cs typeface="Helvetica" panose="020B0604020202020204" pitchFamily="34" charset="0"/>
              </a:rPr>
              <a:t>DS-PEA103-CK1 Series</a:t>
            </a:r>
          </a:p>
        </p:txBody>
      </p:sp>
      <p:grpSp>
        <p:nvGrpSpPr>
          <p:cNvPr id="14" name="组合 13">
            <a:extLst>
              <a:ext uri="{FF2B5EF4-FFF2-40B4-BE49-F238E27FC236}">
                <a16:creationId xmlns:a16="http://schemas.microsoft.com/office/drawing/2014/main" id="{E0FA1F72-8A44-4BD3-5AE5-579117D21124}"/>
              </a:ext>
            </a:extLst>
          </p:cNvPr>
          <p:cNvGrpSpPr/>
          <p:nvPr/>
        </p:nvGrpSpPr>
        <p:grpSpPr>
          <a:xfrm>
            <a:off x="5658643" y="3948021"/>
            <a:ext cx="1472989" cy="1203977"/>
            <a:chOff x="6496681" y="4057094"/>
            <a:chExt cx="1771271" cy="1538863"/>
          </a:xfrm>
        </p:grpSpPr>
        <p:cxnSp>
          <p:nvCxnSpPr>
            <p:cNvPr id="15" name="直接连接符 14">
              <a:extLst>
                <a:ext uri="{FF2B5EF4-FFF2-40B4-BE49-F238E27FC236}">
                  <a16:creationId xmlns:a16="http://schemas.microsoft.com/office/drawing/2014/main" id="{B145C748-4EAE-3BD8-6A39-93AFD87ADB23}"/>
                </a:ext>
              </a:extLst>
            </p:cNvPr>
            <p:cNvCxnSpPr>
              <a:cxnSpLocks/>
            </p:cNvCxnSpPr>
            <p:nvPr/>
          </p:nvCxnSpPr>
          <p:spPr>
            <a:xfrm>
              <a:off x="6496681" y="4057094"/>
              <a:ext cx="1771271" cy="0"/>
            </a:xfrm>
            <a:prstGeom prst="line">
              <a:avLst/>
            </a:prstGeom>
            <a:ln w="9525">
              <a:solidFill>
                <a:schemeClr val="bg1">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F3D13C96-D2AA-CFC7-41D2-7379FAD77DC7}"/>
                </a:ext>
              </a:extLst>
            </p:cNvPr>
            <p:cNvCxnSpPr>
              <a:cxnSpLocks/>
            </p:cNvCxnSpPr>
            <p:nvPr/>
          </p:nvCxnSpPr>
          <p:spPr>
            <a:xfrm>
              <a:off x="6496681" y="4581347"/>
              <a:ext cx="1771271" cy="0"/>
            </a:xfrm>
            <a:prstGeom prst="line">
              <a:avLst/>
            </a:prstGeom>
            <a:ln w="9525">
              <a:solidFill>
                <a:schemeClr val="bg1">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41E80DBA-894D-9826-B4F8-7A0DFD748C72}"/>
                </a:ext>
              </a:extLst>
            </p:cNvPr>
            <p:cNvCxnSpPr>
              <a:cxnSpLocks/>
            </p:cNvCxnSpPr>
            <p:nvPr/>
          </p:nvCxnSpPr>
          <p:spPr>
            <a:xfrm>
              <a:off x="6496681" y="5595957"/>
              <a:ext cx="1771271" cy="0"/>
            </a:xfrm>
            <a:prstGeom prst="line">
              <a:avLst/>
            </a:prstGeom>
            <a:ln w="9525">
              <a:solidFill>
                <a:schemeClr val="bg1">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8" name="文本框 17">
            <a:extLst>
              <a:ext uri="{FF2B5EF4-FFF2-40B4-BE49-F238E27FC236}">
                <a16:creationId xmlns:a16="http://schemas.microsoft.com/office/drawing/2014/main" id="{8BBCD7E4-BB1A-D4E0-6D5D-15E720AB5AE7}"/>
              </a:ext>
            </a:extLst>
          </p:cNvPr>
          <p:cNvSpPr txBox="1"/>
          <p:nvPr/>
        </p:nvSpPr>
        <p:spPr>
          <a:xfrm>
            <a:off x="0" y="2927658"/>
            <a:ext cx="1165465" cy="338554"/>
          </a:xfrm>
          <a:prstGeom prst="rect">
            <a:avLst/>
          </a:prstGeom>
          <a:noFill/>
        </p:spPr>
        <p:txBody>
          <a:bodyPr wrap="squar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alpha val="85000"/>
                  </a:srgbClr>
                </a:solidFill>
                <a:effectLst/>
                <a:uLnTx/>
                <a:uFillTx/>
                <a:latin typeface="Helvetica" panose="020B0604020202020204" pitchFamily="34" charset="0"/>
                <a:ea typeface="思源黑体 CN Regular"/>
                <a:cs typeface="Helvetica" panose="020B0604020202020204" pitchFamily="34" charset="0"/>
              </a:rPr>
              <a:t>Camera</a:t>
            </a:r>
          </a:p>
        </p:txBody>
      </p:sp>
      <p:sp>
        <p:nvSpPr>
          <p:cNvPr id="19" name="文本框 18">
            <a:extLst>
              <a:ext uri="{FF2B5EF4-FFF2-40B4-BE49-F238E27FC236}">
                <a16:creationId xmlns:a16="http://schemas.microsoft.com/office/drawing/2014/main" id="{FFAF6A2A-F5AC-495A-025B-97127653C555}"/>
              </a:ext>
            </a:extLst>
          </p:cNvPr>
          <p:cNvSpPr txBox="1"/>
          <p:nvPr/>
        </p:nvSpPr>
        <p:spPr>
          <a:xfrm>
            <a:off x="0" y="2499327"/>
            <a:ext cx="1165465" cy="338554"/>
          </a:xfrm>
          <a:prstGeom prst="rect">
            <a:avLst/>
          </a:prstGeom>
          <a:noFill/>
        </p:spPr>
        <p:txBody>
          <a:bodyPr wrap="squar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alpha val="85000"/>
                  </a:srgbClr>
                </a:solidFill>
                <a:effectLst/>
                <a:uLnTx/>
                <a:uFillTx/>
                <a:latin typeface="Helvetica" panose="020B0604020202020204" pitchFamily="34" charset="0"/>
                <a:ea typeface="思源黑体 CN Regular"/>
                <a:cs typeface="Helvetica" panose="020B0604020202020204" pitchFamily="34" charset="0"/>
              </a:rPr>
              <a:t>Product</a:t>
            </a:r>
            <a:endParaRPr kumimoji="0" lang="zh-CN" altLang="en-US" sz="1600" b="1" i="0" u="none" strike="noStrike" kern="1200" cap="none" spc="0" normalizeH="0" baseline="0" noProof="0" dirty="0">
              <a:ln>
                <a:noFill/>
              </a:ln>
              <a:solidFill>
                <a:srgbClr val="000000">
                  <a:alpha val="85000"/>
                </a:srgbClr>
              </a:solidFill>
              <a:effectLst/>
              <a:uLnTx/>
              <a:uFillTx/>
              <a:latin typeface="Helvetica" panose="020B0604020202020204" pitchFamily="34" charset="0"/>
              <a:ea typeface="思源黑体 CN Regular"/>
              <a:cs typeface="Helvetica" panose="020B0604020202020204" pitchFamily="34" charset="0"/>
            </a:endParaRPr>
          </a:p>
        </p:txBody>
      </p:sp>
      <p:sp>
        <p:nvSpPr>
          <p:cNvPr id="20" name="文本框 19">
            <a:extLst>
              <a:ext uri="{FF2B5EF4-FFF2-40B4-BE49-F238E27FC236}">
                <a16:creationId xmlns:a16="http://schemas.microsoft.com/office/drawing/2014/main" id="{65F9DBE7-9477-1668-12CD-216FE08BE416}"/>
              </a:ext>
            </a:extLst>
          </p:cNvPr>
          <p:cNvSpPr txBox="1"/>
          <p:nvPr/>
        </p:nvSpPr>
        <p:spPr>
          <a:xfrm>
            <a:off x="0" y="3331350"/>
            <a:ext cx="1165465" cy="584775"/>
          </a:xfrm>
          <a:prstGeom prst="rect">
            <a:avLst/>
          </a:prstGeom>
          <a:noFill/>
        </p:spPr>
        <p:txBody>
          <a:bodyPr wrap="squar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alpha val="85000"/>
                  </a:srgbClr>
                </a:solidFill>
                <a:effectLst/>
                <a:uLnTx/>
                <a:uFillTx/>
                <a:latin typeface="Helvetica" panose="020B0604020202020204" pitchFamily="34" charset="0"/>
                <a:ea typeface="思源黑体 CN Regular"/>
                <a:cs typeface="Helvetica" panose="020B0604020202020204" pitchFamily="34" charset="0"/>
              </a:rPr>
              <a:t>Protect Level</a:t>
            </a:r>
          </a:p>
        </p:txBody>
      </p:sp>
      <p:sp>
        <p:nvSpPr>
          <p:cNvPr id="21" name="文本框 20">
            <a:extLst>
              <a:ext uri="{FF2B5EF4-FFF2-40B4-BE49-F238E27FC236}">
                <a16:creationId xmlns:a16="http://schemas.microsoft.com/office/drawing/2014/main" id="{E9D8DFF0-3CA5-3600-202E-5426B4C31AE4}"/>
              </a:ext>
            </a:extLst>
          </p:cNvPr>
          <p:cNvSpPr txBox="1"/>
          <p:nvPr/>
        </p:nvSpPr>
        <p:spPr>
          <a:xfrm>
            <a:off x="1" y="4792451"/>
            <a:ext cx="1165465" cy="338554"/>
          </a:xfrm>
          <a:prstGeom prst="rect">
            <a:avLst/>
          </a:prstGeom>
          <a:noFill/>
        </p:spPr>
        <p:txBody>
          <a:bodyPr wrap="squar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alpha val="85000"/>
                  </a:srgbClr>
                </a:solidFill>
                <a:effectLst/>
                <a:uLnTx/>
                <a:uFillTx/>
                <a:latin typeface="Helvetica" panose="020B0604020202020204" pitchFamily="34" charset="0"/>
                <a:ea typeface="思源黑体 CN Regular"/>
                <a:cs typeface="Helvetica" panose="020B0604020202020204" pitchFamily="34" charset="0"/>
              </a:rPr>
              <a:t>F</a:t>
            </a:r>
            <a:r>
              <a:rPr kumimoji="0" lang="en-US" altLang="zh-CN" sz="1600" b="1" i="0" u="none" strike="noStrike" kern="1200" cap="none" spc="0" normalizeH="0" baseline="0" noProof="0" dirty="0" err="1">
                <a:ln>
                  <a:noFill/>
                </a:ln>
                <a:solidFill>
                  <a:srgbClr val="000000">
                    <a:alpha val="85000"/>
                  </a:srgbClr>
                </a:solidFill>
                <a:effectLst/>
                <a:uLnTx/>
                <a:uFillTx/>
                <a:latin typeface="Helvetica" panose="020B0604020202020204" pitchFamily="34" charset="0"/>
                <a:ea typeface="思源黑体 CN Regular"/>
                <a:cs typeface="Helvetica" panose="020B0604020202020204" pitchFamily="34" charset="0"/>
              </a:rPr>
              <a:t>eatures</a:t>
            </a:r>
            <a:endParaRPr kumimoji="0" lang="zh-CN" altLang="en-US" sz="1600" b="1" i="0" u="none" strike="noStrike" kern="1200" cap="none" spc="0" normalizeH="0" baseline="0" noProof="0" dirty="0">
              <a:ln>
                <a:noFill/>
              </a:ln>
              <a:solidFill>
                <a:srgbClr val="000000">
                  <a:alpha val="85000"/>
                </a:srgbClr>
              </a:solidFill>
              <a:effectLst/>
              <a:uLnTx/>
              <a:uFillTx/>
              <a:latin typeface="Helvetica" panose="020B0604020202020204" pitchFamily="34" charset="0"/>
              <a:ea typeface="思源黑体 CN Regular"/>
              <a:cs typeface="Helvetica" panose="020B0604020202020204" pitchFamily="34" charset="0"/>
            </a:endParaRPr>
          </a:p>
        </p:txBody>
      </p:sp>
      <p:grpSp>
        <p:nvGrpSpPr>
          <p:cNvPr id="29" name="组合 28"/>
          <p:cNvGrpSpPr/>
          <p:nvPr/>
        </p:nvGrpSpPr>
        <p:grpSpPr>
          <a:xfrm>
            <a:off x="5230532" y="4136345"/>
            <a:ext cx="1156670" cy="717777"/>
            <a:chOff x="8476002" y="4136345"/>
            <a:chExt cx="1156670" cy="717777"/>
          </a:xfrm>
        </p:grpSpPr>
        <p:sp>
          <p:nvSpPr>
            <p:cNvPr id="30" name="iconfont-10774-5766828"/>
            <p:cNvSpPr>
              <a:spLocks noChangeAspect="1"/>
            </p:cNvSpPr>
            <p:nvPr/>
          </p:nvSpPr>
          <p:spPr bwMode="auto">
            <a:xfrm>
              <a:off x="8929652" y="4136345"/>
              <a:ext cx="249370" cy="352109"/>
            </a:xfrm>
            <a:custGeom>
              <a:avLst/>
              <a:gdLst>
                <a:gd name="T0" fmla="*/ 4533 w 9066"/>
                <a:gd name="T1" fmla="*/ 8533 h 12800"/>
                <a:gd name="T2" fmla="*/ 7200 w 9066"/>
                <a:gd name="T3" fmla="*/ 5867 h 12800"/>
                <a:gd name="T4" fmla="*/ 7200 w 9066"/>
                <a:gd name="T5" fmla="*/ 2667 h 12800"/>
                <a:gd name="T6" fmla="*/ 4533 w 9066"/>
                <a:gd name="T7" fmla="*/ 0 h 12800"/>
                <a:gd name="T8" fmla="*/ 1866 w 9066"/>
                <a:gd name="T9" fmla="*/ 2667 h 12800"/>
                <a:gd name="T10" fmla="*/ 1866 w 9066"/>
                <a:gd name="T11" fmla="*/ 5867 h 12800"/>
                <a:gd name="T12" fmla="*/ 4533 w 9066"/>
                <a:gd name="T13" fmla="*/ 8533 h 12800"/>
                <a:gd name="T14" fmla="*/ 8533 w 9066"/>
                <a:gd name="T15" fmla="*/ 5387 h 12800"/>
                <a:gd name="T16" fmla="*/ 8000 w 9066"/>
                <a:gd name="T17" fmla="*/ 5920 h 12800"/>
                <a:gd name="T18" fmla="*/ 8000 w 9066"/>
                <a:gd name="T19" fmla="*/ 6453 h 12800"/>
                <a:gd name="T20" fmla="*/ 4800 w 9066"/>
                <a:gd name="T21" fmla="*/ 9653 h 12800"/>
                <a:gd name="T22" fmla="*/ 4266 w 9066"/>
                <a:gd name="T23" fmla="*/ 9653 h 12800"/>
                <a:gd name="T24" fmla="*/ 1066 w 9066"/>
                <a:gd name="T25" fmla="*/ 6453 h 12800"/>
                <a:gd name="T26" fmla="*/ 1066 w 9066"/>
                <a:gd name="T27" fmla="*/ 5920 h 12800"/>
                <a:gd name="T28" fmla="*/ 533 w 9066"/>
                <a:gd name="T29" fmla="*/ 5387 h 12800"/>
                <a:gd name="T30" fmla="*/ 0 w 9066"/>
                <a:gd name="T31" fmla="*/ 5920 h 12800"/>
                <a:gd name="T32" fmla="*/ 0 w 9066"/>
                <a:gd name="T33" fmla="*/ 6453 h 12800"/>
                <a:gd name="T34" fmla="*/ 4000 w 9066"/>
                <a:gd name="T35" fmla="*/ 10693 h 12800"/>
                <a:gd name="T36" fmla="*/ 4000 w 9066"/>
                <a:gd name="T37" fmla="*/ 11733 h 12800"/>
                <a:gd name="T38" fmla="*/ 2640 w 9066"/>
                <a:gd name="T39" fmla="*/ 11733 h 12800"/>
                <a:gd name="T40" fmla="*/ 2133 w 9066"/>
                <a:gd name="T41" fmla="*/ 12240 h 12800"/>
                <a:gd name="T42" fmla="*/ 2133 w 9066"/>
                <a:gd name="T43" fmla="*/ 12293 h 12800"/>
                <a:gd name="T44" fmla="*/ 2640 w 9066"/>
                <a:gd name="T45" fmla="*/ 12800 h 12800"/>
                <a:gd name="T46" fmla="*/ 6426 w 9066"/>
                <a:gd name="T47" fmla="*/ 12800 h 12800"/>
                <a:gd name="T48" fmla="*/ 6933 w 9066"/>
                <a:gd name="T49" fmla="*/ 12293 h 12800"/>
                <a:gd name="T50" fmla="*/ 6933 w 9066"/>
                <a:gd name="T51" fmla="*/ 12240 h 12800"/>
                <a:gd name="T52" fmla="*/ 6426 w 9066"/>
                <a:gd name="T53" fmla="*/ 11733 h 12800"/>
                <a:gd name="T54" fmla="*/ 5066 w 9066"/>
                <a:gd name="T55" fmla="*/ 11733 h 12800"/>
                <a:gd name="T56" fmla="*/ 5066 w 9066"/>
                <a:gd name="T57" fmla="*/ 10693 h 12800"/>
                <a:gd name="T58" fmla="*/ 9066 w 9066"/>
                <a:gd name="T59" fmla="*/ 6453 h 12800"/>
                <a:gd name="T60" fmla="*/ 9066 w 9066"/>
                <a:gd name="T61" fmla="*/ 5920 h 12800"/>
                <a:gd name="T62" fmla="*/ 8533 w 9066"/>
                <a:gd name="T63" fmla="*/ 538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66" h="12800">
                  <a:moveTo>
                    <a:pt x="4533" y="8533"/>
                  </a:moveTo>
                  <a:cubicBezTo>
                    <a:pt x="6000" y="8533"/>
                    <a:pt x="7200" y="7333"/>
                    <a:pt x="7200" y="5867"/>
                  </a:cubicBezTo>
                  <a:lnTo>
                    <a:pt x="7200" y="2667"/>
                  </a:lnTo>
                  <a:cubicBezTo>
                    <a:pt x="7200" y="1200"/>
                    <a:pt x="6000" y="0"/>
                    <a:pt x="4533" y="0"/>
                  </a:cubicBezTo>
                  <a:cubicBezTo>
                    <a:pt x="3066" y="0"/>
                    <a:pt x="1866" y="1200"/>
                    <a:pt x="1866" y="2667"/>
                  </a:cubicBezTo>
                  <a:lnTo>
                    <a:pt x="1866" y="5867"/>
                  </a:lnTo>
                  <a:cubicBezTo>
                    <a:pt x="1866" y="7333"/>
                    <a:pt x="3066" y="8533"/>
                    <a:pt x="4533" y="8533"/>
                  </a:cubicBezTo>
                  <a:close/>
                  <a:moveTo>
                    <a:pt x="8533" y="5387"/>
                  </a:moveTo>
                  <a:cubicBezTo>
                    <a:pt x="8240" y="5387"/>
                    <a:pt x="8000" y="5627"/>
                    <a:pt x="8000" y="5920"/>
                  </a:cubicBezTo>
                  <a:lnTo>
                    <a:pt x="8000" y="6453"/>
                  </a:lnTo>
                  <a:cubicBezTo>
                    <a:pt x="8000" y="8213"/>
                    <a:pt x="6560" y="9653"/>
                    <a:pt x="4800" y="9653"/>
                  </a:cubicBezTo>
                  <a:lnTo>
                    <a:pt x="4266" y="9653"/>
                  </a:lnTo>
                  <a:cubicBezTo>
                    <a:pt x="2506" y="9653"/>
                    <a:pt x="1066" y="8213"/>
                    <a:pt x="1066" y="6453"/>
                  </a:cubicBezTo>
                  <a:lnTo>
                    <a:pt x="1066" y="5920"/>
                  </a:lnTo>
                  <a:cubicBezTo>
                    <a:pt x="1066" y="5627"/>
                    <a:pt x="826" y="5387"/>
                    <a:pt x="533" y="5387"/>
                  </a:cubicBezTo>
                  <a:cubicBezTo>
                    <a:pt x="240" y="5387"/>
                    <a:pt x="0" y="5627"/>
                    <a:pt x="0" y="5920"/>
                  </a:cubicBezTo>
                  <a:lnTo>
                    <a:pt x="0" y="6453"/>
                  </a:lnTo>
                  <a:cubicBezTo>
                    <a:pt x="0" y="8720"/>
                    <a:pt x="1760" y="10560"/>
                    <a:pt x="4000" y="10693"/>
                  </a:cubicBezTo>
                  <a:lnTo>
                    <a:pt x="4000" y="11733"/>
                  </a:lnTo>
                  <a:lnTo>
                    <a:pt x="2640" y="11733"/>
                  </a:lnTo>
                  <a:cubicBezTo>
                    <a:pt x="2373" y="11733"/>
                    <a:pt x="2133" y="11973"/>
                    <a:pt x="2133" y="12240"/>
                  </a:cubicBezTo>
                  <a:lnTo>
                    <a:pt x="2133" y="12293"/>
                  </a:lnTo>
                  <a:cubicBezTo>
                    <a:pt x="2133" y="12560"/>
                    <a:pt x="2373" y="12800"/>
                    <a:pt x="2640" y="12800"/>
                  </a:cubicBezTo>
                  <a:lnTo>
                    <a:pt x="6426" y="12800"/>
                  </a:lnTo>
                  <a:cubicBezTo>
                    <a:pt x="6693" y="12800"/>
                    <a:pt x="6933" y="12560"/>
                    <a:pt x="6933" y="12293"/>
                  </a:cubicBezTo>
                  <a:lnTo>
                    <a:pt x="6933" y="12240"/>
                  </a:lnTo>
                  <a:cubicBezTo>
                    <a:pt x="6933" y="11973"/>
                    <a:pt x="6693" y="11733"/>
                    <a:pt x="6426" y="11733"/>
                  </a:cubicBezTo>
                  <a:lnTo>
                    <a:pt x="5066" y="11733"/>
                  </a:lnTo>
                  <a:lnTo>
                    <a:pt x="5066" y="10693"/>
                  </a:lnTo>
                  <a:cubicBezTo>
                    <a:pt x="7306" y="10560"/>
                    <a:pt x="9066" y="8693"/>
                    <a:pt x="9066" y="6453"/>
                  </a:cubicBezTo>
                  <a:lnTo>
                    <a:pt x="9066" y="5920"/>
                  </a:lnTo>
                  <a:cubicBezTo>
                    <a:pt x="9066" y="5627"/>
                    <a:pt x="8826" y="5387"/>
                    <a:pt x="8533" y="5387"/>
                  </a:cubicBezTo>
                  <a:close/>
                </a:path>
              </a:pathLst>
            </a:custGeom>
            <a:solidFill>
              <a:schemeClr val="tx1"/>
            </a:solidFill>
            <a:ln>
              <a:noFill/>
            </a:ln>
          </p:spPr>
          <p:txBody>
            <a:bodyPr/>
            <a:lstStyle/>
            <a:p>
              <a:endParaRPr lang="es-AR"/>
            </a:p>
          </p:txBody>
        </p:sp>
        <p:sp>
          <p:nvSpPr>
            <p:cNvPr id="31" name="文本框 30"/>
            <p:cNvSpPr txBox="1"/>
            <p:nvPr/>
          </p:nvSpPr>
          <p:spPr>
            <a:xfrm>
              <a:off x="8476002" y="4577123"/>
              <a:ext cx="11566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Audio Intercom</a:t>
              </a:r>
              <a:endParaRPr kumimoji="0" lang="zh-CN" altLang="en-US" sz="1200" b="0"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32" name="组合 31"/>
          <p:cNvGrpSpPr/>
          <p:nvPr/>
        </p:nvGrpSpPr>
        <p:grpSpPr>
          <a:xfrm>
            <a:off x="6492600" y="4149037"/>
            <a:ext cx="1546322" cy="889751"/>
            <a:chOff x="9443061" y="4149037"/>
            <a:chExt cx="1546322" cy="889751"/>
          </a:xfrm>
        </p:grpSpPr>
        <p:grpSp>
          <p:nvGrpSpPr>
            <p:cNvPr id="33" name="组合 32"/>
            <p:cNvGrpSpPr/>
            <p:nvPr/>
          </p:nvGrpSpPr>
          <p:grpSpPr>
            <a:xfrm>
              <a:off x="9972765" y="4149037"/>
              <a:ext cx="515261" cy="336608"/>
              <a:chOff x="7406606" y="21853001"/>
              <a:chExt cx="892184" cy="582843"/>
            </a:xfrm>
          </p:grpSpPr>
          <p:sp>
            <p:nvSpPr>
              <p:cNvPr id="35" name="webcam_154557"/>
              <p:cNvSpPr>
                <a:spLocks noChangeAspect="1"/>
              </p:cNvSpPr>
              <p:nvPr/>
            </p:nvSpPr>
            <p:spPr bwMode="auto">
              <a:xfrm>
                <a:off x="7406606" y="21853001"/>
                <a:ext cx="541911" cy="578219"/>
              </a:xfrm>
              <a:custGeom>
                <a:avLst/>
                <a:gdLst>
                  <a:gd name="connsiteX0" fmla="*/ 286438 w 572875"/>
                  <a:gd name="connsiteY0" fmla="*/ 164488 h 603052"/>
                  <a:gd name="connsiteX1" fmla="*/ 332129 w 572875"/>
                  <a:gd name="connsiteY1" fmla="*/ 210179 h 603052"/>
                  <a:gd name="connsiteX2" fmla="*/ 286438 w 572875"/>
                  <a:gd name="connsiteY2" fmla="*/ 255870 h 603052"/>
                  <a:gd name="connsiteX3" fmla="*/ 240747 w 572875"/>
                  <a:gd name="connsiteY3" fmla="*/ 210179 h 603052"/>
                  <a:gd name="connsiteX4" fmla="*/ 286438 w 572875"/>
                  <a:gd name="connsiteY4" fmla="*/ 164488 h 603052"/>
                  <a:gd name="connsiteX5" fmla="*/ 286438 w 572875"/>
                  <a:gd name="connsiteY5" fmla="*/ 109646 h 603052"/>
                  <a:gd name="connsiteX6" fmla="*/ 185790 w 572875"/>
                  <a:gd name="connsiteY6" fmla="*/ 210109 h 603052"/>
                  <a:gd name="connsiteX7" fmla="*/ 286438 w 572875"/>
                  <a:gd name="connsiteY7" fmla="*/ 310709 h 603052"/>
                  <a:gd name="connsiteX8" fmla="*/ 387086 w 572875"/>
                  <a:gd name="connsiteY8" fmla="*/ 210109 h 603052"/>
                  <a:gd name="connsiteX9" fmla="*/ 286438 w 572875"/>
                  <a:gd name="connsiteY9" fmla="*/ 109646 h 603052"/>
                  <a:gd name="connsiteX10" fmla="*/ 286438 w 572875"/>
                  <a:gd name="connsiteY10" fmla="*/ 0 h 603052"/>
                  <a:gd name="connsiteX11" fmla="*/ 496934 w 572875"/>
                  <a:gd name="connsiteY11" fmla="*/ 210109 h 603052"/>
                  <a:gd name="connsiteX12" fmla="*/ 399444 w 572875"/>
                  <a:gd name="connsiteY12" fmla="*/ 387461 h 603052"/>
                  <a:gd name="connsiteX13" fmla="*/ 571355 w 572875"/>
                  <a:gd name="connsiteY13" fmla="*/ 566458 h 603052"/>
                  <a:gd name="connsiteX14" fmla="*/ 567785 w 572875"/>
                  <a:gd name="connsiteY14" fmla="*/ 591402 h 603052"/>
                  <a:gd name="connsiteX15" fmla="*/ 545404 w 572875"/>
                  <a:gd name="connsiteY15" fmla="*/ 603052 h 603052"/>
                  <a:gd name="connsiteX16" fmla="*/ 27472 w 572875"/>
                  <a:gd name="connsiteY16" fmla="*/ 603052 h 603052"/>
                  <a:gd name="connsiteX17" fmla="*/ 5091 w 572875"/>
                  <a:gd name="connsiteY17" fmla="*/ 591402 h 603052"/>
                  <a:gd name="connsiteX18" fmla="*/ 1521 w 572875"/>
                  <a:gd name="connsiteY18" fmla="*/ 566458 h 603052"/>
                  <a:gd name="connsiteX19" fmla="*/ 173432 w 572875"/>
                  <a:gd name="connsiteY19" fmla="*/ 387461 h 603052"/>
                  <a:gd name="connsiteX20" fmla="*/ 75942 w 572875"/>
                  <a:gd name="connsiteY20" fmla="*/ 210109 h 603052"/>
                  <a:gd name="connsiteX21" fmla="*/ 286438 w 572875"/>
                  <a:gd name="connsiteY21"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2875" h="603052">
                    <a:moveTo>
                      <a:pt x="286438" y="164488"/>
                    </a:moveTo>
                    <a:cubicBezTo>
                      <a:pt x="311672" y="164488"/>
                      <a:pt x="332129" y="184945"/>
                      <a:pt x="332129" y="210179"/>
                    </a:cubicBezTo>
                    <a:cubicBezTo>
                      <a:pt x="332129" y="235413"/>
                      <a:pt x="311672" y="255870"/>
                      <a:pt x="286438" y="255870"/>
                    </a:cubicBezTo>
                    <a:cubicBezTo>
                      <a:pt x="261204" y="255870"/>
                      <a:pt x="240747" y="235413"/>
                      <a:pt x="240747" y="210179"/>
                    </a:cubicBezTo>
                    <a:cubicBezTo>
                      <a:pt x="240747" y="184945"/>
                      <a:pt x="261204" y="164488"/>
                      <a:pt x="286438" y="164488"/>
                    </a:cubicBezTo>
                    <a:close/>
                    <a:moveTo>
                      <a:pt x="286438" y="109646"/>
                    </a:moveTo>
                    <a:cubicBezTo>
                      <a:pt x="230965" y="109646"/>
                      <a:pt x="185790" y="154738"/>
                      <a:pt x="185790" y="210109"/>
                    </a:cubicBezTo>
                    <a:cubicBezTo>
                      <a:pt x="185790" y="265617"/>
                      <a:pt x="230965" y="310709"/>
                      <a:pt x="286438" y="310709"/>
                    </a:cubicBezTo>
                    <a:cubicBezTo>
                      <a:pt x="341911" y="310709"/>
                      <a:pt x="387086" y="265617"/>
                      <a:pt x="387086" y="210109"/>
                    </a:cubicBezTo>
                    <a:cubicBezTo>
                      <a:pt x="387086" y="154738"/>
                      <a:pt x="341911" y="109646"/>
                      <a:pt x="286438" y="109646"/>
                    </a:cubicBezTo>
                    <a:close/>
                    <a:moveTo>
                      <a:pt x="286438" y="0"/>
                    </a:moveTo>
                    <a:cubicBezTo>
                      <a:pt x="402465" y="0"/>
                      <a:pt x="496934" y="94295"/>
                      <a:pt x="496934" y="210109"/>
                    </a:cubicBezTo>
                    <a:cubicBezTo>
                      <a:pt x="496934" y="284531"/>
                      <a:pt x="458075" y="350044"/>
                      <a:pt x="399444" y="387461"/>
                    </a:cubicBezTo>
                    <a:cubicBezTo>
                      <a:pt x="478122" y="419258"/>
                      <a:pt x="541971" y="483401"/>
                      <a:pt x="571355" y="566458"/>
                    </a:cubicBezTo>
                    <a:cubicBezTo>
                      <a:pt x="574239" y="574955"/>
                      <a:pt x="573003" y="584138"/>
                      <a:pt x="567785" y="591402"/>
                    </a:cubicBezTo>
                    <a:cubicBezTo>
                      <a:pt x="562705" y="598666"/>
                      <a:pt x="554329" y="603052"/>
                      <a:pt x="545404" y="603052"/>
                    </a:cubicBezTo>
                    <a:lnTo>
                      <a:pt x="27472" y="603052"/>
                    </a:lnTo>
                    <a:cubicBezTo>
                      <a:pt x="18547" y="603052"/>
                      <a:pt x="10171" y="598666"/>
                      <a:pt x="5091" y="591402"/>
                    </a:cubicBezTo>
                    <a:cubicBezTo>
                      <a:pt x="-127" y="584138"/>
                      <a:pt x="-1363" y="574955"/>
                      <a:pt x="1521" y="566458"/>
                    </a:cubicBezTo>
                    <a:cubicBezTo>
                      <a:pt x="30905" y="483401"/>
                      <a:pt x="94754" y="419258"/>
                      <a:pt x="173432" y="387461"/>
                    </a:cubicBezTo>
                    <a:cubicBezTo>
                      <a:pt x="114801" y="350044"/>
                      <a:pt x="75942" y="284531"/>
                      <a:pt x="75942" y="210109"/>
                    </a:cubicBezTo>
                    <a:cubicBezTo>
                      <a:pt x="75942" y="94295"/>
                      <a:pt x="170411" y="0"/>
                      <a:pt x="286438" y="0"/>
                    </a:cubicBezTo>
                    <a:close/>
                  </a:path>
                </a:pathLst>
              </a:custGeom>
              <a:solidFill>
                <a:schemeClr val="tx1"/>
              </a:solidFill>
              <a:ln>
                <a:noFill/>
              </a:ln>
            </p:spPr>
            <p:txBody>
              <a:bodyPr/>
              <a:lstStyle/>
              <a:p>
                <a:endParaRPr lang="es-AR"/>
              </a:p>
            </p:txBody>
          </p:sp>
          <p:sp>
            <p:nvSpPr>
              <p:cNvPr id="36" name="video-clapperboard_84566"/>
              <p:cNvSpPr>
                <a:spLocks noChangeAspect="1"/>
              </p:cNvSpPr>
              <p:nvPr/>
            </p:nvSpPr>
            <p:spPr bwMode="auto">
              <a:xfrm>
                <a:off x="7905889" y="22038197"/>
                <a:ext cx="392901" cy="397647"/>
              </a:xfrm>
              <a:custGeom>
                <a:avLst/>
                <a:gdLst>
                  <a:gd name="T0" fmla="*/ 2934 w 3533"/>
                  <a:gd name="T1" fmla="*/ 0 h 3533"/>
                  <a:gd name="T2" fmla="*/ 599 w 3533"/>
                  <a:gd name="T3" fmla="*/ 0 h 3533"/>
                  <a:gd name="T4" fmla="*/ 0 w 3533"/>
                  <a:gd name="T5" fmla="*/ 599 h 3533"/>
                  <a:gd name="T6" fmla="*/ 0 w 3533"/>
                  <a:gd name="T7" fmla="*/ 2934 h 3533"/>
                  <a:gd name="T8" fmla="*/ 599 w 3533"/>
                  <a:gd name="T9" fmla="*/ 3533 h 3533"/>
                  <a:gd name="T10" fmla="*/ 2934 w 3533"/>
                  <a:gd name="T11" fmla="*/ 3533 h 3533"/>
                  <a:gd name="T12" fmla="*/ 3533 w 3533"/>
                  <a:gd name="T13" fmla="*/ 2934 h 3533"/>
                  <a:gd name="T14" fmla="*/ 3533 w 3533"/>
                  <a:gd name="T15" fmla="*/ 599 h 3533"/>
                  <a:gd name="T16" fmla="*/ 2934 w 3533"/>
                  <a:gd name="T17" fmla="*/ 0 h 3533"/>
                  <a:gd name="T18" fmla="*/ 3333 w 3533"/>
                  <a:gd name="T19" fmla="*/ 599 h 3533"/>
                  <a:gd name="T20" fmla="*/ 3333 w 3533"/>
                  <a:gd name="T21" fmla="*/ 1222 h 3533"/>
                  <a:gd name="T22" fmla="*/ 2712 w 3533"/>
                  <a:gd name="T23" fmla="*/ 1222 h 3533"/>
                  <a:gd name="T24" fmla="*/ 3153 w 3533"/>
                  <a:gd name="T25" fmla="*/ 782 h 3533"/>
                  <a:gd name="T26" fmla="*/ 3182 w 3533"/>
                  <a:gd name="T27" fmla="*/ 711 h 3533"/>
                  <a:gd name="T28" fmla="*/ 3153 w 3533"/>
                  <a:gd name="T29" fmla="*/ 640 h 3533"/>
                  <a:gd name="T30" fmla="*/ 2712 w 3533"/>
                  <a:gd name="T31" fmla="*/ 200 h 3533"/>
                  <a:gd name="T32" fmla="*/ 2934 w 3533"/>
                  <a:gd name="T33" fmla="*/ 200 h 3533"/>
                  <a:gd name="T34" fmla="*/ 3333 w 3533"/>
                  <a:gd name="T35" fmla="*/ 599 h 3533"/>
                  <a:gd name="T36" fmla="*/ 1941 w 3533"/>
                  <a:gd name="T37" fmla="*/ 1222 h 3533"/>
                  <a:gd name="T38" fmla="*/ 2381 w 3533"/>
                  <a:gd name="T39" fmla="*/ 782 h 3533"/>
                  <a:gd name="T40" fmla="*/ 2410 w 3533"/>
                  <a:gd name="T41" fmla="*/ 711 h 3533"/>
                  <a:gd name="T42" fmla="*/ 2381 w 3533"/>
                  <a:gd name="T43" fmla="*/ 640 h 3533"/>
                  <a:gd name="T44" fmla="*/ 1941 w 3533"/>
                  <a:gd name="T45" fmla="*/ 200 h 3533"/>
                  <a:gd name="T46" fmla="*/ 2429 w 3533"/>
                  <a:gd name="T47" fmla="*/ 200 h 3533"/>
                  <a:gd name="T48" fmla="*/ 2940 w 3533"/>
                  <a:gd name="T49" fmla="*/ 711 h 3533"/>
                  <a:gd name="T50" fmla="*/ 2429 w 3533"/>
                  <a:gd name="T51" fmla="*/ 1222 h 3533"/>
                  <a:gd name="T52" fmla="*/ 1941 w 3533"/>
                  <a:gd name="T53" fmla="*/ 1222 h 3533"/>
                  <a:gd name="T54" fmla="*/ 1169 w 3533"/>
                  <a:gd name="T55" fmla="*/ 1222 h 3533"/>
                  <a:gd name="T56" fmla="*/ 1610 w 3533"/>
                  <a:gd name="T57" fmla="*/ 782 h 3533"/>
                  <a:gd name="T58" fmla="*/ 1610 w 3533"/>
                  <a:gd name="T59" fmla="*/ 640 h 3533"/>
                  <a:gd name="T60" fmla="*/ 1169 w 3533"/>
                  <a:gd name="T61" fmla="*/ 200 h 3533"/>
                  <a:gd name="T62" fmla="*/ 1658 w 3533"/>
                  <a:gd name="T63" fmla="*/ 200 h 3533"/>
                  <a:gd name="T64" fmla="*/ 2169 w 3533"/>
                  <a:gd name="T65" fmla="*/ 711 h 3533"/>
                  <a:gd name="T66" fmla="*/ 1658 w 3533"/>
                  <a:gd name="T67" fmla="*/ 1222 h 3533"/>
                  <a:gd name="T68" fmla="*/ 1169 w 3533"/>
                  <a:gd name="T69" fmla="*/ 1222 h 3533"/>
                  <a:gd name="T70" fmla="*/ 887 w 3533"/>
                  <a:gd name="T71" fmla="*/ 200 h 3533"/>
                  <a:gd name="T72" fmla="*/ 1398 w 3533"/>
                  <a:gd name="T73" fmla="*/ 711 h 3533"/>
                  <a:gd name="T74" fmla="*/ 887 w 3533"/>
                  <a:gd name="T75" fmla="*/ 1222 h 3533"/>
                  <a:gd name="T76" fmla="*/ 398 w 3533"/>
                  <a:gd name="T77" fmla="*/ 1222 h 3533"/>
                  <a:gd name="T78" fmla="*/ 838 w 3533"/>
                  <a:gd name="T79" fmla="*/ 782 h 3533"/>
                  <a:gd name="T80" fmla="*/ 838 w 3533"/>
                  <a:gd name="T81" fmla="*/ 640 h 3533"/>
                  <a:gd name="T82" fmla="*/ 434 w 3533"/>
                  <a:gd name="T83" fmla="*/ 236 h 3533"/>
                  <a:gd name="T84" fmla="*/ 599 w 3533"/>
                  <a:gd name="T85" fmla="*/ 200 h 3533"/>
                  <a:gd name="T86" fmla="*/ 887 w 3533"/>
                  <a:gd name="T87" fmla="*/ 200 h 3533"/>
                  <a:gd name="T88" fmla="*/ 278 w 3533"/>
                  <a:gd name="T89" fmla="*/ 363 h 3533"/>
                  <a:gd name="T90" fmla="*/ 626 w 3533"/>
                  <a:gd name="T91" fmla="*/ 711 h 3533"/>
                  <a:gd name="T92" fmla="*/ 200 w 3533"/>
                  <a:gd name="T93" fmla="*/ 1137 h 3533"/>
                  <a:gd name="T94" fmla="*/ 200 w 3533"/>
                  <a:gd name="T95" fmla="*/ 599 h 3533"/>
                  <a:gd name="T96" fmla="*/ 278 w 3533"/>
                  <a:gd name="T97" fmla="*/ 363 h 3533"/>
                  <a:gd name="T98" fmla="*/ 2934 w 3533"/>
                  <a:gd name="T99" fmla="*/ 3333 h 3533"/>
                  <a:gd name="T100" fmla="*/ 599 w 3533"/>
                  <a:gd name="T101" fmla="*/ 3333 h 3533"/>
                  <a:gd name="T102" fmla="*/ 200 w 3533"/>
                  <a:gd name="T103" fmla="*/ 2934 h 3533"/>
                  <a:gd name="T104" fmla="*/ 200 w 3533"/>
                  <a:gd name="T105" fmla="*/ 1422 h 3533"/>
                  <a:gd name="T106" fmla="*/ 3333 w 3533"/>
                  <a:gd name="T107" fmla="*/ 1422 h 3533"/>
                  <a:gd name="T108" fmla="*/ 3333 w 3533"/>
                  <a:gd name="T109" fmla="*/ 2934 h 3533"/>
                  <a:gd name="T110" fmla="*/ 2934 w 3533"/>
                  <a:gd name="T111" fmla="*/ 3333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3" h="3533">
                    <a:moveTo>
                      <a:pt x="2934" y="0"/>
                    </a:moveTo>
                    <a:lnTo>
                      <a:pt x="599" y="0"/>
                    </a:lnTo>
                    <a:cubicBezTo>
                      <a:pt x="269" y="0"/>
                      <a:pt x="0" y="269"/>
                      <a:pt x="0" y="599"/>
                    </a:cubicBezTo>
                    <a:lnTo>
                      <a:pt x="0" y="2934"/>
                    </a:lnTo>
                    <a:cubicBezTo>
                      <a:pt x="0" y="3265"/>
                      <a:pt x="269" y="3533"/>
                      <a:pt x="599" y="3533"/>
                    </a:cubicBezTo>
                    <a:lnTo>
                      <a:pt x="2934" y="3533"/>
                    </a:lnTo>
                    <a:cubicBezTo>
                      <a:pt x="3265" y="3533"/>
                      <a:pt x="3533" y="3265"/>
                      <a:pt x="3533" y="2934"/>
                    </a:cubicBezTo>
                    <a:lnTo>
                      <a:pt x="3533" y="599"/>
                    </a:lnTo>
                    <a:cubicBezTo>
                      <a:pt x="3533" y="269"/>
                      <a:pt x="3265" y="0"/>
                      <a:pt x="2934" y="0"/>
                    </a:cubicBezTo>
                    <a:close/>
                    <a:moveTo>
                      <a:pt x="3333" y="599"/>
                    </a:moveTo>
                    <a:lnTo>
                      <a:pt x="3333" y="1222"/>
                    </a:lnTo>
                    <a:lnTo>
                      <a:pt x="2712" y="1222"/>
                    </a:lnTo>
                    <a:lnTo>
                      <a:pt x="3153" y="782"/>
                    </a:lnTo>
                    <a:cubicBezTo>
                      <a:pt x="3171" y="763"/>
                      <a:pt x="3182" y="738"/>
                      <a:pt x="3182" y="711"/>
                    </a:cubicBezTo>
                    <a:cubicBezTo>
                      <a:pt x="3182" y="685"/>
                      <a:pt x="3171" y="659"/>
                      <a:pt x="3153" y="640"/>
                    </a:cubicBezTo>
                    <a:lnTo>
                      <a:pt x="2712" y="200"/>
                    </a:lnTo>
                    <a:lnTo>
                      <a:pt x="2934" y="200"/>
                    </a:lnTo>
                    <a:cubicBezTo>
                      <a:pt x="3154" y="200"/>
                      <a:pt x="3333" y="379"/>
                      <a:pt x="3333" y="599"/>
                    </a:cubicBezTo>
                    <a:close/>
                    <a:moveTo>
                      <a:pt x="1941" y="1222"/>
                    </a:moveTo>
                    <a:lnTo>
                      <a:pt x="2381" y="782"/>
                    </a:lnTo>
                    <a:cubicBezTo>
                      <a:pt x="2400" y="763"/>
                      <a:pt x="2410" y="738"/>
                      <a:pt x="2410" y="711"/>
                    </a:cubicBezTo>
                    <a:cubicBezTo>
                      <a:pt x="2410" y="685"/>
                      <a:pt x="2400" y="659"/>
                      <a:pt x="2381" y="640"/>
                    </a:cubicBezTo>
                    <a:lnTo>
                      <a:pt x="1941" y="200"/>
                    </a:lnTo>
                    <a:lnTo>
                      <a:pt x="2429" y="200"/>
                    </a:lnTo>
                    <a:lnTo>
                      <a:pt x="2940" y="711"/>
                    </a:lnTo>
                    <a:lnTo>
                      <a:pt x="2429" y="1222"/>
                    </a:lnTo>
                    <a:lnTo>
                      <a:pt x="1941" y="1222"/>
                    </a:lnTo>
                    <a:close/>
                    <a:moveTo>
                      <a:pt x="1169" y="1222"/>
                    </a:moveTo>
                    <a:lnTo>
                      <a:pt x="1610" y="782"/>
                    </a:lnTo>
                    <a:cubicBezTo>
                      <a:pt x="1649" y="743"/>
                      <a:pt x="1649" y="679"/>
                      <a:pt x="1610" y="640"/>
                    </a:cubicBezTo>
                    <a:lnTo>
                      <a:pt x="1169" y="200"/>
                    </a:lnTo>
                    <a:lnTo>
                      <a:pt x="1658" y="200"/>
                    </a:lnTo>
                    <a:lnTo>
                      <a:pt x="2169" y="711"/>
                    </a:lnTo>
                    <a:lnTo>
                      <a:pt x="1658" y="1222"/>
                    </a:lnTo>
                    <a:lnTo>
                      <a:pt x="1169" y="1222"/>
                    </a:lnTo>
                    <a:close/>
                    <a:moveTo>
                      <a:pt x="887" y="200"/>
                    </a:moveTo>
                    <a:lnTo>
                      <a:pt x="1398" y="711"/>
                    </a:lnTo>
                    <a:lnTo>
                      <a:pt x="887" y="1222"/>
                    </a:lnTo>
                    <a:lnTo>
                      <a:pt x="398" y="1222"/>
                    </a:lnTo>
                    <a:lnTo>
                      <a:pt x="838" y="782"/>
                    </a:lnTo>
                    <a:cubicBezTo>
                      <a:pt x="877" y="743"/>
                      <a:pt x="877" y="679"/>
                      <a:pt x="838" y="640"/>
                    </a:cubicBezTo>
                    <a:lnTo>
                      <a:pt x="434" y="236"/>
                    </a:lnTo>
                    <a:cubicBezTo>
                      <a:pt x="484" y="213"/>
                      <a:pt x="540" y="200"/>
                      <a:pt x="599" y="200"/>
                    </a:cubicBezTo>
                    <a:lnTo>
                      <a:pt x="887" y="200"/>
                    </a:lnTo>
                    <a:close/>
                    <a:moveTo>
                      <a:pt x="278" y="363"/>
                    </a:moveTo>
                    <a:lnTo>
                      <a:pt x="626" y="711"/>
                    </a:lnTo>
                    <a:lnTo>
                      <a:pt x="200" y="1137"/>
                    </a:lnTo>
                    <a:lnTo>
                      <a:pt x="200" y="599"/>
                    </a:lnTo>
                    <a:cubicBezTo>
                      <a:pt x="200" y="511"/>
                      <a:pt x="229" y="429"/>
                      <a:pt x="278" y="363"/>
                    </a:cubicBezTo>
                    <a:close/>
                    <a:moveTo>
                      <a:pt x="2934" y="3333"/>
                    </a:moveTo>
                    <a:lnTo>
                      <a:pt x="599" y="3333"/>
                    </a:lnTo>
                    <a:cubicBezTo>
                      <a:pt x="379" y="3333"/>
                      <a:pt x="200" y="3154"/>
                      <a:pt x="200" y="2934"/>
                    </a:cubicBezTo>
                    <a:lnTo>
                      <a:pt x="200" y="1422"/>
                    </a:lnTo>
                    <a:lnTo>
                      <a:pt x="3333" y="1422"/>
                    </a:lnTo>
                    <a:lnTo>
                      <a:pt x="3333" y="2934"/>
                    </a:lnTo>
                    <a:cubicBezTo>
                      <a:pt x="3333" y="3154"/>
                      <a:pt x="3154" y="3333"/>
                      <a:pt x="2934" y="3333"/>
                    </a:cubicBezTo>
                    <a:close/>
                  </a:path>
                </a:pathLst>
              </a:custGeom>
              <a:solidFill>
                <a:schemeClr val="tx1"/>
              </a:solidFill>
              <a:ln>
                <a:noFill/>
              </a:ln>
            </p:spPr>
            <p:txBody>
              <a:bodyPr/>
              <a:lstStyle/>
              <a:p>
                <a:endParaRPr lang="es-AR"/>
              </a:p>
            </p:txBody>
          </p:sp>
          <p:sp>
            <p:nvSpPr>
              <p:cNvPr id="37" name="iconfont-11261-3544156"/>
              <p:cNvSpPr>
                <a:spLocks noChangeAspect="1"/>
              </p:cNvSpPr>
              <p:nvPr/>
            </p:nvSpPr>
            <p:spPr bwMode="auto">
              <a:xfrm>
                <a:off x="8026960" y="22167608"/>
                <a:ext cx="196463" cy="265591"/>
              </a:xfrm>
              <a:custGeom>
                <a:avLst/>
                <a:gdLst>
                  <a:gd name="T0" fmla="*/ 0 w 9152"/>
                  <a:gd name="T1" fmla="*/ 0 h 12204"/>
                  <a:gd name="T2" fmla="*/ 9152 w 9152"/>
                  <a:gd name="T3" fmla="*/ 6102 h 12204"/>
                  <a:gd name="T4" fmla="*/ 0 w 9152"/>
                  <a:gd name="T5" fmla="*/ 12204 h 12204"/>
                  <a:gd name="T6" fmla="*/ 0 w 9152"/>
                  <a:gd name="T7" fmla="*/ 0 h 12204"/>
                </a:gdLst>
                <a:ahLst/>
                <a:cxnLst>
                  <a:cxn ang="0">
                    <a:pos x="T0" y="T1"/>
                  </a:cxn>
                  <a:cxn ang="0">
                    <a:pos x="T2" y="T3"/>
                  </a:cxn>
                  <a:cxn ang="0">
                    <a:pos x="T4" y="T5"/>
                  </a:cxn>
                  <a:cxn ang="0">
                    <a:pos x="T6" y="T7"/>
                  </a:cxn>
                </a:cxnLst>
                <a:rect l="0" t="0" r="r" b="b"/>
                <a:pathLst>
                  <a:path w="9152" h="12204">
                    <a:moveTo>
                      <a:pt x="0" y="0"/>
                    </a:moveTo>
                    <a:lnTo>
                      <a:pt x="9152" y="6102"/>
                    </a:lnTo>
                    <a:lnTo>
                      <a:pt x="0" y="12204"/>
                    </a:lnTo>
                    <a:lnTo>
                      <a:pt x="0" y="0"/>
                    </a:lnTo>
                    <a:close/>
                  </a:path>
                </a:pathLst>
              </a:custGeom>
              <a:solidFill>
                <a:srgbClr val="00B0F0"/>
              </a:solidFill>
              <a:ln>
                <a:noFill/>
              </a:ln>
            </p:spPr>
            <p:txBody>
              <a:bodyPr/>
              <a:lstStyle/>
              <a:p>
                <a:endParaRPr lang="es-AR"/>
              </a:p>
            </p:txBody>
          </p:sp>
        </p:grpSp>
        <p:sp>
          <p:nvSpPr>
            <p:cNvPr id="34" name="文本框 33"/>
            <p:cNvSpPr txBox="1"/>
            <p:nvPr/>
          </p:nvSpPr>
          <p:spPr>
            <a:xfrm>
              <a:off x="9443061" y="4577123"/>
              <a:ext cx="15463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0000"/>
                  </a:solidFill>
                  <a:effectLst/>
                  <a:uLnTx/>
                  <a:uFillTx/>
                  <a:latin typeface="Calibri"/>
                  <a:ea typeface="微软雅黑"/>
                  <a:cs typeface="+mn-cs"/>
                </a:rPr>
                <a:t>Video Linkage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0000"/>
                  </a:solidFill>
                  <a:effectLst/>
                  <a:uLnTx/>
                  <a:uFillTx/>
                  <a:latin typeface="Calibri"/>
                  <a:ea typeface="微软雅黑"/>
                  <a:cs typeface="+mn-cs"/>
                </a:rPr>
                <a:t>&amp; Record</a:t>
              </a:r>
            </a:p>
          </p:txBody>
        </p:sp>
      </p:grpSp>
      <p:grpSp>
        <p:nvGrpSpPr>
          <p:cNvPr id="38" name="组合 37"/>
          <p:cNvGrpSpPr/>
          <p:nvPr/>
        </p:nvGrpSpPr>
        <p:grpSpPr>
          <a:xfrm>
            <a:off x="5197166" y="5248376"/>
            <a:ext cx="1168470" cy="692785"/>
            <a:chOff x="10720370" y="4161337"/>
            <a:chExt cx="1168470" cy="692785"/>
          </a:xfrm>
        </p:grpSpPr>
        <p:sp>
          <p:nvSpPr>
            <p:cNvPr id="39" name="文本框 38"/>
            <p:cNvSpPr txBox="1"/>
            <p:nvPr/>
          </p:nvSpPr>
          <p:spPr>
            <a:xfrm>
              <a:off x="10720370" y="4577123"/>
              <a:ext cx="11684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Emergency Call</a:t>
              </a:r>
              <a:endParaRPr kumimoji="0" lang="zh-CN" altLang="en-US" sz="1200" b="0" i="0" u="none" strike="noStrike" kern="1200" cap="none" spc="0" normalizeH="0" baseline="0" noProof="0" dirty="0">
                <a:ln>
                  <a:noFill/>
                </a:ln>
                <a:solidFill>
                  <a:srgbClr val="000000"/>
                </a:solidFill>
                <a:effectLst/>
                <a:uLnTx/>
                <a:uFillTx/>
                <a:latin typeface="Calibri"/>
                <a:ea typeface="微软雅黑"/>
                <a:cs typeface="+mn-cs"/>
              </a:endParaRPr>
            </a:p>
          </p:txBody>
        </p:sp>
        <p:grpSp>
          <p:nvGrpSpPr>
            <p:cNvPr id="40" name="组合 39"/>
            <p:cNvGrpSpPr/>
            <p:nvPr/>
          </p:nvGrpSpPr>
          <p:grpSpPr>
            <a:xfrm>
              <a:off x="11034476" y="4161337"/>
              <a:ext cx="580481" cy="465101"/>
              <a:chOff x="1709402" y="22636800"/>
              <a:chExt cx="816606" cy="654291"/>
            </a:xfrm>
          </p:grpSpPr>
          <p:sp>
            <p:nvSpPr>
              <p:cNvPr id="41" name="圆角矩形 40"/>
              <p:cNvSpPr/>
              <p:nvPr/>
            </p:nvSpPr>
            <p:spPr>
              <a:xfrm>
                <a:off x="1709402" y="22636800"/>
                <a:ext cx="816606" cy="455650"/>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Calibri"/>
                    <a:ea typeface="微软雅黑"/>
                    <a:cs typeface="+mn-cs"/>
                  </a:rPr>
                  <a:t>SOS</a:t>
                </a:r>
                <a:endParaRPr kumimoji="0" lang="zh-CN" altLang="en-US" sz="1600" b="1"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42" name="pointing-up_231378"/>
              <p:cNvSpPr>
                <a:spLocks noChangeAspect="1"/>
              </p:cNvSpPr>
              <p:nvPr/>
            </p:nvSpPr>
            <p:spPr bwMode="auto">
              <a:xfrm>
                <a:off x="1994639" y="22854328"/>
                <a:ext cx="350558" cy="436763"/>
              </a:xfrm>
              <a:custGeom>
                <a:avLst/>
                <a:gdLst>
                  <a:gd name="T0" fmla="*/ 4902 w 5471"/>
                  <a:gd name="T1" fmla="*/ 2389 h 6827"/>
                  <a:gd name="T2" fmla="*/ 4560 w 5471"/>
                  <a:gd name="T3" fmla="*/ 2503 h 6827"/>
                  <a:gd name="T4" fmla="*/ 4560 w 5471"/>
                  <a:gd name="T5" fmla="*/ 2389 h 6827"/>
                  <a:gd name="T6" fmla="*/ 3991 w 5471"/>
                  <a:gd name="T7" fmla="*/ 1820 h 6827"/>
                  <a:gd name="T8" fmla="*/ 3650 w 5471"/>
                  <a:gd name="T9" fmla="*/ 1934 h 6827"/>
                  <a:gd name="T10" fmla="*/ 3650 w 5471"/>
                  <a:gd name="T11" fmla="*/ 1934 h 6827"/>
                  <a:gd name="T12" fmla="*/ 3081 w 5471"/>
                  <a:gd name="T13" fmla="*/ 1365 h 6827"/>
                  <a:gd name="T14" fmla="*/ 2740 w 5471"/>
                  <a:gd name="T15" fmla="*/ 1479 h 6827"/>
                  <a:gd name="T16" fmla="*/ 2740 w 5471"/>
                  <a:gd name="T17" fmla="*/ 569 h 6827"/>
                  <a:gd name="T18" fmla="*/ 2171 w 5471"/>
                  <a:gd name="T19" fmla="*/ 0 h 6827"/>
                  <a:gd name="T20" fmla="*/ 1602 w 5471"/>
                  <a:gd name="T21" fmla="*/ 569 h 6827"/>
                  <a:gd name="T22" fmla="*/ 1602 w 5471"/>
                  <a:gd name="T23" fmla="*/ 3160 h 6827"/>
                  <a:gd name="T24" fmla="*/ 329 w 5471"/>
                  <a:gd name="T25" fmla="*/ 2668 h 6827"/>
                  <a:gd name="T26" fmla="*/ 174 w 5471"/>
                  <a:gd name="T27" fmla="*/ 2750 h 6827"/>
                  <a:gd name="T28" fmla="*/ 11 w 5471"/>
                  <a:gd name="T29" fmla="*/ 3052 h 6827"/>
                  <a:gd name="T30" fmla="*/ 168 w 5471"/>
                  <a:gd name="T31" fmla="*/ 3308 h 6827"/>
                  <a:gd name="T32" fmla="*/ 1050 w 5471"/>
                  <a:gd name="T33" fmla="*/ 4497 h 6827"/>
                  <a:gd name="T34" fmla="*/ 1462 w 5471"/>
                  <a:gd name="T35" fmla="*/ 5088 h 6827"/>
                  <a:gd name="T36" fmla="*/ 1712 w 5471"/>
                  <a:gd name="T37" fmla="*/ 5226 h 6827"/>
                  <a:gd name="T38" fmla="*/ 2357 w 5471"/>
                  <a:gd name="T39" fmla="*/ 5601 h 6827"/>
                  <a:gd name="T40" fmla="*/ 2373 w 5471"/>
                  <a:gd name="T41" fmla="*/ 5761 h 6827"/>
                  <a:gd name="T42" fmla="*/ 2285 w 5471"/>
                  <a:gd name="T43" fmla="*/ 5803 h 6827"/>
                  <a:gd name="T44" fmla="*/ 2213 w 5471"/>
                  <a:gd name="T45" fmla="*/ 5777 h 6827"/>
                  <a:gd name="T46" fmla="*/ 1716 w 5471"/>
                  <a:gd name="T47" fmla="*/ 5487 h 6827"/>
                  <a:gd name="T48" fmla="*/ 1716 w 5471"/>
                  <a:gd name="T49" fmla="*/ 5690 h 6827"/>
                  <a:gd name="T50" fmla="*/ 2853 w 5471"/>
                  <a:gd name="T51" fmla="*/ 6827 h 6827"/>
                  <a:gd name="T52" fmla="*/ 3991 w 5471"/>
                  <a:gd name="T53" fmla="*/ 6827 h 6827"/>
                  <a:gd name="T54" fmla="*/ 5102 w 5471"/>
                  <a:gd name="T55" fmla="*/ 5933 h 6827"/>
                  <a:gd name="T56" fmla="*/ 5215 w 5471"/>
                  <a:gd name="T57" fmla="*/ 5650 h 6827"/>
                  <a:gd name="T58" fmla="*/ 5234 w 5471"/>
                  <a:gd name="T59" fmla="*/ 5625 h 6827"/>
                  <a:gd name="T60" fmla="*/ 4703 w 5471"/>
                  <a:gd name="T61" fmla="*/ 5799 h 6827"/>
                  <a:gd name="T62" fmla="*/ 4674 w 5471"/>
                  <a:gd name="T63" fmla="*/ 5803 h 6827"/>
                  <a:gd name="T64" fmla="*/ 4564 w 5471"/>
                  <a:gd name="T65" fmla="*/ 5717 h 6827"/>
                  <a:gd name="T66" fmla="*/ 4646 w 5471"/>
                  <a:gd name="T67" fmla="*/ 5579 h 6827"/>
                  <a:gd name="T68" fmla="*/ 5386 w 5471"/>
                  <a:gd name="T69" fmla="*/ 5324 h 6827"/>
                  <a:gd name="T70" fmla="*/ 5471 w 5471"/>
                  <a:gd name="T71" fmla="*/ 4779 h 6827"/>
                  <a:gd name="T72" fmla="*/ 5471 w 5471"/>
                  <a:gd name="T73" fmla="*/ 2958 h 6827"/>
                  <a:gd name="T74" fmla="*/ 4902 w 5471"/>
                  <a:gd name="T75" fmla="*/ 2389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71" h="6827">
                    <a:moveTo>
                      <a:pt x="4902" y="2389"/>
                    </a:moveTo>
                    <a:cubicBezTo>
                      <a:pt x="4774" y="2389"/>
                      <a:pt x="4655" y="2432"/>
                      <a:pt x="4560" y="2503"/>
                    </a:cubicBezTo>
                    <a:lnTo>
                      <a:pt x="4560" y="2389"/>
                    </a:lnTo>
                    <a:cubicBezTo>
                      <a:pt x="4560" y="2076"/>
                      <a:pt x="4305" y="1820"/>
                      <a:pt x="3991" y="1820"/>
                    </a:cubicBezTo>
                    <a:cubicBezTo>
                      <a:pt x="3863" y="1820"/>
                      <a:pt x="3745" y="1863"/>
                      <a:pt x="3650" y="1934"/>
                    </a:cubicBezTo>
                    <a:lnTo>
                      <a:pt x="3650" y="1934"/>
                    </a:lnTo>
                    <a:cubicBezTo>
                      <a:pt x="3650" y="1621"/>
                      <a:pt x="3395" y="1365"/>
                      <a:pt x="3081" y="1365"/>
                    </a:cubicBezTo>
                    <a:cubicBezTo>
                      <a:pt x="2953" y="1365"/>
                      <a:pt x="2835" y="1408"/>
                      <a:pt x="2740" y="1479"/>
                    </a:cubicBezTo>
                    <a:lnTo>
                      <a:pt x="2740" y="569"/>
                    </a:lnTo>
                    <a:cubicBezTo>
                      <a:pt x="2740" y="255"/>
                      <a:pt x="2485" y="0"/>
                      <a:pt x="2171" y="0"/>
                    </a:cubicBezTo>
                    <a:cubicBezTo>
                      <a:pt x="1857" y="0"/>
                      <a:pt x="1602" y="255"/>
                      <a:pt x="1602" y="569"/>
                    </a:cubicBezTo>
                    <a:lnTo>
                      <a:pt x="1602" y="3160"/>
                    </a:lnTo>
                    <a:cubicBezTo>
                      <a:pt x="1348" y="2728"/>
                      <a:pt x="767" y="2503"/>
                      <a:pt x="329" y="2668"/>
                    </a:cubicBezTo>
                    <a:cubicBezTo>
                      <a:pt x="265" y="2692"/>
                      <a:pt x="210" y="2726"/>
                      <a:pt x="174" y="2750"/>
                    </a:cubicBezTo>
                    <a:cubicBezTo>
                      <a:pt x="3" y="2863"/>
                      <a:pt x="8" y="3002"/>
                      <a:pt x="11" y="3052"/>
                    </a:cubicBezTo>
                    <a:cubicBezTo>
                      <a:pt x="0" y="3114"/>
                      <a:pt x="13" y="3129"/>
                      <a:pt x="168" y="3308"/>
                    </a:cubicBezTo>
                    <a:cubicBezTo>
                      <a:pt x="369" y="3540"/>
                      <a:pt x="787" y="4023"/>
                      <a:pt x="1050" y="4497"/>
                    </a:cubicBezTo>
                    <a:cubicBezTo>
                      <a:pt x="1060" y="4513"/>
                      <a:pt x="1233" y="4793"/>
                      <a:pt x="1462" y="5088"/>
                    </a:cubicBezTo>
                    <a:cubicBezTo>
                      <a:pt x="1545" y="5135"/>
                      <a:pt x="1632" y="5182"/>
                      <a:pt x="1712" y="5226"/>
                    </a:cubicBezTo>
                    <a:cubicBezTo>
                      <a:pt x="2063" y="5418"/>
                      <a:pt x="2281" y="5538"/>
                      <a:pt x="2357" y="5601"/>
                    </a:cubicBezTo>
                    <a:cubicBezTo>
                      <a:pt x="2406" y="5641"/>
                      <a:pt x="2413" y="5713"/>
                      <a:pt x="2373" y="5761"/>
                    </a:cubicBezTo>
                    <a:cubicBezTo>
                      <a:pt x="2350" y="5788"/>
                      <a:pt x="2318" y="5803"/>
                      <a:pt x="2285" y="5803"/>
                    </a:cubicBezTo>
                    <a:cubicBezTo>
                      <a:pt x="2259" y="5803"/>
                      <a:pt x="2234" y="5794"/>
                      <a:pt x="2213" y="5777"/>
                    </a:cubicBezTo>
                    <a:cubicBezTo>
                      <a:pt x="2157" y="5731"/>
                      <a:pt x="1938" y="5609"/>
                      <a:pt x="1716" y="5487"/>
                    </a:cubicBezTo>
                    <a:lnTo>
                      <a:pt x="1716" y="5690"/>
                    </a:lnTo>
                    <a:cubicBezTo>
                      <a:pt x="1716" y="6317"/>
                      <a:pt x="2226" y="6827"/>
                      <a:pt x="2853" y="6827"/>
                    </a:cubicBezTo>
                    <a:lnTo>
                      <a:pt x="3991" y="6827"/>
                    </a:lnTo>
                    <a:cubicBezTo>
                      <a:pt x="4485" y="6827"/>
                      <a:pt x="4993" y="6418"/>
                      <a:pt x="5102" y="5933"/>
                    </a:cubicBezTo>
                    <a:cubicBezTo>
                      <a:pt x="5132" y="5800"/>
                      <a:pt x="5172" y="5700"/>
                      <a:pt x="5215" y="5650"/>
                    </a:cubicBezTo>
                    <a:cubicBezTo>
                      <a:pt x="5221" y="5643"/>
                      <a:pt x="5228" y="5633"/>
                      <a:pt x="5234" y="5625"/>
                    </a:cubicBezTo>
                    <a:cubicBezTo>
                      <a:pt x="4946" y="5729"/>
                      <a:pt x="4708" y="5798"/>
                      <a:pt x="4703" y="5799"/>
                    </a:cubicBezTo>
                    <a:cubicBezTo>
                      <a:pt x="4693" y="5802"/>
                      <a:pt x="4684" y="5803"/>
                      <a:pt x="4674" y="5803"/>
                    </a:cubicBezTo>
                    <a:cubicBezTo>
                      <a:pt x="4623" y="5803"/>
                      <a:pt x="4577" y="5769"/>
                      <a:pt x="4564" y="5717"/>
                    </a:cubicBezTo>
                    <a:cubicBezTo>
                      <a:pt x="4548" y="5657"/>
                      <a:pt x="4585" y="5595"/>
                      <a:pt x="4646" y="5579"/>
                    </a:cubicBezTo>
                    <a:cubicBezTo>
                      <a:pt x="4829" y="5531"/>
                      <a:pt x="5118" y="5432"/>
                      <a:pt x="5386" y="5324"/>
                    </a:cubicBezTo>
                    <a:cubicBezTo>
                      <a:pt x="5436" y="5176"/>
                      <a:pt x="5471" y="4992"/>
                      <a:pt x="5471" y="4779"/>
                    </a:cubicBezTo>
                    <a:lnTo>
                      <a:pt x="5471" y="2958"/>
                    </a:lnTo>
                    <a:cubicBezTo>
                      <a:pt x="5471" y="2645"/>
                      <a:pt x="5215" y="2389"/>
                      <a:pt x="4902" y="2389"/>
                    </a:cubicBezTo>
                    <a:close/>
                  </a:path>
                </a:pathLst>
              </a:custGeom>
              <a:solidFill>
                <a:srgbClr val="00B0F0"/>
              </a:solidFill>
              <a:ln>
                <a:noFill/>
              </a:ln>
            </p:spPr>
            <p:txBody>
              <a:bodyPr/>
              <a:lstStyle/>
              <a:p>
                <a:endParaRPr lang="es-AR"/>
              </a:p>
            </p:txBody>
          </p:sp>
        </p:grpSp>
      </p:grpSp>
      <p:grpSp>
        <p:nvGrpSpPr>
          <p:cNvPr id="43" name="组合 42"/>
          <p:cNvGrpSpPr/>
          <p:nvPr/>
        </p:nvGrpSpPr>
        <p:grpSpPr>
          <a:xfrm>
            <a:off x="6728264" y="5303443"/>
            <a:ext cx="1189978" cy="631860"/>
            <a:chOff x="10775687" y="5303443"/>
            <a:chExt cx="1189978" cy="631860"/>
          </a:xfrm>
        </p:grpSpPr>
        <p:sp>
          <p:nvSpPr>
            <p:cNvPr id="44" name="文本框 43"/>
            <p:cNvSpPr txBox="1"/>
            <p:nvPr/>
          </p:nvSpPr>
          <p:spPr>
            <a:xfrm>
              <a:off x="10775687" y="5658304"/>
              <a:ext cx="11899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Broadcast</a:t>
              </a:r>
              <a:endParaRPr kumimoji="0" lang="zh-CN" altLang="en-US" sz="1200" b="0" i="0" u="none" strike="noStrike" kern="1200" cap="none" spc="0" normalizeH="0" baseline="0" noProof="0" dirty="0">
                <a:ln>
                  <a:noFill/>
                </a:ln>
                <a:solidFill>
                  <a:srgbClr val="000000"/>
                </a:solidFill>
                <a:effectLst/>
                <a:uLnTx/>
                <a:uFillTx/>
                <a:latin typeface="Calibri"/>
                <a:ea typeface="微软雅黑"/>
                <a:cs typeface="+mn-cs"/>
              </a:endParaRPr>
            </a:p>
          </p:txBody>
        </p:sp>
        <p:grpSp>
          <p:nvGrpSpPr>
            <p:cNvPr id="45" name="组合 44"/>
            <p:cNvGrpSpPr/>
            <p:nvPr/>
          </p:nvGrpSpPr>
          <p:grpSpPr>
            <a:xfrm>
              <a:off x="11029405" y="5303443"/>
              <a:ext cx="561514" cy="356464"/>
              <a:chOff x="6504972" y="20510341"/>
              <a:chExt cx="972273" cy="617225"/>
            </a:xfrm>
          </p:grpSpPr>
          <p:sp>
            <p:nvSpPr>
              <p:cNvPr id="46" name="megaphone_126881"/>
              <p:cNvSpPr>
                <a:spLocks noChangeAspect="1"/>
              </p:cNvSpPr>
              <p:nvPr/>
            </p:nvSpPr>
            <p:spPr bwMode="auto">
              <a:xfrm>
                <a:off x="6697134" y="20510341"/>
                <a:ext cx="780111" cy="617225"/>
              </a:xfrm>
              <a:custGeom>
                <a:avLst/>
                <a:gdLst>
                  <a:gd name="T0" fmla="*/ 4667 w 4667"/>
                  <a:gd name="T1" fmla="*/ 0 h 4102"/>
                  <a:gd name="T2" fmla="*/ 561 w 4667"/>
                  <a:gd name="T3" fmla="*/ 1283 h 4102"/>
                  <a:gd name="T4" fmla="*/ 0 w 4667"/>
                  <a:gd name="T5" fmla="*/ 1059 h 4102"/>
                  <a:gd name="T6" fmla="*/ 0 w 4667"/>
                  <a:gd name="T7" fmla="*/ 2742 h 4102"/>
                  <a:gd name="T8" fmla="*/ 605 w 4667"/>
                  <a:gd name="T9" fmla="*/ 2379 h 4102"/>
                  <a:gd name="T10" fmla="*/ 1067 w 4667"/>
                  <a:gd name="T11" fmla="*/ 2523 h 4102"/>
                  <a:gd name="T12" fmla="*/ 1067 w 4667"/>
                  <a:gd name="T13" fmla="*/ 3435 h 4102"/>
                  <a:gd name="T14" fmla="*/ 3056 w 4667"/>
                  <a:gd name="T15" fmla="*/ 4102 h 4102"/>
                  <a:gd name="T16" fmla="*/ 3056 w 4667"/>
                  <a:gd name="T17" fmla="*/ 3145 h 4102"/>
                  <a:gd name="T18" fmla="*/ 4667 w 4667"/>
                  <a:gd name="T19" fmla="*/ 3648 h 4102"/>
                  <a:gd name="T20" fmla="*/ 4667 w 4667"/>
                  <a:gd name="T21" fmla="*/ 0 h 4102"/>
                  <a:gd name="T22" fmla="*/ 2656 w 4667"/>
                  <a:gd name="T23" fmla="*/ 3546 h 4102"/>
                  <a:gd name="T24" fmla="*/ 1467 w 4667"/>
                  <a:gd name="T25" fmla="*/ 3147 h 4102"/>
                  <a:gd name="T26" fmla="*/ 1467 w 4667"/>
                  <a:gd name="T27" fmla="*/ 2648 h 4102"/>
                  <a:gd name="T28" fmla="*/ 2656 w 4667"/>
                  <a:gd name="T29" fmla="*/ 3020 h 4102"/>
                  <a:gd name="T30" fmla="*/ 2656 w 4667"/>
                  <a:gd name="T31" fmla="*/ 3546 h 4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67" h="4102">
                    <a:moveTo>
                      <a:pt x="4667" y="0"/>
                    </a:moveTo>
                    <a:lnTo>
                      <a:pt x="561" y="1283"/>
                    </a:lnTo>
                    <a:lnTo>
                      <a:pt x="0" y="1059"/>
                    </a:lnTo>
                    <a:lnTo>
                      <a:pt x="0" y="2742"/>
                    </a:lnTo>
                    <a:lnTo>
                      <a:pt x="605" y="2379"/>
                    </a:lnTo>
                    <a:lnTo>
                      <a:pt x="1067" y="2523"/>
                    </a:lnTo>
                    <a:lnTo>
                      <a:pt x="1067" y="3435"/>
                    </a:lnTo>
                    <a:lnTo>
                      <a:pt x="3056" y="4102"/>
                    </a:lnTo>
                    <a:lnTo>
                      <a:pt x="3056" y="3145"/>
                    </a:lnTo>
                    <a:lnTo>
                      <a:pt x="4667" y="3648"/>
                    </a:lnTo>
                    <a:lnTo>
                      <a:pt x="4667" y="0"/>
                    </a:lnTo>
                    <a:close/>
                    <a:moveTo>
                      <a:pt x="2656" y="3546"/>
                    </a:moveTo>
                    <a:lnTo>
                      <a:pt x="1467" y="3147"/>
                    </a:lnTo>
                    <a:lnTo>
                      <a:pt x="1467" y="2648"/>
                    </a:lnTo>
                    <a:lnTo>
                      <a:pt x="2656" y="3020"/>
                    </a:lnTo>
                    <a:lnTo>
                      <a:pt x="2656" y="3546"/>
                    </a:lnTo>
                    <a:close/>
                  </a:path>
                </a:pathLst>
              </a:custGeom>
              <a:solidFill>
                <a:schemeClr val="tx1"/>
              </a:solidFill>
              <a:ln>
                <a:noFill/>
              </a:ln>
            </p:spPr>
            <p:txBody>
              <a:bodyPr/>
              <a:lstStyle/>
              <a:p>
                <a:endParaRPr lang="es-AR"/>
              </a:p>
            </p:txBody>
          </p:sp>
          <p:sp>
            <p:nvSpPr>
              <p:cNvPr id="47" name="man-in-suit-and-tie_3729"/>
              <p:cNvSpPr>
                <a:spLocks noChangeAspect="1"/>
              </p:cNvSpPr>
              <p:nvPr/>
            </p:nvSpPr>
            <p:spPr bwMode="auto">
              <a:xfrm>
                <a:off x="6504972" y="20604543"/>
                <a:ext cx="416689" cy="507825"/>
              </a:xfrm>
              <a:custGeom>
                <a:avLst/>
                <a:gdLst>
                  <a:gd name="connsiteX0" fmla="*/ 200292 w 457260"/>
                  <a:gd name="connsiteY0" fmla="*/ 314540 h 557269"/>
                  <a:gd name="connsiteX1" fmla="*/ 227728 w 457260"/>
                  <a:gd name="connsiteY1" fmla="*/ 319382 h 557269"/>
                  <a:gd name="connsiteX2" fmla="*/ 230956 w 457260"/>
                  <a:gd name="connsiteY2" fmla="*/ 319382 h 557269"/>
                  <a:gd name="connsiteX3" fmla="*/ 256778 w 457260"/>
                  <a:gd name="connsiteY3" fmla="*/ 314540 h 557269"/>
                  <a:gd name="connsiteX4" fmla="*/ 232570 w 457260"/>
                  <a:gd name="connsiteY4" fmla="*/ 353272 h 557269"/>
                  <a:gd name="connsiteX5" fmla="*/ 255164 w 457260"/>
                  <a:gd name="connsiteY5" fmla="*/ 375866 h 557269"/>
                  <a:gd name="connsiteX6" fmla="*/ 230956 w 457260"/>
                  <a:gd name="connsiteY6" fmla="*/ 517882 h 557269"/>
                  <a:gd name="connsiteX7" fmla="*/ 229342 w 457260"/>
                  <a:gd name="connsiteY7" fmla="*/ 519496 h 557269"/>
                  <a:gd name="connsiteX8" fmla="*/ 226114 w 457260"/>
                  <a:gd name="connsiteY8" fmla="*/ 517882 h 557269"/>
                  <a:gd name="connsiteX9" fmla="*/ 203520 w 457260"/>
                  <a:gd name="connsiteY9" fmla="*/ 375866 h 557269"/>
                  <a:gd name="connsiteX10" fmla="*/ 226114 w 457260"/>
                  <a:gd name="connsiteY10" fmla="*/ 353272 h 557269"/>
                  <a:gd name="connsiteX11" fmla="*/ 146953 w 457260"/>
                  <a:gd name="connsiteY11" fmla="*/ 282411 h 557269"/>
                  <a:gd name="connsiteX12" fmla="*/ 156642 w 457260"/>
                  <a:gd name="connsiteY12" fmla="*/ 290471 h 557269"/>
                  <a:gd name="connsiteX13" fmla="*/ 156642 w 457260"/>
                  <a:gd name="connsiteY13" fmla="*/ 359791 h 557269"/>
                  <a:gd name="connsiteX14" fmla="*/ 219623 w 457260"/>
                  <a:gd name="connsiteY14" fmla="*/ 529059 h 557269"/>
                  <a:gd name="connsiteX15" fmla="*/ 229312 w 457260"/>
                  <a:gd name="connsiteY15" fmla="*/ 535507 h 557269"/>
                  <a:gd name="connsiteX16" fmla="*/ 237387 w 457260"/>
                  <a:gd name="connsiteY16" fmla="*/ 529059 h 557269"/>
                  <a:gd name="connsiteX17" fmla="*/ 301982 w 457260"/>
                  <a:gd name="connsiteY17" fmla="*/ 359791 h 557269"/>
                  <a:gd name="connsiteX18" fmla="*/ 300367 w 457260"/>
                  <a:gd name="connsiteY18" fmla="*/ 290471 h 557269"/>
                  <a:gd name="connsiteX19" fmla="*/ 311671 w 457260"/>
                  <a:gd name="connsiteY19" fmla="*/ 282411 h 557269"/>
                  <a:gd name="connsiteX20" fmla="*/ 385955 w 457260"/>
                  <a:gd name="connsiteY20" fmla="*/ 314653 h 557269"/>
                  <a:gd name="connsiteX21" fmla="*/ 418252 w 457260"/>
                  <a:gd name="connsiteY21" fmla="*/ 337222 h 557269"/>
                  <a:gd name="connsiteX22" fmla="*/ 457009 w 457260"/>
                  <a:gd name="connsiteY22" fmla="*/ 490369 h 557269"/>
                  <a:gd name="connsiteX23" fmla="*/ 445705 w 457260"/>
                  <a:gd name="connsiteY23" fmla="*/ 530671 h 557269"/>
                  <a:gd name="connsiteX24" fmla="*/ 12919 w 457260"/>
                  <a:gd name="connsiteY24" fmla="*/ 530671 h 557269"/>
                  <a:gd name="connsiteX25" fmla="*/ 0 w 457260"/>
                  <a:gd name="connsiteY25" fmla="*/ 490369 h 557269"/>
                  <a:gd name="connsiteX26" fmla="*/ 38757 w 457260"/>
                  <a:gd name="connsiteY26" fmla="*/ 337222 h 557269"/>
                  <a:gd name="connsiteX27" fmla="*/ 72669 w 457260"/>
                  <a:gd name="connsiteY27" fmla="*/ 314653 h 557269"/>
                  <a:gd name="connsiteX28" fmla="*/ 146953 w 457260"/>
                  <a:gd name="connsiteY28" fmla="*/ 282411 h 557269"/>
                  <a:gd name="connsiteX29" fmla="*/ 210191 w 457260"/>
                  <a:gd name="connsiteY29" fmla="*/ 135 h 557269"/>
                  <a:gd name="connsiteX30" fmla="*/ 255199 w 457260"/>
                  <a:gd name="connsiteY30" fmla="*/ 6683 h 557269"/>
                  <a:gd name="connsiteX31" fmla="*/ 319820 w 457260"/>
                  <a:gd name="connsiteY31" fmla="*/ 42143 h 557269"/>
                  <a:gd name="connsiteX32" fmla="*/ 332744 w 457260"/>
                  <a:gd name="connsiteY32" fmla="*/ 135627 h 557269"/>
                  <a:gd name="connsiteX33" fmla="*/ 335975 w 457260"/>
                  <a:gd name="connsiteY33" fmla="*/ 138850 h 557269"/>
                  <a:gd name="connsiteX34" fmla="*/ 337591 w 457260"/>
                  <a:gd name="connsiteY34" fmla="*/ 172698 h 557269"/>
                  <a:gd name="connsiteX35" fmla="*/ 329513 w 457260"/>
                  <a:gd name="connsiteY35" fmla="*/ 193651 h 557269"/>
                  <a:gd name="connsiteX36" fmla="*/ 230966 w 457260"/>
                  <a:gd name="connsiteY36" fmla="*/ 296806 h 557269"/>
                  <a:gd name="connsiteX37" fmla="*/ 129188 w 457260"/>
                  <a:gd name="connsiteY37" fmla="*/ 193651 h 557269"/>
                  <a:gd name="connsiteX38" fmla="*/ 121110 w 457260"/>
                  <a:gd name="connsiteY38" fmla="*/ 174310 h 557269"/>
                  <a:gd name="connsiteX39" fmla="*/ 121110 w 457260"/>
                  <a:gd name="connsiteY39" fmla="*/ 138850 h 557269"/>
                  <a:gd name="connsiteX40" fmla="*/ 124341 w 457260"/>
                  <a:gd name="connsiteY40" fmla="*/ 135627 h 557269"/>
                  <a:gd name="connsiteX41" fmla="*/ 122725 w 457260"/>
                  <a:gd name="connsiteY41" fmla="*/ 66319 h 557269"/>
                  <a:gd name="connsiteX42" fmla="*/ 210191 w 457260"/>
                  <a:gd name="connsiteY42" fmla="*/ 135 h 55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60" h="557269">
                    <a:moveTo>
                      <a:pt x="200292" y="314540"/>
                    </a:moveTo>
                    <a:cubicBezTo>
                      <a:pt x="209976" y="317768"/>
                      <a:pt x="219659" y="319382"/>
                      <a:pt x="227728" y="319382"/>
                    </a:cubicBezTo>
                    <a:lnTo>
                      <a:pt x="230956" y="319382"/>
                    </a:lnTo>
                    <a:cubicBezTo>
                      <a:pt x="240639" y="319382"/>
                      <a:pt x="248709" y="317768"/>
                      <a:pt x="256778" y="314540"/>
                    </a:cubicBezTo>
                    <a:lnTo>
                      <a:pt x="232570" y="353272"/>
                    </a:lnTo>
                    <a:lnTo>
                      <a:pt x="255164" y="375866"/>
                    </a:lnTo>
                    <a:lnTo>
                      <a:pt x="230956" y="517882"/>
                    </a:lnTo>
                    <a:cubicBezTo>
                      <a:pt x="230956" y="517882"/>
                      <a:pt x="230956" y="519496"/>
                      <a:pt x="229342" y="519496"/>
                    </a:cubicBezTo>
                    <a:cubicBezTo>
                      <a:pt x="227728" y="519496"/>
                      <a:pt x="226114" y="517882"/>
                      <a:pt x="226114" y="517882"/>
                    </a:cubicBezTo>
                    <a:lnTo>
                      <a:pt x="203520" y="375866"/>
                    </a:lnTo>
                    <a:lnTo>
                      <a:pt x="226114" y="353272"/>
                    </a:lnTo>
                    <a:close/>
                    <a:moveTo>
                      <a:pt x="146953" y="282411"/>
                    </a:moveTo>
                    <a:cubicBezTo>
                      <a:pt x="146953" y="282411"/>
                      <a:pt x="156642" y="290471"/>
                      <a:pt x="156642" y="290471"/>
                    </a:cubicBezTo>
                    <a:cubicBezTo>
                      <a:pt x="156642" y="290471"/>
                      <a:pt x="156642" y="359791"/>
                      <a:pt x="156642" y="359791"/>
                    </a:cubicBezTo>
                    <a:lnTo>
                      <a:pt x="219623" y="529059"/>
                    </a:lnTo>
                    <a:cubicBezTo>
                      <a:pt x="221238" y="533895"/>
                      <a:pt x="224468" y="535507"/>
                      <a:pt x="229312" y="535507"/>
                    </a:cubicBezTo>
                    <a:cubicBezTo>
                      <a:pt x="232542" y="535507"/>
                      <a:pt x="235772" y="533895"/>
                      <a:pt x="237387" y="529059"/>
                    </a:cubicBezTo>
                    <a:lnTo>
                      <a:pt x="301982" y="359791"/>
                    </a:lnTo>
                    <a:lnTo>
                      <a:pt x="300367" y="290471"/>
                    </a:lnTo>
                    <a:lnTo>
                      <a:pt x="311671" y="282411"/>
                    </a:lnTo>
                    <a:cubicBezTo>
                      <a:pt x="334279" y="300144"/>
                      <a:pt x="385955" y="314653"/>
                      <a:pt x="385955" y="314653"/>
                    </a:cubicBezTo>
                    <a:cubicBezTo>
                      <a:pt x="408563" y="324325"/>
                      <a:pt x="418252" y="337222"/>
                      <a:pt x="418252" y="337222"/>
                    </a:cubicBezTo>
                    <a:cubicBezTo>
                      <a:pt x="453780" y="388808"/>
                      <a:pt x="455394" y="450067"/>
                      <a:pt x="457009" y="490369"/>
                    </a:cubicBezTo>
                    <a:cubicBezTo>
                      <a:pt x="458624" y="517774"/>
                      <a:pt x="452165" y="527446"/>
                      <a:pt x="445705" y="530671"/>
                    </a:cubicBezTo>
                    <a:cubicBezTo>
                      <a:pt x="356887" y="566136"/>
                      <a:pt x="101737" y="566136"/>
                      <a:pt x="12919" y="530671"/>
                    </a:cubicBezTo>
                    <a:cubicBezTo>
                      <a:pt x="4844" y="527446"/>
                      <a:pt x="0" y="517774"/>
                      <a:pt x="0" y="490369"/>
                    </a:cubicBezTo>
                    <a:cubicBezTo>
                      <a:pt x="3229" y="450067"/>
                      <a:pt x="4844" y="388808"/>
                      <a:pt x="38757" y="337222"/>
                    </a:cubicBezTo>
                    <a:cubicBezTo>
                      <a:pt x="38757" y="337222"/>
                      <a:pt x="48446" y="324325"/>
                      <a:pt x="72669" y="314653"/>
                    </a:cubicBezTo>
                    <a:cubicBezTo>
                      <a:pt x="72669" y="314653"/>
                      <a:pt x="122730" y="300144"/>
                      <a:pt x="146953" y="282411"/>
                    </a:cubicBezTo>
                    <a:close/>
                    <a:moveTo>
                      <a:pt x="210191" y="135"/>
                    </a:moveTo>
                    <a:cubicBezTo>
                      <a:pt x="223999" y="-570"/>
                      <a:pt x="239044" y="1445"/>
                      <a:pt x="255199" y="6683"/>
                    </a:cubicBezTo>
                    <a:cubicBezTo>
                      <a:pt x="277816" y="14742"/>
                      <a:pt x="302049" y="24413"/>
                      <a:pt x="319820" y="42143"/>
                    </a:cubicBezTo>
                    <a:cubicBezTo>
                      <a:pt x="352130" y="75990"/>
                      <a:pt x="339206" y="114673"/>
                      <a:pt x="332744" y="135627"/>
                    </a:cubicBezTo>
                    <a:cubicBezTo>
                      <a:pt x="332744" y="135627"/>
                      <a:pt x="335975" y="138850"/>
                      <a:pt x="335975" y="138850"/>
                    </a:cubicBezTo>
                    <a:cubicBezTo>
                      <a:pt x="342437" y="146909"/>
                      <a:pt x="339206" y="163027"/>
                      <a:pt x="337591" y="172698"/>
                    </a:cubicBezTo>
                    <a:cubicBezTo>
                      <a:pt x="335975" y="182369"/>
                      <a:pt x="332744" y="190428"/>
                      <a:pt x="329513" y="193651"/>
                    </a:cubicBezTo>
                    <a:cubicBezTo>
                      <a:pt x="319820" y="238782"/>
                      <a:pt x="282663" y="295194"/>
                      <a:pt x="230966" y="296806"/>
                    </a:cubicBezTo>
                    <a:cubicBezTo>
                      <a:pt x="188962" y="300030"/>
                      <a:pt x="137265" y="250064"/>
                      <a:pt x="129188" y="193651"/>
                    </a:cubicBezTo>
                    <a:cubicBezTo>
                      <a:pt x="125956" y="188816"/>
                      <a:pt x="122725" y="183981"/>
                      <a:pt x="121110" y="174310"/>
                    </a:cubicBezTo>
                    <a:cubicBezTo>
                      <a:pt x="117879" y="164639"/>
                      <a:pt x="114648" y="146909"/>
                      <a:pt x="121110" y="138850"/>
                    </a:cubicBezTo>
                    <a:cubicBezTo>
                      <a:pt x="121110" y="137238"/>
                      <a:pt x="122725" y="137238"/>
                      <a:pt x="124341" y="135627"/>
                    </a:cubicBezTo>
                    <a:cubicBezTo>
                      <a:pt x="111417" y="93720"/>
                      <a:pt x="121110" y="69543"/>
                      <a:pt x="122725" y="66319"/>
                    </a:cubicBezTo>
                    <a:cubicBezTo>
                      <a:pt x="138477" y="28845"/>
                      <a:pt x="168768" y="2251"/>
                      <a:pt x="210191" y="135"/>
                    </a:cubicBezTo>
                    <a:close/>
                  </a:path>
                </a:pathLst>
              </a:custGeom>
              <a:solidFill>
                <a:srgbClr val="00B0F0"/>
              </a:solidFill>
              <a:ln>
                <a:noFill/>
              </a:ln>
            </p:spPr>
            <p:txBody>
              <a:bodyPr/>
              <a:lstStyle/>
              <a:p>
                <a:endParaRPr lang="es-AR"/>
              </a:p>
            </p:txBody>
          </p:sp>
        </p:grpSp>
      </p:grpSp>
      <p:grpSp>
        <p:nvGrpSpPr>
          <p:cNvPr id="53" name="组合 52"/>
          <p:cNvGrpSpPr/>
          <p:nvPr/>
        </p:nvGrpSpPr>
        <p:grpSpPr>
          <a:xfrm>
            <a:off x="1559998" y="4177714"/>
            <a:ext cx="1156670" cy="717777"/>
            <a:chOff x="8476002" y="4136345"/>
            <a:chExt cx="1156670" cy="717777"/>
          </a:xfrm>
        </p:grpSpPr>
        <p:sp>
          <p:nvSpPr>
            <p:cNvPr id="54" name="iconfont-10774-5766828"/>
            <p:cNvSpPr>
              <a:spLocks noChangeAspect="1"/>
            </p:cNvSpPr>
            <p:nvPr/>
          </p:nvSpPr>
          <p:spPr bwMode="auto">
            <a:xfrm>
              <a:off x="8929652" y="4136345"/>
              <a:ext cx="249370" cy="352109"/>
            </a:xfrm>
            <a:custGeom>
              <a:avLst/>
              <a:gdLst>
                <a:gd name="T0" fmla="*/ 4533 w 9066"/>
                <a:gd name="T1" fmla="*/ 8533 h 12800"/>
                <a:gd name="T2" fmla="*/ 7200 w 9066"/>
                <a:gd name="T3" fmla="*/ 5867 h 12800"/>
                <a:gd name="T4" fmla="*/ 7200 w 9066"/>
                <a:gd name="T5" fmla="*/ 2667 h 12800"/>
                <a:gd name="T6" fmla="*/ 4533 w 9066"/>
                <a:gd name="T7" fmla="*/ 0 h 12800"/>
                <a:gd name="T8" fmla="*/ 1866 w 9066"/>
                <a:gd name="T9" fmla="*/ 2667 h 12800"/>
                <a:gd name="T10" fmla="*/ 1866 w 9066"/>
                <a:gd name="T11" fmla="*/ 5867 h 12800"/>
                <a:gd name="T12" fmla="*/ 4533 w 9066"/>
                <a:gd name="T13" fmla="*/ 8533 h 12800"/>
                <a:gd name="T14" fmla="*/ 8533 w 9066"/>
                <a:gd name="T15" fmla="*/ 5387 h 12800"/>
                <a:gd name="T16" fmla="*/ 8000 w 9066"/>
                <a:gd name="T17" fmla="*/ 5920 h 12800"/>
                <a:gd name="T18" fmla="*/ 8000 w 9066"/>
                <a:gd name="T19" fmla="*/ 6453 h 12800"/>
                <a:gd name="T20" fmla="*/ 4800 w 9066"/>
                <a:gd name="T21" fmla="*/ 9653 h 12800"/>
                <a:gd name="T22" fmla="*/ 4266 w 9066"/>
                <a:gd name="T23" fmla="*/ 9653 h 12800"/>
                <a:gd name="T24" fmla="*/ 1066 w 9066"/>
                <a:gd name="T25" fmla="*/ 6453 h 12800"/>
                <a:gd name="T26" fmla="*/ 1066 w 9066"/>
                <a:gd name="T27" fmla="*/ 5920 h 12800"/>
                <a:gd name="T28" fmla="*/ 533 w 9066"/>
                <a:gd name="T29" fmla="*/ 5387 h 12800"/>
                <a:gd name="T30" fmla="*/ 0 w 9066"/>
                <a:gd name="T31" fmla="*/ 5920 h 12800"/>
                <a:gd name="T32" fmla="*/ 0 w 9066"/>
                <a:gd name="T33" fmla="*/ 6453 h 12800"/>
                <a:gd name="T34" fmla="*/ 4000 w 9066"/>
                <a:gd name="T35" fmla="*/ 10693 h 12800"/>
                <a:gd name="T36" fmla="*/ 4000 w 9066"/>
                <a:gd name="T37" fmla="*/ 11733 h 12800"/>
                <a:gd name="T38" fmla="*/ 2640 w 9066"/>
                <a:gd name="T39" fmla="*/ 11733 h 12800"/>
                <a:gd name="T40" fmla="*/ 2133 w 9066"/>
                <a:gd name="T41" fmla="*/ 12240 h 12800"/>
                <a:gd name="T42" fmla="*/ 2133 w 9066"/>
                <a:gd name="T43" fmla="*/ 12293 h 12800"/>
                <a:gd name="T44" fmla="*/ 2640 w 9066"/>
                <a:gd name="T45" fmla="*/ 12800 h 12800"/>
                <a:gd name="T46" fmla="*/ 6426 w 9066"/>
                <a:gd name="T47" fmla="*/ 12800 h 12800"/>
                <a:gd name="T48" fmla="*/ 6933 w 9066"/>
                <a:gd name="T49" fmla="*/ 12293 h 12800"/>
                <a:gd name="T50" fmla="*/ 6933 w 9066"/>
                <a:gd name="T51" fmla="*/ 12240 h 12800"/>
                <a:gd name="T52" fmla="*/ 6426 w 9066"/>
                <a:gd name="T53" fmla="*/ 11733 h 12800"/>
                <a:gd name="T54" fmla="*/ 5066 w 9066"/>
                <a:gd name="T55" fmla="*/ 11733 h 12800"/>
                <a:gd name="T56" fmla="*/ 5066 w 9066"/>
                <a:gd name="T57" fmla="*/ 10693 h 12800"/>
                <a:gd name="T58" fmla="*/ 9066 w 9066"/>
                <a:gd name="T59" fmla="*/ 6453 h 12800"/>
                <a:gd name="T60" fmla="*/ 9066 w 9066"/>
                <a:gd name="T61" fmla="*/ 5920 h 12800"/>
                <a:gd name="T62" fmla="*/ 8533 w 9066"/>
                <a:gd name="T63" fmla="*/ 538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66" h="12800">
                  <a:moveTo>
                    <a:pt x="4533" y="8533"/>
                  </a:moveTo>
                  <a:cubicBezTo>
                    <a:pt x="6000" y="8533"/>
                    <a:pt x="7200" y="7333"/>
                    <a:pt x="7200" y="5867"/>
                  </a:cubicBezTo>
                  <a:lnTo>
                    <a:pt x="7200" y="2667"/>
                  </a:lnTo>
                  <a:cubicBezTo>
                    <a:pt x="7200" y="1200"/>
                    <a:pt x="6000" y="0"/>
                    <a:pt x="4533" y="0"/>
                  </a:cubicBezTo>
                  <a:cubicBezTo>
                    <a:pt x="3066" y="0"/>
                    <a:pt x="1866" y="1200"/>
                    <a:pt x="1866" y="2667"/>
                  </a:cubicBezTo>
                  <a:lnTo>
                    <a:pt x="1866" y="5867"/>
                  </a:lnTo>
                  <a:cubicBezTo>
                    <a:pt x="1866" y="7333"/>
                    <a:pt x="3066" y="8533"/>
                    <a:pt x="4533" y="8533"/>
                  </a:cubicBezTo>
                  <a:close/>
                  <a:moveTo>
                    <a:pt x="8533" y="5387"/>
                  </a:moveTo>
                  <a:cubicBezTo>
                    <a:pt x="8240" y="5387"/>
                    <a:pt x="8000" y="5627"/>
                    <a:pt x="8000" y="5920"/>
                  </a:cubicBezTo>
                  <a:lnTo>
                    <a:pt x="8000" y="6453"/>
                  </a:lnTo>
                  <a:cubicBezTo>
                    <a:pt x="8000" y="8213"/>
                    <a:pt x="6560" y="9653"/>
                    <a:pt x="4800" y="9653"/>
                  </a:cubicBezTo>
                  <a:lnTo>
                    <a:pt x="4266" y="9653"/>
                  </a:lnTo>
                  <a:cubicBezTo>
                    <a:pt x="2506" y="9653"/>
                    <a:pt x="1066" y="8213"/>
                    <a:pt x="1066" y="6453"/>
                  </a:cubicBezTo>
                  <a:lnTo>
                    <a:pt x="1066" y="5920"/>
                  </a:lnTo>
                  <a:cubicBezTo>
                    <a:pt x="1066" y="5627"/>
                    <a:pt x="826" y="5387"/>
                    <a:pt x="533" y="5387"/>
                  </a:cubicBezTo>
                  <a:cubicBezTo>
                    <a:pt x="240" y="5387"/>
                    <a:pt x="0" y="5627"/>
                    <a:pt x="0" y="5920"/>
                  </a:cubicBezTo>
                  <a:lnTo>
                    <a:pt x="0" y="6453"/>
                  </a:lnTo>
                  <a:cubicBezTo>
                    <a:pt x="0" y="8720"/>
                    <a:pt x="1760" y="10560"/>
                    <a:pt x="4000" y="10693"/>
                  </a:cubicBezTo>
                  <a:lnTo>
                    <a:pt x="4000" y="11733"/>
                  </a:lnTo>
                  <a:lnTo>
                    <a:pt x="2640" y="11733"/>
                  </a:lnTo>
                  <a:cubicBezTo>
                    <a:pt x="2373" y="11733"/>
                    <a:pt x="2133" y="11973"/>
                    <a:pt x="2133" y="12240"/>
                  </a:cubicBezTo>
                  <a:lnTo>
                    <a:pt x="2133" y="12293"/>
                  </a:lnTo>
                  <a:cubicBezTo>
                    <a:pt x="2133" y="12560"/>
                    <a:pt x="2373" y="12800"/>
                    <a:pt x="2640" y="12800"/>
                  </a:cubicBezTo>
                  <a:lnTo>
                    <a:pt x="6426" y="12800"/>
                  </a:lnTo>
                  <a:cubicBezTo>
                    <a:pt x="6693" y="12800"/>
                    <a:pt x="6933" y="12560"/>
                    <a:pt x="6933" y="12293"/>
                  </a:cubicBezTo>
                  <a:lnTo>
                    <a:pt x="6933" y="12240"/>
                  </a:lnTo>
                  <a:cubicBezTo>
                    <a:pt x="6933" y="11973"/>
                    <a:pt x="6693" y="11733"/>
                    <a:pt x="6426" y="11733"/>
                  </a:cubicBezTo>
                  <a:lnTo>
                    <a:pt x="5066" y="11733"/>
                  </a:lnTo>
                  <a:lnTo>
                    <a:pt x="5066" y="10693"/>
                  </a:lnTo>
                  <a:cubicBezTo>
                    <a:pt x="7306" y="10560"/>
                    <a:pt x="9066" y="8693"/>
                    <a:pt x="9066" y="6453"/>
                  </a:cubicBezTo>
                  <a:lnTo>
                    <a:pt x="9066" y="5920"/>
                  </a:lnTo>
                  <a:cubicBezTo>
                    <a:pt x="9066" y="5627"/>
                    <a:pt x="8826" y="5387"/>
                    <a:pt x="8533" y="5387"/>
                  </a:cubicBezTo>
                  <a:close/>
                </a:path>
              </a:pathLst>
            </a:custGeom>
            <a:solidFill>
              <a:schemeClr val="tx1"/>
            </a:solidFill>
            <a:ln>
              <a:noFill/>
            </a:ln>
          </p:spPr>
          <p:txBody>
            <a:bodyPr/>
            <a:lstStyle/>
            <a:p>
              <a:endParaRPr lang="es-AR"/>
            </a:p>
          </p:txBody>
        </p:sp>
        <p:sp>
          <p:nvSpPr>
            <p:cNvPr id="55" name="文本框 54"/>
            <p:cNvSpPr txBox="1"/>
            <p:nvPr/>
          </p:nvSpPr>
          <p:spPr>
            <a:xfrm>
              <a:off x="8476002" y="4577123"/>
              <a:ext cx="11566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Audio Intercom</a:t>
              </a:r>
              <a:endParaRPr kumimoji="0" lang="zh-CN" altLang="en-US" sz="1200" b="0"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56" name="组合 55"/>
          <p:cNvGrpSpPr/>
          <p:nvPr/>
        </p:nvGrpSpPr>
        <p:grpSpPr>
          <a:xfrm>
            <a:off x="1557343" y="5244185"/>
            <a:ext cx="1168470" cy="692785"/>
            <a:chOff x="10720370" y="4161337"/>
            <a:chExt cx="1168470" cy="692785"/>
          </a:xfrm>
        </p:grpSpPr>
        <p:sp>
          <p:nvSpPr>
            <p:cNvPr id="57" name="文本框 56"/>
            <p:cNvSpPr txBox="1"/>
            <p:nvPr/>
          </p:nvSpPr>
          <p:spPr>
            <a:xfrm>
              <a:off x="10720370" y="4577123"/>
              <a:ext cx="11684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Emergency Call</a:t>
              </a:r>
              <a:endParaRPr kumimoji="0" lang="zh-CN" altLang="en-US" sz="1200" b="0" i="0" u="none" strike="noStrike" kern="1200" cap="none" spc="0" normalizeH="0" baseline="0" noProof="0" dirty="0">
                <a:ln>
                  <a:noFill/>
                </a:ln>
                <a:solidFill>
                  <a:srgbClr val="000000"/>
                </a:solidFill>
                <a:effectLst/>
                <a:uLnTx/>
                <a:uFillTx/>
                <a:latin typeface="Calibri"/>
                <a:ea typeface="微软雅黑"/>
                <a:cs typeface="+mn-cs"/>
              </a:endParaRPr>
            </a:p>
          </p:txBody>
        </p:sp>
        <p:grpSp>
          <p:nvGrpSpPr>
            <p:cNvPr id="58" name="组合 57"/>
            <p:cNvGrpSpPr/>
            <p:nvPr/>
          </p:nvGrpSpPr>
          <p:grpSpPr>
            <a:xfrm>
              <a:off x="11034476" y="4161337"/>
              <a:ext cx="580481" cy="465101"/>
              <a:chOff x="1709402" y="22636800"/>
              <a:chExt cx="816606" cy="654291"/>
            </a:xfrm>
          </p:grpSpPr>
          <p:sp>
            <p:nvSpPr>
              <p:cNvPr id="59" name="圆角矩形 58"/>
              <p:cNvSpPr/>
              <p:nvPr/>
            </p:nvSpPr>
            <p:spPr>
              <a:xfrm>
                <a:off x="1709402" y="22636800"/>
                <a:ext cx="816606" cy="455650"/>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Calibri"/>
                    <a:ea typeface="微软雅黑"/>
                    <a:cs typeface="+mn-cs"/>
                  </a:rPr>
                  <a:t>SOS</a:t>
                </a:r>
                <a:endParaRPr kumimoji="0" lang="zh-CN" altLang="en-US" sz="1600" b="1"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60" name="pointing-up_231378"/>
              <p:cNvSpPr>
                <a:spLocks noChangeAspect="1"/>
              </p:cNvSpPr>
              <p:nvPr/>
            </p:nvSpPr>
            <p:spPr bwMode="auto">
              <a:xfrm>
                <a:off x="1994639" y="22854328"/>
                <a:ext cx="350558" cy="436763"/>
              </a:xfrm>
              <a:custGeom>
                <a:avLst/>
                <a:gdLst>
                  <a:gd name="T0" fmla="*/ 4902 w 5471"/>
                  <a:gd name="T1" fmla="*/ 2389 h 6827"/>
                  <a:gd name="T2" fmla="*/ 4560 w 5471"/>
                  <a:gd name="T3" fmla="*/ 2503 h 6827"/>
                  <a:gd name="T4" fmla="*/ 4560 w 5471"/>
                  <a:gd name="T5" fmla="*/ 2389 h 6827"/>
                  <a:gd name="T6" fmla="*/ 3991 w 5471"/>
                  <a:gd name="T7" fmla="*/ 1820 h 6827"/>
                  <a:gd name="T8" fmla="*/ 3650 w 5471"/>
                  <a:gd name="T9" fmla="*/ 1934 h 6827"/>
                  <a:gd name="T10" fmla="*/ 3650 w 5471"/>
                  <a:gd name="T11" fmla="*/ 1934 h 6827"/>
                  <a:gd name="T12" fmla="*/ 3081 w 5471"/>
                  <a:gd name="T13" fmla="*/ 1365 h 6827"/>
                  <a:gd name="T14" fmla="*/ 2740 w 5471"/>
                  <a:gd name="T15" fmla="*/ 1479 h 6827"/>
                  <a:gd name="T16" fmla="*/ 2740 w 5471"/>
                  <a:gd name="T17" fmla="*/ 569 h 6827"/>
                  <a:gd name="T18" fmla="*/ 2171 w 5471"/>
                  <a:gd name="T19" fmla="*/ 0 h 6827"/>
                  <a:gd name="T20" fmla="*/ 1602 w 5471"/>
                  <a:gd name="T21" fmla="*/ 569 h 6827"/>
                  <a:gd name="T22" fmla="*/ 1602 w 5471"/>
                  <a:gd name="T23" fmla="*/ 3160 h 6827"/>
                  <a:gd name="T24" fmla="*/ 329 w 5471"/>
                  <a:gd name="T25" fmla="*/ 2668 h 6827"/>
                  <a:gd name="T26" fmla="*/ 174 w 5471"/>
                  <a:gd name="T27" fmla="*/ 2750 h 6827"/>
                  <a:gd name="T28" fmla="*/ 11 w 5471"/>
                  <a:gd name="T29" fmla="*/ 3052 h 6827"/>
                  <a:gd name="T30" fmla="*/ 168 w 5471"/>
                  <a:gd name="T31" fmla="*/ 3308 h 6827"/>
                  <a:gd name="T32" fmla="*/ 1050 w 5471"/>
                  <a:gd name="T33" fmla="*/ 4497 h 6827"/>
                  <a:gd name="T34" fmla="*/ 1462 w 5471"/>
                  <a:gd name="T35" fmla="*/ 5088 h 6827"/>
                  <a:gd name="T36" fmla="*/ 1712 w 5471"/>
                  <a:gd name="T37" fmla="*/ 5226 h 6827"/>
                  <a:gd name="T38" fmla="*/ 2357 w 5471"/>
                  <a:gd name="T39" fmla="*/ 5601 h 6827"/>
                  <a:gd name="T40" fmla="*/ 2373 w 5471"/>
                  <a:gd name="T41" fmla="*/ 5761 h 6827"/>
                  <a:gd name="T42" fmla="*/ 2285 w 5471"/>
                  <a:gd name="T43" fmla="*/ 5803 h 6827"/>
                  <a:gd name="T44" fmla="*/ 2213 w 5471"/>
                  <a:gd name="T45" fmla="*/ 5777 h 6827"/>
                  <a:gd name="T46" fmla="*/ 1716 w 5471"/>
                  <a:gd name="T47" fmla="*/ 5487 h 6827"/>
                  <a:gd name="T48" fmla="*/ 1716 w 5471"/>
                  <a:gd name="T49" fmla="*/ 5690 h 6827"/>
                  <a:gd name="T50" fmla="*/ 2853 w 5471"/>
                  <a:gd name="T51" fmla="*/ 6827 h 6827"/>
                  <a:gd name="T52" fmla="*/ 3991 w 5471"/>
                  <a:gd name="T53" fmla="*/ 6827 h 6827"/>
                  <a:gd name="T54" fmla="*/ 5102 w 5471"/>
                  <a:gd name="T55" fmla="*/ 5933 h 6827"/>
                  <a:gd name="T56" fmla="*/ 5215 w 5471"/>
                  <a:gd name="T57" fmla="*/ 5650 h 6827"/>
                  <a:gd name="T58" fmla="*/ 5234 w 5471"/>
                  <a:gd name="T59" fmla="*/ 5625 h 6827"/>
                  <a:gd name="T60" fmla="*/ 4703 w 5471"/>
                  <a:gd name="T61" fmla="*/ 5799 h 6827"/>
                  <a:gd name="T62" fmla="*/ 4674 w 5471"/>
                  <a:gd name="T63" fmla="*/ 5803 h 6827"/>
                  <a:gd name="T64" fmla="*/ 4564 w 5471"/>
                  <a:gd name="T65" fmla="*/ 5717 h 6827"/>
                  <a:gd name="T66" fmla="*/ 4646 w 5471"/>
                  <a:gd name="T67" fmla="*/ 5579 h 6827"/>
                  <a:gd name="T68" fmla="*/ 5386 w 5471"/>
                  <a:gd name="T69" fmla="*/ 5324 h 6827"/>
                  <a:gd name="T70" fmla="*/ 5471 w 5471"/>
                  <a:gd name="T71" fmla="*/ 4779 h 6827"/>
                  <a:gd name="T72" fmla="*/ 5471 w 5471"/>
                  <a:gd name="T73" fmla="*/ 2958 h 6827"/>
                  <a:gd name="T74" fmla="*/ 4902 w 5471"/>
                  <a:gd name="T75" fmla="*/ 2389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71" h="6827">
                    <a:moveTo>
                      <a:pt x="4902" y="2389"/>
                    </a:moveTo>
                    <a:cubicBezTo>
                      <a:pt x="4774" y="2389"/>
                      <a:pt x="4655" y="2432"/>
                      <a:pt x="4560" y="2503"/>
                    </a:cubicBezTo>
                    <a:lnTo>
                      <a:pt x="4560" y="2389"/>
                    </a:lnTo>
                    <a:cubicBezTo>
                      <a:pt x="4560" y="2076"/>
                      <a:pt x="4305" y="1820"/>
                      <a:pt x="3991" y="1820"/>
                    </a:cubicBezTo>
                    <a:cubicBezTo>
                      <a:pt x="3863" y="1820"/>
                      <a:pt x="3745" y="1863"/>
                      <a:pt x="3650" y="1934"/>
                    </a:cubicBezTo>
                    <a:lnTo>
                      <a:pt x="3650" y="1934"/>
                    </a:lnTo>
                    <a:cubicBezTo>
                      <a:pt x="3650" y="1621"/>
                      <a:pt x="3395" y="1365"/>
                      <a:pt x="3081" y="1365"/>
                    </a:cubicBezTo>
                    <a:cubicBezTo>
                      <a:pt x="2953" y="1365"/>
                      <a:pt x="2835" y="1408"/>
                      <a:pt x="2740" y="1479"/>
                    </a:cubicBezTo>
                    <a:lnTo>
                      <a:pt x="2740" y="569"/>
                    </a:lnTo>
                    <a:cubicBezTo>
                      <a:pt x="2740" y="255"/>
                      <a:pt x="2485" y="0"/>
                      <a:pt x="2171" y="0"/>
                    </a:cubicBezTo>
                    <a:cubicBezTo>
                      <a:pt x="1857" y="0"/>
                      <a:pt x="1602" y="255"/>
                      <a:pt x="1602" y="569"/>
                    </a:cubicBezTo>
                    <a:lnTo>
                      <a:pt x="1602" y="3160"/>
                    </a:lnTo>
                    <a:cubicBezTo>
                      <a:pt x="1348" y="2728"/>
                      <a:pt x="767" y="2503"/>
                      <a:pt x="329" y="2668"/>
                    </a:cubicBezTo>
                    <a:cubicBezTo>
                      <a:pt x="265" y="2692"/>
                      <a:pt x="210" y="2726"/>
                      <a:pt x="174" y="2750"/>
                    </a:cubicBezTo>
                    <a:cubicBezTo>
                      <a:pt x="3" y="2863"/>
                      <a:pt x="8" y="3002"/>
                      <a:pt x="11" y="3052"/>
                    </a:cubicBezTo>
                    <a:cubicBezTo>
                      <a:pt x="0" y="3114"/>
                      <a:pt x="13" y="3129"/>
                      <a:pt x="168" y="3308"/>
                    </a:cubicBezTo>
                    <a:cubicBezTo>
                      <a:pt x="369" y="3540"/>
                      <a:pt x="787" y="4023"/>
                      <a:pt x="1050" y="4497"/>
                    </a:cubicBezTo>
                    <a:cubicBezTo>
                      <a:pt x="1060" y="4513"/>
                      <a:pt x="1233" y="4793"/>
                      <a:pt x="1462" y="5088"/>
                    </a:cubicBezTo>
                    <a:cubicBezTo>
                      <a:pt x="1545" y="5135"/>
                      <a:pt x="1632" y="5182"/>
                      <a:pt x="1712" y="5226"/>
                    </a:cubicBezTo>
                    <a:cubicBezTo>
                      <a:pt x="2063" y="5418"/>
                      <a:pt x="2281" y="5538"/>
                      <a:pt x="2357" y="5601"/>
                    </a:cubicBezTo>
                    <a:cubicBezTo>
                      <a:pt x="2406" y="5641"/>
                      <a:pt x="2413" y="5713"/>
                      <a:pt x="2373" y="5761"/>
                    </a:cubicBezTo>
                    <a:cubicBezTo>
                      <a:pt x="2350" y="5788"/>
                      <a:pt x="2318" y="5803"/>
                      <a:pt x="2285" y="5803"/>
                    </a:cubicBezTo>
                    <a:cubicBezTo>
                      <a:pt x="2259" y="5803"/>
                      <a:pt x="2234" y="5794"/>
                      <a:pt x="2213" y="5777"/>
                    </a:cubicBezTo>
                    <a:cubicBezTo>
                      <a:pt x="2157" y="5731"/>
                      <a:pt x="1938" y="5609"/>
                      <a:pt x="1716" y="5487"/>
                    </a:cubicBezTo>
                    <a:lnTo>
                      <a:pt x="1716" y="5690"/>
                    </a:lnTo>
                    <a:cubicBezTo>
                      <a:pt x="1716" y="6317"/>
                      <a:pt x="2226" y="6827"/>
                      <a:pt x="2853" y="6827"/>
                    </a:cubicBezTo>
                    <a:lnTo>
                      <a:pt x="3991" y="6827"/>
                    </a:lnTo>
                    <a:cubicBezTo>
                      <a:pt x="4485" y="6827"/>
                      <a:pt x="4993" y="6418"/>
                      <a:pt x="5102" y="5933"/>
                    </a:cubicBezTo>
                    <a:cubicBezTo>
                      <a:pt x="5132" y="5800"/>
                      <a:pt x="5172" y="5700"/>
                      <a:pt x="5215" y="5650"/>
                    </a:cubicBezTo>
                    <a:cubicBezTo>
                      <a:pt x="5221" y="5643"/>
                      <a:pt x="5228" y="5633"/>
                      <a:pt x="5234" y="5625"/>
                    </a:cubicBezTo>
                    <a:cubicBezTo>
                      <a:pt x="4946" y="5729"/>
                      <a:pt x="4708" y="5798"/>
                      <a:pt x="4703" y="5799"/>
                    </a:cubicBezTo>
                    <a:cubicBezTo>
                      <a:pt x="4693" y="5802"/>
                      <a:pt x="4684" y="5803"/>
                      <a:pt x="4674" y="5803"/>
                    </a:cubicBezTo>
                    <a:cubicBezTo>
                      <a:pt x="4623" y="5803"/>
                      <a:pt x="4577" y="5769"/>
                      <a:pt x="4564" y="5717"/>
                    </a:cubicBezTo>
                    <a:cubicBezTo>
                      <a:pt x="4548" y="5657"/>
                      <a:pt x="4585" y="5595"/>
                      <a:pt x="4646" y="5579"/>
                    </a:cubicBezTo>
                    <a:cubicBezTo>
                      <a:pt x="4829" y="5531"/>
                      <a:pt x="5118" y="5432"/>
                      <a:pt x="5386" y="5324"/>
                    </a:cubicBezTo>
                    <a:cubicBezTo>
                      <a:pt x="5436" y="5176"/>
                      <a:pt x="5471" y="4992"/>
                      <a:pt x="5471" y="4779"/>
                    </a:cubicBezTo>
                    <a:lnTo>
                      <a:pt x="5471" y="2958"/>
                    </a:lnTo>
                    <a:cubicBezTo>
                      <a:pt x="5471" y="2645"/>
                      <a:pt x="5215" y="2389"/>
                      <a:pt x="4902" y="2389"/>
                    </a:cubicBezTo>
                    <a:close/>
                  </a:path>
                </a:pathLst>
              </a:custGeom>
              <a:solidFill>
                <a:srgbClr val="00B0F0"/>
              </a:solidFill>
              <a:ln>
                <a:noFill/>
              </a:ln>
            </p:spPr>
            <p:txBody>
              <a:bodyPr/>
              <a:lstStyle/>
              <a:p>
                <a:endParaRPr lang="es-AR"/>
              </a:p>
            </p:txBody>
          </p:sp>
        </p:grpSp>
      </p:grpSp>
      <p:grpSp>
        <p:nvGrpSpPr>
          <p:cNvPr id="61" name="组合 60"/>
          <p:cNvGrpSpPr/>
          <p:nvPr/>
        </p:nvGrpSpPr>
        <p:grpSpPr>
          <a:xfrm>
            <a:off x="3009594" y="4263631"/>
            <a:ext cx="1189978" cy="631860"/>
            <a:chOff x="10775687" y="5303443"/>
            <a:chExt cx="1189978" cy="631860"/>
          </a:xfrm>
        </p:grpSpPr>
        <p:sp>
          <p:nvSpPr>
            <p:cNvPr id="62" name="文本框 61"/>
            <p:cNvSpPr txBox="1"/>
            <p:nvPr/>
          </p:nvSpPr>
          <p:spPr>
            <a:xfrm>
              <a:off x="10775687" y="5658304"/>
              <a:ext cx="11899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0000"/>
                  </a:solidFill>
                  <a:effectLst/>
                  <a:uLnTx/>
                  <a:uFillTx/>
                  <a:latin typeface="Calibri"/>
                  <a:ea typeface="微软雅黑"/>
                  <a:cs typeface="+mn-cs"/>
                </a:rPr>
                <a:t>Broadcast</a:t>
              </a:r>
              <a:endParaRPr kumimoji="0" lang="zh-CN" altLang="en-US" sz="1200" b="0" i="0" u="none" strike="noStrike" kern="1200" cap="none" spc="0" normalizeH="0" baseline="0" noProof="0" dirty="0">
                <a:ln>
                  <a:noFill/>
                </a:ln>
                <a:solidFill>
                  <a:srgbClr val="FF0000"/>
                </a:solidFill>
                <a:effectLst/>
                <a:uLnTx/>
                <a:uFillTx/>
                <a:latin typeface="Calibri"/>
                <a:ea typeface="微软雅黑"/>
                <a:cs typeface="+mn-cs"/>
              </a:endParaRPr>
            </a:p>
          </p:txBody>
        </p:sp>
        <p:grpSp>
          <p:nvGrpSpPr>
            <p:cNvPr id="63" name="组合 62"/>
            <p:cNvGrpSpPr/>
            <p:nvPr/>
          </p:nvGrpSpPr>
          <p:grpSpPr>
            <a:xfrm>
              <a:off x="11029405" y="5303443"/>
              <a:ext cx="561514" cy="356464"/>
              <a:chOff x="6504972" y="20510341"/>
              <a:chExt cx="972273" cy="617225"/>
            </a:xfrm>
          </p:grpSpPr>
          <p:sp>
            <p:nvSpPr>
              <p:cNvPr id="64" name="megaphone_126881"/>
              <p:cNvSpPr>
                <a:spLocks noChangeAspect="1"/>
              </p:cNvSpPr>
              <p:nvPr/>
            </p:nvSpPr>
            <p:spPr bwMode="auto">
              <a:xfrm>
                <a:off x="6697134" y="20510341"/>
                <a:ext cx="780111" cy="617225"/>
              </a:xfrm>
              <a:custGeom>
                <a:avLst/>
                <a:gdLst>
                  <a:gd name="T0" fmla="*/ 4667 w 4667"/>
                  <a:gd name="T1" fmla="*/ 0 h 4102"/>
                  <a:gd name="T2" fmla="*/ 561 w 4667"/>
                  <a:gd name="T3" fmla="*/ 1283 h 4102"/>
                  <a:gd name="T4" fmla="*/ 0 w 4667"/>
                  <a:gd name="T5" fmla="*/ 1059 h 4102"/>
                  <a:gd name="T6" fmla="*/ 0 w 4667"/>
                  <a:gd name="T7" fmla="*/ 2742 h 4102"/>
                  <a:gd name="T8" fmla="*/ 605 w 4667"/>
                  <a:gd name="T9" fmla="*/ 2379 h 4102"/>
                  <a:gd name="T10" fmla="*/ 1067 w 4667"/>
                  <a:gd name="T11" fmla="*/ 2523 h 4102"/>
                  <a:gd name="T12" fmla="*/ 1067 w 4667"/>
                  <a:gd name="T13" fmla="*/ 3435 h 4102"/>
                  <a:gd name="T14" fmla="*/ 3056 w 4667"/>
                  <a:gd name="T15" fmla="*/ 4102 h 4102"/>
                  <a:gd name="T16" fmla="*/ 3056 w 4667"/>
                  <a:gd name="T17" fmla="*/ 3145 h 4102"/>
                  <a:gd name="T18" fmla="*/ 4667 w 4667"/>
                  <a:gd name="T19" fmla="*/ 3648 h 4102"/>
                  <a:gd name="T20" fmla="*/ 4667 w 4667"/>
                  <a:gd name="T21" fmla="*/ 0 h 4102"/>
                  <a:gd name="T22" fmla="*/ 2656 w 4667"/>
                  <a:gd name="T23" fmla="*/ 3546 h 4102"/>
                  <a:gd name="T24" fmla="*/ 1467 w 4667"/>
                  <a:gd name="T25" fmla="*/ 3147 h 4102"/>
                  <a:gd name="T26" fmla="*/ 1467 w 4667"/>
                  <a:gd name="T27" fmla="*/ 2648 h 4102"/>
                  <a:gd name="T28" fmla="*/ 2656 w 4667"/>
                  <a:gd name="T29" fmla="*/ 3020 h 4102"/>
                  <a:gd name="T30" fmla="*/ 2656 w 4667"/>
                  <a:gd name="T31" fmla="*/ 3546 h 4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67" h="4102">
                    <a:moveTo>
                      <a:pt x="4667" y="0"/>
                    </a:moveTo>
                    <a:lnTo>
                      <a:pt x="561" y="1283"/>
                    </a:lnTo>
                    <a:lnTo>
                      <a:pt x="0" y="1059"/>
                    </a:lnTo>
                    <a:lnTo>
                      <a:pt x="0" y="2742"/>
                    </a:lnTo>
                    <a:lnTo>
                      <a:pt x="605" y="2379"/>
                    </a:lnTo>
                    <a:lnTo>
                      <a:pt x="1067" y="2523"/>
                    </a:lnTo>
                    <a:lnTo>
                      <a:pt x="1067" y="3435"/>
                    </a:lnTo>
                    <a:lnTo>
                      <a:pt x="3056" y="4102"/>
                    </a:lnTo>
                    <a:lnTo>
                      <a:pt x="3056" y="3145"/>
                    </a:lnTo>
                    <a:lnTo>
                      <a:pt x="4667" y="3648"/>
                    </a:lnTo>
                    <a:lnTo>
                      <a:pt x="4667" y="0"/>
                    </a:lnTo>
                    <a:close/>
                    <a:moveTo>
                      <a:pt x="2656" y="3546"/>
                    </a:moveTo>
                    <a:lnTo>
                      <a:pt x="1467" y="3147"/>
                    </a:lnTo>
                    <a:lnTo>
                      <a:pt x="1467" y="2648"/>
                    </a:lnTo>
                    <a:lnTo>
                      <a:pt x="2656" y="3020"/>
                    </a:lnTo>
                    <a:lnTo>
                      <a:pt x="2656" y="3546"/>
                    </a:lnTo>
                    <a:close/>
                  </a:path>
                </a:pathLst>
              </a:custGeom>
              <a:solidFill>
                <a:schemeClr val="tx1"/>
              </a:solidFill>
              <a:ln>
                <a:noFill/>
              </a:ln>
            </p:spPr>
            <p:txBody>
              <a:bodyPr/>
              <a:lstStyle/>
              <a:p>
                <a:endParaRPr lang="es-AR"/>
              </a:p>
            </p:txBody>
          </p:sp>
          <p:sp>
            <p:nvSpPr>
              <p:cNvPr id="65" name="man-in-suit-and-tie_3729"/>
              <p:cNvSpPr>
                <a:spLocks noChangeAspect="1"/>
              </p:cNvSpPr>
              <p:nvPr/>
            </p:nvSpPr>
            <p:spPr bwMode="auto">
              <a:xfrm>
                <a:off x="6504972" y="20604543"/>
                <a:ext cx="416689" cy="507825"/>
              </a:xfrm>
              <a:custGeom>
                <a:avLst/>
                <a:gdLst>
                  <a:gd name="connsiteX0" fmla="*/ 200292 w 457260"/>
                  <a:gd name="connsiteY0" fmla="*/ 314540 h 557269"/>
                  <a:gd name="connsiteX1" fmla="*/ 227728 w 457260"/>
                  <a:gd name="connsiteY1" fmla="*/ 319382 h 557269"/>
                  <a:gd name="connsiteX2" fmla="*/ 230956 w 457260"/>
                  <a:gd name="connsiteY2" fmla="*/ 319382 h 557269"/>
                  <a:gd name="connsiteX3" fmla="*/ 256778 w 457260"/>
                  <a:gd name="connsiteY3" fmla="*/ 314540 h 557269"/>
                  <a:gd name="connsiteX4" fmla="*/ 232570 w 457260"/>
                  <a:gd name="connsiteY4" fmla="*/ 353272 h 557269"/>
                  <a:gd name="connsiteX5" fmla="*/ 255164 w 457260"/>
                  <a:gd name="connsiteY5" fmla="*/ 375866 h 557269"/>
                  <a:gd name="connsiteX6" fmla="*/ 230956 w 457260"/>
                  <a:gd name="connsiteY6" fmla="*/ 517882 h 557269"/>
                  <a:gd name="connsiteX7" fmla="*/ 229342 w 457260"/>
                  <a:gd name="connsiteY7" fmla="*/ 519496 h 557269"/>
                  <a:gd name="connsiteX8" fmla="*/ 226114 w 457260"/>
                  <a:gd name="connsiteY8" fmla="*/ 517882 h 557269"/>
                  <a:gd name="connsiteX9" fmla="*/ 203520 w 457260"/>
                  <a:gd name="connsiteY9" fmla="*/ 375866 h 557269"/>
                  <a:gd name="connsiteX10" fmla="*/ 226114 w 457260"/>
                  <a:gd name="connsiteY10" fmla="*/ 353272 h 557269"/>
                  <a:gd name="connsiteX11" fmla="*/ 146953 w 457260"/>
                  <a:gd name="connsiteY11" fmla="*/ 282411 h 557269"/>
                  <a:gd name="connsiteX12" fmla="*/ 156642 w 457260"/>
                  <a:gd name="connsiteY12" fmla="*/ 290471 h 557269"/>
                  <a:gd name="connsiteX13" fmla="*/ 156642 w 457260"/>
                  <a:gd name="connsiteY13" fmla="*/ 359791 h 557269"/>
                  <a:gd name="connsiteX14" fmla="*/ 219623 w 457260"/>
                  <a:gd name="connsiteY14" fmla="*/ 529059 h 557269"/>
                  <a:gd name="connsiteX15" fmla="*/ 229312 w 457260"/>
                  <a:gd name="connsiteY15" fmla="*/ 535507 h 557269"/>
                  <a:gd name="connsiteX16" fmla="*/ 237387 w 457260"/>
                  <a:gd name="connsiteY16" fmla="*/ 529059 h 557269"/>
                  <a:gd name="connsiteX17" fmla="*/ 301982 w 457260"/>
                  <a:gd name="connsiteY17" fmla="*/ 359791 h 557269"/>
                  <a:gd name="connsiteX18" fmla="*/ 300367 w 457260"/>
                  <a:gd name="connsiteY18" fmla="*/ 290471 h 557269"/>
                  <a:gd name="connsiteX19" fmla="*/ 311671 w 457260"/>
                  <a:gd name="connsiteY19" fmla="*/ 282411 h 557269"/>
                  <a:gd name="connsiteX20" fmla="*/ 385955 w 457260"/>
                  <a:gd name="connsiteY20" fmla="*/ 314653 h 557269"/>
                  <a:gd name="connsiteX21" fmla="*/ 418252 w 457260"/>
                  <a:gd name="connsiteY21" fmla="*/ 337222 h 557269"/>
                  <a:gd name="connsiteX22" fmla="*/ 457009 w 457260"/>
                  <a:gd name="connsiteY22" fmla="*/ 490369 h 557269"/>
                  <a:gd name="connsiteX23" fmla="*/ 445705 w 457260"/>
                  <a:gd name="connsiteY23" fmla="*/ 530671 h 557269"/>
                  <a:gd name="connsiteX24" fmla="*/ 12919 w 457260"/>
                  <a:gd name="connsiteY24" fmla="*/ 530671 h 557269"/>
                  <a:gd name="connsiteX25" fmla="*/ 0 w 457260"/>
                  <a:gd name="connsiteY25" fmla="*/ 490369 h 557269"/>
                  <a:gd name="connsiteX26" fmla="*/ 38757 w 457260"/>
                  <a:gd name="connsiteY26" fmla="*/ 337222 h 557269"/>
                  <a:gd name="connsiteX27" fmla="*/ 72669 w 457260"/>
                  <a:gd name="connsiteY27" fmla="*/ 314653 h 557269"/>
                  <a:gd name="connsiteX28" fmla="*/ 146953 w 457260"/>
                  <a:gd name="connsiteY28" fmla="*/ 282411 h 557269"/>
                  <a:gd name="connsiteX29" fmla="*/ 210191 w 457260"/>
                  <a:gd name="connsiteY29" fmla="*/ 135 h 557269"/>
                  <a:gd name="connsiteX30" fmla="*/ 255199 w 457260"/>
                  <a:gd name="connsiteY30" fmla="*/ 6683 h 557269"/>
                  <a:gd name="connsiteX31" fmla="*/ 319820 w 457260"/>
                  <a:gd name="connsiteY31" fmla="*/ 42143 h 557269"/>
                  <a:gd name="connsiteX32" fmla="*/ 332744 w 457260"/>
                  <a:gd name="connsiteY32" fmla="*/ 135627 h 557269"/>
                  <a:gd name="connsiteX33" fmla="*/ 335975 w 457260"/>
                  <a:gd name="connsiteY33" fmla="*/ 138850 h 557269"/>
                  <a:gd name="connsiteX34" fmla="*/ 337591 w 457260"/>
                  <a:gd name="connsiteY34" fmla="*/ 172698 h 557269"/>
                  <a:gd name="connsiteX35" fmla="*/ 329513 w 457260"/>
                  <a:gd name="connsiteY35" fmla="*/ 193651 h 557269"/>
                  <a:gd name="connsiteX36" fmla="*/ 230966 w 457260"/>
                  <a:gd name="connsiteY36" fmla="*/ 296806 h 557269"/>
                  <a:gd name="connsiteX37" fmla="*/ 129188 w 457260"/>
                  <a:gd name="connsiteY37" fmla="*/ 193651 h 557269"/>
                  <a:gd name="connsiteX38" fmla="*/ 121110 w 457260"/>
                  <a:gd name="connsiteY38" fmla="*/ 174310 h 557269"/>
                  <a:gd name="connsiteX39" fmla="*/ 121110 w 457260"/>
                  <a:gd name="connsiteY39" fmla="*/ 138850 h 557269"/>
                  <a:gd name="connsiteX40" fmla="*/ 124341 w 457260"/>
                  <a:gd name="connsiteY40" fmla="*/ 135627 h 557269"/>
                  <a:gd name="connsiteX41" fmla="*/ 122725 w 457260"/>
                  <a:gd name="connsiteY41" fmla="*/ 66319 h 557269"/>
                  <a:gd name="connsiteX42" fmla="*/ 210191 w 457260"/>
                  <a:gd name="connsiteY42" fmla="*/ 135 h 55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60" h="557269">
                    <a:moveTo>
                      <a:pt x="200292" y="314540"/>
                    </a:moveTo>
                    <a:cubicBezTo>
                      <a:pt x="209976" y="317768"/>
                      <a:pt x="219659" y="319382"/>
                      <a:pt x="227728" y="319382"/>
                    </a:cubicBezTo>
                    <a:lnTo>
                      <a:pt x="230956" y="319382"/>
                    </a:lnTo>
                    <a:cubicBezTo>
                      <a:pt x="240639" y="319382"/>
                      <a:pt x="248709" y="317768"/>
                      <a:pt x="256778" y="314540"/>
                    </a:cubicBezTo>
                    <a:lnTo>
                      <a:pt x="232570" y="353272"/>
                    </a:lnTo>
                    <a:lnTo>
                      <a:pt x="255164" y="375866"/>
                    </a:lnTo>
                    <a:lnTo>
                      <a:pt x="230956" y="517882"/>
                    </a:lnTo>
                    <a:cubicBezTo>
                      <a:pt x="230956" y="517882"/>
                      <a:pt x="230956" y="519496"/>
                      <a:pt x="229342" y="519496"/>
                    </a:cubicBezTo>
                    <a:cubicBezTo>
                      <a:pt x="227728" y="519496"/>
                      <a:pt x="226114" y="517882"/>
                      <a:pt x="226114" y="517882"/>
                    </a:cubicBezTo>
                    <a:lnTo>
                      <a:pt x="203520" y="375866"/>
                    </a:lnTo>
                    <a:lnTo>
                      <a:pt x="226114" y="353272"/>
                    </a:lnTo>
                    <a:close/>
                    <a:moveTo>
                      <a:pt x="146953" y="282411"/>
                    </a:moveTo>
                    <a:cubicBezTo>
                      <a:pt x="146953" y="282411"/>
                      <a:pt x="156642" y="290471"/>
                      <a:pt x="156642" y="290471"/>
                    </a:cubicBezTo>
                    <a:cubicBezTo>
                      <a:pt x="156642" y="290471"/>
                      <a:pt x="156642" y="359791"/>
                      <a:pt x="156642" y="359791"/>
                    </a:cubicBezTo>
                    <a:lnTo>
                      <a:pt x="219623" y="529059"/>
                    </a:lnTo>
                    <a:cubicBezTo>
                      <a:pt x="221238" y="533895"/>
                      <a:pt x="224468" y="535507"/>
                      <a:pt x="229312" y="535507"/>
                    </a:cubicBezTo>
                    <a:cubicBezTo>
                      <a:pt x="232542" y="535507"/>
                      <a:pt x="235772" y="533895"/>
                      <a:pt x="237387" y="529059"/>
                    </a:cubicBezTo>
                    <a:lnTo>
                      <a:pt x="301982" y="359791"/>
                    </a:lnTo>
                    <a:lnTo>
                      <a:pt x="300367" y="290471"/>
                    </a:lnTo>
                    <a:lnTo>
                      <a:pt x="311671" y="282411"/>
                    </a:lnTo>
                    <a:cubicBezTo>
                      <a:pt x="334279" y="300144"/>
                      <a:pt x="385955" y="314653"/>
                      <a:pt x="385955" y="314653"/>
                    </a:cubicBezTo>
                    <a:cubicBezTo>
                      <a:pt x="408563" y="324325"/>
                      <a:pt x="418252" y="337222"/>
                      <a:pt x="418252" y="337222"/>
                    </a:cubicBezTo>
                    <a:cubicBezTo>
                      <a:pt x="453780" y="388808"/>
                      <a:pt x="455394" y="450067"/>
                      <a:pt x="457009" y="490369"/>
                    </a:cubicBezTo>
                    <a:cubicBezTo>
                      <a:pt x="458624" y="517774"/>
                      <a:pt x="452165" y="527446"/>
                      <a:pt x="445705" y="530671"/>
                    </a:cubicBezTo>
                    <a:cubicBezTo>
                      <a:pt x="356887" y="566136"/>
                      <a:pt x="101737" y="566136"/>
                      <a:pt x="12919" y="530671"/>
                    </a:cubicBezTo>
                    <a:cubicBezTo>
                      <a:pt x="4844" y="527446"/>
                      <a:pt x="0" y="517774"/>
                      <a:pt x="0" y="490369"/>
                    </a:cubicBezTo>
                    <a:cubicBezTo>
                      <a:pt x="3229" y="450067"/>
                      <a:pt x="4844" y="388808"/>
                      <a:pt x="38757" y="337222"/>
                    </a:cubicBezTo>
                    <a:cubicBezTo>
                      <a:pt x="38757" y="337222"/>
                      <a:pt x="48446" y="324325"/>
                      <a:pt x="72669" y="314653"/>
                    </a:cubicBezTo>
                    <a:cubicBezTo>
                      <a:pt x="72669" y="314653"/>
                      <a:pt x="122730" y="300144"/>
                      <a:pt x="146953" y="282411"/>
                    </a:cubicBezTo>
                    <a:close/>
                    <a:moveTo>
                      <a:pt x="210191" y="135"/>
                    </a:moveTo>
                    <a:cubicBezTo>
                      <a:pt x="223999" y="-570"/>
                      <a:pt x="239044" y="1445"/>
                      <a:pt x="255199" y="6683"/>
                    </a:cubicBezTo>
                    <a:cubicBezTo>
                      <a:pt x="277816" y="14742"/>
                      <a:pt x="302049" y="24413"/>
                      <a:pt x="319820" y="42143"/>
                    </a:cubicBezTo>
                    <a:cubicBezTo>
                      <a:pt x="352130" y="75990"/>
                      <a:pt x="339206" y="114673"/>
                      <a:pt x="332744" y="135627"/>
                    </a:cubicBezTo>
                    <a:cubicBezTo>
                      <a:pt x="332744" y="135627"/>
                      <a:pt x="335975" y="138850"/>
                      <a:pt x="335975" y="138850"/>
                    </a:cubicBezTo>
                    <a:cubicBezTo>
                      <a:pt x="342437" y="146909"/>
                      <a:pt x="339206" y="163027"/>
                      <a:pt x="337591" y="172698"/>
                    </a:cubicBezTo>
                    <a:cubicBezTo>
                      <a:pt x="335975" y="182369"/>
                      <a:pt x="332744" y="190428"/>
                      <a:pt x="329513" y="193651"/>
                    </a:cubicBezTo>
                    <a:cubicBezTo>
                      <a:pt x="319820" y="238782"/>
                      <a:pt x="282663" y="295194"/>
                      <a:pt x="230966" y="296806"/>
                    </a:cubicBezTo>
                    <a:cubicBezTo>
                      <a:pt x="188962" y="300030"/>
                      <a:pt x="137265" y="250064"/>
                      <a:pt x="129188" y="193651"/>
                    </a:cubicBezTo>
                    <a:cubicBezTo>
                      <a:pt x="125956" y="188816"/>
                      <a:pt x="122725" y="183981"/>
                      <a:pt x="121110" y="174310"/>
                    </a:cubicBezTo>
                    <a:cubicBezTo>
                      <a:pt x="117879" y="164639"/>
                      <a:pt x="114648" y="146909"/>
                      <a:pt x="121110" y="138850"/>
                    </a:cubicBezTo>
                    <a:cubicBezTo>
                      <a:pt x="121110" y="137238"/>
                      <a:pt x="122725" y="137238"/>
                      <a:pt x="124341" y="135627"/>
                    </a:cubicBezTo>
                    <a:cubicBezTo>
                      <a:pt x="111417" y="93720"/>
                      <a:pt x="121110" y="69543"/>
                      <a:pt x="122725" y="66319"/>
                    </a:cubicBezTo>
                    <a:cubicBezTo>
                      <a:pt x="138477" y="28845"/>
                      <a:pt x="168768" y="2251"/>
                      <a:pt x="210191" y="135"/>
                    </a:cubicBezTo>
                    <a:close/>
                  </a:path>
                </a:pathLst>
              </a:custGeom>
              <a:solidFill>
                <a:srgbClr val="00B0F0"/>
              </a:solidFill>
              <a:ln>
                <a:noFill/>
              </a:ln>
            </p:spPr>
            <p:txBody>
              <a:bodyPr/>
              <a:lstStyle/>
              <a:p>
                <a:endParaRPr lang="es-AR"/>
              </a:p>
            </p:txBody>
          </p:sp>
        </p:grpSp>
      </p:grpSp>
      <p:grpSp>
        <p:nvGrpSpPr>
          <p:cNvPr id="66" name="组合 65"/>
          <p:cNvGrpSpPr/>
          <p:nvPr/>
        </p:nvGrpSpPr>
        <p:grpSpPr>
          <a:xfrm>
            <a:off x="2921677" y="5137197"/>
            <a:ext cx="1365813" cy="799773"/>
            <a:chOff x="941188" y="18506514"/>
            <a:chExt cx="1365813" cy="799773"/>
          </a:xfrm>
        </p:grpSpPr>
        <p:sp>
          <p:nvSpPr>
            <p:cNvPr id="67" name="文本框 66"/>
            <p:cNvSpPr txBox="1"/>
            <p:nvPr/>
          </p:nvSpPr>
          <p:spPr>
            <a:xfrm>
              <a:off x="941188" y="19029288"/>
              <a:ext cx="136581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ysClr val="windowText" lastClr="000000"/>
                  </a:solidFill>
                  <a:effectLst/>
                  <a:uLnTx/>
                  <a:uFillTx/>
                  <a:latin typeface="Calibri"/>
                  <a:ea typeface="微软雅黑"/>
                  <a:cs typeface="+mn-cs"/>
                </a:rPr>
                <a:t>Water Proof  </a:t>
              </a:r>
              <a:endParaRPr kumimoji="0" lang="zh-CN" altLang="en-US" sz="1200" b="0" i="0" u="none" strike="noStrike" kern="1200" cap="none" spc="0" normalizeH="0" baseline="0" noProof="0" dirty="0">
                <a:ln>
                  <a:noFill/>
                </a:ln>
                <a:solidFill>
                  <a:sysClr val="windowText" lastClr="000000"/>
                </a:solidFill>
                <a:effectLst/>
                <a:uLnTx/>
                <a:uFillTx/>
                <a:latin typeface="Calibri"/>
                <a:ea typeface="微软雅黑"/>
                <a:cs typeface="+mn-cs"/>
              </a:endParaRPr>
            </a:p>
          </p:txBody>
        </p:sp>
        <p:grpSp>
          <p:nvGrpSpPr>
            <p:cNvPr id="68" name="组合 67"/>
            <p:cNvGrpSpPr/>
            <p:nvPr/>
          </p:nvGrpSpPr>
          <p:grpSpPr>
            <a:xfrm>
              <a:off x="1385062" y="18506514"/>
              <a:ext cx="688736" cy="460597"/>
              <a:chOff x="2577254" y="19189420"/>
              <a:chExt cx="688736" cy="460597"/>
            </a:xfrm>
          </p:grpSpPr>
          <p:sp>
            <p:nvSpPr>
              <p:cNvPr id="69" name="rain_152911"/>
              <p:cNvSpPr>
                <a:spLocks noChangeAspect="1"/>
              </p:cNvSpPr>
              <p:nvPr/>
            </p:nvSpPr>
            <p:spPr bwMode="auto">
              <a:xfrm>
                <a:off x="2577254" y="19189420"/>
                <a:ext cx="461405" cy="460597"/>
              </a:xfrm>
              <a:custGeom>
                <a:avLst/>
                <a:gdLst>
                  <a:gd name="connsiteX0" fmla="*/ 389696 w 604110"/>
                  <a:gd name="connsiteY0" fmla="*/ 475423 h 603052"/>
                  <a:gd name="connsiteX1" fmla="*/ 410106 w 604110"/>
                  <a:gd name="connsiteY1" fmla="*/ 480698 h 603052"/>
                  <a:gd name="connsiteX2" fmla="*/ 415599 w 604110"/>
                  <a:gd name="connsiteY2" fmla="*/ 519062 h 603052"/>
                  <a:gd name="connsiteX3" fmla="*/ 360669 w 604110"/>
                  <a:gd name="connsiteY3" fmla="*/ 592091 h 603052"/>
                  <a:gd name="connsiteX4" fmla="*/ 338697 w 604110"/>
                  <a:gd name="connsiteY4" fmla="*/ 603052 h 603052"/>
                  <a:gd name="connsiteX5" fmla="*/ 322218 w 604110"/>
                  <a:gd name="connsiteY5" fmla="*/ 597571 h 603052"/>
                  <a:gd name="connsiteX6" fmla="*/ 316725 w 604110"/>
                  <a:gd name="connsiteY6" fmla="*/ 559207 h 603052"/>
                  <a:gd name="connsiteX7" fmla="*/ 371655 w 604110"/>
                  <a:gd name="connsiteY7" fmla="*/ 486179 h 603052"/>
                  <a:gd name="connsiteX8" fmla="*/ 389696 w 604110"/>
                  <a:gd name="connsiteY8" fmla="*/ 475423 h 603052"/>
                  <a:gd name="connsiteX9" fmla="*/ 252397 w 604110"/>
                  <a:gd name="connsiteY9" fmla="*/ 475423 h 603052"/>
                  <a:gd name="connsiteX10" fmla="*/ 272794 w 604110"/>
                  <a:gd name="connsiteY10" fmla="*/ 480698 h 603052"/>
                  <a:gd name="connsiteX11" fmla="*/ 278284 w 604110"/>
                  <a:gd name="connsiteY11" fmla="*/ 519062 h 603052"/>
                  <a:gd name="connsiteX12" fmla="*/ 223387 w 604110"/>
                  <a:gd name="connsiteY12" fmla="*/ 592091 h 603052"/>
                  <a:gd name="connsiteX13" fmla="*/ 201428 w 604110"/>
                  <a:gd name="connsiteY13" fmla="*/ 603052 h 603052"/>
                  <a:gd name="connsiteX14" fmla="*/ 184959 w 604110"/>
                  <a:gd name="connsiteY14" fmla="*/ 597571 h 603052"/>
                  <a:gd name="connsiteX15" fmla="*/ 179469 w 604110"/>
                  <a:gd name="connsiteY15" fmla="*/ 559207 h 603052"/>
                  <a:gd name="connsiteX16" fmla="*/ 234366 w 604110"/>
                  <a:gd name="connsiteY16" fmla="*/ 486179 h 603052"/>
                  <a:gd name="connsiteX17" fmla="*/ 252397 w 604110"/>
                  <a:gd name="connsiteY17" fmla="*/ 475423 h 603052"/>
                  <a:gd name="connsiteX18" fmla="*/ 115126 w 604110"/>
                  <a:gd name="connsiteY18" fmla="*/ 475423 h 603052"/>
                  <a:gd name="connsiteX19" fmla="*/ 135536 w 604110"/>
                  <a:gd name="connsiteY19" fmla="*/ 480698 h 603052"/>
                  <a:gd name="connsiteX20" fmla="*/ 141029 w 604110"/>
                  <a:gd name="connsiteY20" fmla="*/ 519062 h 603052"/>
                  <a:gd name="connsiteX21" fmla="*/ 86099 w 604110"/>
                  <a:gd name="connsiteY21" fmla="*/ 592091 h 603052"/>
                  <a:gd name="connsiteX22" fmla="*/ 64127 w 604110"/>
                  <a:gd name="connsiteY22" fmla="*/ 603052 h 603052"/>
                  <a:gd name="connsiteX23" fmla="*/ 47648 w 604110"/>
                  <a:gd name="connsiteY23" fmla="*/ 597571 h 603052"/>
                  <a:gd name="connsiteX24" fmla="*/ 42155 w 604110"/>
                  <a:gd name="connsiteY24" fmla="*/ 559207 h 603052"/>
                  <a:gd name="connsiteX25" fmla="*/ 97085 w 604110"/>
                  <a:gd name="connsiteY25" fmla="*/ 486179 h 603052"/>
                  <a:gd name="connsiteX26" fmla="*/ 115126 w 604110"/>
                  <a:gd name="connsiteY26" fmla="*/ 475423 h 603052"/>
                  <a:gd name="connsiteX27" fmla="*/ 527016 w 604110"/>
                  <a:gd name="connsiteY27" fmla="*/ 475423 h 603052"/>
                  <a:gd name="connsiteX28" fmla="*/ 547426 w 604110"/>
                  <a:gd name="connsiteY28" fmla="*/ 480698 h 603052"/>
                  <a:gd name="connsiteX29" fmla="*/ 552919 w 604110"/>
                  <a:gd name="connsiteY29" fmla="*/ 519062 h 603052"/>
                  <a:gd name="connsiteX30" fmla="*/ 497989 w 604110"/>
                  <a:gd name="connsiteY30" fmla="*/ 592091 h 603052"/>
                  <a:gd name="connsiteX31" fmla="*/ 476017 w 604110"/>
                  <a:gd name="connsiteY31" fmla="*/ 603052 h 603052"/>
                  <a:gd name="connsiteX32" fmla="*/ 459538 w 604110"/>
                  <a:gd name="connsiteY32" fmla="*/ 597571 h 603052"/>
                  <a:gd name="connsiteX33" fmla="*/ 454045 w 604110"/>
                  <a:gd name="connsiteY33" fmla="*/ 559207 h 603052"/>
                  <a:gd name="connsiteX34" fmla="*/ 508975 w 604110"/>
                  <a:gd name="connsiteY34" fmla="*/ 486179 h 603052"/>
                  <a:gd name="connsiteX35" fmla="*/ 527016 w 604110"/>
                  <a:gd name="connsiteY35" fmla="*/ 475423 h 603052"/>
                  <a:gd name="connsiteX36" fmla="*/ 283794 w 604110"/>
                  <a:gd name="connsiteY36" fmla="*/ 0 h 603052"/>
                  <a:gd name="connsiteX37" fmla="*/ 445394 w 604110"/>
                  <a:gd name="connsiteY37" fmla="*/ 109509 h 603052"/>
                  <a:gd name="connsiteX38" fmla="*/ 448552 w 604110"/>
                  <a:gd name="connsiteY38" fmla="*/ 109509 h 603052"/>
                  <a:gd name="connsiteX39" fmla="*/ 604110 w 604110"/>
                  <a:gd name="connsiteY39" fmla="*/ 264931 h 603052"/>
                  <a:gd name="connsiteX40" fmla="*/ 448552 w 604110"/>
                  <a:gd name="connsiteY40" fmla="*/ 420217 h 603052"/>
                  <a:gd name="connsiteX41" fmla="*/ 128099 w 604110"/>
                  <a:gd name="connsiteY41" fmla="*/ 420217 h 603052"/>
                  <a:gd name="connsiteX42" fmla="*/ 0 w 604110"/>
                  <a:gd name="connsiteY42" fmla="*/ 292343 h 603052"/>
                  <a:gd name="connsiteX43" fmla="*/ 109975 w 604110"/>
                  <a:gd name="connsiteY43" fmla="*/ 165702 h 603052"/>
                  <a:gd name="connsiteX44" fmla="*/ 283794 w 604110"/>
                  <a:gd name="connsiteY44"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4110" h="603052">
                    <a:moveTo>
                      <a:pt x="389696" y="475423"/>
                    </a:moveTo>
                    <a:cubicBezTo>
                      <a:pt x="396648" y="474430"/>
                      <a:pt x="403995" y="476108"/>
                      <a:pt x="410106" y="480698"/>
                    </a:cubicBezTo>
                    <a:cubicBezTo>
                      <a:pt x="422190" y="489741"/>
                      <a:pt x="424662" y="506868"/>
                      <a:pt x="415599" y="519062"/>
                    </a:cubicBezTo>
                    <a:lnTo>
                      <a:pt x="360669" y="592091"/>
                    </a:lnTo>
                    <a:cubicBezTo>
                      <a:pt x="355176" y="599216"/>
                      <a:pt x="346936" y="603052"/>
                      <a:pt x="338697" y="603052"/>
                    </a:cubicBezTo>
                    <a:cubicBezTo>
                      <a:pt x="332929" y="603052"/>
                      <a:pt x="327161" y="601271"/>
                      <a:pt x="322218" y="597571"/>
                    </a:cubicBezTo>
                    <a:cubicBezTo>
                      <a:pt x="309996" y="588528"/>
                      <a:pt x="307524" y="571265"/>
                      <a:pt x="316725" y="559207"/>
                    </a:cubicBezTo>
                    <a:lnTo>
                      <a:pt x="371655" y="486179"/>
                    </a:lnTo>
                    <a:cubicBezTo>
                      <a:pt x="376186" y="480082"/>
                      <a:pt x="382744" y="476416"/>
                      <a:pt x="389696" y="475423"/>
                    </a:cubicBezTo>
                    <a:close/>
                    <a:moveTo>
                      <a:pt x="252397" y="475423"/>
                    </a:moveTo>
                    <a:cubicBezTo>
                      <a:pt x="259345" y="474430"/>
                      <a:pt x="266687" y="476108"/>
                      <a:pt x="272794" y="480698"/>
                    </a:cubicBezTo>
                    <a:cubicBezTo>
                      <a:pt x="284872" y="489741"/>
                      <a:pt x="287342" y="506868"/>
                      <a:pt x="278284" y="519062"/>
                    </a:cubicBezTo>
                    <a:lnTo>
                      <a:pt x="223387" y="592091"/>
                    </a:lnTo>
                    <a:cubicBezTo>
                      <a:pt x="217897" y="599216"/>
                      <a:pt x="209663" y="603052"/>
                      <a:pt x="201428" y="603052"/>
                    </a:cubicBezTo>
                    <a:cubicBezTo>
                      <a:pt x="195664" y="603052"/>
                      <a:pt x="189900" y="601271"/>
                      <a:pt x="184959" y="597571"/>
                    </a:cubicBezTo>
                    <a:cubicBezTo>
                      <a:pt x="172744" y="588528"/>
                      <a:pt x="170274" y="571265"/>
                      <a:pt x="179469" y="559207"/>
                    </a:cubicBezTo>
                    <a:lnTo>
                      <a:pt x="234366" y="486179"/>
                    </a:lnTo>
                    <a:cubicBezTo>
                      <a:pt x="238895" y="480082"/>
                      <a:pt x="245449" y="476416"/>
                      <a:pt x="252397" y="475423"/>
                    </a:cubicBezTo>
                    <a:close/>
                    <a:moveTo>
                      <a:pt x="115126" y="475423"/>
                    </a:moveTo>
                    <a:cubicBezTo>
                      <a:pt x="122078" y="474430"/>
                      <a:pt x="129425" y="476108"/>
                      <a:pt x="135536" y="480698"/>
                    </a:cubicBezTo>
                    <a:cubicBezTo>
                      <a:pt x="147620" y="489741"/>
                      <a:pt x="150092" y="506868"/>
                      <a:pt x="141029" y="519062"/>
                    </a:cubicBezTo>
                    <a:lnTo>
                      <a:pt x="86099" y="592091"/>
                    </a:lnTo>
                    <a:cubicBezTo>
                      <a:pt x="80606" y="599216"/>
                      <a:pt x="72366" y="603052"/>
                      <a:pt x="64127" y="603052"/>
                    </a:cubicBezTo>
                    <a:cubicBezTo>
                      <a:pt x="58359" y="603052"/>
                      <a:pt x="52591" y="601271"/>
                      <a:pt x="47648" y="597571"/>
                    </a:cubicBezTo>
                    <a:cubicBezTo>
                      <a:pt x="35426" y="588528"/>
                      <a:pt x="32954" y="571265"/>
                      <a:pt x="42155" y="559207"/>
                    </a:cubicBezTo>
                    <a:lnTo>
                      <a:pt x="97085" y="486179"/>
                    </a:lnTo>
                    <a:cubicBezTo>
                      <a:pt x="101617" y="480082"/>
                      <a:pt x="108174" y="476416"/>
                      <a:pt x="115126" y="475423"/>
                    </a:cubicBezTo>
                    <a:close/>
                    <a:moveTo>
                      <a:pt x="527016" y="475423"/>
                    </a:moveTo>
                    <a:cubicBezTo>
                      <a:pt x="533968" y="474430"/>
                      <a:pt x="541315" y="476108"/>
                      <a:pt x="547426" y="480698"/>
                    </a:cubicBezTo>
                    <a:cubicBezTo>
                      <a:pt x="559510" y="489741"/>
                      <a:pt x="561982" y="506868"/>
                      <a:pt x="552919" y="519062"/>
                    </a:cubicBezTo>
                    <a:lnTo>
                      <a:pt x="497989" y="592091"/>
                    </a:lnTo>
                    <a:cubicBezTo>
                      <a:pt x="492496" y="599216"/>
                      <a:pt x="484256" y="603052"/>
                      <a:pt x="476017" y="603052"/>
                    </a:cubicBezTo>
                    <a:cubicBezTo>
                      <a:pt x="470249" y="603052"/>
                      <a:pt x="464481" y="601271"/>
                      <a:pt x="459538" y="597571"/>
                    </a:cubicBezTo>
                    <a:cubicBezTo>
                      <a:pt x="447316" y="588528"/>
                      <a:pt x="444844" y="571265"/>
                      <a:pt x="454045" y="559207"/>
                    </a:cubicBezTo>
                    <a:lnTo>
                      <a:pt x="508975" y="486179"/>
                    </a:lnTo>
                    <a:cubicBezTo>
                      <a:pt x="513506" y="480082"/>
                      <a:pt x="520064" y="476416"/>
                      <a:pt x="527016" y="475423"/>
                    </a:cubicBezTo>
                    <a:close/>
                    <a:moveTo>
                      <a:pt x="283794" y="0"/>
                    </a:moveTo>
                    <a:cubicBezTo>
                      <a:pt x="355738" y="0"/>
                      <a:pt x="419445" y="44132"/>
                      <a:pt x="445394" y="109509"/>
                    </a:cubicBezTo>
                    <a:lnTo>
                      <a:pt x="448552" y="109509"/>
                    </a:lnTo>
                    <a:cubicBezTo>
                      <a:pt x="534363" y="109509"/>
                      <a:pt x="604110" y="179271"/>
                      <a:pt x="604110" y="264931"/>
                    </a:cubicBezTo>
                    <a:cubicBezTo>
                      <a:pt x="604110" y="350592"/>
                      <a:pt x="534363" y="420217"/>
                      <a:pt x="448552" y="420217"/>
                    </a:cubicBezTo>
                    <a:lnTo>
                      <a:pt x="128099" y="420217"/>
                    </a:lnTo>
                    <a:cubicBezTo>
                      <a:pt x="57528" y="420217"/>
                      <a:pt x="0" y="362790"/>
                      <a:pt x="0" y="292343"/>
                    </a:cubicBezTo>
                    <a:cubicBezTo>
                      <a:pt x="0" y="227926"/>
                      <a:pt x="47917" y="174474"/>
                      <a:pt x="109975" y="165702"/>
                    </a:cubicBezTo>
                    <a:cubicBezTo>
                      <a:pt x="114232" y="73600"/>
                      <a:pt x="190569" y="0"/>
                      <a:pt x="283794" y="0"/>
                    </a:cubicBez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70" name="文本框 69"/>
              <p:cNvSpPr txBox="1"/>
              <p:nvPr/>
            </p:nvSpPr>
            <p:spPr>
              <a:xfrm>
                <a:off x="2606233" y="19262203"/>
                <a:ext cx="65975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FFFFFF"/>
                    </a:solidFill>
                    <a:effectLst/>
                    <a:uLnTx/>
                    <a:uFillTx/>
                    <a:latin typeface="Calibri"/>
                    <a:ea typeface="微软雅黑"/>
                    <a:cs typeface="+mn-cs"/>
                  </a:rPr>
                  <a:t>IP65</a:t>
                </a:r>
                <a:endParaRPr kumimoji="0" lang="zh-CN" altLang="en-US" sz="1100" b="1" i="0" u="none" strike="noStrike" kern="1200" cap="none" spc="0" normalizeH="0" baseline="0" noProof="0" dirty="0">
                  <a:ln>
                    <a:noFill/>
                  </a:ln>
                  <a:solidFill>
                    <a:srgbClr val="FFFFFF"/>
                  </a:solidFill>
                  <a:effectLst/>
                  <a:uLnTx/>
                  <a:uFillTx/>
                  <a:latin typeface="Calibri"/>
                  <a:ea typeface="微软雅黑"/>
                  <a:cs typeface="+mn-cs"/>
                </a:endParaRPr>
              </a:p>
            </p:txBody>
          </p:sp>
        </p:grpSp>
      </p:grpSp>
      <p:grpSp>
        <p:nvGrpSpPr>
          <p:cNvPr id="71" name="组合 70"/>
          <p:cNvGrpSpPr/>
          <p:nvPr/>
        </p:nvGrpSpPr>
        <p:grpSpPr>
          <a:xfrm>
            <a:off x="1795341" y="2941181"/>
            <a:ext cx="2062065" cy="1031174"/>
            <a:chOff x="1914707" y="2941181"/>
            <a:chExt cx="2062065" cy="1031174"/>
          </a:xfrm>
        </p:grpSpPr>
        <p:cxnSp>
          <p:nvCxnSpPr>
            <p:cNvPr id="72" name="直接连接符 71">
              <a:extLst>
                <a:ext uri="{FF2B5EF4-FFF2-40B4-BE49-F238E27FC236}">
                  <a16:creationId xmlns:a16="http://schemas.microsoft.com/office/drawing/2014/main" id="{D1136E9F-02D7-B02A-DB00-A8C5FB0EFAEC}"/>
                </a:ext>
              </a:extLst>
            </p:cNvPr>
            <p:cNvCxnSpPr/>
            <p:nvPr/>
          </p:nvCxnSpPr>
          <p:spPr>
            <a:xfrm>
              <a:off x="1914707" y="2941181"/>
              <a:ext cx="2054750" cy="0"/>
            </a:xfrm>
            <a:prstGeom prst="line">
              <a:avLst/>
            </a:prstGeom>
            <a:ln w="190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D1136E9F-02D7-B02A-DB00-A8C5FB0EFAEC}"/>
                </a:ext>
              </a:extLst>
            </p:cNvPr>
            <p:cNvCxnSpPr/>
            <p:nvPr/>
          </p:nvCxnSpPr>
          <p:spPr>
            <a:xfrm>
              <a:off x="1922022" y="3415241"/>
              <a:ext cx="2054750" cy="0"/>
            </a:xfrm>
            <a:prstGeom prst="line">
              <a:avLst/>
            </a:prstGeom>
            <a:ln w="190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D1136E9F-02D7-B02A-DB00-A8C5FB0EFAEC}"/>
                </a:ext>
              </a:extLst>
            </p:cNvPr>
            <p:cNvCxnSpPr/>
            <p:nvPr/>
          </p:nvCxnSpPr>
          <p:spPr>
            <a:xfrm>
              <a:off x="1914707" y="3972355"/>
              <a:ext cx="2054750" cy="0"/>
            </a:xfrm>
            <a:prstGeom prst="line">
              <a:avLst/>
            </a:prstGeom>
            <a:ln w="190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5" name="组合 74"/>
          <p:cNvGrpSpPr/>
          <p:nvPr/>
        </p:nvGrpSpPr>
        <p:grpSpPr>
          <a:xfrm>
            <a:off x="5519496" y="2941181"/>
            <a:ext cx="2062065" cy="1031174"/>
            <a:chOff x="1914707" y="2941181"/>
            <a:chExt cx="2062065" cy="1031174"/>
          </a:xfrm>
        </p:grpSpPr>
        <p:cxnSp>
          <p:nvCxnSpPr>
            <p:cNvPr id="76" name="直接连接符 75">
              <a:extLst>
                <a:ext uri="{FF2B5EF4-FFF2-40B4-BE49-F238E27FC236}">
                  <a16:creationId xmlns:a16="http://schemas.microsoft.com/office/drawing/2014/main" id="{D1136E9F-02D7-B02A-DB00-A8C5FB0EFAEC}"/>
                </a:ext>
              </a:extLst>
            </p:cNvPr>
            <p:cNvCxnSpPr/>
            <p:nvPr/>
          </p:nvCxnSpPr>
          <p:spPr>
            <a:xfrm>
              <a:off x="1914707" y="2941181"/>
              <a:ext cx="2054750" cy="0"/>
            </a:xfrm>
            <a:prstGeom prst="line">
              <a:avLst/>
            </a:prstGeom>
            <a:ln w="190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D1136E9F-02D7-B02A-DB00-A8C5FB0EFAEC}"/>
                </a:ext>
              </a:extLst>
            </p:cNvPr>
            <p:cNvCxnSpPr/>
            <p:nvPr/>
          </p:nvCxnSpPr>
          <p:spPr>
            <a:xfrm>
              <a:off x="1922022" y="3415241"/>
              <a:ext cx="2054750" cy="0"/>
            </a:xfrm>
            <a:prstGeom prst="line">
              <a:avLst/>
            </a:prstGeom>
            <a:ln w="190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D1136E9F-02D7-B02A-DB00-A8C5FB0EFAEC}"/>
                </a:ext>
              </a:extLst>
            </p:cNvPr>
            <p:cNvCxnSpPr/>
            <p:nvPr/>
          </p:nvCxnSpPr>
          <p:spPr>
            <a:xfrm>
              <a:off x="1914707" y="3972355"/>
              <a:ext cx="2054750" cy="0"/>
            </a:xfrm>
            <a:prstGeom prst="line">
              <a:avLst/>
            </a:prstGeom>
            <a:ln w="190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79" name="图片 7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06398" y="984781"/>
            <a:ext cx="911885" cy="1371483"/>
          </a:xfrm>
          <a:prstGeom prst="rect">
            <a:avLst/>
          </a:prstGeom>
        </p:spPr>
      </p:pic>
      <p:sp>
        <p:nvSpPr>
          <p:cNvPr id="81" name="矩形: 圆角 11">
            <a:extLst>
              <a:ext uri="{FF2B5EF4-FFF2-40B4-BE49-F238E27FC236}">
                <a16:creationId xmlns:a16="http://schemas.microsoft.com/office/drawing/2014/main" id="{F328CB26-1DF8-91E3-7F7B-35C9455E8775}"/>
              </a:ext>
            </a:extLst>
          </p:cNvPr>
          <p:cNvSpPr/>
          <p:nvPr/>
        </p:nvSpPr>
        <p:spPr>
          <a:xfrm>
            <a:off x="8584214" y="1597954"/>
            <a:ext cx="3321816" cy="4672811"/>
          </a:xfrm>
          <a:prstGeom prst="roundRect">
            <a:avLst>
              <a:gd name="adj" fmla="val 5200"/>
            </a:avLst>
          </a:prstGeom>
          <a:solidFill>
            <a:schemeClr val="bg1">
              <a:lumMod val="85000"/>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Helvetica" panose="020B0604020202020204" pitchFamily="34" charset="0"/>
              <a:ea typeface="思源黑体 CN Regular"/>
              <a:cs typeface="Helvetica" panose="020B0604020202020204" pitchFamily="34" charset="0"/>
            </a:endParaRPr>
          </a:p>
        </p:txBody>
      </p:sp>
      <p:sp>
        <p:nvSpPr>
          <p:cNvPr id="82" name="文本框 81">
            <a:extLst>
              <a:ext uri="{FF2B5EF4-FFF2-40B4-BE49-F238E27FC236}">
                <a16:creationId xmlns:a16="http://schemas.microsoft.com/office/drawing/2014/main" id="{3039FFE4-0158-E8F1-DBDA-37010C7B6408}"/>
              </a:ext>
            </a:extLst>
          </p:cNvPr>
          <p:cNvSpPr txBox="1"/>
          <p:nvPr/>
        </p:nvSpPr>
        <p:spPr>
          <a:xfrm>
            <a:off x="9673490" y="3537949"/>
            <a:ext cx="1143263" cy="338554"/>
          </a:xfrm>
          <a:prstGeom prst="rect">
            <a:avLst/>
          </a:prstGeom>
          <a:noFill/>
        </p:spPr>
        <p:txBody>
          <a:bodyPr wrap="non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Helvetica" panose="020B0604020202020204" pitchFamily="34" charset="0"/>
                <a:ea typeface="思源黑体 CN Regular"/>
                <a:cs typeface="Helvetica" panose="020B0604020202020204" pitchFamily="34" charset="0"/>
              </a:rPr>
              <a:t>IP65, IK10</a:t>
            </a:r>
          </a:p>
        </p:txBody>
      </p:sp>
      <p:sp>
        <p:nvSpPr>
          <p:cNvPr id="83" name="文本框 82">
            <a:extLst>
              <a:ext uri="{FF2B5EF4-FFF2-40B4-BE49-F238E27FC236}">
                <a16:creationId xmlns:a16="http://schemas.microsoft.com/office/drawing/2014/main" id="{D5D6927D-C8E5-4AA7-62E8-0695792E5A09}"/>
              </a:ext>
            </a:extLst>
          </p:cNvPr>
          <p:cNvSpPr txBox="1"/>
          <p:nvPr/>
        </p:nvSpPr>
        <p:spPr>
          <a:xfrm>
            <a:off x="9941995" y="2989212"/>
            <a:ext cx="606256" cy="338554"/>
          </a:xfrm>
          <a:prstGeom prst="rect">
            <a:avLst/>
          </a:prstGeom>
          <a:noFill/>
        </p:spPr>
        <p:txBody>
          <a:bodyPr wrap="non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0000"/>
                </a:solidFill>
                <a:effectLst/>
                <a:uLnTx/>
                <a:uFillTx/>
                <a:latin typeface="Helvetica" panose="020B0604020202020204" pitchFamily="34" charset="0"/>
                <a:ea typeface="思源黑体 CN Regular"/>
                <a:cs typeface="Helvetica" panose="020B0604020202020204" pitchFamily="34" charset="0"/>
              </a:rPr>
              <a:t>4MP</a:t>
            </a:r>
            <a:endParaRPr kumimoji="0" lang="zh-CN" altLang="en-US" sz="1600" b="0" i="0" u="none" strike="noStrike" kern="1200" cap="none" spc="0" normalizeH="0" baseline="0" noProof="0" dirty="0">
              <a:ln>
                <a:noFill/>
              </a:ln>
              <a:solidFill>
                <a:srgbClr val="FF0000"/>
              </a:solidFill>
              <a:effectLst/>
              <a:uLnTx/>
              <a:uFillTx/>
              <a:latin typeface="Helvetica" panose="020B0604020202020204" pitchFamily="34" charset="0"/>
              <a:ea typeface="思源黑体 CN Regular"/>
              <a:cs typeface="Helvetica" panose="020B0604020202020204" pitchFamily="34" charset="0"/>
            </a:endParaRPr>
          </a:p>
        </p:txBody>
      </p:sp>
      <p:sp>
        <p:nvSpPr>
          <p:cNvPr id="84" name="文本框 83">
            <a:extLst>
              <a:ext uri="{FF2B5EF4-FFF2-40B4-BE49-F238E27FC236}">
                <a16:creationId xmlns:a16="http://schemas.microsoft.com/office/drawing/2014/main" id="{426E36DA-3437-259E-C794-525408E54F7D}"/>
              </a:ext>
            </a:extLst>
          </p:cNvPr>
          <p:cNvSpPr txBox="1"/>
          <p:nvPr/>
        </p:nvSpPr>
        <p:spPr>
          <a:xfrm>
            <a:off x="8893155" y="2499327"/>
            <a:ext cx="2851038" cy="338554"/>
          </a:xfrm>
          <a:prstGeom prst="rect">
            <a:avLst/>
          </a:prstGeom>
          <a:noFill/>
        </p:spPr>
        <p:txBody>
          <a:bodyPr wrap="square">
            <a:spAutoFit/>
          </a:bodyPr>
          <a:lstStyle>
            <a:defPPr>
              <a:defRPr lang="zh-CN"/>
            </a:defPPr>
            <a:lvl1pPr>
              <a:defRPr sz="2400">
                <a:latin typeface="+mj-lt"/>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Helvetica" panose="020B0604020202020204" pitchFamily="34" charset="0"/>
                <a:ea typeface="思源黑体 CN Bold"/>
                <a:cs typeface="Helvetica" panose="020B0604020202020204" pitchFamily="34" charset="0"/>
              </a:rPr>
              <a:t>DS-PEAP-CV Series</a:t>
            </a:r>
          </a:p>
        </p:txBody>
      </p:sp>
      <p:grpSp>
        <p:nvGrpSpPr>
          <p:cNvPr id="85" name="组合 84">
            <a:extLst>
              <a:ext uri="{FF2B5EF4-FFF2-40B4-BE49-F238E27FC236}">
                <a16:creationId xmlns:a16="http://schemas.microsoft.com/office/drawing/2014/main" id="{E0FA1F72-8A44-4BD3-5AE5-579117D21124}"/>
              </a:ext>
            </a:extLst>
          </p:cNvPr>
          <p:cNvGrpSpPr/>
          <p:nvPr/>
        </p:nvGrpSpPr>
        <p:grpSpPr>
          <a:xfrm>
            <a:off x="9353237" y="3948021"/>
            <a:ext cx="1472989" cy="1203977"/>
            <a:chOff x="6496681" y="4057094"/>
            <a:chExt cx="1771271" cy="1538863"/>
          </a:xfrm>
        </p:grpSpPr>
        <p:cxnSp>
          <p:nvCxnSpPr>
            <p:cNvPr id="86" name="直接连接符 85">
              <a:extLst>
                <a:ext uri="{FF2B5EF4-FFF2-40B4-BE49-F238E27FC236}">
                  <a16:creationId xmlns:a16="http://schemas.microsoft.com/office/drawing/2014/main" id="{B145C748-4EAE-3BD8-6A39-93AFD87ADB23}"/>
                </a:ext>
              </a:extLst>
            </p:cNvPr>
            <p:cNvCxnSpPr>
              <a:cxnSpLocks/>
            </p:cNvCxnSpPr>
            <p:nvPr/>
          </p:nvCxnSpPr>
          <p:spPr>
            <a:xfrm>
              <a:off x="6496681" y="4057094"/>
              <a:ext cx="1771271" cy="0"/>
            </a:xfrm>
            <a:prstGeom prst="line">
              <a:avLst/>
            </a:prstGeom>
            <a:ln w="9525">
              <a:solidFill>
                <a:schemeClr val="bg1">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F3D13C96-D2AA-CFC7-41D2-7379FAD77DC7}"/>
                </a:ext>
              </a:extLst>
            </p:cNvPr>
            <p:cNvCxnSpPr>
              <a:cxnSpLocks/>
            </p:cNvCxnSpPr>
            <p:nvPr/>
          </p:nvCxnSpPr>
          <p:spPr>
            <a:xfrm>
              <a:off x="6496681" y="4581347"/>
              <a:ext cx="1771271" cy="0"/>
            </a:xfrm>
            <a:prstGeom prst="line">
              <a:avLst/>
            </a:prstGeom>
            <a:ln w="9525">
              <a:solidFill>
                <a:schemeClr val="bg1">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41E80DBA-894D-9826-B4F8-7A0DFD748C72}"/>
                </a:ext>
              </a:extLst>
            </p:cNvPr>
            <p:cNvCxnSpPr>
              <a:cxnSpLocks/>
            </p:cNvCxnSpPr>
            <p:nvPr/>
          </p:nvCxnSpPr>
          <p:spPr>
            <a:xfrm>
              <a:off x="6496681" y="5595957"/>
              <a:ext cx="1771271" cy="0"/>
            </a:xfrm>
            <a:prstGeom prst="line">
              <a:avLst/>
            </a:prstGeom>
            <a:ln w="9525">
              <a:solidFill>
                <a:schemeClr val="bg1">
                  <a:alpha val="2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89" name="图片 8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90905" y="879092"/>
            <a:ext cx="1135321" cy="1610541"/>
          </a:xfrm>
          <a:prstGeom prst="rect">
            <a:avLst/>
          </a:prstGeom>
        </p:spPr>
      </p:pic>
      <p:grpSp>
        <p:nvGrpSpPr>
          <p:cNvPr id="91" name="组合 90"/>
          <p:cNvGrpSpPr/>
          <p:nvPr/>
        </p:nvGrpSpPr>
        <p:grpSpPr>
          <a:xfrm>
            <a:off x="9066089" y="5252819"/>
            <a:ext cx="1175376" cy="867150"/>
            <a:chOff x="8465014" y="5252819"/>
            <a:chExt cx="1175376" cy="867150"/>
          </a:xfrm>
        </p:grpSpPr>
        <p:grpSp>
          <p:nvGrpSpPr>
            <p:cNvPr id="92" name="组合 91"/>
            <p:cNvGrpSpPr/>
            <p:nvPr/>
          </p:nvGrpSpPr>
          <p:grpSpPr>
            <a:xfrm>
              <a:off x="8821150" y="5252819"/>
              <a:ext cx="479517" cy="272208"/>
              <a:chOff x="9743938" y="27498645"/>
              <a:chExt cx="760669" cy="400705"/>
            </a:xfrm>
          </p:grpSpPr>
          <p:sp>
            <p:nvSpPr>
              <p:cNvPr id="94" name="phone-card-back_37447"/>
              <p:cNvSpPr>
                <a:spLocks/>
              </p:cNvSpPr>
              <p:nvPr/>
            </p:nvSpPr>
            <p:spPr bwMode="auto">
              <a:xfrm flipV="1">
                <a:off x="9743938" y="27547845"/>
                <a:ext cx="501824" cy="351505"/>
              </a:xfrm>
              <a:custGeom>
                <a:avLst/>
                <a:gdLst>
                  <a:gd name="T0" fmla="*/ 637 w 5249"/>
                  <a:gd name="T1" fmla="*/ 0 h 3804"/>
                  <a:gd name="T2" fmla="*/ 0 w 5249"/>
                  <a:gd name="T3" fmla="*/ 3167 h 3804"/>
                  <a:gd name="T4" fmla="*/ 3358 w 5249"/>
                  <a:gd name="T5" fmla="*/ 3804 h 3804"/>
                  <a:gd name="T6" fmla="*/ 4806 w 5249"/>
                  <a:gd name="T7" fmla="*/ 2966 h 3804"/>
                  <a:gd name="T8" fmla="*/ 5249 w 5249"/>
                  <a:gd name="T9" fmla="*/ 638 h 3804"/>
                  <a:gd name="T10" fmla="*/ 2693 w 5249"/>
                  <a:gd name="T11" fmla="*/ 693 h 3804"/>
                  <a:gd name="T12" fmla="*/ 3860 w 5249"/>
                  <a:gd name="T13" fmla="*/ 839 h 3804"/>
                  <a:gd name="T14" fmla="*/ 2693 w 5249"/>
                  <a:gd name="T15" fmla="*/ 693 h 3804"/>
                  <a:gd name="T16" fmla="*/ 2456 w 5249"/>
                  <a:gd name="T17" fmla="*/ 928 h 3804"/>
                  <a:gd name="T18" fmla="*/ 2451 w 5249"/>
                  <a:gd name="T19" fmla="*/ 693 h 3804"/>
                  <a:gd name="T20" fmla="*/ 2541 w 5249"/>
                  <a:gd name="T21" fmla="*/ 915 h 3804"/>
                  <a:gd name="T22" fmla="*/ 2546 w 5249"/>
                  <a:gd name="T23" fmla="*/ 985 h 3804"/>
                  <a:gd name="T24" fmla="*/ 2964 w 5249"/>
                  <a:gd name="T25" fmla="*/ 1477 h 3804"/>
                  <a:gd name="T26" fmla="*/ 2027 w 5249"/>
                  <a:gd name="T27" fmla="*/ 1477 h 3804"/>
                  <a:gd name="T28" fmla="*/ 2445 w 5249"/>
                  <a:gd name="T29" fmla="*/ 985 h 3804"/>
                  <a:gd name="T30" fmla="*/ 2299 w 5249"/>
                  <a:gd name="T31" fmla="*/ 693 h 3804"/>
                  <a:gd name="T32" fmla="*/ 1149 w 5249"/>
                  <a:gd name="T33" fmla="*/ 839 h 3804"/>
                  <a:gd name="T34" fmla="*/ 1091 w 5249"/>
                  <a:gd name="T35" fmla="*/ 1026 h 3804"/>
                  <a:gd name="T36" fmla="*/ 2113 w 5249"/>
                  <a:gd name="T37" fmla="*/ 991 h 3804"/>
                  <a:gd name="T38" fmla="*/ 1091 w 5249"/>
                  <a:gd name="T39" fmla="*/ 1460 h 3804"/>
                  <a:gd name="T40" fmla="*/ 1091 w 5249"/>
                  <a:gd name="T41" fmla="*/ 1612 h 3804"/>
                  <a:gd name="T42" fmla="*/ 2052 w 5249"/>
                  <a:gd name="T43" fmla="*/ 1910 h 3804"/>
                  <a:gd name="T44" fmla="*/ 1878 w 5249"/>
                  <a:gd name="T45" fmla="*/ 2163 h 3804"/>
                  <a:gd name="T46" fmla="*/ 1091 w 5249"/>
                  <a:gd name="T47" fmla="*/ 1612 h 3804"/>
                  <a:gd name="T48" fmla="*/ 2372 w 5249"/>
                  <a:gd name="T49" fmla="*/ 3072 h 3804"/>
                  <a:gd name="T50" fmla="*/ 1169 w 5249"/>
                  <a:gd name="T51" fmla="*/ 2950 h 3804"/>
                  <a:gd name="T52" fmla="*/ 2372 w 5249"/>
                  <a:gd name="T53" fmla="*/ 3072 h 3804"/>
                  <a:gd name="T54" fmla="*/ 2524 w 5249"/>
                  <a:gd name="T55" fmla="*/ 2798 h 3804"/>
                  <a:gd name="T56" fmla="*/ 1092 w 5249"/>
                  <a:gd name="T57" fmla="*/ 2740 h 3804"/>
                  <a:gd name="T58" fmla="*/ 2030 w 5249"/>
                  <a:gd name="T59" fmla="*/ 2315 h 3804"/>
                  <a:gd name="T60" fmla="*/ 2051 w 5249"/>
                  <a:gd name="T61" fmla="*/ 2094 h 3804"/>
                  <a:gd name="T62" fmla="*/ 2496 w 5249"/>
                  <a:gd name="T63" fmla="*/ 2097 h 3804"/>
                  <a:gd name="T64" fmla="*/ 2981 w 5249"/>
                  <a:gd name="T65" fmla="*/ 2090 h 3804"/>
                  <a:gd name="T66" fmla="*/ 2551 w 5249"/>
                  <a:gd name="T67" fmla="*/ 2799 h 3804"/>
                  <a:gd name="T68" fmla="*/ 3585 w 5249"/>
                  <a:gd name="T69" fmla="*/ 3072 h 3804"/>
                  <a:gd name="T70" fmla="*/ 2678 w 5249"/>
                  <a:gd name="T71" fmla="*/ 2950 h 3804"/>
                  <a:gd name="T72" fmla="*/ 3585 w 5249"/>
                  <a:gd name="T73" fmla="*/ 3072 h 3804"/>
                  <a:gd name="T74" fmla="*/ 3912 w 5249"/>
                  <a:gd name="T75" fmla="*/ 2798 h 3804"/>
                  <a:gd name="T76" fmla="*/ 3167 w 5249"/>
                  <a:gd name="T77" fmla="*/ 2365 h 3804"/>
                  <a:gd name="T78" fmla="*/ 3917 w 5249"/>
                  <a:gd name="T79" fmla="*/ 2315 h 3804"/>
                  <a:gd name="T80" fmla="*/ 3917 w 5249"/>
                  <a:gd name="T81" fmla="*/ 2163 h 3804"/>
                  <a:gd name="T82" fmla="*/ 3032 w 5249"/>
                  <a:gd name="T83" fmla="*/ 1947 h 3804"/>
                  <a:gd name="T84" fmla="*/ 3101 w 5249"/>
                  <a:gd name="T85" fmla="*/ 1612 h 3804"/>
                  <a:gd name="T86" fmla="*/ 3917 w 5249"/>
                  <a:gd name="T87" fmla="*/ 2163 h 3804"/>
                  <a:gd name="T88" fmla="*/ 3116 w 5249"/>
                  <a:gd name="T89" fmla="*/ 1460 h 3804"/>
                  <a:gd name="T90" fmla="*/ 3914 w 5249"/>
                  <a:gd name="T91" fmla="*/ 991 h 3804"/>
                  <a:gd name="T92" fmla="*/ 3917 w 5249"/>
                  <a:gd name="T93" fmla="*/ 1460 h 3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49" h="3804">
                    <a:moveTo>
                      <a:pt x="4611" y="0"/>
                    </a:moveTo>
                    <a:lnTo>
                      <a:pt x="637" y="0"/>
                    </a:lnTo>
                    <a:cubicBezTo>
                      <a:pt x="285" y="0"/>
                      <a:pt x="0" y="286"/>
                      <a:pt x="0" y="638"/>
                    </a:cubicBezTo>
                    <a:lnTo>
                      <a:pt x="0" y="3167"/>
                    </a:lnTo>
                    <a:cubicBezTo>
                      <a:pt x="0" y="3519"/>
                      <a:pt x="285" y="3804"/>
                      <a:pt x="637" y="3804"/>
                    </a:cubicBezTo>
                    <a:lnTo>
                      <a:pt x="3358" y="3804"/>
                    </a:lnTo>
                    <a:cubicBezTo>
                      <a:pt x="3710" y="3804"/>
                      <a:pt x="4193" y="3599"/>
                      <a:pt x="4438" y="3346"/>
                    </a:cubicBezTo>
                    <a:lnTo>
                      <a:pt x="4806" y="2966"/>
                    </a:lnTo>
                    <a:cubicBezTo>
                      <a:pt x="5050" y="2713"/>
                      <a:pt x="5249" y="2223"/>
                      <a:pt x="5249" y="1871"/>
                    </a:cubicBezTo>
                    <a:lnTo>
                      <a:pt x="5249" y="638"/>
                    </a:lnTo>
                    <a:cubicBezTo>
                      <a:pt x="5249" y="286"/>
                      <a:pt x="4963" y="0"/>
                      <a:pt x="4611" y="0"/>
                    </a:cubicBezTo>
                    <a:close/>
                    <a:moveTo>
                      <a:pt x="2693" y="693"/>
                    </a:moveTo>
                    <a:lnTo>
                      <a:pt x="3585" y="693"/>
                    </a:lnTo>
                    <a:cubicBezTo>
                      <a:pt x="3699" y="693"/>
                      <a:pt x="3800" y="751"/>
                      <a:pt x="3860" y="839"/>
                    </a:cubicBezTo>
                    <a:lnTo>
                      <a:pt x="2693" y="839"/>
                    </a:lnTo>
                    <a:lnTo>
                      <a:pt x="2693" y="693"/>
                    </a:lnTo>
                    <a:close/>
                    <a:moveTo>
                      <a:pt x="2445" y="985"/>
                    </a:moveTo>
                    <a:cubicBezTo>
                      <a:pt x="2456" y="968"/>
                      <a:pt x="2460" y="948"/>
                      <a:pt x="2456" y="928"/>
                    </a:cubicBezTo>
                    <a:cubicBezTo>
                      <a:pt x="2455" y="924"/>
                      <a:pt x="2453" y="920"/>
                      <a:pt x="2451" y="916"/>
                    </a:cubicBezTo>
                    <a:lnTo>
                      <a:pt x="2451" y="693"/>
                    </a:lnTo>
                    <a:lnTo>
                      <a:pt x="2541" y="693"/>
                    </a:lnTo>
                    <a:lnTo>
                      <a:pt x="2541" y="915"/>
                    </a:lnTo>
                    <a:cubicBezTo>
                      <a:pt x="2539" y="918"/>
                      <a:pt x="2537" y="923"/>
                      <a:pt x="2536" y="928"/>
                    </a:cubicBezTo>
                    <a:cubicBezTo>
                      <a:pt x="2532" y="948"/>
                      <a:pt x="2535" y="968"/>
                      <a:pt x="2546" y="985"/>
                    </a:cubicBezTo>
                    <a:cubicBezTo>
                      <a:pt x="2558" y="1002"/>
                      <a:pt x="2574" y="1014"/>
                      <a:pt x="2594" y="1018"/>
                    </a:cubicBezTo>
                    <a:cubicBezTo>
                      <a:pt x="2809" y="1064"/>
                      <a:pt x="2964" y="1257"/>
                      <a:pt x="2964" y="1477"/>
                    </a:cubicBezTo>
                    <a:cubicBezTo>
                      <a:pt x="2964" y="1735"/>
                      <a:pt x="2754" y="1945"/>
                      <a:pt x="2496" y="1945"/>
                    </a:cubicBezTo>
                    <a:cubicBezTo>
                      <a:pt x="2238" y="1945"/>
                      <a:pt x="2027" y="1735"/>
                      <a:pt x="2027" y="1477"/>
                    </a:cubicBezTo>
                    <a:cubicBezTo>
                      <a:pt x="2027" y="1257"/>
                      <a:pt x="2183" y="1064"/>
                      <a:pt x="2397" y="1018"/>
                    </a:cubicBezTo>
                    <a:cubicBezTo>
                      <a:pt x="2417" y="1014"/>
                      <a:pt x="2434" y="1002"/>
                      <a:pt x="2445" y="985"/>
                    </a:cubicBezTo>
                    <a:close/>
                    <a:moveTo>
                      <a:pt x="1424" y="693"/>
                    </a:moveTo>
                    <a:lnTo>
                      <a:pt x="2299" y="693"/>
                    </a:lnTo>
                    <a:lnTo>
                      <a:pt x="2299" y="839"/>
                    </a:lnTo>
                    <a:lnTo>
                      <a:pt x="1149" y="839"/>
                    </a:lnTo>
                    <a:cubicBezTo>
                      <a:pt x="1209" y="751"/>
                      <a:pt x="1310" y="693"/>
                      <a:pt x="1424" y="693"/>
                    </a:cubicBezTo>
                    <a:close/>
                    <a:moveTo>
                      <a:pt x="1091" y="1026"/>
                    </a:moveTo>
                    <a:cubicBezTo>
                      <a:pt x="1091" y="1014"/>
                      <a:pt x="1094" y="1002"/>
                      <a:pt x="1095" y="991"/>
                    </a:cubicBezTo>
                    <a:lnTo>
                      <a:pt x="2113" y="991"/>
                    </a:lnTo>
                    <a:cubicBezTo>
                      <a:pt x="1968" y="1105"/>
                      <a:pt x="1880" y="1276"/>
                      <a:pt x="1875" y="1460"/>
                    </a:cubicBezTo>
                    <a:lnTo>
                      <a:pt x="1091" y="1460"/>
                    </a:lnTo>
                    <a:lnTo>
                      <a:pt x="1091" y="1026"/>
                    </a:lnTo>
                    <a:close/>
                    <a:moveTo>
                      <a:pt x="1091" y="1612"/>
                    </a:moveTo>
                    <a:lnTo>
                      <a:pt x="1891" y="1612"/>
                    </a:lnTo>
                    <a:cubicBezTo>
                      <a:pt x="1916" y="1725"/>
                      <a:pt x="1971" y="1827"/>
                      <a:pt x="2052" y="1910"/>
                    </a:cubicBezTo>
                    <a:cubicBezTo>
                      <a:pt x="2036" y="1930"/>
                      <a:pt x="2020" y="1944"/>
                      <a:pt x="2005" y="1949"/>
                    </a:cubicBezTo>
                    <a:cubicBezTo>
                      <a:pt x="1934" y="1972"/>
                      <a:pt x="1889" y="2047"/>
                      <a:pt x="1878" y="2163"/>
                    </a:cubicBezTo>
                    <a:lnTo>
                      <a:pt x="1091" y="2163"/>
                    </a:lnTo>
                    <a:lnTo>
                      <a:pt x="1091" y="1612"/>
                    </a:lnTo>
                    <a:lnTo>
                      <a:pt x="1091" y="1612"/>
                    </a:lnTo>
                    <a:close/>
                    <a:moveTo>
                      <a:pt x="2372" y="3072"/>
                    </a:moveTo>
                    <a:lnTo>
                      <a:pt x="1424" y="3072"/>
                    </a:lnTo>
                    <a:cubicBezTo>
                      <a:pt x="1321" y="3072"/>
                      <a:pt x="1230" y="3024"/>
                      <a:pt x="1169" y="2950"/>
                    </a:cubicBezTo>
                    <a:lnTo>
                      <a:pt x="2372" y="2950"/>
                    </a:lnTo>
                    <a:lnTo>
                      <a:pt x="2372" y="3072"/>
                    </a:lnTo>
                    <a:close/>
                    <a:moveTo>
                      <a:pt x="2524" y="2800"/>
                    </a:moveTo>
                    <a:lnTo>
                      <a:pt x="2524" y="2798"/>
                    </a:lnTo>
                    <a:lnTo>
                      <a:pt x="1097" y="2798"/>
                    </a:lnTo>
                    <a:cubicBezTo>
                      <a:pt x="1094" y="2779"/>
                      <a:pt x="1092" y="2760"/>
                      <a:pt x="1092" y="2740"/>
                    </a:cubicBezTo>
                    <a:lnTo>
                      <a:pt x="1092" y="2315"/>
                    </a:lnTo>
                    <a:lnTo>
                      <a:pt x="2030" y="2315"/>
                    </a:lnTo>
                    <a:lnTo>
                      <a:pt x="2027" y="2236"/>
                    </a:lnTo>
                    <a:cubicBezTo>
                      <a:pt x="2025" y="2163"/>
                      <a:pt x="2043" y="2101"/>
                      <a:pt x="2051" y="2094"/>
                    </a:cubicBezTo>
                    <a:cubicBezTo>
                      <a:pt x="2096" y="2079"/>
                      <a:pt x="2136" y="2050"/>
                      <a:pt x="2171" y="2005"/>
                    </a:cubicBezTo>
                    <a:cubicBezTo>
                      <a:pt x="2269" y="2066"/>
                      <a:pt x="2381" y="2097"/>
                      <a:pt x="2496" y="2097"/>
                    </a:cubicBezTo>
                    <a:cubicBezTo>
                      <a:pt x="2626" y="2097"/>
                      <a:pt x="2749" y="2058"/>
                      <a:pt x="2854" y="1983"/>
                    </a:cubicBezTo>
                    <a:cubicBezTo>
                      <a:pt x="2887" y="2039"/>
                      <a:pt x="2930" y="2076"/>
                      <a:pt x="2981" y="2090"/>
                    </a:cubicBezTo>
                    <a:cubicBezTo>
                      <a:pt x="3004" y="2127"/>
                      <a:pt x="3045" y="2310"/>
                      <a:pt x="2990" y="2486"/>
                    </a:cubicBezTo>
                    <a:cubicBezTo>
                      <a:pt x="2947" y="2619"/>
                      <a:pt x="2837" y="2782"/>
                      <a:pt x="2551" y="2799"/>
                    </a:cubicBezTo>
                    <a:lnTo>
                      <a:pt x="2524" y="2800"/>
                    </a:lnTo>
                    <a:close/>
                    <a:moveTo>
                      <a:pt x="3585" y="3072"/>
                    </a:moveTo>
                    <a:lnTo>
                      <a:pt x="2678" y="3072"/>
                    </a:lnTo>
                    <a:lnTo>
                      <a:pt x="2678" y="2950"/>
                    </a:lnTo>
                    <a:lnTo>
                      <a:pt x="3840" y="2950"/>
                    </a:lnTo>
                    <a:cubicBezTo>
                      <a:pt x="3779" y="3024"/>
                      <a:pt x="3688" y="3072"/>
                      <a:pt x="3585" y="3072"/>
                    </a:cubicBezTo>
                    <a:close/>
                    <a:moveTo>
                      <a:pt x="3917" y="2740"/>
                    </a:moveTo>
                    <a:cubicBezTo>
                      <a:pt x="3917" y="2760"/>
                      <a:pt x="3915" y="2779"/>
                      <a:pt x="3912" y="2798"/>
                    </a:cubicBezTo>
                    <a:lnTo>
                      <a:pt x="2967" y="2798"/>
                    </a:lnTo>
                    <a:cubicBezTo>
                      <a:pt x="3118" y="2664"/>
                      <a:pt x="3158" y="2475"/>
                      <a:pt x="3167" y="2365"/>
                    </a:cubicBezTo>
                    <a:cubicBezTo>
                      <a:pt x="3168" y="2348"/>
                      <a:pt x="3169" y="2332"/>
                      <a:pt x="3169" y="2315"/>
                    </a:cubicBezTo>
                    <a:lnTo>
                      <a:pt x="3917" y="2315"/>
                    </a:lnTo>
                    <a:lnTo>
                      <a:pt x="3917" y="2740"/>
                    </a:lnTo>
                    <a:close/>
                    <a:moveTo>
                      <a:pt x="3917" y="2163"/>
                    </a:moveTo>
                    <a:lnTo>
                      <a:pt x="3159" y="2163"/>
                    </a:lnTo>
                    <a:cubicBezTo>
                      <a:pt x="3147" y="2089"/>
                      <a:pt x="3114" y="1966"/>
                      <a:pt x="3032" y="1947"/>
                    </a:cubicBezTo>
                    <a:cubicBezTo>
                      <a:pt x="3001" y="1940"/>
                      <a:pt x="2981" y="1902"/>
                      <a:pt x="2970" y="1875"/>
                    </a:cubicBezTo>
                    <a:cubicBezTo>
                      <a:pt x="3034" y="1799"/>
                      <a:pt x="3079" y="1709"/>
                      <a:pt x="3101" y="1612"/>
                    </a:cubicBezTo>
                    <a:lnTo>
                      <a:pt x="3917" y="1612"/>
                    </a:lnTo>
                    <a:lnTo>
                      <a:pt x="3917" y="2163"/>
                    </a:lnTo>
                    <a:close/>
                    <a:moveTo>
                      <a:pt x="3917" y="1460"/>
                    </a:moveTo>
                    <a:lnTo>
                      <a:pt x="3116" y="1460"/>
                    </a:lnTo>
                    <a:cubicBezTo>
                      <a:pt x="3111" y="1276"/>
                      <a:pt x="3023" y="1105"/>
                      <a:pt x="2879" y="991"/>
                    </a:cubicBezTo>
                    <a:lnTo>
                      <a:pt x="3914" y="991"/>
                    </a:lnTo>
                    <a:cubicBezTo>
                      <a:pt x="3915" y="1003"/>
                      <a:pt x="3917" y="1014"/>
                      <a:pt x="3917" y="1026"/>
                    </a:cubicBezTo>
                    <a:lnTo>
                      <a:pt x="3917" y="1460"/>
                    </a:lnTo>
                    <a:lnTo>
                      <a:pt x="3917" y="146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a:ea typeface="等线" panose="02010600030101010101" pitchFamily="2" charset="-122"/>
                  <a:cs typeface="+mn-cs"/>
                  <a:sym typeface="Calibri" panose="020F0502020204030204" pitchFamily="34" charset="0"/>
                </a:endParaRPr>
              </a:p>
            </p:txBody>
          </p:sp>
          <p:sp>
            <p:nvSpPr>
              <p:cNvPr id="95" name="wifi-signal-full_17952"/>
              <p:cNvSpPr>
                <a:spLocks noChangeAspect="1"/>
              </p:cNvSpPr>
              <p:nvPr/>
            </p:nvSpPr>
            <p:spPr bwMode="auto">
              <a:xfrm>
                <a:off x="10118564" y="27498645"/>
                <a:ext cx="386043" cy="392654"/>
              </a:xfrm>
              <a:custGeom>
                <a:avLst/>
                <a:gdLst>
                  <a:gd name="connsiteX0" fmla="*/ 157723 w 553595"/>
                  <a:gd name="connsiteY0" fmla="*/ 374934 h 607427"/>
                  <a:gd name="connsiteX1" fmla="*/ 89132 w 553595"/>
                  <a:gd name="connsiteY1" fmla="*/ 459434 h 607427"/>
                  <a:gd name="connsiteX2" fmla="*/ 157723 w 553595"/>
                  <a:gd name="connsiteY2" fmla="*/ 459434 h 607427"/>
                  <a:gd name="connsiteX3" fmla="*/ 411545 w 553595"/>
                  <a:gd name="connsiteY3" fmla="*/ 314792 h 607427"/>
                  <a:gd name="connsiteX4" fmla="*/ 435449 w 553595"/>
                  <a:gd name="connsiteY4" fmla="*/ 338660 h 607427"/>
                  <a:gd name="connsiteX5" fmla="*/ 411545 w 553595"/>
                  <a:gd name="connsiteY5" fmla="*/ 362527 h 607427"/>
                  <a:gd name="connsiteX6" fmla="*/ 332420 w 553595"/>
                  <a:gd name="connsiteY6" fmla="*/ 457758 h 607427"/>
                  <a:gd name="connsiteX7" fmla="*/ 411545 w 553595"/>
                  <a:gd name="connsiteY7" fmla="*/ 552989 h 607427"/>
                  <a:gd name="connsiteX8" fmla="*/ 489474 w 553595"/>
                  <a:gd name="connsiteY8" fmla="*/ 475897 h 607427"/>
                  <a:gd name="connsiteX9" fmla="*/ 425170 w 553595"/>
                  <a:gd name="connsiteY9" fmla="*/ 481386 h 607427"/>
                  <a:gd name="connsiteX10" fmla="*/ 398158 w 553595"/>
                  <a:gd name="connsiteY10" fmla="*/ 461099 h 607427"/>
                  <a:gd name="connsiteX11" fmla="*/ 418477 w 553595"/>
                  <a:gd name="connsiteY11" fmla="*/ 434129 h 607427"/>
                  <a:gd name="connsiteX12" fmla="*/ 529155 w 553595"/>
                  <a:gd name="connsiteY12" fmla="*/ 437470 h 607427"/>
                  <a:gd name="connsiteX13" fmla="*/ 538717 w 553595"/>
                  <a:gd name="connsiteY13" fmla="*/ 457758 h 607427"/>
                  <a:gd name="connsiteX14" fmla="*/ 411545 w 553595"/>
                  <a:gd name="connsiteY14" fmla="*/ 600723 h 607427"/>
                  <a:gd name="connsiteX15" fmla="*/ 284611 w 553595"/>
                  <a:gd name="connsiteY15" fmla="*/ 457758 h 607427"/>
                  <a:gd name="connsiteX16" fmla="*/ 411545 w 553595"/>
                  <a:gd name="connsiteY16" fmla="*/ 314792 h 607427"/>
                  <a:gd name="connsiteX17" fmla="*/ 167282 w 553595"/>
                  <a:gd name="connsiteY17" fmla="*/ 300638 h 607427"/>
                  <a:gd name="connsiteX18" fmla="*/ 183773 w 553595"/>
                  <a:gd name="connsiteY18" fmla="*/ 301653 h 607427"/>
                  <a:gd name="connsiteX19" fmla="*/ 205521 w 553595"/>
                  <a:gd name="connsiteY19" fmla="*/ 339368 h 607427"/>
                  <a:gd name="connsiteX20" fmla="*/ 205521 w 553595"/>
                  <a:gd name="connsiteY20" fmla="*/ 459434 h 607427"/>
                  <a:gd name="connsiteX21" fmla="*/ 235873 w 553595"/>
                  <a:gd name="connsiteY21" fmla="*/ 459434 h 607427"/>
                  <a:gd name="connsiteX22" fmla="*/ 259772 w 553595"/>
                  <a:gd name="connsiteY22" fmla="*/ 483304 h 607427"/>
                  <a:gd name="connsiteX23" fmla="*/ 235873 w 553595"/>
                  <a:gd name="connsiteY23" fmla="*/ 507173 h 607427"/>
                  <a:gd name="connsiteX24" fmla="*/ 235634 w 553595"/>
                  <a:gd name="connsiteY24" fmla="*/ 507173 h 607427"/>
                  <a:gd name="connsiteX25" fmla="*/ 205521 w 553595"/>
                  <a:gd name="connsiteY25" fmla="*/ 507173 h 607427"/>
                  <a:gd name="connsiteX26" fmla="*/ 205521 w 553595"/>
                  <a:gd name="connsiteY26" fmla="*/ 583557 h 607427"/>
                  <a:gd name="connsiteX27" fmla="*/ 181622 w 553595"/>
                  <a:gd name="connsiteY27" fmla="*/ 607427 h 607427"/>
                  <a:gd name="connsiteX28" fmla="*/ 157723 w 553595"/>
                  <a:gd name="connsiteY28" fmla="*/ 583557 h 607427"/>
                  <a:gd name="connsiteX29" fmla="*/ 157723 w 553595"/>
                  <a:gd name="connsiteY29" fmla="*/ 507173 h 607427"/>
                  <a:gd name="connsiteX30" fmla="*/ 70730 w 553595"/>
                  <a:gd name="connsiteY30" fmla="*/ 506935 h 607427"/>
                  <a:gd name="connsiteX31" fmla="*/ 32731 w 553595"/>
                  <a:gd name="connsiteY31" fmla="*/ 486168 h 607427"/>
                  <a:gd name="connsiteX32" fmla="*/ 40378 w 553595"/>
                  <a:gd name="connsiteY32" fmla="*/ 443441 h 607427"/>
                  <a:gd name="connsiteX33" fmla="*/ 142905 w 553595"/>
                  <a:gd name="connsiteY33" fmla="*/ 317169 h 607427"/>
                  <a:gd name="connsiteX34" fmla="*/ 167282 w 553595"/>
                  <a:gd name="connsiteY34" fmla="*/ 300638 h 607427"/>
                  <a:gd name="connsiteX35" fmla="*/ 276286 w 553595"/>
                  <a:gd name="connsiteY35" fmla="*/ 158702 h 607427"/>
                  <a:gd name="connsiteX36" fmla="*/ 455306 w 553595"/>
                  <a:gd name="connsiteY36" fmla="*/ 222681 h 607427"/>
                  <a:gd name="connsiteX37" fmla="*/ 456740 w 553595"/>
                  <a:gd name="connsiteY37" fmla="*/ 256342 h 607427"/>
                  <a:gd name="connsiteX38" fmla="*/ 439053 w 553595"/>
                  <a:gd name="connsiteY38" fmla="*/ 264220 h 607427"/>
                  <a:gd name="connsiteX39" fmla="*/ 423039 w 553595"/>
                  <a:gd name="connsiteY39" fmla="*/ 258013 h 607427"/>
                  <a:gd name="connsiteX40" fmla="*/ 276286 w 553595"/>
                  <a:gd name="connsiteY40" fmla="*/ 206447 h 607427"/>
                  <a:gd name="connsiteX41" fmla="*/ 130489 w 553595"/>
                  <a:gd name="connsiteY41" fmla="*/ 257058 h 607427"/>
                  <a:gd name="connsiteX42" fmla="*/ 96788 w 553595"/>
                  <a:gd name="connsiteY42" fmla="*/ 255148 h 607427"/>
                  <a:gd name="connsiteX43" fmla="*/ 98461 w 553595"/>
                  <a:gd name="connsiteY43" fmla="*/ 221487 h 607427"/>
                  <a:gd name="connsiteX44" fmla="*/ 276286 w 553595"/>
                  <a:gd name="connsiteY44" fmla="*/ 158702 h 607427"/>
                  <a:gd name="connsiteX45" fmla="*/ 275786 w 553595"/>
                  <a:gd name="connsiteY45" fmla="*/ 0 h 607427"/>
                  <a:gd name="connsiteX46" fmla="*/ 545869 w 553595"/>
                  <a:gd name="connsiteY46" fmla="*/ 100482 h 607427"/>
                  <a:gd name="connsiteX47" fmla="*/ 547303 w 553595"/>
                  <a:gd name="connsiteY47" fmla="*/ 134135 h 607427"/>
                  <a:gd name="connsiteX48" fmla="*/ 529616 w 553595"/>
                  <a:gd name="connsiteY48" fmla="*/ 141772 h 607427"/>
                  <a:gd name="connsiteX49" fmla="*/ 513602 w 553595"/>
                  <a:gd name="connsiteY49" fmla="*/ 135567 h 607427"/>
                  <a:gd name="connsiteX50" fmla="*/ 275786 w 553595"/>
                  <a:gd name="connsiteY50" fmla="*/ 47735 h 607427"/>
                  <a:gd name="connsiteX51" fmla="*/ 39883 w 553595"/>
                  <a:gd name="connsiteY51" fmla="*/ 134135 h 607427"/>
                  <a:gd name="connsiteX52" fmla="*/ 6182 w 553595"/>
                  <a:gd name="connsiteY52" fmla="*/ 132225 h 607427"/>
                  <a:gd name="connsiteX53" fmla="*/ 7855 w 553595"/>
                  <a:gd name="connsiteY53" fmla="*/ 98572 h 607427"/>
                  <a:gd name="connsiteX54" fmla="*/ 275786 w 553595"/>
                  <a:gd name="connsiteY54" fmla="*/ 0 h 6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53595" h="607427">
                    <a:moveTo>
                      <a:pt x="157723" y="374934"/>
                    </a:moveTo>
                    <a:lnTo>
                      <a:pt x="89132" y="459434"/>
                    </a:lnTo>
                    <a:lnTo>
                      <a:pt x="157723" y="459434"/>
                    </a:lnTo>
                    <a:close/>
                    <a:moveTo>
                      <a:pt x="411545" y="314792"/>
                    </a:moveTo>
                    <a:cubicBezTo>
                      <a:pt x="424692" y="314792"/>
                      <a:pt x="435449" y="325533"/>
                      <a:pt x="435449" y="338660"/>
                    </a:cubicBezTo>
                    <a:cubicBezTo>
                      <a:pt x="435449" y="352025"/>
                      <a:pt x="424692" y="362527"/>
                      <a:pt x="411545" y="362527"/>
                    </a:cubicBezTo>
                    <a:cubicBezTo>
                      <a:pt x="367799" y="362527"/>
                      <a:pt x="332420" y="405250"/>
                      <a:pt x="332420" y="457758"/>
                    </a:cubicBezTo>
                    <a:cubicBezTo>
                      <a:pt x="332420" y="510266"/>
                      <a:pt x="367799" y="552989"/>
                      <a:pt x="411545" y="552989"/>
                    </a:cubicBezTo>
                    <a:cubicBezTo>
                      <a:pt x="450270" y="552989"/>
                      <a:pt x="482302" y="519813"/>
                      <a:pt x="489474" y="475897"/>
                    </a:cubicBezTo>
                    <a:cubicBezTo>
                      <a:pt x="472979" y="476136"/>
                      <a:pt x="446445" y="478522"/>
                      <a:pt x="425170" y="481386"/>
                    </a:cubicBezTo>
                    <a:cubicBezTo>
                      <a:pt x="412023" y="483296"/>
                      <a:pt x="399831" y="474226"/>
                      <a:pt x="398158" y="461099"/>
                    </a:cubicBezTo>
                    <a:cubicBezTo>
                      <a:pt x="396246" y="448211"/>
                      <a:pt x="405329" y="436038"/>
                      <a:pt x="418477" y="434129"/>
                    </a:cubicBezTo>
                    <a:cubicBezTo>
                      <a:pt x="510510" y="421241"/>
                      <a:pt x="522701" y="431742"/>
                      <a:pt x="529155" y="437470"/>
                    </a:cubicBezTo>
                    <a:cubicBezTo>
                      <a:pt x="535131" y="442721"/>
                      <a:pt x="538717" y="450120"/>
                      <a:pt x="538717" y="457758"/>
                    </a:cubicBezTo>
                    <a:cubicBezTo>
                      <a:pt x="538717" y="536520"/>
                      <a:pt x="481585" y="600723"/>
                      <a:pt x="411545" y="600723"/>
                    </a:cubicBezTo>
                    <a:cubicBezTo>
                      <a:pt x="341504" y="600723"/>
                      <a:pt x="284611" y="536520"/>
                      <a:pt x="284611" y="457758"/>
                    </a:cubicBezTo>
                    <a:cubicBezTo>
                      <a:pt x="284611" y="378995"/>
                      <a:pt x="341504" y="314792"/>
                      <a:pt x="411545" y="314792"/>
                    </a:cubicBezTo>
                    <a:close/>
                    <a:moveTo>
                      <a:pt x="167282" y="300638"/>
                    </a:moveTo>
                    <a:cubicBezTo>
                      <a:pt x="174512" y="299087"/>
                      <a:pt x="180427" y="300459"/>
                      <a:pt x="183773" y="301653"/>
                    </a:cubicBezTo>
                    <a:cubicBezTo>
                      <a:pt x="190226" y="304040"/>
                      <a:pt x="205521" y="312394"/>
                      <a:pt x="205521" y="339368"/>
                    </a:cubicBezTo>
                    <a:lnTo>
                      <a:pt x="205521" y="459434"/>
                    </a:lnTo>
                    <a:lnTo>
                      <a:pt x="235873" y="459434"/>
                    </a:lnTo>
                    <a:cubicBezTo>
                      <a:pt x="249017" y="459434"/>
                      <a:pt x="259772" y="470175"/>
                      <a:pt x="259772" y="483304"/>
                    </a:cubicBezTo>
                    <a:cubicBezTo>
                      <a:pt x="259533" y="496671"/>
                      <a:pt x="249017" y="507173"/>
                      <a:pt x="235873" y="507173"/>
                    </a:cubicBezTo>
                    <a:lnTo>
                      <a:pt x="235634" y="507173"/>
                    </a:lnTo>
                    <a:lnTo>
                      <a:pt x="205521" y="507173"/>
                    </a:lnTo>
                    <a:lnTo>
                      <a:pt x="205521" y="583557"/>
                    </a:lnTo>
                    <a:cubicBezTo>
                      <a:pt x="205521" y="596686"/>
                      <a:pt x="194766" y="607427"/>
                      <a:pt x="181622" y="607427"/>
                    </a:cubicBezTo>
                    <a:cubicBezTo>
                      <a:pt x="168477" y="607427"/>
                      <a:pt x="157723" y="596686"/>
                      <a:pt x="157723" y="583557"/>
                    </a:cubicBezTo>
                    <a:lnTo>
                      <a:pt x="157723" y="507173"/>
                    </a:lnTo>
                    <a:lnTo>
                      <a:pt x="70730" y="506935"/>
                    </a:lnTo>
                    <a:cubicBezTo>
                      <a:pt x="45397" y="506935"/>
                      <a:pt x="35599" y="492374"/>
                      <a:pt x="32731" y="486168"/>
                    </a:cubicBezTo>
                    <a:cubicBezTo>
                      <a:pt x="29624" y="479723"/>
                      <a:pt x="24366" y="463014"/>
                      <a:pt x="40378" y="443441"/>
                    </a:cubicBezTo>
                    <a:lnTo>
                      <a:pt x="142905" y="317169"/>
                    </a:lnTo>
                    <a:cubicBezTo>
                      <a:pt x="151509" y="306666"/>
                      <a:pt x="160053" y="302190"/>
                      <a:pt x="167282" y="300638"/>
                    </a:cubicBezTo>
                    <a:close/>
                    <a:moveTo>
                      <a:pt x="276286" y="158702"/>
                    </a:moveTo>
                    <a:cubicBezTo>
                      <a:pt x="341297" y="158702"/>
                      <a:pt x="413240" y="184484"/>
                      <a:pt x="455306" y="222681"/>
                    </a:cubicBezTo>
                    <a:cubicBezTo>
                      <a:pt x="465105" y="231514"/>
                      <a:pt x="465822" y="246792"/>
                      <a:pt x="456740" y="256342"/>
                    </a:cubicBezTo>
                    <a:cubicBezTo>
                      <a:pt x="452198" y="261594"/>
                      <a:pt x="445745" y="264220"/>
                      <a:pt x="439053" y="264220"/>
                    </a:cubicBezTo>
                    <a:cubicBezTo>
                      <a:pt x="433317" y="264220"/>
                      <a:pt x="427580" y="262071"/>
                      <a:pt x="423039" y="258013"/>
                    </a:cubicBezTo>
                    <a:cubicBezTo>
                      <a:pt x="390294" y="228172"/>
                      <a:pt x="328630" y="206447"/>
                      <a:pt x="276286" y="206447"/>
                    </a:cubicBezTo>
                    <a:cubicBezTo>
                      <a:pt x="224420" y="206447"/>
                      <a:pt x="162995" y="227694"/>
                      <a:pt x="130489" y="257058"/>
                    </a:cubicBezTo>
                    <a:cubicBezTo>
                      <a:pt x="120689" y="265891"/>
                      <a:pt x="105632" y="264936"/>
                      <a:pt x="96788" y="255148"/>
                    </a:cubicBezTo>
                    <a:cubicBezTo>
                      <a:pt x="87945" y="245360"/>
                      <a:pt x="88662" y="230320"/>
                      <a:pt x="98461" y="221487"/>
                    </a:cubicBezTo>
                    <a:cubicBezTo>
                      <a:pt x="140288" y="184007"/>
                      <a:pt x="211753" y="158702"/>
                      <a:pt x="276286" y="158702"/>
                    </a:cubicBezTo>
                    <a:close/>
                    <a:moveTo>
                      <a:pt x="275786" y="0"/>
                    </a:moveTo>
                    <a:cubicBezTo>
                      <a:pt x="373064" y="0"/>
                      <a:pt x="478946" y="39381"/>
                      <a:pt x="545869" y="100482"/>
                    </a:cubicBezTo>
                    <a:cubicBezTo>
                      <a:pt x="555668" y="109313"/>
                      <a:pt x="556146" y="124349"/>
                      <a:pt x="547303" y="134135"/>
                    </a:cubicBezTo>
                    <a:cubicBezTo>
                      <a:pt x="542522" y="139147"/>
                      <a:pt x="536069" y="141772"/>
                      <a:pt x="529616" y="141772"/>
                    </a:cubicBezTo>
                    <a:cubicBezTo>
                      <a:pt x="523880" y="141772"/>
                      <a:pt x="518143" y="139863"/>
                      <a:pt x="513602" y="135567"/>
                    </a:cubicBezTo>
                    <a:cubicBezTo>
                      <a:pt x="455045" y="82342"/>
                      <a:pt x="361830" y="47735"/>
                      <a:pt x="275786" y="47735"/>
                    </a:cubicBezTo>
                    <a:cubicBezTo>
                      <a:pt x="190699" y="47735"/>
                      <a:pt x="98201" y="81626"/>
                      <a:pt x="39883" y="134135"/>
                    </a:cubicBezTo>
                    <a:cubicBezTo>
                      <a:pt x="30083" y="142966"/>
                      <a:pt x="15026" y="142011"/>
                      <a:pt x="6182" y="132225"/>
                    </a:cubicBezTo>
                    <a:cubicBezTo>
                      <a:pt x="-2661" y="122440"/>
                      <a:pt x="-1944" y="107403"/>
                      <a:pt x="7855" y="98572"/>
                    </a:cubicBezTo>
                    <a:cubicBezTo>
                      <a:pt x="74539" y="38665"/>
                      <a:pt x="179704" y="0"/>
                      <a:pt x="275786" y="0"/>
                    </a:cubicBezTo>
                    <a:close/>
                  </a:path>
                </a:pathLst>
              </a:custGeom>
              <a:solidFill>
                <a:srgbClr val="00B0F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Calibri"/>
                  <a:ea typeface="微软雅黑"/>
                  <a:cs typeface="+mn-cs"/>
                </a:endParaRPr>
              </a:p>
            </p:txBody>
          </p:sp>
        </p:grpSp>
        <p:sp>
          <p:nvSpPr>
            <p:cNvPr id="93" name="文本框 92"/>
            <p:cNvSpPr txBox="1"/>
            <p:nvPr/>
          </p:nvSpPr>
          <p:spPr>
            <a:xfrm>
              <a:off x="8465014" y="5658304"/>
              <a:ext cx="1175376"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4G Supported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(optional)</a:t>
              </a:r>
              <a:endParaRPr kumimoji="0" lang="zh-CN" altLang="en-US" sz="1200" b="0"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96" name="组合 95"/>
          <p:cNvGrpSpPr/>
          <p:nvPr/>
        </p:nvGrpSpPr>
        <p:grpSpPr>
          <a:xfrm>
            <a:off x="8570017" y="4136345"/>
            <a:ext cx="1156670" cy="717777"/>
            <a:chOff x="8476002" y="4136345"/>
            <a:chExt cx="1156670" cy="717777"/>
          </a:xfrm>
        </p:grpSpPr>
        <p:sp>
          <p:nvSpPr>
            <p:cNvPr id="97" name="iconfont-10774-5766828"/>
            <p:cNvSpPr>
              <a:spLocks noChangeAspect="1"/>
            </p:cNvSpPr>
            <p:nvPr/>
          </p:nvSpPr>
          <p:spPr bwMode="auto">
            <a:xfrm>
              <a:off x="8929652" y="4136345"/>
              <a:ext cx="249370" cy="352109"/>
            </a:xfrm>
            <a:custGeom>
              <a:avLst/>
              <a:gdLst>
                <a:gd name="T0" fmla="*/ 4533 w 9066"/>
                <a:gd name="T1" fmla="*/ 8533 h 12800"/>
                <a:gd name="T2" fmla="*/ 7200 w 9066"/>
                <a:gd name="T3" fmla="*/ 5867 h 12800"/>
                <a:gd name="T4" fmla="*/ 7200 w 9066"/>
                <a:gd name="T5" fmla="*/ 2667 h 12800"/>
                <a:gd name="T6" fmla="*/ 4533 w 9066"/>
                <a:gd name="T7" fmla="*/ 0 h 12800"/>
                <a:gd name="T8" fmla="*/ 1866 w 9066"/>
                <a:gd name="T9" fmla="*/ 2667 h 12800"/>
                <a:gd name="T10" fmla="*/ 1866 w 9066"/>
                <a:gd name="T11" fmla="*/ 5867 h 12800"/>
                <a:gd name="T12" fmla="*/ 4533 w 9066"/>
                <a:gd name="T13" fmla="*/ 8533 h 12800"/>
                <a:gd name="T14" fmla="*/ 8533 w 9066"/>
                <a:gd name="T15" fmla="*/ 5387 h 12800"/>
                <a:gd name="T16" fmla="*/ 8000 w 9066"/>
                <a:gd name="T17" fmla="*/ 5920 h 12800"/>
                <a:gd name="T18" fmla="*/ 8000 w 9066"/>
                <a:gd name="T19" fmla="*/ 6453 h 12800"/>
                <a:gd name="T20" fmla="*/ 4800 w 9066"/>
                <a:gd name="T21" fmla="*/ 9653 h 12800"/>
                <a:gd name="T22" fmla="*/ 4266 w 9066"/>
                <a:gd name="T23" fmla="*/ 9653 h 12800"/>
                <a:gd name="T24" fmla="*/ 1066 w 9066"/>
                <a:gd name="T25" fmla="*/ 6453 h 12800"/>
                <a:gd name="T26" fmla="*/ 1066 w 9066"/>
                <a:gd name="T27" fmla="*/ 5920 h 12800"/>
                <a:gd name="T28" fmla="*/ 533 w 9066"/>
                <a:gd name="T29" fmla="*/ 5387 h 12800"/>
                <a:gd name="T30" fmla="*/ 0 w 9066"/>
                <a:gd name="T31" fmla="*/ 5920 h 12800"/>
                <a:gd name="T32" fmla="*/ 0 w 9066"/>
                <a:gd name="T33" fmla="*/ 6453 h 12800"/>
                <a:gd name="T34" fmla="*/ 4000 w 9066"/>
                <a:gd name="T35" fmla="*/ 10693 h 12800"/>
                <a:gd name="T36" fmla="*/ 4000 w 9066"/>
                <a:gd name="T37" fmla="*/ 11733 h 12800"/>
                <a:gd name="T38" fmla="*/ 2640 w 9066"/>
                <a:gd name="T39" fmla="*/ 11733 h 12800"/>
                <a:gd name="T40" fmla="*/ 2133 w 9066"/>
                <a:gd name="T41" fmla="*/ 12240 h 12800"/>
                <a:gd name="T42" fmla="*/ 2133 w 9066"/>
                <a:gd name="T43" fmla="*/ 12293 h 12800"/>
                <a:gd name="T44" fmla="*/ 2640 w 9066"/>
                <a:gd name="T45" fmla="*/ 12800 h 12800"/>
                <a:gd name="T46" fmla="*/ 6426 w 9066"/>
                <a:gd name="T47" fmla="*/ 12800 h 12800"/>
                <a:gd name="T48" fmla="*/ 6933 w 9066"/>
                <a:gd name="T49" fmla="*/ 12293 h 12800"/>
                <a:gd name="T50" fmla="*/ 6933 w 9066"/>
                <a:gd name="T51" fmla="*/ 12240 h 12800"/>
                <a:gd name="T52" fmla="*/ 6426 w 9066"/>
                <a:gd name="T53" fmla="*/ 11733 h 12800"/>
                <a:gd name="T54" fmla="*/ 5066 w 9066"/>
                <a:gd name="T55" fmla="*/ 11733 h 12800"/>
                <a:gd name="T56" fmla="*/ 5066 w 9066"/>
                <a:gd name="T57" fmla="*/ 10693 h 12800"/>
                <a:gd name="T58" fmla="*/ 9066 w 9066"/>
                <a:gd name="T59" fmla="*/ 6453 h 12800"/>
                <a:gd name="T60" fmla="*/ 9066 w 9066"/>
                <a:gd name="T61" fmla="*/ 5920 h 12800"/>
                <a:gd name="T62" fmla="*/ 8533 w 9066"/>
                <a:gd name="T63" fmla="*/ 538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66" h="12800">
                  <a:moveTo>
                    <a:pt x="4533" y="8533"/>
                  </a:moveTo>
                  <a:cubicBezTo>
                    <a:pt x="6000" y="8533"/>
                    <a:pt x="7200" y="7333"/>
                    <a:pt x="7200" y="5867"/>
                  </a:cubicBezTo>
                  <a:lnTo>
                    <a:pt x="7200" y="2667"/>
                  </a:lnTo>
                  <a:cubicBezTo>
                    <a:pt x="7200" y="1200"/>
                    <a:pt x="6000" y="0"/>
                    <a:pt x="4533" y="0"/>
                  </a:cubicBezTo>
                  <a:cubicBezTo>
                    <a:pt x="3066" y="0"/>
                    <a:pt x="1866" y="1200"/>
                    <a:pt x="1866" y="2667"/>
                  </a:cubicBezTo>
                  <a:lnTo>
                    <a:pt x="1866" y="5867"/>
                  </a:lnTo>
                  <a:cubicBezTo>
                    <a:pt x="1866" y="7333"/>
                    <a:pt x="3066" y="8533"/>
                    <a:pt x="4533" y="8533"/>
                  </a:cubicBezTo>
                  <a:close/>
                  <a:moveTo>
                    <a:pt x="8533" y="5387"/>
                  </a:moveTo>
                  <a:cubicBezTo>
                    <a:pt x="8240" y="5387"/>
                    <a:pt x="8000" y="5627"/>
                    <a:pt x="8000" y="5920"/>
                  </a:cubicBezTo>
                  <a:lnTo>
                    <a:pt x="8000" y="6453"/>
                  </a:lnTo>
                  <a:cubicBezTo>
                    <a:pt x="8000" y="8213"/>
                    <a:pt x="6560" y="9653"/>
                    <a:pt x="4800" y="9653"/>
                  </a:cubicBezTo>
                  <a:lnTo>
                    <a:pt x="4266" y="9653"/>
                  </a:lnTo>
                  <a:cubicBezTo>
                    <a:pt x="2506" y="9653"/>
                    <a:pt x="1066" y="8213"/>
                    <a:pt x="1066" y="6453"/>
                  </a:cubicBezTo>
                  <a:lnTo>
                    <a:pt x="1066" y="5920"/>
                  </a:lnTo>
                  <a:cubicBezTo>
                    <a:pt x="1066" y="5627"/>
                    <a:pt x="826" y="5387"/>
                    <a:pt x="533" y="5387"/>
                  </a:cubicBezTo>
                  <a:cubicBezTo>
                    <a:pt x="240" y="5387"/>
                    <a:pt x="0" y="5627"/>
                    <a:pt x="0" y="5920"/>
                  </a:cubicBezTo>
                  <a:lnTo>
                    <a:pt x="0" y="6453"/>
                  </a:lnTo>
                  <a:cubicBezTo>
                    <a:pt x="0" y="8720"/>
                    <a:pt x="1760" y="10560"/>
                    <a:pt x="4000" y="10693"/>
                  </a:cubicBezTo>
                  <a:lnTo>
                    <a:pt x="4000" y="11733"/>
                  </a:lnTo>
                  <a:lnTo>
                    <a:pt x="2640" y="11733"/>
                  </a:lnTo>
                  <a:cubicBezTo>
                    <a:pt x="2373" y="11733"/>
                    <a:pt x="2133" y="11973"/>
                    <a:pt x="2133" y="12240"/>
                  </a:cubicBezTo>
                  <a:lnTo>
                    <a:pt x="2133" y="12293"/>
                  </a:lnTo>
                  <a:cubicBezTo>
                    <a:pt x="2133" y="12560"/>
                    <a:pt x="2373" y="12800"/>
                    <a:pt x="2640" y="12800"/>
                  </a:cubicBezTo>
                  <a:lnTo>
                    <a:pt x="6426" y="12800"/>
                  </a:lnTo>
                  <a:cubicBezTo>
                    <a:pt x="6693" y="12800"/>
                    <a:pt x="6933" y="12560"/>
                    <a:pt x="6933" y="12293"/>
                  </a:cubicBezTo>
                  <a:lnTo>
                    <a:pt x="6933" y="12240"/>
                  </a:lnTo>
                  <a:cubicBezTo>
                    <a:pt x="6933" y="11973"/>
                    <a:pt x="6693" y="11733"/>
                    <a:pt x="6426" y="11733"/>
                  </a:cubicBezTo>
                  <a:lnTo>
                    <a:pt x="5066" y="11733"/>
                  </a:lnTo>
                  <a:lnTo>
                    <a:pt x="5066" y="10693"/>
                  </a:lnTo>
                  <a:cubicBezTo>
                    <a:pt x="7306" y="10560"/>
                    <a:pt x="9066" y="8693"/>
                    <a:pt x="9066" y="6453"/>
                  </a:cubicBezTo>
                  <a:lnTo>
                    <a:pt x="9066" y="5920"/>
                  </a:lnTo>
                  <a:cubicBezTo>
                    <a:pt x="9066" y="5627"/>
                    <a:pt x="8826" y="5387"/>
                    <a:pt x="8533" y="5387"/>
                  </a:cubicBezTo>
                  <a:close/>
                </a:path>
              </a:pathLst>
            </a:custGeom>
            <a:solidFill>
              <a:schemeClr val="tx1"/>
            </a:solidFill>
            <a:ln>
              <a:noFill/>
            </a:ln>
          </p:spPr>
          <p:txBody>
            <a:bodyPr/>
            <a:lstStyle/>
            <a:p>
              <a:endParaRPr lang="es-AR"/>
            </a:p>
          </p:txBody>
        </p:sp>
        <p:sp>
          <p:nvSpPr>
            <p:cNvPr id="98" name="文本框 97"/>
            <p:cNvSpPr txBox="1"/>
            <p:nvPr/>
          </p:nvSpPr>
          <p:spPr>
            <a:xfrm>
              <a:off x="8476002" y="4577123"/>
              <a:ext cx="11566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Audio Intercom</a:t>
              </a:r>
              <a:endParaRPr kumimoji="0" lang="zh-CN" altLang="en-US" sz="1200" b="0"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99" name="组合 98"/>
          <p:cNvGrpSpPr/>
          <p:nvPr/>
        </p:nvGrpSpPr>
        <p:grpSpPr>
          <a:xfrm>
            <a:off x="9537076" y="4149037"/>
            <a:ext cx="1546322" cy="889751"/>
            <a:chOff x="9443061" y="4149037"/>
            <a:chExt cx="1546322" cy="889751"/>
          </a:xfrm>
        </p:grpSpPr>
        <p:grpSp>
          <p:nvGrpSpPr>
            <p:cNvPr id="100" name="组合 99"/>
            <p:cNvGrpSpPr/>
            <p:nvPr/>
          </p:nvGrpSpPr>
          <p:grpSpPr>
            <a:xfrm>
              <a:off x="9972765" y="4149037"/>
              <a:ext cx="515261" cy="336608"/>
              <a:chOff x="7406606" y="21853001"/>
              <a:chExt cx="892184" cy="582843"/>
            </a:xfrm>
          </p:grpSpPr>
          <p:sp>
            <p:nvSpPr>
              <p:cNvPr id="102" name="webcam_154557"/>
              <p:cNvSpPr>
                <a:spLocks noChangeAspect="1"/>
              </p:cNvSpPr>
              <p:nvPr/>
            </p:nvSpPr>
            <p:spPr bwMode="auto">
              <a:xfrm>
                <a:off x="7406606" y="21853001"/>
                <a:ext cx="541911" cy="578219"/>
              </a:xfrm>
              <a:custGeom>
                <a:avLst/>
                <a:gdLst>
                  <a:gd name="connsiteX0" fmla="*/ 286438 w 572875"/>
                  <a:gd name="connsiteY0" fmla="*/ 164488 h 603052"/>
                  <a:gd name="connsiteX1" fmla="*/ 332129 w 572875"/>
                  <a:gd name="connsiteY1" fmla="*/ 210179 h 603052"/>
                  <a:gd name="connsiteX2" fmla="*/ 286438 w 572875"/>
                  <a:gd name="connsiteY2" fmla="*/ 255870 h 603052"/>
                  <a:gd name="connsiteX3" fmla="*/ 240747 w 572875"/>
                  <a:gd name="connsiteY3" fmla="*/ 210179 h 603052"/>
                  <a:gd name="connsiteX4" fmla="*/ 286438 w 572875"/>
                  <a:gd name="connsiteY4" fmla="*/ 164488 h 603052"/>
                  <a:gd name="connsiteX5" fmla="*/ 286438 w 572875"/>
                  <a:gd name="connsiteY5" fmla="*/ 109646 h 603052"/>
                  <a:gd name="connsiteX6" fmla="*/ 185790 w 572875"/>
                  <a:gd name="connsiteY6" fmla="*/ 210109 h 603052"/>
                  <a:gd name="connsiteX7" fmla="*/ 286438 w 572875"/>
                  <a:gd name="connsiteY7" fmla="*/ 310709 h 603052"/>
                  <a:gd name="connsiteX8" fmla="*/ 387086 w 572875"/>
                  <a:gd name="connsiteY8" fmla="*/ 210109 h 603052"/>
                  <a:gd name="connsiteX9" fmla="*/ 286438 w 572875"/>
                  <a:gd name="connsiteY9" fmla="*/ 109646 h 603052"/>
                  <a:gd name="connsiteX10" fmla="*/ 286438 w 572875"/>
                  <a:gd name="connsiteY10" fmla="*/ 0 h 603052"/>
                  <a:gd name="connsiteX11" fmla="*/ 496934 w 572875"/>
                  <a:gd name="connsiteY11" fmla="*/ 210109 h 603052"/>
                  <a:gd name="connsiteX12" fmla="*/ 399444 w 572875"/>
                  <a:gd name="connsiteY12" fmla="*/ 387461 h 603052"/>
                  <a:gd name="connsiteX13" fmla="*/ 571355 w 572875"/>
                  <a:gd name="connsiteY13" fmla="*/ 566458 h 603052"/>
                  <a:gd name="connsiteX14" fmla="*/ 567785 w 572875"/>
                  <a:gd name="connsiteY14" fmla="*/ 591402 h 603052"/>
                  <a:gd name="connsiteX15" fmla="*/ 545404 w 572875"/>
                  <a:gd name="connsiteY15" fmla="*/ 603052 h 603052"/>
                  <a:gd name="connsiteX16" fmla="*/ 27472 w 572875"/>
                  <a:gd name="connsiteY16" fmla="*/ 603052 h 603052"/>
                  <a:gd name="connsiteX17" fmla="*/ 5091 w 572875"/>
                  <a:gd name="connsiteY17" fmla="*/ 591402 h 603052"/>
                  <a:gd name="connsiteX18" fmla="*/ 1521 w 572875"/>
                  <a:gd name="connsiteY18" fmla="*/ 566458 h 603052"/>
                  <a:gd name="connsiteX19" fmla="*/ 173432 w 572875"/>
                  <a:gd name="connsiteY19" fmla="*/ 387461 h 603052"/>
                  <a:gd name="connsiteX20" fmla="*/ 75942 w 572875"/>
                  <a:gd name="connsiteY20" fmla="*/ 210109 h 603052"/>
                  <a:gd name="connsiteX21" fmla="*/ 286438 w 572875"/>
                  <a:gd name="connsiteY21"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2875" h="603052">
                    <a:moveTo>
                      <a:pt x="286438" y="164488"/>
                    </a:moveTo>
                    <a:cubicBezTo>
                      <a:pt x="311672" y="164488"/>
                      <a:pt x="332129" y="184945"/>
                      <a:pt x="332129" y="210179"/>
                    </a:cubicBezTo>
                    <a:cubicBezTo>
                      <a:pt x="332129" y="235413"/>
                      <a:pt x="311672" y="255870"/>
                      <a:pt x="286438" y="255870"/>
                    </a:cubicBezTo>
                    <a:cubicBezTo>
                      <a:pt x="261204" y="255870"/>
                      <a:pt x="240747" y="235413"/>
                      <a:pt x="240747" y="210179"/>
                    </a:cubicBezTo>
                    <a:cubicBezTo>
                      <a:pt x="240747" y="184945"/>
                      <a:pt x="261204" y="164488"/>
                      <a:pt x="286438" y="164488"/>
                    </a:cubicBezTo>
                    <a:close/>
                    <a:moveTo>
                      <a:pt x="286438" y="109646"/>
                    </a:moveTo>
                    <a:cubicBezTo>
                      <a:pt x="230965" y="109646"/>
                      <a:pt x="185790" y="154738"/>
                      <a:pt x="185790" y="210109"/>
                    </a:cubicBezTo>
                    <a:cubicBezTo>
                      <a:pt x="185790" y="265617"/>
                      <a:pt x="230965" y="310709"/>
                      <a:pt x="286438" y="310709"/>
                    </a:cubicBezTo>
                    <a:cubicBezTo>
                      <a:pt x="341911" y="310709"/>
                      <a:pt x="387086" y="265617"/>
                      <a:pt x="387086" y="210109"/>
                    </a:cubicBezTo>
                    <a:cubicBezTo>
                      <a:pt x="387086" y="154738"/>
                      <a:pt x="341911" y="109646"/>
                      <a:pt x="286438" y="109646"/>
                    </a:cubicBezTo>
                    <a:close/>
                    <a:moveTo>
                      <a:pt x="286438" y="0"/>
                    </a:moveTo>
                    <a:cubicBezTo>
                      <a:pt x="402465" y="0"/>
                      <a:pt x="496934" y="94295"/>
                      <a:pt x="496934" y="210109"/>
                    </a:cubicBezTo>
                    <a:cubicBezTo>
                      <a:pt x="496934" y="284531"/>
                      <a:pt x="458075" y="350044"/>
                      <a:pt x="399444" y="387461"/>
                    </a:cubicBezTo>
                    <a:cubicBezTo>
                      <a:pt x="478122" y="419258"/>
                      <a:pt x="541971" y="483401"/>
                      <a:pt x="571355" y="566458"/>
                    </a:cubicBezTo>
                    <a:cubicBezTo>
                      <a:pt x="574239" y="574955"/>
                      <a:pt x="573003" y="584138"/>
                      <a:pt x="567785" y="591402"/>
                    </a:cubicBezTo>
                    <a:cubicBezTo>
                      <a:pt x="562705" y="598666"/>
                      <a:pt x="554329" y="603052"/>
                      <a:pt x="545404" y="603052"/>
                    </a:cubicBezTo>
                    <a:lnTo>
                      <a:pt x="27472" y="603052"/>
                    </a:lnTo>
                    <a:cubicBezTo>
                      <a:pt x="18547" y="603052"/>
                      <a:pt x="10171" y="598666"/>
                      <a:pt x="5091" y="591402"/>
                    </a:cubicBezTo>
                    <a:cubicBezTo>
                      <a:pt x="-127" y="584138"/>
                      <a:pt x="-1363" y="574955"/>
                      <a:pt x="1521" y="566458"/>
                    </a:cubicBezTo>
                    <a:cubicBezTo>
                      <a:pt x="30905" y="483401"/>
                      <a:pt x="94754" y="419258"/>
                      <a:pt x="173432" y="387461"/>
                    </a:cubicBezTo>
                    <a:cubicBezTo>
                      <a:pt x="114801" y="350044"/>
                      <a:pt x="75942" y="284531"/>
                      <a:pt x="75942" y="210109"/>
                    </a:cubicBezTo>
                    <a:cubicBezTo>
                      <a:pt x="75942" y="94295"/>
                      <a:pt x="170411" y="0"/>
                      <a:pt x="286438" y="0"/>
                    </a:cubicBezTo>
                    <a:close/>
                  </a:path>
                </a:pathLst>
              </a:custGeom>
              <a:solidFill>
                <a:schemeClr val="tx1"/>
              </a:solidFill>
              <a:ln>
                <a:noFill/>
              </a:ln>
            </p:spPr>
            <p:txBody>
              <a:bodyPr/>
              <a:lstStyle/>
              <a:p>
                <a:endParaRPr lang="es-AR"/>
              </a:p>
            </p:txBody>
          </p:sp>
          <p:sp>
            <p:nvSpPr>
              <p:cNvPr id="103" name="video-clapperboard_84566"/>
              <p:cNvSpPr>
                <a:spLocks noChangeAspect="1"/>
              </p:cNvSpPr>
              <p:nvPr/>
            </p:nvSpPr>
            <p:spPr bwMode="auto">
              <a:xfrm>
                <a:off x="7905889" y="22038197"/>
                <a:ext cx="392901" cy="397647"/>
              </a:xfrm>
              <a:custGeom>
                <a:avLst/>
                <a:gdLst>
                  <a:gd name="T0" fmla="*/ 2934 w 3533"/>
                  <a:gd name="T1" fmla="*/ 0 h 3533"/>
                  <a:gd name="T2" fmla="*/ 599 w 3533"/>
                  <a:gd name="T3" fmla="*/ 0 h 3533"/>
                  <a:gd name="T4" fmla="*/ 0 w 3533"/>
                  <a:gd name="T5" fmla="*/ 599 h 3533"/>
                  <a:gd name="T6" fmla="*/ 0 w 3533"/>
                  <a:gd name="T7" fmla="*/ 2934 h 3533"/>
                  <a:gd name="T8" fmla="*/ 599 w 3533"/>
                  <a:gd name="T9" fmla="*/ 3533 h 3533"/>
                  <a:gd name="T10" fmla="*/ 2934 w 3533"/>
                  <a:gd name="T11" fmla="*/ 3533 h 3533"/>
                  <a:gd name="T12" fmla="*/ 3533 w 3533"/>
                  <a:gd name="T13" fmla="*/ 2934 h 3533"/>
                  <a:gd name="T14" fmla="*/ 3533 w 3533"/>
                  <a:gd name="T15" fmla="*/ 599 h 3533"/>
                  <a:gd name="T16" fmla="*/ 2934 w 3533"/>
                  <a:gd name="T17" fmla="*/ 0 h 3533"/>
                  <a:gd name="T18" fmla="*/ 3333 w 3533"/>
                  <a:gd name="T19" fmla="*/ 599 h 3533"/>
                  <a:gd name="T20" fmla="*/ 3333 w 3533"/>
                  <a:gd name="T21" fmla="*/ 1222 h 3533"/>
                  <a:gd name="T22" fmla="*/ 2712 w 3533"/>
                  <a:gd name="T23" fmla="*/ 1222 h 3533"/>
                  <a:gd name="T24" fmla="*/ 3153 w 3533"/>
                  <a:gd name="T25" fmla="*/ 782 h 3533"/>
                  <a:gd name="T26" fmla="*/ 3182 w 3533"/>
                  <a:gd name="T27" fmla="*/ 711 h 3533"/>
                  <a:gd name="T28" fmla="*/ 3153 w 3533"/>
                  <a:gd name="T29" fmla="*/ 640 h 3533"/>
                  <a:gd name="T30" fmla="*/ 2712 w 3533"/>
                  <a:gd name="T31" fmla="*/ 200 h 3533"/>
                  <a:gd name="T32" fmla="*/ 2934 w 3533"/>
                  <a:gd name="T33" fmla="*/ 200 h 3533"/>
                  <a:gd name="T34" fmla="*/ 3333 w 3533"/>
                  <a:gd name="T35" fmla="*/ 599 h 3533"/>
                  <a:gd name="T36" fmla="*/ 1941 w 3533"/>
                  <a:gd name="T37" fmla="*/ 1222 h 3533"/>
                  <a:gd name="T38" fmla="*/ 2381 w 3533"/>
                  <a:gd name="T39" fmla="*/ 782 h 3533"/>
                  <a:gd name="T40" fmla="*/ 2410 w 3533"/>
                  <a:gd name="T41" fmla="*/ 711 h 3533"/>
                  <a:gd name="T42" fmla="*/ 2381 w 3533"/>
                  <a:gd name="T43" fmla="*/ 640 h 3533"/>
                  <a:gd name="T44" fmla="*/ 1941 w 3533"/>
                  <a:gd name="T45" fmla="*/ 200 h 3533"/>
                  <a:gd name="T46" fmla="*/ 2429 w 3533"/>
                  <a:gd name="T47" fmla="*/ 200 h 3533"/>
                  <a:gd name="T48" fmla="*/ 2940 w 3533"/>
                  <a:gd name="T49" fmla="*/ 711 h 3533"/>
                  <a:gd name="T50" fmla="*/ 2429 w 3533"/>
                  <a:gd name="T51" fmla="*/ 1222 h 3533"/>
                  <a:gd name="T52" fmla="*/ 1941 w 3533"/>
                  <a:gd name="T53" fmla="*/ 1222 h 3533"/>
                  <a:gd name="T54" fmla="*/ 1169 w 3533"/>
                  <a:gd name="T55" fmla="*/ 1222 h 3533"/>
                  <a:gd name="T56" fmla="*/ 1610 w 3533"/>
                  <a:gd name="T57" fmla="*/ 782 h 3533"/>
                  <a:gd name="T58" fmla="*/ 1610 w 3533"/>
                  <a:gd name="T59" fmla="*/ 640 h 3533"/>
                  <a:gd name="T60" fmla="*/ 1169 w 3533"/>
                  <a:gd name="T61" fmla="*/ 200 h 3533"/>
                  <a:gd name="T62" fmla="*/ 1658 w 3533"/>
                  <a:gd name="T63" fmla="*/ 200 h 3533"/>
                  <a:gd name="T64" fmla="*/ 2169 w 3533"/>
                  <a:gd name="T65" fmla="*/ 711 h 3533"/>
                  <a:gd name="T66" fmla="*/ 1658 w 3533"/>
                  <a:gd name="T67" fmla="*/ 1222 h 3533"/>
                  <a:gd name="T68" fmla="*/ 1169 w 3533"/>
                  <a:gd name="T69" fmla="*/ 1222 h 3533"/>
                  <a:gd name="T70" fmla="*/ 887 w 3533"/>
                  <a:gd name="T71" fmla="*/ 200 h 3533"/>
                  <a:gd name="T72" fmla="*/ 1398 w 3533"/>
                  <a:gd name="T73" fmla="*/ 711 h 3533"/>
                  <a:gd name="T74" fmla="*/ 887 w 3533"/>
                  <a:gd name="T75" fmla="*/ 1222 h 3533"/>
                  <a:gd name="T76" fmla="*/ 398 w 3533"/>
                  <a:gd name="T77" fmla="*/ 1222 h 3533"/>
                  <a:gd name="T78" fmla="*/ 838 w 3533"/>
                  <a:gd name="T79" fmla="*/ 782 h 3533"/>
                  <a:gd name="T80" fmla="*/ 838 w 3533"/>
                  <a:gd name="T81" fmla="*/ 640 h 3533"/>
                  <a:gd name="T82" fmla="*/ 434 w 3533"/>
                  <a:gd name="T83" fmla="*/ 236 h 3533"/>
                  <a:gd name="T84" fmla="*/ 599 w 3533"/>
                  <a:gd name="T85" fmla="*/ 200 h 3533"/>
                  <a:gd name="T86" fmla="*/ 887 w 3533"/>
                  <a:gd name="T87" fmla="*/ 200 h 3533"/>
                  <a:gd name="T88" fmla="*/ 278 w 3533"/>
                  <a:gd name="T89" fmla="*/ 363 h 3533"/>
                  <a:gd name="T90" fmla="*/ 626 w 3533"/>
                  <a:gd name="T91" fmla="*/ 711 h 3533"/>
                  <a:gd name="T92" fmla="*/ 200 w 3533"/>
                  <a:gd name="T93" fmla="*/ 1137 h 3533"/>
                  <a:gd name="T94" fmla="*/ 200 w 3533"/>
                  <a:gd name="T95" fmla="*/ 599 h 3533"/>
                  <a:gd name="T96" fmla="*/ 278 w 3533"/>
                  <a:gd name="T97" fmla="*/ 363 h 3533"/>
                  <a:gd name="T98" fmla="*/ 2934 w 3533"/>
                  <a:gd name="T99" fmla="*/ 3333 h 3533"/>
                  <a:gd name="T100" fmla="*/ 599 w 3533"/>
                  <a:gd name="T101" fmla="*/ 3333 h 3533"/>
                  <a:gd name="T102" fmla="*/ 200 w 3533"/>
                  <a:gd name="T103" fmla="*/ 2934 h 3533"/>
                  <a:gd name="T104" fmla="*/ 200 w 3533"/>
                  <a:gd name="T105" fmla="*/ 1422 h 3533"/>
                  <a:gd name="T106" fmla="*/ 3333 w 3533"/>
                  <a:gd name="T107" fmla="*/ 1422 h 3533"/>
                  <a:gd name="T108" fmla="*/ 3333 w 3533"/>
                  <a:gd name="T109" fmla="*/ 2934 h 3533"/>
                  <a:gd name="T110" fmla="*/ 2934 w 3533"/>
                  <a:gd name="T111" fmla="*/ 3333 h 3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3" h="3533">
                    <a:moveTo>
                      <a:pt x="2934" y="0"/>
                    </a:moveTo>
                    <a:lnTo>
                      <a:pt x="599" y="0"/>
                    </a:lnTo>
                    <a:cubicBezTo>
                      <a:pt x="269" y="0"/>
                      <a:pt x="0" y="269"/>
                      <a:pt x="0" y="599"/>
                    </a:cubicBezTo>
                    <a:lnTo>
                      <a:pt x="0" y="2934"/>
                    </a:lnTo>
                    <a:cubicBezTo>
                      <a:pt x="0" y="3265"/>
                      <a:pt x="269" y="3533"/>
                      <a:pt x="599" y="3533"/>
                    </a:cubicBezTo>
                    <a:lnTo>
                      <a:pt x="2934" y="3533"/>
                    </a:lnTo>
                    <a:cubicBezTo>
                      <a:pt x="3265" y="3533"/>
                      <a:pt x="3533" y="3265"/>
                      <a:pt x="3533" y="2934"/>
                    </a:cubicBezTo>
                    <a:lnTo>
                      <a:pt x="3533" y="599"/>
                    </a:lnTo>
                    <a:cubicBezTo>
                      <a:pt x="3533" y="269"/>
                      <a:pt x="3265" y="0"/>
                      <a:pt x="2934" y="0"/>
                    </a:cubicBezTo>
                    <a:close/>
                    <a:moveTo>
                      <a:pt x="3333" y="599"/>
                    </a:moveTo>
                    <a:lnTo>
                      <a:pt x="3333" y="1222"/>
                    </a:lnTo>
                    <a:lnTo>
                      <a:pt x="2712" y="1222"/>
                    </a:lnTo>
                    <a:lnTo>
                      <a:pt x="3153" y="782"/>
                    </a:lnTo>
                    <a:cubicBezTo>
                      <a:pt x="3171" y="763"/>
                      <a:pt x="3182" y="738"/>
                      <a:pt x="3182" y="711"/>
                    </a:cubicBezTo>
                    <a:cubicBezTo>
                      <a:pt x="3182" y="685"/>
                      <a:pt x="3171" y="659"/>
                      <a:pt x="3153" y="640"/>
                    </a:cubicBezTo>
                    <a:lnTo>
                      <a:pt x="2712" y="200"/>
                    </a:lnTo>
                    <a:lnTo>
                      <a:pt x="2934" y="200"/>
                    </a:lnTo>
                    <a:cubicBezTo>
                      <a:pt x="3154" y="200"/>
                      <a:pt x="3333" y="379"/>
                      <a:pt x="3333" y="599"/>
                    </a:cubicBezTo>
                    <a:close/>
                    <a:moveTo>
                      <a:pt x="1941" y="1222"/>
                    </a:moveTo>
                    <a:lnTo>
                      <a:pt x="2381" y="782"/>
                    </a:lnTo>
                    <a:cubicBezTo>
                      <a:pt x="2400" y="763"/>
                      <a:pt x="2410" y="738"/>
                      <a:pt x="2410" y="711"/>
                    </a:cubicBezTo>
                    <a:cubicBezTo>
                      <a:pt x="2410" y="685"/>
                      <a:pt x="2400" y="659"/>
                      <a:pt x="2381" y="640"/>
                    </a:cubicBezTo>
                    <a:lnTo>
                      <a:pt x="1941" y="200"/>
                    </a:lnTo>
                    <a:lnTo>
                      <a:pt x="2429" y="200"/>
                    </a:lnTo>
                    <a:lnTo>
                      <a:pt x="2940" y="711"/>
                    </a:lnTo>
                    <a:lnTo>
                      <a:pt x="2429" y="1222"/>
                    </a:lnTo>
                    <a:lnTo>
                      <a:pt x="1941" y="1222"/>
                    </a:lnTo>
                    <a:close/>
                    <a:moveTo>
                      <a:pt x="1169" y="1222"/>
                    </a:moveTo>
                    <a:lnTo>
                      <a:pt x="1610" y="782"/>
                    </a:lnTo>
                    <a:cubicBezTo>
                      <a:pt x="1649" y="743"/>
                      <a:pt x="1649" y="679"/>
                      <a:pt x="1610" y="640"/>
                    </a:cubicBezTo>
                    <a:lnTo>
                      <a:pt x="1169" y="200"/>
                    </a:lnTo>
                    <a:lnTo>
                      <a:pt x="1658" y="200"/>
                    </a:lnTo>
                    <a:lnTo>
                      <a:pt x="2169" y="711"/>
                    </a:lnTo>
                    <a:lnTo>
                      <a:pt x="1658" y="1222"/>
                    </a:lnTo>
                    <a:lnTo>
                      <a:pt x="1169" y="1222"/>
                    </a:lnTo>
                    <a:close/>
                    <a:moveTo>
                      <a:pt x="887" y="200"/>
                    </a:moveTo>
                    <a:lnTo>
                      <a:pt x="1398" y="711"/>
                    </a:lnTo>
                    <a:lnTo>
                      <a:pt x="887" y="1222"/>
                    </a:lnTo>
                    <a:lnTo>
                      <a:pt x="398" y="1222"/>
                    </a:lnTo>
                    <a:lnTo>
                      <a:pt x="838" y="782"/>
                    </a:lnTo>
                    <a:cubicBezTo>
                      <a:pt x="877" y="743"/>
                      <a:pt x="877" y="679"/>
                      <a:pt x="838" y="640"/>
                    </a:cubicBezTo>
                    <a:lnTo>
                      <a:pt x="434" y="236"/>
                    </a:lnTo>
                    <a:cubicBezTo>
                      <a:pt x="484" y="213"/>
                      <a:pt x="540" y="200"/>
                      <a:pt x="599" y="200"/>
                    </a:cubicBezTo>
                    <a:lnTo>
                      <a:pt x="887" y="200"/>
                    </a:lnTo>
                    <a:close/>
                    <a:moveTo>
                      <a:pt x="278" y="363"/>
                    </a:moveTo>
                    <a:lnTo>
                      <a:pt x="626" y="711"/>
                    </a:lnTo>
                    <a:lnTo>
                      <a:pt x="200" y="1137"/>
                    </a:lnTo>
                    <a:lnTo>
                      <a:pt x="200" y="599"/>
                    </a:lnTo>
                    <a:cubicBezTo>
                      <a:pt x="200" y="511"/>
                      <a:pt x="229" y="429"/>
                      <a:pt x="278" y="363"/>
                    </a:cubicBezTo>
                    <a:close/>
                    <a:moveTo>
                      <a:pt x="2934" y="3333"/>
                    </a:moveTo>
                    <a:lnTo>
                      <a:pt x="599" y="3333"/>
                    </a:lnTo>
                    <a:cubicBezTo>
                      <a:pt x="379" y="3333"/>
                      <a:pt x="200" y="3154"/>
                      <a:pt x="200" y="2934"/>
                    </a:cubicBezTo>
                    <a:lnTo>
                      <a:pt x="200" y="1422"/>
                    </a:lnTo>
                    <a:lnTo>
                      <a:pt x="3333" y="1422"/>
                    </a:lnTo>
                    <a:lnTo>
                      <a:pt x="3333" y="2934"/>
                    </a:lnTo>
                    <a:cubicBezTo>
                      <a:pt x="3333" y="3154"/>
                      <a:pt x="3154" y="3333"/>
                      <a:pt x="2934" y="3333"/>
                    </a:cubicBezTo>
                    <a:close/>
                  </a:path>
                </a:pathLst>
              </a:custGeom>
              <a:solidFill>
                <a:schemeClr val="tx1"/>
              </a:solidFill>
              <a:ln>
                <a:noFill/>
              </a:ln>
            </p:spPr>
            <p:txBody>
              <a:bodyPr/>
              <a:lstStyle/>
              <a:p>
                <a:endParaRPr lang="es-AR"/>
              </a:p>
            </p:txBody>
          </p:sp>
          <p:sp>
            <p:nvSpPr>
              <p:cNvPr id="104" name="iconfont-11261-3544156"/>
              <p:cNvSpPr>
                <a:spLocks noChangeAspect="1"/>
              </p:cNvSpPr>
              <p:nvPr/>
            </p:nvSpPr>
            <p:spPr bwMode="auto">
              <a:xfrm>
                <a:off x="8026960" y="22167608"/>
                <a:ext cx="196463" cy="265591"/>
              </a:xfrm>
              <a:custGeom>
                <a:avLst/>
                <a:gdLst>
                  <a:gd name="T0" fmla="*/ 0 w 9152"/>
                  <a:gd name="T1" fmla="*/ 0 h 12204"/>
                  <a:gd name="T2" fmla="*/ 9152 w 9152"/>
                  <a:gd name="T3" fmla="*/ 6102 h 12204"/>
                  <a:gd name="T4" fmla="*/ 0 w 9152"/>
                  <a:gd name="T5" fmla="*/ 12204 h 12204"/>
                  <a:gd name="T6" fmla="*/ 0 w 9152"/>
                  <a:gd name="T7" fmla="*/ 0 h 12204"/>
                </a:gdLst>
                <a:ahLst/>
                <a:cxnLst>
                  <a:cxn ang="0">
                    <a:pos x="T0" y="T1"/>
                  </a:cxn>
                  <a:cxn ang="0">
                    <a:pos x="T2" y="T3"/>
                  </a:cxn>
                  <a:cxn ang="0">
                    <a:pos x="T4" y="T5"/>
                  </a:cxn>
                  <a:cxn ang="0">
                    <a:pos x="T6" y="T7"/>
                  </a:cxn>
                </a:cxnLst>
                <a:rect l="0" t="0" r="r" b="b"/>
                <a:pathLst>
                  <a:path w="9152" h="12204">
                    <a:moveTo>
                      <a:pt x="0" y="0"/>
                    </a:moveTo>
                    <a:lnTo>
                      <a:pt x="9152" y="6102"/>
                    </a:lnTo>
                    <a:lnTo>
                      <a:pt x="0" y="12204"/>
                    </a:lnTo>
                    <a:lnTo>
                      <a:pt x="0" y="0"/>
                    </a:lnTo>
                    <a:close/>
                  </a:path>
                </a:pathLst>
              </a:custGeom>
              <a:solidFill>
                <a:srgbClr val="00B0F0"/>
              </a:solidFill>
              <a:ln>
                <a:noFill/>
              </a:ln>
            </p:spPr>
            <p:txBody>
              <a:bodyPr/>
              <a:lstStyle/>
              <a:p>
                <a:endParaRPr lang="es-AR"/>
              </a:p>
            </p:txBody>
          </p:sp>
        </p:grpSp>
        <p:sp>
          <p:nvSpPr>
            <p:cNvPr id="101" name="文本框 100"/>
            <p:cNvSpPr txBox="1"/>
            <p:nvPr/>
          </p:nvSpPr>
          <p:spPr>
            <a:xfrm>
              <a:off x="9443061" y="4577123"/>
              <a:ext cx="15463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0000"/>
                  </a:solidFill>
                  <a:effectLst/>
                  <a:uLnTx/>
                  <a:uFillTx/>
                  <a:latin typeface="Calibri"/>
                  <a:ea typeface="微软雅黑"/>
                  <a:cs typeface="+mn-cs"/>
                </a:rPr>
                <a:t>Video Linkage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FF0000"/>
                  </a:solidFill>
                  <a:effectLst/>
                  <a:uLnTx/>
                  <a:uFillTx/>
                  <a:latin typeface="Calibri"/>
                  <a:ea typeface="微软雅黑"/>
                  <a:cs typeface="+mn-cs"/>
                </a:rPr>
                <a:t>&amp; Record</a:t>
              </a:r>
            </a:p>
          </p:txBody>
        </p:sp>
      </p:grpSp>
      <p:grpSp>
        <p:nvGrpSpPr>
          <p:cNvPr id="105" name="组合 104"/>
          <p:cNvGrpSpPr/>
          <p:nvPr/>
        </p:nvGrpSpPr>
        <p:grpSpPr>
          <a:xfrm>
            <a:off x="10814385" y="4161337"/>
            <a:ext cx="1168470" cy="692785"/>
            <a:chOff x="10720370" y="4161337"/>
            <a:chExt cx="1168470" cy="692785"/>
          </a:xfrm>
        </p:grpSpPr>
        <p:sp>
          <p:nvSpPr>
            <p:cNvPr id="106" name="文本框 105"/>
            <p:cNvSpPr txBox="1"/>
            <p:nvPr/>
          </p:nvSpPr>
          <p:spPr>
            <a:xfrm>
              <a:off x="10720370" y="4577123"/>
              <a:ext cx="11684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Emergency Call</a:t>
              </a:r>
              <a:endParaRPr kumimoji="0" lang="zh-CN" altLang="en-US" sz="1200" b="0" i="0" u="none" strike="noStrike" kern="1200" cap="none" spc="0" normalizeH="0" baseline="0" noProof="0" dirty="0">
                <a:ln>
                  <a:noFill/>
                </a:ln>
                <a:solidFill>
                  <a:srgbClr val="000000"/>
                </a:solidFill>
                <a:effectLst/>
                <a:uLnTx/>
                <a:uFillTx/>
                <a:latin typeface="Calibri"/>
                <a:ea typeface="微软雅黑"/>
                <a:cs typeface="+mn-cs"/>
              </a:endParaRPr>
            </a:p>
          </p:txBody>
        </p:sp>
        <p:grpSp>
          <p:nvGrpSpPr>
            <p:cNvPr id="107" name="组合 106"/>
            <p:cNvGrpSpPr/>
            <p:nvPr/>
          </p:nvGrpSpPr>
          <p:grpSpPr>
            <a:xfrm>
              <a:off x="11034476" y="4161337"/>
              <a:ext cx="580481" cy="465101"/>
              <a:chOff x="1709402" y="22636800"/>
              <a:chExt cx="816606" cy="654291"/>
            </a:xfrm>
          </p:grpSpPr>
          <p:sp>
            <p:nvSpPr>
              <p:cNvPr id="108" name="圆角矩形 107"/>
              <p:cNvSpPr/>
              <p:nvPr/>
            </p:nvSpPr>
            <p:spPr>
              <a:xfrm>
                <a:off x="1709402" y="22636800"/>
                <a:ext cx="816606" cy="455650"/>
              </a:xfrm>
              <a:prstGeom prst="round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Calibri"/>
                    <a:ea typeface="微软雅黑"/>
                    <a:cs typeface="+mn-cs"/>
                  </a:rPr>
                  <a:t>SOS</a:t>
                </a:r>
                <a:endParaRPr kumimoji="0" lang="zh-CN" altLang="en-US" sz="1600" b="1"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09" name="pointing-up_231378"/>
              <p:cNvSpPr>
                <a:spLocks noChangeAspect="1"/>
              </p:cNvSpPr>
              <p:nvPr/>
            </p:nvSpPr>
            <p:spPr bwMode="auto">
              <a:xfrm>
                <a:off x="1994639" y="22854328"/>
                <a:ext cx="350558" cy="436763"/>
              </a:xfrm>
              <a:custGeom>
                <a:avLst/>
                <a:gdLst>
                  <a:gd name="T0" fmla="*/ 4902 w 5471"/>
                  <a:gd name="T1" fmla="*/ 2389 h 6827"/>
                  <a:gd name="T2" fmla="*/ 4560 w 5471"/>
                  <a:gd name="T3" fmla="*/ 2503 h 6827"/>
                  <a:gd name="T4" fmla="*/ 4560 w 5471"/>
                  <a:gd name="T5" fmla="*/ 2389 h 6827"/>
                  <a:gd name="T6" fmla="*/ 3991 w 5471"/>
                  <a:gd name="T7" fmla="*/ 1820 h 6827"/>
                  <a:gd name="T8" fmla="*/ 3650 w 5471"/>
                  <a:gd name="T9" fmla="*/ 1934 h 6827"/>
                  <a:gd name="T10" fmla="*/ 3650 w 5471"/>
                  <a:gd name="T11" fmla="*/ 1934 h 6827"/>
                  <a:gd name="T12" fmla="*/ 3081 w 5471"/>
                  <a:gd name="T13" fmla="*/ 1365 h 6827"/>
                  <a:gd name="T14" fmla="*/ 2740 w 5471"/>
                  <a:gd name="T15" fmla="*/ 1479 h 6827"/>
                  <a:gd name="T16" fmla="*/ 2740 w 5471"/>
                  <a:gd name="T17" fmla="*/ 569 h 6827"/>
                  <a:gd name="T18" fmla="*/ 2171 w 5471"/>
                  <a:gd name="T19" fmla="*/ 0 h 6827"/>
                  <a:gd name="T20" fmla="*/ 1602 w 5471"/>
                  <a:gd name="T21" fmla="*/ 569 h 6827"/>
                  <a:gd name="T22" fmla="*/ 1602 w 5471"/>
                  <a:gd name="T23" fmla="*/ 3160 h 6827"/>
                  <a:gd name="T24" fmla="*/ 329 w 5471"/>
                  <a:gd name="T25" fmla="*/ 2668 h 6827"/>
                  <a:gd name="T26" fmla="*/ 174 w 5471"/>
                  <a:gd name="T27" fmla="*/ 2750 h 6827"/>
                  <a:gd name="T28" fmla="*/ 11 w 5471"/>
                  <a:gd name="T29" fmla="*/ 3052 h 6827"/>
                  <a:gd name="T30" fmla="*/ 168 w 5471"/>
                  <a:gd name="T31" fmla="*/ 3308 h 6827"/>
                  <a:gd name="T32" fmla="*/ 1050 w 5471"/>
                  <a:gd name="T33" fmla="*/ 4497 h 6827"/>
                  <a:gd name="T34" fmla="*/ 1462 w 5471"/>
                  <a:gd name="T35" fmla="*/ 5088 h 6827"/>
                  <a:gd name="T36" fmla="*/ 1712 w 5471"/>
                  <a:gd name="T37" fmla="*/ 5226 h 6827"/>
                  <a:gd name="T38" fmla="*/ 2357 w 5471"/>
                  <a:gd name="T39" fmla="*/ 5601 h 6827"/>
                  <a:gd name="T40" fmla="*/ 2373 w 5471"/>
                  <a:gd name="T41" fmla="*/ 5761 h 6827"/>
                  <a:gd name="T42" fmla="*/ 2285 w 5471"/>
                  <a:gd name="T43" fmla="*/ 5803 h 6827"/>
                  <a:gd name="T44" fmla="*/ 2213 w 5471"/>
                  <a:gd name="T45" fmla="*/ 5777 h 6827"/>
                  <a:gd name="T46" fmla="*/ 1716 w 5471"/>
                  <a:gd name="T47" fmla="*/ 5487 h 6827"/>
                  <a:gd name="T48" fmla="*/ 1716 w 5471"/>
                  <a:gd name="T49" fmla="*/ 5690 h 6827"/>
                  <a:gd name="T50" fmla="*/ 2853 w 5471"/>
                  <a:gd name="T51" fmla="*/ 6827 h 6827"/>
                  <a:gd name="T52" fmla="*/ 3991 w 5471"/>
                  <a:gd name="T53" fmla="*/ 6827 h 6827"/>
                  <a:gd name="T54" fmla="*/ 5102 w 5471"/>
                  <a:gd name="T55" fmla="*/ 5933 h 6827"/>
                  <a:gd name="T56" fmla="*/ 5215 w 5471"/>
                  <a:gd name="T57" fmla="*/ 5650 h 6827"/>
                  <a:gd name="T58" fmla="*/ 5234 w 5471"/>
                  <a:gd name="T59" fmla="*/ 5625 h 6827"/>
                  <a:gd name="T60" fmla="*/ 4703 w 5471"/>
                  <a:gd name="T61" fmla="*/ 5799 h 6827"/>
                  <a:gd name="T62" fmla="*/ 4674 w 5471"/>
                  <a:gd name="T63" fmla="*/ 5803 h 6827"/>
                  <a:gd name="T64" fmla="*/ 4564 w 5471"/>
                  <a:gd name="T65" fmla="*/ 5717 h 6827"/>
                  <a:gd name="T66" fmla="*/ 4646 w 5471"/>
                  <a:gd name="T67" fmla="*/ 5579 h 6827"/>
                  <a:gd name="T68" fmla="*/ 5386 w 5471"/>
                  <a:gd name="T69" fmla="*/ 5324 h 6827"/>
                  <a:gd name="T70" fmla="*/ 5471 w 5471"/>
                  <a:gd name="T71" fmla="*/ 4779 h 6827"/>
                  <a:gd name="T72" fmla="*/ 5471 w 5471"/>
                  <a:gd name="T73" fmla="*/ 2958 h 6827"/>
                  <a:gd name="T74" fmla="*/ 4902 w 5471"/>
                  <a:gd name="T75" fmla="*/ 2389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71" h="6827">
                    <a:moveTo>
                      <a:pt x="4902" y="2389"/>
                    </a:moveTo>
                    <a:cubicBezTo>
                      <a:pt x="4774" y="2389"/>
                      <a:pt x="4655" y="2432"/>
                      <a:pt x="4560" y="2503"/>
                    </a:cubicBezTo>
                    <a:lnTo>
                      <a:pt x="4560" y="2389"/>
                    </a:lnTo>
                    <a:cubicBezTo>
                      <a:pt x="4560" y="2076"/>
                      <a:pt x="4305" y="1820"/>
                      <a:pt x="3991" y="1820"/>
                    </a:cubicBezTo>
                    <a:cubicBezTo>
                      <a:pt x="3863" y="1820"/>
                      <a:pt x="3745" y="1863"/>
                      <a:pt x="3650" y="1934"/>
                    </a:cubicBezTo>
                    <a:lnTo>
                      <a:pt x="3650" y="1934"/>
                    </a:lnTo>
                    <a:cubicBezTo>
                      <a:pt x="3650" y="1621"/>
                      <a:pt x="3395" y="1365"/>
                      <a:pt x="3081" y="1365"/>
                    </a:cubicBezTo>
                    <a:cubicBezTo>
                      <a:pt x="2953" y="1365"/>
                      <a:pt x="2835" y="1408"/>
                      <a:pt x="2740" y="1479"/>
                    </a:cubicBezTo>
                    <a:lnTo>
                      <a:pt x="2740" y="569"/>
                    </a:lnTo>
                    <a:cubicBezTo>
                      <a:pt x="2740" y="255"/>
                      <a:pt x="2485" y="0"/>
                      <a:pt x="2171" y="0"/>
                    </a:cubicBezTo>
                    <a:cubicBezTo>
                      <a:pt x="1857" y="0"/>
                      <a:pt x="1602" y="255"/>
                      <a:pt x="1602" y="569"/>
                    </a:cubicBezTo>
                    <a:lnTo>
                      <a:pt x="1602" y="3160"/>
                    </a:lnTo>
                    <a:cubicBezTo>
                      <a:pt x="1348" y="2728"/>
                      <a:pt x="767" y="2503"/>
                      <a:pt x="329" y="2668"/>
                    </a:cubicBezTo>
                    <a:cubicBezTo>
                      <a:pt x="265" y="2692"/>
                      <a:pt x="210" y="2726"/>
                      <a:pt x="174" y="2750"/>
                    </a:cubicBezTo>
                    <a:cubicBezTo>
                      <a:pt x="3" y="2863"/>
                      <a:pt x="8" y="3002"/>
                      <a:pt x="11" y="3052"/>
                    </a:cubicBezTo>
                    <a:cubicBezTo>
                      <a:pt x="0" y="3114"/>
                      <a:pt x="13" y="3129"/>
                      <a:pt x="168" y="3308"/>
                    </a:cubicBezTo>
                    <a:cubicBezTo>
                      <a:pt x="369" y="3540"/>
                      <a:pt x="787" y="4023"/>
                      <a:pt x="1050" y="4497"/>
                    </a:cubicBezTo>
                    <a:cubicBezTo>
                      <a:pt x="1060" y="4513"/>
                      <a:pt x="1233" y="4793"/>
                      <a:pt x="1462" y="5088"/>
                    </a:cubicBezTo>
                    <a:cubicBezTo>
                      <a:pt x="1545" y="5135"/>
                      <a:pt x="1632" y="5182"/>
                      <a:pt x="1712" y="5226"/>
                    </a:cubicBezTo>
                    <a:cubicBezTo>
                      <a:pt x="2063" y="5418"/>
                      <a:pt x="2281" y="5538"/>
                      <a:pt x="2357" y="5601"/>
                    </a:cubicBezTo>
                    <a:cubicBezTo>
                      <a:pt x="2406" y="5641"/>
                      <a:pt x="2413" y="5713"/>
                      <a:pt x="2373" y="5761"/>
                    </a:cubicBezTo>
                    <a:cubicBezTo>
                      <a:pt x="2350" y="5788"/>
                      <a:pt x="2318" y="5803"/>
                      <a:pt x="2285" y="5803"/>
                    </a:cubicBezTo>
                    <a:cubicBezTo>
                      <a:pt x="2259" y="5803"/>
                      <a:pt x="2234" y="5794"/>
                      <a:pt x="2213" y="5777"/>
                    </a:cubicBezTo>
                    <a:cubicBezTo>
                      <a:pt x="2157" y="5731"/>
                      <a:pt x="1938" y="5609"/>
                      <a:pt x="1716" y="5487"/>
                    </a:cubicBezTo>
                    <a:lnTo>
                      <a:pt x="1716" y="5690"/>
                    </a:lnTo>
                    <a:cubicBezTo>
                      <a:pt x="1716" y="6317"/>
                      <a:pt x="2226" y="6827"/>
                      <a:pt x="2853" y="6827"/>
                    </a:cubicBezTo>
                    <a:lnTo>
                      <a:pt x="3991" y="6827"/>
                    </a:lnTo>
                    <a:cubicBezTo>
                      <a:pt x="4485" y="6827"/>
                      <a:pt x="4993" y="6418"/>
                      <a:pt x="5102" y="5933"/>
                    </a:cubicBezTo>
                    <a:cubicBezTo>
                      <a:pt x="5132" y="5800"/>
                      <a:pt x="5172" y="5700"/>
                      <a:pt x="5215" y="5650"/>
                    </a:cubicBezTo>
                    <a:cubicBezTo>
                      <a:pt x="5221" y="5643"/>
                      <a:pt x="5228" y="5633"/>
                      <a:pt x="5234" y="5625"/>
                    </a:cubicBezTo>
                    <a:cubicBezTo>
                      <a:pt x="4946" y="5729"/>
                      <a:pt x="4708" y="5798"/>
                      <a:pt x="4703" y="5799"/>
                    </a:cubicBezTo>
                    <a:cubicBezTo>
                      <a:pt x="4693" y="5802"/>
                      <a:pt x="4684" y="5803"/>
                      <a:pt x="4674" y="5803"/>
                    </a:cubicBezTo>
                    <a:cubicBezTo>
                      <a:pt x="4623" y="5803"/>
                      <a:pt x="4577" y="5769"/>
                      <a:pt x="4564" y="5717"/>
                    </a:cubicBezTo>
                    <a:cubicBezTo>
                      <a:pt x="4548" y="5657"/>
                      <a:pt x="4585" y="5595"/>
                      <a:pt x="4646" y="5579"/>
                    </a:cubicBezTo>
                    <a:cubicBezTo>
                      <a:pt x="4829" y="5531"/>
                      <a:pt x="5118" y="5432"/>
                      <a:pt x="5386" y="5324"/>
                    </a:cubicBezTo>
                    <a:cubicBezTo>
                      <a:pt x="5436" y="5176"/>
                      <a:pt x="5471" y="4992"/>
                      <a:pt x="5471" y="4779"/>
                    </a:cubicBezTo>
                    <a:lnTo>
                      <a:pt x="5471" y="2958"/>
                    </a:lnTo>
                    <a:cubicBezTo>
                      <a:pt x="5471" y="2645"/>
                      <a:pt x="5215" y="2389"/>
                      <a:pt x="4902" y="2389"/>
                    </a:cubicBezTo>
                    <a:close/>
                  </a:path>
                </a:pathLst>
              </a:custGeom>
              <a:solidFill>
                <a:srgbClr val="00B0F0"/>
              </a:solidFill>
              <a:ln>
                <a:noFill/>
              </a:ln>
            </p:spPr>
            <p:txBody>
              <a:bodyPr/>
              <a:lstStyle/>
              <a:p>
                <a:endParaRPr lang="es-AR"/>
              </a:p>
            </p:txBody>
          </p:sp>
        </p:grpSp>
      </p:grpSp>
      <p:grpSp>
        <p:nvGrpSpPr>
          <p:cNvPr id="110" name="组合 109"/>
          <p:cNvGrpSpPr/>
          <p:nvPr/>
        </p:nvGrpSpPr>
        <p:grpSpPr>
          <a:xfrm>
            <a:off x="10379749" y="5303443"/>
            <a:ext cx="1189978" cy="631860"/>
            <a:chOff x="10775687" y="5303443"/>
            <a:chExt cx="1189978" cy="631860"/>
          </a:xfrm>
        </p:grpSpPr>
        <p:sp>
          <p:nvSpPr>
            <p:cNvPr id="111" name="文本框 110"/>
            <p:cNvSpPr txBox="1"/>
            <p:nvPr/>
          </p:nvSpPr>
          <p:spPr>
            <a:xfrm>
              <a:off x="10775687" y="5658304"/>
              <a:ext cx="118997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Calibri"/>
                  <a:ea typeface="微软雅黑"/>
                  <a:cs typeface="+mn-cs"/>
                </a:rPr>
                <a:t>Broadcast</a:t>
              </a:r>
              <a:endParaRPr kumimoji="0" lang="zh-CN" altLang="en-US" sz="1200" b="0" i="0" u="none" strike="noStrike" kern="1200" cap="none" spc="0" normalizeH="0" baseline="0" noProof="0" dirty="0">
                <a:ln>
                  <a:noFill/>
                </a:ln>
                <a:solidFill>
                  <a:srgbClr val="000000"/>
                </a:solidFill>
                <a:effectLst/>
                <a:uLnTx/>
                <a:uFillTx/>
                <a:latin typeface="Calibri"/>
                <a:ea typeface="微软雅黑"/>
                <a:cs typeface="+mn-cs"/>
              </a:endParaRPr>
            </a:p>
          </p:txBody>
        </p:sp>
        <p:grpSp>
          <p:nvGrpSpPr>
            <p:cNvPr id="112" name="组合 111"/>
            <p:cNvGrpSpPr/>
            <p:nvPr/>
          </p:nvGrpSpPr>
          <p:grpSpPr>
            <a:xfrm>
              <a:off x="11029405" y="5303443"/>
              <a:ext cx="561514" cy="356464"/>
              <a:chOff x="6504972" y="20510341"/>
              <a:chExt cx="972273" cy="617225"/>
            </a:xfrm>
          </p:grpSpPr>
          <p:sp>
            <p:nvSpPr>
              <p:cNvPr id="113" name="megaphone_126881"/>
              <p:cNvSpPr>
                <a:spLocks noChangeAspect="1"/>
              </p:cNvSpPr>
              <p:nvPr/>
            </p:nvSpPr>
            <p:spPr bwMode="auto">
              <a:xfrm>
                <a:off x="6697134" y="20510341"/>
                <a:ext cx="780111" cy="617225"/>
              </a:xfrm>
              <a:custGeom>
                <a:avLst/>
                <a:gdLst>
                  <a:gd name="T0" fmla="*/ 4667 w 4667"/>
                  <a:gd name="T1" fmla="*/ 0 h 4102"/>
                  <a:gd name="T2" fmla="*/ 561 w 4667"/>
                  <a:gd name="T3" fmla="*/ 1283 h 4102"/>
                  <a:gd name="T4" fmla="*/ 0 w 4667"/>
                  <a:gd name="T5" fmla="*/ 1059 h 4102"/>
                  <a:gd name="T6" fmla="*/ 0 w 4667"/>
                  <a:gd name="T7" fmla="*/ 2742 h 4102"/>
                  <a:gd name="T8" fmla="*/ 605 w 4667"/>
                  <a:gd name="T9" fmla="*/ 2379 h 4102"/>
                  <a:gd name="T10" fmla="*/ 1067 w 4667"/>
                  <a:gd name="T11" fmla="*/ 2523 h 4102"/>
                  <a:gd name="T12" fmla="*/ 1067 w 4667"/>
                  <a:gd name="T13" fmla="*/ 3435 h 4102"/>
                  <a:gd name="T14" fmla="*/ 3056 w 4667"/>
                  <a:gd name="T15" fmla="*/ 4102 h 4102"/>
                  <a:gd name="T16" fmla="*/ 3056 w 4667"/>
                  <a:gd name="T17" fmla="*/ 3145 h 4102"/>
                  <a:gd name="T18" fmla="*/ 4667 w 4667"/>
                  <a:gd name="T19" fmla="*/ 3648 h 4102"/>
                  <a:gd name="T20" fmla="*/ 4667 w 4667"/>
                  <a:gd name="T21" fmla="*/ 0 h 4102"/>
                  <a:gd name="T22" fmla="*/ 2656 w 4667"/>
                  <a:gd name="T23" fmla="*/ 3546 h 4102"/>
                  <a:gd name="T24" fmla="*/ 1467 w 4667"/>
                  <a:gd name="T25" fmla="*/ 3147 h 4102"/>
                  <a:gd name="T26" fmla="*/ 1467 w 4667"/>
                  <a:gd name="T27" fmla="*/ 2648 h 4102"/>
                  <a:gd name="T28" fmla="*/ 2656 w 4667"/>
                  <a:gd name="T29" fmla="*/ 3020 h 4102"/>
                  <a:gd name="T30" fmla="*/ 2656 w 4667"/>
                  <a:gd name="T31" fmla="*/ 3546 h 4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67" h="4102">
                    <a:moveTo>
                      <a:pt x="4667" y="0"/>
                    </a:moveTo>
                    <a:lnTo>
                      <a:pt x="561" y="1283"/>
                    </a:lnTo>
                    <a:lnTo>
                      <a:pt x="0" y="1059"/>
                    </a:lnTo>
                    <a:lnTo>
                      <a:pt x="0" y="2742"/>
                    </a:lnTo>
                    <a:lnTo>
                      <a:pt x="605" y="2379"/>
                    </a:lnTo>
                    <a:lnTo>
                      <a:pt x="1067" y="2523"/>
                    </a:lnTo>
                    <a:lnTo>
                      <a:pt x="1067" y="3435"/>
                    </a:lnTo>
                    <a:lnTo>
                      <a:pt x="3056" y="4102"/>
                    </a:lnTo>
                    <a:lnTo>
                      <a:pt x="3056" y="3145"/>
                    </a:lnTo>
                    <a:lnTo>
                      <a:pt x="4667" y="3648"/>
                    </a:lnTo>
                    <a:lnTo>
                      <a:pt x="4667" y="0"/>
                    </a:lnTo>
                    <a:close/>
                    <a:moveTo>
                      <a:pt x="2656" y="3546"/>
                    </a:moveTo>
                    <a:lnTo>
                      <a:pt x="1467" y="3147"/>
                    </a:lnTo>
                    <a:lnTo>
                      <a:pt x="1467" y="2648"/>
                    </a:lnTo>
                    <a:lnTo>
                      <a:pt x="2656" y="3020"/>
                    </a:lnTo>
                    <a:lnTo>
                      <a:pt x="2656" y="3546"/>
                    </a:lnTo>
                    <a:close/>
                  </a:path>
                </a:pathLst>
              </a:custGeom>
              <a:solidFill>
                <a:schemeClr val="tx1"/>
              </a:solidFill>
              <a:ln>
                <a:noFill/>
              </a:ln>
            </p:spPr>
            <p:txBody>
              <a:bodyPr/>
              <a:lstStyle/>
              <a:p>
                <a:endParaRPr lang="es-AR"/>
              </a:p>
            </p:txBody>
          </p:sp>
          <p:sp>
            <p:nvSpPr>
              <p:cNvPr id="114" name="man-in-suit-and-tie_3729"/>
              <p:cNvSpPr>
                <a:spLocks noChangeAspect="1"/>
              </p:cNvSpPr>
              <p:nvPr/>
            </p:nvSpPr>
            <p:spPr bwMode="auto">
              <a:xfrm>
                <a:off x="6504972" y="20604543"/>
                <a:ext cx="416689" cy="507825"/>
              </a:xfrm>
              <a:custGeom>
                <a:avLst/>
                <a:gdLst>
                  <a:gd name="connsiteX0" fmla="*/ 200292 w 457260"/>
                  <a:gd name="connsiteY0" fmla="*/ 314540 h 557269"/>
                  <a:gd name="connsiteX1" fmla="*/ 227728 w 457260"/>
                  <a:gd name="connsiteY1" fmla="*/ 319382 h 557269"/>
                  <a:gd name="connsiteX2" fmla="*/ 230956 w 457260"/>
                  <a:gd name="connsiteY2" fmla="*/ 319382 h 557269"/>
                  <a:gd name="connsiteX3" fmla="*/ 256778 w 457260"/>
                  <a:gd name="connsiteY3" fmla="*/ 314540 h 557269"/>
                  <a:gd name="connsiteX4" fmla="*/ 232570 w 457260"/>
                  <a:gd name="connsiteY4" fmla="*/ 353272 h 557269"/>
                  <a:gd name="connsiteX5" fmla="*/ 255164 w 457260"/>
                  <a:gd name="connsiteY5" fmla="*/ 375866 h 557269"/>
                  <a:gd name="connsiteX6" fmla="*/ 230956 w 457260"/>
                  <a:gd name="connsiteY6" fmla="*/ 517882 h 557269"/>
                  <a:gd name="connsiteX7" fmla="*/ 229342 w 457260"/>
                  <a:gd name="connsiteY7" fmla="*/ 519496 h 557269"/>
                  <a:gd name="connsiteX8" fmla="*/ 226114 w 457260"/>
                  <a:gd name="connsiteY8" fmla="*/ 517882 h 557269"/>
                  <a:gd name="connsiteX9" fmla="*/ 203520 w 457260"/>
                  <a:gd name="connsiteY9" fmla="*/ 375866 h 557269"/>
                  <a:gd name="connsiteX10" fmla="*/ 226114 w 457260"/>
                  <a:gd name="connsiteY10" fmla="*/ 353272 h 557269"/>
                  <a:gd name="connsiteX11" fmla="*/ 146953 w 457260"/>
                  <a:gd name="connsiteY11" fmla="*/ 282411 h 557269"/>
                  <a:gd name="connsiteX12" fmla="*/ 156642 w 457260"/>
                  <a:gd name="connsiteY12" fmla="*/ 290471 h 557269"/>
                  <a:gd name="connsiteX13" fmla="*/ 156642 w 457260"/>
                  <a:gd name="connsiteY13" fmla="*/ 359791 h 557269"/>
                  <a:gd name="connsiteX14" fmla="*/ 219623 w 457260"/>
                  <a:gd name="connsiteY14" fmla="*/ 529059 h 557269"/>
                  <a:gd name="connsiteX15" fmla="*/ 229312 w 457260"/>
                  <a:gd name="connsiteY15" fmla="*/ 535507 h 557269"/>
                  <a:gd name="connsiteX16" fmla="*/ 237387 w 457260"/>
                  <a:gd name="connsiteY16" fmla="*/ 529059 h 557269"/>
                  <a:gd name="connsiteX17" fmla="*/ 301982 w 457260"/>
                  <a:gd name="connsiteY17" fmla="*/ 359791 h 557269"/>
                  <a:gd name="connsiteX18" fmla="*/ 300367 w 457260"/>
                  <a:gd name="connsiteY18" fmla="*/ 290471 h 557269"/>
                  <a:gd name="connsiteX19" fmla="*/ 311671 w 457260"/>
                  <a:gd name="connsiteY19" fmla="*/ 282411 h 557269"/>
                  <a:gd name="connsiteX20" fmla="*/ 385955 w 457260"/>
                  <a:gd name="connsiteY20" fmla="*/ 314653 h 557269"/>
                  <a:gd name="connsiteX21" fmla="*/ 418252 w 457260"/>
                  <a:gd name="connsiteY21" fmla="*/ 337222 h 557269"/>
                  <a:gd name="connsiteX22" fmla="*/ 457009 w 457260"/>
                  <a:gd name="connsiteY22" fmla="*/ 490369 h 557269"/>
                  <a:gd name="connsiteX23" fmla="*/ 445705 w 457260"/>
                  <a:gd name="connsiteY23" fmla="*/ 530671 h 557269"/>
                  <a:gd name="connsiteX24" fmla="*/ 12919 w 457260"/>
                  <a:gd name="connsiteY24" fmla="*/ 530671 h 557269"/>
                  <a:gd name="connsiteX25" fmla="*/ 0 w 457260"/>
                  <a:gd name="connsiteY25" fmla="*/ 490369 h 557269"/>
                  <a:gd name="connsiteX26" fmla="*/ 38757 w 457260"/>
                  <a:gd name="connsiteY26" fmla="*/ 337222 h 557269"/>
                  <a:gd name="connsiteX27" fmla="*/ 72669 w 457260"/>
                  <a:gd name="connsiteY27" fmla="*/ 314653 h 557269"/>
                  <a:gd name="connsiteX28" fmla="*/ 146953 w 457260"/>
                  <a:gd name="connsiteY28" fmla="*/ 282411 h 557269"/>
                  <a:gd name="connsiteX29" fmla="*/ 210191 w 457260"/>
                  <a:gd name="connsiteY29" fmla="*/ 135 h 557269"/>
                  <a:gd name="connsiteX30" fmla="*/ 255199 w 457260"/>
                  <a:gd name="connsiteY30" fmla="*/ 6683 h 557269"/>
                  <a:gd name="connsiteX31" fmla="*/ 319820 w 457260"/>
                  <a:gd name="connsiteY31" fmla="*/ 42143 h 557269"/>
                  <a:gd name="connsiteX32" fmla="*/ 332744 w 457260"/>
                  <a:gd name="connsiteY32" fmla="*/ 135627 h 557269"/>
                  <a:gd name="connsiteX33" fmla="*/ 335975 w 457260"/>
                  <a:gd name="connsiteY33" fmla="*/ 138850 h 557269"/>
                  <a:gd name="connsiteX34" fmla="*/ 337591 w 457260"/>
                  <a:gd name="connsiteY34" fmla="*/ 172698 h 557269"/>
                  <a:gd name="connsiteX35" fmla="*/ 329513 w 457260"/>
                  <a:gd name="connsiteY35" fmla="*/ 193651 h 557269"/>
                  <a:gd name="connsiteX36" fmla="*/ 230966 w 457260"/>
                  <a:gd name="connsiteY36" fmla="*/ 296806 h 557269"/>
                  <a:gd name="connsiteX37" fmla="*/ 129188 w 457260"/>
                  <a:gd name="connsiteY37" fmla="*/ 193651 h 557269"/>
                  <a:gd name="connsiteX38" fmla="*/ 121110 w 457260"/>
                  <a:gd name="connsiteY38" fmla="*/ 174310 h 557269"/>
                  <a:gd name="connsiteX39" fmla="*/ 121110 w 457260"/>
                  <a:gd name="connsiteY39" fmla="*/ 138850 h 557269"/>
                  <a:gd name="connsiteX40" fmla="*/ 124341 w 457260"/>
                  <a:gd name="connsiteY40" fmla="*/ 135627 h 557269"/>
                  <a:gd name="connsiteX41" fmla="*/ 122725 w 457260"/>
                  <a:gd name="connsiteY41" fmla="*/ 66319 h 557269"/>
                  <a:gd name="connsiteX42" fmla="*/ 210191 w 457260"/>
                  <a:gd name="connsiteY42" fmla="*/ 135 h 55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60" h="557269">
                    <a:moveTo>
                      <a:pt x="200292" y="314540"/>
                    </a:moveTo>
                    <a:cubicBezTo>
                      <a:pt x="209976" y="317768"/>
                      <a:pt x="219659" y="319382"/>
                      <a:pt x="227728" y="319382"/>
                    </a:cubicBezTo>
                    <a:lnTo>
                      <a:pt x="230956" y="319382"/>
                    </a:lnTo>
                    <a:cubicBezTo>
                      <a:pt x="240639" y="319382"/>
                      <a:pt x="248709" y="317768"/>
                      <a:pt x="256778" y="314540"/>
                    </a:cubicBezTo>
                    <a:lnTo>
                      <a:pt x="232570" y="353272"/>
                    </a:lnTo>
                    <a:lnTo>
                      <a:pt x="255164" y="375866"/>
                    </a:lnTo>
                    <a:lnTo>
                      <a:pt x="230956" y="517882"/>
                    </a:lnTo>
                    <a:cubicBezTo>
                      <a:pt x="230956" y="517882"/>
                      <a:pt x="230956" y="519496"/>
                      <a:pt x="229342" y="519496"/>
                    </a:cubicBezTo>
                    <a:cubicBezTo>
                      <a:pt x="227728" y="519496"/>
                      <a:pt x="226114" y="517882"/>
                      <a:pt x="226114" y="517882"/>
                    </a:cubicBezTo>
                    <a:lnTo>
                      <a:pt x="203520" y="375866"/>
                    </a:lnTo>
                    <a:lnTo>
                      <a:pt x="226114" y="353272"/>
                    </a:lnTo>
                    <a:close/>
                    <a:moveTo>
                      <a:pt x="146953" y="282411"/>
                    </a:moveTo>
                    <a:cubicBezTo>
                      <a:pt x="146953" y="282411"/>
                      <a:pt x="156642" y="290471"/>
                      <a:pt x="156642" y="290471"/>
                    </a:cubicBezTo>
                    <a:cubicBezTo>
                      <a:pt x="156642" y="290471"/>
                      <a:pt x="156642" y="359791"/>
                      <a:pt x="156642" y="359791"/>
                    </a:cubicBezTo>
                    <a:lnTo>
                      <a:pt x="219623" y="529059"/>
                    </a:lnTo>
                    <a:cubicBezTo>
                      <a:pt x="221238" y="533895"/>
                      <a:pt x="224468" y="535507"/>
                      <a:pt x="229312" y="535507"/>
                    </a:cubicBezTo>
                    <a:cubicBezTo>
                      <a:pt x="232542" y="535507"/>
                      <a:pt x="235772" y="533895"/>
                      <a:pt x="237387" y="529059"/>
                    </a:cubicBezTo>
                    <a:lnTo>
                      <a:pt x="301982" y="359791"/>
                    </a:lnTo>
                    <a:lnTo>
                      <a:pt x="300367" y="290471"/>
                    </a:lnTo>
                    <a:lnTo>
                      <a:pt x="311671" y="282411"/>
                    </a:lnTo>
                    <a:cubicBezTo>
                      <a:pt x="334279" y="300144"/>
                      <a:pt x="385955" y="314653"/>
                      <a:pt x="385955" y="314653"/>
                    </a:cubicBezTo>
                    <a:cubicBezTo>
                      <a:pt x="408563" y="324325"/>
                      <a:pt x="418252" y="337222"/>
                      <a:pt x="418252" y="337222"/>
                    </a:cubicBezTo>
                    <a:cubicBezTo>
                      <a:pt x="453780" y="388808"/>
                      <a:pt x="455394" y="450067"/>
                      <a:pt x="457009" y="490369"/>
                    </a:cubicBezTo>
                    <a:cubicBezTo>
                      <a:pt x="458624" y="517774"/>
                      <a:pt x="452165" y="527446"/>
                      <a:pt x="445705" y="530671"/>
                    </a:cubicBezTo>
                    <a:cubicBezTo>
                      <a:pt x="356887" y="566136"/>
                      <a:pt x="101737" y="566136"/>
                      <a:pt x="12919" y="530671"/>
                    </a:cubicBezTo>
                    <a:cubicBezTo>
                      <a:pt x="4844" y="527446"/>
                      <a:pt x="0" y="517774"/>
                      <a:pt x="0" y="490369"/>
                    </a:cubicBezTo>
                    <a:cubicBezTo>
                      <a:pt x="3229" y="450067"/>
                      <a:pt x="4844" y="388808"/>
                      <a:pt x="38757" y="337222"/>
                    </a:cubicBezTo>
                    <a:cubicBezTo>
                      <a:pt x="38757" y="337222"/>
                      <a:pt x="48446" y="324325"/>
                      <a:pt x="72669" y="314653"/>
                    </a:cubicBezTo>
                    <a:cubicBezTo>
                      <a:pt x="72669" y="314653"/>
                      <a:pt x="122730" y="300144"/>
                      <a:pt x="146953" y="282411"/>
                    </a:cubicBezTo>
                    <a:close/>
                    <a:moveTo>
                      <a:pt x="210191" y="135"/>
                    </a:moveTo>
                    <a:cubicBezTo>
                      <a:pt x="223999" y="-570"/>
                      <a:pt x="239044" y="1445"/>
                      <a:pt x="255199" y="6683"/>
                    </a:cubicBezTo>
                    <a:cubicBezTo>
                      <a:pt x="277816" y="14742"/>
                      <a:pt x="302049" y="24413"/>
                      <a:pt x="319820" y="42143"/>
                    </a:cubicBezTo>
                    <a:cubicBezTo>
                      <a:pt x="352130" y="75990"/>
                      <a:pt x="339206" y="114673"/>
                      <a:pt x="332744" y="135627"/>
                    </a:cubicBezTo>
                    <a:cubicBezTo>
                      <a:pt x="332744" y="135627"/>
                      <a:pt x="335975" y="138850"/>
                      <a:pt x="335975" y="138850"/>
                    </a:cubicBezTo>
                    <a:cubicBezTo>
                      <a:pt x="342437" y="146909"/>
                      <a:pt x="339206" y="163027"/>
                      <a:pt x="337591" y="172698"/>
                    </a:cubicBezTo>
                    <a:cubicBezTo>
                      <a:pt x="335975" y="182369"/>
                      <a:pt x="332744" y="190428"/>
                      <a:pt x="329513" y="193651"/>
                    </a:cubicBezTo>
                    <a:cubicBezTo>
                      <a:pt x="319820" y="238782"/>
                      <a:pt x="282663" y="295194"/>
                      <a:pt x="230966" y="296806"/>
                    </a:cubicBezTo>
                    <a:cubicBezTo>
                      <a:pt x="188962" y="300030"/>
                      <a:pt x="137265" y="250064"/>
                      <a:pt x="129188" y="193651"/>
                    </a:cubicBezTo>
                    <a:cubicBezTo>
                      <a:pt x="125956" y="188816"/>
                      <a:pt x="122725" y="183981"/>
                      <a:pt x="121110" y="174310"/>
                    </a:cubicBezTo>
                    <a:cubicBezTo>
                      <a:pt x="117879" y="164639"/>
                      <a:pt x="114648" y="146909"/>
                      <a:pt x="121110" y="138850"/>
                    </a:cubicBezTo>
                    <a:cubicBezTo>
                      <a:pt x="121110" y="137238"/>
                      <a:pt x="122725" y="137238"/>
                      <a:pt x="124341" y="135627"/>
                    </a:cubicBezTo>
                    <a:cubicBezTo>
                      <a:pt x="111417" y="93720"/>
                      <a:pt x="121110" y="69543"/>
                      <a:pt x="122725" y="66319"/>
                    </a:cubicBezTo>
                    <a:cubicBezTo>
                      <a:pt x="138477" y="28845"/>
                      <a:pt x="168768" y="2251"/>
                      <a:pt x="210191" y="135"/>
                    </a:cubicBezTo>
                    <a:close/>
                  </a:path>
                </a:pathLst>
              </a:custGeom>
              <a:solidFill>
                <a:srgbClr val="00B0F0"/>
              </a:solidFill>
              <a:ln>
                <a:noFill/>
              </a:ln>
            </p:spPr>
            <p:txBody>
              <a:bodyPr/>
              <a:lstStyle/>
              <a:p>
                <a:endParaRPr lang="es-AR"/>
              </a:p>
            </p:txBody>
          </p:sp>
        </p:grpSp>
      </p:grpSp>
      <p:grpSp>
        <p:nvGrpSpPr>
          <p:cNvPr id="120" name="组合 119"/>
          <p:cNvGrpSpPr/>
          <p:nvPr/>
        </p:nvGrpSpPr>
        <p:grpSpPr>
          <a:xfrm>
            <a:off x="9214090" y="2941181"/>
            <a:ext cx="2062065" cy="1031174"/>
            <a:chOff x="1914707" y="2941181"/>
            <a:chExt cx="2062065" cy="1031174"/>
          </a:xfrm>
        </p:grpSpPr>
        <p:cxnSp>
          <p:nvCxnSpPr>
            <p:cNvPr id="121" name="直接连接符 120">
              <a:extLst>
                <a:ext uri="{FF2B5EF4-FFF2-40B4-BE49-F238E27FC236}">
                  <a16:creationId xmlns:a16="http://schemas.microsoft.com/office/drawing/2014/main" id="{D1136E9F-02D7-B02A-DB00-A8C5FB0EFAEC}"/>
                </a:ext>
              </a:extLst>
            </p:cNvPr>
            <p:cNvCxnSpPr/>
            <p:nvPr/>
          </p:nvCxnSpPr>
          <p:spPr>
            <a:xfrm>
              <a:off x="1914707" y="2941181"/>
              <a:ext cx="2054750" cy="0"/>
            </a:xfrm>
            <a:prstGeom prst="line">
              <a:avLst/>
            </a:prstGeom>
            <a:ln w="190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D1136E9F-02D7-B02A-DB00-A8C5FB0EFAEC}"/>
                </a:ext>
              </a:extLst>
            </p:cNvPr>
            <p:cNvCxnSpPr/>
            <p:nvPr/>
          </p:nvCxnSpPr>
          <p:spPr>
            <a:xfrm>
              <a:off x="1922022" y="3415241"/>
              <a:ext cx="2054750" cy="0"/>
            </a:xfrm>
            <a:prstGeom prst="line">
              <a:avLst/>
            </a:prstGeom>
            <a:ln w="190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D1136E9F-02D7-B02A-DB00-A8C5FB0EFAEC}"/>
                </a:ext>
              </a:extLst>
            </p:cNvPr>
            <p:cNvCxnSpPr/>
            <p:nvPr/>
          </p:nvCxnSpPr>
          <p:spPr>
            <a:xfrm>
              <a:off x="1914707" y="3972355"/>
              <a:ext cx="2054750" cy="0"/>
            </a:xfrm>
            <a:prstGeom prst="line">
              <a:avLst/>
            </a:prstGeom>
            <a:ln w="190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24" name="图片 1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9747" y="984781"/>
            <a:ext cx="911885" cy="1371483"/>
          </a:xfrm>
          <a:prstGeom prst="rect">
            <a:avLst/>
          </a:prstGeom>
        </p:spPr>
      </p:pic>
      <p:sp>
        <p:nvSpPr>
          <p:cNvPr id="125" name="Titolo 1"/>
          <p:cNvSpPr txBox="1">
            <a:spLocks/>
          </p:cNvSpPr>
          <p:nvPr/>
        </p:nvSpPr>
        <p:spPr>
          <a:xfrm>
            <a:off x="714296" y="246062"/>
            <a:ext cx="11914584"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prstClr val="black">
                    <a:lumMod val="75000"/>
                    <a:lumOff val="25000"/>
                  </a:prstClr>
                </a:solidFill>
                <a:effectLst/>
                <a:uLnTx/>
                <a:uFillTx/>
                <a:latin typeface="Arial" panose="020B0604020202020204" pitchFamily="34" charset="0"/>
                <a:ea typeface="等线" panose="02010600030101010101" pitchFamily="2" charset="-122"/>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t>Panic Alarm Station Product</a:t>
            </a:r>
          </a:p>
        </p:txBody>
      </p:sp>
      <p:grpSp>
        <p:nvGrpSpPr>
          <p:cNvPr id="126" name="组合 125"/>
          <p:cNvGrpSpPr/>
          <p:nvPr/>
        </p:nvGrpSpPr>
        <p:grpSpPr>
          <a:xfrm>
            <a:off x="3344494" y="1185280"/>
            <a:ext cx="1238738" cy="282093"/>
            <a:chOff x="3751287" y="3186322"/>
            <a:chExt cx="434909" cy="159137"/>
          </a:xfrm>
        </p:grpSpPr>
        <p:sp>
          <p:nvSpPr>
            <p:cNvPr id="127" name="对话气泡: 圆角矩形 87">
              <a:extLst>
                <a:ext uri="{FF2B5EF4-FFF2-40B4-BE49-F238E27FC236}">
                  <a16:creationId xmlns:a16="http://schemas.microsoft.com/office/drawing/2014/main" id="{2D93B9C2-C16B-A01D-8DFB-AB34AB2C0634}"/>
                </a:ext>
              </a:extLst>
            </p:cNvPr>
            <p:cNvSpPr/>
            <p:nvPr/>
          </p:nvSpPr>
          <p:spPr>
            <a:xfrm>
              <a:off x="3774889" y="3202228"/>
              <a:ext cx="369724" cy="143231"/>
            </a:xfrm>
            <a:prstGeom prst="wedgeRoundRectCallout">
              <a:avLst>
                <a:gd name="adj1" fmla="val -61947"/>
                <a:gd name="adj2" fmla="val 39990"/>
                <a:gd name="adj3" fmla="val 16667"/>
              </a:avLst>
            </a:prstGeom>
            <a:solidFill>
              <a:srgbClr val="00B0F0"/>
            </a:solidFill>
            <a:ln w="635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28" name="文本框 127"/>
            <p:cNvSpPr txBox="1"/>
            <p:nvPr/>
          </p:nvSpPr>
          <p:spPr>
            <a:xfrm>
              <a:off x="3751287" y="3186322"/>
              <a:ext cx="434909" cy="138901"/>
            </a:xfrm>
            <a:prstGeom prst="rect">
              <a:avLst/>
            </a:prstGeom>
            <a:noFill/>
          </p:spPr>
          <p:txBody>
            <a:bodyPr wrap="square" rtlCol="0">
              <a:spAutoFit/>
            </a:body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w="12700" cap="flat">
                    <a:noFill/>
                    <a:miter lim="800000"/>
                  </a:ln>
                  <a:solidFill>
                    <a:srgbClr val="FFFFFF"/>
                  </a:solidFill>
                  <a:effectLst/>
                  <a:uLnTx/>
                  <a:uFillTx/>
                  <a:latin typeface="Calibri" panose="020F0502020204030204" pitchFamily="34" charset="0"/>
                  <a:ea typeface="字魂35号-孙新恒颉黑体" panose="02000000000000000000" pitchFamily="2" charset="-122"/>
                  <a:cs typeface="Calibri" panose="020F0502020204030204" pitchFamily="34" charset="0"/>
                </a:rPr>
                <a:t>Audio Intercom</a:t>
              </a:r>
            </a:p>
          </p:txBody>
        </p:sp>
      </p:grpSp>
      <p:grpSp>
        <p:nvGrpSpPr>
          <p:cNvPr id="129" name="组合 128"/>
          <p:cNvGrpSpPr/>
          <p:nvPr/>
        </p:nvGrpSpPr>
        <p:grpSpPr>
          <a:xfrm>
            <a:off x="7223021" y="1185280"/>
            <a:ext cx="1238738" cy="282093"/>
            <a:chOff x="3751287" y="3186322"/>
            <a:chExt cx="434909" cy="159137"/>
          </a:xfrm>
        </p:grpSpPr>
        <p:sp>
          <p:nvSpPr>
            <p:cNvPr id="130" name="对话气泡: 圆角矩形 87">
              <a:extLst>
                <a:ext uri="{FF2B5EF4-FFF2-40B4-BE49-F238E27FC236}">
                  <a16:creationId xmlns:a16="http://schemas.microsoft.com/office/drawing/2014/main" id="{2D93B9C2-C16B-A01D-8DFB-AB34AB2C0634}"/>
                </a:ext>
              </a:extLst>
            </p:cNvPr>
            <p:cNvSpPr/>
            <p:nvPr/>
          </p:nvSpPr>
          <p:spPr>
            <a:xfrm>
              <a:off x="3774889" y="3202228"/>
              <a:ext cx="369724" cy="143231"/>
            </a:xfrm>
            <a:prstGeom prst="wedgeRoundRectCallout">
              <a:avLst>
                <a:gd name="adj1" fmla="val -61947"/>
                <a:gd name="adj2" fmla="val 39990"/>
                <a:gd name="adj3" fmla="val 16667"/>
              </a:avLst>
            </a:prstGeom>
            <a:solidFill>
              <a:srgbClr val="00B0F0"/>
            </a:solidFill>
            <a:ln w="635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31" name="文本框 130"/>
            <p:cNvSpPr txBox="1"/>
            <p:nvPr/>
          </p:nvSpPr>
          <p:spPr>
            <a:xfrm>
              <a:off x="3751287" y="3186322"/>
              <a:ext cx="434909" cy="138901"/>
            </a:xfrm>
            <a:prstGeom prst="rect">
              <a:avLst/>
            </a:prstGeom>
            <a:noFill/>
          </p:spPr>
          <p:txBody>
            <a:bodyPr wrap="square" rtlCol="0">
              <a:spAutoFit/>
            </a:body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w="12700" cap="flat">
                    <a:noFill/>
                    <a:miter lim="800000"/>
                  </a:ln>
                  <a:solidFill>
                    <a:srgbClr val="FFFFFF"/>
                  </a:solidFill>
                  <a:effectLst/>
                  <a:uLnTx/>
                  <a:uFillTx/>
                  <a:latin typeface="Calibri" panose="020F0502020204030204" pitchFamily="34" charset="0"/>
                  <a:ea typeface="字魂35号-孙新恒颉黑体" panose="02000000000000000000" pitchFamily="2" charset="-122"/>
                  <a:cs typeface="Calibri" panose="020F0502020204030204" pitchFamily="34" charset="0"/>
                </a:rPr>
                <a:t>Video Intercom</a:t>
              </a:r>
            </a:p>
          </p:txBody>
        </p:sp>
      </p:grpSp>
      <p:grpSp>
        <p:nvGrpSpPr>
          <p:cNvPr id="132" name="组合 131"/>
          <p:cNvGrpSpPr/>
          <p:nvPr/>
        </p:nvGrpSpPr>
        <p:grpSpPr>
          <a:xfrm>
            <a:off x="10779251" y="1185280"/>
            <a:ext cx="1238738" cy="282093"/>
            <a:chOff x="3751287" y="3186322"/>
            <a:chExt cx="434909" cy="159137"/>
          </a:xfrm>
        </p:grpSpPr>
        <p:sp>
          <p:nvSpPr>
            <p:cNvPr id="133" name="对话气泡: 圆角矩形 87">
              <a:extLst>
                <a:ext uri="{FF2B5EF4-FFF2-40B4-BE49-F238E27FC236}">
                  <a16:creationId xmlns:a16="http://schemas.microsoft.com/office/drawing/2014/main" id="{2D93B9C2-C16B-A01D-8DFB-AB34AB2C0634}"/>
                </a:ext>
              </a:extLst>
            </p:cNvPr>
            <p:cNvSpPr/>
            <p:nvPr/>
          </p:nvSpPr>
          <p:spPr>
            <a:xfrm>
              <a:off x="3774889" y="3202228"/>
              <a:ext cx="369724" cy="143231"/>
            </a:xfrm>
            <a:prstGeom prst="wedgeRoundRectCallout">
              <a:avLst>
                <a:gd name="adj1" fmla="val -61947"/>
                <a:gd name="adj2" fmla="val 39990"/>
                <a:gd name="adj3" fmla="val 16667"/>
              </a:avLst>
            </a:prstGeom>
            <a:solidFill>
              <a:srgbClr val="00B0F0"/>
            </a:solidFill>
            <a:ln w="635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134" name="文本框 133"/>
            <p:cNvSpPr txBox="1"/>
            <p:nvPr/>
          </p:nvSpPr>
          <p:spPr>
            <a:xfrm>
              <a:off x="3751287" y="3186322"/>
              <a:ext cx="434909" cy="138901"/>
            </a:xfrm>
            <a:prstGeom prst="rect">
              <a:avLst/>
            </a:prstGeom>
            <a:noFill/>
          </p:spPr>
          <p:txBody>
            <a:bodyPr wrap="square" rtlCol="0">
              <a:spAutoFit/>
            </a:body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US" altLang="zh-CN" sz="1000" b="1" i="1" u="none" strike="noStrike" kern="0" cap="none" spc="0" normalizeH="0" baseline="0" noProof="0" dirty="0">
                  <a:ln w="12700" cap="flat">
                    <a:noFill/>
                    <a:miter lim="800000"/>
                  </a:ln>
                  <a:solidFill>
                    <a:srgbClr val="FFFFFF"/>
                  </a:solidFill>
                  <a:effectLst/>
                  <a:uLnTx/>
                  <a:uFillTx/>
                  <a:latin typeface="Calibri" panose="020F0502020204030204" pitchFamily="34" charset="0"/>
                  <a:ea typeface="字魂35号-孙新恒颉黑体" panose="02000000000000000000" pitchFamily="2" charset="-122"/>
                  <a:cs typeface="Calibri" panose="020F0502020204030204" pitchFamily="34" charset="0"/>
                </a:rPr>
                <a:t>Video Intercom</a:t>
              </a:r>
            </a:p>
          </p:txBody>
        </p:sp>
      </p:grpSp>
      <p:sp>
        <p:nvSpPr>
          <p:cNvPr id="116" name="文本框 115"/>
          <p:cNvSpPr txBox="1"/>
          <p:nvPr/>
        </p:nvSpPr>
        <p:spPr>
          <a:xfrm>
            <a:off x="714296" y="683609"/>
            <a:ext cx="2238113" cy="400110"/>
          </a:xfrm>
          <a:prstGeom prst="rect">
            <a:avLst/>
          </a:prstGeom>
          <a:noFill/>
        </p:spPr>
        <p:txBody>
          <a:bodyPr wrap="none" rtlCol="0">
            <a:spAutoFit/>
          </a:bodyPr>
          <a:lstStyle>
            <a:defPPr>
              <a:defRPr lang="zh-CN"/>
            </a:defPPr>
            <a:lvl1pPr marR="0" lvl="0" indent="0" defTabSz="914377" fontAlgn="auto">
              <a:lnSpc>
                <a:spcPct val="100000"/>
              </a:lnSpc>
              <a:spcBef>
                <a:spcPts val="0"/>
              </a:spcBef>
              <a:spcAft>
                <a:spcPts val="0"/>
              </a:spcAft>
              <a:buClrTx/>
              <a:buSzTx/>
              <a:buFontTx/>
              <a:buNone/>
              <a:tabLst/>
              <a:defRPr kumimoji="0" sz="2000" b="0" i="0" u="none" strike="noStrike" cap="none" spc="0" normalizeH="0" baseline="0">
                <a:ln>
                  <a:noFill/>
                </a:ln>
                <a:solidFill>
                  <a:prstClr val="black">
                    <a:lumMod val="75000"/>
                    <a:lumOff val="25000"/>
                  </a:prstClr>
                </a:solidFill>
                <a:effectLst/>
                <a:uLnTx/>
                <a:uFillTx/>
                <a:latin typeface="Helvetica Now Text" panose="020B0504030202020204" pitchFamily="34" charset="0"/>
                <a:ea typeface="等线" panose="02010600030101010101" pitchFamily="2" charset="-122"/>
                <a:cs typeface="+mn-ea"/>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sym typeface="Calibri" panose="020F0502020204030204" pitchFamily="34" charset="0"/>
              </a:rPr>
              <a:t>Panic alarm panel</a:t>
            </a:r>
            <a:endParaRPr kumimoji="0" lang="zh-CN" altLang="en-US" sz="2000" b="0" i="0" u="none" strike="noStrike" kern="1200" cap="none" spc="0" normalizeH="0" baseline="0" noProof="0" dirty="0">
              <a:ln>
                <a:noFill/>
              </a:ln>
              <a:solidFill>
                <a:prstClr val="black">
                  <a:lumMod val="75000"/>
                  <a:lumOff val="25000"/>
                </a:prstClr>
              </a:solidFill>
              <a:effectLst/>
              <a:uLnTx/>
              <a:uFillTx/>
              <a:latin typeface="Helvetica" panose="020B0604020202020204" pitchFamily="34" charset="0"/>
              <a:ea typeface="微软雅黑" panose="020B0503020204020204" pitchFamily="34" charset="-122"/>
              <a:sym typeface="Calibri" panose="020F0502020204030204" pitchFamily="34" charset="0"/>
            </a:endParaRPr>
          </a:p>
        </p:txBody>
      </p:sp>
    </p:spTree>
    <p:extLst>
      <p:ext uri="{BB962C8B-B14F-4D97-AF65-F5344CB8AC3E}">
        <p14:creationId xmlns:p14="http://schemas.microsoft.com/office/powerpoint/2010/main" val="26389900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83533" cy="6849533"/>
          </a:xfrm>
          <a:prstGeom prst="rect">
            <a:avLst/>
          </a:prstGeom>
        </p:spPr>
      </p:pic>
      <p:sp>
        <p:nvSpPr>
          <p:cNvPr id="4" name="矩形 3"/>
          <p:cNvSpPr/>
          <p:nvPr/>
        </p:nvSpPr>
        <p:spPr>
          <a:xfrm>
            <a:off x="1988" y="0"/>
            <a:ext cx="12192000" cy="6858000"/>
          </a:xfrm>
          <a:prstGeom prst="rect">
            <a:avLst/>
          </a:prstGeom>
          <a:gradFill flip="none" rotWithShape="1">
            <a:gsLst>
              <a:gs pos="44000">
                <a:srgbClr val="414141">
                  <a:alpha val="76000"/>
                </a:srgbClr>
              </a:gs>
              <a:gs pos="0">
                <a:schemeClr val="tx1">
                  <a:lumMod val="85000"/>
                  <a:lumOff val="15000"/>
                  <a:alpha val="88000"/>
                </a:schemeClr>
              </a:gs>
              <a:gs pos="76000">
                <a:schemeClr val="tx1">
                  <a:lumMod val="65000"/>
                  <a:lumOff val="35000"/>
                  <a:alpha val="4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文本框 1"/>
          <p:cNvSpPr txBox="1"/>
          <p:nvPr/>
        </p:nvSpPr>
        <p:spPr>
          <a:xfrm>
            <a:off x="962096" y="2348857"/>
            <a:ext cx="5935081" cy="1323439"/>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rPr>
              <a:t>Smart Nurse Call Solution</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rPr>
              <a:t>Ensure medical quality and safety</a:t>
            </a:r>
            <a:endParaRPr kumimoji="0" lang="zh-CN" altLang="en-US" sz="2800" b="0" i="0" u="none" strike="noStrike" kern="1200" cap="none" spc="0" normalizeH="0" baseline="0" noProof="0" dirty="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grpSp>
        <p:nvGrpSpPr>
          <p:cNvPr id="17" name="组合 16"/>
          <p:cNvGrpSpPr/>
          <p:nvPr/>
        </p:nvGrpSpPr>
        <p:grpSpPr>
          <a:xfrm>
            <a:off x="3129708" y="3669760"/>
            <a:ext cx="7598645" cy="3132551"/>
            <a:chOff x="3129708" y="3669760"/>
            <a:chExt cx="7598645" cy="3132551"/>
          </a:xfrm>
        </p:grpSpPr>
        <p:pic>
          <p:nvPicPr>
            <p:cNvPr id="19" name="图片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9708" y="5110032"/>
              <a:ext cx="1468992" cy="1692279"/>
            </a:xfrm>
            <a:prstGeom prst="rect">
              <a:avLst/>
            </a:prstGeom>
          </p:spPr>
        </p:pic>
        <p:grpSp>
          <p:nvGrpSpPr>
            <p:cNvPr id="20" name="组合 19"/>
            <p:cNvGrpSpPr/>
            <p:nvPr/>
          </p:nvGrpSpPr>
          <p:grpSpPr>
            <a:xfrm>
              <a:off x="5139892" y="4525736"/>
              <a:ext cx="2088148" cy="1651095"/>
              <a:chOff x="1705946" y="1819830"/>
              <a:chExt cx="3214341" cy="2541575"/>
            </a:xfrm>
          </p:grpSpPr>
          <p:pic>
            <p:nvPicPr>
              <p:cNvPr id="22" name="object 18"/>
              <p:cNvPicPr/>
              <p:nvPr/>
            </p:nvPicPr>
            <p:blipFill>
              <a:blip r:embed="rId5" cstate="screen">
                <a:extLst>
                  <a:ext uri="{28A0092B-C50C-407E-A947-70E740481C1C}">
                    <a14:useLocalDpi xmlns:a14="http://schemas.microsoft.com/office/drawing/2010/main"/>
                  </a:ext>
                </a:extLst>
              </a:blip>
              <a:stretch>
                <a:fillRect/>
              </a:stretch>
            </p:blipFill>
            <p:spPr>
              <a:xfrm>
                <a:off x="1705946" y="1819830"/>
                <a:ext cx="3214341" cy="2541575"/>
              </a:xfrm>
              <a:prstGeom prst="rect">
                <a:avLst/>
              </a:prstGeom>
            </p:spPr>
          </p:pic>
          <p:pic>
            <p:nvPicPr>
              <p:cNvPr id="23" name="图片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7440" y="2156088"/>
                <a:ext cx="2553541" cy="1436367"/>
              </a:xfrm>
              <a:prstGeom prst="rect">
                <a:avLst/>
              </a:prstGeom>
            </p:spPr>
          </p:pic>
        </p:grpSp>
        <p:pic>
          <p:nvPicPr>
            <p:cNvPr id="21" name="图片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06563" y="3669760"/>
              <a:ext cx="1421790" cy="2430934"/>
            </a:xfrm>
            <a:prstGeom prst="rect">
              <a:avLst/>
            </a:prstGeom>
          </p:spPr>
        </p:pic>
      </p:grpSp>
      <p:pic>
        <p:nvPicPr>
          <p:cNvPr id="24" name="图片 2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30073" y="4762740"/>
            <a:ext cx="3870251" cy="1350335"/>
          </a:xfrm>
          <a:prstGeom prst="rect">
            <a:avLst/>
          </a:prstGeom>
        </p:spPr>
      </p:pic>
      <p:pic>
        <p:nvPicPr>
          <p:cNvPr id="25" name="图片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07507" y="4427869"/>
            <a:ext cx="2374442" cy="2374442"/>
          </a:xfrm>
          <a:prstGeom prst="rect">
            <a:avLst/>
          </a:prstGeom>
        </p:spPr>
      </p:pic>
      <p:pic>
        <p:nvPicPr>
          <p:cNvPr id="26" name="图片 2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10450" y="4831121"/>
            <a:ext cx="2026879" cy="2026879"/>
          </a:xfrm>
          <a:prstGeom prst="rect">
            <a:avLst/>
          </a:prstGeom>
        </p:spPr>
      </p:pic>
      <p:pic>
        <p:nvPicPr>
          <p:cNvPr id="5" name="Imagen 7" descr="Logotipo&#10;&#10;Descripción generada automáticamente">
            <a:extLst>
              <a:ext uri="{FF2B5EF4-FFF2-40B4-BE49-F238E27FC236}">
                <a16:creationId xmlns:a16="http://schemas.microsoft.com/office/drawing/2014/main" id="{B26D92BA-5110-DEBE-8B2E-DC9DBC17992D}"/>
              </a:ext>
            </a:extLst>
          </p:cNvPr>
          <p:cNvPicPr>
            <a:picLocks noChangeAspect="1"/>
          </p:cNvPicPr>
          <p:nvPr/>
        </p:nvPicPr>
        <p:blipFill rotWithShape="1">
          <a:blip r:embed="rId11">
            <a:biLevel thresh="25000"/>
            <a:extLst>
              <a:ext uri="{28A0092B-C50C-407E-A947-70E740481C1C}">
                <a14:useLocalDpi xmlns:a14="http://schemas.microsoft.com/office/drawing/2010/main" val="0"/>
              </a:ext>
            </a:extLst>
          </a:blip>
          <a:srcRect t="30331" b="44193"/>
          <a:stretch/>
        </p:blipFill>
        <p:spPr>
          <a:xfrm>
            <a:off x="9442800" y="303429"/>
            <a:ext cx="2144164" cy="309600"/>
          </a:xfrm>
          <a:prstGeom prst="rect">
            <a:avLst/>
          </a:prstGeom>
        </p:spPr>
      </p:pic>
    </p:spTree>
    <p:extLst>
      <p:ext uri="{BB962C8B-B14F-4D97-AF65-F5344CB8AC3E}">
        <p14:creationId xmlns:p14="http://schemas.microsoft.com/office/powerpoint/2010/main" val="37342644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 name="文本框 12"/>
          <p:cNvSpPr txBox="1"/>
          <p:nvPr/>
        </p:nvSpPr>
        <p:spPr>
          <a:xfrm>
            <a:off x="663230" y="106532"/>
            <a:ext cx="10350799"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2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Smart Nurse Call Solution</a:t>
            </a:r>
          </a:p>
        </p:txBody>
      </p:sp>
      <p:grpSp>
        <p:nvGrpSpPr>
          <p:cNvPr id="124" name="组合 123"/>
          <p:cNvGrpSpPr/>
          <p:nvPr/>
        </p:nvGrpSpPr>
        <p:grpSpPr>
          <a:xfrm>
            <a:off x="758716" y="2339773"/>
            <a:ext cx="5421575" cy="3654950"/>
            <a:chOff x="448373" y="1891870"/>
            <a:chExt cx="6661150" cy="4490608"/>
          </a:xfrm>
        </p:grpSpPr>
        <p:pic>
          <p:nvPicPr>
            <p:cNvPr id="125" name="图片 124" descr="数字病房-02"/>
            <p:cNvPicPr>
              <a:picLocks noChangeAspect="1"/>
            </p:cNvPicPr>
            <p:nvPr/>
          </p:nvPicPr>
          <p:blipFill>
            <a:blip r:embed="rId3" cstate="screen">
              <a:extLst>
                <a:ext uri="{28A0092B-C50C-407E-A947-70E740481C1C}">
                  <a14:useLocalDpi xmlns:a14="http://schemas.microsoft.com/office/drawing/2010/main"/>
                </a:ext>
              </a:extLst>
            </a:blip>
            <a:srcRect l="2629" t="9080" r="4108" b="4158"/>
            <a:stretch>
              <a:fillRect/>
            </a:stretch>
          </p:blipFill>
          <p:spPr>
            <a:xfrm>
              <a:off x="448373" y="1891870"/>
              <a:ext cx="6661150" cy="4490608"/>
            </a:xfrm>
            <a:prstGeom prst="rect">
              <a:avLst/>
            </a:prstGeom>
          </p:spPr>
        </p:pic>
        <p:sp>
          <p:nvSpPr>
            <p:cNvPr id="126" name="矩形 125"/>
            <p:cNvSpPr/>
            <p:nvPr/>
          </p:nvSpPr>
          <p:spPr>
            <a:xfrm>
              <a:off x="5592622" y="2877557"/>
              <a:ext cx="319958" cy="210805"/>
            </a:xfrm>
            <a:prstGeom prst="rect">
              <a:avLst/>
            </a:prstGeom>
            <a:solidFill>
              <a:srgbClr val="F2F2F1"/>
            </a:solidFill>
            <a:ln w="12700" cap="flat" cmpd="sng" algn="ctr">
              <a:solidFill>
                <a:srgbClr val="F2F2F1"/>
              </a:solidFill>
              <a:prstDash val="solid"/>
              <a:miter lim="800000"/>
            </a:ln>
            <a:effectLst/>
            <a:scene3d>
              <a:camera prst="isometricLeftDown"/>
              <a:lightRig rig="threePt" dir="t"/>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Arial" panose="020F0502020204030204"/>
                <a:ea typeface="微软雅黑"/>
                <a:cs typeface="+mn-ea"/>
                <a:sym typeface="+mn-lt"/>
              </a:endParaRPr>
            </a:p>
          </p:txBody>
        </p:sp>
        <p:pic>
          <p:nvPicPr>
            <p:cNvPr id="129" name="图片 128" descr="正面(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376998" y="2810377"/>
              <a:ext cx="692083" cy="262927"/>
            </a:xfrm>
            <a:prstGeom prst="rect">
              <a:avLst/>
            </a:prstGeom>
            <a:scene3d>
              <a:camera prst="isometricLeftDown"/>
              <a:lightRig rig="threePt" dir="t"/>
            </a:scene3d>
          </p:spPr>
        </p:pic>
        <p:pic>
          <p:nvPicPr>
            <p:cNvPr id="132" name="图片 131"/>
            <p:cNvPicPr>
              <a:picLocks noChangeAspect="1"/>
            </p:cNvPicPr>
            <p:nvPr/>
          </p:nvPicPr>
          <p:blipFill>
            <a:blip r:embed="rId5" cstate="screen">
              <a:extLst>
                <a:ext uri="{28A0092B-C50C-407E-A947-70E740481C1C}">
                  <a14:useLocalDpi xmlns:a14="http://schemas.microsoft.com/office/drawing/2010/main"/>
                </a:ext>
              </a:extLst>
            </a:blip>
            <a:srcRect l="35511" t="13383" r="35644" b="11600"/>
            <a:stretch>
              <a:fillRect/>
            </a:stretch>
          </p:blipFill>
          <p:spPr>
            <a:xfrm>
              <a:off x="2983111" y="4000499"/>
              <a:ext cx="182585" cy="328369"/>
            </a:xfrm>
            <a:prstGeom prst="rect">
              <a:avLst/>
            </a:prstGeom>
            <a:noFill/>
            <a:ln w="9525">
              <a:noFill/>
            </a:ln>
            <a:scene3d>
              <a:camera prst="isometricLeftDown"/>
              <a:lightRig rig="threePt" dir="t"/>
            </a:scene3d>
          </p:spPr>
        </p:pic>
        <p:pic>
          <p:nvPicPr>
            <p:cNvPr id="136" name="图片 135" descr="1668829331551"/>
            <p:cNvPicPr>
              <a:picLocks noChangeAspect="1"/>
            </p:cNvPicPr>
            <p:nvPr/>
          </p:nvPicPr>
          <p:blipFill>
            <a:blip r:embed="rId6" cstate="screen">
              <a:clrChange>
                <a:clrFrom>
                  <a:srgbClr val="FFFFFF">
                    <a:alpha val="100000"/>
                  </a:srgbClr>
                </a:clrFrom>
                <a:clrTo>
                  <a:srgbClr val="FFFFFF">
                    <a:alpha val="100000"/>
                    <a:alpha val="0"/>
                  </a:srgbClr>
                </a:clrTo>
              </a:clrChange>
              <a:extLst>
                <a:ext uri="{28A0092B-C50C-407E-A947-70E740481C1C}">
                  <a14:useLocalDpi xmlns:a14="http://schemas.microsoft.com/office/drawing/2010/main"/>
                </a:ext>
              </a:extLst>
            </a:blip>
            <a:stretch>
              <a:fillRect/>
            </a:stretch>
          </p:blipFill>
          <p:spPr>
            <a:xfrm>
              <a:off x="5859883" y="3426117"/>
              <a:ext cx="423712" cy="328369"/>
            </a:xfrm>
            <a:prstGeom prst="rect">
              <a:avLst/>
            </a:prstGeom>
            <a:scene3d>
              <a:camera prst="isometricRightUp"/>
              <a:lightRig rig="threePt" dir="t"/>
            </a:scene3d>
          </p:spPr>
        </p:pic>
        <p:pic>
          <p:nvPicPr>
            <p:cNvPr id="137" name="图片 136" descr="床头屏带手柄"/>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575365" y="2443206"/>
              <a:ext cx="331550" cy="196906"/>
            </a:xfrm>
            <a:prstGeom prst="rect">
              <a:avLst/>
            </a:prstGeom>
            <a:scene3d>
              <a:camera prst="isometricLeftDown"/>
              <a:lightRig rig="threePt" dir="t"/>
            </a:scene3d>
          </p:spPr>
        </p:pic>
        <p:pic>
          <p:nvPicPr>
            <p:cNvPr id="138" name="图片 137" descr="护士站效果图-管理主机-界面更新1115"/>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rot="19080000">
              <a:off x="1473165" y="3944322"/>
              <a:ext cx="336188" cy="147679"/>
            </a:xfrm>
            <a:prstGeom prst="rect">
              <a:avLst/>
            </a:prstGeom>
          </p:spPr>
        </p:pic>
        <p:pic>
          <p:nvPicPr>
            <p:cNvPr id="141" name="图片 140" descr="正面"/>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143985" y="3007283"/>
              <a:ext cx="233013" cy="411185"/>
            </a:xfrm>
            <a:prstGeom prst="rect">
              <a:avLst/>
            </a:prstGeom>
            <a:scene3d>
              <a:camera prst="isometricRightUp"/>
              <a:lightRig rig="threePt" dir="t"/>
            </a:scene3d>
          </p:spPr>
        </p:pic>
        <p:pic>
          <p:nvPicPr>
            <p:cNvPr id="142" name="图片 14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9511" y="3868456"/>
              <a:ext cx="547754" cy="328369"/>
            </a:xfrm>
            <a:prstGeom prst="rect">
              <a:avLst/>
            </a:prstGeom>
            <a:scene3d>
              <a:camera prst="isometricRightUp"/>
              <a:lightRig rig="threePt" dir="t"/>
            </a:scene3d>
          </p:spPr>
        </p:pic>
        <p:pic>
          <p:nvPicPr>
            <p:cNvPr id="143" name="图片 14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60057" y="3270210"/>
              <a:ext cx="196496" cy="189956"/>
            </a:xfrm>
            <a:prstGeom prst="rect">
              <a:avLst/>
            </a:prstGeom>
            <a:scene3d>
              <a:camera prst="isometricBottomDown"/>
              <a:lightRig rig="threePt" dir="t"/>
            </a:scene3d>
          </p:spPr>
        </p:pic>
        <p:pic>
          <p:nvPicPr>
            <p:cNvPr id="144" name="图片 143" descr="D:\工作日常\产品\SPS资料整理\高清图\跌倒雷达.png跌倒雷达"/>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3646212" y="5246217"/>
              <a:ext cx="201713" cy="196906"/>
            </a:xfrm>
            <a:prstGeom prst="rect">
              <a:avLst/>
            </a:prstGeom>
            <a:noFill/>
            <a:ln>
              <a:noFill/>
            </a:ln>
            <a:scene3d>
              <a:camera prst="isometricOffAxis1Right"/>
              <a:lightRig rig="threePt" dir="t"/>
            </a:scene3d>
          </p:spPr>
        </p:pic>
        <p:pic>
          <p:nvPicPr>
            <p:cNvPr id="150" name="图片 14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980000">
              <a:off x="1673719" y="4354350"/>
              <a:ext cx="86365" cy="163895"/>
            </a:xfrm>
            <a:prstGeom prst="rect">
              <a:avLst/>
            </a:prstGeom>
            <a:scene3d>
              <a:camera prst="perspectiveContrastingLeftFacing"/>
              <a:lightRig rig="threePt" dir="t"/>
            </a:scene3d>
          </p:spPr>
        </p:pic>
      </p:grpSp>
      <p:grpSp>
        <p:nvGrpSpPr>
          <p:cNvPr id="151" name="组合 150"/>
          <p:cNvGrpSpPr/>
          <p:nvPr/>
        </p:nvGrpSpPr>
        <p:grpSpPr>
          <a:xfrm>
            <a:off x="3879085" y="1066256"/>
            <a:ext cx="2154049" cy="1270066"/>
            <a:chOff x="3991788" y="1009280"/>
            <a:chExt cx="1303280" cy="768437"/>
          </a:xfrm>
        </p:grpSpPr>
        <p:sp>
          <p:nvSpPr>
            <p:cNvPr id="152" name="椭圆 151"/>
            <p:cNvSpPr/>
            <p:nvPr/>
          </p:nvSpPr>
          <p:spPr>
            <a:xfrm>
              <a:off x="4346313" y="1213830"/>
              <a:ext cx="563887" cy="563887"/>
            </a:xfrm>
            <a:prstGeom prst="ellipse">
              <a:avLst/>
            </a:pr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Arial" panose="020F0502020204030204"/>
                <a:ea typeface="微软雅黑"/>
                <a:cs typeface="+mn-ea"/>
                <a:sym typeface="+mn-lt"/>
              </a:endParaRPr>
            </a:p>
          </p:txBody>
        </p:sp>
        <p:sp>
          <p:nvSpPr>
            <p:cNvPr id="155" name="文本框 154">
              <a:extLst>
                <a:ext uri="{FF2B5EF4-FFF2-40B4-BE49-F238E27FC236}">
                  <a16:creationId xmlns:a16="http://schemas.microsoft.com/office/drawing/2014/main" id="{6BD02805-D934-4BF3-933E-3B325303DF79}"/>
                </a:ext>
              </a:extLst>
            </p:cNvPr>
            <p:cNvSpPr txBox="1"/>
            <p:nvPr/>
          </p:nvSpPr>
          <p:spPr>
            <a:xfrm>
              <a:off x="3991788" y="1009280"/>
              <a:ext cx="1303280" cy="158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Bedhead Terminal</a:t>
              </a:r>
            </a:p>
          </p:txBody>
        </p:sp>
      </p:grpSp>
      <p:cxnSp>
        <p:nvCxnSpPr>
          <p:cNvPr id="157" name="肘形连接符 156"/>
          <p:cNvCxnSpPr/>
          <p:nvPr/>
        </p:nvCxnSpPr>
        <p:spPr>
          <a:xfrm rot="5400000">
            <a:off x="4562484" y="2546927"/>
            <a:ext cx="606991" cy="180393"/>
          </a:xfrm>
          <a:prstGeom prst="bentConnector3">
            <a:avLst>
              <a:gd name="adj1" fmla="val 50000"/>
            </a:avLst>
          </a:prstGeom>
          <a:noFill/>
          <a:ln w="12700" cap="flat" cmpd="sng" algn="ctr">
            <a:gradFill>
              <a:gsLst>
                <a:gs pos="0">
                  <a:srgbClr val="182866">
                    <a:lumMod val="5000"/>
                    <a:lumOff val="95000"/>
                  </a:srgbClr>
                </a:gs>
                <a:gs pos="0">
                  <a:srgbClr val="182866">
                    <a:lumMod val="45000"/>
                    <a:lumOff val="55000"/>
                  </a:srgbClr>
                </a:gs>
                <a:gs pos="100000">
                  <a:srgbClr val="182866">
                    <a:lumMod val="45000"/>
                    <a:lumOff val="55000"/>
                  </a:srgbClr>
                </a:gs>
                <a:gs pos="100000">
                  <a:srgbClr val="182866">
                    <a:lumMod val="30000"/>
                    <a:lumOff val="70000"/>
                  </a:srgbClr>
                </a:gs>
              </a:gsLst>
              <a:lin ang="5400000" scaled="1"/>
            </a:gradFill>
            <a:prstDash val="solid"/>
            <a:miter lim="800000"/>
          </a:ln>
          <a:effectLst/>
        </p:spPr>
      </p:cxnSp>
      <p:cxnSp>
        <p:nvCxnSpPr>
          <p:cNvPr id="160" name="肘形连接符 159"/>
          <p:cNvCxnSpPr>
            <a:stCxn id="169" idx="4"/>
          </p:cNvCxnSpPr>
          <p:nvPr/>
        </p:nvCxnSpPr>
        <p:spPr>
          <a:xfrm rot="16200000" flipH="1">
            <a:off x="647790" y="3165549"/>
            <a:ext cx="1035053" cy="114151"/>
          </a:xfrm>
          <a:prstGeom prst="bentConnector3">
            <a:avLst>
              <a:gd name="adj1" fmla="val 50000"/>
            </a:avLst>
          </a:prstGeom>
          <a:noFill/>
          <a:ln w="12700" cap="flat" cmpd="sng" algn="ctr">
            <a:gradFill>
              <a:gsLst>
                <a:gs pos="0">
                  <a:srgbClr val="182866">
                    <a:lumMod val="5000"/>
                    <a:lumOff val="95000"/>
                  </a:srgbClr>
                </a:gs>
                <a:gs pos="0">
                  <a:srgbClr val="182866">
                    <a:lumMod val="45000"/>
                    <a:lumOff val="55000"/>
                  </a:srgbClr>
                </a:gs>
                <a:gs pos="100000">
                  <a:srgbClr val="182866">
                    <a:lumMod val="45000"/>
                    <a:lumOff val="55000"/>
                  </a:srgbClr>
                </a:gs>
                <a:gs pos="100000">
                  <a:srgbClr val="182866">
                    <a:lumMod val="30000"/>
                    <a:lumOff val="70000"/>
                  </a:srgbClr>
                </a:gs>
              </a:gsLst>
              <a:lin ang="5400000" scaled="1"/>
            </a:gradFill>
            <a:prstDash val="solid"/>
            <a:miter lim="800000"/>
          </a:ln>
          <a:effectLst/>
        </p:spPr>
      </p:cxnSp>
      <p:cxnSp>
        <p:nvCxnSpPr>
          <p:cNvPr id="161" name="肘形连接符 160"/>
          <p:cNvCxnSpPr>
            <a:endCxn id="215" idx="0"/>
          </p:cNvCxnSpPr>
          <p:nvPr/>
        </p:nvCxnSpPr>
        <p:spPr>
          <a:xfrm rot="5400000">
            <a:off x="357191" y="4702310"/>
            <a:ext cx="1166592" cy="211178"/>
          </a:xfrm>
          <a:prstGeom prst="bentConnector3">
            <a:avLst>
              <a:gd name="adj1" fmla="val 50000"/>
            </a:avLst>
          </a:prstGeom>
          <a:noFill/>
          <a:ln w="12700" cap="flat" cmpd="sng" algn="ctr">
            <a:gradFill>
              <a:gsLst>
                <a:gs pos="0">
                  <a:srgbClr val="182866">
                    <a:lumMod val="5000"/>
                    <a:lumOff val="95000"/>
                  </a:srgbClr>
                </a:gs>
                <a:gs pos="0">
                  <a:srgbClr val="182866">
                    <a:lumMod val="45000"/>
                    <a:lumOff val="55000"/>
                  </a:srgbClr>
                </a:gs>
                <a:gs pos="100000">
                  <a:srgbClr val="182866">
                    <a:lumMod val="45000"/>
                    <a:lumOff val="55000"/>
                  </a:srgbClr>
                </a:gs>
                <a:gs pos="100000">
                  <a:srgbClr val="182866">
                    <a:lumMod val="30000"/>
                    <a:lumOff val="70000"/>
                  </a:srgbClr>
                </a:gs>
              </a:gsLst>
              <a:lin ang="5400000" scaled="1"/>
            </a:gradFill>
            <a:prstDash val="solid"/>
            <a:miter lim="800000"/>
          </a:ln>
          <a:effectLst/>
        </p:spPr>
      </p:cxnSp>
      <p:cxnSp>
        <p:nvCxnSpPr>
          <p:cNvPr id="162" name="直接连接符 161"/>
          <p:cNvCxnSpPr/>
          <p:nvPr/>
        </p:nvCxnSpPr>
        <p:spPr>
          <a:xfrm flipH="1">
            <a:off x="2396067" y="5073542"/>
            <a:ext cx="1967" cy="675325"/>
          </a:xfrm>
          <a:prstGeom prst="line">
            <a:avLst/>
          </a:prstGeom>
          <a:noFill/>
          <a:ln w="12700" cap="flat" cmpd="sng" algn="ctr">
            <a:gradFill>
              <a:gsLst>
                <a:gs pos="0">
                  <a:srgbClr val="182866">
                    <a:lumMod val="5000"/>
                    <a:lumOff val="95000"/>
                  </a:srgbClr>
                </a:gs>
                <a:gs pos="0">
                  <a:srgbClr val="182866">
                    <a:lumMod val="45000"/>
                    <a:lumOff val="55000"/>
                  </a:srgbClr>
                </a:gs>
                <a:gs pos="100000">
                  <a:srgbClr val="182866">
                    <a:lumMod val="45000"/>
                    <a:lumOff val="55000"/>
                  </a:srgbClr>
                </a:gs>
                <a:gs pos="100000">
                  <a:srgbClr val="182866">
                    <a:lumMod val="30000"/>
                    <a:lumOff val="70000"/>
                  </a:srgbClr>
                </a:gs>
              </a:gsLst>
              <a:lin ang="5400000" scaled="1"/>
            </a:gradFill>
            <a:prstDash val="solid"/>
            <a:miter lim="800000"/>
          </a:ln>
          <a:effectLst/>
        </p:spPr>
      </p:cxnSp>
      <p:cxnSp>
        <p:nvCxnSpPr>
          <p:cNvPr id="163" name="肘形连接符 162"/>
          <p:cNvCxnSpPr/>
          <p:nvPr/>
        </p:nvCxnSpPr>
        <p:spPr>
          <a:xfrm rot="16200000" flipV="1">
            <a:off x="4305516" y="4102315"/>
            <a:ext cx="1648846" cy="475857"/>
          </a:xfrm>
          <a:prstGeom prst="bentConnector3">
            <a:avLst>
              <a:gd name="adj1" fmla="val 50000"/>
            </a:avLst>
          </a:prstGeom>
          <a:noFill/>
          <a:ln w="12700" cap="flat" cmpd="sng" algn="ctr">
            <a:gradFill>
              <a:gsLst>
                <a:gs pos="0">
                  <a:srgbClr val="182866">
                    <a:lumMod val="5000"/>
                    <a:lumOff val="95000"/>
                  </a:srgbClr>
                </a:gs>
                <a:gs pos="0">
                  <a:srgbClr val="182866">
                    <a:lumMod val="45000"/>
                    <a:lumOff val="55000"/>
                  </a:srgbClr>
                </a:gs>
                <a:gs pos="100000">
                  <a:srgbClr val="182866">
                    <a:lumMod val="45000"/>
                    <a:lumOff val="55000"/>
                  </a:srgbClr>
                </a:gs>
                <a:gs pos="100000">
                  <a:srgbClr val="182866">
                    <a:lumMod val="30000"/>
                    <a:lumOff val="70000"/>
                  </a:srgbClr>
                </a:gs>
              </a:gsLst>
              <a:lin ang="5400000" scaled="1"/>
            </a:gradFill>
            <a:prstDash val="solid"/>
            <a:miter lim="800000"/>
          </a:ln>
          <a:effectLst/>
        </p:spPr>
      </p:cxnSp>
      <p:pic>
        <p:nvPicPr>
          <p:cNvPr id="164" name="Picture 4" descr="DS-KHS3100"/>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03049" y="4825693"/>
            <a:ext cx="187076" cy="215371"/>
          </a:xfrm>
          <a:prstGeom prst="rect">
            <a:avLst/>
          </a:prstGeom>
          <a:noFill/>
          <a:extLst>
            <a:ext uri="{909E8E84-426E-40DD-AFC4-6F175D3DCCD1}">
              <a14:hiddenFill xmlns:a14="http://schemas.microsoft.com/office/drawing/2010/main">
                <a:solidFill>
                  <a:srgbClr val="FFFFFF"/>
                </a:solidFill>
              </a14:hiddenFill>
            </a:ext>
          </a:extLst>
        </p:spPr>
      </p:pic>
      <p:grpSp>
        <p:nvGrpSpPr>
          <p:cNvPr id="166" name="组合 165"/>
          <p:cNvGrpSpPr/>
          <p:nvPr/>
        </p:nvGrpSpPr>
        <p:grpSpPr>
          <a:xfrm>
            <a:off x="0" y="1303956"/>
            <a:ext cx="2302676" cy="1401143"/>
            <a:chOff x="924561" y="1010689"/>
            <a:chExt cx="1303280" cy="793026"/>
          </a:xfrm>
        </p:grpSpPr>
        <p:sp>
          <p:nvSpPr>
            <p:cNvPr id="169" name="椭圆 168"/>
            <p:cNvSpPr/>
            <p:nvPr/>
          </p:nvSpPr>
          <p:spPr>
            <a:xfrm>
              <a:off x="1269865" y="1239828"/>
              <a:ext cx="563887" cy="563887"/>
            </a:xfrm>
            <a:prstGeom prst="ellipse">
              <a:avLst/>
            </a:pr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Arial" panose="020F0502020204030204"/>
                <a:ea typeface="微软雅黑"/>
                <a:cs typeface="+mn-ea"/>
                <a:sym typeface="+mn-lt"/>
              </a:endParaRPr>
            </a:p>
          </p:txBody>
        </p:sp>
        <p:sp>
          <p:nvSpPr>
            <p:cNvPr id="170" name="文本框 169">
              <a:extLst>
                <a:ext uri="{FF2B5EF4-FFF2-40B4-BE49-F238E27FC236}">
                  <a16:creationId xmlns:a16="http://schemas.microsoft.com/office/drawing/2014/main" id="{6BD02805-D934-4BF3-933E-3B325303DF79}"/>
                </a:ext>
              </a:extLst>
            </p:cNvPr>
            <p:cNvSpPr txBox="1"/>
            <p:nvPr/>
          </p:nvSpPr>
          <p:spPr>
            <a:xfrm>
              <a:off x="924561" y="1010689"/>
              <a:ext cx="1303280" cy="1480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Nurse Main Station</a:t>
              </a:r>
            </a:p>
          </p:txBody>
        </p:sp>
      </p:grpSp>
      <p:sp>
        <p:nvSpPr>
          <p:cNvPr id="171" name="文本框 170">
            <a:extLst>
              <a:ext uri="{FF2B5EF4-FFF2-40B4-BE49-F238E27FC236}">
                <a16:creationId xmlns:a16="http://schemas.microsoft.com/office/drawing/2014/main" id="{6BD02805-D934-4BF3-933E-3B325303DF79}"/>
              </a:ext>
            </a:extLst>
          </p:cNvPr>
          <p:cNvSpPr txBox="1"/>
          <p:nvPr/>
        </p:nvSpPr>
        <p:spPr>
          <a:xfrm>
            <a:off x="9363014" y="4169581"/>
            <a:ext cx="138869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black"/>
                </a:solidFill>
                <a:effectLst/>
                <a:uLnTx/>
                <a:uFillTx/>
                <a:latin typeface="Arial" panose="020F0502020204030204"/>
                <a:ea typeface="微软雅黑"/>
                <a:cs typeface="+mn-ea"/>
                <a:sym typeface="+mn-lt"/>
              </a:rPr>
              <a:t>Emergency Button</a:t>
            </a:r>
            <a:endParaRPr kumimoji="0" lang="zh-CN" altLang="en-US" sz="900" b="1" i="0" u="none" strike="noStrike" kern="1200" cap="none" spc="0" normalizeH="0" baseline="0" noProof="0" dirty="0">
              <a:ln>
                <a:noFill/>
              </a:ln>
              <a:solidFill>
                <a:prstClr val="black"/>
              </a:solidFill>
              <a:effectLst/>
              <a:uLnTx/>
              <a:uFillTx/>
              <a:latin typeface="Arial" panose="020F0502020204030204"/>
              <a:ea typeface="微软雅黑"/>
              <a:cs typeface="+mn-ea"/>
              <a:sym typeface="+mn-lt"/>
            </a:endParaRPr>
          </a:p>
        </p:txBody>
      </p:sp>
      <p:grpSp>
        <p:nvGrpSpPr>
          <p:cNvPr id="172" name="组合 171"/>
          <p:cNvGrpSpPr/>
          <p:nvPr/>
        </p:nvGrpSpPr>
        <p:grpSpPr>
          <a:xfrm>
            <a:off x="10168846" y="3431875"/>
            <a:ext cx="612524" cy="201414"/>
            <a:chOff x="8164388" y="1921837"/>
            <a:chExt cx="451899" cy="148597"/>
          </a:xfrm>
        </p:grpSpPr>
        <p:sp>
          <p:nvSpPr>
            <p:cNvPr id="174" name="圆角矩形标注 173"/>
            <p:cNvSpPr/>
            <p:nvPr/>
          </p:nvSpPr>
          <p:spPr>
            <a:xfrm>
              <a:off x="8213590" y="1921837"/>
              <a:ext cx="333315" cy="148597"/>
            </a:xfrm>
            <a:prstGeom prst="wedgeRoundRectCallout">
              <a:avLst>
                <a:gd name="adj1" fmla="val -58313"/>
                <a:gd name="adj2" fmla="val 40581"/>
                <a:gd name="adj3" fmla="val 16667"/>
              </a:avLst>
            </a:prstGeom>
            <a:solidFill>
              <a:srgbClr val="148CC9">
                <a:lumMod val="20000"/>
                <a:lumOff val="80000"/>
              </a:srgbClr>
            </a:solidFill>
            <a:ln w="12700" cap="flat" cmpd="sng" algn="ctr">
              <a:solidFill>
                <a:srgbClr val="148CC9">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sp>
          <p:nvSpPr>
            <p:cNvPr id="178" name="矩形 177"/>
            <p:cNvSpPr/>
            <p:nvPr/>
          </p:nvSpPr>
          <p:spPr>
            <a:xfrm>
              <a:off x="8164388" y="1922840"/>
              <a:ext cx="451899" cy="1475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IP68</a:t>
              </a:r>
              <a:endParaRPr kumimoji="0" lang="zh-CN" altLang="en-US" sz="600" b="1"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grpSp>
      <p:pic>
        <p:nvPicPr>
          <p:cNvPr id="180" name="Picture 14" descr="DS-KHB9703-WH1"/>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6717706" y="5439257"/>
            <a:ext cx="1000334" cy="850858"/>
          </a:xfrm>
          <a:prstGeom prst="rect">
            <a:avLst/>
          </a:prstGeom>
          <a:noFill/>
          <a:extLst>
            <a:ext uri="{909E8E84-426E-40DD-AFC4-6F175D3DCCD1}">
              <a14:hiddenFill xmlns:a14="http://schemas.microsoft.com/office/drawing/2010/main">
                <a:solidFill>
                  <a:srgbClr val="FFFFFF"/>
                </a:solidFill>
              </a14:hiddenFill>
            </a:ext>
          </a:extLst>
        </p:spPr>
      </p:pic>
      <p:grpSp>
        <p:nvGrpSpPr>
          <p:cNvPr id="183" name="组合 182"/>
          <p:cNvGrpSpPr/>
          <p:nvPr/>
        </p:nvGrpSpPr>
        <p:grpSpPr>
          <a:xfrm>
            <a:off x="9545342" y="5434421"/>
            <a:ext cx="2066699" cy="804745"/>
            <a:chOff x="6814019" y="4201395"/>
            <a:chExt cx="2066699" cy="804745"/>
          </a:xfrm>
        </p:grpSpPr>
        <p:pic>
          <p:nvPicPr>
            <p:cNvPr id="185" name="图片 18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14019" y="4201395"/>
              <a:ext cx="1290049" cy="732445"/>
            </a:xfrm>
            <a:prstGeom prst="rect">
              <a:avLst/>
            </a:prstGeom>
          </p:spPr>
        </p:pic>
        <p:pic>
          <p:nvPicPr>
            <p:cNvPr id="188" name="图片 18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669608" y="4416805"/>
              <a:ext cx="1211110" cy="589335"/>
            </a:xfrm>
            <a:prstGeom prst="rect">
              <a:avLst/>
            </a:prstGeom>
          </p:spPr>
        </p:pic>
      </p:grpSp>
      <p:grpSp>
        <p:nvGrpSpPr>
          <p:cNvPr id="190" name="组合 189"/>
          <p:cNvGrpSpPr/>
          <p:nvPr/>
        </p:nvGrpSpPr>
        <p:grpSpPr>
          <a:xfrm>
            <a:off x="1975908" y="928249"/>
            <a:ext cx="2168751" cy="1297427"/>
            <a:chOff x="3981929" y="998047"/>
            <a:chExt cx="1303280" cy="779670"/>
          </a:xfrm>
        </p:grpSpPr>
        <p:sp>
          <p:nvSpPr>
            <p:cNvPr id="194" name="椭圆 193"/>
            <p:cNvSpPr/>
            <p:nvPr/>
          </p:nvSpPr>
          <p:spPr>
            <a:xfrm>
              <a:off x="4346313" y="1213830"/>
              <a:ext cx="563887" cy="563887"/>
            </a:xfrm>
            <a:prstGeom prst="ellipse">
              <a:avLst/>
            </a:pr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Arial" panose="020F0502020204030204"/>
                <a:ea typeface="微软雅黑"/>
                <a:cs typeface="+mn-ea"/>
                <a:sym typeface="+mn-lt"/>
              </a:endParaRPr>
            </a:p>
          </p:txBody>
        </p:sp>
        <p:sp>
          <p:nvSpPr>
            <p:cNvPr id="195" name="文本框 194">
              <a:extLst>
                <a:ext uri="{FF2B5EF4-FFF2-40B4-BE49-F238E27FC236}">
                  <a16:creationId xmlns:a16="http://schemas.microsoft.com/office/drawing/2014/main" id="{6BD02805-D934-4BF3-933E-3B325303DF79}"/>
                </a:ext>
              </a:extLst>
            </p:cNvPr>
            <p:cNvSpPr txBox="1"/>
            <p:nvPr/>
          </p:nvSpPr>
          <p:spPr>
            <a:xfrm>
              <a:off x="3981929" y="998047"/>
              <a:ext cx="1303280" cy="157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Doorway Terminal</a:t>
              </a:r>
            </a:p>
          </p:txBody>
        </p:sp>
      </p:grpSp>
      <p:pic>
        <p:nvPicPr>
          <p:cNvPr id="196" name="Picture 14" descr="DS-KHB9703-WH1"/>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016176" y="5258736"/>
            <a:ext cx="770338" cy="655230"/>
          </a:xfrm>
          <a:prstGeom prst="rect">
            <a:avLst/>
          </a:prstGeom>
          <a:noFill/>
          <a:extLst>
            <a:ext uri="{909E8E84-426E-40DD-AFC4-6F175D3DCCD1}">
              <a14:hiddenFill xmlns:a14="http://schemas.microsoft.com/office/drawing/2010/main">
                <a:solidFill>
                  <a:srgbClr val="FFFFFF"/>
                </a:solidFill>
              </a14:hiddenFill>
            </a:ext>
          </a:extLst>
        </p:spPr>
      </p:pic>
      <p:grpSp>
        <p:nvGrpSpPr>
          <p:cNvPr id="197" name="object 64"/>
          <p:cNvGrpSpPr/>
          <p:nvPr/>
        </p:nvGrpSpPr>
        <p:grpSpPr>
          <a:xfrm>
            <a:off x="533860" y="5552409"/>
            <a:ext cx="647240" cy="543249"/>
            <a:chOff x="5760696" y="1977263"/>
            <a:chExt cx="494030" cy="414655"/>
          </a:xfrm>
        </p:grpSpPr>
        <p:pic>
          <p:nvPicPr>
            <p:cNvPr id="198" name="object 65"/>
            <p:cNvPicPr/>
            <p:nvPr/>
          </p:nvPicPr>
          <p:blipFill>
            <a:blip r:embed="rId19" cstate="screen">
              <a:extLst>
                <a:ext uri="{28A0092B-C50C-407E-A947-70E740481C1C}">
                  <a14:useLocalDpi xmlns:a14="http://schemas.microsoft.com/office/drawing/2010/main"/>
                </a:ext>
              </a:extLst>
            </a:blip>
            <a:stretch>
              <a:fillRect/>
            </a:stretch>
          </p:blipFill>
          <p:spPr>
            <a:xfrm>
              <a:off x="5760696" y="1977263"/>
              <a:ext cx="275841" cy="352674"/>
            </a:xfrm>
            <a:prstGeom prst="rect">
              <a:avLst/>
            </a:prstGeom>
          </p:spPr>
        </p:pic>
        <p:pic>
          <p:nvPicPr>
            <p:cNvPr id="199" name="object 66"/>
            <p:cNvPicPr/>
            <p:nvPr/>
          </p:nvPicPr>
          <p:blipFill>
            <a:blip r:embed="rId20" cstate="screen">
              <a:extLst>
                <a:ext uri="{28A0092B-C50C-407E-A947-70E740481C1C}">
                  <a14:useLocalDpi xmlns:a14="http://schemas.microsoft.com/office/drawing/2010/main"/>
                </a:ext>
              </a:extLst>
            </a:blip>
            <a:stretch>
              <a:fillRect/>
            </a:stretch>
          </p:blipFill>
          <p:spPr>
            <a:xfrm>
              <a:off x="5998616" y="2003831"/>
              <a:ext cx="255993" cy="387787"/>
            </a:xfrm>
            <a:prstGeom prst="rect">
              <a:avLst/>
            </a:prstGeom>
          </p:spPr>
        </p:pic>
      </p:grpSp>
      <p:pic>
        <p:nvPicPr>
          <p:cNvPr id="200" name="Picture 16" descr="MH-YL503-C2"/>
          <p:cNvPicPr>
            <a:picLocks noChangeAspect="1" noChangeArrowheads="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50852" y="5529160"/>
            <a:ext cx="1147292" cy="764861"/>
          </a:xfrm>
          <a:prstGeom prst="rect">
            <a:avLst/>
          </a:prstGeom>
          <a:noFill/>
          <a:extLst>
            <a:ext uri="{909E8E84-426E-40DD-AFC4-6F175D3DCCD1}">
              <a14:hiddenFill xmlns:a14="http://schemas.microsoft.com/office/drawing/2010/main">
                <a:solidFill>
                  <a:srgbClr val="FFFFFF"/>
                </a:solidFill>
              </a14:hiddenFill>
            </a:ext>
          </a:extLst>
        </p:spPr>
      </p:pic>
      <p:grpSp>
        <p:nvGrpSpPr>
          <p:cNvPr id="201" name="组合 200"/>
          <p:cNvGrpSpPr/>
          <p:nvPr/>
        </p:nvGrpSpPr>
        <p:grpSpPr>
          <a:xfrm>
            <a:off x="7413389" y="5409935"/>
            <a:ext cx="612524" cy="201414"/>
            <a:chOff x="8164388" y="1921837"/>
            <a:chExt cx="451899" cy="148597"/>
          </a:xfrm>
        </p:grpSpPr>
        <p:sp>
          <p:nvSpPr>
            <p:cNvPr id="202" name="圆角矩形标注 201"/>
            <p:cNvSpPr/>
            <p:nvPr/>
          </p:nvSpPr>
          <p:spPr>
            <a:xfrm>
              <a:off x="8213590" y="1921837"/>
              <a:ext cx="333315" cy="148597"/>
            </a:xfrm>
            <a:prstGeom prst="wedgeRoundRectCallout">
              <a:avLst>
                <a:gd name="adj1" fmla="val -58313"/>
                <a:gd name="adj2" fmla="val 40581"/>
                <a:gd name="adj3" fmla="val 16667"/>
              </a:avLst>
            </a:prstGeom>
            <a:solidFill>
              <a:srgbClr val="148CC9">
                <a:lumMod val="20000"/>
                <a:lumOff val="80000"/>
              </a:srgbClr>
            </a:solidFill>
            <a:ln w="12700" cap="flat" cmpd="sng" algn="ctr">
              <a:solidFill>
                <a:srgbClr val="148CC9">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sp>
          <p:nvSpPr>
            <p:cNvPr id="205" name="矩形 204"/>
            <p:cNvSpPr/>
            <p:nvPr/>
          </p:nvSpPr>
          <p:spPr>
            <a:xfrm>
              <a:off x="8164388" y="1922840"/>
              <a:ext cx="451899" cy="1475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13.3-inch</a:t>
              </a:r>
              <a:endParaRPr kumimoji="0" lang="zh-CN" altLang="en-US" sz="600" b="1"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grpSp>
      <p:grpSp>
        <p:nvGrpSpPr>
          <p:cNvPr id="206" name="组合 205">
            <a:extLst>
              <a:ext uri="{FF2B5EF4-FFF2-40B4-BE49-F238E27FC236}">
                <a16:creationId xmlns:a16="http://schemas.microsoft.com/office/drawing/2014/main" id="{38638670-7313-7254-DD80-030034527A56}"/>
              </a:ext>
            </a:extLst>
          </p:cNvPr>
          <p:cNvGrpSpPr/>
          <p:nvPr/>
        </p:nvGrpSpPr>
        <p:grpSpPr>
          <a:xfrm>
            <a:off x="6594414" y="987057"/>
            <a:ext cx="2390060" cy="1483121"/>
            <a:chOff x="1235227" y="4210895"/>
            <a:chExt cx="2390060" cy="1483121"/>
          </a:xfrm>
        </p:grpSpPr>
        <p:sp>
          <p:nvSpPr>
            <p:cNvPr id="207" name="矩形: 圆角 86">
              <a:extLst>
                <a:ext uri="{FF2B5EF4-FFF2-40B4-BE49-F238E27FC236}">
                  <a16:creationId xmlns:a16="http://schemas.microsoft.com/office/drawing/2014/main" id="{D7D7E7FC-DF6D-3921-AF4B-A199636B6FC5}"/>
                </a:ext>
              </a:extLst>
            </p:cNvPr>
            <p:cNvSpPr/>
            <p:nvPr/>
          </p:nvSpPr>
          <p:spPr>
            <a:xfrm>
              <a:off x="1525636" y="4278252"/>
              <a:ext cx="1725537" cy="29844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Nurse Main Station</a:t>
              </a:r>
            </a:p>
          </p:txBody>
        </p:sp>
        <p:sp>
          <p:nvSpPr>
            <p:cNvPr id="208" name="矩形: 圆角 84">
              <a:extLst>
                <a:ext uri="{FF2B5EF4-FFF2-40B4-BE49-F238E27FC236}">
                  <a16:creationId xmlns:a16="http://schemas.microsoft.com/office/drawing/2014/main" id="{55050E5C-C7F5-D443-7827-904D72EE61AC}"/>
                </a:ext>
              </a:extLst>
            </p:cNvPr>
            <p:cNvSpPr/>
            <p:nvPr/>
          </p:nvSpPr>
          <p:spPr>
            <a:xfrm>
              <a:off x="1235227" y="4210895"/>
              <a:ext cx="2390060" cy="1483121"/>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a:ea typeface="微软雅黑"/>
                <a:cs typeface="+mn-cs"/>
              </a:endParaRPr>
            </a:p>
          </p:txBody>
        </p:sp>
      </p:grpSp>
      <p:grpSp>
        <p:nvGrpSpPr>
          <p:cNvPr id="209" name="组合 208"/>
          <p:cNvGrpSpPr/>
          <p:nvPr/>
        </p:nvGrpSpPr>
        <p:grpSpPr>
          <a:xfrm>
            <a:off x="2828052" y="1355724"/>
            <a:ext cx="470895" cy="804445"/>
            <a:chOff x="2322410" y="1318081"/>
            <a:chExt cx="1873970" cy="3201365"/>
          </a:xfrm>
        </p:grpSpPr>
        <p:pic>
          <p:nvPicPr>
            <p:cNvPr id="210" name="Picture 2" descr="DS-KHD9800-W"/>
            <p:cNvPicPr>
              <a:picLocks noChangeAspect="1" noChangeArrowheads="1"/>
            </p:cNvPicPr>
            <p:nvPr/>
          </p:nvPicPr>
          <p:blipFill rotWithShape="1">
            <a:blip r:embed="rId22" cstate="screen">
              <a:extLst>
                <a:ext uri="{BEBA8EAE-BF5A-486C-A8C5-ECC9F3942E4B}">
                  <a14:imgProps xmlns:a14="http://schemas.microsoft.com/office/drawing/2010/main">
                    <a14:imgLayer r:embed="rId23">
                      <a14:imgEffect>
                        <a14:backgroundRemoval t="0" b="100000" l="0" r="100000">
                          <a14:foregroundMark x1="34896" y1="38415" x2="55729" y2="74085"/>
                          <a14:foregroundMark x1="64583" y1="29573" x2="68229" y2="93598"/>
                          <a14:foregroundMark x1="90625" y1="12500" x2="86979" y2="93598"/>
                          <a14:foregroundMark x1="6250" y1="7927" x2="9896" y2="94817"/>
                          <a14:foregroundMark x1="25521" y1="93902" x2="69792" y2="91463"/>
                          <a14:foregroundMark x1="5729" y1="93598" x2="4688" y2="96037"/>
                          <a14:foregroundMark x1="11458" y1="96341" x2="46875" y2="96951"/>
                          <a14:foregroundMark x1="6250" y1="5183" x2="78646" y2="1524"/>
                          <a14:foregroundMark x1="86979" y1="5793" x2="89063" y2="4878"/>
                          <a14:foregroundMark x1="92708" y1="3049" x2="93750" y2="15854"/>
                          <a14:foregroundMark x1="96354" y1="1829" x2="96354" y2="1829"/>
                          <a14:foregroundMark x1="89583" y1="89024" x2="91146" y2="95732"/>
                          <a14:foregroundMark x1="80729" y1="95427" x2="81771" y2="99695"/>
                          <a14:foregroundMark x1="3125" y1="95732" x2="4167" y2="97866"/>
                          <a14:foregroundMark x1="13542" y1="98476" x2="95313" y2="97561"/>
                        </a14:backgroundRemoval>
                      </a14:imgEffect>
                    </a14:imgLayer>
                  </a14:imgProps>
                </a:ext>
                <a:ext uri="{28A0092B-C50C-407E-A947-70E740481C1C}">
                  <a14:useLocalDpi xmlns:a14="http://schemas.microsoft.com/office/drawing/2010/main"/>
                </a:ext>
              </a:extLst>
            </a:blip>
            <a:srcRect/>
            <a:stretch/>
          </p:blipFill>
          <p:spPr bwMode="auto">
            <a:xfrm>
              <a:off x="2322410" y="1318081"/>
              <a:ext cx="1873970" cy="3201365"/>
            </a:xfrm>
            <a:prstGeom prst="rect">
              <a:avLst/>
            </a:prstGeom>
            <a:noFill/>
            <a:extLst>
              <a:ext uri="{909E8E84-426E-40DD-AFC4-6F175D3DCCD1}">
                <a14:hiddenFill xmlns:a14="http://schemas.microsoft.com/office/drawing/2010/main">
                  <a:solidFill>
                    <a:srgbClr val="FFFFFF"/>
                  </a:solidFill>
                </a14:hiddenFill>
              </a:ext>
            </a:extLst>
          </p:spPr>
        </p:pic>
        <p:pic>
          <p:nvPicPr>
            <p:cNvPr id="211" name="图片 210"/>
            <p:cNvPicPr>
              <a:picLocks noChangeAspect="1"/>
            </p:cNvPicPr>
            <p:nvPr/>
          </p:nvPicPr>
          <p:blipFill>
            <a:blip r:embed="rId24" cstate="screen">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486051" y="1467653"/>
              <a:ext cx="1525951" cy="2609270"/>
            </a:xfrm>
            <a:prstGeom prst="rect">
              <a:avLst/>
            </a:prstGeom>
          </p:spPr>
        </p:pic>
      </p:grpSp>
      <p:pic>
        <p:nvPicPr>
          <p:cNvPr id="212" name="图片 211"/>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015878" y="5740400"/>
            <a:ext cx="744738" cy="857938"/>
          </a:xfrm>
          <a:prstGeom prst="rect">
            <a:avLst/>
          </a:prstGeom>
        </p:spPr>
      </p:pic>
      <p:cxnSp>
        <p:nvCxnSpPr>
          <p:cNvPr id="213" name="肘形连接符 212"/>
          <p:cNvCxnSpPr>
            <a:stCxn id="221" idx="0"/>
          </p:cNvCxnSpPr>
          <p:nvPr/>
        </p:nvCxnSpPr>
        <p:spPr>
          <a:xfrm rot="16200000" flipV="1">
            <a:off x="3186533" y="4751400"/>
            <a:ext cx="1127605" cy="402698"/>
          </a:xfrm>
          <a:prstGeom prst="bentConnector3">
            <a:avLst>
              <a:gd name="adj1" fmla="val 50000"/>
            </a:avLst>
          </a:prstGeom>
          <a:noFill/>
          <a:ln w="12700" cap="flat" cmpd="sng" algn="ctr">
            <a:gradFill>
              <a:gsLst>
                <a:gs pos="0">
                  <a:srgbClr val="182866">
                    <a:lumMod val="5000"/>
                    <a:lumOff val="95000"/>
                  </a:srgbClr>
                </a:gs>
                <a:gs pos="0">
                  <a:srgbClr val="182866">
                    <a:lumMod val="45000"/>
                    <a:lumOff val="55000"/>
                  </a:srgbClr>
                </a:gs>
                <a:gs pos="100000">
                  <a:srgbClr val="182866">
                    <a:lumMod val="45000"/>
                    <a:lumOff val="55000"/>
                  </a:srgbClr>
                </a:gs>
                <a:gs pos="100000">
                  <a:srgbClr val="182866">
                    <a:lumMod val="30000"/>
                    <a:lumOff val="70000"/>
                  </a:srgbClr>
                </a:gs>
              </a:gsLst>
              <a:lin ang="5400000" scaled="1"/>
            </a:gradFill>
            <a:prstDash val="solid"/>
            <a:miter lim="800000"/>
          </a:ln>
          <a:effectLst/>
        </p:spPr>
      </p:cxnSp>
      <p:grpSp>
        <p:nvGrpSpPr>
          <p:cNvPr id="214" name="组合 213"/>
          <p:cNvGrpSpPr/>
          <p:nvPr/>
        </p:nvGrpSpPr>
        <p:grpSpPr>
          <a:xfrm>
            <a:off x="0" y="4929799"/>
            <a:ext cx="1662126" cy="1280800"/>
            <a:chOff x="509872" y="5333906"/>
            <a:chExt cx="1662126" cy="1280800"/>
          </a:xfrm>
        </p:grpSpPr>
        <p:sp>
          <p:nvSpPr>
            <p:cNvPr id="215" name="椭圆 214"/>
            <p:cNvSpPr/>
            <p:nvPr/>
          </p:nvSpPr>
          <p:spPr>
            <a:xfrm>
              <a:off x="935068" y="5795302"/>
              <a:ext cx="819404" cy="819404"/>
            </a:xfrm>
            <a:prstGeom prst="ellipse">
              <a:avLst/>
            </a:pr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Arial" panose="020F0502020204030204"/>
                <a:ea typeface="微软雅黑"/>
                <a:cs typeface="+mn-ea"/>
                <a:sym typeface="+mn-lt"/>
              </a:endParaRPr>
            </a:p>
          </p:txBody>
        </p:sp>
        <p:sp>
          <p:nvSpPr>
            <p:cNvPr id="216" name="文本框 215">
              <a:extLst>
                <a:ext uri="{FF2B5EF4-FFF2-40B4-BE49-F238E27FC236}">
                  <a16:creationId xmlns:a16="http://schemas.microsoft.com/office/drawing/2014/main" id="{6BD02805-D934-4BF3-933E-3B325303DF79}"/>
                </a:ext>
              </a:extLst>
            </p:cNvPr>
            <p:cNvSpPr txBox="1"/>
            <p:nvPr/>
          </p:nvSpPr>
          <p:spPr>
            <a:xfrm>
              <a:off x="509872" y="5333906"/>
              <a:ext cx="166212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Management Centre Platform HCP</a:t>
              </a:r>
              <a:endParaRPr kumimoji="0" lang="zh-CN" altLang="en-US"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grpSp>
      <p:grpSp>
        <p:nvGrpSpPr>
          <p:cNvPr id="217" name="组合 216"/>
          <p:cNvGrpSpPr/>
          <p:nvPr/>
        </p:nvGrpSpPr>
        <p:grpSpPr>
          <a:xfrm>
            <a:off x="1367205" y="5402507"/>
            <a:ext cx="2006761" cy="1216850"/>
            <a:chOff x="556772" y="5568912"/>
            <a:chExt cx="1303280" cy="790277"/>
          </a:xfrm>
        </p:grpSpPr>
        <p:sp>
          <p:nvSpPr>
            <p:cNvPr id="218" name="椭圆 217"/>
            <p:cNvSpPr/>
            <p:nvPr/>
          </p:nvSpPr>
          <p:spPr>
            <a:xfrm>
              <a:off x="935068" y="5795302"/>
              <a:ext cx="563887" cy="563887"/>
            </a:xfrm>
            <a:prstGeom prst="ellipse">
              <a:avLst/>
            </a:pr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Arial" panose="020F0502020204030204"/>
                <a:ea typeface="微软雅黑"/>
                <a:cs typeface="+mn-ea"/>
                <a:sym typeface="+mn-lt"/>
              </a:endParaRPr>
            </a:p>
          </p:txBody>
        </p:sp>
        <p:sp>
          <p:nvSpPr>
            <p:cNvPr id="219" name="文本框 218">
              <a:extLst>
                <a:ext uri="{FF2B5EF4-FFF2-40B4-BE49-F238E27FC236}">
                  <a16:creationId xmlns:a16="http://schemas.microsoft.com/office/drawing/2014/main" id="{6BD02805-D934-4BF3-933E-3B325303DF79}"/>
                </a:ext>
              </a:extLst>
            </p:cNvPr>
            <p:cNvSpPr txBox="1"/>
            <p:nvPr/>
          </p:nvSpPr>
          <p:spPr>
            <a:xfrm>
              <a:off x="556772" y="5568912"/>
              <a:ext cx="1303280" cy="169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Emergency Alarm</a:t>
              </a:r>
              <a:endParaRPr kumimoji="0" lang="zh-CN" altLang="en-US"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grpSp>
      <p:grpSp>
        <p:nvGrpSpPr>
          <p:cNvPr id="220" name="组合 219"/>
          <p:cNvGrpSpPr/>
          <p:nvPr/>
        </p:nvGrpSpPr>
        <p:grpSpPr>
          <a:xfrm>
            <a:off x="3035298" y="5178141"/>
            <a:ext cx="1828462" cy="1227678"/>
            <a:chOff x="562607" y="5566163"/>
            <a:chExt cx="1303280" cy="875057"/>
          </a:xfrm>
        </p:grpSpPr>
        <p:sp>
          <p:nvSpPr>
            <p:cNvPr id="221" name="椭圆 220"/>
            <p:cNvSpPr/>
            <p:nvPr/>
          </p:nvSpPr>
          <p:spPr>
            <a:xfrm>
              <a:off x="898860" y="5807373"/>
              <a:ext cx="633847" cy="633847"/>
            </a:xfrm>
            <a:prstGeom prst="ellipse">
              <a:avLst/>
            </a:pr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Arial" panose="020F0502020204030204"/>
                <a:ea typeface="微软雅黑"/>
                <a:cs typeface="+mn-ea"/>
                <a:sym typeface="+mn-lt"/>
              </a:endParaRPr>
            </a:p>
          </p:txBody>
        </p:sp>
        <p:sp>
          <p:nvSpPr>
            <p:cNvPr id="222" name="文本框 221">
              <a:extLst>
                <a:ext uri="{FF2B5EF4-FFF2-40B4-BE49-F238E27FC236}">
                  <a16:creationId xmlns:a16="http://schemas.microsoft.com/office/drawing/2014/main" id="{6BD02805-D934-4BF3-933E-3B325303DF79}"/>
                </a:ext>
              </a:extLst>
            </p:cNvPr>
            <p:cNvSpPr txBox="1"/>
            <p:nvPr/>
          </p:nvSpPr>
          <p:spPr>
            <a:xfrm>
              <a:off x="562607" y="5566163"/>
              <a:ext cx="1303280" cy="186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Bedhead Terminal</a:t>
              </a:r>
            </a:p>
          </p:txBody>
        </p:sp>
      </p:grpSp>
      <p:grpSp>
        <p:nvGrpSpPr>
          <p:cNvPr id="223" name="组合 222"/>
          <p:cNvGrpSpPr/>
          <p:nvPr/>
        </p:nvGrpSpPr>
        <p:grpSpPr>
          <a:xfrm>
            <a:off x="4660900" y="4890276"/>
            <a:ext cx="1457889" cy="1100826"/>
            <a:chOff x="3477968" y="5658332"/>
            <a:chExt cx="1457889" cy="1100826"/>
          </a:xfrm>
        </p:grpSpPr>
        <p:sp>
          <p:nvSpPr>
            <p:cNvPr id="224" name="椭圆 223"/>
            <p:cNvSpPr/>
            <p:nvPr/>
          </p:nvSpPr>
          <p:spPr>
            <a:xfrm>
              <a:off x="3778914" y="5938271"/>
              <a:ext cx="820887" cy="820887"/>
            </a:xfrm>
            <a:prstGeom prst="ellipse">
              <a:avLst/>
            </a:pr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a:ln>
                  <a:noFill/>
                </a:ln>
                <a:solidFill>
                  <a:prstClr val="black"/>
                </a:solidFill>
                <a:effectLst/>
                <a:uLnTx/>
                <a:uFillTx/>
                <a:latin typeface="Arial" panose="020F0502020204030204"/>
                <a:ea typeface="微软雅黑"/>
                <a:cs typeface="+mn-ea"/>
                <a:sym typeface="+mn-lt"/>
              </a:endParaRPr>
            </a:p>
          </p:txBody>
        </p:sp>
        <p:sp>
          <p:nvSpPr>
            <p:cNvPr id="225" name="文本框 224">
              <a:extLst>
                <a:ext uri="{FF2B5EF4-FFF2-40B4-BE49-F238E27FC236}">
                  <a16:creationId xmlns:a16="http://schemas.microsoft.com/office/drawing/2014/main" id="{6BD02805-D934-4BF3-933E-3B325303DF79}"/>
                </a:ext>
              </a:extLst>
            </p:cNvPr>
            <p:cNvSpPr txBox="1"/>
            <p:nvPr/>
          </p:nvSpPr>
          <p:spPr>
            <a:xfrm>
              <a:off x="3477968" y="5658332"/>
              <a:ext cx="14578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Bedside Terminal</a:t>
              </a:r>
            </a:p>
          </p:txBody>
        </p:sp>
      </p:grpSp>
      <p:cxnSp>
        <p:nvCxnSpPr>
          <p:cNvPr id="226" name="肘形连接符 225"/>
          <p:cNvCxnSpPr>
            <a:stCxn id="194" idx="4"/>
            <a:endCxn id="141" idx="0"/>
          </p:cNvCxnSpPr>
          <p:nvPr/>
        </p:nvCxnSpPr>
        <p:spPr>
          <a:xfrm rot="16200000" flipH="1">
            <a:off x="3352423" y="1924695"/>
            <a:ext cx="1021943" cy="1623903"/>
          </a:xfrm>
          <a:prstGeom prst="bentConnector3">
            <a:avLst>
              <a:gd name="adj1" fmla="val 50000"/>
            </a:avLst>
          </a:prstGeom>
          <a:noFill/>
          <a:ln w="12700" cap="flat" cmpd="sng" algn="ctr">
            <a:gradFill>
              <a:gsLst>
                <a:gs pos="0">
                  <a:srgbClr val="182866">
                    <a:lumMod val="5000"/>
                    <a:lumOff val="95000"/>
                  </a:srgbClr>
                </a:gs>
                <a:gs pos="0">
                  <a:srgbClr val="182866">
                    <a:lumMod val="45000"/>
                    <a:lumOff val="55000"/>
                  </a:srgbClr>
                </a:gs>
                <a:gs pos="100000">
                  <a:srgbClr val="182866">
                    <a:lumMod val="45000"/>
                    <a:lumOff val="55000"/>
                  </a:srgbClr>
                </a:gs>
                <a:gs pos="100000">
                  <a:srgbClr val="182866">
                    <a:lumMod val="30000"/>
                    <a:lumOff val="70000"/>
                  </a:srgbClr>
                </a:gs>
              </a:gsLst>
              <a:lin ang="5400000" scaled="1"/>
            </a:gradFill>
            <a:prstDash val="solid"/>
            <a:miter lim="800000"/>
          </a:ln>
          <a:effectLst/>
        </p:spPr>
      </p:cxnSp>
      <p:grpSp>
        <p:nvGrpSpPr>
          <p:cNvPr id="227" name="组合 226">
            <a:extLst>
              <a:ext uri="{FF2B5EF4-FFF2-40B4-BE49-F238E27FC236}">
                <a16:creationId xmlns:a16="http://schemas.microsoft.com/office/drawing/2014/main" id="{38638670-7313-7254-DD80-030034527A56}"/>
              </a:ext>
            </a:extLst>
          </p:cNvPr>
          <p:cNvGrpSpPr/>
          <p:nvPr/>
        </p:nvGrpSpPr>
        <p:grpSpPr>
          <a:xfrm>
            <a:off x="9363014" y="981977"/>
            <a:ext cx="2390060" cy="1483121"/>
            <a:chOff x="1235227" y="4210895"/>
            <a:chExt cx="2390060" cy="1483121"/>
          </a:xfrm>
        </p:grpSpPr>
        <p:sp>
          <p:nvSpPr>
            <p:cNvPr id="228" name="矩形: 圆角 86">
              <a:extLst>
                <a:ext uri="{FF2B5EF4-FFF2-40B4-BE49-F238E27FC236}">
                  <a16:creationId xmlns:a16="http://schemas.microsoft.com/office/drawing/2014/main" id="{D7D7E7FC-DF6D-3921-AF4B-A199636B6FC5}"/>
                </a:ext>
              </a:extLst>
            </p:cNvPr>
            <p:cNvSpPr/>
            <p:nvPr/>
          </p:nvSpPr>
          <p:spPr>
            <a:xfrm>
              <a:off x="1525636" y="4278252"/>
              <a:ext cx="1725537" cy="29844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Bedhead Terminal</a:t>
              </a:r>
            </a:p>
          </p:txBody>
        </p:sp>
        <p:sp>
          <p:nvSpPr>
            <p:cNvPr id="229" name="矩形: 圆角 84">
              <a:extLst>
                <a:ext uri="{FF2B5EF4-FFF2-40B4-BE49-F238E27FC236}">
                  <a16:creationId xmlns:a16="http://schemas.microsoft.com/office/drawing/2014/main" id="{55050E5C-C7F5-D443-7827-904D72EE61AC}"/>
                </a:ext>
              </a:extLst>
            </p:cNvPr>
            <p:cNvSpPr/>
            <p:nvPr/>
          </p:nvSpPr>
          <p:spPr>
            <a:xfrm>
              <a:off x="1235227" y="4210895"/>
              <a:ext cx="2390060" cy="1483121"/>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a:ea typeface="微软雅黑"/>
                <a:cs typeface="+mn-cs"/>
              </a:endParaRPr>
            </a:p>
          </p:txBody>
        </p:sp>
      </p:grpSp>
      <p:grpSp>
        <p:nvGrpSpPr>
          <p:cNvPr id="230" name="组合 229">
            <a:extLst>
              <a:ext uri="{FF2B5EF4-FFF2-40B4-BE49-F238E27FC236}">
                <a16:creationId xmlns:a16="http://schemas.microsoft.com/office/drawing/2014/main" id="{38638670-7313-7254-DD80-030034527A56}"/>
              </a:ext>
            </a:extLst>
          </p:cNvPr>
          <p:cNvGrpSpPr/>
          <p:nvPr/>
        </p:nvGrpSpPr>
        <p:grpSpPr>
          <a:xfrm>
            <a:off x="6591734" y="2977610"/>
            <a:ext cx="2396410" cy="1483121"/>
            <a:chOff x="1235227" y="4210895"/>
            <a:chExt cx="2396410" cy="1483121"/>
          </a:xfrm>
        </p:grpSpPr>
        <p:sp>
          <p:nvSpPr>
            <p:cNvPr id="231" name="矩形: 圆角 86">
              <a:extLst>
                <a:ext uri="{FF2B5EF4-FFF2-40B4-BE49-F238E27FC236}">
                  <a16:creationId xmlns:a16="http://schemas.microsoft.com/office/drawing/2014/main" id="{D7D7E7FC-DF6D-3921-AF4B-A199636B6FC5}"/>
                </a:ext>
              </a:extLst>
            </p:cNvPr>
            <p:cNvSpPr/>
            <p:nvPr/>
          </p:nvSpPr>
          <p:spPr>
            <a:xfrm>
              <a:off x="1525636" y="4278252"/>
              <a:ext cx="1725537" cy="29844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Doorway Terminal</a:t>
              </a:r>
            </a:p>
          </p:txBody>
        </p:sp>
        <p:sp>
          <p:nvSpPr>
            <p:cNvPr id="232" name="矩形: 圆角 84">
              <a:extLst>
                <a:ext uri="{FF2B5EF4-FFF2-40B4-BE49-F238E27FC236}">
                  <a16:creationId xmlns:a16="http://schemas.microsoft.com/office/drawing/2014/main" id="{55050E5C-C7F5-D443-7827-904D72EE61AC}"/>
                </a:ext>
              </a:extLst>
            </p:cNvPr>
            <p:cNvSpPr/>
            <p:nvPr/>
          </p:nvSpPr>
          <p:spPr>
            <a:xfrm>
              <a:off x="1235227" y="4210895"/>
              <a:ext cx="2396410" cy="1483121"/>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a:ea typeface="微软雅黑"/>
                <a:cs typeface="+mn-cs"/>
              </a:endParaRPr>
            </a:p>
          </p:txBody>
        </p:sp>
      </p:grpSp>
      <p:grpSp>
        <p:nvGrpSpPr>
          <p:cNvPr id="233" name="组合 232"/>
          <p:cNvGrpSpPr/>
          <p:nvPr/>
        </p:nvGrpSpPr>
        <p:grpSpPr>
          <a:xfrm>
            <a:off x="8063361" y="3579094"/>
            <a:ext cx="574196" cy="200056"/>
            <a:chOff x="7996032" y="2122679"/>
            <a:chExt cx="283136" cy="150599"/>
          </a:xfrm>
        </p:grpSpPr>
        <p:sp>
          <p:nvSpPr>
            <p:cNvPr id="234" name="圆角矩形标注 233"/>
            <p:cNvSpPr/>
            <p:nvPr/>
          </p:nvSpPr>
          <p:spPr>
            <a:xfrm>
              <a:off x="7997859" y="2123914"/>
              <a:ext cx="276075" cy="148597"/>
            </a:xfrm>
            <a:prstGeom prst="wedgeRoundRectCallout">
              <a:avLst>
                <a:gd name="adj1" fmla="val -62850"/>
                <a:gd name="adj2" fmla="val 41385"/>
                <a:gd name="adj3" fmla="val 16667"/>
              </a:avLst>
            </a:prstGeom>
            <a:solidFill>
              <a:srgbClr val="148CC9">
                <a:lumMod val="20000"/>
                <a:lumOff val="80000"/>
              </a:srgbClr>
            </a:solidFill>
            <a:ln w="12700" cap="flat" cmpd="sng" algn="ctr">
              <a:solidFill>
                <a:srgbClr val="148CC9">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sp>
          <p:nvSpPr>
            <p:cNvPr id="235" name="矩形 234"/>
            <p:cNvSpPr/>
            <p:nvPr/>
          </p:nvSpPr>
          <p:spPr>
            <a:xfrm>
              <a:off x="7996032" y="2122679"/>
              <a:ext cx="283136" cy="1505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15.6-inch</a:t>
              </a:r>
              <a:endParaRPr kumimoji="0" lang="zh-CN" altLang="en-US" sz="700" b="1"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grpSp>
      <p:grpSp>
        <p:nvGrpSpPr>
          <p:cNvPr id="236" name="组合 235">
            <a:extLst>
              <a:ext uri="{FF2B5EF4-FFF2-40B4-BE49-F238E27FC236}">
                <a16:creationId xmlns:a16="http://schemas.microsoft.com/office/drawing/2014/main" id="{38638670-7313-7254-DD80-030034527A56}"/>
              </a:ext>
            </a:extLst>
          </p:cNvPr>
          <p:cNvGrpSpPr/>
          <p:nvPr/>
        </p:nvGrpSpPr>
        <p:grpSpPr>
          <a:xfrm>
            <a:off x="6592202" y="4914875"/>
            <a:ext cx="2396410" cy="1483121"/>
            <a:chOff x="1235227" y="4210895"/>
            <a:chExt cx="2396410" cy="1483121"/>
          </a:xfrm>
        </p:grpSpPr>
        <p:sp>
          <p:nvSpPr>
            <p:cNvPr id="237" name="矩形: 圆角 86">
              <a:extLst>
                <a:ext uri="{FF2B5EF4-FFF2-40B4-BE49-F238E27FC236}">
                  <a16:creationId xmlns:a16="http://schemas.microsoft.com/office/drawing/2014/main" id="{D7D7E7FC-DF6D-3921-AF4B-A199636B6FC5}"/>
                </a:ext>
              </a:extLst>
            </p:cNvPr>
            <p:cNvSpPr/>
            <p:nvPr/>
          </p:nvSpPr>
          <p:spPr>
            <a:xfrm>
              <a:off x="1530716" y="4278252"/>
              <a:ext cx="1725537" cy="29844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Bedside Terminal</a:t>
              </a:r>
            </a:p>
          </p:txBody>
        </p:sp>
        <p:sp>
          <p:nvSpPr>
            <p:cNvPr id="238" name="矩形: 圆角 84">
              <a:extLst>
                <a:ext uri="{FF2B5EF4-FFF2-40B4-BE49-F238E27FC236}">
                  <a16:creationId xmlns:a16="http://schemas.microsoft.com/office/drawing/2014/main" id="{55050E5C-C7F5-D443-7827-904D72EE61AC}"/>
                </a:ext>
              </a:extLst>
            </p:cNvPr>
            <p:cNvSpPr/>
            <p:nvPr/>
          </p:nvSpPr>
          <p:spPr>
            <a:xfrm>
              <a:off x="1235227" y="4210895"/>
              <a:ext cx="2396410" cy="1483121"/>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a:ea typeface="微软雅黑"/>
                <a:cs typeface="+mn-cs"/>
              </a:endParaRPr>
            </a:p>
          </p:txBody>
        </p:sp>
      </p:grpSp>
      <p:grpSp>
        <p:nvGrpSpPr>
          <p:cNvPr id="239" name="组合 238">
            <a:extLst>
              <a:ext uri="{FF2B5EF4-FFF2-40B4-BE49-F238E27FC236}">
                <a16:creationId xmlns:a16="http://schemas.microsoft.com/office/drawing/2014/main" id="{38638670-7313-7254-DD80-030034527A56}"/>
              </a:ext>
            </a:extLst>
          </p:cNvPr>
          <p:cNvGrpSpPr/>
          <p:nvPr/>
        </p:nvGrpSpPr>
        <p:grpSpPr>
          <a:xfrm>
            <a:off x="9373034" y="2977610"/>
            <a:ext cx="2396410" cy="1483121"/>
            <a:chOff x="1235227" y="4210895"/>
            <a:chExt cx="2396410" cy="1483121"/>
          </a:xfrm>
        </p:grpSpPr>
        <p:sp>
          <p:nvSpPr>
            <p:cNvPr id="240" name="矩形: 圆角 86">
              <a:extLst>
                <a:ext uri="{FF2B5EF4-FFF2-40B4-BE49-F238E27FC236}">
                  <a16:creationId xmlns:a16="http://schemas.microsoft.com/office/drawing/2014/main" id="{D7D7E7FC-DF6D-3921-AF4B-A199636B6FC5}"/>
                </a:ext>
              </a:extLst>
            </p:cNvPr>
            <p:cNvSpPr/>
            <p:nvPr/>
          </p:nvSpPr>
          <p:spPr>
            <a:xfrm>
              <a:off x="1530716" y="4278252"/>
              <a:ext cx="1725537" cy="29844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Emergency Alarm</a:t>
              </a:r>
              <a:endParaRPr kumimoji="0" lang="zh-CN" altLang="en-US"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endParaRPr>
            </a:p>
          </p:txBody>
        </p:sp>
        <p:sp>
          <p:nvSpPr>
            <p:cNvPr id="241" name="矩形: 圆角 84">
              <a:extLst>
                <a:ext uri="{FF2B5EF4-FFF2-40B4-BE49-F238E27FC236}">
                  <a16:creationId xmlns:a16="http://schemas.microsoft.com/office/drawing/2014/main" id="{55050E5C-C7F5-D443-7827-904D72EE61AC}"/>
                </a:ext>
              </a:extLst>
            </p:cNvPr>
            <p:cNvSpPr/>
            <p:nvPr/>
          </p:nvSpPr>
          <p:spPr>
            <a:xfrm>
              <a:off x="1235227" y="4210895"/>
              <a:ext cx="2396410" cy="1483121"/>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a:ea typeface="微软雅黑"/>
                <a:cs typeface="+mn-cs"/>
              </a:endParaRPr>
            </a:p>
          </p:txBody>
        </p:sp>
      </p:grpSp>
      <p:grpSp>
        <p:nvGrpSpPr>
          <p:cNvPr id="242" name="组合 241">
            <a:extLst>
              <a:ext uri="{FF2B5EF4-FFF2-40B4-BE49-F238E27FC236}">
                <a16:creationId xmlns:a16="http://schemas.microsoft.com/office/drawing/2014/main" id="{38638670-7313-7254-DD80-030034527A56}"/>
              </a:ext>
            </a:extLst>
          </p:cNvPr>
          <p:cNvGrpSpPr/>
          <p:nvPr/>
        </p:nvGrpSpPr>
        <p:grpSpPr>
          <a:xfrm>
            <a:off x="9373641" y="4914874"/>
            <a:ext cx="2395611" cy="1483121"/>
            <a:chOff x="1235227" y="4418748"/>
            <a:chExt cx="2396410" cy="1275268"/>
          </a:xfrm>
        </p:grpSpPr>
        <p:sp>
          <p:nvSpPr>
            <p:cNvPr id="243" name="矩形: 圆角 86">
              <a:extLst>
                <a:ext uri="{FF2B5EF4-FFF2-40B4-BE49-F238E27FC236}">
                  <a16:creationId xmlns:a16="http://schemas.microsoft.com/office/drawing/2014/main" id="{D7D7E7FC-DF6D-3921-AF4B-A199636B6FC5}"/>
                </a:ext>
              </a:extLst>
            </p:cNvPr>
            <p:cNvSpPr/>
            <p:nvPr/>
          </p:nvSpPr>
          <p:spPr>
            <a:xfrm>
              <a:off x="1611996" y="4466212"/>
              <a:ext cx="1725537" cy="26270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HCP</a:t>
              </a:r>
              <a:endParaRPr kumimoji="0" lang="zh-CN" altLang="en-US"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endParaRPr>
            </a:p>
          </p:txBody>
        </p:sp>
        <p:sp>
          <p:nvSpPr>
            <p:cNvPr id="244" name="矩形: 圆角 84">
              <a:extLst>
                <a:ext uri="{FF2B5EF4-FFF2-40B4-BE49-F238E27FC236}">
                  <a16:creationId xmlns:a16="http://schemas.microsoft.com/office/drawing/2014/main" id="{55050E5C-C7F5-D443-7827-904D72EE61AC}"/>
                </a:ext>
              </a:extLst>
            </p:cNvPr>
            <p:cNvSpPr/>
            <p:nvPr/>
          </p:nvSpPr>
          <p:spPr>
            <a:xfrm>
              <a:off x="1235227" y="4418748"/>
              <a:ext cx="2396410" cy="1275268"/>
            </a:xfrm>
            <a:prstGeom prst="roundRect">
              <a:avLst>
                <a:gd name="adj" fmla="val 2534"/>
              </a:avLst>
            </a:prstGeom>
            <a:noFill/>
            <a:ln w="6350">
              <a:solidFill>
                <a:schemeClr val="tx1">
                  <a:lumMod val="65000"/>
                  <a:lumOff val="35000"/>
                </a:schemeClr>
              </a:solidFill>
              <a:prstDash val="dash"/>
            </a:ln>
            <a:effectLst>
              <a:outerShdw blurRad="177800" dist="38100" dir="5400000" algn="t" rotWithShape="0">
                <a:schemeClr val="accent1">
                  <a:alpha val="6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FFFFFF"/>
                </a:solidFill>
                <a:effectLst/>
                <a:uLnTx/>
                <a:uFillTx/>
                <a:latin typeface="微软雅黑"/>
                <a:ea typeface="微软雅黑"/>
                <a:cs typeface="+mn-cs"/>
              </a:endParaRPr>
            </a:p>
          </p:txBody>
        </p:sp>
      </p:grpSp>
      <p:pic>
        <p:nvPicPr>
          <p:cNvPr id="245" name="图片 24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9653759" y="3355527"/>
            <a:ext cx="706644" cy="814054"/>
          </a:xfrm>
          <a:prstGeom prst="rect">
            <a:avLst/>
          </a:prstGeom>
        </p:spPr>
      </p:pic>
      <p:pic>
        <p:nvPicPr>
          <p:cNvPr id="246" name="图片 245"/>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421349" y="3423398"/>
            <a:ext cx="597014" cy="1020757"/>
          </a:xfrm>
          <a:prstGeom prst="rect">
            <a:avLst/>
          </a:prstGeom>
        </p:spPr>
      </p:pic>
      <p:pic>
        <p:nvPicPr>
          <p:cNvPr id="250" name="图片 249"/>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08517" y="1359545"/>
            <a:ext cx="1506097" cy="1506097"/>
          </a:xfrm>
          <a:prstGeom prst="rect">
            <a:avLst/>
          </a:prstGeom>
        </p:spPr>
      </p:pic>
      <p:pic>
        <p:nvPicPr>
          <p:cNvPr id="251" name="图片 250"/>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0750103" y="3288019"/>
            <a:ext cx="1022987" cy="1022987"/>
          </a:xfrm>
          <a:prstGeom prst="rect">
            <a:avLst/>
          </a:prstGeom>
        </p:spPr>
      </p:pic>
      <p:pic>
        <p:nvPicPr>
          <p:cNvPr id="252" name="图片 251"/>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444530" y="5434463"/>
            <a:ext cx="1053444" cy="1053444"/>
          </a:xfrm>
          <a:prstGeom prst="rect">
            <a:avLst/>
          </a:prstGeom>
        </p:spPr>
      </p:pic>
      <p:pic>
        <p:nvPicPr>
          <p:cNvPr id="253" name="图片 252"/>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9756390" y="1048910"/>
            <a:ext cx="1603307" cy="1603307"/>
          </a:xfrm>
          <a:prstGeom prst="rect">
            <a:avLst/>
          </a:prstGeom>
        </p:spPr>
      </p:pic>
      <p:grpSp>
        <p:nvGrpSpPr>
          <p:cNvPr id="254" name="组合 253"/>
          <p:cNvGrpSpPr/>
          <p:nvPr/>
        </p:nvGrpSpPr>
        <p:grpSpPr>
          <a:xfrm>
            <a:off x="11127974" y="1751767"/>
            <a:ext cx="629320" cy="251113"/>
            <a:chOff x="8082638" y="1994579"/>
            <a:chExt cx="372402" cy="148597"/>
          </a:xfrm>
        </p:grpSpPr>
        <p:sp>
          <p:nvSpPr>
            <p:cNvPr id="255" name="圆角矩形标注 254"/>
            <p:cNvSpPr/>
            <p:nvPr/>
          </p:nvSpPr>
          <p:spPr>
            <a:xfrm>
              <a:off x="8082638" y="1994579"/>
              <a:ext cx="372402" cy="148597"/>
            </a:xfrm>
            <a:prstGeom prst="wedgeRoundRectCallout">
              <a:avLst>
                <a:gd name="adj1" fmla="val -58313"/>
                <a:gd name="adj2" fmla="val 40581"/>
                <a:gd name="adj3" fmla="val 16667"/>
              </a:avLst>
            </a:prstGeom>
            <a:solidFill>
              <a:srgbClr val="148CC9">
                <a:lumMod val="20000"/>
                <a:lumOff val="80000"/>
              </a:srgbClr>
            </a:solidFill>
            <a:ln w="12700" cap="flat" cmpd="sng" algn="ctr">
              <a:solidFill>
                <a:srgbClr val="148CC9">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 b="0"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sp>
          <p:nvSpPr>
            <p:cNvPr id="256" name="矩形 255"/>
            <p:cNvSpPr/>
            <p:nvPr/>
          </p:nvSpPr>
          <p:spPr>
            <a:xfrm>
              <a:off x="8112462" y="2012847"/>
              <a:ext cx="339781" cy="11838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10.1-inch</a:t>
              </a:r>
              <a:endParaRPr kumimoji="0" lang="zh-CN" altLang="en-US" sz="700" b="1"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grpSp>
      <p:pic>
        <p:nvPicPr>
          <p:cNvPr id="257" name="图片 25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470696" y="1389470"/>
            <a:ext cx="1022987" cy="1022987"/>
          </a:xfrm>
          <a:prstGeom prst="rect">
            <a:avLst/>
          </a:prstGeom>
        </p:spPr>
      </p:pic>
      <p:pic>
        <p:nvPicPr>
          <p:cNvPr id="258" name="图片 257"/>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652173" y="748251"/>
            <a:ext cx="2090438" cy="2090438"/>
          </a:xfrm>
          <a:prstGeom prst="rect">
            <a:avLst/>
          </a:prstGeom>
        </p:spPr>
      </p:pic>
      <p:grpSp>
        <p:nvGrpSpPr>
          <p:cNvPr id="247" name="组合 246"/>
          <p:cNvGrpSpPr/>
          <p:nvPr/>
        </p:nvGrpSpPr>
        <p:grpSpPr>
          <a:xfrm>
            <a:off x="8433119" y="1689059"/>
            <a:ext cx="759901" cy="216099"/>
            <a:chOff x="7999563" y="2130504"/>
            <a:chExt cx="310734" cy="148597"/>
          </a:xfrm>
        </p:grpSpPr>
        <p:sp>
          <p:nvSpPr>
            <p:cNvPr id="248" name="圆角矩形标注 247"/>
            <p:cNvSpPr/>
            <p:nvPr/>
          </p:nvSpPr>
          <p:spPr>
            <a:xfrm>
              <a:off x="7999563" y="2130504"/>
              <a:ext cx="310734" cy="148597"/>
            </a:xfrm>
            <a:prstGeom prst="wedgeRoundRectCallout">
              <a:avLst>
                <a:gd name="adj1" fmla="val -58313"/>
                <a:gd name="adj2" fmla="val 40581"/>
                <a:gd name="adj3" fmla="val 16667"/>
              </a:avLst>
            </a:prstGeom>
            <a:solidFill>
              <a:srgbClr val="148CC9">
                <a:lumMod val="20000"/>
                <a:lumOff val="80000"/>
              </a:srgbClr>
            </a:solidFill>
            <a:ln w="12700" cap="flat" cmpd="sng" algn="ctr">
              <a:solidFill>
                <a:srgbClr val="148CC9">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00" b="0"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sp>
          <p:nvSpPr>
            <p:cNvPr id="249" name="矩形 248"/>
            <p:cNvSpPr/>
            <p:nvPr/>
          </p:nvSpPr>
          <p:spPr>
            <a:xfrm>
              <a:off x="8042237" y="2133518"/>
              <a:ext cx="234796" cy="1375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15.6-inch</a:t>
              </a:r>
              <a:endParaRPr kumimoji="0" lang="zh-CN" altLang="en-US" sz="700" b="1" i="0" u="none" strike="noStrike" kern="0" cap="none" spc="0" normalizeH="0" baseline="0" noProof="0" dirty="0">
                <a:ln>
                  <a:noFill/>
                </a:ln>
                <a:solidFill>
                  <a:prstClr val="black"/>
                </a:solidFill>
                <a:effectLst/>
                <a:uLnTx/>
                <a:uFillTx/>
                <a:latin typeface="Arial" panose="020F0502020204030204"/>
                <a:ea typeface="微软雅黑"/>
                <a:cs typeface="+mn-ea"/>
                <a:sym typeface="+mn-lt"/>
              </a:endParaRPr>
            </a:p>
          </p:txBody>
        </p:sp>
      </p:grpSp>
    </p:spTree>
    <p:extLst>
      <p:ext uri="{BB962C8B-B14F-4D97-AF65-F5344CB8AC3E}">
        <p14:creationId xmlns:p14="http://schemas.microsoft.com/office/powerpoint/2010/main" val="26049012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2"/>
          <p:cNvSpPr txBox="1"/>
          <p:nvPr/>
        </p:nvSpPr>
        <p:spPr>
          <a:xfrm>
            <a:off x="663230" y="106532"/>
            <a:ext cx="10350799"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2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Smart Nurse Call Topology</a:t>
            </a:r>
          </a:p>
        </p:txBody>
      </p:sp>
      <p:grpSp>
        <p:nvGrpSpPr>
          <p:cNvPr id="3" name="组合 2"/>
          <p:cNvGrpSpPr/>
          <p:nvPr/>
        </p:nvGrpSpPr>
        <p:grpSpPr>
          <a:xfrm>
            <a:off x="518254" y="1026286"/>
            <a:ext cx="11233238" cy="5025132"/>
            <a:chOff x="419069" y="1040525"/>
            <a:chExt cx="11233238" cy="5025132"/>
          </a:xfrm>
        </p:grpSpPr>
        <p:sp>
          <p:nvSpPr>
            <p:cNvPr id="4" name="矩形: 圆角 36">
              <a:extLst>
                <a:ext uri="{FF2B5EF4-FFF2-40B4-BE49-F238E27FC236}">
                  <a16:creationId xmlns:a16="http://schemas.microsoft.com/office/drawing/2014/main" id="{20929922-4FB5-49EA-8158-7F11200A995D}"/>
                </a:ext>
              </a:extLst>
            </p:cNvPr>
            <p:cNvSpPr/>
            <p:nvPr/>
          </p:nvSpPr>
          <p:spPr>
            <a:xfrm>
              <a:off x="4461403" y="1240749"/>
              <a:ext cx="2524689" cy="1913580"/>
            </a:xfrm>
            <a:prstGeom prst="roundRect">
              <a:avLst>
                <a:gd name="adj" fmla="val 2497"/>
              </a:avLst>
            </a:prstGeom>
            <a:solidFill>
              <a:schemeClr val="bg1">
                <a:lumMod val="95000"/>
                <a:alpha val="53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Helvetica" panose="020B0604020202020204" pitchFamily="34" charset="0"/>
                <a:ea typeface="等线"/>
                <a:cs typeface="Helvetica" panose="020B0604020202020204" pitchFamily="34" charset="0"/>
              </a:endParaRPr>
            </a:p>
          </p:txBody>
        </p:sp>
        <p:sp>
          <p:nvSpPr>
            <p:cNvPr id="5" name="矩形: 圆角 36">
              <a:extLst>
                <a:ext uri="{FF2B5EF4-FFF2-40B4-BE49-F238E27FC236}">
                  <a16:creationId xmlns:a16="http://schemas.microsoft.com/office/drawing/2014/main" id="{20929922-4FB5-49EA-8158-7F11200A995D}"/>
                </a:ext>
              </a:extLst>
            </p:cNvPr>
            <p:cNvSpPr/>
            <p:nvPr/>
          </p:nvSpPr>
          <p:spPr>
            <a:xfrm>
              <a:off x="7641138" y="1236131"/>
              <a:ext cx="2321793" cy="2480251"/>
            </a:xfrm>
            <a:prstGeom prst="roundRect">
              <a:avLst>
                <a:gd name="adj" fmla="val 2497"/>
              </a:avLst>
            </a:prstGeom>
            <a:solidFill>
              <a:schemeClr val="bg1">
                <a:lumMod val="95000"/>
                <a:alpha val="53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Helvetica" panose="020B0604020202020204" pitchFamily="34" charset="0"/>
                <a:ea typeface="等线"/>
                <a:cs typeface="Helvetica" panose="020B0604020202020204" pitchFamily="34" charset="0"/>
              </a:endParaRPr>
            </a:p>
          </p:txBody>
        </p:sp>
        <p:sp>
          <p:nvSpPr>
            <p:cNvPr id="6" name="矩形: 圆角 36">
              <a:extLst>
                <a:ext uri="{FF2B5EF4-FFF2-40B4-BE49-F238E27FC236}">
                  <a16:creationId xmlns:a16="http://schemas.microsoft.com/office/drawing/2014/main" id="{20929922-4FB5-49EA-8158-7F11200A995D}"/>
                </a:ext>
              </a:extLst>
            </p:cNvPr>
            <p:cNvSpPr/>
            <p:nvPr/>
          </p:nvSpPr>
          <p:spPr>
            <a:xfrm>
              <a:off x="9755004" y="4066509"/>
              <a:ext cx="1897303" cy="1999148"/>
            </a:xfrm>
            <a:prstGeom prst="roundRect">
              <a:avLst>
                <a:gd name="adj" fmla="val 2497"/>
              </a:avLst>
            </a:prstGeom>
            <a:solidFill>
              <a:schemeClr val="bg1">
                <a:lumMod val="95000"/>
                <a:alpha val="53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Helvetica" panose="020B0604020202020204" pitchFamily="34" charset="0"/>
                <a:ea typeface="等线"/>
                <a:cs typeface="Helvetica" panose="020B0604020202020204" pitchFamily="34" charset="0"/>
              </a:endParaRPr>
            </a:p>
          </p:txBody>
        </p:sp>
        <p:sp>
          <p:nvSpPr>
            <p:cNvPr id="7" name="矩形: 圆角 36">
              <a:extLst>
                <a:ext uri="{FF2B5EF4-FFF2-40B4-BE49-F238E27FC236}">
                  <a16:creationId xmlns:a16="http://schemas.microsoft.com/office/drawing/2014/main" id="{20929922-4FB5-49EA-8158-7F11200A995D}"/>
                </a:ext>
              </a:extLst>
            </p:cNvPr>
            <p:cNvSpPr/>
            <p:nvPr/>
          </p:nvSpPr>
          <p:spPr>
            <a:xfrm>
              <a:off x="2099733" y="4156976"/>
              <a:ext cx="7161360" cy="1908681"/>
            </a:xfrm>
            <a:prstGeom prst="roundRect">
              <a:avLst>
                <a:gd name="adj" fmla="val 2497"/>
              </a:avLst>
            </a:prstGeom>
            <a:solidFill>
              <a:schemeClr val="bg1">
                <a:lumMod val="95000"/>
                <a:alpha val="53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Helvetica" panose="020B0604020202020204" pitchFamily="34" charset="0"/>
                <a:ea typeface="等线"/>
                <a:cs typeface="Helvetica" panose="020B0604020202020204" pitchFamily="34" charset="0"/>
              </a:endParaRPr>
            </a:p>
          </p:txBody>
        </p:sp>
        <p:sp>
          <p:nvSpPr>
            <p:cNvPr id="8" name="矩形: 圆角 36">
              <a:extLst>
                <a:ext uri="{FF2B5EF4-FFF2-40B4-BE49-F238E27FC236}">
                  <a16:creationId xmlns:a16="http://schemas.microsoft.com/office/drawing/2014/main" id="{20929922-4FB5-49EA-8158-7F11200A995D}"/>
                </a:ext>
              </a:extLst>
            </p:cNvPr>
            <p:cNvSpPr/>
            <p:nvPr/>
          </p:nvSpPr>
          <p:spPr>
            <a:xfrm>
              <a:off x="1581443" y="1236132"/>
              <a:ext cx="2325127" cy="1918198"/>
            </a:xfrm>
            <a:prstGeom prst="roundRect">
              <a:avLst>
                <a:gd name="adj" fmla="val 2497"/>
              </a:avLst>
            </a:prstGeom>
            <a:solidFill>
              <a:schemeClr val="bg1">
                <a:lumMod val="95000"/>
                <a:alpha val="53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Helvetica" panose="020B0604020202020204" pitchFamily="34" charset="0"/>
                <a:ea typeface="等线"/>
                <a:cs typeface="Helvetica" panose="020B0604020202020204" pitchFamily="34" charset="0"/>
              </a:endParaRPr>
            </a:p>
          </p:txBody>
        </p:sp>
        <p:sp>
          <p:nvSpPr>
            <p:cNvPr id="9" name="矩形: 圆角 86">
              <a:extLst>
                <a:ext uri="{FF2B5EF4-FFF2-40B4-BE49-F238E27FC236}">
                  <a16:creationId xmlns:a16="http://schemas.microsoft.com/office/drawing/2014/main" id="{D7D7E7FC-DF6D-3921-AF4B-A199636B6FC5}"/>
                </a:ext>
              </a:extLst>
            </p:cNvPr>
            <p:cNvSpPr/>
            <p:nvPr/>
          </p:nvSpPr>
          <p:spPr>
            <a:xfrm>
              <a:off x="1926578" y="1065700"/>
              <a:ext cx="1725537" cy="29844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Nurse Station</a:t>
              </a:r>
            </a:p>
          </p:txBody>
        </p:sp>
        <p:cxnSp>
          <p:nvCxnSpPr>
            <p:cNvPr id="10" name="肘形连接符 9"/>
            <p:cNvCxnSpPr/>
            <p:nvPr/>
          </p:nvCxnSpPr>
          <p:spPr>
            <a:xfrm>
              <a:off x="6023613" y="2880128"/>
              <a:ext cx="2203058" cy="453636"/>
            </a:xfrm>
            <a:prstGeom prst="bentConnector3">
              <a:avLst>
                <a:gd name="adj1" fmla="val 423"/>
              </a:avLst>
            </a:prstGeom>
            <a:ln w="12700"/>
          </p:spPr>
          <p:style>
            <a:lnRef idx="1">
              <a:schemeClr val="accent1"/>
            </a:lnRef>
            <a:fillRef idx="0">
              <a:schemeClr val="accent1"/>
            </a:fillRef>
            <a:effectRef idx="0">
              <a:schemeClr val="accent1"/>
            </a:effectRef>
            <a:fontRef idx="minor">
              <a:schemeClr val="tx1"/>
            </a:fontRef>
          </p:style>
        </p:cxnSp>
        <p:cxnSp>
          <p:nvCxnSpPr>
            <p:cNvPr id="11" name="肘形连接符 10"/>
            <p:cNvCxnSpPr/>
            <p:nvPr/>
          </p:nvCxnSpPr>
          <p:spPr>
            <a:xfrm rot="5400000">
              <a:off x="3166916" y="2696259"/>
              <a:ext cx="2340000" cy="2505600"/>
            </a:xfrm>
            <a:prstGeom prst="bentConnector3">
              <a:avLst>
                <a:gd name="adj1" fmla="val 44523"/>
              </a:avLst>
            </a:prstGeom>
            <a:ln w="12700"/>
          </p:spPr>
          <p:style>
            <a:lnRef idx="1">
              <a:schemeClr val="accent1"/>
            </a:lnRef>
            <a:fillRef idx="0">
              <a:schemeClr val="accent1"/>
            </a:fillRef>
            <a:effectRef idx="0">
              <a:schemeClr val="accent1"/>
            </a:effectRef>
            <a:fontRef idx="minor">
              <a:schemeClr val="tx1"/>
            </a:fontRef>
          </p:style>
        </p:cxnSp>
        <p:cxnSp>
          <p:nvCxnSpPr>
            <p:cNvPr id="12" name="肘形连接符 11"/>
            <p:cNvCxnSpPr/>
            <p:nvPr/>
          </p:nvCxnSpPr>
          <p:spPr>
            <a:xfrm rot="16200000" flipH="1">
              <a:off x="5048687" y="3526945"/>
              <a:ext cx="1764000" cy="419344"/>
            </a:xfrm>
            <a:prstGeom prst="bentConnector3">
              <a:avLst>
                <a:gd name="adj1" fmla="val 59844"/>
              </a:avLst>
            </a:prstGeom>
            <a:ln w="12700"/>
          </p:spPr>
          <p:style>
            <a:lnRef idx="1">
              <a:schemeClr val="accent1"/>
            </a:lnRef>
            <a:fillRef idx="0">
              <a:schemeClr val="accent1"/>
            </a:fillRef>
            <a:effectRef idx="0">
              <a:schemeClr val="accent1"/>
            </a:effectRef>
            <a:fontRef idx="minor">
              <a:schemeClr val="tx1"/>
            </a:fontRef>
          </p:style>
        </p:cxnSp>
        <p:cxnSp>
          <p:nvCxnSpPr>
            <p:cNvPr id="13" name="肘形连接符 12"/>
            <p:cNvCxnSpPr/>
            <p:nvPr/>
          </p:nvCxnSpPr>
          <p:spPr>
            <a:xfrm rot="16200000" flipH="1">
              <a:off x="6273734" y="2429965"/>
              <a:ext cx="1897200" cy="2718000"/>
            </a:xfrm>
            <a:prstGeom prst="bentConnector3">
              <a:avLst>
                <a:gd name="adj1" fmla="val 49296"/>
              </a:avLst>
            </a:prstGeom>
            <a:ln w="12700"/>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cstate="screen">
              <a:extLst>
                <a:ext uri="{BEBA8EAE-BF5A-486C-A8C5-ECC9F3942E4B}">
                  <a14:imgProps xmlns:a14="http://schemas.microsoft.com/office/drawing/2010/main">
                    <a14:imgLayer r:embed="rId4">
                      <a14:imgEffect>
                        <a14:backgroundRemoval t="31895" b="66792" l="8875" r="94125"/>
                      </a14:imgEffect>
                    </a14:imgLayer>
                  </a14:imgProps>
                </a:ext>
                <a:ext uri="{28A0092B-C50C-407E-A947-70E740481C1C}">
                  <a14:useLocalDpi xmlns:a14="http://schemas.microsoft.com/office/drawing/2010/main"/>
                </a:ext>
              </a:extLst>
            </a:blip>
            <a:stretch>
              <a:fillRect/>
            </a:stretch>
          </p:blipFill>
          <p:spPr>
            <a:xfrm>
              <a:off x="5042777" y="2428062"/>
              <a:ext cx="1433026" cy="954754"/>
            </a:xfrm>
            <a:prstGeom prst="rect">
              <a:avLst/>
            </a:prstGeom>
          </p:spPr>
        </p:pic>
        <p:grpSp>
          <p:nvGrpSpPr>
            <p:cNvPr id="15" name="组合 14"/>
            <p:cNvGrpSpPr/>
            <p:nvPr/>
          </p:nvGrpSpPr>
          <p:grpSpPr>
            <a:xfrm>
              <a:off x="5265273" y="1336702"/>
              <a:ext cx="981687" cy="981687"/>
              <a:chOff x="5274143" y="117681"/>
              <a:chExt cx="2254040" cy="2254040"/>
            </a:xfrm>
          </p:grpSpPr>
          <p:pic>
            <p:nvPicPr>
              <p:cNvPr id="62" name="图片 61"/>
              <p:cNvPicPr>
                <a:picLocks noChangeAspect="1"/>
              </p:cNvPicPr>
              <p:nvPr/>
            </p:nvPicPr>
            <p:blipFill>
              <a:blip r:embed="rId5" cstate="screen">
                <a:extLst>
                  <a:ext uri="{BEBA8EAE-BF5A-486C-A8C5-ECC9F3942E4B}">
                    <a14:imgProps xmlns:a14="http://schemas.microsoft.com/office/drawing/2010/main">
                      <a14:imgLayer r:embed="rId6">
                        <a14:imgEffect>
                          <a14:backgroundRemoval t="9916" b="89662" l="7173" r="93249"/>
                        </a14:imgEffect>
                      </a14:imgLayer>
                    </a14:imgProps>
                  </a:ext>
                  <a:ext uri="{28A0092B-C50C-407E-A947-70E740481C1C}">
                    <a14:useLocalDpi xmlns:a14="http://schemas.microsoft.com/office/drawing/2010/main"/>
                  </a:ext>
                </a:extLst>
              </a:blip>
              <a:stretch>
                <a:fillRect/>
              </a:stretch>
            </p:blipFill>
            <p:spPr>
              <a:xfrm>
                <a:off x="5274143" y="117681"/>
                <a:ext cx="2254040" cy="2254040"/>
              </a:xfrm>
              <a:prstGeom prst="rect">
                <a:avLst/>
              </a:prstGeom>
            </p:spPr>
          </p:pic>
          <p:pic>
            <p:nvPicPr>
              <p:cNvPr id="63" name="图片 62"/>
              <p:cNvPicPr>
                <a:picLocks noChangeAspect="1"/>
              </p:cNvPicPr>
              <p:nvPr/>
            </p:nvPicPr>
            <p:blipFill>
              <a:blip r:embed="rId7" cstate="screen">
                <a:extLst>
                  <a:ext uri="{BEBA8EAE-BF5A-486C-A8C5-ECC9F3942E4B}">
                    <a14:imgProps xmlns:a14="http://schemas.microsoft.com/office/drawing/2010/main">
                      <a14:imgLayer r:embed="rId8">
                        <a14:imgEffect>
                          <a14:backgroundRemoval t="1875" b="98125" l="2000" r="99875">
                            <a14:foregroundMark x1="46625" y1="52125" x2="48625" y2="52250"/>
                            <a14:foregroundMark x1="87625" y1="26750" x2="87875" y2="27250"/>
                          </a14:backgroundRemoval>
                        </a14:imgEffect>
                      </a14:imgLayer>
                    </a14:imgProps>
                  </a:ext>
                  <a:ext uri="{28A0092B-C50C-407E-A947-70E740481C1C}">
                    <a14:useLocalDpi xmlns:a14="http://schemas.microsoft.com/office/drawing/2010/main"/>
                  </a:ext>
                </a:extLst>
              </a:blip>
              <a:stretch>
                <a:fillRect/>
              </a:stretch>
            </p:blipFill>
            <p:spPr>
              <a:xfrm>
                <a:off x="6054555" y="804572"/>
                <a:ext cx="706993" cy="706993"/>
              </a:xfrm>
              <a:prstGeom prst="rect">
                <a:avLst/>
              </a:prstGeom>
            </p:spPr>
          </p:pic>
        </p:grpSp>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35896" y="4659984"/>
              <a:ext cx="1000996" cy="1153148"/>
            </a:xfrm>
            <a:prstGeom prst="rect">
              <a:avLst/>
            </a:prstGeom>
          </p:spPr>
        </p:pic>
        <p:pic>
          <p:nvPicPr>
            <p:cNvPr id="17" name="图片 1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19799" y="1701573"/>
              <a:ext cx="1145128" cy="1957906"/>
            </a:xfrm>
            <a:prstGeom prst="rect">
              <a:avLst/>
            </a:prstGeom>
          </p:spPr>
        </p:pic>
        <p:sp>
          <p:nvSpPr>
            <p:cNvPr id="18" name="上下箭头 17"/>
            <p:cNvSpPr/>
            <p:nvPr/>
          </p:nvSpPr>
          <p:spPr>
            <a:xfrm>
              <a:off x="5666767" y="2148691"/>
              <a:ext cx="199672" cy="380006"/>
            </a:xfrm>
            <a:prstGeom prst="upDownArrow">
              <a:avLst>
                <a:gd name="adj1" fmla="val 38684"/>
                <a:gd name="adj2" fmla="val 5000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圆角 86">
              <a:extLst>
                <a:ext uri="{FF2B5EF4-FFF2-40B4-BE49-F238E27FC236}">
                  <a16:creationId xmlns:a16="http://schemas.microsoft.com/office/drawing/2014/main" id="{D7D7E7FC-DF6D-3921-AF4B-A199636B6FC5}"/>
                </a:ext>
              </a:extLst>
            </p:cNvPr>
            <p:cNvSpPr/>
            <p:nvPr/>
          </p:nvSpPr>
          <p:spPr>
            <a:xfrm>
              <a:off x="4908550" y="1064405"/>
              <a:ext cx="1724962" cy="305519"/>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Machine Room</a:t>
              </a:r>
              <a:endParaRPr kumimoji="0" lang="zh-CN" altLang="en-US"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endParaRPr>
            </a:p>
          </p:txBody>
        </p:sp>
        <p:sp>
          <p:nvSpPr>
            <p:cNvPr id="20" name="矩形: 圆角 86">
              <a:extLst>
                <a:ext uri="{FF2B5EF4-FFF2-40B4-BE49-F238E27FC236}">
                  <a16:creationId xmlns:a16="http://schemas.microsoft.com/office/drawing/2014/main" id="{D7D7E7FC-DF6D-3921-AF4B-A199636B6FC5}"/>
                </a:ext>
              </a:extLst>
            </p:cNvPr>
            <p:cNvSpPr/>
            <p:nvPr/>
          </p:nvSpPr>
          <p:spPr>
            <a:xfrm>
              <a:off x="9847982" y="3944331"/>
              <a:ext cx="1725537" cy="29844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Bathroom</a:t>
              </a:r>
              <a:endParaRPr kumimoji="0" lang="zh-CN" altLang="en-US"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endParaRPr>
            </a:p>
          </p:txBody>
        </p:sp>
        <p:sp>
          <p:nvSpPr>
            <p:cNvPr id="21" name="矩形: 圆角 86">
              <a:extLst>
                <a:ext uri="{FF2B5EF4-FFF2-40B4-BE49-F238E27FC236}">
                  <a16:creationId xmlns:a16="http://schemas.microsoft.com/office/drawing/2014/main" id="{D7D7E7FC-DF6D-3921-AF4B-A199636B6FC5}"/>
                </a:ext>
              </a:extLst>
            </p:cNvPr>
            <p:cNvSpPr/>
            <p:nvPr/>
          </p:nvSpPr>
          <p:spPr>
            <a:xfrm>
              <a:off x="7993718" y="1040525"/>
              <a:ext cx="1725537" cy="29844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Doorway</a:t>
              </a:r>
            </a:p>
          </p:txBody>
        </p:sp>
        <p:grpSp>
          <p:nvGrpSpPr>
            <p:cNvPr id="22" name="组合 21"/>
            <p:cNvGrpSpPr/>
            <p:nvPr/>
          </p:nvGrpSpPr>
          <p:grpSpPr>
            <a:xfrm>
              <a:off x="9266855" y="4824986"/>
              <a:ext cx="581127" cy="481642"/>
              <a:chOff x="9207030" y="4704297"/>
              <a:chExt cx="581127" cy="481642"/>
            </a:xfrm>
          </p:grpSpPr>
          <p:cxnSp>
            <p:nvCxnSpPr>
              <p:cNvPr id="56" name="直接连接符 55"/>
              <p:cNvCxnSpPr/>
              <p:nvPr/>
            </p:nvCxnSpPr>
            <p:spPr>
              <a:xfrm flipV="1">
                <a:off x="9210630" y="4868547"/>
                <a:ext cx="475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9210340" y="5020662"/>
                <a:ext cx="478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9207030" y="5137471"/>
                <a:ext cx="4788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9212400" y="4704297"/>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DC 12V</a:t>
                </a:r>
                <a:endParaRPr kumimoji="0" lang="zh-CN" altLang="en-US" sz="7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60" name="文本框 59"/>
              <p:cNvSpPr txBox="1"/>
              <p:nvPr/>
            </p:nvSpPr>
            <p:spPr>
              <a:xfrm>
                <a:off x="9299092" y="4985884"/>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FFC000"/>
                    </a:solidFill>
                    <a:effectLst/>
                    <a:uLnTx/>
                    <a:uFillTx/>
                    <a:latin typeface="等线" panose="020F0502020204030204"/>
                    <a:ea typeface="等线" panose="02010600030101010101" pitchFamily="2" charset="-122"/>
                    <a:cs typeface="+mn-cs"/>
                  </a:rPr>
                  <a:t>NO</a:t>
                </a:r>
                <a:endParaRPr kumimoji="0" lang="zh-CN" altLang="en-US" sz="700" b="1" i="0" u="none" strike="noStrike" kern="1200" cap="none" spc="0" normalizeH="0" baseline="0" noProof="0" dirty="0">
                  <a:ln>
                    <a:noFill/>
                  </a:ln>
                  <a:solidFill>
                    <a:srgbClr val="FFC000"/>
                  </a:solidFill>
                  <a:effectLst/>
                  <a:uLnTx/>
                  <a:uFillTx/>
                  <a:latin typeface="等线" panose="020F0502020204030204"/>
                  <a:ea typeface="等线" panose="02010600030101010101" pitchFamily="2" charset="-122"/>
                  <a:cs typeface="+mn-cs"/>
                </a:endParaRPr>
              </a:p>
            </p:txBody>
          </p:sp>
          <p:sp>
            <p:nvSpPr>
              <p:cNvPr id="61" name="文本框 60"/>
              <p:cNvSpPr txBox="1"/>
              <p:nvPr/>
            </p:nvSpPr>
            <p:spPr>
              <a:xfrm>
                <a:off x="9271385" y="4857431"/>
                <a:ext cx="41585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GND</a:t>
                </a:r>
                <a:endParaRPr kumimoji="0" lang="zh-CN" altLang="en-US" sz="7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23" name="文本框 22">
              <a:extLst>
                <a:ext uri="{FF2B5EF4-FFF2-40B4-BE49-F238E27FC236}">
                  <a16:creationId xmlns:a16="http://schemas.microsoft.com/office/drawing/2014/main" id="{6BD02805-D934-4BF3-933E-3B325303DF79}"/>
                </a:ext>
              </a:extLst>
            </p:cNvPr>
            <p:cNvSpPr txBox="1"/>
            <p:nvPr/>
          </p:nvSpPr>
          <p:spPr>
            <a:xfrm>
              <a:off x="1632088" y="1707614"/>
              <a:ext cx="2302676" cy="261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Nurse Main Station</a:t>
              </a:r>
            </a:p>
          </p:txBody>
        </p:sp>
        <p:sp>
          <p:nvSpPr>
            <p:cNvPr id="24" name="文本框 23">
              <a:extLst>
                <a:ext uri="{FF2B5EF4-FFF2-40B4-BE49-F238E27FC236}">
                  <a16:creationId xmlns:a16="http://schemas.microsoft.com/office/drawing/2014/main" id="{6BD02805-D934-4BF3-933E-3B325303DF79}"/>
                </a:ext>
              </a:extLst>
            </p:cNvPr>
            <p:cNvSpPr txBox="1"/>
            <p:nvPr/>
          </p:nvSpPr>
          <p:spPr>
            <a:xfrm>
              <a:off x="4604778" y="1365346"/>
              <a:ext cx="2302676" cy="261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HCP</a:t>
              </a:r>
            </a:p>
          </p:txBody>
        </p:sp>
        <p:sp>
          <p:nvSpPr>
            <p:cNvPr id="25" name="矩形 24"/>
            <p:cNvSpPr/>
            <p:nvPr/>
          </p:nvSpPr>
          <p:spPr>
            <a:xfrm>
              <a:off x="8112818" y="1490977"/>
              <a:ext cx="1406154"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Doorway Terminal</a:t>
              </a:r>
            </a:p>
          </p:txBody>
        </p:sp>
        <p:sp>
          <p:nvSpPr>
            <p:cNvPr id="26" name="矩形 25"/>
            <p:cNvSpPr/>
            <p:nvPr/>
          </p:nvSpPr>
          <p:spPr>
            <a:xfrm>
              <a:off x="9977645" y="4360299"/>
              <a:ext cx="1383713"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Emergency Alarm</a:t>
              </a:r>
            </a:p>
          </p:txBody>
        </p:sp>
        <p:sp>
          <p:nvSpPr>
            <p:cNvPr id="27" name="文本框 26">
              <a:extLst>
                <a:ext uri="{FF2B5EF4-FFF2-40B4-BE49-F238E27FC236}">
                  <a16:creationId xmlns:a16="http://schemas.microsoft.com/office/drawing/2014/main" id="{6BD02805-D934-4BF3-933E-3B325303DF79}"/>
                </a:ext>
              </a:extLst>
            </p:cNvPr>
            <p:cNvSpPr txBox="1"/>
            <p:nvPr/>
          </p:nvSpPr>
          <p:spPr>
            <a:xfrm>
              <a:off x="4590670" y="2504808"/>
              <a:ext cx="2302676" cy="261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Switch</a:t>
              </a:r>
            </a:p>
          </p:txBody>
        </p:sp>
        <p:sp>
          <p:nvSpPr>
            <p:cNvPr id="28" name="文本框 27"/>
            <p:cNvSpPr txBox="1"/>
            <p:nvPr/>
          </p:nvSpPr>
          <p:spPr>
            <a:xfrm>
              <a:off x="7039516" y="3158235"/>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rPr>
                <a:t>POE</a:t>
              </a:r>
              <a:endParaRPr kumimoji="0" lang="zh-CN" altLang="en-US"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endParaRPr>
            </a:p>
          </p:txBody>
        </p:sp>
        <p:sp>
          <p:nvSpPr>
            <p:cNvPr id="29" name="文本框 28"/>
            <p:cNvSpPr txBox="1"/>
            <p:nvPr/>
          </p:nvSpPr>
          <p:spPr>
            <a:xfrm>
              <a:off x="7104571" y="3615201"/>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rPr>
                <a:t>POE</a:t>
              </a:r>
              <a:endParaRPr kumimoji="0" lang="zh-CN" altLang="en-US"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endParaRPr>
            </a:p>
          </p:txBody>
        </p:sp>
        <p:sp>
          <p:nvSpPr>
            <p:cNvPr id="30" name="文本框 29"/>
            <p:cNvSpPr txBox="1"/>
            <p:nvPr/>
          </p:nvSpPr>
          <p:spPr>
            <a:xfrm>
              <a:off x="4101605" y="3153986"/>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rPr>
                <a:t>POE</a:t>
              </a:r>
              <a:endParaRPr kumimoji="0" lang="zh-CN" altLang="en-US"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endParaRPr>
            </a:p>
          </p:txBody>
        </p:sp>
        <p:sp>
          <p:nvSpPr>
            <p:cNvPr id="31" name="文本框 30"/>
            <p:cNvSpPr txBox="1"/>
            <p:nvPr/>
          </p:nvSpPr>
          <p:spPr>
            <a:xfrm>
              <a:off x="4502901" y="3658769"/>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rPr>
                <a:t>POE</a:t>
              </a:r>
              <a:endParaRPr kumimoji="0" lang="zh-CN" altLang="en-US"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endParaRPr>
            </a:p>
          </p:txBody>
        </p:sp>
        <p:sp>
          <p:nvSpPr>
            <p:cNvPr id="32" name="文本框 31"/>
            <p:cNvSpPr txBox="1"/>
            <p:nvPr/>
          </p:nvSpPr>
          <p:spPr>
            <a:xfrm>
              <a:off x="5727298" y="3757451"/>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rPr>
                <a:t>POE</a:t>
              </a:r>
              <a:endParaRPr kumimoji="0" lang="zh-CN" altLang="en-US" sz="700" b="1" i="0" u="none" strike="noStrike" kern="1200" cap="none" spc="0" normalizeH="0" baseline="0" noProof="0" dirty="0">
                <a:ln>
                  <a:noFill/>
                </a:ln>
                <a:solidFill>
                  <a:srgbClr val="2E74B4"/>
                </a:solidFill>
                <a:effectLst/>
                <a:uLnTx/>
                <a:uFillTx/>
                <a:latin typeface="等线" panose="020F0502020204030204"/>
                <a:ea typeface="等线" panose="02010600030101010101" pitchFamily="2" charset="-122"/>
                <a:cs typeface="+mn-cs"/>
              </a:endParaRPr>
            </a:p>
          </p:txBody>
        </p:sp>
        <p:sp>
          <p:nvSpPr>
            <p:cNvPr id="33" name="文本框 32">
              <a:extLst>
                <a:ext uri="{FF2B5EF4-FFF2-40B4-BE49-F238E27FC236}">
                  <a16:creationId xmlns:a16="http://schemas.microsoft.com/office/drawing/2014/main" id="{6BD02805-D934-4BF3-933E-3B325303DF79}"/>
                </a:ext>
              </a:extLst>
            </p:cNvPr>
            <p:cNvSpPr txBox="1"/>
            <p:nvPr/>
          </p:nvSpPr>
          <p:spPr>
            <a:xfrm>
              <a:off x="1925897" y="4529041"/>
              <a:ext cx="2302676" cy="261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Bedhead Terminal</a:t>
              </a:r>
            </a:p>
          </p:txBody>
        </p:sp>
        <p:sp>
          <p:nvSpPr>
            <p:cNvPr id="34" name="文本框 33">
              <a:extLst>
                <a:ext uri="{FF2B5EF4-FFF2-40B4-BE49-F238E27FC236}">
                  <a16:creationId xmlns:a16="http://schemas.microsoft.com/office/drawing/2014/main" id="{6BD02805-D934-4BF3-933E-3B325303DF79}"/>
                </a:ext>
              </a:extLst>
            </p:cNvPr>
            <p:cNvSpPr txBox="1"/>
            <p:nvPr/>
          </p:nvSpPr>
          <p:spPr>
            <a:xfrm>
              <a:off x="4983535" y="4345583"/>
              <a:ext cx="2302676" cy="261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Bedside Terminal</a:t>
              </a:r>
            </a:p>
          </p:txBody>
        </p:sp>
        <p:sp>
          <p:nvSpPr>
            <p:cNvPr id="35" name="文本框 34">
              <a:extLst>
                <a:ext uri="{FF2B5EF4-FFF2-40B4-BE49-F238E27FC236}">
                  <a16:creationId xmlns:a16="http://schemas.microsoft.com/office/drawing/2014/main" id="{6BD02805-D934-4BF3-933E-3B325303DF79}"/>
                </a:ext>
              </a:extLst>
            </p:cNvPr>
            <p:cNvSpPr txBox="1"/>
            <p:nvPr/>
          </p:nvSpPr>
          <p:spPr>
            <a:xfrm>
              <a:off x="7091781" y="4363954"/>
              <a:ext cx="2302676" cy="261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Bedhead Terminal</a:t>
              </a:r>
            </a:p>
          </p:txBody>
        </p:sp>
        <p:sp>
          <p:nvSpPr>
            <p:cNvPr id="36" name="矩形: 圆角 86">
              <a:extLst>
                <a:ext uri="{FF2B5EF4-FFF2-40B4-BE49-F238E27FC236}">
                  <a16:creationId xmlns:a16="http://schemas.microsoft.com/office/drawing/2014/main" id="{D7D7E7FC-DF6D-3921-AF4B-A199636B6FC5}"/>
                </a:ext>
              </a:extLst>
            </p:cNvPr>
            <p:cNvSpPr/>
            <p:nvPr/>
          </p:nvSpPr>
          <p:spPr>
            <a:xfrm>
              <a:off x="4041066" y="3975870"/>
              <a:ext cx="1725537" cy="298442"/>
            </a:xfrm>
            <a:prstGeom prst="roundRect">
              <a:avLst>
                <a:gd name="adj" fmla="val 2127"/>
              </a:avLst>
            </a:prstGeom>
            <a:solidFill>
              <a:srgbClr val="21459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rPr>
                <a:t>Wards</a:t>
              </a:r>
              <a:endParaRPr kumimoji="0" lang="zh-CN" altLang="en-US"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lt"/>
              </a:endParaRPr>
            </a:p>
          </p:txBody>
        </p:sp>
        <p:grpSp>
          <p:nvGrpSpPr>
            <p:cNvPr id="37" name="组合 36"/>
            <p:cNvGrpSpPr/>
            <p:nvPr/>
          </p:nvGrpSpPr>
          <p:grpSpPr>
            <a:xfrm>
              <a:off x="1058669" y="4858083"/>
              <a:ext cx="1045547" cy="548574"/>
              <a:chOff x="904149" y="4884652"/>
              <a:chExt cx="1045547" cy="548574"/>
            </a:xfrm>
          </p:grpSpPr>
          <p:cxnSp>
            <p:nvCxnSpPr>
              <p:cNvPr id="48" name="直接连接符 47"/>
              <p:cNvCxnSpPr/>
              <p:nvPr/>
            </p:nvCxnSpPr>
            <p:spPr>
              <a:xfrm>
                <a:off x="904149" y="5045643"/>
                <a:ext cx="10455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904149" y="5151980"/>
                <a:ext cx="10455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975710" y="5266509"/>
                <a:ext cx="96950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982061" y="5383321"/>
                <a:ext cx="957334" cy="66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1253952" y="4884652"/>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DC 12V</a:t>
                </a:r>
                <a:endParaRPr kumimoji="0" lang="zh-CN" altLang="en-US" sz="700" b="1"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p:txBody>
          </p:sp>
          <p:sp>
            <p:nvSpPr>
              <p:cNvPr id="53" name="文本框 52"/>
              <p:cNvSpPr txBox="1"/>
              <p:nvPr/>
            </p:nvSpPr>
            <p:spPr>
              <a:xfrm>
                <a:off x="1342614" y="5233171"/>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FFC000"/>
                    </a:solidFill>
                    <a:effectLst/>
                    <a:uLnTx/>
                    <a:uFillTx/>
                    <a:latin typeface="等线" panose="020F0502020204030204"/>
                    <a:ea typeface="等线" panose="02010600030101010101" pitchFamily="2" charset="-122"/>
                    <a:cs typeface="+mn-cs"/>
                  </a:rPr>
                  <a:t>485-</a:t>
                </a:r>
                <a:endParaRPr kumimoji="0" lang="zh-CN" altLang="en-US" sz="700" b="1" i="0" u="none" strike="noStrike" kern="1200" cap="none" spc="0" normalizeH="0" baseline="0" noProof="0" dirty="0">
                  <a:ln>
                    <a:noFill/>
                  </a:ln>
                  <a:solidFill>
                    <a:srgbClr val="FFC000"/>
                  </a:solidFill>
                  <a:effectLst/>
                  <a:uLnTx/>
                  <a:uFillTx/>
                  <a:latin typeface="等线" panose="020F0502020204030204"/>
                  <a:ea typeface="等线" panose="02010600030101010101" pitchFamily="2" charset="-122"/>
                  <a:cs typeface="+mn-cs"/>
                </a:endParaRPr>
              </a:p>
            </p:txBody>
          </p:sp>
          <p:sp>
            <p:nvSpPr>
              <p:cNvPr id="54" name="文本框 53"/>
              <p:cNvSpPr txBox="1"/>
              <p:nvPr/>
            </p:nvSpPr>
            <p:spPr>
              <a:xfrm>
                <a:off x="1312449" y="5004746"/>
                <a:ext cx="415854"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GND</a:t>
                </a:r>
                <a:endParaRPr kumimoji="0" lang="zh-CN" altLang="en-US" sz="7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5" name="文本框 54"/>
              <p:cNvSpPr txBox="1"/>
              <p:nvPr/>
            </p:nvSpPr>
            <p:spPr>
              <a:xfrm>
                <a:off x="1334027" y="5115833"/>
                <a:ext cx="489065"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00" b="1" i="0" u="none" strike="noStrike" kern="1200" cap="none" spc="0" normalizeH="0" baseline="0" noProof="0" dirty="0">
                    <a:ln>
                      <a:noFill/>
                    </a:ln>
                    <a:solidFill>
                      <a:srgbClr val="70AD47"/>
                    </a:solidFill>
                    <a:effectLst/>
                    <a:uLnTx/>
                    <a:uFillTx/>
                    <a:latin typeface="等线" panose="020F0502020204030204"/>
                    <a:ea typeface="等线" panose="02010600030101010101" pitchFamily="2" charset="-122"/>
                    <a:cs typeface="+mn-cs"/>
                  </a:rPr>
                  <a:t>485+</a:t>
                </a:r>
                <a:endParaRPr kumimoji="0" lang="zh-CN" altLang="en-US" sz="700" b="1" i="0" u="none" strike="noStrike" kern="1200" cap="none" spc="0" normalizeH="0" baseline="0" noProof="0" dirty="0">
                  <a:ln>
                    <a:noFill/>
                  </a:ln>
                  <a:solidFill>
                    <a:srgbClr val="70AD47"/>
                  </a:solidFill>
                  <a:effectLst/>
                  <a:uLnTx/>
                  <a:uFillTx/>
                  <a:latin typeface="等线" panose="020F0502020204030204"/>
                  <a:ea typeface="等线" panose="02010600030101010101" pitchFamily="2" charset="-122"/>
                  <a:cs typeface="+mn-cs"/>
                </a:endParaRPr>
              </a:p>
            </p:txBody>
          </p:sp>
        </p:grpSp>
        <p:grpSp>
          <p:nvGrpSpPr>
            <p:cNvPr id="38" name="组合 37"/>
            <p:cNvGrpSpPr/>
            <p:nvPr/>
          </p:nvGrpSpPr>
          <p:grpSpPr>
            <a:xfrm>
              <a:off x="419069" y="4563376"/>
              <a:ext cx="1061509" cy="1058392"/>
              <a:chOff x="327984" y="4580440"/>
              <a:chExt cx="1061509" cy="1058392"/>
            </a:xfrm>
          </p:grpSpPr>
          <p:pic>
            <p:nvPicPr>
              <p:cNvPr id="46" name="图片 45"/>
              <p:cNvPicPr>
                <a:picLocks noChangeAspect="1"/>
              </p:cNvPicPr>
              <p:nvPr/>
            </p:nvPicPr>
            <p:blipFill>
              <a:blip r:embed="rId11" cstate="screen">
                <a:extLst>
                  <a:ext uri="{BEBA8EAE-BF5A-486C-A8C5-ECC9F3942E4B}">
                    <a14:imgProps xmlns:a14="http://schemas.microsoft.com/office/drawing/2010/main">
                      <a14:imgLayer r:embed="rId12">
                        <a14:imgEffect>
                          <a14:backgroundRemoval t="0" b="100000" l="0" r="98733">
                            <a14:foregroundMark x1="3295" y1="58833" x2="50190" y2="97792"/>
                            <a14:foregroundMark x1="3042" y1="59464" x2="48796" y2="98107"/>
                            <a14:backgroundMark x1="42079" y1="98423" x2="54119" y2="99842"/>
                          </a14:backgroundRemoval>
                        </a14:imgEffect>
                      </a14:imgLayer>
                    </a14:imgProps>
                  </a:ext>
                  <a:ext uri="{28A0092B-C50C-407E-A947-70E740481C1C}">
                    <a14:useLocalDpi xmlns:a14="http://schemas.microsoft.com/office/drawing/2010/main"/>
                  </a:ext>
                </a:extLst>
              </a:blip>
              <a:stretch>
                <a:fillRect/>
              </a:stretch>
            </p:blipFill>
            <p:spPr>
              <a:xfrm rot="2766482">
                <a:off x="519787" y="4935868"/>
                <a:ext cx="779534" cy="626393"/>
              </a:xfrm>
              <a:prstGeom prst="rect">
                <a:avLst/>
              </a:prstGeom>
            </p:spPr>
          </p:pic>
          <p:sp>
            <p:nvSpPr>
              <p:cNvPr id="47" name="矩形 46"/>
              <p:cNvSpPr/>
              <p:nvPr/>
            </p:nvSpPr>
            <p:spPr>
              <a:xfrm>
                <a:off x="327984" y="4580440"/>
                <a:ext cx="1061509" cy="2616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prstClr val="black"/>
                    </a:solidFill>
                    <a:effectLst/>
                    <a:uLnTx/>
                    <a:uFillTx/>
                    <a:latin typeface="Arial" panose="020F0502020204030204"/>
                    <a:ea typeface="微软雅黑"/>
                    <a:cs typeface="+mn-ea"/>
                    <a:sym typeface="+mn-lt"/>
                  </a:rPr>
                  <a:t>3-Color Light</a:t>
                </a:r>
              </a:p>
            </p:txBody>
          </p:sp>
        </p:grpSp>
        <p:pic>
          <p:nvPicPr>
            <p:cNvPr id="39" name="图片 3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75845" y="4278288"/>
              <a:ext cx="1787369" cy="1787369"/>
            </a:xfrm>
            <a:prstGeom prst="rect">
              <a:avLst/>
            </a:prstGeom>
          </p:spPr>
        </p:pic>
        <p:grpSp>
          <p:nvGrpSpPr>
            <p:cNvPr id="40" name="组合 39"/>
            <p:cNvGrpSpPr/>
            <p:nvPr/>
          </p:nvGrpSpPr>
          <p:grpSpPr>
            <a:xfrm>
              <a:off x="5265273" y="4567768"/>
              <a:ext cx="1793348" cy="1417998"/>
              <a:chOff x="687178" y="2169761"/>
              <a:chExt cx="3214341" cy="2541575"/>
            </a:xfrm>
          </p:grpSpPr>
          <p:pic>
            <p:nvPicPr>
              <p:cNvPr id="44" name="object 18"/>
              <p:cNvPicPr/>
              <p:nvPr/>
            </p:nvPicPr>
            <p:blipFill>
              <a:blip r:embed="rId14" cstate="screen">
                <a:extLst>
                  <a:ext uri="{28A0092B-C50C-407E-A947-70E740481C1C}">
                    <a14:useLocalDpi xmlns:a14="http://schemas.microsoft.com/office/drawing/2010/main"/>
                  </a:ext>
                </a:extLst>
              </a:blip>
              <a:stretch>
                <a:fillRect/>
              </a:stretch>
            </p:blipFill>
            <p:spPr>
              <a:xfrm>
                <a:off x="687178" y="2169761"/>
                <a:ext cx="3214341" cy="2541575"/>
              </a:xfrm>
              <a:prstGeom prst="rect">
                <a:avLst/>
              </a:prstGeom>
            </p:spPr>
          </p:pic>
          <p:pic>
            <p:nvPicPr>
              <p:cNvPr id="45" name="图片 4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38672" y="2506019"/>
                <a:ext cx="2553541" cy="1436367"/>
              </a:xfrm>
              <a:prstGeom prst="rect">
                <a:avLst/>
              </a:prstGeom>
            </p:spPr>
          </p:pic>
        </p:grpSp>
        <p:pic>
          <p:nvPicPr>
            <p:cNvPr id="41" name="图片 4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92888" y="4558927"/>
              <a:ext cx="1295349" cy="1295349"/>
            </a:xfrm>
            <a:prstGeom prst="rect">
              <a:avLst/>
            </a:prstGeom>
          </p:spPr>
        </p:pic>
        <p:cxnSp>
          <p:nvCxnSpPr>
            <p:cNvPr id="42" name="肘形连接符 41"/>
            <p:cNvCxnSpPr/>
            <p:nvPr/>
          </p:nvCxnSpPr>
          <p:spPr>
            <a:xfrm>
              <a:off x="3132690" y="2456711"/>
              <a:ext cx="2311200" cy="572400"/>
            </a:xfrm>
            <a:prstGeom prst="bentConnector4">
              <a:avLst>
                <a:gd name="adj1" fmla="val -27"/>
                <a:gd name="adj2" fmla="val 155292"/>
              </a:avLst>
            </a:prstGeom>
            <a:ln w="12700"/>
          </p:spPr>
          <p:style>
            <a:lnRef idx="1">
              <a:schemeClr val="accent1"/>
            </a:lnRef>
            <a:fillRef idx="0">
              <a:schemeClr val="accent1"/>
            </a:fillRef>
            <a:effectRef idx="0">
              <a:schemeClr val="accent1"/>
            </a:effectRef>
            <a:fontRef idx="minor">
              <a:schemeClr val="tx1"/>
            </a:fontRef>
          </p:style>
        </p:cxnSp>
        <p:pic>
          <p:nvPicPr>
            <p:cNvPr id="43" name="图片 42"/>
            <p:cNvPicPr>
              <a:picLocks noChangeAspect="1"/>
            </p:cNvPicPr>
            <p:nvPr/>
          </p:nvPicPr>
          <p:blipFill rotWithShape="1">
            <a:blip r:embed="rId17" cstate="screen">
              <a:extLst>
                <a:ext uri="{28A0092B-C50C-407E-A947-70E740481C1C}">
                  <a14:useLocalDpi xmlns:a14="http://schemas.microsoft.com/office/drawing/2010/main"/>
                </a:ext>
              </a:extLst>
            </a:blip>
            <a:srcRect l="-36"/>
            <a:stretch/>
          </p:blipFill>
          <p:spPr>
            <a:xfrm>
              <a:off x="1681804" y="1916923"/>
              <a:ext cx="2091188" cy="770468"/>
            </a:xfrm>
            <a:prstGeom prst="rect">
              <a:avLst/>
            </a:prstGeom>
          </p:spPr>
        </p:pic>
      </p:grpSp>
      <p:sp>
        <p:nvSpPr>
          <p:cNvPr id="64" name="文本框 63"/>
          <p:cNvSpPr txBox="1"/>
          <p:nvPr/>
        </p:nvSpPr>
        <p:spPr>
          <a:xfrm>
            <a:off x="94348" y="6212225"/>
            <a:ext cx="12059278" cy="646331"/>
          </a:xfrm>
          <a:prstGeom prst="rect">
            <a:avLst/>
          </a:prstGeom>
          <a:noFill/>
        </p:spPr>
        <p:txBody>
          <a:bodyPr wrap="square" rtlCol="0">
            <a:spAutoFit/>
          </a:bodyPr>
          <a:lstStyle/>
          <a:p>
            <a:pPr marL="342900" lvl="0" indent="-342900">
              <a:buFontTx/>
              <a:buAutoNum type="alphaLcParenR"/>
              <a:defRPr/>
            </a:pPr>
            <a:r>
              <a:rPr lang="es-ES" altLang="zh-CN" sz="1200" i="1" dirty="0">
                <a:solidFill>
                  <a:prstClr val="black"/>
                </a:solidFill>
                <a:latin typeface="等线" panose="020F0502020204030204"/>
              </a:rPr>
              <a:t>En una sala, el botón de emergencia del baño solo es necesario conectarse con uno de los terminales.
La luz actual de 3 colores solo admite la conexión al terminal de cabecera de cama sin pantalla DS-KHH6020. En Q3, admitirá la conexión a cualquier terminal de cabecera o cabecera de cama.</a:t>
            </a:r>
            <a:endParaRPr kumimoji="0" lang="zh-CN" altLang="en-US" sz="1200" b="0" i="1"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723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0" name="组合 129"/>
          <p:cNvGrpSpPr/>
          <p:nvPr/>
        </p:nvGrpSpPr>
        <p:grpSpPr>
          <a:xfrm>
            <a:off x="0" y="1137049"/>
            <a:ext cx="12192000" cy="5214250"/>
            <a:chOff x="0" y="1233709"/>
            <a:chExt cx="12192000" cy="5214250"/>
          </a:xfrm>
        </p:grpSpPr>
        <p:pic>
          <p:nvPicPr>
            <p:cNvPr id="128" name="图片 127"/>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0" y="1233709"/>
              <a:ext cx="12192000" cy="5214250"/>
            </a:xfrm>
            <a:prstGeom prst="rect">
              <a:avLst/>
            </a:prstGeom>
          </p:spPr>
        </p:pic>
        <p:sp>
          <p:nvSpPr>
            <p:cNvPr id="129" name="矩形 128"/>
            <p:cNvSpPr/>
            <p:nvPr/>
          </p:nvSpPr>
          <p:spPr>
            <a:xfrm>
              <a:off x="0" y="1233710"/>
              <a:ext cx="12192000" cy="5214249"/>
            </a:xfrm>
            <a:prstGeom prst="rect">
              <a:avLst/>
            </a:prstGeom>
            <a:gradFill flip="none" rotWithShape="1">
              <a:gsLst>
                <a:gs pos="100000">
                  <a:schemeClr val="bg1"/>
                </a:gs>
                <a:gs pos="51000">
                  <a:srgbClr val="FFFFFF"/>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04" name="文本框 12"/>
          <p:cNvSpPr txBox="1"/>
          <p:nvPr/>
        </p:nvSpPr>
        <p:spPr>
          <a:xfrm>
            <a:off x="663230" y="106532"/>
            <a:ext cx="10350799"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194" rtl="0" eaLnBrk="1" fontAlgn="auto" latinLnBrk="0" hangingPunct="1">
              <a:lnSpc>
                <a:spcPct val="100000"/>
              </a:lnSpc>
              <a:spcBef>
                <a:spcPts val="0"/>
              </a:spcBef>
              <a:spcAft>
                <a:spcPts val="0"/>
              </a:spcAft>
              <a:buClr>
                <a:srgbClr val="C11119"/>
              </a:buClr>
              <a:buSzPct val="125000"/>
              <a:buFontTx/>
              <a:buNone/>
              <a:tabLst/>
              <a:defRPr/>
            </a:pPr>
            <a:r>
              <a:rPr kumimoji="0" lang="en-US" altLang="zh-CN" sz="3200"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Smart Nurse Call Solution</a:t>
            </a:r>
          </a:p>
        </p:txBody>
      </p:sp>
      <p:pic>
        <p:nvPicPr>
          <p:cNvPr id="51" name="图片 50"/>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0" y="1137049"/>
            <a:ext cx="12192000" cy="5214250"/>
          </a:xfrm>
          <a:prstGeom prst="rect">
            <a:avLst/>
          </a:prstGeom>
        </p:spPr>
      </p:pic>
      <p:sp>
        <p:nvSpPr>
          <p:cNvPr id="52" name="矩形 51"/>
          <p:cNvSpPr/>
          <p:nvPr/>
        </p:nvSpPr>
        <p:spPr>
          <a:xfrm>
            <a:off x="0" y="1137050"/>
            <a:ext cx="12192000" cy="5214249"/>
          </a:xfrm>
          <a:prstGeom prst="rect">
            <a:avLst/>
          </a:prstGeom>
          <a:gradFill flip="none" rotWithShape="1">
            <a:gsLst>
              <a:gs pos="100000">
                <a:schemeClr val="bg1"/>
              </a:gs>
              <a:gs pos="51000">
                <a:srgbClr val="FFFFFF"/>
              </a:gs>
              <a:gs pos="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3" name="组合 52"/>
          <p:cNvGrpSpPr/>
          <p:nvPr/>
        </p:nvGrpSpPr>
        <p:grpSpPr>
          <a:xfrm>
            <a:off x="308599" y="1691816"/>
            <a:ext cx="11516312" cy="3982912"/>
            <a:chOff x="308599" y="1691816"/>
            <a:chExt cx="11516312" cy="3982912"/>
          </a:xfrm>
        </p:grpSpPr>
        <p:sp>
          <p:nvSpPr>
            <p:cNvPr id="54" name="圆角矩形 53"/>
            <p:cNvSpPr/>
            <p:nvPr>
              <p:custDataLst>
                <p:tags r:id="rId1"/>
              </p:custDataLst>
            </p:nvPr>
          </p:nvSpPr>
          <p:spPr>
            <a:xfrm>
              <a:off x="349069" y="4349553"/>
              <a:ext cx="813541" cy="1325175"/>
            </a:xfrm>
            <a:prstGeom prst="roundRect">
              <a:avLst>
                <a:gd name="adj" fmla="val 16667"/>
              </a:avLst>
            </a:prstGeom>
            <a:gradFill flip="none" rotWithShape="1">
              <a:gsLst>
                <a:gs pos="0">
                  <a:srgbClr val="1F4F7A"/>
                </a:gs>
                <a:gs pos="100000">
                  <a:srgbClr val="2C70AE"/>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55" name="文本框 54"/>
            <p:cNvSpPr txBox="1"/>
            <p:nvPr>
              <p:custDataLst>
                <p:tags r:id="rId2"/>
              </p:custDataLst>
            </p:nvPr>
          </p:nvSpPr>
          <p:spPr>
            <a:xfrm>
              <a:off x="308599" y="4818010"/>
              <a:ext cx="9328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Terminal</a:t>
              </a:r>
              <a:endParaRPr kumimoji="0" lang="zh-CN" altLang="en-US" sz="1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56" name="组合 55"/>
            <p:cNvGrpSpPr/>
            <p:nvPr/>
          </p:nvGrpSpPr>
          <p:grpSpPr>
            <a:xfrm>
              <a:off x="2234351" y="1691816"/>
              <a:ext cx="6933156" cy="1887545"/>
              <a:chOff x="2292077" y="1872982"/>
              <a:chExt cx="6933156" cy="1887545"/>
            </a:xfrm>
          </p:grpSpPr>
          <p:sp>
            <p:nvSpPr>
              <p:cNvPr id="118" name="圆角矩形 117"/>
              <p:cNvSpPr/>
              <p:nvPr>
                <p:custDataLst>
                  <p:tags r:id="rId16"/>
                </p:custDataLst>
              </p:nvPr>
            </p:nvSpPr>
            <p:spPr>
              <a:xfrm>
                <a:off x="2328953" y="2953155"/>
                <a:ext cx="813542" cy="807372"/>
              </a:xfrm>
              <a:prstGeom prst="roundRect">
                <a:avLst/>
              </a:prstGeom>
              <a:gradFill flip="none" rotWithShape="1">
                <a:gsLst>
                  <a:gs pos="0">
                    <a:srgbClr val="1F4F7A"/>
                  </a:gs>
                  <a:gs pos="100000">
                    <a:srgbClr val="2C70AE"/>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19" name="矩形 118"/>
              <p:cNvSpPr/>
              <p:nvPr>
                <p:custDataLst>
                  <p:tags r:id="rId17"/>
                </p:custDataLst>
              </p:nvPr>
            </p:nvSpPr>
            <p:spPr>
              <a:xfrm>
                <a:off x="3331548" y="2991665"/>
                <a:ext cx="5893685" cy="732266"/>
              </a:xfrm>
              <a:prstGeom prst="rect">
                <a:avLst/>
              </a:prstGeom>
              <a:gradFill flip="none" rotWithShape="1">
                <a:gsLst>
                  <a:gs pos="100000">
                    <a:srgbClr val="2E75B6"/>
                  </a:gs>
                  <a:gs pos="0">
                    <a:srgbClr val="1F4F7A"/>
                  </a:gs>
                </a:gsLst>
                <a:path path="circle">
                  <a:fillToRect t="100000" r="100000"/>
                </a:path>
                <a:tileRect l="-100000" b="-100000"/>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mn-ea"/>
                </a:endParaRPr>
              </a:p>
            </p:txBody>
          </p:sp>
          <p:sp>
            <p:nvSpPr>
              <p:cNvPr id="120" name="矩形 119"/>
              <p:cNvSpPr/>
              <p:nvPr>
                <p:custDataLst>
                  <p:tags r:id="rId18"/>
                </p:custDataLst>
              </p:nvPr>
            </p:nvSpPr>
            <p:spPr>
              <a:xfrm>
                <a:off x="3996414" y="3028778"/>
                <a:ext cx="4681583" cy="668754"/>
              </a:xfrm>
              <a:prstGeom prst="rect">
                <a:avLst/>
              </a:prstGeom>
              <a:noFill/>
              <a:ln w="3175" cap="flat" cmpd="sng" algn="ctr">
                <a:noFill/>
                <a:prstDash val="solid"/>
              </a:ln>
              <a:effectLst/>
              <a:extLst>
                <a:ext uri="{909E8E84-426E-40DD-AFC4-6F175D3DCCD1}">
                  <a14:hiddenFill xmlns:a14="http://schemas.microsoft.com/office/drawing/2010/main">
                    <a:gradFill flip="none" rotWithShape="1">
                      <a:gsLst>
                        <a:gs pos="100000">
                          <a:srgbClr val="67B2F8">
                            <a:alpha val="25000"/>
                          </a:srgbClr>
                        </a:gs>
                        <a:gs pos="29000">
                          <a:srgbClr val="00B0F0">
                            <a:alpha val="0"/>
                          </a:srgbClr>
                        </a:gs>
                      </a:gsLst>
                      <a:path path="circle">
                        <a:fillToRect l="50000" t="50000" r="50000" b="50000"/>
                      </a:path>
                      <a:tileRect/>
                    </a:gradFill>
                  </a14:hiddenFill>
                </a:ext>
              </a:extLst>
            </p:spPr>
            <p:txBody>
              <a:bodyPr wrap="square" rtlCol="0" anchor="ctr">
                <a:noAutofit/>
              </a:bodyPr>
              <a:lstStyle/>
              <a:p>
                <a:pPr marL="0" marR="0" lvl="0" indent="0" algn="ctr" defTabSz="121920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ea"/>
                  </a:rPr>
                  <a:t>Manage Platform HCP</a:t>
                </a:r>
              </a:p>
              <a:p>
                <a:pPr marL="0" marR="0" lvl="0" indent="0" algn="ctr" defTabSz="1219200" rtl="0" eaLnBrk="1" fontAlgn="auto" latinLnBrk="0" hangingPunct="1">
                  <a:lnSpc>
                    <a:spcPct val="150000"/>
                  </a:lnSpc>
                  <a:spcBef>
                    <a:spcPts val="0"/>
                  </a:spcBef>
                  <a:spcAft>
                    <a:spcPts val="0"/>
                  </a:spcAft>
                  <a:buClrTx/>
                  <a:buSzTx/>
                  <a:buFontTx/>
                  <a:buNone/>
                  <a:tabLst/>
                  <a:defRPr/>
                </a:pPr>
                <a:r>
                  <a:rPr kumimoji="0" lang="en-US" altLang="zh-CN" sz="10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mn-ea"/>
                  </a:rPr>
                  <a:t>(Provide data access, presentation and analysis capabilities of equipment)</a:t>
                </a:r>
                <a:endParaRPr kumimoji="0" lang="zh-CN" altLang="en-US" sz="10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mn-ea"/>
                </a:endParaRPr>
              </a:p>
            </p:txBody>
          </p:sp>
          <p:sp>
            <p:nvSpPr>
              <p:cNvPr id="121" name="文本框 120"/>
              <p:cNvSpPr txBox="1"/>
              <p:nvPr>
                <p:custDataLst>
                  <p:tags r:id="rId19"/>
                </p:custDataLst>
              </p:nvPr>
            </p:nvSpPr>
            <p:spPr>
              <a:xfrm>
                <a:off x="3625481" y="3205496"/>
                <a:ext cx="102450" cy="96660"/>
              </a:xfrm>
              <a:prstGeom prst="rect">
                <a:avLst/>
              </a:prstGeom>
              <a:noFill/>
            </p:spPr>
            <p:txBody>
              <a:bodyPr wrap="square" rtlCol="0" anchor="ctr">
                <a:spAutoFit/>
              </a:bodyPr>
              <a:lstStyle>
                <a:defPPr>
                  <a:defRPr lang="zh-CN"/>
                </a:defPPr>
                <a:lvl1pPr marR="0" lvl="0" indent="0" algn="ctr" fontAlgn="auto">
                  <a:lnSpc>
                    <a:spcPct val="100000"/>
                  </a:lnSpc>
                  <a:spcBef>
                    <a:spcPts val="0"/>
                  </a:spcBef>
                  <a:spcAft>
                    <a:spcPts val="0"/>
                  </a:spcAft>
                  <a:buClrTx/>
                  <a:buSzTx/>
                  <a:buFontTx/>
                  <a:buNone/>
                  <a:defRPr kumimoji="0" sz="1000" b="0" i="0" u="none" strike="noStrike" kern="0" cap="none" spc="0" normalizeH="0" baseline="0">
                    <a:ln>
                      <a:noFill/>
                    </a:ln>
                    <a:solidFill>
                      <a:srgbClr val="CED3DC"/>
                    </a:solidFill>
                    <a:effectLst/>
                    <a:uLnTx/>
                    <a:uFillTx/>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35"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22" name="mobile-stock-data_38902"/>
              <p:cNvSpPr/>
              <p:nvPr>
                <p:custDataLst>
                  <p:tags r:id="rId20"/>
                </p:custDataLst>
              </p:nvPr>
            </p:nvSpPr>
            <p:spPr>
              <a:xfrm>
                <a:off x="5095435" y="3055906"/>
                <a:ext cx="197985" cy="230525"/>
              </a:xfrm>
              <a:custGeom>
                <a:avLst/>
                <a:gdLst>
                  <a:gd name="connsiteX0" fmla="*/ 312716 w 600864"/>
                  <a:gd name="connsiteY0" fmla="*/ 253086 h 522541"/>
                  <a:gd name="connsiteX1" fmla="*/ 312716 w 600864"/>
                  <a:gd name="connsiteY1" fmla="*/ 272214 h 522541"/>
                  <a:gd name="connsiteX2" fmla="*/ 578379 w 600864"/>
                  <a:gd name="connsiteY2" fmla="*/ 272214 h 522541"/>
                  <a:gd name="connsiteX3" fmla="*/ 578379 w 600864"/>
                  <a:gd name="connsiteY3" fmla="*/ 253086 h 522541"/>
                  <a:gd name="connsiteX4" fmla="*/ 166560 w 600864"/>
                  <a:gd name="connsiteY4" fmla="*/ 213998 h 522541"/>
                  <a:gd name="connsiteX5" fmla="*/ 156983 w 600864"/>
                  <a:gd name="connsiteY5" fmla="*/ 233542 h 522541"/>
                  <a:gd name="connsiteX6" fmla="*/ 154484 w 600864"/>
                  <a:gd name="connsiteY6" fmla="*/ 341241 h 522541"/>
                  <a:gd name="connsiteX7" fmla="*/ 150320 w 600864"/>
                  <a:gd name="connsiteY7" fmla="*/ 374091 h 522541"/>
                  <a:gd name="connsiteX8" fmla="*/ 147406 w 600864"/>
                  <a:gd name="connsiteY8" fmla="*/ 375754 h 522541"/>
                  <a:gd name="connsiteX9" fmla="*/ 135330 w 600864"/>
                  <a:gd name="connsiteY9" fmla="*/ 364527 h 522541"/>
                  <a:gd name="connsiteX10" fmla="*/ 107431 w 600864"/>
                  <a:gd name="connsiteY10" fmla="*/ 342488 h 522541"/>
                  <a:gd name="connsiteX11" fmla="*/ 102018 w 600864"/>
                  <a:gd name="connsiteY11" fmla="*/ 343736 h 522541"/>
                  <a:gd name="connsiteX12" fmla="*/ 95355 w 600864"/>
                  <a:gd name="connsiteY12" fmla="*/ 349142 h 522541"/>
                  <a:gd name="connsiteX13" fmla="*/ 124087 w 600864"/>
                  <a:gd name="connsiteY13" fmla="*/ 417337 h 522541"/>
                  <a:gd name="connsiteX14" fmla="*/ 178635 w 600864"/>
                  <a:gd name="connsiteY14" fmla="*/ 481790 h 522541"/>
                  <a:gd name="connsiteX15" fmla="*/ 187796 w 600864"/>
                  <a:gd name="connsiteY15" fmla="*/ 496344 h 522541"/>
                  <a:gd name="connsiteX16" fmla="*/ 187796 w 600864"/>
                  <a:gd name="connsiteY16" fmla="*/ 497592 h 522541"/>
                  <a:gd name="connsiteX17" fmla="*/ 187380 w 600864"/>
                  <a:gd name="connsiteY17" fmla="*/ 500086 h 522541"/>
                  <a:gd name="connsiteX18" fmla="*/ 278155 w 600864"/>
                  <a:gd name="connsiteY18" fmla="*/ 500086 h 522541"/>
                  <a:gd name="connsiteX19" fmla="*/ 283152 w 600864"/>
                  <a:gd name="connsiteY19" fmla="*/ 484285 h 522541"/>
                  <a:gd name="connsiteX20" fmla="*/ 297309 w 600864"/>
                  <a:gd name="connsiteY20" fmla="*/ 384071 h 522541"/>
                  <a:gd name="connsiteX21" fmla="*/ 297309 w 600864"/>
                  <a:gd name="connsiteY21" fmla="*/ 383655 h 522541"/>
                  <a:gd name="connsiteX22" fmla="*/ 291896 w 600864"/>
                  <a:gd name="connsiteY22" fmla="*/ 363280 h 522541"/>
                  <a:gd name="connsiteX23" fmla="*/ 267745 w 600864"/>
                  <a:gd name="connsiteY23" fmla="*/ 351221 h 522541"/>
                  <a:gd name="connsiteX24" fmla="*/ 265663 w 600864"/>
                  <a:gd name="connsiteY24" fmla="*/ 349973 h 522541"/>
                  <a:gd name="connsiteX25" fmla="*/ 246509 w 600864"/>
                  <a:gd name="connsiteY25" fmla="*/ 333756 h 522541"/>
                  <a:gd name="connsiteX26" fmla="*/ 233184 w 600864"/>
                  <a:gd name="connsiteY26" fmla="*/ 337083 h 522541"/>
                  <a:gd name="connsiteX27" fmla="*/ 231102 w 600864"/>
                  <a:gd name="connsiteY27" fmla="*/ 337498 h 522541"/>
                  <a:gd name="connsiteX28" fmla="*/ 229853 w 600864"/>
                  <a:gd name="connsiteY28" fmla="*/ 335835 h 522541"/>
                  <a:gd name="connsiteX29" fmla="*/ 211531 w 600864"/>
                  <a:gd name="connsiteY29" fmla="*/ 321697 h 522541"/>
                  <a:gd name="connsiteX30" fmla="*/ 194459 w 600864"/>
                  <a:gd name="connsiteY30" fmla="*/ 327934 h 522541"/>
                  <a:gd name="connsiteX31" fmla="*/ 192377 w 600864"/>
                  <a:gd name="connsiteY31" fmla="*/ 328350 h 522541"/>
                  <a:gd name="connsiteX32" fmla="*/ 184881 w 600864"/>
                  <a:gd name="connsiteY32" fmla="*/ 273461 h 522541"/>
                  <a:gd name="connsiteX33" fmla="*/ 184465 w 600864"/>
                  <a:gd name="connsiteY33" fmla="*/ 272214 h 522541"/>
                  <a:gd name="connsiteX34" fmla="*/ 181550 w 600864"/>
                  <a:gd name="connsiteY34" fmla="*/ 236869 h 522541"/>
                  <a:gd name="connsiteX35" fmla="*/ 181550 w 600864"/>
                  <a:gd name="connsiteY35" fmla="*/ 236037 h 522541"/>
                  <a:gd name="connsiteX36" fmla="*/ 180301 w 600864"/>
                  <a:gd name="connsiteY36" fmla="*/ 228136 h 522541"/>
                  <a:gd name="connsiteX37" fmla="*/ 179885 w 600864"/>
                  <a:gd name="connsiteY37" fmla="*/ 227720 h 522541"/>
                  <a:gd name="connsiteX38" fmla="*/ 179468 w 600864"/>
                  <a:gd name="connsiteY38" fmla="*/ 226889 h 522541"/>
                  <a:gd name="connsiteX39" fmla="*/ 166560 w 600864"/>
                  <a:gd name="connsiteY39" fmla="*/ 213998 h 522541"/>
                  <a:gd name="connsiteX40" fmla="*/ 353107 w 600864"/>
                  <a:gd name="connsiteY40" fmla="*/ 208592 h 522541"/>
                  <a:gd name="connsiteX41" fmla="*/ 353107 w 600864"/>
                  <a:gd name="connsiteY41" fmla="*/ 247264 h 522541"/>
                  <a:gd name="connsiteX42" fmla="*/ 379340 w 600864"/>
                  <a:gd name="connsiteY42" fmla="*/ 247264 h 522541"/>
                  <a:gd name="connsiteX43" fmla="*/ 379340 w 600864"/>
                  <a:gd name="connsiteY43" fmla="*/ 208592 h 522541"/>
                  <a:gd name="connsiteX44" fmla="*/ 403491 w 600864"/>
                  <a:gd name="connsiteY44" fmla="*/ 183643 h 522541"/>
                  <a:gd name="connsiteX45" fmla="*/ 403491 w 600864"/>
                  <a:gd name="connsiteY45" fmla="*/ 247264 h 522541"/>
                  <a:gd name="connsiteX46" fmla="*/ 429724 w 600864"/>
                  <a:gd name="connsiteY46" fmla="*/ 247264 h 522541"/>
                  <a:gd name="connsiteX47" fmla="*/ 429724 w 600864"/>
                  <a:gd name="connsiteY47" fmla="*/ 183643 h 522541"/>
                  <a:gd name="connsiteX48" fmla="*/ 12492 w 600864"/>
                  <a:gd name="connsiteY48" fmla="*/ 182811 h 522541"/>
                  <a:gd name="connsiteX49" fmla="*/ 8744 w 600864"/>
                  <a:gd name="connsiteY49" fmla="*/ 186554 h 522541"/>
                  <a:gd name="connsiteX50" fmla="*/ 8744 w 600864"/>
                  <a:gd name="connsiteY50" fmla="*/ 270966 h 522541"/>
                  <a:gd name="connsiteX51" fmla="*/ 12492 w 600864"/>
                  <a:gd name="connsiteY51" fmla="*/ 274709 h 522541"/>
                  <a:gd name="connsiteX52" fmla="*/ 16239 w 600864"/>
                  <a:gd name="connsiteY52" fmla="*/ 270966 h 522541"/>
                  <a:gd name="connsiteX53" fmla="*/ 16239 w 600864"/>
                  <a:gd name="connsiteY53" fmla="*/ 186554 h 522541"/>
                  <a:gd name="connsiteX54" fmla="*/ 12492 w 600864"/>
                  <a:gd name="connsiteY54" fmla="*/ 182811 h 522541"/>
                  <a:gd name="connsiteX55" fmla="*/ 167378 w 600864"/>
                  <a:gd name="connsiteY55" fmla="*/ 164139 h 522541"/>
                  <a:gd name="connsiteX56" fmla="*/ 217765 w 600864"/>
                  <a:gd name="connsiteY56" fmla="*/ 214805 h 522541"/>
                  <a:gd name="connsiteX57" fmla="*/ 212352 w 600864"/>
                  <a:gd name="connsiteY57" fmla="*/ 214805 h 522541"/>
                  <a:gd name="connsiteX58" fmla="*/ 167378 w 600864"/>
                  <a:gd name="connsiteY58" fmla="*/ 169538 h 522541"/>
                  <a:gd name="connsiteX59" fmla="*/ 121988 w 600864"/>
                  <a:gd name="connsiteY59" fmla="*/ 214805 h 522541"/>
                  <a:gd name="connsiteX60" fmla="*/ 116574 w 600864"/>
                  <a:gd name="connsiteY60" fmla="*/ 214805 h 522541"/>
                  <a:gd name="connsiteX61" fmla="*/ 167378 w 600864"/>
                  <a:gd name="connsiteY61" fmla="*/ 164139 h 522541"/>
                  <a:gd name="connsiteX62" fmla="*/ 450961 w 600864"/>
                  <a:gd name="connsiteY62" fmla="*/ 133744 h 522541"/>
                  <a:gd name="connsiteX63" fmla="*/ 450961 w 600864"/>
                  <a:gd name="connsiteY63" fmla="*/ 247264 h 522541"/>
                  <a:gd name="connsiteX64" fmla="*/ 477194 w 600864"/>
                  <a:gd name="connsiteY64" fmla="*/ 247264 h 522541"/>
                  <a:gd name="connsiteX65" fmla="*/ 477194 w 600864"/>
                  <a:gd name="connsiteY65" fmla="*/ 133744 h 522541"/>
                  <a:gd name="connsiteX66" fmla="*/ 39141 w 600864"/>
                  <a:gd name="connsiteY66" fmla="*/ 104636 h 522541"/>
                  <a:gd name="connsiteX67" fmla="*/ 39141 w 600864"/>
                  <a:gd name="connsiteY67" fmla="*/ 352884 h 522541"/>
                  <a:gd name="connsiteX68" fmla="*/ 72037 w 600864"/>
                  <a:gd name="connsiteY68" fmla="*/ 352884 h 522541"/>
                  <a:gd name="connsiteX69" fmla="*/ 72453 w 600864"/>
                  <a:gd name="connsiteY69" fmla="*/ 350805 h 522541"/>
                  <a:gd name="connsiteX70" fmla="*/ 74119 w 600864"/>
                  <a:gd name="connsiteY70" fmla="*/ 341241 h 522541"/>
                  <a:gd name="connsiteX71" fmla="*/ 95355 w 600864"/>
                  <a:gd name="connsiteY71" fmla="*/ 322113 h 522541"/>
                  <a:gd name="connsiteX72" fmla="*/ 129500 w 600864"/>
                  <a:gd name="connsiteY72" fmla="*/ 327103 h 522541"/>
                  <a:gd name="connsiteX73" fmla="*/ 132832 w 600864"/>
                  <a:gd name="connsiteY73" fmla="*/ 329182 h 522541"/>
                  <a:gd name="connsiteX74" fmla="*/ 133248 w 600864"/>
                  <a:gd name="connsiteY74" fmla="*/ 325440 h 522541"/>
                  <a:gd name="connsiteX75" fmla="*/ 134914 w 600864"/>
                  <a:gd name="connsiteY75" fmla="*/ 233958 h 522541"/>
                  <a:gd name="connsiteX76" fmla="*/ 134914 w 600864"/>
                  <a:gd name="connsiteY76" fmla="*/ 231463 h 522541"/>
                  <a:gd name="connsiteX77" fmla="*/ 166560 w 600864"/>
                  <a:gd name="connsiteY77" fmla="*/ 191544 h 522541"/>
                  <a:gd name="connsiteX78" fmla="*/ 199872 w 600864"/>
                  <a:gd name="connsiteY78" fmla="*/ 217325 h 522541"/>
                  <a:gd name="connsiteX79" fmla="*/ 200705 w 600864"/>
                  <a:gd name="connsiteY79" fmla="*/ 218988 h 522541"/>
                  <a:gd name="connsiteX80" fmla="*/ 201954 w 600864"/>
                  <a:gd name="connsiteY80" fmla="*/ 222730 h 522541"/>
                  <a:gd name="connsiteX81" fmla="*/ 203619 w 600864"/>
                  <a:gd name="connsiteY81" fmla="*/ 233542 h 522541"/>
                  <a:gd name="connsiteX82" fmla="*/ 203619 w 600864"/>
                  <a:gd name="connsiteY82" fmla="*/ 235621 h 522541"/>
                  <a:gd name="connsiteX83" fmla="*/ 206951 w 600864"/>
                  <a:gd name="connsiteY83" fmla="*/ 270135 h 522541"/>
                  <a:gd name="connsiteX84" fmla="*/ 206951 w 600864"/>
                  <a:gd name="connsiteY84" fmla="*/ 272630 h 522541"/>
                  <a:gd name="connsiteX85" fmla="*/ 209033 w 600864"/>
                  <a:gd name="connsiteY85" fmla="*/ 297579 h 522541"/>
                  <a:gd name="connsiteX86" fmla="*/ 209449 w 600864"/>
                  <a:gd name="connsiteY86" fmla="*/ 299658 h 522541"/>
                  <a:gd name="connsiteX87" fmla="*/ 211947 w 600864"/>
                  <a:gd name="connsiteY87" fmla="*/ 299658 h 522541"/>
                  <a:gd name="connsiteX88" fmla="*/ 239430 w 600864"/>
                  <a:gd name="connsiteY88" fmla="*/ 310886 h 522541"/>
                  <a:gd name="connsiteX89" fmla="*/ 239846 w 600864"/>
                  <a:gd name="connsiteY89" fmla="*/ 311717 h 522541"/>
                  <a:gd name="connsiteX90" fmla="*/ 241095 w 600864"/>
                  <a:gd name="connsiteY90" fmla="*/ 311717 h 522541"/>
                  <a:gd name="connsiteX91" fmla="*/ 246509 w 600864"/>
                  <a:gd name="connsiteY91" fmla="*/ 311301 h 522541"/>
                  <a:gd name="connsiteX92" fmla="*/ 281070 w 600864"/>
                  <a:gd name="connsiteY92" fmla="*/ 330845 h 522541"/>
                  <a:gd name="connsiteX93" fmla="*/ 281486 w 600864"/>
                  <a:gd name="connsiteY93" fmla="*/ 331677 h 522541"/>
                  <a:gd name="connsiteX94" fmla="*/ 282319 w 600864"/>
                  <a:gd name="connsiteY94" fmla="*/ 331677 h 522541"/>
                  <a:gd name="connsiteX95" fmla="*/ 308968 w 600864"/>
                  <a:gd name="connsiteY95" fmla="*/ 348726 h 522541"/>
                  <a:gd name="connsiteX96" fmla="*/ 311050 w 600864"/>
                  <a:gd name="connsiteY96" fmla="*/ 351637 h 522541"/>
                  <a:gd name="connsiteX97" fmla="*/ 311883 w 600864"/>
                  <a:gd name="connsiteY97" fmla="*/ 352884 h 522541"/>
                  <a:gd name="connsiteX98" fmla="*/ 426809 w 600864"/>
                  <a:gd name="connsiteY98" fmla="*/ 352884 h 522541"/>
                  <a:gd name="connsiteX99" fmla="*/ 426809 w 600864"/>
                  <a:gd name="connsiteY99" fmla="*/ 295500 h 522541"/>
                  <a:gd name="connsiteX100" fmla="*/ 315214 w 600864"/>
                  <a:gd name="connsiteY100" fmla="*/ 295500 h 522541"/>
                  <a:gd name="connsiteX101" fmla="*/ 290647 w 600864"/>
                  <a:gd name="connsiteY101" fmla="*/ 270966 h 522541"/>
                  <a:gd name="connsiteX102" fmla="*/ 290647 w 600864"/>
                  <a:gd name="connsiteY102" fmla="*/ 255997 h 522541"/>
                  <a:gd name="connsiteX103" fmla="*/ 315214 w 600864"/>
                  <a:gd name="connsiteY103" fmla="*/ 231463 h 522541"/>
                  <a:gd name="connsiteX104" fmla="*/ 331038 w 600864"/>
                  <a:gd name="connsiteY104" fmla="*/ 231463 h 522541"/>
                  <a:gd name="connsiteX105" fmla="*/ 331038 w 600864"/>
                  <a:gd name="connsiteY105" fmla="*/ 214830 h 522541"/>
                  <a:gd name="connsiteX106" fmla="*/ 329788 w 600864"/>
                  <a:gd name="connsiteY106" fmla="*/ 214414 h 522541"/>
                  <a:gd name="connsiteX107" fmla="*/ 319378 w 600864"/>
                  <a:gd name="connsiteY107" fmla="*/ 207345 h 522541"/>
                  <a:gd name="connsiteX108" fmla="*/ 311050 w 600864"/>
                  <a:gd name="connsiteY108" fmla="*/ 183643 h 522541"/>
                  <a:gd name="connsiteX109" fmla="*/ 324792 w 600864"/>
                  <a:gd name="connsiteY109" fmla="*/ 161604 h 522541"/>
                  <a:gd name="connsiteX110" fmla="*/ 397661 w 600864"/>
                  <a:gd name="connsiteY110" fmla="*/ 108794 h 522541"/>
                  <a:gd name="connsiteX111" fmla="*/ 402658 w 600864"/>
                  <a:gd name="connsiteY111" fmla="*/ 104636 h 522541"/>
                  <a:gd name="connsiteX112" fmla="*/ 496764 w 600864"/>
                  <a:gd name="connsiteY112" fmla="*/ 85508 h 522541"/>
                  <a:gd name="connsiteX113" fmla="*/ 496764 w 600864"/>
                  <a:gd name="connsiteY113" fmla="*/ 247264 h 522541"/>
                  <a:gd name="connsiteX114" fmla="*/ 522998 w 600864"/>
                  <a:gd name="connsiteY114" fmla="*/ 247264 h 522541"/>
                  <a:gd name="connsiteX115" fmla="*/ 522998 w 600864"/>
                  <a:gd name="connsiteY115" fmla="*/ 85508 h 522541"/>
                  <a:gd name="connsiteX116" fmla="*/ 544234 w 600864"/>
                  <a:gd name="connsiteY116" fmla="*/ 39351 h 522541"/>
                  <a:gd name="connsiteX117" fmla="*/ 544234 w 600864"/>
                  <a:gd name="connsiteY117" fmla="*/ 247264 h 522541"/>
                  <a:gd name="connsiteX118" fmla="*/ 570467 w 600864"/>
                  <a:gd name="connsiteY118" fmla="*/ 247264 h 522541"/>
                  <a:gd name="connsiteX119" fmla="*/ 570467 w 600864"/>
                  <a:gd name="connsiteY119" fmla="*/ 39351 h 522541"/>
                  <a:gd name="connsiteX120" fmla="*/ 522998 w 600864"/>
                  <a:gd name="connsiteY120" fmla="*/ 20639 h 522541"/>
                  <a:gd name="connsiteX121" fmla="*/ 481774 w 600864"/>
                  <a:gd name="connsiteY121" fmla="*/ 33529 h 522541"/>
                  <a:gd name="connsiteX122" fmla="*/ 476361 w 600864"/>
                  <a:gd name="connsiteY122" fmla="*/ 38104 h 522541"/>
                  <a:gd name="connsiteX123" fmla="*/ 476777 w 600864"/>
                  <a:gd name="connsiteY123" fmla="*/ 43925 h 522541"/>
                  <a:gd name="connsiteX124" fmla="*/ 488436 w 600864"/>
                  <a:gd name="connsiteY124" fmla="*/ 48083 h 522541"/>
                  <a:gd name="connsiteX125" fmla="*/ 491768 w 600864"/>
                  <a:gd name="connsiteY125" fmla="*/ 46836 h 522541"/>
                  <a:gd name="connsiteX126" fmla="*/ 336867 w 600864"/>
                  <a:gd name="connsiteY126" fmla="*/ 179485 h 522541"/>
                  <a:gd name="connsiteX127" fmla="*/ 333120 w 600864"/>
                  <a:gd name="connsiteY127" fmla="*/ 185306 h 522541"/>
                  <a:gd name="connsiteX128" fmla="*/ 335202 w 600864"/>
                  <a:gd name="connsiteY128" fmla="*/ 190712 h 522541"/>
                  <a:gd name="connsiteX129" fmla="*/ 342280 w 600864"/>
                  <a:gd name="connsiteY129" fmla="*/ 193623 h 522541"/>
                  <a:gd name="connsiteX130" fmla="*/ 347694 w 600864"/>
                  <a:gd name="connsiteY130" fmla="*/ 191959 h 522541"/>
                  <a:gd name="connsiteX131" fmla="*/ 508840 w 600864"/>
                  <a:gd name="connsiteY131" fmla="*/ 53489 h 522541"/>
                  <a:gd name="connsiteX132" fmla="*/ 509673 w 600864"/>
                  <a:gd name="connsiteY132" fmla="*/ 58895 h 522541"/>
                  <a:gd name="connsiteX133" fmla="*/ 518834 w 600864"/>
                  <a:gd name="connsiteY133" fmla="*/ 65964 h 522541"/>
                  <a:gd name="connsiteX134" fmla="*/ 519666 w 600864"/>
                  <a:gd name="connsiteY134" fmla="*/ 65964 h 522541"/>
                  <a:gd name="connsiteX135" fmla="*/ 526329 w 600864"/>
                  <a:gd name="connsiteY135" fmla="*/ 62221 h 522541"/>
                  <a:gd name="connsiteX136" fmla="*/ 527994 w 600864"/>
                  <a:gd name="connsiteY136" fmla="*/ 57232 h 522541"/>
                  <a:gd name="connsiteX137" fmla="*/ 513837 w 600864"/>
                  <a:gd name="connsiteY137" fmla="*/ 1095 h 522541"/>
                  <a:gd name="connsiteX138" fmla="*/ 534240 w 600864"/>
                  <a:gd name="connsiteY138" fmla="*/ 4006 h 522541"/>
                  <a:gd name="connsiteX139" fmla="*/ 544234 w 600864"/>
                  <a:gd name="connsiteY139" fmla="*/ 16481 h 522541"/>
                  <a:gd name="connsiteX140" fmla="*/ 544650 w 600864"/>
                  <a:gd name="connsiteY140" fmla="*/ 18144 h 522541"/>
                  <a:gd name="connsiteX141" fmla="*/ 567969 w 600864"/>
                  <a:gd name="connsiteY141" fmla="*/ 18144 h 522541"/>
                  <a:gd name="connsiteX142" fmla="*/ 592536 w 600864"/>
                  <a:gd name="connsiteY142" fmla="*/ 42678 h 522541"/>
                  <a:gd name="connsiteX143" fmla="*/ 592536 w 600864"/>
                  <a:gd name="connsiteY143" fmla="*/ 237700 h 522541"/>
                  <a:gd name="connsiteX144" fmla="*/ 593369 w 600864"/>
                  <a:gd name="connsiteY144" fmla="*/ 238532 h 522541"/>
                  <a:gd name="connsiteX145" fmla="*/ 600864 w 600864"/>
                  <a:gd name="connsiteY145" fmla="*/ 255997 h 522541"/>
                  <a:gd name="connsiteX146" fmla="*/ 600864 w 600864"/>
                  <a:gd name="connsiteY146" fmla="*/ 270966 h 522541"/>
                  <a:gd name="connsiteX147" fmla="*/ 576297 w 600864"/>
                  <a:gd name="connsiteY147" fmla="*/ 295500 h 522541"/>
                  <a:gd name="connsiteX148" fmla="*/ 462620 w 600864"/>
                  <a:gd name="connsiteY148" fmla="*/ 295500 h 522541"/>
                  <a:gd name="connsiteX149" fmla="*/ 462620 w 600864"/>
                  <a:gd name="connsiteY149" fmla="*/ 354963 h 522541"/>
                  <a:gd name="connsiteX150" fmla="*/ 442216 w 600864"/>
                  <a:gd name="connsiteY150" fmla="*/ 374923 h 522541"/>
                  <a:gd name="connsiteX151" fmla="*/ 319378 w 600864"/>
                  <a:gd name="connsiteY151" fmla="*/ 374923 h 522541"/>
                  <a:gd name="connsiteX152" fmla="*/ 319795 w 600864"/>
                  <a:gd name="connsiteY152" fmla="*/ 377418 h 522541"/>
                  <a:gd name="connsiteX153" fmla="*/ 319795 w 600864"/>
                  <a:gd name="connsiteY153" fmla="*/ 383655 h 522541"/>
                  <a:gd name="connsiteX154" fmla="*/ 303555 w 600864"/>
                  <a:gd name="connsiteY154" fmla="*/ 493017 h 522541"/>
                  <a:gd name="connsiteX155" fmla="*/ 294394 w 600864"/>
                  <a:gd name="connsiteY155" fmla="*/ 522541 h 522541"/>
                  <a:gd name="connsiteX156" fmla="*/ 163229 w 600864"/>
                  <a:gd name="connsiteY156" fmla="*/ 522125 h 522541"/>
                  <a:gd name="connsiteX157" fmla="*/ 164894 w 600864"/>
                  <a:gd name="connsiteY157" fmla="*/ 499255 h 522541"/>
                  <a:gd name="connsiteX158" fmla="*/ 163229 w 600864"/>
                  <a:gd name="connsiteY158" fmla="*/ 497592 h 522541"/>
                  <a:gd name="connsiteX159" fmla="*/ 105349 w 600864"/>
                  <a:gd name="connsiteY159" fmla="*/ 429396 h 522541"/>
                  <a:gd name="connsiteX160" fmla="*/ 76617 w 600864"/>
                  <a:gd name="connsiteY160" fmla="*/ 376586 h 522541"/>
                  <a:gd name="connsiteX161" fmla="*/ 75784 w 600864"/>
                  <a:gd name="connsiteY161" fmla="*/ 374923 h 522541"/>
                  <a:gd name="connsiteX162" fmla="*/ 19987 w 600864"/>
                  <a:gd name="connsiteY162" fmla="*/ 374923 h 522541"/>
                  <a:gd name="connsiteX163" fmla="*/ 0 w 600864"/>
                  <a:gd name="connsiteY163" fmla="*/ 354963 h 522541"/>
                  <a:gd name="connsiteX164" fmla="*/ 0 w 600864"/>
                  <a:gd name="connsiteY164" fmla="*/ 102557 h 522541"/>
                  <a:gd name="connsiteX165" fmla="*/ 19987 w 600864"/>
                  <a:gd name="connsiteY165" fmla="*/ 82597 h 522541"/>
                  <a:gd name="connsiteX166" fmla="*/ 428891 w 600864"/>
                  <a:gd name="connsiteY166" fmla="*/ 82597 h 522541"/>
                  <a:gd name="connsiteX167" fmla="*/ 429308 w 600864"/>
                  <a:gd name="connsiteY167" fmla="*/ 81765 h 522541"/>
                  <a:gd name="connsiteX168" fmla="*/ 455957 w 600864"/>
                  <a:gd name="connsiteY168" fmla="*/ 56400 h 522541"/>
                  <a:gd name="connsiteX169" fmla="*/ 456790 w 600864"/>
                  <a:gd name="connsiteY169" fmla="*/ 55152 h 522541"/>
                  <a:gd name="connsiteX170" fmla="*/ 456374 w 600864"/>
                  <a:gd name="connsiteY170" fmla="*/ 53905 h 522541"/>
                  <a:gd name="connsiteX171" fmla="*/ 455957 w 600864"/>
                  <a:gd name="connsiteY171" fmla="*/ 30203 h 522541"/>
                  <a:gd name="connsiteX172" fmla="*/ 475112 w 600864"/>
                  <a:gd name="connsiteY172" fmla="*/ 13154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00864" h="522541">
                    <a:moveTo>
                      <a:pt x="312716" y="253086"/>
                    </a:moveTo>
                    <a:lnTo>
                      <a:pt x="312716" y="272214"/>
                    </a:lnTo>
                    <a:lnTo>
                      <a:pt x="578379" y="272214"/>
                    </a:lnTo>
                    <a:lnTo>
                      <a:pt x="578379" y="253086"/>
                    </a:lnTo>
                    <a:close/>
                    <a:moveTo>
                      <a:pt x="166560" y="213998"/>
                    </a:moveTo>
                    <a:cubicBezTo>
                      <a:pt x="164478" y="213998"/>
                      <a:pt x="158648" y="216077"/>
                      <a:pt x="156983" y="233542"/>
                    </a:cubicBezTo>
                    <a:cubicBezTo>
                      <a:pt x="156983" y="312965"/>
                      <a:pt x="154901" y="338330"/>
                      <a:pt x="154484" y="341241"/>
                    </a:cubicBezTo>
                    <a:cubicBezTo>
                      <a:pt x="154484" y="364943"/>
                      <a:pt x="152819" y="371596"/>
                      <a:pt x="150320" y="374091"/>
                    </a:cubicBezTo>
                    <a:cubicBezTo>
                      <a:pt x="149488" y="374923"/>
                      <a:pt x="148655" y="375754"/>
                      <a:pt x="147406" y="375754"/>
                    </a:cubicBezTo>
                    <a:cubicBezTo>
                      <a:pt x="143658" y="375754"/>
                      <a:pt x="140327" y="371180"/>
                      <a:pt x="135330" y="364527"/>
                    </a:cubicBezTo>
                    <a:cubicBezTo>
                      <a:pt x="128251" y="354963"/>
                      <a:pt x="118674" y="342488"/>
                      <a:pt x="107431" y="342488"/>
                    </a:cubicBezTo>
                    <a:cubicBezTo>
                      <a:pt x="105765" y="342488"/>
                      <a:pt x="104100" y="342904"/>
                      <a:pt x="102018" y="343736"/>
                    </a:cubicBezTo>
                    <a:cubicBezTo>
                      <a:pt x="97437" y="344568"/>
                      <a:pt x="95772" y="347062"/>
                      <a:pt x="95355" y="349142"/>
                    </a:cubicBezTo>
                    <a:cubicBezTo>
                      <a:pt x="89526" y="364111"/>
                      <a:pt x="114093" y="403199"/>
                      <a:pt x="124087" y="417337"/>
                    </a:cubicBezTo>
                    <a:cubicBezTo>
                      <a:pt x="139494" y="444366"/>
                      <a:pt x="176970" y="480127"/>
                      <a:pt x="178635" y="481790"/>
                    </a:cubicBezTo>
                    <a:cubicBezTo>
                      <a:pt x="184881" y="486780"/>
                      <a:pt x="187796" y="491770"/>
                      <a:pt x="187796" y="496344"/>
                    </a:cubicBezTo>
                    <a:cubicBezTo>
                      <a:pt x="187796" y="496760"/>
                      <a:pt x="187796" y="497176"/>
                      <a:pt x="187796" y="497592"/>
                    </a:cubicBezTo>
                    <a:lnTo>
                      <a:pt x="187380" y="500086"/>
                    </a:lnTo>
                    <a:lnTo>
                      <a:pt x="278155" y="500086"/>
                    </a:lnTo>
                    <a:lnTo>
                      <a:pt x="283152" y="484285"/>
                    </a:lnTo>
                    <a:cubicBezTo>
                      <a:pt x="304388" y="443534"/>
                      <a:pt x="297309" y="384487"/>
                      <a:pt x="297309" y="384071"/>
                    </a:cubicBezTo>
                    <a:cubicBezTo>
                      <a:pt x="297309" y="384071"/>
                      <a:pt x="297309" y="383655"/>
                      <a:pt x="297309" y="383655"/>
                    </a:cubicBezTo>
                    <a:cubicBezTo>
                      <a:pt x="298142" y="375339"/>
                      <a:pt x="296476" y="368685"/>
                      <a:pt x="291896" y="363280"/>
                    </a:cubicBezTo>
                    <a:cubicBezTo>
                      <a:pt x="283152" y="352884"/>
                      <a:pt x="267745" y="351221"/>
                      <a:pt x="267745" y="351221"/>
                    </a:cubicBezTo>
                    <a:cubicBezTo>
                      <a:pt x="266496" y="351221"/>
                      <a:pt x="266079" y="350805"/>
                      <a:pt x="265663" y="349973"/>
                    </a:cubicBezTo>
                    <a:cubicBezTo>
                      <a:pt x="261915" y="339162"/>
                      <a:pt x="255669" y="333756"/>
                      <a:pt x="246509" y="333756"/>
                    </a:cubicBezTo>
                    <a:cubicBezTo>
                      <a:pt x="239430" y="333756"/>
                      <a:pt x="233184" y="337083"/>
                      <a:pt x="233184" y="337083"/>
                    </a:cubicBezTo>
                    <a:cubicBezTo>
                      <a:pt x="232351" y="337498"/>
                      <a:pt x="231935" y="337498"/>
                      <a:pt x="231102" y="337498"/>
                    </a:cubicBezTo>
                    <a:cubicBezTo>
                      <a:pt x="230685" y="337083"/>
                      <a:pt x="230269" y="336667"/>
                      <a:pt x="229853" y="335835"/>
                    </a:cubicBezTo>
                    <a:cubicBezTo>
                      <a:pt x="225689" y="326687"/>
                      <a:pt x="219443" y="321697"/>
                      <a:pt x="211531" y="321697"/>
                    </a:cubicBezTo>
                    <a:cubicBezTo>
                      <a:pt x="203203" y="321697"/>
                      <a:pt x="195291" y="327103"/>
                      <a:pt x="194459" y="327934"/>
                    </a:cubicBezTo>
                    <a:cubicBezTo>
                      <a:pt x="194042" y="328350"/>
                      <a:pt x="193209" y="328766"/>
                      <a:pt x="192377" y="328350"/>
                    </a:cubicBezTo>
                    <a:cubicBezTo>
                      <a:pt x="189462" y="327519"/>
                      <a:pt x="189045" y="324192"/>
                      <a:pt x="184881" y="273461"/>
                    </a:cubicBezTo>
                    <a:lnTo>
                      <a:pt x="184465" y="272214"/>
                    </a:lnTo>
                    <a:cubicBezTo>
                      <a:pt x="183632" y="259739"/>
                      <a:pt x="182383" y="246017"/>
                      <a:pt x="181550" y="236869"/>
                    </a:cubicBezTo>
                    <a:lnTo>
                      <a:pt x="181550" y="236037"/>
                    </a:lnTo>
                    <a:cubicBezTo>
                      <a:pt x="181134" y="231879"/>
                      <a:pt x="180717" y="229384"/>
                      <a:pt x="180301" y="228136"/>
                    </a:cubicBezTo>
                    <a:lnTo>
                      <a:pt x="179885" y="227720"/>
                    </a:lnTo>
                    <a:cubicBezTo>
                      <a:pt x="179885" y="227305"/>
                      <a:pt x="179885" y="226889"/>
                      <a:pt x="179468" y="226889"/>
                    </a:cubicBezTo>
                    <a:cubicBezTo>
                      <a:pt x="178635" y="221899"/>
                      <a:pt x="171973" y="213998"/>
                      <a:pt x="166560" y="213998"/>
                    </a:cubicBezTo>
                    <a:close/>
                    <a:moveTo>
                      <a:pt x="353107" y="208592"/>
                    </a:moveTo>
                    <a:lnTo>
                      <a:pt x="353107" y="247264"/>
                    </a:lnTo>
                    <a:lnTo>
                      <a:pt x="379340" y="247264"/>
                    </a:lnTo>
                    <a:lnTo>
                      <a:pt x="379340" y="208592"/>
                    </a:lnTo>
                    <a:close/>
                    <a:moveTo>
                      <a:pt x="403491" y="183643"/>
                    </a:moveTo>
                    <a:lnTo>
                      <a:pt x="403491" y="247264"/>
                    </a:lnTo>
                    <a:lnTo>
                      <a:pt x="429724" y="247264"/>
                    </a:lnTo>
                    <a:lnTo>
                      <a:pt x="429724" y="183643"/>
                    </a:lnTo>
                    <a:close/>
                    <a:moveTo>
                      <a:pt x="12492" y="182811"/>
                    </a:moveTo>
                    <a:cubicBezTo>
                      <a:pt x="10410" y="182811"/>
                      <a:pt x="8744" y="184474"/>
                      <a:pt x="8744" y="186554"/>
                    </a:cubicBezTo>
                    <a:lnTo>
                      <a:pt x="8744" y="270966"/>
                    </a:lnTo>
                    <a:cubicBezTo>
                      <a:pt x="8744" y="273045"/>
                      <a:pt x="10410" y="274709"/>
                      <a:pt x="12492" y="274709"/>
                    </a:cubicBezTo>
                    <a:cubicBezTo>
                      <a:pt x="14574" y="274709"/>
                      <a:pt x="16239" y="273045"/>
                      <a:pt x="16239" y="270966"/>
                    </a:cubicBezTo>
                    <a:lnTo>
                      <a:pt x="16239" y="186554"/>
                    </a:lnTo>
                    <a:cubicBezTo>
                      <a:pt x="16239" y="184474"/>
                      <a:pt x="14574" y="182811"/>
                      <a:pt x="12492" y="182811"/>
                    </a:cubicBezTo>
                    <a:close/>
                    <a:moveTo>
                      <a:pt x="167378" y="164139"/>
                    </a:moveTo>
                    <a:cubicBezTo>
                      <a:pt x="195278" y="164139"/>
                      <a:pt x="217765" y="186565"/>
                      <a:pt x="217765" y="214805"/>
                    </a:cubicBezTo>
                    <a:lnTo>
                      <a:pt x="212352" y="214805"/>
                    </a:lnTo>
                    <a:cubicBezTo>
                      <a:pt x="212352" y="189887"/>
                      <a:pt x="191947" y="169538"/>
                      <a:pt x="167378" y="169538"/>
                    </a:cubicBezTo>
                    <a:cubicBezTo>
                      <a:pt x="142393" y="169538"/>
                      <a:pt x="121988" y="189887"/>
                      <a:pt x="121988" y="214805"/>
                    </a:cubicBezTo>
                    <a:lnTo>
                      <a:pt x="116574" y="214805"/>
                    </a:lnTo>
                    <a:cubicBezTo>
                      <a:pt x="116574" y="186565"/>
                      <a:pt x="139061" y="164139"/>
                      <a:pt x="167378" y="164139"/>
                    </a:cubicBezTo>
                    <a:close/>
                    <a:moveTo>
                      <a:pt x="450961" y="133744"/>
                    </a:moveTo>
                    <a:lnTo>
                      <a:pt x="450961" y="247264"/>
                    </a:lnTo>
                    <a:lnTo>
                      <a:pt x="477194" y="247264"/>
                    </a:lnTo>
                    <a:lnTo>
                      <a:pt x="477194" y="133744"/>
                    </a:lnTo>
                    <a:close/>
                    <a:moveTo>
                      <a:pt x="39141" y="104636"/>
                    </a:moveTo>
                    <a:lnTo>
                      <a:pt x="39141" y="352884"/>
                    </a:lnTo>
                    <a:lnTo>
                      <a:pt x="72037" y="352884"/>
                    </a:lnTo>
                    <a:lnTo>
                      <a:pt x="72453" y="350805"/>
                    </a:lnTo>
                    <a:cubicBezTo>
                      <a:pt x="72453" y="347062"/>
                      <a:pt x="73286" y="344152"/>
                      <a:pt x="74119" y="341241"/>
                    </a:cubicBezTo>
                    <a:cubicBezTo>
                      <a:pt x="77866" y="331677"/>
                      <a:pt x="85362" y="325024"/>
                      <a:pt x="95355" y="322113"/>
                    </a:cubicBezTo>
                    <a:cubicBezTo>
                      <a:pt x="107014" y="318370"/>
                      <a:pt x="118674" y="320034"/>
                      <a:pt x="129500" y="327103"/>
                    </a:cubicBezTo>
                    <a:lnTo>
                      <a:pt x="132832" y="329182"/>
                    </a:lnTo>
                    <a:lnTo>
                      <a:pt x="133248" y="325440"/>
                    </a:lnTo>
                    <a:cubicBezTo>
                      <a:pt x="133664" y="310054"/>
                      <a:pt x="134914" y="282194"/>
                      <a:pt x="134914" y="233958"/>
                    </a:cubicBezTo>
                    <a:lnTo>
                      <a:pt x="134914" y="231463"/>
                    </a:lnTo>
                    <a:cubicBezTo>
                      <a:pt x="138245" y="194454"/>
                      <a:pt x="159898" y="191544"/>
                      <a:pt x="166560" y="191544"/>
                    </a:cubicBezTo>
                    <a:cubicBezTo>
                      <a:pt x="181967" y="191544"/>
                      <a:pt x="194875" y="204850"/>
                      <a:pt x="199872" y="217325"/>
                    </a:cubicBezTo>
                    <a:lnTo>
                      <a:pt x="200705" y="218988"/>
                    </a:lnTo>
                    <a:lnTo>
                      <a:pt x="201954" y="222730"/>
                    </a:lnTo>
                    <a:cubicBezTo>
                      <a:pt x="202370" y="225225"/>
                      <a:pt x="202787" y="228136"/>
                      <a:pt x="203619" y="233542"/>
                    </a:cubicBezTo>
                    <a:lnTo>
                      <a:pt x="203619" y="235621"/>
                    </a:lnTo>
                    <a:cubicBezTo>
                      <a:pt x="204869" y="244769"/>
                      <a:pt x="205701" y="258492"/>
                      <a:pt x="206951" y="270135"/>
                    </a:cubicBezTo>
                    <a:lnTo>
                      <a:pt x="206951" y="272630"/>
                    </a:lnTo>
                    <a:cubicBezTo>
                      <a:pt x="207783" y="280530"/>
                      <a:pt x="208200" y="289263"/>
                      <a:pt x="209033" y="297579"/>
                    </a:cubicBezTo>
                    <a:lnTo>
                      <a:pt x="209449" y="299658"/>
                    </a:lnTo>
                    <a:lnTo>
                      <a:pt x="211947" y="299658"/>
                    </a:lnTo>
                    <a:cubicBezTo>
                      <a:pt x="216528" y="299658"/>
                      <a:pt x="228603" y="300490"/>
                      <a:pt x="239430" y="310886"/>
                    </a:cubicBezTo>
                    <a:lnTo>
                      <a:pt x="239846" y="311717"/>
                    </a:lnTo>
                    <a:lnTo>
                      <a:pt x="241095" y="311717"/>
                    </a:lnTo>
                    <a:cubicBezTo>
                      <a:pt x="242761" y="311301"/>
                      <a:pt x="244843" y="311301"/>
                      <a:pt x="246509" y="311301"/>
                    </a:cubicBezTo>
                    <a:cubicBezTo>
                      <a:pt x="253171" y="311301"/>
                      <a:pt x="270243" y="312965"/>
                      <a:pt x="281070" y="330845"/>
                    </a:cubicBezTo>
                    <a:lnTo>
                      <a:pt x="281486" y="331677"/>
                    </a:lnTo>
                    <a:lnTo>
                      <a:pt x="282319" y="331677"/>
                    </a:lnTo>
                    <a:cubicBezTo>
                      <a:pt x="289814" y="334172"/>
                      <a:pt x="300640" y="339162"/>
                      <a:pt x="308968" y="348726"/>
                    </a:cubicBezTo>
                    <a:cubicBezTo>
                      <a:pt x="309801" y="349557"/>
                      <a:pt x="310218" y="350805"/>
                      <a:pt x="311050" y="351637"/>
                    </a:cubicBezTo>
                    <a:lnTo>
                      <a:pt x="311883" y="352884"/>
                    </a:lnTo>
                    <a:lnTo>
                      <a:pt x="426809" y="352884"/>
                    </a:lnTo>
                    <a:lnTo>
                      <a:pt x="426809" y="295500"/>
                    </a:lnTo>
                    <a:lnTo>
                      <a:pt x="315214" y="295500"/>
                    </a:lnTo>
                    <a:cubicBezTo>
                      <a:pt x="301473" y="295500"/>
                      <a:pt x="290647" y="284689"/>
                      <a:pt x="290647" y="270966"/>
                    </a:cubicBezTo>
                    <a:lnTo>
                      <a:pt x="290647" y="255997"/>
                    </a:lnTo>
                    <a:cubicBezTo>
                      <a:pt x="290647" y="242690"/>
                      <a:pt x="301473" y="231463"/>
                      <a:pt x="315214" y="231463"/>
                    </a:cubicBezTo>
                    <a:lnTo>
                      <a:pt x="331038" y="231463"/>
                    </a:lnTo>
                    <a:lnTo>
                      <a:pt x="331038" y="214830"/>
                    </a:lnTo>
                    <a:lnTo>
                      <a:pt x="329788" y="214414"/>
                    </a:lnTo>
                    <a:cubicBezTo>
                      <a:pt x="325624" y="212751"/>
                      <a:pt x="322293" y="210256"/>
                      <a:pt x="319378" y="207345"/>
                    </a:cubicBezTo>
                    <a:cubicBezTo>
                      <a:pt x="313132" y="201108"/>
                      <a:pt x="310218" y="192375"/>
                      <a:pt x="311050" y="183643"/>
                    </a:cubicBezTo>
                    <a:cubicBezTo>
                      <a:pt x="311883" y="174495"/>
                      <a:pt x="316880" y="166594"/>
                      <a:pt x="324792" y="161604"/>
                    </a:cubicBezTo>
                    <a:cubicBezTo>
                      <a:pt x="340615" y="151624"/>
                      <a:pt x="369346" y="131664"/>
                      <a:pt x="397661" y="108794"/>
                    </a:cubicBezTo>
                    <a:lnTo>
                      <a:pt x="402658" y="104636"/>
                    </a:lnTo>
                    <a:close/>
                    <a:moveTo>
                      <a:pt x="496764" y="85508"/>
                    </a:moveTo>
                    <a:lnTo>
                      <a:pt x="496764" y="247264"/>
                    </a:lnTo>
                    <a:lnTo>
                      <a:pt x="522998" y="247264"/>
                    </a:lnTo>
                    <a:lnTo>
                      <a:pt x="522998" y="85508"/>
                    </a:lnTo>
                    <a:close/>
                    <a:moveTo>
                      <a:pt x="544234" y="39351"/>
                    </a:moveTo>
                    <a:lnTo>
                      <a:pt x="544234" y="247264"/>
                    </a:lnTo>
                    <a:lnTo>
                      <a:pt x="570467" y="247264"/>
                    </a:lnTo>
                    <a:lnTo>
                      <a:pt x="570467" y="39351"/>
                    </a:lnTo>
                    <a:close/>
                    <a:moveTo>
                      <a:pt x="522998" y="20639"/>
                    </a:moveTo>
                    <a:lnTo>
                      <a:pt x="481774" y="33529"/>
                    </a:lnTo>
                    <a:cubicBezTo>
                      <a:pt x="479276" y="34361"/>
                      <a:pt x="477194" y="36024"/>
                      <a:pt x="476361" y="38104"/>
                    </a:cubicBezTo>
                    <a:cubicBezTo>
                      <a:pt x="475528" y="39767"/>
                      <a:pt x="475528" y="41846"/>
                      <a:pt x="476777" y="43925"/>
                    </a:cubicBezTo>
                    <a:cubicBezTo>
                      <a:pt x="478443" y="47668"/>
                      <a:pt x="483856" y="49747"/>
                      <a:pt x="488436" y="48083"/>
                    </a:cubicBezTo>
                    <a:lnTo>
                      <a:pt x="491768" y="46836"/>
                    </a:lnTo>
                    <a:cubicBezTo>
                      <a:pt x="445964" y="109210"/>
                      <a:pt x="337700" y="179069"/>
                      <a:pt x="336867" y="179485"/>
                    </a:cubicBezTo>
                    <a:cubicBezTo>
                      <a:pt x="334785" y="180732"/>
                      <a:pt x="333536" y="182811"/>
                      <a:pt x="333120" y="185306"/>
                    </a:cubicBezTo>
                    <a:cubicBezTo>
                      <a:pt x="332703" y="187385"/>
                      <a:pt x="333536" y="189464"/>
                      <a:pt x="335202" y="190712"/>
                    </a:cubicBezTo>
                    <a:cubicBezTo>
                      <a:pt x="336867" y="192791"/>
                      <a:pt x="339782" y="193623"/>
                      <a:pt x="342280" y="193623"/>
                    </a:cubicBezTo>
                    <a:cubicBezTo>
                      <a:pt x="344362" y="193623"/>
                      <a:pt x="346444" y="193207"/>
                      <a:pt x="347694" y="191959"/>
                    </a:cubicBezTo>
                    <a:cubicBezTo>
                      <a:pt x="352690" y="189049"/>
                      <a:pt x="461787" y="118774"/>
                      <a:pt x="508840" y="53489"/>
                    </a:cubicBezTo>
                    <a:lnTo>
                      <a:pt x="509673" y="58895"/>
                    </a:lnTo>
                    <a:cubicBezTo>
                      <a:pt x="510089" y="63053"/>
                      <a:pt x="513837" y="65964"/>
                      <a:pt x="518834" y="65964"/>
                    </a:cubicBezTo>
                    <a:cubicBezTo>
                      <a:pt x="518834" y="65964"/>
                      <a:pt x="519250" y="65964"/>
                      <a:pt x="519666" y="65964"/>
                    </a:cubicBezTo>
                    <a:cubicBezTo>
                      <a:pt x="522581" y="65548"/>
                      <a:pt x="524663" y="64301"/>
                      <a:pt x="526329" y="62221"/>
                    </a:cubicBezTo>
                    <a:cubicBezTo>
                      <a:pt x="527578" y="60974"/>
                      <a:pt x="527994" y="58895"/>
                      <a:pt x="527994" y="57232"/>
                    </a:cubicBezTo>
                    <a:close/>
                    <a:moveTo>
                      <a:pt x="513837" y="1095"/>
                    </a:moveTo>
                    <a:cubicBezTo>
                      <a:pt x="520499" y="-984"/>
                      <a:pt x="527994" y="-152"/>
                      <a:pt x="534240" y="4006"/>
                    </a:cubicBezTo>
                    <a:cubicBezTo>
                      <a:pt x="538821" y="6917"/>
                      <a:pt x="542568" y="11491"/>
                      <a:pt x="544234" y="16481"/>
                    </a:cubicBezTo>
                    <a:lnTo>
                      <a:pt x="544650" y="18144"/>
                    </a:lnTo>
                    <a:lnTo>
                      <a:pt x="567969" y="18144"/>
                    </a:lnTo>
                    <a:cubicBezTo>
                      <a:pt x="581710" y="18144"/>
                      <a:pt x="592536" y="28955"/>
                      <a:pt x="592536" y="42678"/>
                    </a:cubicBezTo>
                    <a:lnTo>
                      <a:pt x="592536" y="237700"/>
                    </a:lnTo>
                    <a:lnTo>
                      <a:pt x="593369" y="238532"/>
                    </a:lnTo>
                    <a:cubicBezTo>
                      <a:pt x="598366" y="243106"/>
                      <a:pt x="600864" y="249343"/>
                      <a:pt x="600864" y="255997"/>
                    </a:cubicBezTo>
                    <a:lnTo>
                      <a:pt x="600864" y="270966"/>
                    </a:lnTo>
                    <a:cubicBezTo>
                      <a:pt x="600864" y="284689"/>
                      <a:pt x="590038" y="295500"/>
                      <a:pt x="576297" y="295500"/>
                    </a:cubicBezTo>
                    <a:lnTo>
                      <a:pt x="462620" y="295500"/>
                    </a:lnTo>
                    <a:lnTo>
                      <a:pt x="462620" y="354963"/>
                    </a:lnTo>
                    <a:cubicBezTo>
                      <a:pt x="462620" y="366190"/>
                      <a:pt x="453459" y="374923"/>
                      <a:pt x="442216" y="374923"/>
                    </a:cubicBezTo>
                    <a:lnTo>
                      <a:pt x="319378" y="374923"/>
                    </a:lnTo>
                    <a:lnTo>
                      <a:pt x="319795" y="377418"/>
                    </a:lnTo>
                    <a:cubicBezTo>
                      <a:pt x="319795" y="379081"/>
                      <a:pt x="319795" y="381160"/>
                      <a:pt x="319795" y="383655"/>
                    </a:cubicBezTo>
                    <a:cubicBezTo>
                      <a:pt x="320628" y="394467"/>
                      <a:pt x="324792" y="450187"/>
                      <a:pt x="303555" y="493017"/>
                    </a:cubicBezTo>
                    <a:lnTo>
                      <a:pt x="294394" y="522541"/>
                    </a:lnTo>
                    <a:lnTo>
                      <a:pt x="163229" y="522125"/>
                    </a:lnTo>
                    <a:lnTo>
                      <a:pt x="164894" y="499255"/>
                    </a:lnTo>
                    <a:lnTo>
                      <a:pt x="163229" y="497592"/>
                    </a:lnTo>
                    <a:cubicBezTo>
                      <a:pt x="159065" y="493849"/>
                      <a:pt x="122005" y="458504"/>
                      <a:pt x="105349" y="429396"/>
                    </a:cubicBezTo>
                    <a:cubicBezTo>
                      <a:pt x="95772" y="416090"/>
                      <a:pt x="82863" y="396130"/>
                      <a:pt x="76617" y="376586"/>
                    </a:cubicBezTo>
                    <a:lnTo>
                      <a:pt x="75784" y="374923"/>
                    </a:lnTo>
                    <a:lnTo>
                      <a:pt x="19987" y="374923"/>
                    </a:lnTo>
                    <a:cubicBezTo>
                      <a:pt x="9161" y="374923"/>
                      <a:pt x="0" y="366190"/>
                      <a:pt x="0" y="354963"/>
                    </a:cubicBezTo>
                    <a:lnTo>
                      <a:pt x="0" y="102557"/>
                    </a:lnTo>
                    <a:cubicBezTo>
                      <a:pt x="0" y="91329"/>
                      <a:pt x="9161" y="82597"/>
                      <a:pt x="19987" y="82597"/>
                    </a:cubicBezTo>
                    <a:lnTo>
                      <a:pt x="428891" y="82597"/>
                    </a:lnTo>
                    <a:lnTo>
                      <a:pt x="429308" y="81765"/>
                    </a:lnTo>
                    <a:cubicBezTo>
                      <a:pt x="439301" y="73033"/>
                      <a:pt x="448462" y="64301"/>
                      <a:pt x="455957" y="56400"/>
                    </a:cubicBezTo>
                    <a:lnTo>
                      <a:pt x="456790" y="55152"/>
                    </a:lnTo>
                    <a:lnTo>
                      <a:pt x="456374" y="53905"/>
                    </a:lnTo>
                    <a:cubicBezTo>
                      <a:pt x="452626" y="46420"/>
                      <a:pt x="452626" y="37688"/>
                      <a:pt x="455957" y="30203"/>
                    </a:cubicBezTo>
                    <a:cubicBezTo>
                      <a:pt x="459705" y="21886"/>
                      <a:pt x="466367" y="15649"/>
                      <a:pt x="475112" y="13154"/>
                    </a:cubicBezTo>
                    <a:close/>
                  </a:path>
                </a:pathLst>
              </a:cu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solidFill>
                  <a:schemeClr val="bg1"/>
                </a:soli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mn-ea"/>
                </a:endParaRPr>
              </a:p>
            </p:txBody>
          </p:sp>
          <p:sp>
            <p:nvSpPr>
              <p:cNvPr id="123" name="文本框 122"/>
              <p:cNvSpPr txBox="1"/>
              <p:nvPr>
                <p:custDataLst>
                  <p:tags r:id="rId21"/>
                </p:custDataLst>
              </p:nvPr>
            </p:nvSpPr>
            <p:spPr>
              <a:xfrm>
                <a:off x="2292077" y="3197943"/>
                <a:ext cx="10122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Platform</a:t>
                </a:r>
                <a:endParaRPr kumimoji="0" lang="zh-CN" altLang="en-US" sz="1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124" name="组合 123"/>
              <p:cNvGrpSpPr/>
              <p:nvPr/>
            </p:nvGrpSpPr>
            <p:grpSpPr>
              <a:xfrm>
                <a:off x="2328952" y="1872982"/>
                <a:ext cx="6896281" cy="735995"/>
                <a:chOff x="113441" y="1686017"/>
                <a:chExt cx="5939216" cy="633853"/>
              </a:xfrm>
            </p:grpSpPr>
            <p:sp>
              <p:nvSpPr>
                <p:cNvPr id="132" name="矩形 131"/>
                <p:cNvSpPr/>
                <p:nvPr>
                  <p:custDataLst>
                    <p:tags r:id="rId22"/>
                  </p:custDataLst>
                </p:nvPr>
              </p:nvSpPr>
              <p:spPr>
                <a:xfrm>
                  <a:off x="963589" y="1686017"/>
                  <a:ext cx="5089068" cy="630642"/>
                </a:xfrm>
                <a:prstGeom prst="rect">
                  <a:avLst/>
                </a:prstGeom>
                <a:gradFill flip="none" rotWithShape="1">
                  <a:gsLst>
                    <a:gs pos="100000">
                      <a:srgbClr val="2E75B6"/>
                    </a:gs>
                    <a:gs pos="0">
                      <a:srgbClr val="1F4F7A"/>
                    </a:gs>
                  </a:gsLst>
                  <a:lin ang="5100000" scaled="0"/>
                  <a:tileRect/>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mn-ea"/>
                  </a:endParaRPr>
                </a:p>
              </p:txBody>
            </p:sp>
            <p:sp>
              <p:nvSpPr>
                <p:cNvPr id="133" name="标题 1"/>
                <p:cNvSpPr/>
                <p:nvPr>
                  <p:custDataLst>
                    <p:tags r:id="rId23"/>
                  </p:custDataLst>
                </p:nvPr>
              </p:nvSpPr>
              <p:spPr>
                <a:xfrm>
                  <a:off x="2314508" y="1889293"/>
                  <a:ext cx="2267678" cy="251445"/>
                </a:xfrm>
                <a:prstGeom prst="rect">
                  <a:avLst/>
                </a:prstGeom>
                <a:noFill/>
                <a:ln w="3175" cap="flat" cmpd="sng" algn="ctr">
                  <a:noFill/>
                  <a:prstDash val="solid"/>
                </a:ln>
                <a:effectLst/>
                <a:extLst>
                  <a:ext uri="{909E8E84-426E-40DD-AFC4-6F175D3DCCD1}">
                    <a14:hiddenFill xmlns:a14="http://schemas.microsoft.com/office/drawing/2010/main">
                      <a:gradFill flip="none" rotWithShape="1">
                        <a:gsLst>
                          <a:gs pos="100000">
                            <a:srgbClr val="67B2F8">
                              <a:alpha val="25000"/>
                            </a:srgbClr>
                          </a:gs>
                          <a:gs pos="29000">
                            <a:srgbClr val="00B0F0">
                              <a:alpha val="0"/>
                            </a:srgbClr>
                          </a:gs>
                        </a:gsLst>
                        <a:path path="circle">
                          <a:fillToRect l="50000" t="50000" r="50000" b="50000"/>
                        </a:path>
                        <a:tileRect/>
                      </a:gradFill>
                    </a14:hiddenFill>
                  </a:ext>
                </a:extLst>
              </p:spPr>
              <p:txBody>
                <a:bodyPr vert="horz" rtlCol="0" anchor="ctr">
                  <a:noAutofit/>
                </a:bodyPr>
                <a:lstStyle>
                  <a:defPPr>
                    <a:defRPr lang="zh-CN"/>
                  </a:defPPr>
                  <a:lvl1pPr algn="ctr">
                    <a:spcBef>
                      <a:spcPct val="0"/>
                    </a:spcBef>
                    <a:buNone/>
                    <a:defRPr sz="2400" b="1" i="1">
                      <a:solidFill>
                        <a:srgbClr val="FFC000"/>
                      </a:solidFill>
                      <a:latin typeface="微软雅黑" panose="020B0503020204020204" pitchFamily="34" charset="-122"/>
                      <a:ea typeface="微软雅黑" panose="020B0503020204020204" pitchFamily="34" charset="-122"/>
                      <a:cs typeface="Arial" panose="020B0604020202020204" pitchFamily="34" charset="0"/>
                    </a:defRPr>
                  </a:lvl1pPr>
                </a:lstStyle>
                <a:p>
                  <a:pPr marL="0" marR="0" lvl="0" indent="0" algn="ctr" defTabSz="12192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ea"/>
                    </a:rPr>
                    <a:t>Hospital Information System</a:t>
                  </a:r>
                </a:p>
                <a:p>
                  <a:pPr marL="0" marR="0" lvl="0" indent="0" algn="ctr" defTabSz="12192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ea"/>
                    </a:rPr>
                    <a:t>(</a:t>
                  </a:r>
                  <a:r>
                    <a:rPr kumimoji="0" lang="zh-CN" altLang="en-US"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ea"/>
                    </a:rPr>
                    <a:t>HIS</a:t>
                  </a: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ea"/>
                    </a:rPr>
                    <a:t>)</a:t>
                  </a:r>
                  <a:endParaRPr kumimoji="0" lang="zh-CN" altLang="en-US"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ea"/>
                  </a:endParaRPr>
                </a:p>
              </p:txBody>
            </p:sp>
            <p:sp>
              <p:nvSpPr>
                <p:cNvPr id="134" name="iconfont-1188-868549"/>
                <p:cNvSpPr/>
                <p:nvPr>
                  <p:custDataLst>
                    <p:tags r:id="rId24"/>
                  </p:custDataLst>
                </p:nvPr>
              </p:nvSpPr>
              <p:spPr>
                <a:xfrm>
                  <a:off x="2143635" y="1873762"/>
                  <a:ext cx="232555" cy="246271"/>
                </a:xfrm>
                <a:custGeom>
                  <a:avLst/>
                  <a:gdLst>
                    <a:gd name="T0" fmla="*/ 8328 w 12797"/>
                    <a:gd name="T1" fmla="*/ 1640 h 12547"/>
                    <a:gd name="T2" fmla="*/ 7640 w 12797"/>
                    <a:gd name="T3" fmla="*/ 15 h 12547"/>
                    <a:gd name="T4" fmla="*/ 2703 w 12797"/>
                    <a:gd name="T5" fmla="*/ 2578 h 12547"/>
                    <a:gd name="T6" fmla="*/ 984 w 12797"/>
                    <a:gd name="T7" fmla="*/ 3218 h 12547"/>
                    <a:gd name="T8" fmla="*/ 718 w 12797"/>
                    <a:gd name="T9" fmla="*/ 7906 h 12547"/>
                    <a:gd name="T10" fmla="*/ 984 w 12797"/>
                    <a:gd name="T11" fmla="*/ 9843 h 12547"/>
                    <a:gd name="T12" fmla="*/ 5406 w 12797"/>
                    <a:gd name="T13" fmla="*/ 11531 h 12547"/>
                    <a:gd name="T14" fmla="*/ 6390 w 12797"/>
                    <a:gd name="T15" fmla="*/ 12547 h 12547"/>
                    <a:gd name="T16" fmla="*/ 11203 w 12797"/>
                    <a:gd name="T17" fmla="*/ 9218 h 12547"/>
                    <a:gd name="T18" fmla="*/ 12797 w 12797"/>
                    <a:gd name="T19" fmla="*/ 8375 h 12547"/>
                    <a:gd name="T20" fmla="*/ 7578 w 12797"/>
                    <a:gd name="T21" fmla="*/ 484 h 12547"/>
                    <a:gd name="T22" fmla="*/ 7578 w 12797"/>
                    <a:gd name="T23" fmla="*/ 1453 h 12547"/>
                    <a:gd name="T24" fmla="*/ 7578 w 12797"/>
                    <a:gd name="T25" fmla="*/ 484 h 12547"/>
                    <a:gd name="T26" fmla="*/ 5031 w 12797"/>
                    <a:gd name="T27" fmla="*/ 4547 h 12547"/>
                    <a:gd name="T28" fmla="*/ 7312 w 12797"/>
                    <a:gd name="T29" fmla="*/ 1922 h 12547"/>
                    <a:gd name="T30" fmla="*/ 7234 w 12797"/>
                    <a:gd name="T31" fmla="*/ 6359 h 12547"/>
                    <a:gd name="T32" fmla="*/ 7015 w 12797"/>
                    <a:gd name="T33" fmla="*/ 8187 h 12547"/>
                    <a:gd name="T34" fmla="*/ 6703 w 12797"/>
                    <a:gd name="T35" fmla="*/ 6093 h 12547"/>
                    <a:gd name="T36" fmla="*/ 4906 w 12797"/>
                    <a:gd name="T37" fmla="*/ 8343 h 12547"/>
                    <a:gd name="T38" fmla="*/ 4734 w 12797"/>
                    <a:gd name="T39" fmla="*/ 4953 h 12547"/>
                    <a:gd name="T40" fmla="*/ 6797 w 12797"/>
                    <a:gd name="T41" fmla="*/ 1578 h 12547"/>
                    <a:gd name="T42" fmla="*/ 4640 w 12797"/>
                    <a:gd name="T43" fmla="*/ 4312 h 12547"/>
                    <a:gd name="T44" fmla="*/ 2890 w 12797"/>
                    <a:gd name="T45" fmla="*/ 3187 h 12547"/>
                    <a:gd name="T46" fmla="*/ 6797 w 12797"/>
                    <a:gd name="T47" fmla="*/ 1578 h 12547"/>
                    <a:gd name="T48" fmla="*/ 4359 w 12797"/>
                    <a:gd name="T49" fmla="*/ 4640 h 12547"/>
                    <a:gd name="T50" fmla="*/ 2718 w 12797"/>
                    <a:gd name="T51" fmla="*/ 3765 h 12547"/>
                    <a:gd name="T52" fmla="*/ 1437 w 12797"/>
                    <a:gd name="T53" fmla="*/ 3187 h 12547"/>
                    <a:gd name="T54" fmla="*/ 2406 w 12797"/>
                    <a:gd name="T55" fmla="*/ 3187 h 12547"/>
                    <a:gd name="T56" fmla="*/ 1437 w 12797"/>
                    <a:gd name="T57" fmla="*/ 3187 h 12547"/>
                    <a:gd name="T58" fmla="*/ 468 w 12797"/>
                    <a:gd name="T59" fmla="*/ 8843 h 12547"/>
                    <a:gd name="T60" fmla="*/ 1437 w 12797"/>
                    <a:gd name="T61" fmla="*/ 8843 h 12547"/>
                    <a:gd name="T62" fmla="*/ 1500 w 12797"/>
                    <a:gd name="T63" fmla="*/ 8000 h 12547"/>
                    <a:gd name="T64" fmla="*/ 2140 w 12797"/>
                    <a:gd name="T65" fmla="*/ 4125 h 12547"/>
                    <a:gd name="T66" fmla="*/ 3234 w 12797"/>
                    <a:gd name="T67" fmla="*/ 5984 h 12547"/>
                    <a:gd name="T68" fmla="*/ 1812 w 12797"/>
                    <a:gd name="T69" fmla="*/ 8343 h 12547"/>
                    <a:gd name="T70" fmla="*/ 4312 w 12797"/>
                    <a:gd name="T71" fmla="*/ 8406 h 12547"/>
                    <a:gd name="T72" fmla="*/ 1812 w 12797"/>
                    <a:gd name="T73" fmla="*/ 8343 h 12547"/>
                    <a:gd name="T74" fmla="*/ 2000 w 12797"/>
                    <a:gd name="T75" fmla="*/ 9047 h 12547"/>
                    <a:gd name="T76" fmla="*/ 5484 w 12797"/>
                    <a:gd name="T77" fmla="*/ 10922 h 12547"/>
                    <a:gd name="T78" fmla="*/ 5093 w 12797"/>
                    <a:gd name="T79" fmla="*/ 8890 h 12547"/>
                    <a:gd name="T80" fmla="*/ 6172 w 12797"/>
                    <a:gd name="T81" fmla="*/ 10562 h 12547"/>
                    <a:gd name="T82" fmla="*/ 5093 w 12797"/>
                    <a:gd name="T83" fmla="*/ 8890 h 12547"/>
                    <a:gd name="T84" fmla="*/ 5875 w 12797"/>
                    <a:gd name="T85" fmla="*/ 11547 h 12547"/>
                    <a:gd name="T86" fmla="*/ 6843 w 12797"/>
                    <a:gd name="T87" fmla="*/ 11547 h 12547"/>
                    <a:gd name="T88" fmla="*/ 7156 w 12797"/>
                    <a:gd name="T89" fmla="*/ 11000 h 12547"/>
                    <a:gd name="T90" fmla="*/ 6890 w 12797"/>
                    <a:gd name="T91" fmla="*/ 8812 h 12547"/>
                    <a:gd name="T92" fmla="*/ 10875 w 12797"/>
                    <a:gd name="T93" fmla="*/ 8828 h 12547"/>
                    <a:gd name="T94" fmla="*/ 10890 w 12797"/>
                    <a:gd name="T95" fmla="*/ 7875 h 12547"/>
                    <a:gd name="T96" fmla="*/ 7797 w 12797"/>
                    <a:gd name="T97" fmla="*/ 1937 h 12547"/>
                    <a:gd name="T98" fmla="*/ 11250 w 12797"/>
                    <a:gd name="T99" fmla="*/ 7484 h 12547"/>
                    <a:gd name="T100" fmla="*/ 11750 w 12797"/>
                    <a:gd name="T101" fmla="*/ 8843 h 12547"/>
                    <a:gd name="T102" fmla="*/ 11750 w 12797"/>
                    <a:gd name="T103" fmla="*/ 7875 h 12547"/>
                    <a:gd name="T104" fmla="*/ 11750 w 12797"/>
                    <a:gd name="T105" fmla="*/ 8843 h 12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797" h="12547">
                      <a:moveTo>
                        <a:pt x="11843" y="7375"/>
                      </a:moveTo>
                      <a:cubicBezTo>
                        <a:pt x="11812" y="7375"/>
                        <a:pt x="8328" y="1640"/>
                        <a:pt x="8328" y="1640"/>
                      </a:cubicBezTo>
                      <a:cubicBezTo>
                        <a:pt x="8531" y="1468"/>
                        <a:pt x="8593" y="1281"/>
                        <a:pt x="8593" y="1000"/>
                      </a:cubicBezTo>
                      <a:cubicBezTo>
                        <a:pt x="8593" y="468"/>
                        <a:pt x="8172" y="31"/>
                        <a:pt x="7640" y="15"/>
                      </a:cubicBezTo>
                      <a:cubicBezTo>
                        <a:pt x="6609" y="0"/>
                        <a:pt x="6578" y="1078"/>
                        <a:pt x="6609" y="1125"/>
                      </a:cubicBezTo>
                      <a:lnTo>
                        <a:pt x="2703" y="2578"/>
                      </a:lnTo>
                      <a:cubicBezTo>
                        <a:pt x="2531" y="2328"/>
                        <a:pt x="2281" y="2234"/>
                        <a:pt x="1968" y="2234"/>
                      </a:cubicBezTo>
                      <a:cubicBezTo>
                        <a:pt x="1422" y="2234"/>
                        <a:pt x="984" y="2672"/>
                        <a:pt x="984" y="3218"/>
                      </a:cubicBezTo>
                      <a:cubicBezTo>
                        <a:pt x="984" y="3656"/>
                        <a:pt x="1218" y="4031"/>
                        <a:pt x="1609" y="4156"/>
                      </a:cubicBezTo>
                      <a:lnTo>
                        <a:pt x="718" y="7906"/>
                      </a:lnTo>
                      <a:cubicBezTo>
                        <a:pt x="281" y="8000"/>
                        <a:pt x="0" y="8390"/>
                        <a:pt x="0" y="8859"/>
                      </a:cubicBezTo>
                      <a:cubicBezTo>
                        <a:pt x="0" y="9406"/>
                        <a:pt x="437" y="9843"/>
                        <a:pt x="984" y="9843"/>
                      </a:cubicBezTo>
                      <a:cubicBezTo>
                        <a:pt x="1281" y="9843"/>
                        <a:pt x="1547" y="9718"/>
                        <a:pt x="1750" y="9500"/>
                      </a:cubicBezTo>
                      <a:lnTo>
                        <a:pt x="5406" y="11531"/>
                      </a:lnTo>
                      <a:lnTo>
                        <a:pt x="5406" y="11562"/>
                      </a:lnTo>
                      <a:cubicBezTo>
                        <a:pt x="5406" y="12109"/>
                        <a:pt x="5843" y="12547"/>
                        <a:pt x="6390" y="12547"/>
                      </a:cubicBezTo>
                      <a:cubicBezTo>
                        <a:pt x="6984" y="12547"/>
                        <a:pt x="7375" y="12015"/>
                        <a:pt x="7312" y="11500"/>
                      </a:cubicBezTo>
                      <a:lnTo>
                        <a:pt x="11203" y="9218"/>
                      </a:lnTo>
                      <a:cubicBezTo>
                        <a:pt x="11375" y="9343"/>
                        <a:pt x="11593" y="9359"/>
                        <a:pt x="11812" y="9359"/>
                      </a:cubicBezTo>
                      <a:cubicBezTo>
                        <a:pt x="12359" y="9359"/>
                        <a:pt x="12797" y="8922"/>
                        <a:pt x="12797" y="8375"/>
                      </a:cubicBezTo>
                      <a:cubicBezTo>
                        <a:pt x="12781" y="7875"/>
                        <a:pt x="12328" y="7359"/>
                        <a:pt x="11843" y="7375"/>
                      </a:cubicBezTo>
                      <a:close/>
                      <a:moveTo>
                        <a:pt x="7578" y="484"/>
                      </a:moveTo>
                      <a:cubicBezTo>
                        <a:pt x="7843" y="484"/>
                        <a:pt x="8062" y="703"/>
                        <a:pt x="8062" y="968"/>
                      </a:cubicBezTo>
                      <a:cubicBezTo>
                        <a:pt x="8062" y="1234"/>
                        <a:pt x="7843" y="1453"/>
                        <a:pt x="7578" y="1453"/>
                      </a:cubicBezTo>
                      <a:cubicBezTo>
                        <a:pt x="7312" y="1453"/>
                        <a:pt x="7093" y="1234"/>
                        <a:pt x="7093" y="968"/>
                      </a:cubicBezTo>
                      <a:cubicBezTo>
                        <a:pt x="7093" y="718"/>
                        <a:pt x="7312" y="484"/>
                        <a:pt x="7578" y="484"/>
                      </a:cubicBezTo>
                      <a:close/>
                      <a:moveTo>
                        <a:pt x="6812" y="5578"/>
                      </a:moveTo>
                      <a:lnTo>
                        <a:pt x="5031" y="4547"/>
                      </a:lnTo>
                      <a:lnTo>
                        <a:pt x="7312" y="1922"/>
                      </a:lnTo>
                      <a:cubicBezTo>
                        <a:pt x="7343" y="1922"/>
                        <a:pt x="7265" y="1922"/>
                        <a:pt x="7312" y="1922"/>
                      </a:cubicBezTo>
                      <a:lnTo>
                        <a:pt x="6812" y="5578"/>
                      </a:lnTo>
                      <a:close/>
                      <a:moveTo>
                        <a:pt x="7234" y="6359"/>
                      </a:moveTo>
                      <a:lnTo>
                        <a:pt x="10265" y="8062"/>
                      </a:lnTo>
                      <a:lnTo>
                        <a:pt x="7015" y="8187"/>
                      </a:lnTo>
                      <a:lnTo>
                        <a:pt x="7234" y="6359"/>
                      </a:lnTo>
                      <a:close/>
                      <a:moveTo>
                        <a:pt x="6703" y="6093"/>
                      </a:moveTo>
                      <a:lnTo>
                        <a:pt x="6484" y="8265"/>
                      </a:lnTo>
                      <a:lnTo>
                        <a:pt x="4906" y="8343"/>
                      </a:lnTo>
                      <a:lnTo>
                        <a:pt x="3812" y="6078"/>
                      </a:lnTo>
                      <a:lnTo>
                        <a:pt x="4734" y="4953"/>
                      </a:lnTo>
                      <a:lnTo>
                        <a:pt x="6703" y="6093"/>
                      </a:lnTo>
                      <a:close/>
                      <a:moveTo>
                        <a:pt x="6797" y="1578"/>
                      </a:moveTo>
                      <a:cubicBezTo>
                        <a:pt x="6828" y="1625"/>
                        <a:pt x="6875" y="1656"/>
                        <a:pt x="6890" y="1703"/>
                      </a:cubicBezTo>
                      <a:lnTo>
                        <a:pt x="4640" y="4312"/>
                      </a:lnTo>
                      <a:lnTo>
                        <a:pt x="2890" y="3312"/>
                      </a:lnTo>
                      <a:lnTo>
                        <a:pt x="2890" y="3187"/>
                      </a:lnTo>
                      <a:cubicBezTo>
                        <a:pt x="2890" y="3140"/>
                        <a:pt x="2890" y="3062"/>
                        <a:pt x="2859" y="3015"/>
                      </a:cubicBezTo>
                      <a:lnTo>
                        <a:pt x="6797" y="1578"/>
                      </a:lnTo>
                      <a:close/>
                      <a:moveTo>
                        <a:pt x="2750" y="3734"/>
                      </a:moveTo>
                      <a:lnTo>
                        <a:pt x="4359" y="4640"/>
                      </a:lnTo>
                      <a:lnTo>
                        <a:pt x="3547" y="5578"/>
                      </a:lnTo>
                      <a:lnTo>
                        <a:pt x="2718" y="3765"/>
                      </a:lnTo>
                      <a:lnTo>
                        <a:pt x="2750" y="3734"/>
                      </a:lnTo>
                      <a:close/>
                      <a:moveTo>
                        <a:pt x="1437" y="3187"/>
                      </a:moveTo>
                      <a:cubicBezTo>
                        <a:pt x="1437" y="2922"/>
                        <a:pt x="1656" y="2703"/>
                        <a:pt x="1922" y="2703"/>
                      </a:cubicBezTo>
                      <a:cubicBezTo>
                        <a:pt x="2187" y="2703"/>
                        <a:pt x="2406" y="2922"/>
                        <a:pt x="2406" y="3187"/>
                      </a:cubicBezTo>
                      <a:cubicBezTo>
                        <a:pt x="2406" y="3453"/>
                        <a:pt x="2187" y="3672"/>
                        <a:pt x="1922" y="3672"/>
                      </a:cubicBezTo>
                      <a:cubicBezTo>
                        <a:pt x="1656" y="3672"/>
                        <a:pt x="1437" y="3468"/>
                        <a:pt x="1437" y="3187"/>
                      </a:cubicBezTo>
                      <a:close/>
                      <a:moveTo>
                        <a:pt x="953" y="9328"/>
                      </a:moveTo>
                      <a:cubicBezTo>
                        <a:pt x="687" y="9328"/>
                        <a:pt x="468" y="9109"/>
                        <a:pt x="468" y="8843"/>
                      </a:cubicBezTo>
                      <a:cubicBezTo>
                        <a:pt x="468" y="8578"/>
                        <a:pt x="687" y="8359"/>
                        <a:pt x="953" y="8359"/>
                      </a:cubicBezTo>
                      <a:cubicBezTo>
                        <a:pt x="1218" y="8359"/>
                        <a:pt x="1437" y="8578"/>
                        <a:pt x="1437" y="8843"/>
                      </a:cubicBezTo>
                      <a:cubicBezTo>
                        <a:pt x="1437" y="9109"/>
                        <a:pt x="1218" y="9328"/>
                        <a:pt x="953" y="9328"/>
                      </a:cubicBezTo>
                      <a:close/>
                      <a:moveTo>
                        <a:pt x="1500" y="8000"/>
                      </a:moveTo>
                      <a:cubicBezTo>
                        <a:pt x="1422" y="7953"/>
                        <a:pt x="1359" y="7922"/>
                        <a:pt x="1250" y="7875"/>
                      </a:cubicBezTo>
                      <a:lnTo>
                        <a:pt x="2140" y="4125"/>
                      </a:lnTo>
                      <a:cubicBezTo>
                        <a:pt x="2218" y="4093"/>
                        <a:pt x="2265" y="4125"/>
                        <a:pt x="2343" y="4093"/>
                      </a:cubicBezTo>
                      <a:lnTo>
                        <a:pt x="3234" y="5984"/>
                      </a:lnTo>
                      <a:lnTo>
                        <a:pt x="1500" y="8000"/>
                      </a:lnTo>
                      <a:close/>
                      <a:moveTo>
                        <a:pt x="1812" y="8343"/>
                      </a:moveTo>
                      <a:lnTo>
                        <a:pt x="3422" y="6422"/>
                      </a:lnTo>
                      <a:lnTo>
                        <a:pt x="4312" y="8406"/>
                      </a:lnTo>
                      <a:lnTo>
                        <a:pt x="1859" y="8515"/>
                      </a:lnTo>
                      <a:cubicBezTo>
                        <a:pt x="1812" y="8422"/>
                        <a:pt x="1859" y="8422"/>
                        <a:pt x="1812" y="8343"/>
                      </a:cubicBezTo>
                      <a:close/>
                      <a:moveTo>
                        <a:pt x="5500" y="10984"/>
                      </a:moveTo>
                      <a:lnTo>
                        <a:pt x="2000" y="9047"/>
                      </a:lnTo>
                      <a:lnTo>
                        <a:pt x="4547" y="8906"/>
                      </a:lnTo>
                      <a:lnTo>
                        <a:pt x="5484" y="10922"/>
                      </a:lnTo>
                      <a:cubicBezTo>
                        <a:pt x="5468" y="10968"/>
                        <a:pt x="5515" y="10922"/>
                        <a:pt x="5500" y="10984"/>
                      </a:cubicBezTo>
                      <a:close/>
                      <a:moveTo>
                        <a:pt x="5093" y="8890"/>
                      </a:moveTo>
                      <a:lnTo>
                        <a:pt x="6390" y="8812"/>
                      </a:lnTo>
                      <a:lnTo>
                        <a:pt x="6172" y="10562"/>
                      </a:lnTo>
                      <a:cubicBezTo>
                        <a:pt x="6078" y="10593"/>
                        <a:pt x="6000" y="10609"/>
                        <a:pt x="5922" y="10640"/>
                      </a:cubicBezTo>
                      <a:lnTo>
                        <a:pt x="5093" y="8890"/>
                      </a:lnTo>
                      <a:close/>
                      <a:moveTo>
                        <a:pt x="6359" y="12031"/>
                      </a:moveTo>
                      <a:cubicBezTo>
                        <a:pt x="6093" y="12031"/>
                        <a:pt x="5875" y="11812"/>
                        <a:pt x="5875" y="11547"/>
                      </a:cubicBezTo>
                      <a:cubicBezTo>
                        <a:pt x="5875" y="11281"/>
                        <a:pt x="6093" y="11062"/>
                        <a:pt x="6359" y="11062"/>
                      </a:cubicBezTo>
                      <a:cubicBezTo>
                        <a:pt x="6625" y="11062"/>
                        <a:pt x="6843" y="11281"/>
                        <a:pt x="6843" y="11547"/>
                      </a:cubicBezTo>
                      <a:cubicBezTo>
                        <a:pt x="6843" y="11812"/>
                        <a:pt x="6625" y="12031"/>
                        <a:pt x="6359" y="12031"/>
                      </a:cubicBezTo>
                      <a:close/>
                      <a:moveTo>
                        <a:pt x="7156" y="11000"/>
                      </a:moveTo>
                      <a:cubicBezTo>
                        <a:pt x="7031" y="10828"/>
                        <a:pt x="6859" y="10687"/>
                        <a:pt x="6640" y="10609"/>
                      </a:cubicBezTo>
                      <a:lnTo>
                        <a:pt x="6890" y="8812"/>
                      </a:lnTo>
                      <a:lnTo>
                        <a:pt x="10797" y="8609"/>
                      </a:lnTo>
                      <a:cubicBezTo>
                        <a:pt x="10828" y="8687"/>
                        <a:pt x="10843" y="8750"/>
                        <a:pt x="10875" y="8828"/>
                      </a:cubicBezTo>
                      <a:lnTo>
                        <a:pt x="7156" y="11000"/>
                      </a:lnTo>
                      <a:close/>
                      <a:moveTo>
                        <a:pt x="10890" y="7875"/>
                      </a:moveTo>
                      <a:lnTo>
                        <a:pt x="7281" y="5812"/>
                      </a:lnTo>
                      <a:lnTo>
                        <a:pt x="7797" y="1937"/>
                      </a:lnTo>
                      <a:cubicBezTo>
                        <a:pt x="7828" y="1937"/>
                        <a:pt x="7843" y="1937"/>
                        <a:pt x="7843" y="1906"/>
                      </a:cubicBezTo>
                      <a:lnTo>
                        <a:pt x="11250" y="7484"/>
                      </a:lnTo>
                      <a:cubicBezTo>
                        <a:pt x="11109" y="7562"/>
                        <a:pt x="10968" y="7703"/>
                        <a:pt x="10890" y="7875"/>
                      </a:cubicBezTo>
                      <a:close/>
                      <a:moveTo>
                        <a:pt x="11750" y="8843"/>
                      </a:moveTo>
                      <a:cubicBezTo>
                        <a:pt x="11484" y="8843"/>
                        <a:pt x="11265" y="8625"/>
                        <a:pt x="11265" y="8359"/>
                      </a:cubicBezTo>
                      <a:cubicBezTo>
                        <a:pt x="11265" y="8093"/>
                        <a:pt x="11484" y="7875"/>
                        <a:pt x="11750" y="7875"/>
                      </a:cubicBezTo>
                      <a:cubicBezTo>
                        <a:pt x="12015" y="7875"/>
                        <a:pt x="12234" y="8093"/>
                        <a:pt x="12234" y="8359"/>
                      </a:cubicBezTo>
                      <a:cubicBezTo>
                        <a:pt x="12250" y="8609"/>
                        <a:pt x="12031" y="8843"/>
                        <a:pt x="11750" y="8843"/>
                      </a:cubicBezTo>
                      <a:close/>
                    </a:path>
                  </a:pathLst>
                </a:cu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solidFill>
                    <a:schemeClr val="bg1"/>
                  </a:soli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mn-ea"/>
                  </a:endParaRPr>
                </a:p>
              </p:txBody>
            </p:sp>
            <p:grpSp>
              <p:nvGrpSpPr>
                <p:cNvPr id="135" name="组合 134"/>
                <p:cNvGrpSpPr/>
                <p:nvPr/>
              </p:nvGrpSpPr>
              <p:grpSpPr>
                <a:xfrm>
                  <a:off x="113441" y="1698347"/>
                  <a:ext cx="1204829" cy="621523"/>
                  <a:chOff x="-17200933" y="3797808"/>
                  <a:chExt cx="22795640" cy="289185"/>
                </a:xfrm>
              </p:grpSpPr>
              <p:sp>
                <p:nvSpPr>
                  <p:cNvPr id="145" name="圆角矩形 144"/>
                  <p:cNvSpPr/>
                  <p:nvPr>
                    <p:custDataLst>
                      <p:tags r:id="rId26"/>
                    </p:custDataLst>
                  </p:nvPr>
                </p:nvSpPr>
                <p:spPr>
                  <a:xfrm>
                    <a:off x="-17200933" y="3797808"/>
                    <a:ext cx="13256246" cy="289185"/>
                  </a:xfrm>
                  <a:prstGeom prst="roundRect">
                    <a:avLst/>
                  </a:prstGeom>
                  <a:gradFill flip="none" rotWithShape="1">
                    <a:gsLst>
                      <a:gs pos="0">
                        <a:srgbClr val="1F4F7A"/>
                      </a:gs>
                      <a:gs pos="100000">
                        <a:srgbClr val="2C70AE"/>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6" name="文本框 145"/>
                  <p:cNvSpPr txBox="1"/>
                  <p:nvPr>
                    <p:custDataLst>
                      <p:tags r:id="rId27"/>
                    </p:custDataLst>
                  </p:nvPr>
                </p:nvSpPr>
                <p:spPr>
                  <a:xfrm>
                    <a:off x="3925335" y="3924036"/>
                    <a:ext cx="1669372" cy="38733"/>
                  </a:xfrm>
                  <a:prstGeom prst="rect">
                    <a:avLst/>
                  </a:prstGeom>
                  <a:noFill/>
                </p:spPr>
                <p:txBody>
                  <a:bodyPr wrap="square" rtlCol="0" anchor="ctr">
                    <a:spAutoFit/>
                  </a:bodyPr>
                  <a:lstStyle>
                    <a:defPPr>
                      <a:defRPr lang="zh-CN"/>
                    </a:defPPr>
                    <a:lvl1pPr marR="0" lvl="0" indent="0" algn="ctr" fontAlgn="auto">
                      <a:lnSpc>
                        <a:spcPct val="100000"/>
                      </a:lnSpc>
                      <a:spcBef>
                        <a:spcPts val="0"/>
                      </a:spcBef>
                      <a:spcAft>
                        <a:spcPts val="0"/>
                      </a:spcAft>
                      <a:buClrTx/>
                      <a:buSzTx/>
                      <a:buFontTx/>
                      <a:buNone/>
                      <a:defRPr kumimoji="0" sz="1000" b="0" i="0" u="none" strike="noStrike" kern="0" cap="none" spc="0" normalizeH="0" baseline="0">
                        <a:ln>
                          <a:noFill/>
                        </a:ln>
                        <a:solidFill>
                          <a:srgbClr val="CED3DC"/>
                        </a:solidFill>
                        <a:effectLst/>
                        <a:uLnTx/>
                        <a:uFillTx/>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35"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sp>
              <p:nvSpPr>
                <p:cNvPr id="139" name="文本框 138"/>
                <p:cNvSpPr txBox="1"/>
                <p:nvPr>
                  <p:custDataLst>
                    <p:tags r:id="rId25"/>
                  </p:custDataLst>
                </p:nvPr>
              </p:nvSpPr>
              <p:spPr>
                <a:xfrm>
                  <a:off x="136684" y="1881927"/>
                  <a:ext cx="803662" cy="2650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System</a:t>
                  </a:r>
                  <a:endParaRPr kumimoji="0" lang="zh-CN" altLang="en-US" sz="1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25" name="object 64"/>
              <p:cNvGrpSpPr/>
              <p:nvPr/>
            </p:nvGrpSpPr>
            <p:grpSpPr>
              <a:xfrm>
                <a:off x="3415778" y="3021307"/>
                <a:ext cx="664182" cy="557198"/>
                <a:chOff x="5760696" y="1977263"/>
                <a:chExt cx="493913" cy="414355"/>
              </a:xfrm>
            </p:grpSpPr>
            <p:pic>
              <p:nvPicPr>
                <p:cNvPr id="127" name="object 65"/>
                <p:cNvPicPr/>
                <p:nvPr/>
              </p:nvPicPr>
              <p:blipFill>
                <a:blip r:embed="rId31" cstate="screen">
                  <a:extLst>
                    <a:ext uri="{28A0092B-C50C-407E-A947-70E740481C1C}">
                      <a14:useLocalDpi xmlns:a14="http://schemas.microsoft.com/office/drawing/2010/main"/>
                    </a:ext>
                  </a:extLst>
                </a:blip>
                <a:stretch>
                  <a:fillRect/>
                </a:stretch>
              </p:blipFill>
              <p:spPr>
                <a:xfrm>
                  <a:off x="5760696" y="1977263"/>
                  <a:ext cx="275841" cy="352674"/>
                </a:xfrm>
                <a:prstGeom prst="rect">
                  <a:avLst/>
                </a:prstGeom>
              </p:spPr>
            </p:pic>
            <p:pic>
              <p:nvPicPr>
                <p:cNvPr id="131" name="object 66"/>
                <p:cNvPicPr/>
                <p:nvPr/>
              </p:nvPicPr>
              <p:blipFill>
                <a:blip r:embed="rId32" cstate="screen">
                  <a:extLst>
                    <a:ext uri="{28A0092B-C50C-407E-A947-70E740481C1C}">
                      <a14:useLocalDpi xmlns:a14="http://schemas.microsoft.com/office/drawing/2010/main"/>
                    </a:ext>
                  </a:extLst>
                </a:blip>
                <a:stretch>
                  <a:fillRect/>
                </a:stretch>
              </p:blipFill>
              <p:spPr>
                <a:xfrm>
                  <a:off x="5998616" y="2003831"/>
                  <a:ext cx="255993" cy="387787"/>
                </a:xfrm>
                <a:prstGeom prst="rect">
                  <a:avLst/>
                </a:prstGeom>
              </p:spPr>
            </p:pic>
          </p:grpSp>
          <p:sp>
            <p:nvSpPr>
              <p:cNvPr id="126" name="上下箭头 125"/>
              <p:cNvSpPr/>
              <p:nvPr/>
            </p:nvSpPr>
            <p:spPr>
              <a:xfrm>
                <a:off x="6028585" y="2622185"/>
                <a:ext cx="218551" cy="370159"/>
              </a:xfrm>
              <a:prstGeom prst="upDownArrow">
                <a:avLst/>
              </a:prstGeom>
              <a:gradFill flip="none" rotWithShape="1">
                <a:gsLst>
                  <a:gs pos="55000">
                    <a:srgbClr val="327EC4"/>
                  </a:gs>
                  <a:gs pos="23000">
                    <a:srgbClr val="2E74B4"/>
                  </a:gs>
                  <a:gs pos="0">
                    <a:srgbClr val="276399"/>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7" name="上下箭头 56"/>
            <p:cNvSpPr/>
            <p:nvPr/>
          </p:nvSpPr>
          <p:spPr>
            <a:xfrm rot="5400000">
              <a:off x="5952345" y="4805160"/>
              <a:ext cx="218551" cy="515874"/>
            </a:xfrm>
            <a:prstGeom prst="upDownArrow">
              <a:avLst/>
            </a:prstGeom>
            <a:gradFill flip="none" rotWithShape="1">
              <a:gsLst>
                <a:gs pos="55000">
                  <a:srgbClr val="327EC4"/>
                </a:gs>
                <a:gs pos="23000">
                  <a:srgbClr val="2E74B4"/>
                </a:gs>
                <a:gs pos="0">
                  <a:srgbClr val="276399"/>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8" name="组合 57"/>
            <p:cNvGrpSpPr/>
            <p:nvPr/>
          </p:nvGrpSpPr>
          <p:grpSpPr>
            <a:xfrm>
              <a:off x="1228033" y="4349553"/>
              <a:ext cx="4515392" cy="1325175"/>
              <a:chOff x="1351665" y="4524444"/>
              <a:chExt cx="4515392" cy="1325175"/>
            </a:xfrm>
          </p:grpSpPr>
          <p:sp>
            <p:nvSpPr>
              <p:cNvPr id="101" name="矩形 100"/>
              <p:cNvSpPr/>
              <p:nvPr>
                <p:custDataLst>
                  <p:tags r:id="rId11"/>
                </p:custDataLst>
              </p:nvPr>
            </p:nvSpPr>
            <p:spPr>
              <a:xfrm>
                <a:off x="1351665" y="4524444"/>
                <a:ext cx="4515392" cy="1325175"/>
              </a:xfrm>
              <a:prstGeom prst="rect">
                <a:avLst/>
              </a:prstGeom>
              <a:gradFill flip="none" rotWithShape="1">
                <a:gsLst>
                  <a:gs pos="100000">
                    <a:srgbClr val="2E75B6"/>
                  </a:gs>
                  <a:gs pos="0">
                    <a:srgbClr val="1F4F7A"/>
                  </a:gs>
                </a:gsLst>
                <a:path path="circle">
                  <a:fillToRect t="100000" r="100000"/>
                </a:path>
                <a:tileRect l="-100000" b="-100000"/>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mn-ea"/>
                </a:endParaRPr>
              </a:p>
            </p:txBody>
          </p:sp>
          <p:grpSp>
            <p:nvGrpSpPr>
              <p:cNvPr id="102" name="组合 101"/>
              <p:cNvGrpSpPr/>
              <p:nvPr/>
            </p:nvGrpSpPr>
            <p:grpSpPr>
              <a:xfrm>
                <a:off x="3628979" y="4654674"/>
                <a:ext cx="1266726" cy="1108064"/>
                <a:chOff x="4423197" y="4654674"/>
                <a:chExt cx="1266726" cy="1108064"/>
              </a:xfrm>
            </p:grpSpPr>
            <p:sp>
              <p:nvSpPr>
                <p:cNvPr id="116" name="矩形 115"/>
                <p:cNvSpPr/>
                <p:nvPr>
                  <p:custDataLst>
                    <p:tags r:id="rId15"/>
                  </p:custDataLst>
                </p:nvPr>
              </p:nvSpPr>
              <p:spPr>
                <a:xfrm>
                  <a:off x="4423197" y="5495826"/>
                  <a:ext cx="1266726" cy="266912"/>
                </a:xfrm>
                <a:prstGeom prst="rect">
                  <a:avLst/>
                </a:prstGeom>
                <a:noFill/>
                <a:ln w="3175" cap="flat" cmpd="sng" algn="ctr">
                  <a:noFill/>
                  <a:prstDash val="solid"/>
                </a:ln>
                <a:effectLst/>
                <a:extLst>
                  <a:ext uri="{909E8E84-426E-40DD-AFC4-6F175D3DCCD1}">
                    <a14:hiddenFill xmlns:a14="http://schemas.microsoft.com/office/drawing/2010/main">
                      <a:gradFill flip="none" rotWithShape="1">
                        <a:gsLst>
                          <a:gs pos="100000">
                            <a:srgbClr val="67B2F8">
                              <a:alpha val="25000"/>
                            </a:srgbClr>
                          </a:gs>
                          <a:gs pos="29000">
                            <a:srgbClr val="00B0F0">
                              <a:alpha val="0"/>
                            </a:srgbClr>
                          </a:gs>
                        </a:gsLst>
                        <a:path path="circle">
                          <a:fillToRect l="50000" t="50000" r="50000" b="50000"/>
                        </a:path>
                        <a:tileRect/>
                      </a:gradFill>
                    </a14:hiddenFill>
                  </a:ext>
                </a:extLst>
              </p:spPr>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Arial" panose="020F0502020204030204"/>
                      <a:ea typeface="微软雅黑"/>
                      <a:cs typeface="+mn-ea"/>
                      <a:sym typeface="Arial" panose="020B0604020202020204" pitchFamily="34" charset="0"/>
                    </a:rPr>
                    <a:t>Bedside</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Arial" panose="020F0502020204030204"/>
                      <a:ea typeface="微软雅黑"/>
                      <a:cs typeface="+mn-ea"/>
                      <a:sym typeface="Arial" panose="020B0604020202020204" pitchFamily="34" charset="0"/>
                    </a:rPr>
                    <a:t>Terminal</a:t>
                  </a:r>
                  <a:endParaRPr kumimoji="0" lang="zh-CN" altLang="en-US" sz="1000" b="1" i="0" u="none" strike="noStrike" kern="1200" cap="none" spc="0" normalizeH="0" baseline="0" noProof="0" dirty="0">
                    <a:ln>
                      <a:noFill/>
                    </a:ln>
                    <a:solidFill>
                      <a:prstClr val="white"/>
                    </a:solidFill>
                    <a:effectLst/>
                    <a:uLnTx/>
                    <a:uFillTx/>
                    <a:latin typeface="Arial" panose="020F0502020204030204"/>
                    <a:ea typeface="微软雅黑"/>
                    <a:cs typeface="+mn-ea"/>
                    <a:sym typeface="Arial" panose="020B0604020202020204" pitchFamily="34" charset="0"/>
                  </a:endParaRPr>
                </a:p>
              </p:txBody>
            </p:sp>
            <p:pic>
              <p:nvPicPr>
                <p:cNvPr id="117" name="Picture 14" descr="DS-KHB9703-WH1"/>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4602768" y="4654674"/>
                  <a:ext cx="1000334" cy="8508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组合 102"/>
              <p:cNvGrpSpPr/>
              <p:nvPr/>
            </p:nvGrpSpPr>
            <p:grpSpPr>
              <a:xfrm>
                <a:off x="1434894" y="4980098"/>
                <a:ext cx="932718" cy="808566"/>
                <a:chOff x="1637999" y="4992901"/>
                <a:chExt cx="932718" cy="808566"/>
              </a:xfrm>
            </p:grpSpPr>
            <p:sp>
              <p:nvSpPr>
                <p:cNvPr id="108" name="文本框 107"/>
                <p:cNvSpPr txBox="1"/>
                <p:nvPr>
                  <p:custDataLst>
                    <p:tags r:id="rId13"/>
                  </p:custDataLst>
                </p:nvPr>
              </p:nvSpPr>
              <p:spPr>
                <a:xfrm>
                  <a:off x="1668317" y="4992901"/>
                  <a:ext cx="102450" cy="204267"/>
                </a:xfrm>
                <a:prstGeom prst="rect">
                  <a:avLst/>
                </a:prstGeom>
                <a:noFill/>
              </p:spPr>
              <p:txBody>
                <a:bodyPr wrap="square" rtlCol="0" anchor="ctr">
                  <a:spAutoFit/>
                </a:bodyPr>
                <a:lstStyle>
                  <a:defPPr>
                    <a:defRPr lang="zh-CN"/>
                  </a:defPPr>
                  <a:lvl1pPr marR="0" lvl="0" indent="0" algn="ctr" fontAlgn="auto">
                    <a:lnSpc>
                      <a:spcPct val="100000"/>
                    </a:lnSpc>
                    <a:spcBef>
                      <a:spcPts val="0"/>
                    </a:spcBef>
                    <a:spcAft>
                      <a:spcPts val="0"/>
                    </a:spcAft>
                    <a:buClrTx/>
                    <a:buSzTx/>
                    <a:buFontTx/>
                    <a:buNone/>
                    <a:defRPr kumimoji="0" sz="1000" b="0" i="0" u="none" strike="noStrike" kern="0" cap="none" spc="0" normalizeH="0" baseline="0">
                      <a:ln>
                        <a:noFill/>
                      </a:ln>
                      <a:solidFill>
                        <a:srgbClr val="CED3DC"/>
                      </a:solidFill>
                      <a:effectLst/>
                      <a:uLnTx/>
                      <a:uFillTx/>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35"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09" name="矩形 108"/>
                <p:cNvSpPr/>
                <p:nvPr>
                  <p:custDataLst>
                    <p:tags r:id="rId14"/>
                  </p:custDataLst>
                </p:nvPr>
              </p:nvSpPr>
              <p:spPr>
                <a:xfrm>
                  <a:off x="1637999" y="5534555"/>
                  <a:ext cx="932718" cy="266912"/>
                </a:xfrm>
                <a:prstGeom prst="rect">
                  <a:avLst/>
                </a:prstGeom>
                <a:noFill/>
                <a:ln w="3175" cap="flat" cmpd="sng" algn="ctr">
                  <a:noFill/>
                  <a:prstDash val="solid"/>
                </a:ln>
                <a:effectLst/>
                <a:extLst>
                  <a:ext uri="{909E8E84-426E-40DD-AFC4-6F175D3DCCD1}">
                    <a14:hiddenFill xmlns:a14="http://schemas.microsoft.com/office/drawing/2010/main">
                      <a:gradFill flip="none" rotWithShape="1">
                        <a:gsLst>
                          <a:gs pos="100000">
                            <a:srgbClr val="67B2F8">
                              <a:alpha val="25000"/>
                            </a:srgbClr>
                          </a:gs>
                          <a:gs pos="29000">
                            <a:srgbClr val="00B0F0">
                              <a:alpha val="0"/>
                            </a:srgbClr>
                          </a:gs>
                        </a:gsLst>
                        <a:path path="circle">
                          <a:fillToRect l="50000" t="50000" r="50000" b="50000"/>
                        </a:path>
                        <a:tileRect/>
                      </a:gradFill>
                    </a14:hiddenFill>
                  </a:ext>
                </a:extLst>
              </p:spPr>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Arial" panose="020F0502020204030204"/>
                      <a:ea typeface="微软雅黑"/>
                      <a:cs typeface="+mn-ea"/>
                      <a:sym typeface="Arial" panose="020B0604020202020204" pitchFamily="34" charset="0"/>
                    </a:rPr>
                    <a:t>Bedhead Terminal</a:t>
                  </a:r>
                  <a:endParaRPr kumimoji="0" lang="zh-CN" altLang="en-US" sz="1000" b="1" i="0" u="none" strike="noStrike" kern="1200" cap="none" spc="0" normalizeH="0" baseline="0" noProof="0" dirty="0">
                    <a:ln>
                      <a:noFill/>
                    </a:ln>
                    <a:solidFill>
                      <a:prstClr val="white"/>
                    </a:solidFill>
                    <a:effectLst/>
                    <a:uLnTx/>
                    <a:uFillTx/>
                    <a:latin typeface="Arial" panose="020F0502020204030204"/>
                    <a:ea typeface="微软雅黑"/>
                    <a:cs typeface="+mn-ea"/>
                    <a:sym typeface="Arial" panose="020B0604020202020204" pitchFamily="34" charset="0"/>
                  </a:endParaRPr>
                </a:p>
              </p:txBody>
            </p:sp>
          </p:grpSp>
          <p:grpSp>
            <p:nvGrpSpPr>
              <p:cNvPr id="105" name="组合 104"/>
              <p:cNvGrpSpPr/>
              <p:nvPr/>
            </p:nvGrpSpPr>
            <p:grpSpPr>
              <a:xfrm>
                <a:off x="2532045" y="4569778"/>
                <a:ext cx="932718" cy="1240294"/>
                <a:chOff x="2962996" y="4526250"/>
                <a:chExt cx="932718" cy="1240294"/>
              </a:xfrm>
            </p:grpSpPr>
            <p:sp>
              <p:nvSpPr>
                <p:cNvPr id="106" name="矩形 105"/>
                <p:cNvSpPr/>
                <p:nvPr>
                  <p:custDataLst>
                    <p:tags r:id="rId12"/>
                  </p:custDataLst>
                </p:nvPr>
              </p:nvSpPr>
              <p:spPr>
                <a:xfrm>
                  <a:off x="2962996" y="5499632"/>
                  <a:ext cx="932718" cy="266912"/>
                </a:xfrm>
                <a:prstGeom prst="rect">
                  <a:avLst/>
                </a:prstGeom>
                <a:noFill/>
                <a:ln w="3175" cap="flat" cmpd="sng" algn="ctr">
                  <a:noFill/>
                  <a:prstDash val="solid"/>
                </a:ln>
                <a:effectLst/>
                <a:extLst>
                  <a:ext uri="{909E8E84-426E-40DD-AFC4-6F175D3DCCD1}">
                    <a14:hiddenFill xmlns:a14="http://schemas.microsoft.com/office/drawing/2010/main">
                      <a:gradFill flip="none" rotWithShape="1">
                        <a:gsLst>
                          <a:gs pos="100000">
                            <a:srgbClr val="67B2F8">
                              <a:alpha val="25000"/>
                            </a:srgbClr>
                          </a:gs>
                          <a:gs pos="29000">
                            <a:srgbClr val="00B0F0">
                              <a:alpha val="0"/>
                            </a:srgbClr>
                          </a:gs>
                        </a:gsLst>
                        <a:path path="circle">
                          <a:fillToRect l="50000" t="50000" r="50000" b="50000"/>
                        </a:path>
                        <a:tileRect/>
                      </a:gradFill>
                    </a14:hiddenFill>
                  </a:ext>
                </a:extLst>
              </p:spPr>
              <p:txBody>
                <a:bodyPr wrap="square"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Arial" panose="020F0502020204030204"/>
                      <a:ea typeface="微软雅黑"/>
                      <a:cs typeface="+mn-ea"/>
                      <a:sym typeface="Arial" panose="020B0604020202020204" pitchFamily="34" charset="0"/>
                    </a:rPr>
                    <a:t>Doorway</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Arial" panose="020F0502020204030204"/>
                      <a:ea typeface="微软雅黑"/>
                      <a:cs typeface="+mn-ea"/>
                      <a:sym typeface="Arial" panose="020B0604020202020204" pitchFamily="34" charset="0"/>
                    </a:rPr>
                    <a:t>Terminal</a:t>
                  </a:r>
                  <a:endParaRPr kumimoji="0" lang="zh-CN" altLang="en-US" sz="1000" b="1" i="0" u="none" strike="noStrike" kern="1200" cap="none" spc="0" normalizeH="0" baseline="0" noProof="0" dirty="0">
                    <a:ln>
                      <a:noFill/>
                    </a:ln>
                    <a:solidFill>
                      <a:prstClr val="white"/>
                    </a:solidFill>
                    <a:effectLst/>
                    <a:uLnTx/>
                    <a:uFillTx/>
                    <a:latin typeface="Arial" panose="020F0502020204030204"/>
                    <a:ea typeface="微软雅黑"/>
                    <a:cs typeface="+mn-ea"/>
                    <a:sym typeface="Arial" panose="020B0604020202020204" pitchFamily="34" charset="0"/>
                  </a:endParaRPr>
                </a:p>
              </p:txBody>
            </p:sp>
            <p:pic>
              <p:nvPicPr>
                <p:cNvPr id="107" name="图片 106"/>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3166559" y="4526250"/>
                  <a:ext cx="541308" cy="925513"/>
                </a:xfrm>
                <a:prstGeom prst="rect">
                  <a:avLst/>
                </a:prstGeom>
              </p:spPr>
            </p:pic>
          </p:grpSp>
        </p:grpSp>
        <p:grpSp>
          <p:nvGrpSpPr>
            <p:cNvPr id="60" name="组合 59"/>
            <p:cNvGrpSpPr/>
            <p:nvPr/>
          </p:nvGrpSpPr>
          <p:grpSpPr>
            <a:xfrm>
              <a:off x="4881248" y="4546794"/>
              <a:ext cx="932718" cy="1040518"/>
              <a:chOff x="6125495" y="4742443"/>
              <a:chExt cx="932718" cy="1040518"/>
            </a:xfrm>
          </p:grpSpPr>
          <p:sp>
            <p:nvSpPr>
              <p:cNvPr id="99" name="矩形 98"/>
              <p:cNvSpPr/>
              <p:nvPr>
                <p:custDataLst>
                  <p:tags r:id="rId10"/>
                </p:custDataLst>
              </p:nvPr>
            </p:nvSpPr>
            <p:spPr>
              <a:xfrm>
                <a:off x="6125495" y="5516049"/>
                <a:ext cx="932718" cy="266912"/>
              </a:xfrm>
              <a:prstGeom prst="rect">
                <a:avLst/>
              </a:prstGeom>
              <a:noFill/>
              <a:ln w="3175" cap="flat" cmpd="sng" algn="ctr">
                <a:noFill/>
                <a:prstDash val="solid"/>
              </a:ln>
              <a:effectLst/>
              <a:extLst>
                <a:ext uri="{909E8E84-426E-40DD-AFC4-6F175D3DCCD1}">
                  <a14:hiddenFill xmlns:a14="http://schemas.microsoft.com/office/drawing/2010/main">
                    <a:gradFill flip="none" rotWithShape="1">
                      <a:gsLst>
                        <a:gs pos="100000">
                          <a:srgbClr val="67B2F8">
                            <a:alpha val="25000"/>
                          </a:srgbClr>
                        </a:gs>
                        <a:gs pos="29000">
                          <a:srgbClr val="00B0F0">
                            <a:alpha val="0"/>
                          </a:srgbClr>
                        </a:gs>
                      </a:gsLst>
                      <a:path path="circle">
                        <a:fillToRect l="50000" t="50000" r="50000" b="50000"/>
                      </a:path>
                      <a:tileRect/>
                    </a:gradFill>
                  </a14:hiddenFill>
                </a:ext>
              </a:extLst>
            </p:spPr>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prstClr val="white"/>
                    </a:solidFill>
                    <a:effectLst/>
                    <a:uLnTx/>
                    <a:uFillTx/>
                    <a:latin typeface="Arial" panose="020F0502020204030204"/>
                    <a:ea typeface="微软雅黑"/>
                    <a:cs typeface="+mn-ea"/>
                    <a:sym typeface="Helvetica Now Text" panose="020B0504030202020204" pitchFamily="34" charset="0"/>
                  </a:rPr>
                  <a:t>Emergency Alarm</a:t>
                </a:r>
              </a:p>
            </p:txBody>
          </p:sp>
          <p:pic>
            <p:nvPicPr>
              <p:cNvPr id="100" name="图片 99"/>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238532" y="4742443"/>
                <a:ext cx="706644" cy="814054"/>
              </a:xfrm>
              <a:prstGeom prst="rect">
                <a:avLst/>
              </a:prstGeom>
            </p:spPr>
          </p:pic>
        </p:grpSp>
        <p:grpSp>
          <p:nvGrpSpPr>
            <p:cNvPr id="61" name="组合 60"/>
            <p:cNvGrpSpPr/>
            <p:nvPr/>
          </p:nvGrpSpPr>
          <p:grpSpPr>
            <a:xfrm>
              <a:off x="6360279" y="4343428"/>
              <a:ext cx="5464632" cy="1331300"/>
              <a:chOff x="5682127" y="4518319"/>
              <a:chExt cx="5464632" cy="1331300"/>
            </a:xfrm>
          </p:grpSpPr>
          <p:sp>
            <p:nvSpPr>
              <p:cNvPr id="69" name="圆角矩形 68"/>
              <p:cNvSpPr/>
              <p:nvPr>
                <p:custDataLst>
                  <p:tags r:id="rId3"/>
                </p:custDataLst>
              </p:nvPr>
            </p:nvSpPr>
            <p:spPr>
              <a:xfrm>
                <a:off x="5702706" y="4518319"/>
                <a:ext cx="813541" cy="1331300"/>
              </a:xfrm>
              <a:prstGeom prst="roundRect">
                <a:avLst/>
              </a:prstGeom>
              <a:gradFill flip="none" rotWithShape="1">
                <a:gsLst>
                  <a:gs pos="0">
                    <a:srgbClr val="1F4F7A"/>
                  </a:gs>
                  <a:gs pos="100000">
                    <a:srgbClr val="2C70AE"/>
                  </a:gs>
                </a:gsLst>
                <a:lin ang="540000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3" name="文本框 72"/>
              <p:cNvSpPr txBox="1"/>
              <p:nvPr>
                <p:custDataLst>
                  <p:tags r:id="rId4"/>
                </p:custDataLst>
              </p:nvPr>
            </p:nvSpPr>
            <p:spPr>
              <a:xfrm>
                <a:off x="5682127" y="4916477"/>
                <a:ext cx="8757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Nurse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rPr>
                  <a:t>Station</a:t>
                </a:r>
                <a:endParaRPr kumimoji="0" lang="zh-CN" altLang="en-US" sz="14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79" name="组合 78"/>
              <p:cNvGrpSpPr/>
              <p:nvPr/>
            </p:nvGrpSpPr>
            <p:grpSpPr>
              <a:xfrm>
                <a:off x="6586788" y="4518319"/>
                <a:ext cx="4559971" cy="1331300"/>
                <a:chOff x="6711195" y="4518319"/>
                <a:chExt cx="4559971" cy="1331300"/>
              </a:xfrm>
            </p:grpSpPr>
            <p:sp>
              <p:nvSpPr>
                <p:cNvPr id="81" name="矩形 80"/>
                <p:cNvSpPr/>
                <p:nvPr>
                  <p:custDataLst>
                    <p:tags r:id="rId5"/>
                  </p:custDataLst>
                </p:nvPr>
              </p:nvSpPr>
              <p:spPr>
                <a:xfrm>
                  <a:off x="6711195" y="4518319"/>
                  <a:ext cx="4538052" cy="1331300"/>
                </a:xfrm>
                <a:prstGeom prst="rect">
                  <a:avLst/>
                </a:prstGeom>
                <a:gradFill flip="none" rotWithShape="1">
                  <a:gsLst>
                    <a:gs pos="100000">
                      <a:srgbClr val="2E75B6"/>
                    </a:gs>
                    <a:gs pos="0">
                      <a:srgbClr val="1F4F7A"/>
                    </a:gs>
                  </a:gsLst>
                  <a:path path="circle">
                    <a:fillToRect t="100000" r="100000"/>
                  </a:path>
                  <a:tileRect l="-100000" b="-100000"/>
                </a:gradFill>
                <a:ln w="3175" cap="flat" cmpd="sng" algn="ctr">
                  <a:gradFill flip="none" rotWithShape="1">
                    <a:gsLst>
                      <a:gs pos="0">
                        <a:srgbClr val="00B0F0">
                          <a:alpha val="0"/>
                        </a:srgbClr>
                      </a:gs>
                      <a:gs pos="100000">
                        <a:srgbClr val="00B0F0">
                          <a:alpha val="87000"/>
                        </a:srgbClr>
                      </a:gs>
                    </a:gsLst>
                    <a:path path="circle">
                      <a:fillToRect l="50000" t="50000" r="50000" b="50000"/>
                    </a:path>
                    <a:tileRect/>
                  </a:gra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mn-ea"/>
                  </a:endParaRPr>
                </a:p>
              </p:txBody>
            </p:sp>
            <p:sp>
              <p:nvSpPr>
                <p:cNvPr id="84" name="文本框 83"/>
                <p:cNvSpPr txBox="1"/>
                <p:nvPr>
                  <p:custDataLst>
                    <p:tags r:id="rId6"/>
                  </p:custDataLst>
                </p:nvPr>
              </p:nvSpPr>
              <p:spPr>
                <a:xfrm>
                  <a:off x="6999237" y="4746964"/>
                  <a:ext cx="102450" cy="96660"/>
                </a:xfrm>
                <a:prstGeom prst="rect">
                  <a:avLst/>
                </a:prstGeom>
                <a:noFill/>
              </p:spPr>
              <p:txBody>
                <a:bodyPr wrap="square" rtlCol="0" anchor="ctr">
                  <a:spAutoFit/>
                </a:bodyPr>
                <a:lstStyle>
                  <a:defPPr>
                    <a:defRPr lang="zh-CN"/>
                  </a:defPPr>
                  <a:lvl1pPr marR="0" lvl="0" indent="0" algn="ctr" fontAlgn="auto">
                    <a:lnSpc>
                      <a:spcPct val="100000"/>
                    </a:lnSpc>
                    <a:spcBef>
                      <a:spcPts val="0"/>
                    </a:spcBef>
                    <a:spcAft>
                      <a:spcPts val="0"/>
                    </a:spcAft>
                    <a:buClrTx/>
                    <a:buSzTx/>
                    <a:buFontTx/>
                    <a:buNone/>
                    <a:defRPr kumimoji="0" sz="1000" b="0" i="0" u="none" strike="noStrike" kern="0" cap="none" spc="0" normalizeH="0" baseline="0">
                      <a:ln>
                        <a:noFill/>
                      </a:ln>
                      <a:solidFill>
                        <a:srgbClr val="CED3DC"/>
                      </a:solidFill>
                      <a:effectLst/>
                      <a:uLnTx/>
                      <a:uFillTx/>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35"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86" name="mobile-stock-data_38902"/>
                <p:cNvSpPr/>
                <p:nvPr>
                  <p:custDataLst>
                    <p:tags r:id="rId7"/>
                  </p:custDataLst>
                </p:nvPr>
              </p:nvSpPr>
              <p:spPr>
                <a:xfrm>
                  <a:off x="8468621" y="5080103"/>
                  <a:ext cx="197985" cy="230525"/>
                </a:xfrm>
                <a:custGeom>
                  <a:avLst/>
                  <a:gdLst>
                    <a:gd name="connsiteX0" fmla="*/ 312716 w 600864"/>
                    <a:gd name="connsiteY0" fmla="*/ 253086 h 522541"/>
                    <a:gd name="connsiteX1" fmla="*/ 312716 w 600864"/>
                    <a:gd name="connsiteY1" fmla="*/ 272214 h 522541"/>
                    <a:gd name="connsiteX2" fmla="*/ 578379 w 600864"/>
                    <a:gd name="connsiteY2" fmla="*/ 272214 h 522541"/>
                    <a:gd name="connsiteX3" fmla="*/ 578379 w 600864"/>
                    <a:gd name="connsiteY3" fmla="*/ 253086 h 522541"/>
                    <a:gd name="connsiteX4" fmla="*/ 166560 w 600864"/>
                    <a:gd name="connsiteY4" fmla="*/ 213998 h 522541"/>
                    <a:gd name="connsiteX5" fmla="*/ 156983 w 600864"/>
                    <a:gd name="connsiteY5" fmla="*/ 233542 h 522541"/>
                    <a:gd name="connsiteX6" fmla="*/ 154484 w 600864"/>
                    <a:gd name="connsiteY6" fmla="*/ 341241 h 522541"/>
                    <a:gd name="connsiteX7" fmla="*/ 150320 w 600864"/>
                    <a:gd name="connsiteY7" fmla="*/ 374091 h 522541"/>
                    <a:gd name="connsiteX8" fmla="*/ 147406 w 600864"/>
                    <a:gd name="connsiteY8" fmla="*/ 375754 h 522541"/>
                    <a:gd name="connsiteX9" fmla="*/ 135330 w 600864"/>
                    <a:gd name="connsiteY9" fmla="*/ 364527 h 522541"/>
                    <a:gd name="connsiteX10" fmla="*/ 107431 w 600864"/>
                    <a:gd name="connsiteY10" fmla="*/ 342488 h 522541"/>
                    <a:gd name="connsiteX11" fmla="*/ 102018 w 600864"/>
                    <a:gd name="connsiteY11" fmla="*/ 343736 h 522541"/>
                    <a:gd name="connsiteX12" fmla="*/ 95355 w 600864"/>
                    <a:gd name="connsiteY12" fmla="*/ 349142 h 522541"/>
                    <a:gd name="connsiteX13" fmla="*/ 124087 w 600864"/>
                    <a:gd name="connsiteY13" fmla="*/ 417337 h 522541"/>
                    <a:gd name="connsiteX14" fmla="*/ 178635 w 600864"/>
                    <a:gd name="connsiteY14" fmla="*/ 481790 h 522541"/>
                    <a:gd name="connsiteX15" fmla="*/ 187796 w 600864"/>
                    <a:gd name="connsiteY15" fmla="*/ 496344 h 522541"/>
                    <a:gd name="connsiteX16" fmla="*/ 187796 w 600864"/>
                    <a:gd name="connsiteY16" fmla="*/ 497592 h 522541"/>
                    <a:gd name="connsiteX17" fmla="*/ 187380 w 600864"/>
                    <a:gd name="connsiteY17" fmla="*/ 500086 h 522541"/>
                    <a:gd name="connsiteX18" fmla="*/ 278155 w 600864"/>
                    <a:gd name="connsiteY18" fmla="*/ 500086 h 522541"/>
                    <a:gd name="connsiteX19" fmla="*/ 283152 w 600864"/>
                    <a:gd name="connsiteY19" fmla="*/ 484285 h 522541"/>
                    <a:gd name="connsiteX20" fmla="*/ 297309 w 600864"/>
                    <a:gd name="connsiteY20" fmla="*/ 384071 h 522541"/>
                    <a:gd name="connsiteX21" fmla="*/ 297309 w 600864"/>
                    <a:gd name="connsiteY21" fmla="*/ 383655 h 522541"/>
                    <a:gd name="connsiteX22" fmla="*/ 291896 w 600864"/>
                    <a:gd name="connsiteY22" fmla="*/ 363280 h 522541"/>
                    <a:gd name="connsiteX23" fmla="*/ 267745 w 600864"/>
                    <a:gd name="connsiteY23" fmla="*/ 351221 h 522541"/>
                    <a:gd name="connsiteX24" fmla="*/ 265663 w 600864"/>
                    <a:gd name="connsiteY24" fmla="*/ 349973 h 522541"/>
                    <a:gd name="connsiteX25" fmla="*/ 246509 w 600864"/>
                    <a:gd name="connsiteY25" fmla="*/ 333756 h 522541"/>
                    <a:gd name="connsiteX26" fmla="*/ 233184 w 600864"/>
                    <a:gd name="connsiteY26" fmla="*/ 337083 h 522541"/>
                    <a:gd name="connsiteX27" fmla="*/ 231102 w 600864"/>
                    <a:gd name="connsiteY27" fmla="*/ 337498 h 522541"/>
                    <a:gd name="connsiteX28" fmla="*/ 229853 w 600864"/>
                    <a:gd name="connsiteY28" fmla="*/ 335835 h 522541"/>
                    <a:gd name="connsiteX29" fmla="*/ 211531 w 600864"/>
                    <a:gd name="connsiteY29" fmla="*/ 321697 h 522541"/>
                    <a:gd name="connsiteX30" fmla="*/ 194459 w 600864"/>
                    <a:gd name="connsiteY30" fmla="*/ 327934 h 522541"/>
                    <a:gd name="connsiteX31" fmla="*/ 192377 w 600864"/>
                    <a:gd name="connsiteY31" fmla="*/ 328350 h 522541"/>
                    <a:gd name="connsiteX32" fmla="*/ 184881 w 600864"/>
                    <a:gd name="connsiteY32" fmla="*/ 273461 h 522541"/>
                    <a:gd name="connsiteX33" fmla="*/ 184465 w 600864"/>
                    <a:gd name="connsiteY33" fmla="*/ 272214 h 522541"/>
                    <a:gd name="connsiteX34" fmla="*/ 181550 w 600864"/>
                    <a:gd name="connsiteY34" fmla="*/ 236869 h 522541"/>
                    <a:gd name="connsiteX35" fmla="*/ 181550 w 600864"/>
                    <a:gd name="connsiteY35" fmla="*/ 236037 h 522541"/>
                    <a:gd name="connsiteX36" fmla="*/ 180301 w 600864"/>
                    <a:gd name="connsiteY36" fmla="*/ 228136 h 522541"/>
                    <a:gd name="connsiteX37" fmla="*/ 179885 w 600864"/>
                    <a:gd name="connsiteY37" fmla="*/ 227720 h 522541"/>
                    <a:gd name="connsiteX38" fmla="*/ 179468 w 600864"/>
                    <a:gd name="connsiteY38" fmla="*/ 226889 h 522541"/>
                    <a:gd name="connsiteX39" fmla="*/ 166560 w 600864"/>
                    <a:gd name="connsiteY39" fmla="*/ 213998 h 522541"/>
                    <a:gd name="connsiteX40" fmla="*/ 353107 w 600864"/>
                    <a:gd name="connsiteY40" fmla="*/ 208592 h 522541"/>
                    <a:gd name="connsiteX41" fmla="*/ 353107 w 600864"/>
                    <a:gd name="connsiteY41" fmla="*/ 247264 h 522541"/>
                    <a:gd name="connsiteX42" fmla="*/ 379340 w 600864"/>
                    <a:gd name="connsiteY42" fmla="*/ 247264 h 522541"/>
                    <a:gd name="connsiteX43" fmla="*/ 379340 w 600864"/>
                    <a:gd name="connsiteY43" fmla="*/ 208592 h 522541"/>
                    <a:gd name="connsiteX44" fmla="*/ 403491 w 600864"/>
                    <a:gd name="connsiteY44" fmla="*/ 183643 h 522541"/>
                    <a:gd name="connsiteX45" fmla="*/ 403491 w 600864"/>
                    <a:gd name="connsiteY45" fmla="*/ 247264 h 522541"/>
                    <a:gd name="connsiteX46" fmla="*/ 429724 w 600864"/>
                    <a:gd name="connsiteY46" fmla="*/ 247264 h 522541"/>
                    <a:gd name="connsiteX47" fmla="*/ 429724 w 600864"/>
                    <a:gd name="connsiteY47" fmla="*/ 183643 h 522541"/>
                    <a:gd name="connsiteX48" fmla="*/ 12492 w 600864"/>
                    <a:gd name="connsiteY48" fmla="*/ 182811 h 522541"/>
                    <a:gd name="connsiteX49" fmla="*/ 8744 w 600864"/>
                    <a:gd name="connsiteY49" fmla="*/ 186554 h 522541"/>
                    <a:gd name="connsiteX50" fmla="*/ 8744 w 600864"/>
                    <a:gd name="connsiteY50" fmla="*/ 270966 h 522541"/>
                    <a:gd name="connsiteX51" fmla="*/ 12492 w 600864"/>
                    <a:gd name="connsiteY51" fmla="*/ 274709 h 522541"/>
                    <a:gd name="connsiteX52" fmla="*/ 16239 w 600864"/>
                    <a:gd name="connsiteY52" fmla="*/ 270966 h 522541"/>
                    <a:gd name="connsiteX53" fmla="*/ 16239 w 600864"/>
                    <a:gd name="connsiteY53" fmla="*/ 186554 h 522541"/>
                    <a:gd name="connsiteX54" fmla="*/ 12492 w 600864"/>
                    <a:gd name="connsiteY54" fmla="*/ 182811 h 522541"/>
                    <a:gd name="connsiteX55" fmla="*/ 167378 w 600864"/>
                    <a:gd name="connsiteY55" fmla="*/ 164139 h 522541"/>
                    <a:gd name="connsiteX56" fmla="*/ 217765 w 600864"/>
                    <a:gd name="connsiteY56" fmla="*/ 214805 h 522541"/>
                    <a:gd name="connsiteX57" fmla="*/ 212352 w 600864"/>
                    <a:gd name="connsiteY57" fmla="*/ 214805 h 522541"/>
                    <a:gd name="connsiteX58" fmla="*/ 167378 w 600864"/>
                    <a:gd name="connsiteY58" fmla="*/ 169538 h 522541"/>
                    <a:gd name="connsiteX59" fmla="*/ 121988 w 600864"/>
                    <a:gd name="connsiteY59" fmla="*/ 214805 h 522541"/>
                    <a:gd name="connsiteX60" fmla="*/ 116574 w 600864"/>
                    <a:gd name="connsiteY60" fmla="*/ 214805 h 522541"/>
                    <a:gd name="connsiteX61" fmla="*/ 167378 w 600864"/>
                    <a:gd name="connsiteY61" fmla="*/ 164139 h 522541"/>
                    <a:gd name="connsiteX62" fmla="*/ 450961 w 600864"/>
                    <a:gd name="connsiteY62" fmla="*/ 133744 h 522541"/>
                    <a:gd name="connsiteX63" fmla="*/ 450961 w 600864"/>
                    <a:gd name="connsiteY63" fmla="*/ 247264 h 522541"/>
                    <a:gd name="connsiteX64" fmla="*/ 477194 w 600864"/>
                    <a:gd name="connsiteY64" fmla="*/ 247264 h 522541"/>
                    <a:gd name="connsiteX65" fmla="*/ 477194 w 600864"/>
                    <a:gd name="connsiteY65" fmla="*/ 133744 h 522541"/>
                    <a:gd name="connsiteX66" fmla="*/ 39141 w 600864"/>
                    <a:gd name="connsiteY66" fmla="*/ 104636 h 522541"/>
                    <a:gd name="connsiteX67" fmla="*/ 39141 w 600864"/>
                    <a:gd name="connsiteY67" fmla="*/ 352884 h 522541"/>
                    <a:gd name="connsiteX68" fmla="*/ 72037 w 600864"/>
                    <a:gd name="connsiteY68" fmla="*/ 352884 h 522541"/>
                    <a:gd name="connsiteX69" fmla="*/ 72453 w 600864"/>
                    <a:gd name="connsiteY69" fmla="*/ 350805 h 522541"/>
                    <a:gd name="connsiteX70" fmla="*/ 74119 w 600864"/>
                    <a:gd name="connsiteY70" fmla="*/ 341241 h 522541"/>
                    <a:gd name="connsiteX71" fmla="*/ 95355 w 600864"/>
                    <a:gd name="connsiteY71" fmla="*/ 322113 h 522541"/>
                    <a:gd name="connsiteX72" fmla="*/ 129500 w 600864"/>
                    <a:gd name="connsiteY72" fmla="*/ 327103 h 522541"/>
                    <a:gd name="connsiteX73" fmla="*/ 132832 w 600864"/>
                    <a:gd name="connsiteY73" fmla="*/ 329182 h 522541"/>
                    <a:gd name="connsiteX74" fmla="*/ 133248 w 600864"/>
                    <a:gd name="connsiteY74" fmla="*/ 325440 h 522541"/>
                    <a:gd name="connsiteX75" fmla="*/ 134914 w 600864"/>
                    <a:gd name="connsiteY75" fmla="*/ 233958 h 522541"/>
                    <a:gd name="connsiteX76" fmla="*/ 134914 w 600864"/>
                    <a:gd name="connsiteY76" fmla="*/ 231463 h 522541"/>
                    <a:gd name="connsiteX77" fmla="*/ 166560 w 600864"/>
                    <a:gd name="connsiteY77" fmla="*/ 191544 h 522541"/>
                    <a:gd name="connsiteX78" fmla="*/ 199872 w 600864"/>
                    <a:gd name="connsiteY78" fmla="*/ 217325 h 522541"/>
                    <a:gd name="connsiteX79" fmla="*/ 200705 w 600864"/>
                    <a:gd name="connsiteY79" fmla="*/ 218988 h 522541"/>
                    <a:gd name="connsiteX80" fmla="*/ 201954 w 600864"/>
                    <a:gd name="connsiteY80" fmla="*/ 222730 h 522541"/>
                    <a:gd name="connsiteX81" fmla="*/ 203619 w 600864"/>
                    <a:gd name="connsiteY81" fmla="*/ 233542 h 522541"/>
                    <a:gd name="connsiteX82" fmla="*/ 203619 w 600864"/>
                    <a:gd name="connsiteY82" fmla="*/ 235621 h 522541"/>
                    <a:gd name="connsiteX83" fmla="*/ 206951 w 600864"/>
                    <a:gd name="connsiteY83" fmla="*/ 270135 h 522541"/>
                    <a:gd name="connsiteX84" fmla="*/ 206951 w 600864"/>
                    <a:gd name="connsiteY84" fmla="*/ 272630 h 522541"/>
                    <a:gd name="connsiteX85" fmla="*/ 209033 w 600864"/>
                    <a:gd name="connsiteY85" fmla="*/ 297579 h 522541"/>
                    <a:gd name="connsiteX86" fmla="*/ 209449 w 600864"/>
                    <a:gd name="connsiteY86" fmla="*/ 299658 h 522541"/>
                    <a:gd name="connsiteX87" fmla="*/ 211947 w 600864"/>
                    <a:gd name="connsiteY87" fmla="*/ 299658 h 522541"/>
                    <a:gd name="connsiteX88" fmla="*/ 239430 w 600864"/>
                    <a:gd name="connsiteY88" fmla="*/ 310886 h 522541"/>
                    <a:gd name="connsiteX89" fmla="*/ 239846 w 600864"/>
                    <a:gd name="connsiteY89" fmla="*/ 311717 h 522541"/>
                    <a:gd name="connsiteX90" fmla="*/ 241095 w 600864"/>
                    <a:gd name="connsiteY90" fmla="*/ 311717 h 522541"/>
                    <a:gd name="connsiteX91" fmla="*/ 246509 w 600864"/>
                    <a:gd name="connsiteY91" fmla="*/ 311301 h 522541"/>
                    <a:gd name="connsiteX92" fmla="*/ 281070 w 600864"/>
                    <a:gd name="connsiteY92" fmla="*/ 330845 h 522541"/>
                    <a:gd name="connsiteX93" fmla="*/ 281486 w 600864"/>
                    <a:gd name="connsiteY93" fmla="*/ 331677 h 522541"/>
                    <a:gd name="connsiteX94" fmla="*/ 282319 w 600864"/>
                    <a:gd name="connsiteY94" fmla="*/ 331677 h 522541"/>
                    <a:gd name="connsiteX95" fmla="*/ 308968 w 600864"/>
                    <a:gd name="connsiteY95" fmla="*/ 348726 h 522541"/>
                    <a:gd name="connsiteX96" fmla="*/ 311050 w 600864"/>
                    <a:gd name="connsiteY96" fmla="*/ 351637 h 522541"/>
                    <a:gd name="connsiteX97" fmla="*/ 311883 w 600864"/>
                    <a:gd name="connsiteY97" fmla="*/ 352884 h 522541"/>
                    <a:gd name="connsiteX98" fmla="*/ 426809 w 600864"/>
                    <a:gd name="connsiteY98" fmla="*/ 352884 h 522541"/>
                    <a:gd name="connsiteX99" fmla="*/ 426809 w 600864"/>
                    <a:gd name="connsiteY99" fmla="*/ 295500 h 522541"/>
                    <a:gd name="connsiteX100" fmla="*/ 315214 w 600864"/>
                    <a:gd name="connsiteY100" fmla="*/ 295500 h 522541"/>
                    <a:gd name="connsiteX101" fmla="*/ 290647 w 600864"/>
                    <a:gd name="connsiteY101" fmla="*/ 270966 h 522541"/>
                    <a:gd name="connsiteX102" fmla="*/ 290647 w 600864"/>
                    <a:gd name="connsiteY102" fmla="*/ 255997 h 522541"/>
                    <a:gd name="connsiteX103" fmla="*/ 315214 w 600864"/>
                    <a:gd name="connsiteY103" fmla="*/ 231463 h 522541"/>
                    <a:gd name="connsiteX104" fmla="*/ 331038 w 600864"/>
                    <a:gd name="connsiteY104" fmla="*/ 231463 h 522541"/>
                    <a:gd name="connsiteX105" fmla="*/ 331038 w 600864"/>
                    <a:gd name="connsiteY105" fmla="*/ 214830 h 522541"/>
                    <a:gd name="connsiteX106" fmla="*/ 329788 w 600864"/>
                    <a:gd name="connsiteY106" fmla="*/ 214414 h 522541"/>
                    <a:gd name="connsiteX107" fmla="*/ 319378 w 600864"/>
                    <a:gd name="connsiteY107" fmla="*/ 207345 h 522541"/>
                    <a:gd name="connsiteX108" fmla="*/ 311050 w 600864"/>
                    <a:gd name="connsiteY108" fmla="*/ 183643 h 522541"/>
                    <a:gd name="connsiteX109" fmla="*/ 324792 w 600864"/>
                    <a:gd name="connsiteY109" fmla="*/ 161604 h 522541"/>
                    <a:gd name="connsiteX110" fmla="*/ 397661 w 600864"/>
                    <a:gd name="connsiteY110" fmla="*/ 108794 h 522541"/>
                    <a:gd name="connsiteX111" fmla="*/ 402658 w 600864"/>
                    <a:gd name="connsiteY111" fmla="*/ 104636 h 522541"/>
                    <a:gd name="connsiteX112" fmla="*/ 496764 w 600864"/>
                    <a:gd name="connsiteY112" fmla="*/ 85508 h 522541"/>
                    <a:gd name="connsiteX113" fmla="*/ 496764 w 600864"/>
                    <a:gd name="connsiteY113" fmla="*/ 247264 h 522541"/>
                    <a:gd name="connsiteX114" fmla="*/ 522998 w 600864"/>
                    <a:gd name="connsiteY114" fmla="*/ 247264 h 522541"/>
                    <a:gd name="connsiteX115" fmla="*/ 522998 w 600864"/>
                    <a:gd name="connsiteY115" fmla="*/ 85508 h 522541"/>
                    <a:gd name="connsiteX116" fmla="*/ 544234 w 600864"/>
                    <a:gd name="connsiteY116" fmla="*/ 39351 h 522541"/>
                    <a:gd name="connsiteX117" fmla="*/ 544234 w 600864"/>
                    <a:gd name="connsiteY117" fmla="*/ 247264 h 522541"/>
                    <a:gd name="connsiteX118" fmla="*/ 570467 w 600864"/>
                    <a:gd name="connsiteY118" fmla="*/ 247264 h 522541"/>
                    <a:gd name="connsiteX119" fmla="*/ 570467 w 600864"/>
                    <a:gd name="connsiteY119" fmla="*/ 39351 h 522541"/>
                    <a:gd name="connsiteX120" fmla="*/ 522998 w 600864"/>
                    <a:gd name="connsiteY120" fmla="*/ 20639 h 522541"/>
                    <a:gd name="connsiteX121" fmla="*/ 481774 w 600864"/>
                    <a:gd name="connsiteY121" fmla="*/ 33529 h 522541"/>
                    <a:gd name="connsiteX122" fmla="*/ 476361 w 600864"/>
                    <a:gd name="connsiteY122" fmla="*/ 38104 h 522541"/>
                    <a:gd name="connsiteX123" fmla="*/ 476777 w 600864"/>
                    <a:gd name="connsiteY123" fmla="*/ 43925 h 522541"/>
                    <a:gd name="connsiteX124" fmla="*/ 488436 w 600864"/>
                    <a:gd name="connsiteY124" fmla="*/ 48083 h 522541"/>
                    <a:gd name="connsiteX125" fmla="*/ 491768 w 600864"/>
                    <a:gd name="connsiteY125" fmla="*/ 46836 h 522541"/>
                    <a:gd name="connsiteX126" fmla="*/ 336867 w 600864"/>
                    <a:gd name="connsiteY126" fmla="*/ 179485 h 522541"/>
                    <a:gd name="connsiteX127" fmla="*/ 333120 w 600864"/>
                    <a:gd name="connsiteY127" fmla="*/ 185306 h 522541"/>
                    <a:gd name="connsiteX128" fmla="*/ 335202 w 600864"/>
                    <a:gd name="connsiteY128" fmla="*/ 190712 h 522541"/>
                    <a:gd name="connsiteX129" fmla="*/ 342280 w 600864"/>
                    <a:gd name="connsiteY129" fmla="*/ 193623 h 522541"/>
                    <a:gd name="connsiteX130" fmla="*/ 347694 w 600864"/>
                    <a:gd name="connsiteY130" fmla="*/ 191959 h 522541"/>
                    <a:gd name="connsiteX131" fmla="*/ 508840 w 600864"/>
                    <a:gd name="connsiteY131" fmla="*/ 53489 h 522541"/>
                    <a:gd name="connsiteX132" fmla="*/ 509673 w 600864"/>
                    <a:gd name="connsiteY132" fmla="*/ 58895 h 522541"/>
                    <a:gd name="connsiteX133" fmla="*/ 518834 w 600864"/>
                    <a:gd name="connsiteY133" fmla="*/ 65964 h 522541"/>
                    <a:gd name="connsiteX134" fmla="*/ 519666 w 600864"/>
                    <a:gd name="connsiteY134" fmla="*/ 65964 h 522541"/>
                    <a:gd name="connsiteX135" fmla="*/ 526329 w 600864"/>
                    <a:gd name="connsiteY135" fmla="*/ 62221 h 522541"/>
                    <a:gd name="connsiteX136" fmla="*/ 527994 w 600864"/>
                    <a:gd name="connsiteY136" fmla="*/ 57232 h 522541"/>
                    <a:gd name="connsiteX137" fmla="*/ 513837 w 600864"/>
                    <a:gd name="connsiteY137" fmla="*/ 1095 h 522541"/>
                    <a:gd name="connsiteX138" fmla="*/ 534240 w 600864"/>
                    <a:gd name="connsiteY138" fmla="*/ 4006 h 522541"/>
                    <a:gd name="connsiteX139" fmla="*/ 544234 w 600864"/>
                    <a:gd name="connsiteY139" fmla="*/ 16481 h 522541"/>
                    <a:gd name="connsiteX140" fmla="*/ 544650 w 600864"/>
                    <a:gd name="connsiteY140" fmla="*/ 18144 h 522541"/>
                    <a:gd name="connsiteX141" fmla="*/ 567969 w 600864"/>
                    <a:gd name="connsiteY141" fmla="*/ 18144 h 522541"/>
                    <a:gd name="connsiteX142" fmla="*/ 592536 w 600864"/>
                    <a:gd name="connsiteY142" fmla="*/ 42678 h 522541"/>
                    <a:gd name="connsiteX143" fmla="*/ 592536 w 600864"/>
                    <a:gd name="connsiteY143" fmla="*/ 237700 h 522541"/>
                    <a:gd name="connsiteX144" fmla="*/ 593369 w 600864"/>
                    <a:gd name="connsiteY144" fmla="*/ 238532 h 522541"/>
                    <a:gd name="connsiteX145" fmla="*/ 600864 w 600864"/>
                    <a:gd name="connsiteY145" fmla="*/ 255997 h 522541"/>
                    <a:gd name="connsiteX146" fmla="*/ 600864 w 600864"/>
                    <a:gd name="connsiteY146" fmla="*/ 270966 h 522541"/>
                    <a:gd name="connsiteX147" fmla="*/ 576297 w 600864"/>
                    <a:gd name="connsiteY147" fmla="*/ 295500 h 522541"/>
                    <a:gd name="connsiteX148" fmla="*/ 462620 w 600864"/>
                    <a:gd name="connsiteY148" fmla="*/ 295500 h 522541"/>
                    <a:gd name="connsiteX149" fmla="*/ 462620 w 600864"/>
                    <a:gd name="connsiteY149" fmla="*/ 354963 h 522541"/>
                    <a:gd name="connsiteX150" fmla="*/ 442216 w 600864"/>
                    <a:gd name="connsiteY150" fmla="*/ 374923 h 522541"/>
                    <a:gd name="connsiteX151" fmla="*/ 319378 w 600864"/>
                    <a:gd name="connsiteY151" fmla="*/ 374923 h 522541"/>
                    <a:gd name="connsiteX152" fmla="*/ 319795 w 600864"/>
                    <a:gd name="connsiteY152" fmla="*/ 377418 h 522541"/>
                    <a:gd name="connsiteX153" fmla="*/ 319795 w 600864"/>
                    <a:gd name="connsiteY153" fmla="*/ 383655 h 522541"/>
                    <a:gd name="connsiteX154" fmla="*/ 303555 w 600864"/>
                    <a:gd name="connsiteY154" fmla="*/ 493017 h 522541"/>
                    <a:gd name="connsiteX155" fmla="*/ 294394 w 600864"/>
                    <a:gd name="connsiteY155" fmla="*/ 522541 h 522541"/>
                    <a:gd name="connsiteX156" fmla="*/ 163229 w 600864"/>
                    <a:gd name="connsiteY156" fmla="*/ 522125 h 522541"/>
                    <a:gd name="connsiteX157" fmla="*/ 164894 w 600864"/>
                    <a:gd name="connsiteY157" fmla="*/ 499255 h 522541"/>
                    <a:gd name="connsiteX158" fmla="*/ 163229 w 600864"/>
                    <a:gd name="connsiteY158" fmla="*/ 497592 h 522541"/>
                    <a:gd name="connsiteX159" fmla="*/ 105349 w 600864"/>
                    <a:gd name="connsiteY159" fmla="*/ 429396 h 522541"/>
                    <a:gd name="connsiteX160" fmla="*/ 76617 w 600864"/>
                    <a:gd name="connsiteY160" fmla="*/ 376586 h 522541"/>
                    <a:gd name="connsiteX161" fmla="*/ 75784 w 600864"/>
                    <a:gd name="connsiteY161" fmla="*/ 374923 h 522541"/>
                    <a:gd name="connsiteX162" fmla="*/ 19987 w 600864"/>
                    <a:gd name="connsiteY162" fmla="*/ 374923 h 522541"/>
                    <a:gd name="connsiteX163" fmla="*/ 0 w 600864"/>
                    <a:gd name="connsiteY163" fmla="*/ 354963 h 522541"/>
                    <a:gd name="connsiteX164" fmla="*/ 0 w 600864"/>
                    <a:gd name="connsiteY164" fmla="*/ 102557 h 522541"/>
                    <a:gd name="connsiteX165" fmla="*/ 19987 w 600864"/>
                    <a:gd name="connsiteY165" fmla="*/ 82597 h 522541"/>
                    <a:gd name="connsiteX166" fmla="*/ 428891 w 600864"/>
                    <a:gd name="connsiteY166" fmla="*/ 82597 h 522541"/>
                    <a:gd name="connsiteX167" fmla="*/ 429308 w 600864"/>
                    <a:gd name="connsiteY167" fmla="*/ 81765 h 522541"/>
                    <a:gd name="connsiteX168" fmla="*/ 455957 w 600864"/>
                    <a:gd name="connsiteY168" fmla="*/ 56400 h 522541"/>
                    <a:gd name="connsiteX169" fmla="*/ 456790 w 600864"/>
                    <a:gd name="connsiteY169" fmla="*/ 55152 h 522541"/>
                    <a:gd name="connsiteX170" fmla="*/ 456374 w 600864"/>
                    <a:gd name="connsiteY170" fmla="*/ 53905 h 522541"/>
                    <a:gd name="connsiteX171" fmla="*/ 455957 w 600864"/>
                    <a:gd name="connsiteY171" fmla="*/ 30203 h 522541"/>
                    <a:gd name="connsiteX172" fmla="*/ 475112 w 600864"/>
                    <a:gd name="connsiteY172" fmla="*/ 13154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00864" h="522541">
                      <a:moveTo>
                        <a:pt x="312716" y="253086"/>
                      </a:moveTo>
                      <a:lnTo>
                        <a:pt x="312716" y="272214"/>
                      </a:lnTo>
                      <a:lnTo>
                        <a:pt x="578379" y="272214"/>
                      </a:lnTo>
                      <a:lnTo>
                        <a:pt x="578379" y="253086"/>
                      </a:lnTo>
                      <a:close/>
                      <a:moveTo>
                        <a:pt x="166560" y="213998"/>
                      </a:moveTo>
                      <a:cubicBezTo>
                        <a:pt x="164478" y="213998"/>
                        <a:pt x="158648" y="216077"/>
                        <a:pt x="156983" y="233542"/>
                      </a:cubicBezTo>
                      <a:cubicBezTo>
                        <a:pt x="156983" y="312965"/>
                        <a:pt x="154901" y="338330"/>
                        <a:pt x="154484" y="341241"/>
                      </a:cubicBezTo>
                      <a:cubicBezTo>
                        <a:pt x="154484" y="364943"/>
                        <a:pt x="152819" y="371596"/>
                        <a:pt x="150320" y="374091"/>
                      </a:cubicBezTo>
                      <a:cubicBezTo>
                        <a:pt x="149488" y="374923"/>
                        <a:pt x="148655" y="375754"/>
                        <a:pt x="147406" y="375754"/>
                      </a:cubicBezTo>
                      <a:cubicBezTo>
                        <a:pt x="143658" y="375754"/>
                        <a:pt x="140327" y="371180"/>
                        <a:pt x="135330" y="364527"/>
                      </a:cubicBezTo>
                      <a:cubicBezTo>
                        <a:pt x="128251" y="354963"/>
                        <a:pt x="118674" y="342488"/>
                        <a:pt x="107431" y="342488"/>
                      </a:cubicBezTo>
                      <a:cubicBezTo>
                        <a:pt x="105765" y="342488"/>
                        <a:pt x="104100" y="342904"/>
                        <a:pt x="102018" y="343736"/>
                      </a:cubicBezTo>
                      <a:cubicBezTo>
                        <a:pt x="97437" y="344568"/>
                        <a:pt x="95772" y="347062"/>
                        <a:pt x="95355" y="349142"/>
                      </a:cubicBezTo>
                      <a:cubicBezTo>
                        <a:pt x="89526" y="364111"/>
                        <a:pt x="114093" y="403199"/>
                        <a:pt x="124087" y="417337"/>
                      </a:cubicBezTo>
                      <a:cubicBezTo>
                        <a:pt x="139494" y="444366"/>
                        <a:pt x="176970" y="480127"/>
                        <a:pt x="178635" y="481790"/>
                      </a:cubicBezTo>
                      <a:cubicBezTo>
                        <a:pt x="184881" y="486780"/>
                        <a:pt x="187796" y="491770"/>
                        <a:pt x="187796" y="496344"/>
                      </a:cubicBezTo>
                      <a:cubicBezTo>
                        <a:pt x="187796" y="496760"/>
                        <a:pt x="187796" y="497176"/>
                        <a:pt x="187796" y="497592"/>
                      </a:cubicBezTo>
                      <a:lnTo>
                        <a:pt x="187380" y="500086"/>
                      </a:lnTo>
                      <a:lnTo>
                        <a:pt x="278155" y="500086"/>
                      </a:lnTo>
                      <a:lnTo>
                        <a:pt x="283152" y="484285"/>
                      </a:lnTo>
                      <a:cubicBezTo>
                        <a:pt x="304388" y="443534"/>
                        <a:pt x="297309" y="384487"/>
                        <a:pt x="297309" y="384071"/>
                      </a:cubicBezTo>
                      <a:cubicBezTo>
                        <a:pt x="297309" y="384071"/>
                        <a:pt x="297309" y="383655"/>
                        <a:pt x="297309" y="383655"/>
                      </a:cubicBezTo>
                      <a:cubicBezTo>
                        <a:pt x="298142" y="375339"/>
                        <a:pt x="296476" y="368685"/>
                        <a:pt x="291896" y="363280"/>
                      </a:cubicBezTo>
                      <a:cubicBezTo>
                        <a:pt x="283152" y="352884"/>
                        <a:pt x="267745" y="351221"/>
                        <a:pt x="267745" y="351221"/>
                      </a:cubicBezTo>
                      <a:cubicBezTo>
                        <a:pt x="266496" y="351221"/>
                        <a:pt x="266079" y="350805"/>
                        <a:pt x="265663" y="349973"/>
                      </a:cubicBezTo>
                      <a:cubicBezTo>
                        <a:pt x="261915" y="339162"/>
                        <a:pt x="255669" y="333756"/>
                        <a:pt x="246509" y="333756"/>
                      </a:cubicBezTo>
                      <a:cubicBezTo>
                        <a:pt x="239430" y="333756"/>
                        <a:pt x="233184" y="337083"/>
                        <a:pt x="233184" y="337083"/>
                      </a:cubicBezTo>
                      <a:cubicBezTo>
                        <a:pt x="232351" y="337498"/>
                        <a:pt x="231935" y="337498"/>
                        <a:pt x="231102" y="337498"/>
                      </a:cubicBezTo>
                      <a:cubicBezTo>
                        <a:pt x="230685" y="337083"/>
                        <a:pt x="230269" y="336667"/>
                        <a:pt x="229853" y="335835"/>
                      </a:cubicBezTo>
                      <a:cubicBezTo>
                        <a:pt x="225689" y="326687"/>
                        <a:pt x="219443" y="321697"/>
                        <a:pt x="211531" y="321697"/>
                      </a:cubicBezTo>
                      <a:cubicBezTo>
                        <a:pt x="203203" y="321697"/>
                        <a:pt x="195291" y="327103"/>
                        <a:pt x="194459" y="327934"/>
                      </a:cubicBezTo>
                      <a:cubicBezTo>
                        <a:pt x="194042" y="328350"/>
                        <a:pt x="193209" y="328766"/>
                        <a:pt x="192377" y="328350"/>
                      </a:cubicBezTo>
                      <a:cubicBezTo>
                        <a:pt x="189462" y="327519"/>
                        <a:pt x="189045" y="324192"/>
                        <a:pt x="184881" y="273461"/>
                      </a:cubicBezTo>
                      <a:lnTo>
                        <a:pt x="184465" y="272214"/>
                      </a:lnTo>
                      <a:cubicBezTo>
                        <a:pt x="183632" y="259739"/>
                        <a:pt x="182383" y="246017"/>
                        <a:pt x="181550" y="236869"/>
                      </a:cubicBezTo>
                      <a:lnTo>
                        <a:pt x="181550" y="236037"/>
                      </a:lnTo>
                      <a:cubicBezTo>
                        <a:pt x="181134" y="231879"/>
                        <a:pt x="180717" y="229384"/>
                        <a:pt x="180301" y="228136"/>
                      </a:cubicBezTo>
                      <a:lnTo>
                        <a:pt x="179885" y="227720"/>
                      </a:lnTo>
                      <a:cubicBezTo>
                        <a:pt x="179885" y="227305"/>
                        <a:pt x="179885" y="226889"/>
                        <a:pt x="179468" y="226889"/>
                      </a:cubicBezTo>
                      <a:cubicBezTo>
                        <a:pt x="178635" y="221899"/>
                        <a:pt x="171973" y="213998"/>
                        <a:pt x="166560" y="213998"/>
                      </a:cubicBezTo>
                      <a:close/>
                      <a:moveTo>
                        <a:pt x="353107" y="208592"/>
                      </a:moveTo>
                      <a:lnTo>
                        <a:pt x="353107" y="247264"/>
                      </a:lnTo>
                      <a:lnTo>
                        <a:pt x="379340" y="247264"/>
                      </a:lnTo>
                      <a:lnTo>
                        <a:pt x="379340" y="208592"/>
                      </a:lnTo>
                      <a:close/>
                      <a:moveTo>
                        <a:pt x="403491" y="183643"/>
                      </a:moveTo>
                      <a:lnTo>
                        <a:pt x="403491" y="247264"/>
                      </a:lnTo>
                      <a:lnTo>
                        <a:pt x="429724" y="247264"/>
                      </a:lnTo>
                      <a:lnTo>
                        <a:pt x="429724" y="183643"/>
                      </a:lnTo>
                      <a:close/>
                      <a:moveTo>
                        <a:pt x="12492" y="182811"/>
                      </a:moveTo>
                      <a:cubicBezTo>
                        <a:pt x="10410" y="182811"/>
                        <a:pt x="8744" y="184474"/>
                        <a:pt x="8744" y="186554"/>
                      </a:cubicBezTo>
                      <a:lnTo>
                        <a:pt x="8744" y="270966"/>
                      </a:lnTo>
                      <a:cubicBezTo>
                        <a:pt x="8744" y="273045"/>
                        <a:pt x="10410" y="274709"/>
                        <a:pt x="12492" y="274709"/>
                      </a:cubicBezTo>
                      <a:cubicBezTo>
                        <a:pt x="14574" y="274709"/>
                        <a:pt x="16239" y="273045"/>
                        <a:pt x="16239" y="270966"/>
                      </a:cubicBezTo>
                      <a:lnTo>
                        <a:pt x="16239" y="186554"/>
                      </a:lnTo>
                      <a:cubicBezTo>
                        <a:pt x="16239" y="184474"/>
                        <a:pt x="14574" y="182811"/>
                        <a:pt x="12492" y="182811"/>
                      </a:cubicBezTo>
                      <a:close/>
                      <a:moveTo>
                        <a:pt x="167378" y="164139"/>
                      </a:moveTo>
                      <a:cubicBezTo>
                        <a:pt x="195278" y="164139"/>
                        <a:pt x="217765" y="186565"/>
                        <a:pt x="217765" y="214805"/>
                      </a:cubicBezTo>
                      <a:lnTo>
                        <a:pt x="212352" y="214805"/>
                      </a:lnTo>
                      <a:cubicBezTo>
                        <a:pt x="212352" y="189887"/>
                        <a:pt x="191947" y="169538"/>
                        <a:pt x="167378" y="169538"/>
                      </a:cubicBezTo>
                      <a:cubicBezTo>
                        <a:pt x="142393" y="169538"/>
                        <a:pt x="121988" y="189887"/>
                        <a:pt x="121988" y="214805"/>
                      </a:cubicBezTo>
                      <a:lnTo>
                        <a:pt x="116574" y="214805"/>
                      </a:lnTo>
                      <a:cubicBezTo>
                        <a:pt x="116574" y="186565"/>
                        <a:pt x="139061" y="164139"/>
                        <a:pt x="167378" y="164139"/>
                      </a:cubicBezTo>
                      <a:close/>
                      <a:moveTo>
                        <a:pt x="450961" y="133744"/>
                      </a:moveTo>
                      <a:lnTo>
                        <a:pt x="450961" y="247264"/>
                      </a:lnTo>
                      <a:lnTo>
                        <a:pt x="477194" y="247264"/>
                      </a:lnTo>
                      <a:lnTo>
                        <a:pt x="477194" y="133744"/>
                      </a:lnTo>
                      <a:close/>
                      <a:moveTo>
                        <a:pt x="39141" y="104636"/>
                      </a:moveTo>
                      <a:lnTo>
                        <a:pt x="39141" y="352884"/>
                      </a:lnTo>
                      <a:lnTo>
                        <a:pt x="72037" y="352884"/>
                      </a:lnTo>
                      <a:lnTo>
                        <a:pt x="72453" y="350805"/>
                      </a:lnTo>
                      <a:cubicBezTo>
                        <a:pt x="72453" y="347062"/>
                        <a:pt x="73286" y="344152"/>
                        <a:pt x="74119" y="341241"/>
                      </a:cubicBezTo>
                      <a:cubicBezTo>
                        <a:pt x="77866" y="331677"/>
                        <a:pt x="85362" y="325024"/>
                        <a:pt x="95355" y="322113"/>
                      </a:cubicBezTo>
                      <a:cubicBezTo>
                        <a:pt x="107014" y="318370"/>
                        <a:pt x="118674" y="320034"/>
                        <a:pt x="129500" y="327103"/>
                      </a:cubicBezTo>
                      <a:lnTo>
                        <a:pt x="132832" y="329182"/>
                      </a:lnTo>
                      <a:lnTo>
                        <a:pt x="133248" y="325440"/>
                      </a:lnTo>
                      <a:cubicBezTo>
                        <a:pt x="133664" y="310054"/>
                        <a:pt x="134914" y="282194"/>
                        <a:pt x="134914" y="233958"/>
                      </a:cubicBezTo>
                      <a:lnTo>
                        <a:pt x="134914" y="231463"/>
                      </a:lnTo>
                      <a:cubicBezTo>
                        <a:pt x="138245" y="194454"/>
                        <a:pt x="159898" y="191544"/>
                        <a:pt x="166560" y="191544"/>
                      </a:cubicBezTo>
                      <a:cubicBezTo>
                        <a:pt x="181967" y="191544"/>
                        <a:pt x="194875" y="204850"/>
                        <a:pt x="199872" y="217325"/>
                      </a:cubicBezTo>
                      <a:lnTo>
                        <a:pt x="200705" y="218988"/>
                      </a:lnTo>
                      <a:lnTo>
                        <a:pt x="201954" y="222730"/>
                      </a:lnTo>
                      <a:cubicBezTo>
                        <a:pt x="202370" y="225225"/>
                        <a:pt x="202787" y="228136"/>
                        <a:pt x="203619" y="233542"/>
                      </a:cubicBezTo>
                      <a:lnTo>
                        <a:pt x="203619" y="235621"/>
                      </a:lnTo>
                      <a:cubicBezTo>
                        <a:pt x="204869" y="244769"/>
                        <a:pt x="205701" y="258492"/>
                        <a:pt x="206951" y="270135"/>
                      </a:cubicBezTo>
                      <a:lnTo>
                        <a:pt x="206951" y="272630"/>
                      </a:lnTo>
                      <a:cubicBezTo>
                        <a:pt x="207783" y="280530"/>
                        <a:pt x="208200" y="289263"/>
                        <a:pt x="209033" y="297579"/>
                      </a:cubicBezTo>
                      <a:lnTo>
                        <a:pt x="209449" y="299658"/>
                      </a:lnTo>
                      <a:lnTo>
                        <a:pt x="211947" y="299658"/>
                      </a:lnTo>
                      <a:cubicBezTo>
                        <a:pt x="216528" y="299658"/>
                        <a:pt x="228603" y="300490"/>
                        <a:pt x="239430" y="310886"/>
                      </a:cubicBezTo>
                      <a:lnTo>
                        <a:pt x="239846" y="311717"/>
                      </a:lnTo>
                      <a:lnTo>
                        <a:pt x="241095" y="311717"/>
                      </a:lnTo>
                      <a:cubicBezTo>
                        <a:pt x="242761" y="311301"/>
                        <a:pt x="244843" y="311301"/>
                        <a:pt x="246509" y="311301"/>
                      </a:cubicBezTo>
                      <a:cubicBezTo>
                        <a:pt x="253171" y="311301"/>
                        <a:pt x="270243" y="312965"/>
                        <a:pt x="281070" y="330845"/>
                      </a:cubicBezTo>
                      <a:lnTo>
                        <a:pt x="281486" y="331677"/>
                      </a:lnTo>
                      <a:lnTo>
                        <a:pt x="282319" y="331677"/>
                      </a:lnTo>
                      <a:cubicBezTo>
                        <a:pt x="289814" y="334172"/>
                        <a:pt x="300640" y="339162"/>
                        <a:pt x="308968" y="348726"/>
                      </a:cubicBezTo>
                      <a:cubicBezTo>
                        <a:pt x="309801" y="349557"/>
                        <a:pt x="310218" y="350805"/>
                        <a:pt x="311050" y="351637"/>
                      </a:cubicBezTo>
                      <a:lnTo>
                        <a:pt x="311883" y="352884"/>
                      </a:lnTo>
                      <a:lnTo>
                        <a:pt x="426809" y="352884"/>
                      </a:lnTo>
                      <a:lnTo>
                        <a:pt x="426809" y="295500"/>
                      </a:lnTo>
                      <a:lnTo>
                        <a:pt x="315214" y="295500"/>
                      </a:lnTo>
                      <a:cubicBezTo>
                        <a:pt x="301473" y="295500"/>
                        <a:pt x="290647" y="284689"/>
                        <a:pt x="290647" y="270966"/>
                      </a:cubicBezTo>
                      <a:lnTo>
                        <a:pt x="290647" y="255997"/>
                      </a:lnTo>
                      <a:cubicBezTo>
                        <a:pt x="290647" y="242690"/>
                        <a:pt x="301473" y="231463"/>
                        <a:pt x="315214" y="231463"/>
                      </a:cubicBezTo>
                      <a:lnTo>
                        <a:pt x="331038" y="231463"/>
                      </a:lnTo>
                      <a:lnTo>
                        <a:pt x="331038" y="214830"/>
                      </a:lnTo>
                      <a:lnTo>
                        <a:pt x="329788" y="214414"/>
                      </a:lnTo>
                      <a:cubicBezTo>
                        <a:pt x="325624" y="212751"/>
                        <a:pt x="322293" y="210256"/>
                        <a:pt x="319378" y="207345"/>
                      </a:cubicBezTo>
                      <a:cubicBezTo>
                        <a:pt x="313132" y="201108"/>
                        <a:pt x="310218" y="192375"/>
                        <a:pt x="311050" y="183643"/>
                      </a:cubicBezTo>
                      <a:cubicBezTo>
                        <a:pt x="311883" y="174495"/>
                        <a:pt x="316880" y="166594"/>
                        <a:pt x="324792" y="161604"/>
                      </a:cubicBezTo>
                      <a:cubicBezTo>
                        <a:pt x="340615" y="151624"/>
                        <a:pt x="369346" y="131664"/>
                        <a:pt x="397661" y="108794"/>
                      </a:cubicBezTo>
                      <a:lnTo>
                        <a:pt x="402658" y="104636"/>
                      </a:lnTo>
                      <a:close/>
                      <a:moveTo>
                        <a:pt x="496764" y="85508"/>
                      </a:moveTo>
                      <a:lnTo>
                        <a:pt x="496764" y="247264"/>
                      </a:lnTo>
                      <a:lnTo>
                        <a:pt x="522998" y="247264"/>
                      </a:lnTo>
                      <a:lnTo>
                        <a:pt x="522998" y="85508"/>
                      </a:lnTo>
                      <a:close/>
                      <a:moveTo>
                        <a:pt x="544234" y="39351"/>
                      </a:moveTo>
                      <a:lnTo>
                        <a:pt x="544234" y="247264"/>
                      </a:lnTo>
                      <a:lnTo>
                        <a:pt x="570467" y="247264"/>
                      </a:lnTo>
                      <a:lnTo>
                        <a:pt x="570467" y="39351"/>
                      </a:lnTo>
                      <a:close/>
                      <a:moveTo>
                        <a:pt x="522998" y="20639"/>
                      </a:moveTo>
                      <a:lnTo>
                        <a:pt x="481774" y="33529"/>
                      </a:lnTo>
                      <a:cubicBezTo>
                        <a:pt x="479276" y="34361"/>
                        <a:pt x="477194" y="36024"/>
                        <a:pt x="476361" y="38104"/>
                      </a:cubicBezTo>
                      <a:cubicBezTo>
                        <a:pt x="475528" y="39767"/>
                        <a:pt x="475528" y="41846"/>
                        <a:pt x="476777" y="43925"/>
                      </a:cubicBezTo>
                      <a:cubicBezTo>
                        <a:pt x="478443" y="47668"/>
                        <a:pt x="483856" y="49747"/>
                        <a:pt x="488436" y="48083"/>
                      </a:cubicBezTo>
                      <a:lnTo>
                        <a:pt x="491768" y="46836"/>
                      </a:lnTo>
                      <a:cubicBezTo>
                        <a:pt x="445964" y="109210"/>
                        <a:pt x="337700" y="179069"/>
                        <a:pt x="336867" y="179485"/>
                      </a:cubicBezTo>
                      <a:cubicBezTo>
                        <a:pt x="334785" y="180732"/>
                        <a:pt x="333536" y="182811"/>
                        <a:pt x="333120" y="185306"/>
                      </a:cubicBezTo>
                      <a:cubicBezTo>
                        <a:pt x="332703" y="187385"/>
                        <a:pt x="333536" y="189464"/>
                        <a:pt x="335202" y="190712"/>
                      </a:cubicBezTo>
                      <a:cubicBezTo>
                        <a:pt x="336867" y="192791"/>
                        <a:pt x="339782" y="193623"/>
                        <a:pt x="342280" y="193623"/>
                      </a:cubicBezTo>
                      <a:cubicBezTo>
                        <a:pt x="344362" y="193623"/>
                        <a:pt x="346444" y="193207"/>
                        <a:pt x="347694" y="191959"/>
                      </a:cubicBezTo>
                      <a:cubicBezTo>
                        <a:pt x="352690" y="189049"/>
                        <a:pt x="461787" y="118774"/>
                        <a:pt x="508840" y="53489"/>
                      </a:cubicBezTo>
                      <a:lnTo>
                        <a:pt x="509673" y="58895"/>
                      </a:lnTo>
                      <a:cubicBezTo>
                        <a:pt x="510089" y="63053"/>
                        <a:pt x="513837" y="65964"/>
                        <a:pt x="518834" y="65964"/>
                      </a:cubicBezTo>
                      <a:cubicBezTo>
                        <a:pt x="518834" y="65964"/>
                        <a:pt x="519250" y="65964"/>
                        <a:pt x="519666" y="65964"/>
                      </a:cubicBezTo>
                      <a:cubicBezTo>
                        <a:pt x="522581" y="65548"/>
                        <a:pt x="524663" y="64301"/>
                        <a:pt x="526329" y="62221"/>
                      </a:cubicBezTo>
                      <a:cubicBezTo>
                        <a:pt x="527578" y="60974"/>
                        <a:pt x="527994" y="58895"/>
                        <a:pt x="527994" y="57232"/>
                      </a:cubicBezTo>
                      <a:close/>
                      <a:moveTo>
                        <a:pt x="513837" y="1095"/>
                      </a:moveTo>
                      <a:cubicBezTo>
                        <a:pt x="520499" y="-984"/>
                        <a:pt x="527994" y="-152"/>
                        <a:pt x="534240" y="4006"/>
                      </a:cubicBezTo>
                      <a:cubicBezTo>
                        <a:pt x="538821" y="6917"/>
                        <a:pt x="542568" y="11491"/>
                        <a:pt x="544234" y="16481"/>
                      </a:cubicBezTo>
                      <a:lnTo>
                        <a:pt x="544650" y="18144"/>
                      </a:lnTo>
                      <a:lnTo>
                        <a:pt x="567969" y="18144"/>
                      </a:lnTo>
                      <a:cubicBezTo>
                        <a:pt x="581710" y="18144"/>
                        <a:pt x="592536" y="28955"/>
                        <a:pt x="592536" y="42678"/>
                      </a:cubicBezTo>
                      <a:lnTo>
                        <a:pt x="592536" y="237700"/>
                      </a:lnTo>
                      <a:lnTo>
                        <a:pt x="593369" y="238532"/>
                      </a:lnTo>
                      <a:cubicBezTo>
                        <a:pt x="598366" y="243106"/>
                        <a:pt x="600864" y="249343"/>
                        <a:pt x="600864" y="255997"/>
                      </a:cubicBezTo>
                      <a:lnTo>
                        <a:pt x="600864" y="270966"/>
                      </a:lnTo>
                      <a:cubicBezTo>
                        <a:pt x="600864" y="284689"/>
                        <a:pt x="590038" y="295500"/>
                        <a:pt x="576297" y="295500"/>
                      </a:cubicBezTo>
                      <a:lnTo>
                        <a:pt x="462620" y="295500"/>
                      </a:lnTo>
                      <a:lnTo>
                        <a:pt x="462620" y="354963"/>
                      </a:lnTo>
                      <a:cubicBezTo>
                        <a:pt x="462620" y="366190"/>
                        <a:pt x="453459" y="374923"/>
                        <a:pt x="442216" y="374923"/>
                      </a:cubicBezTo>
                      <a:lnTo>
                        <a:pt x="319378" y="374923"/>
                      </a:lnTo>
                      <a:lnTo>
                        <a:pt x="319795" y="377418"/>
                      </a:lnTo>
                      <a:cubicBezTo>
                        <a:pt x="319795" y="379081"/>
                        <a:pt x="319795" y="381160"/>
                        <a:pt x="319795" y="383655"/>
                      </a:cubicBezTo>
                      <a:cubicBezTo>
                        <a:pt x="320628" y="394467"/>
                        <a:pt x="324792" y="450187"/>
                        <a:pt x="303555" y="493017"/>
                      </a:cubicBezTo>
                      <a:lnTo>
                        <a:pt x="294394" y="522541"/>
                      </a:lnTo>
                      <a:lnTo>
                        <a:pt x="163229" y="522125"/>
                      </a:lnTo>
                      <a:lnTo>
                        <a:pt x="164894" y="499255"/>
                      </a:lnTo>
                      <a:lnTo>
                        <a:pt x="163229" y="497592"/>
                      </a:lnTo>
                      <a:cubicBezTo>
                        <a:pt x="159065" y="493849"/>
                        <a:pt x="122005" y="458504"/>
                        <a:pt x="105349" y="429396"/>
                      </a:cubicBezTo>
                      <a:cubicBezTo>
                        <a:pt x="95772" y="416090"/>
                        <a:pt x="82863" y="396130"/>
                        <a:pt x="76617" y="376586"/>
                      </a:cubicBezTo>
                      <a:lnTo>
                        <a:pt x="75784" y="374923"/>
                      </a:lnTo>
                      <a:lnTo>
                        <a:pt x="19987" y="374923"/>
                      </a:lnTo>
                      <a:cubicBezTo>
                        <a:pt x="9161" y="374923"/>
                        <a:pt x="0" y="366190"/>
                        <a:pt x="0" y="354963"/>
                      </a:cubicBezTo>
                      <a:lnTo>
                        <a:pt x="0" y="102557"/>
                      </a:lnTo>
                      <a:cubicBezTo>
                        <a:pt x="0" y="91329"/>
                        <a:pt x="9161" y="82597"/>
                        <a:pt x="19987" y="82597"/>
                      </a:cubicBezTo>
                      <a:lnTo>
                        <a:pt x="428891" y="82597"/>
                      </a:lnTo>
                      <a:lnTo>
                        <a:pt x="429308" y="81765"/>
                      </a:lnTo>
                      <a:cubicBezTo>
                        <a:pt x="439301" y="73033"/>
                        <a:pt x="448462" y="64301"/>
                        <a:pt x="455957" y="56400"/>
                      </a:cubicBezTo>
                      <a:lnTo>
                        <a:pt x="456790" y="55152"/>
                      </a:lnTo>
                      <a:lnTo>
                        <a:pt x="456374" y="53905"/>
                      </a:lnTo>
                      <a:cubicBezTo>
                        <a:pt x="452626" y="46420"/>
                        <a:pt x="452626" y="37688"/>
                        <a:pt x="455957" y="30203"/>
                      </a:cubicBezTo>
                      <a:cubicBezTo>
                        <a:pt x="459705" y="21886"/>
                        <a:pt x="466367" y="15649"/>
                        <a:pt x="475112" y="13154"/>
                      </a:cubicBezTo>
                      <a:close/>
                    </a:path>
                  </a:pathLst>
                </a:custGeom>
                <a:gradFill flip="none" rotWithShape="1">
                  <a:gsLst>
                    <a:gs pos="100000">
                      <a:srgbClr val="67B2F8">
                        <a:alpha val="25000"/>
                      </a:srgbClr>
                    </a:gs>
                    <a:gs pos="29000">
                      <a:srgbClr val="00B0F0">
                        <a:alpha val="0"/>
                      </a:srgbClr>
                    </a:gs>
                  </a:gsLst>
                  <a:path path="circle">
                    <a:fillToRect l="50000" t="50000" r="50000" b="50000"/>
                  </a:path>
                  <a:tileRect/>
                </a:gradFill>
                <a:ln w="3175" cap="flat" cmpd="sng" algn="ctr">
                  <a:solidFill>
                    <a:schemeClr val="bg1"/>
                  </a:solidFill>
                  <a:prstDash val="solid"/>
                </a:ln>
                <a:effectLst/>
              </p:spPr>
              <p:txBody>
                <a:bodyPr rtlCol="0" anchor="ctr">
                  <a:no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mn-ea"/>
                  </a:endParaRPr>
                </a:p>
              </p:txBody>
            </p:sp>
            <p:sp>
              <p:nvSpPr>
                <p:cNvPr id="87" name="矩形 86"/>
                <p:cNvSpPr/>
                <p:nvPr>
                  <p:custDataLst>
                    <p:tags r:id="rId8"/>
                  </p:custDataLst>
                </p:nvPr>
              </p:nvSpPr>
              <p:spPr>
                <a:xfrm>
                  <a:off x="8591751" y="4852371"/>
                  <a:ext cx="1396129" cy="668754"/>
                </a:xfrm>
                <a:prstGeom prst="rect">
                  <a:avLst/>
                </a:prstGeom>
                <a:noFill/>
                <a:ln w="3175" cap="flat" cmpd="sng" algn="ctr">
                  <a:noFill/>
                  <a:prstDash val="solid"/>
                </a:ln>
                <a:effectLst/>
                <a:extLst>
                  <a:ext uri="{909E8E84-426E-40DD-AFC4-6F175D3DCCD1}">
                    <a14:hiddenFill xmlns:a14="http://schemas.microsoft.com/office/drawing/2010/main">
                      <a:gradFill flip="none" rotWithShape="1">
                        <a:gsLst>
                          <a:gs pos="100000">
                            <a:srgbClr val="67B2F8">
                              <a:alpha val="25000"/>
                            </a:srgbClr>
                          </a:gs>
                          <a:gs pos="29000">
                            <a:srgbClr val="00B0F0">
                              <a:alpha val="0"/>
                            </a:srgbClr>
                          </a:gs>
                        </a:gsLst>
                        <a:path path="circle">
                          <a:fillToRect l="50000" t="50000" r="50000" b="50000"/>
                        </a:path>
                        <a:tileRect/>
                      </a:gradFill>
                    </a14:hiddenFill>
                  </a:ext>
                </a:extLst>
              </p:spPr>
              <p:txBody>
                <a:bodyPr wrap="square" rtlCol="0" anchor="ctr">
                  <a:noAutofit/>
                </a:bodyPr>
                <a:lstStyle/>
                <a:p>
                  <a:pPr marL="0" marR="0" lvl="0" indent="0" algn="ctr" defTabSz="1219200" rtl="0" eaLnBrk="1" fontAlgn="auto" latinLnBrk="0" hangingPunct="1">
                    <a:lnSpc>
                      <a:spcPct val="15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panose="020F0502020204030204"/>
                      <a:ea typeface="微软雅黑"/>
                      <a:cs typeface="+mn-ea"/>
                      <a:sym typeface="+mn-ea"/>
                    </a:rPr>
                    <a:t>Nurse Station</a:t>
                  </a:r>
                </a:p>
              </p:txBody>
            </p:sp>
            <p:sp>
              <p:nvSpPr>
                <p:cNvPr id="94" name="文本框 93"/>
                <p:cNvSpPr txBox="1"/>
                <p:nvPr>
                  <p:custDataLst>
                    <p:tags r:id="rId9"/>
                  </p:custDataLst>
                </p:nvPr>
              </p:nvSpPr>
              <p:spPr>
                <a:xfrm>
                  <a:off x="9975973" y="4888776"/>
                  <a:ext cx="1295193" cy="707886"/>
                </a:xfrm>
                <a:prstGeom prst="rect">
                  <a:avLst/>
                </a:prstGeom>
                <a:noFill/>
              </p:spPr>
              <p:txBody>
                <a:bodyPr wrap="square" rtlCol="0">
                  <a:spAutoFit/>
                </a:bodyPr>
                <a:lstStyle/>
                <a:p>
                  <a:pPr marL="128905" marR="0" lvl="0" indent="-12890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0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Nurse Call</a:t>
                  </a:r>
                </a:p>
                <a:p>
                  <a:pPr marL="128905" marR="0" lvl="0" indent="-12890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0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Data Display</a:t>
                  </a:r>
                </a:p>
                <a:p>
                  <a:pPr marL="128905" marR="0" lvl="0" indent="-12890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000" b="1"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sym typeface="+mn-lt"/>
                    </a:rPr>
                    <a:t>Assistant Call</a:t>
                  </a:r>
                  <a:endParaRPr kumimoji="0" lang="en-US" altLang="zh-CN" sz="10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a:t>
                  </a:r>
                </a:p>
              </p:txBody>
            </p:sp>
          </p:grpSp>
        </p:grpSp>
        <p:sp>
          <p:nvSpPr>
            <p:cNvPr id="64" name="上下箭头 63"/>
            <p:cNvSpPr/>
            <p:nvPr/>
          </p:nvSpPr>
          <p:spPr>
            <a:xfrm rot="2104809">
              <a:off x="4682938" y="3384968"/>
              <a:ext cx="218551" cy="958324"/>
            </a:xfrm>
            <a:prstGeom prst="upDownArrow">
              <a:avLst/>
            </a:prstGeom>
            <a:gradFill flip="none" rotWithShape="1">
              <a:gsLst>
                <a:gs pos="55000">
                  <a:srgbClr val="327EC4"/>
                </a:gs>
                <a:gs pos="23000">
                  <a:srgbClr val="2E74B4"/>
                </a:gs>
                <a:gs pos="0">
                  <a:srgbClr val="276399"/>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5" name="上下箭头 64"/>
            <p:cNvSpPr/>
            <p:nvPr/>
          </p:nvSpPr>
          <p:spPr>
            <a:xfrm rot="19495191" flipH="1">
              <a:off x="7402896" y="3403858"/>
              <a:ext cx="218551" cy="958324"/>
            </a:xfrm>
            <a:prstGeom prst="upDownArrow">
              <a:avLst/>
            </a:prstGeom>
            <a:gradFill flip="none" rotWithShape="1">
              <a:gsLst>
                <a:gs pos="55000">
                  <a:srgbClr val="327EC4"/>
                </a:gs>
                <a:gs pos="23000">
                  <a:srgbClr val="2E74B4"/>
                </a:gs>
                <a:gs pos="0">
                  <a:srgbClr val="276399"/>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47" name="图片 146"/>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055058" y="3872661"/>
            <a:ext cx="2090438" cy="2090438"/>
          </a:xfrm>
          <a:prstGeom prst="rect">
            <a:avLst/>
          </a:prstGeom>
        </p:spPr>
      </p:pic>
      <p:grpSp>
        <p:nvGrpSpPr>
          <p:cNvPr id="150" name="组合 149"/>
          <p:cNvGrpSpPr/>
          <p:nvPr/>
        </p:nvGrpSpPr>
        <p:grpSpPr>
          <a:xfrm>
            <a:off x="1375976" y="4651574"/>
            <a:ext cx="845501" cy="493080"/>
            <a:chOff x="9903062" y="5353503"/>
            <a:chExt cx="1694747" cy="988345"/>
          </a:xfrm>
        </p:grpSpPr>
        <p:pic>
          <p:nvPicPr>
            <p:cNvPr id="151" name="object 41"/>
            <p:cNvPicPr/>
            <p:nvPr/>
          </p:nvPicPr>
          <p:blipFill rotWithShape="1">
            <a:blip r:embed="rId37" cstate="screen">
              <a:extLst>
                <a:ext uri="{BEBA8EAE-BF5A-486C-A8C5-ECC9F3942E4B}">
                  <a14:imgProps xmlns:a14="http://schemas.microsoft.com/office/drawing/2010/main">
                    <a14:imgLayer r:embed="rId38">
                      <a14:imgEffect>
                        <a14:backgroundRemoval t="0" b="100000" l="0" r="100000">
                          <a14:foregroundMark x1="7665" y1="6728" x2="60784" y2="58716"/>
                          <a14:foregroundMark x1="83779" y1="4281" x2="4991" y2="92049"/>
                          <a14:foregroundMark x1="6774" y1="91743" x2="70945" y2="87156"/>
                          <a14:foregroundMark x1="11408" y1="46483" x2="62923" y2="50459"/>
                          <a14:foregroundMark x1="94118" y1="15902" x2="95544" y2="42508"/>
                          <a14:foregroundMark x1="90374" y1="15596" x2="93226" y2="50459"/>
                          <a14:foregroundMark x1="91800" y1="59327" x2="95187" y2="69113"/>
                          <a14:foregroundMark x1="95900" y1="68807" x2="95900" y2="68807"/>
                          <a14:foregroundMark x1="94831" y1="74618" x2="94474" y2="78287"/>
                          <a14:foregroundMark x1="92157" y1="78287" x2="90196" y2="77676"/>
                          <a14:foregroundMark x1="97683" y1="77676" x2="99287" y2="77370"/>
                          <a14:foregroundMark x1="94296" y1="78287" x2="94296" y2="99388"/>
                          <a14:foregroundMark x1="89840" y1="13761" x2="97148" y2="12844"/>
                          <a14:foregroundMark x1="11586" y1="25994" x2="21212" y2="35474"/>
                          <a14:foregroundMark x1="40820" y1="60245" x2="41889" y2="62080"/>
                          <a14:foregroundMark x1="89661" y1="11009" x2="99109" y2="10703"/>
                          <a14:backgroundMark x1="90553" y1="3364" x2="99643" y2="3670"/>
                          <a14:backgroundMark x1="99643" y1="83486" x2="99643" y2="99388"/>
                          <a14:backgroundMark x1="89483" y1="85321" x2="88592" y2="99388"/>
                          <a14:backgroundMark x1="93048" y1="89297" x2="93048" y2="89297"/>
                          <a14:backgroundMark x1="93583" y1="89297" x2="93761" y2="99083"/>
                          <a14:backgroundMark x1="99287" y1="10092" x2="99643" y2="10703"/>
                          <a14:backgroundMark x1="99643" y1="11009" x2="99822" y2="11315"/>
                          <a14:backgroundMark x1="98930" y1="9786" x2="99643" y2="10398"/>
                          <a14:backgroundMark x1="98752" y1="10092" x2="99287" y2="10703"/>
                          <a14:backgroundMark x1="89127" y1="10703" x2="88592" y2="11315"/>
                          <a14:backgroundMark x1="88592" y1="11315" x2="88592" y2="12232"/>
                          <a14:backgroundMark x1="88414" y1="12232" x2="88235" y2="13150"/>
                        </a14:backgroundRemoval>
                      </a14:imgEffect>
                    </a14:imgLayer>
                  </a14:imgProps>
                </a:ext>
                <a:ext uri="{28A0092B-C50C-407E-A947-70E740481C1C}">
                  <a14:useLocalDpi xmlns:a14="http://schemas.microsoft.com/office/drawing/2010/main"/>
                </a:ext>
              </a:extLst>
            </a:blip>
            <a:srcRect/>
            <a:stretch/>
          </p:blipFill>
          <p:spPr>
            <a:xfrm>
              <a:off x="9903062" y="5353503"/>
              <a:ext cx="1694747" cy="988345"/>
            </a:xfrm>
            <a:prstGeom prst="rect">
              <a:avLst/>
            </a:prstGeom>
          </p:spPr>
        </p:pic>
        <p:pic>
          <p:nvPicPr>
            <p:cNvPr id="152" name="图片 151"/>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0028765" y="5444580"/>
              <a:ext cx="1247342" cy="779589"/>
            </a:xfrm>
            <a:prstGeom prst="rect">
              <a:avLst/>
            </a:prstGeom>
          </p:spPr>
        </p:pic>
      </p:grpSp>
    </p:spTree>
    <p:extLst>
      <p:ext uri="{BB962C8B-B14F-4D97-AF65-F5344CB8AC3E}">
        <p14:creationId xmlns:p14="http://schemas.microsoft.com/office/powerpoint/2010/main" val="21431481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33610" y="2657846"/>
            <a:ext cx="3377849" cy="923330"/>
          </a:xfrm>
          <a:prstGeom prst="rect">
            <a:avLst/>
          </a:prstGeom>
          <a:noFill/>
        </p:spPr>
        <p:txBody>
          <a:bodyPr wrap="none" rtlCol="0">
            <a:spAutoFit/>
          </a:bodyPr>
          <a:lstStyle>
            <a:defPPr>
              <a:defRPr lang="zh-CN"/>
            </a:defPPr>
            <a:lvl1pPr>
              <a:defRPr sz="7200">
                <a:solidFill>
                  <a:srgbClr val="29323B"/>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b="1" dirty="0">
                <a:solidFill>
                  <a:srgbClr val="D6000F"/>
                </a:solidFill>
                <a:latin typeface="Helvetica" panose="020B0604020202020204" pitchFamily="34" charset="0"/>
                <a:ea typeface="微软雅黑" panose="020B0503020204020204" pitchFamily="34" charset="-122"/>
                <a:cs typeface="+mn-ea"/>
                <a:sym typeface="Calibri" panose="020F0502020204030204" pitchFamily="34" charset="0"/>
              </a:rPr>
              <a:t>GRACIAS</a:t>
            </a:r>
            <a:endParaRPr kumimoji="0" lang="en-US" altLang="zh-CN" sz="5400" b="1" i="0" u="none" strike="noStrike" kern="1200" cap="none" spc="0" normalizeH="0" baseline="0" noProof="0" dirty="0">
              <a:ln>
                <a:noFill/>
              </a:ln>
              <a:solidFill>
                <a:srgbClr val="D6000F"/>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endParaRPr>
          </a:p>
        </p:txBody>
      </p:sp>
      <p:sp>
        <p:nvSpPr>
          <p:cNvPr id="4" name="灯片编号占位符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EDAAF-9DE9-444E-B786-3CA6F445B11A}" type="slidenum">
              <a:rPr kumimoji="0" lang="en-US" altLang="zh-CN" sz="1400" b="0" i="1" u="none" strike="noStrike" kern="1200" cap="none" spc="0" normalizeH="0" baseline="0" noProof="0" smtClean="0">
                <a:ln>
                  <a:noFill/>
                </a:ln>
                <a:solidFill>
                  <a:prstClr val="white"/>
                </a:solidFill>
                <a:effectLst/>
                <a:uLnTx/>
                <a:uFillTx/>
                <a:latin typeface="Helvetica" panose="020B0604020202020204" pitchFamily="34" charset="0"/>
                <a:ea typeface="微软雅黑" panose="020B0503020204020204" pitchFamily="34" charset="-122"/>
                <a:cs typeface="+mn-ea"/>
                <a:sym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400" b="0" i="1" u="none" strike="noStrike" kern="1200" cap="none" spc="0" normalizeH="0" baseline="0" noProof="0" dirty="0">
              <a:ln>
                <a:noFill/>
              </a:ln>
              <a:solidFill>
                <a:prstClr val="white"/>
              </a:solidFill>
              <a:effectLst/>
              <a:uLnTx/>
              <a:uFillTx/>
              <a:latin typeface="Helvetica" panose="020B0604020202020204" pitchFamily="34" charset="0"/>
              <a:ea typeface="微软雅黑" panose="020B0503020204020204" pitchFamily="34" charset="-122"/>
              <a:cs typeface="Helvetica" panose="020B0604020202020204" pitchFamily="34" charset="0"/>
              <a:sym typeface="Calibri" panose="020F0502020204030204" pitchFamily="34" charset="0"/>
            </a:endParaRPr>
          </a:p>
        </p:txBody>
      </p:sp>
      <p:pic>
        <p:nvPicPr>
          <p:cNvPr id="2" name="Imagen 7" descr="Logotipo&#10;&#10;Descripción generada automáticamente">
            <a:extLst>
              <a:ext uri="{FF2B5EF4-FFF2-40B4-BE49-F238E27FC236}">
                <a16:creationId xmlns:a16="http://schemas.microsoft.com/office/drawing/2014/main" id="{7CB7CEDB-633C-F298-9C25-4D19ECD96AF5}"/>
              </a:ext>
            </a:extLst>
          </p:cNvPr>
          <p:cNvPicPr>
            <a:picLocks noChangeAspect="1"/>
          </p:cNvPicPr>
          <p:nvPr/>
        </p:nvPicPr>
        <p:blipFill rotWithShape="1">
          <a:blip r:embed="rId3">
            <a:extLst>
              <a:ext uri="{28A0092B-C50C-407E-A947-70E740481C1C}">
                <a14:useLocalDpi xmlns:a14="http://schemas.microsoft.com/office/drawing/2010/main" val="0"/>
              </a:ext>
            </a:extLst>
          </a:blip>
          <a:srcRect t="30331" b="44193"/>
          <a:stretch/>
        </p:blipFill>
        <p:spPr>
          <a:xfrm>
            <a:off x="8305800" y="303429"/>
            <a:ext cx="3281164" cy="473774"/>
          </a:xfrm>
          <a:prstGeom prst="rect">
            <a:avLst/>
          </a:prstGeom>
        </p:spPr>
      </p:pic>
    </p:spTree>
    <p:extLst>
      <p:ext uri="{BB962C8B-B14F-4D97-AF65-F5344CB8AC3E}">
        <p14:creationId xmlns:p14="http://schemas.microsoft.com/office/powerpoint/2010/main" val="928453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p:cNvSpPr txBox="1"/>
          <p:nvPr/>
        </p:nvSpPr>
        <p:spPr>
          <a:xfrm>
            <a:off x="884892" y="201397"/>
            <a:ext cx="8550512" cy="64620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3599" b="1" i="0" u="none" strike="noStrike" kern="1200" cap="none" spc="0" normalizeH="0" baseline="0" noProof="0" dirty="0">
                <a:ln>
                  <a:noFill/>
                </a:ln>
                <a:solidFill>
                  <a:srgbClr val="1E2A36"/>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1T342 &amp; 1T344 Series</a:t>
            </a:r>
          </a:p>
        </p:txBody>
      </p:sp>
      <p:sp>
        <p:nvSpPr>
          <p:cNvPr id="3" name="文本框 12"/>
          <p:cNvSpPr txBox="1"/>
          <p:nvPr/>
        </p:nvSpPr>
        <p:spPr>
          <a:xfrm>
            <a:off x="958749" y="730183"/>
            <a:ext cx="233243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2400" b="1" i="0" u="none" strike="noStrike" kern="1200" cap="none" spc="0" normalizeH="0" baseline="0" noProof="0" dirty="0">
                <a:ln>
                  <a:noFill/>
                </a:ln>
                <a:solidFill>
                  <a:srgbClr val="2244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Comparison</a:t>
            </a:r>
          </a:p>
        </p:txBody>
      </p:sp>
      <p:pic>
        <p:nvPicPr>
          <p:cNvPr id="7" name="图片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1219" y="954380"/>
            <a:ext cx="696910" cy="1315692"/>
          </a:xfrm>
          <a:prstGeom prst="rect">
            <a:avLst/>
          </a:prstGeom>
        </p:spPr>
      </p:pic>
      <p:pic>
        <p:nvPicPr>
          <p:cNvPr id="8" name="图片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65417" y="838801"/>
            <a:ext cx="587681" cy="1359229"/>
          </a:xfrm>
          <a:prstGeom prst="rect">
            <a:avLst/>
          </a:prstGeom>
        </p:spPr>
      </p:pic>
      <p:sp>
        <p:nvSpPr>
          <p:cNvPr id="10" name="矩形 9"/>
          <p:cNvSpPr/>
          <p:nvPr/>
        </p:nvSpPr>
        <p:spPr>
          <a:xfrm>
            <a:off x="3069667" y="2224654"/>
            <a:ext cx="20466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DS-K1T342 Series</a:t>
            </a:r>
          </a:p>
        </p:txBody>
      </p:sp>
      <p:sp>
        <p:nvSpPr>
          <p:cNvPr id="12" name="矩形 11"/>
          <p:cNvSpPr/>
          <p:nvPr/>
        </p:nvSpPr>
        <p:spPr>
          <a:xfrm>
            <a:off x="8318287" y="2224654"/>
            <a:ext cx="204666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DS-K1T344 Series</a:t>
            </a:r>
          </a:p>
        </p:txBody>
      </p:sp>
      <p:sp>
        <p:nvSpPr>
          <p:cNvPr id="4" name="圆角矩形 3"/>
          <p:cNvSpPr/>
          <p:nvPr/>
        </p:nvSpPr>
        <p:spPr>
          <a:xfrm>
            <a:off x="2784608" y="2521926"/>
            <a:ext cx="2506980" cy="4336074"/>
          </a:xfrm>
          <a:prstGeom prst="roundRect">
            <a:avLst>
              <a:gd name="adj" fmla="val 9676"/>
            </a:avLst>
          </a:prstGeom>
          <a:solidFill>
            <a:schemeClr val="bg2"/>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圆角矩形 5"/>
          <p:cNvSpPr/>
          <p:nvPr/>
        </p:nvSpPr>
        <p:spPr>
          <a:xfrm>
            <a:off x="8088128" y="2521926"/>
            <a:ext cx="2506980" cy="4336074"/>
          </a:xfrm>
          <a:prstGeom prst="roundRect">
            <a:avLst>
              <a:gd name="adj" fmla="val 6941"/>
            </a:avLst>
          </a:prstGeom>
          <a:solidFill>
            <a:schemeClr val="bg2"/>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组合 14"/>
          <p:cNvGrpSpPr/>
          <p:nvPr/>
        </p:nvGrpSpPr>
        <p:grpSpPr>
          <a:xfrm>
            <a:off x="727555" y="3481025"/>
            <a:ext cx="9867553" cy="307777"/>
            <a:chOff x="727555" y="2622265"/>
            <a:chExt cx="9867553" cy="307777"/>
          </a:xfrm>
        </p:grpSpPr>
        <p:grpSp>
          <p:nvGrpSpPr>
            <p:cNvPr id="31" name="组合 30"/>
            <p:cNvGrpSpPr/>
            <p:nvPr/>
          </p:nvGrpSpPr>
          <p:grpSpPr>
            <a:xfrm>
              <a:off x="727555" y="2622265"/>
              <a:ext cx="1909154" cy="307777"/>
              <a:chOff x="594360" y="2670182"/>
              <a:chExt cx="1958340" cy="307777"/>
            </a:xfrm>
          </p:grpSpPr>
          <p:sp>
            <p:nvSpPr>
              <p:cNvPr id="16" name="圆角矩形 15"/>
              <p:cNvSpPr/>
              <p:nvPr/>
            </p:nvSpPr>
            <p:spPr>
              <a:xfrm>
                <a:off x="594360" y="2708282"/>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文本框 12"/>
              <p:cNvSpPr txBox="1"/>
              <p:nvPr/>
            </p:nvSpPr>
            <p:spPr>
              <a:xfrm>
                <a:off x="1156617" y="2670182"/>
                <a:ext cx="113519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Screen Size</a:t>
                </a:r>
              </a:p>
            </p:txBody>
          </p:sp>
        </p:grpSp>
        <p:cxnSp>
          <p:nvCxnSpPr>
            <p:cNvPr id="44" name="直接连接符 43"/>
            <p:cNvCxnSpPr/>
            <p:nvPr/>
          </p:nvCxnSpPr>
          <p:spPr>
            <a:xfrm>
              <a:off x="2489054" y="2925048"/>
              <a:ext cx="8106054"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716365" y="3815369"/>
            <a:ext cx="9878743" cy="307777"/>
            <a:chOff x="716365" y="3060058"/>
            <a:chExt cx="9878743" cy="307777"/>
          </a:xfrm>
        </p:grpSpPr>
        <p:grpSp>
          <p:nvGrpSpPr>
            <p:cNvPr id="30" name="组合 29"/>
            <p:cNvGrpSpPr/>
            <p:nvPr/>
          </p:nvGrpSpPr>
          <p:grpSpPr>
            <a:xfrm>
              <a:off x="716365" y="3060058"/>
              <a:ext cx="1909154" cy="307777"/>
              <a:chOff x="594360" y="3219829"/>
              <a:chExt cx="1958340" cy="307777"/>
            </a:xfrm>
          </p:grpSpPr>
          <p:sp>
            <p:nvSpPr>
              <p:cNvPr id="18" name="圆角矩形 17"/>
              <p:cNvSpPr/>
              <p:nvPr/>
            </p:nvSpPr>
            <p:spPr>
              <a:xfrm>
                <a:off x="594360" y="3249302"/>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2"/>
              <p:cNvSpPr txBox="1"/>
              <p:nvPr/>
            </p:nvSpPr>
            <p:spPr>
              <a:xfrm>
                <a:off x="1252264" y="3219829"/>
                <a:ext cx="113519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Resolution</a:t>
                </a:r>
              </a:p>
            </p:txBody>
          </p:sp>
        </p:grpSp>
        <p:cxnSp>
          <p:nvCxnSpPr>
            <p:cNvPr id="46" name="直接连接符 45"/>
            <p:cNvCxnSpPr/>
            <p:nvPr/>
          </p:nvCxnSpPr>
          <p:spPr>
            <a:xfrm>
              <a:off x="2550563" y="3345856"/>
              <a:ext cx="8044545"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719587" y="4169993"/>
            <a:ext cx="9875521" cy="307777"/>
            <a:chOff x="719587" y="3494292"/>
            <a:chExt cx="9875521" cy="307777"/>
          </a:xfrm>
        </p:grpSpPr>
        <p:grpSp>
          <p:nvGrpSpPr>
            <p:cNvPr id="32" name="组合 31"/>
            <p:cNvGrpSpPr/>
            <p:nvPr/>
          </p:nvGrpSpPr>
          <p:grpSpPr>
            <a:xfrm>
              <a:off x="719587" y="3494292"/>
              <a:ext cx="1920241" cy="307777"/>
              <a:chOff x="594360" y="3758477"/>
              <a:chExt cx="1969713" cy="307777"/>
            </a:xfrm>
          </p:grpSpPr>
          <p:sp>
            <p:nvSpPr>
              <p:cNvPr id="20" name="圆角矩形 19"/>
              <p:cNvSpPr/>
              <p:nvPr/>
            </p:nvSpPr>
            <p:spPr>
              <a:xfrm>
                <a:off x="594360" y="3790322"/>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文本框 12"/>
              <p:cNvSpPr txBox="1"/>
              <p:nvPr/>
            </p:nvSpPr>
            <p:spPr>
              <a:xfrm>
                <a:off x="1039672" y="3758477"/>
                <a:ext cx="152440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Tempered Glass</a:t>
                </a:r>
              </a:p>
            </p:txBody>
          </p:sp>
        </p:grpSp>
        <p:cxnSp>
          <p:nvCxnSpPr>
            <p:cNvPr id="47" name="直接连接符 46"/>
            <p:cNvCxnSpPr/>
            <p:nvPr/>
          </p:nvCxnSpPr>
          <p:spPr>
            <a:xfrm>
              <a:off x="2550563" y="3783200"/>
              <a:ext cx="8044545"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709267" y="4517635"/>
            <a:ext cx="9815129" cy="307777"/>
            <a:chOff x="719019" y="3953191"/>
            <a:chExt cx="9815129" cy="307777"/>
          </a:xfrm>
        </p:grpSpPr>
        <p:grpSp>
          <p:nvGrpSpPr>
            <p:cNvPr id="33" name="组合 32"/>
            <p:cNvGrpSpPr/>
            <p:nvPr/>
          </p:nvGrpSpPr>
          <p:grpSpPr>
            <a:xfrm>
              <a:off x="719019" y="3953191"/>
              <a:ext cx="1913326" cy="307777"/>
              <a:chOff x="594360" y="4270448"/>
              <a:chExt cx="1962620" cy="307777"/>
            </a:xfrm>
          </p:grpSpPr>
          <p:sp>
            <p:nvSpPr>
              <p:cNvPr id="22" name="圆角矩形 21"/>
              <p:cNvSpPr/>
              <p:nvPr/>
            </p:nvSpPr>
            <p:spPr>
              <a:xfrm>
                <a:off x="594360" y="4295682"/>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文本框 12"/>
              <p:cNvSpPr txBox="1"/>
              <p:nvPr/>
            </p:nvSpPr>
            <p:spPr>
              <a:xfrm>
                <a:off x="879888" y="4270448"/>
                <a:ext cx="1677092"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Appearance Design</a:t>
                </a:r>
              </a:p>
            </p:txBody>
          </p:sp>
        </p:grpSp>
        <p:cxnSp>
          <p:nvCxnSpPr>
            <p:cNvPr id="48" name="直接连接符 47"/>
            <p:cNvCxnSpPr/>
            <p:nvPr/>
          </p:nvCxnSpPr>
          <p:spPr>
            <a:xfrm>
              <a:off x="2542943" y="4239462"/>
              <a:ext cx="7991205" cy="4794"/>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734973" y="4864282"/>
            <a:ext cx="9875426" cy="307777"/>
            <a:chOff x="719682" y="4371810"/>
            <a:chExt cx="9875426" cy="307777"/>
          </a:xfrm>
        </p:grpSpPr>
        <p:grpSp>
          <p:nvGrpSpPr>
            <p:cNvPr id="35" name="组合 34"/>
            <p:cNvGrpSpPr/>
            <p:nvPr/>
          </p:nvGrpSpPr>
          <p:grpSpPr>
            <a:xfrm>
              <a:off x="719682" y="4371810"/>
              <a:ext cx="2034249" cy="307777"/>
              <a:chOff x="572472" y="5328007"/>
              <a:chExt cx="2086658" cy="307777"/>
            </a:xfrm>
          </p:grpSpPr>
          <p:sp>
            <p:nvSpPr>
              <p:cNvPr id="26" name="圆角矩形 25"/>
              <p:cNvSpPr/>
              <p:nvPr/>
            </p:nvSpPr>
            <p:spPr>
              <a:xfrm>
                <a:off x="572472" y="5351301"/>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文本框 12"/>
              <p:cNvSpPr txBox="1"/>
              <p:nvPr/>
            </p:nvSpPr>
            <p:spPr>
              <a:xfrm>
                <a:off x="1134729" y="5328007"/>
                <a:ext cx="152440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Alarm in / out</a:t>
                </a:r>
              </a:p>
            </p:txBody>
          </p:sp>
        </p:grpSp>
        <p:cxnSp>
          <p:nvCxnSpPr>
            <p:cNvPr id="49" name="直接连接符 48"/>
            <p:cNvCxnSpPr/>
            <p:nvPr/>
          </p:nvCxnSpPr>
          <p:spPr>
            <a:xfrm>
              <a:off x="2533366" y="4659763"/>
              <a:ext cx="8061742"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740169" y="5213413"/>
            <a:ext cx="9846549" cy="307777"/>
            <a:chOff x="748559" y="4800233"/>
            <a:chExt cx="9846549" cy="307777"/>
          </a:xfrm>
        </p:grpSpPr>
        <p:grpSp>
          <p:nvGrpSpPr>
            <p:cNvPr id="36" name="组合 35"/>
            <p:cNvGrpSpPr/>
            <p:nvPr/>
          </p:nvGrpSpPr>
          <p:grpSpPr>
            <a:xfrm>
              <a:off x="748559" y="4800233"/>
              <a:ext cx="2305488" cy="307777"/>
              <a:chOff x="572472" y="5804773"/>
              <a:chExt cx="2364885" cy="307777"/>
            </a:xfrm>
          </p:grpSpPr>
          <p:sp>
            <p:nvSpPr>
              <p:cNvPr id="28" name="圆角矩形 27"/>
              <p:cNvSpPr/>
              <p:nvPr/>
            </p:nvSpPr>
            <p:spPr>
              <a:xfrm>
                <a:off x="572472" y="5834377"/>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9" name="文本框 12"/>
              <p:cNvSpPr txBox="1"/>
              <p:nvPr/>
            </p:nvSpPr>
            <p:spPr>
              <a:xfrm>
                <a:off x="1412956" y="5804773"/>
                <a:ext cx="152440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PoE</a:t>
                </a:r>
              </a:p>
            </p:txBody>
          </p:sp>
        </p:grpSp>
        <p:cxnSp>
          <p:nvCxnSpPr>
            <p:cNvPr id="50" name="直接连接符 49"/>
            <p:cNvCxnSpPr/>
            <p:nvPr/>
          </p:nvCxnSpPr>
          <p:spPr>
            <a:xfrm>
              <a:off x="2550563" y="5083517"/>
              <a:ext cx="8044545"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53" name="组合 52"/>
          <p:cNvGrpSpPr/>
          <p:nvPr/>
        </p:nvGrpSpPr>
        <p:grpSpPr>
          <a:xfrm>
            <a:off x="730568" y="5562473"/>
            <a:ext cx="9871916" cy="307777"/>
            <a:chOff x="723192" y="5228656"/>
            <a:chExt cx="9871916" cy="307777"/>
          </a:xfrm>
        </p:grpSpPr>
        <p:grpSp>
          <p:nvGrpSpPr>
            <p:cNvPr id="37" name="组合 36"/>
            <p:cNvGrpSpPr/>
            <p:nvPr/>
          </p:nvGrpSpPr>
          <p:grpSpPr>
            <a:xfrm>
              <a:off x="723192" y="5228656"/>
              <a:ext cx="2170435" cy="307777"/>
              <a:chOff x="572472" y="5810211"/>
              <a:chExt cx="2226353" cy="307777"/>
            </a:xfrm>
          </p:grpSpPr>
          <p:sp>
            <p:nvSpPr>
              <p:cNvPr id="38" name="圆角矩形 37"/>
              <p:cNvSpPr/>
              <p:nvPr/>
            </p:nvSpPr>
            <p:spPr>
              <a:xfrm>
                <a:off x="572472" y="5834377"/>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文本框 12"/>
              <p:cNvSpPr txBox="1"/>
              <p:nvPr/>
            </p:nvSpPr>
            <p:spPr>
              <a:xfrm>
                <a:off x="1274424" y="5810211"/>
                <a:ext cx="152440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AP Mode</a:t>
                </a:r>
              </a:p>
            </p:txBody>
          </p:sp>
        </p:grpSp>
        <p:cxnSp>
          <p:nvCxnSpPr>
            <p:cNvPr id="51" name="直接连接符 50"/>
            <p:cNvCxnSpPr/>
            <p:nvPr/>
          </p:nvCxnSpPr>
          <p:spPr>
            <a:xfrm>
              <a:off x="2550563" y="5517505"/>
              <a:ext cx="8044545"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748559" y="5910937"/>
            <a:ext cx="9799175" cy="307777"/>
            <a:chOff x="734973" y="5681249"/>
            <a:chExt cx="9799175" cy="307777"/>
          </a:xfrm>
        </p:grpSpPr>
        <p:grpSp>
          <p:nvGrpSpPr>
            <p:cNvPr id="40" name="组合 39"/>
            <p:cNvGrpSpPr/>
            <p:nvPr/>
          </p:nvGrpSpPr>
          <p:grpSpPr>
            <a:xfrm>
              <a:off x="734973" y="5681249"/>
              <a:ext cx="2034249" cy="307777"/>
              <a:chOff x="572472" y="5826323"/>
              <a:chExt cx="2086658" cy="307777"/>
            </a:xfrm>
          </p:grpSpPr>
          <p:sp>
            <p:nvSpPr>
              <p:cNvPr id="41" name="圆角矩形 40"/>
              <p:cNvSpPr/>
              <p:nvPr/>
            </p:nvSpPr>
            <p:spPr>
              <a:xfrm>
                <a:off x="572472" y="5834377"/>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文本框 12"/>
              <p:cNvSpPr txBox="1"/>
              <p:nvPr/>
            </p:nvSpPr>
            <p:spPr>
              <a:xfrm>
                <a:off x="1134729" y="5826323"/>
                <a:ext cx="152440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Physical Button</a:t>
                </a:r>
              </a:p>
            </p:txBody>
          </p:sp>
        </p:grpSp>
        <p:cxnSp>
          <p:nvCxnSpPr>
            <p:cNvPr id="52" name="直接连接符 51"/>
            <p:cNvCxnSpPr/>
            <p:nvPr/>
          </p:nvCxnSpPr>
          <p:spPr>
            <a:xfrm>
              <a:off x="2550563" y="5953986"/>
              <a:ext cx="7983585"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65" name="文本框 12"/>
          <p:cNvSpPr txBox="1"/>
          <p:nvPr/>
        </p:nvSpPr>
        <p:spPr>
          <a:xfrm>
            <a:off x="3272981" y="3484331"/>
            <a:ext cx="1911021"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4.3-inch touch screen</a:t>
            </a:r>
          </a:p>
        </p:txBody>
      </p:sp>
      <p:sp>
        <p:nvSpPr>
          <p:cNvPr id="67" name="文本框 12"/>
          <p:cNvSpPr txBox="1"/>
          <p:nvPr/>
        </p:nvSpPr>
        <p:spPr>
          <a:xfrm>
            <a:off x="8623127" y="3490777"/>
            <a:ext cx="1911021"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4.5-inch</a:t>
            </a: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touch screen</a:t>
            </a:r>
          </a:p>
        </p:txBody>
      </p:sp>
      <p:sp>
        <p:nvSpPr>
          <p:cNvPr id="68" name="文本框 12"/>
          <p:cNvSpPr txBox="1"/>
          <p:nvPr/>
        </p:nvSpPr>
        <p:spPr>
          <a:xfrm>
            <a:off x="3611453" y="3816606"/>
            <a:ext cx="963090"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272 x 480</a:t>
            </a:r>
          </a:p>
        </p:txBody>
      </p:sp>
      <p:sp>
        <p:nvSpPr>
          <p:cNvPr id="70" name="文本框 12"/>
          <p:cNvSpPr txBox="1"/>
          <p:nvPr/>
        </p:nvSpPr>
        <p:spPr>
          <a:xfrm>
            <a:off x="8977712" y="3814032"/>
            <a:ext cx="963090"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480 x 854</a:t>
            </a:r>
          </a:p>
        </p:txBody>
      </p:sp>
      <p:sp>
        <p:nvSpPr>
          <p:cNvPr id="71" name="文本框 12"/>
          <p:cNvSpPr txBox="1"/>
          <p:nvPr/>
        </p:nvSpPr>
        <p:spPr>
          <a:xfrm>
            <a:off x="3253705" y="4156232"/>
            <a:ext cx="1678586"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1.1mm tempered glass</a:t>
            </a:r>
          </a:p>
        </p:txBody>
      </p:sp>
      <p:sp>
        <p:nvSpPr>
          <p:cNvPr id="73" name="文本框 12"/>
          <p:cNvSpPr txBox="1"/>
          <p:nvPr/>
        </p:nvSpPr>
        <p:spPr>
          <a:xfrm>
            <a:off x="8619964" y="4156232"/>
            <a:ext cx="1678586"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1.8mm</a:t>
            </a: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tempered glass</a:t>
            </a:r>
          </a:p>
        </p:txBody>
      </p:sp>
      <p:sp>
        <p:nvSpPr>
          <p:cNvPr id="74" name="文本框 12"/>
          <p:cNvSpPr txBox="1"/>
          <p:nvPr/>
        </p:nvSpPr>
        <p:spPr>
          <a:xfrm>
            <a:off x="8657339" y="4524150"/>
            <a:ext cx="1678586"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Metal narrow bezel</a:t>
            </a:r>
          </a:p>
        </p:txBody>
      </p:sp>
      <p:sp>
        <p:nvSpPr>
          <p:cNvPr id="76" name="文本框 12"/>
          <p:cNvSpPr txBox="1"/>
          <p:nvPr/>
        </p:nvSpPr>
        <p:spPr>
          <a:xfrm>
            <a:off x="3503257" y="4524149"/>
            <a:ext cx="1144432"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Plastic bezel</a:t>
            </a:r>
          </a:p>
        </p:txBody>
      </p:sp>
      <p:sp>
        <p:nvSpPr>
          <p:cNvPr id="77" name="文本框 12"/>
          <p:cNvSpPr txBox="1"/>
          <p:nvPr/>
        </p:nvSpPr>
        <p:spPr>
          <a:xfrm>
            <a:off x="3825904" y="4862826"/>
            <a:ext cx="61024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80" name="文本框 12"/>
          <p:cNvSpPr txBox="1"/>
          <p:nvPr/>
        </p:nvSpPr>
        <p:spPr>
          <a:xfrm>
            <a:off x="9131648" y="4839892"/>
            <a:ext cx="893977"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a:t>
            </a:r>
          </a:p>
        </p:txBody>
      </p:sp>
      <p:sp>
        <p:nvSpPr>
          <p:cNvPr id="81" name="文本框 12"/>
          <p:cNvSpPr txBox="1"/>
          <p:nvPr/>
        </p:nvSpPr>
        <p:spPr>
          <a:xfrm>
            <a:off x="9131648" y="5219612"/>
            <a:ext cx="893977"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a:t>
            </a:r>
          </a:p>
        </p:txBody>
      </p:sp>
      <p:sp>
        <p:nvSpPr>
          <p:cNvPr id="82" name="文本框 12"/>
          <p:cNvSpPr txBox="1"/>
          <p:nvPr/>
        </p:nvSpPr>
        <p:spPr>
          <a:xfrm>
            <a:off x="3541615" y="5205876"/>
            <a:ext cx="1372993"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a:t>
            </a:r>
            <a:r>
              <a:rPr kumimoji="0" lang="en-US" altLang="zh-CN" sz="10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(-E1 series)</a:t>
            </a:r>
          </a:p>
        </p:txBody>
      </p:sp>
      <p:sp>
        <p:nvSpPr>
          <p:cNvPr id="84" name="文本框 12"/>
          <p:cNvSpPr txBox="1"/>
          <p:nvPr/>
        </p:nvSpPr>
        <p:spPr>
          <a:xfrm>
            <a:off x="3813412" y="5580201"/>
            <a:ext cx="61024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86" name="文本框 12"/>
          <p:cNvSpPr txBox="1"/>
          <p:nvPr/>
        </p:nvSpPr>
        <p:spPr>
          <a:xfrm>
            <a:off x="9119156" y="5557267"/>
            <a:ext cx="893977"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a:t>
            </a:r>
          </a:p>
        </p:txBody>
      </p:sp>
      <p:sp>
        <p:nvSpPr>
          <p:cNvPr id="87" name="文本框 12"/>
          <p:cNvSpPr txBox="1"/>
          <p:nvPr/>
        </p:nvSpPr>
        <p:spPr>
          <a:xfrm>
            <a:off x="3825904" y="5917534"/>
            <a:ext cx="61024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89" name="文本框 12"/>
          <p:cNvSpPr txBox="1"/>
          <p:nvPr/>
        </p:nvSpPr>
        <p:spPr>
          <a:xfrm>
            <a:off x="9131648" y="5894600"/>
            <a:ext cx="893977"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a:t>
            </a:r>
          </a:p>
        </p:txBody>
      </p:sp>
      <p:pic>
        <p:nvPicPr>
          <p:cNvPr id="79" name="图片 7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336915" y="303445"/>
            <a:ext cx="1614055" cy="442893"/>
          </a:xfrm>
          <a:prstGeom prst="rect">
            <a:avLst/>
          </a:prstGeom>
        </p:spPr>
      </p:pic>
      <p:grpSp>
        <p:nvGrpSpPr>
          <p:cNvPr id="55" name="组合 54"/>
          <p:cNvGrpSpPr/>
          <p:nvPr/>
        </p:nvGrpSpPr>
        <p:grpSpPr>
          <a:xfrm>
            <a:off x="709267" y="6240871"/>
            <a:ext cx="9885841" cy="307777"/>
            <a:chOff x="709267" y="6057998"/>
            <a:chExt cx="9885841" cy="307777"/>
          </a:xfrm>
        </p:grpSpPr>
        <p:cxnSp>
          <p:nvCxnSpPr>
            <p:cNvPr id="91" name="直接连接符 90"/>
            <p:cNvCxnSpPr/>
            <p:nvPr/>
          </p:nvCxnSpPr>
          <p:spPr>
            <a:xfrm>
              <a:off x="2611523" y="6352877"/>
              <a:ext cx="7983585"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92" name="组合 91"/>
            <p:cNvGrpSpPr/>
            <p:nvPr/>
          </p:nvGrpSpPr>
          <p:grpSpPr>
            <a:xfrm>
              <a:off x="709267" y="6057998"/>
              <a:ext cx="2129851" cy="307777"/>
              <a:chOff x="572472" y="5820559"/>
              <a:chExt cx="2184723" cy="307777"/>
            </a:xfrm>
          </p:grpSpPr>
          <p:sp>
            <p:nvSpPr>
              <p:cNvPr id="93" name="圆角矩形 92"/>
              <p:cNvSpPr/>
              <p:nvPr/>
            </p:nvSpPr>
            <p:spPr>
              <a:xfrm>
                <a:off x="572472" y="5834377"/>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4" name="文本框 12"/>
              <p:cNvSpPr txBox="1"/>
              <p:nvPr/>
            </p:nvSpPr>
            <p:spPr>
              <a:xfrm>
                <a:off x="1232794" y="5820559"/>
                <a:ext cx="152440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Bluetooth</a:t>
                </a:r>
              </a:p>
            </p:txBody>
          </p:sp>
        </p:grpSp>
      </p:grpSp>
      <p:grpSp>
        <p:nvGrpSpPr>
          <p:cNvPr id="57" name="组合 56"/>
          <p:cNvGrpSpPr/>
          <p:nvPr/>
        </p:nvGrpSpPr>
        <p:grpSpPr>
          <a:xfrm>
            <a:off x="734973" y="6580449"/>
            <a:ext cx="9829654" cy="307777"/>
            <a:chOff x="734973" y="6461184"/>
            <a:chExt cx="9829654" cy="307777"/>
          </a:xfrm>
        </p:grpSpPr>
        <p:grpSp>
          <p:nvGrpSpPr>
            <p:cNvPr id="95" name="组合 94"/>
            <p:cNvGrpSpPr/>
            <p:nvPr/>
          </p:nvGrpSpPr>
          <p:grpSpPr>
            <a:xfrm>
              <a:off x="734973" y="6461184"/>
              <a:ext cx="2158654" cy="307777"/>
              <a:chOff x="572472" y="5826483"/>
              <a:chExt cx="2214268" cy="307777"/>
            </a:xfrm>
          </p:grpSpPr>
          <p:sp>
            <p:nvSpPr>
              <p:cNvPr id="96" name="圆角矩形 95"/>
              <p:cNvSpPr/>
              <p:nvPr/>
            </p:nvSpPr>
            <p:spPr>
              <a:xfrm>
                <a:off x="572472" y="5834377"/>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7" name="文本框 12"/>
              <p:cNvSpPr txBox="1"/>
              <p:nvPr/>
            </p:nvSpPr>
            <p:spPr>
              <a:xfrm>
                <a:off x="1262339" y="5826483"/>
                <a:ext cx="1524401"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QR code</a:t>
                </a:r>
              </a:p>
            </p:txBody>
          </p:sp>
        </p:grpSp>
        <p:cxnSp>
          <p:nvCxnSpPr>
            <p:cNvPr id="98" name="直接连接符 97"/>
            <p:cNvCxnSpPr/>
            <p:nvPr/>
          </p:nvCxnSpPr>
          <p:spPr>
            <a:xfrm>
              <a:off x="2581042" y="6733761"/>
              <a:ext cx="7983585"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99" name="文本框 12"/>
          <p:cNvSpPr txBox="1"/>
          <p:nvPr/>
        </p:nvSpPr>
        <p:spPr>
          <a:xfrm>
            <a:off x="3825904" y="6283102"/>
            <a:ext cx="61024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101" name="文本框 12"/>
          <p:cNvSpPr txBox="1"/>
          <p:nvPr/>
        </p:nvSpPr>
        <p:spPr>
          <a:xfrm>
            <a:off x="9131648" y="6260168"/>
            <a:ext cx="893977"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a:t>
            </a:r>
          </a:p>
        </p:txBody>
      </p:sp>
      <p:sp>
        <p:nvSpPr>
          <p:cNvPr id="102" name="文本框 12"/>
          <p:cNvSpPr txBox="1"/>
          <p:nvPr/>
        </p:nvSpPr>
        <p:spPr>
          <a:xfrm>
            <a:off x="3825904" y="6595027"/>
            <a:ext cx="610244"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N/A</a:t>
            </a:r>
          </a:p>
        </p:txBody>
      </p:sp>
      <p:sp>
        <p:nvSpPr>
          <p:cNvPr id="104" name="文本框 12"/>
          <p:cNvSpPr txBox="1"/>
          <p:nvPr/>
        </p:nvSpPr>
        <p:spPr>
          <a:xfrm>
            <a:off x="9131648" y="6572093"/>
            <a:ext cx="893977"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Support</a:t>
            </a:r>
          </a:p>
        </p:txBody>
      </p:sp>
      <p:grpSp>
        <p:nvGrpSpPr>
          <p:cNvPr id="105" name="组合 104"/>
          <p:cNvGrpSpPr/>
          <p:nvPr/>
        </p:nvGrpSpPr>
        <p:grpSpPr>
          <a:xfrm>
            <a:off x="742846" y="3131496"/>
            <a:ext cx="9867553" cy="307777"/>
            <a:chOff x="727555" y="2622265"/>
            <a:chExt cx="9867553" cy="307777"/>
          </a:xfrm>
        </p:grpSpPr>
        <p:grpSp>
          <p:nvGrpSpPr>
            <p:cNvPr id="106" name="组合 105"/>
            <p:cNvGrpSpPr/>
            <p:nvPr/>
          </p:nvGrpSpPr>
          <p:grpSpPr>
            <a:xfrm>
              <a:off x="727555" y="2622265"/>
              <a:ext cx="1909154" cy="307777"/>
              <a:chOff x="594360" y="2670182"/>
              <a:chExt cx="1958340" cy="307777"/>
            </a:xfrm>
          </p:grpSpPr>
          <p:sp>
            <p:nvSpPr>
              <p:cNvPr id="108" name="圆角矩形 107"/>
              <p:cNvSpPr/>
              <p:nvPr/>
            </p:nvSpPr>
            <p:spPr>
              <a:xfrm>
                <a:off x="594360" y="2708282"/>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9" name="文本框 12"/>
              <p:cNvSpPr txBox="1"/>
              <p:nvPr/>
            </p:nvSpPr>
            <p:spPr>
              <a:xfrm>
                <a:off x="1156617" y="2670182"/>
                <a:ext cx="113519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Dimensions</a:t>
                </a:r>
              </a:p>
            </p:txBody>
          </p:sp>
        </p:grpSp>
        <p:cxnSp>
          <p:nvCxnSpPr>
            <p:cNvPr id="107" name="直接连接符 106"/>
            <p:cNvCxnSpPr/>
            <p:nvPr/>
          </p:nvCxnSpPr>
          <p:spPr>
            <a:xfrm>
              <a:off x="2489054" y="2925048"/>
              <a:ext cx="8106054"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110" name="组合 109"/>
          <p:cNvGrpSpPr/>
          <p:nvPr/>
        </p:nvGrpSpPr>
        <p:grpSpPr>
          <a:xfrm>
            <a:off x="742846" y="2782254"/>
            <a:ext cx="9867553" cy="307777"/>
            <a:chOff x="727555" y="2622265"/>
            <a:chExt cx="9867553" cy="307777"/>
          </a:xfrm>
        </p:grpSpPr>
        <p:grpSp>
          <p:nvGrpSpPr>
            <p:cNvPr id="111" name="组合 110"/>
            <p:cNvGrpSpPr/>
            <p:nvPr/>
          </p:nvGrpSpPr>
          <p:grpSpPr>
            <a:xfrm>
              <a:off x="727555" y="2622265"/>
              <a:ext cx="1909154" cy="307777"/>
              <a:chOff x="594360" y="2670182"/>
              <a:chExt cx="1958340" cy="307777"/>
            </a:xfrm>
          </p:grpSpPr>
          <p:sp>
            <p:nvSpPr>
              <p:cNvPr id="113" name="圆角矩形 112"/>
              <p:cNvSpPr/>
              <p:nvPr/>
            </p:nvSpPr>
            <p:spPr>
              <a:xfrm>
                <a:off x="594360" y="2708282"/>
                <a:ext cx="1958340" cy="264683"/>
              </a:xfrm>
              <a:prstGeom prst="roundRect">
                <a:avLst>
                  <a:gd name="adj" fmla="val 50000"/>
                </a:avLst>
              </a:prstGeom>
              <a:noFill/>
              <a:ln>
                <a:solidFill>
                  <a:schemeClr val="bg2">
                    <a:lumMod val="2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4" name="文本框 12"/>
              <p:cNvSpPr txBox="1"/>
              <p:nvPr/>
            </p:nvSpPr>
            <p:spPr>
              <a:xfrm>
                <a:off x="1156617" y="2670182"/>
                <a:ext cx="1135195" cy="3077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400" b="1" i="0" u="none" strike="noStrike" kern="1200" cap="none" spc="0" normalizeH="0" baseline="0" noProof="0" dirty="0">
                    <a:ln>
                      <a:noFill/>
                    </a:ln>
                    <a:solidFill>
                      <a:srgbClr val="13227A"/>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Capacity</a:t>
                </a:r>
              </a:p>
            </p:txBody>
          </p:sp>
        </p:grpSp>
        <p:cxnSp>
          <p:nvCxnSpPr>
            <p:cNvPr id="112" name="直接连接符 111"/>
            <p:cNvCxnSpPr/>
            <p:nvPr/>
          </p:nvCxnSpPr>
          <p:spPr>
            <a:xfrm>
              <a:off x="2489054" y="2925048"/>
              <a:ext cx="8106054" cy="0"/>
            </a:xfrm>
            <a:prstGeom prst="line">
              <a:avLst/>
            </a:prstGeom>
            <a:ln w="12700">
              <a:solidFill>
                <a:schemeClr val="bg2">
                  <a:lumMod val="25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115" name="文本框 12"/>
          <p:cNvSpPr txBox="1"/>
          <p:nvPr/>
        </p:nvSpPr>
        <p:spPr>
          <a:xfrm>
            <a:off x="3008819" y="2641029"/>
            <a:ext cx="217931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1,500; Fingerprint: 3,000; </a:t>
            </a:r>
          </a:p>
          <a:p>
            <a:pPr marL="0" marR="0" lvl="0" indent="0" algn="ctr"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3,000</a:t>
            </a:r>
          </a:p>
        </p:txBody>
      </p:sp>
      <p:sp>
        <p:nvSpPr>
          <p:cNvPr id="117" name="文本框 12"/>
          <p:cNvSpPr txBox="1"/>
          <p:nvPr/>
        </p:nvSpPr>
        <p:spPr>
          <a:xfrm>
            <a:off x="8318287" y="2665837"/>
            <a:ext cx="217931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Face: 3,000</a:t>
            </a: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 Fingerprint: 3,000; </a:t>
            </a:r>
          </a:p>
          <a:p>
            <a:pPr marL="0" marR="0" lvl="0" indent="0" algn="ctr"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Card: 3,000</a:t>
            </a:r>
          </a:p>
        </p:txBody>
      </p:sp>
      <p:sp>
        <p:nvSpPr>
          <p:cNvPr id="118" name="文本框 12"/>
          <p:cNvSpPr txBox="1"/>
          <p:nvPr/>
        </p:nvSpPr>
        <p:spPr>
          <a:xfrm>
            <a:off x="3030059" y="3167323"/>
            <a:ext cx="212587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91.3mm x 181.3mm x 24.5mm</a:t>
            </a:r>
          </a:p>
        </p:txBody>
      </p:sp>
      <p:sp>
        <p:nvSpPr>
          <p:cNvPr id="120" name="文本框 12"/>
          <p:cNvSpPr txBox="1"/>
          <p:nvPr/>
        </p:nvSpPr>
        <p:spPr>
          <a:xfrm>
            <a:off x="8408270" y="3166260"/>
            <a:ext cx="212587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217" rtl="0" eaLnBrk="1" fontAlgn="auto" latinLnBrk="0" hangingPunct="1">
              <a:lnSpc>
                <a:spcPct val="100000"/>
              </a:lnSpc>
              <a:spcBef>
                <a:spcPts val="0"/>
              </a:spcBef>
              <a:spcAft>
                <a:spcPts val="0"/>
              </a:spcAft>
              <a:buClr>
                <a:srgbClr val="C11119"/>
              </a:buClr>
              <a:buSzPct val="125000"/>
              <a:buFontTx/>
              <a:buNone/>
              <a:tabLst/>
              <a:defRPr/>
            </a:pPr>
            <a:r>
              <a:rPr kumimoji="0" lang="en-US" altLang="zh-CN" sz="12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Helvetica" panose="020B0604020202020204" pitchFamily="34" charset="0"/>
                <a:sym typeface="Calibri" panose="020F0502020204030204" pitchFamily="34" charset="0"/>
              </a:rPr>
              <a:t>75.7mm x 165.2mm x 25mm</a:t>
            </a:r>
          </a:p>
        </p:txBody>
      </p:sp>
    </p:spTree>
    <p:extLst>
      <p:ext uri="{BB962C8B-B14F-4D97-AF65-F5344CB8AC3E}">
        <p14:creationId xmlns:p14="http://schemas.microsoft.com/office/powerpoint/2010/main" val="7426088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376227;#113638;#86550;#380141;#83447;#380126;"/>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PA" val="v5.2.1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ISLIDE.ICON" val="#405412;#392060;#148839;"/>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ISLIDE.ICON" val="#139851;#39261;#139420;#179244;#36953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ISLIDE.ICON" val="#139851;#39261;#139420;#179244;#369536;"/>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ISLIDE.ICON" val="#405412;#392060;#148839;"/>
</p:tagLst>
</file>

<file path=ppt/tags/tag6.xml><?xml version="1.0" encoding="utf-8"?>
<p:tagLst xmlns:a="http://schemas.openxmlformats.org/drawingml/2006/main" xmlns:r="http://schemas.openxmlformats.org/officeDocument/2006/relationships" xmlns:p="http://schemas.openxmlformats.org/presentationml/2006/main">
  <p:tag name="ISLIDE.ICON" val="#369410;#45547;#370830;#374614;"/>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1841</TotalTime>
  <Words>13210</Words>
  <Application>Microsoft Office PowerPoint</Application>
  <PresentationFormat>Widescreen</PresentationFormat>
  <Paragraphs>2659</Paragraphs>
  <Slides>88</Slides>
  <Notes>79</Notes>
  <HiddenSlides>43</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88</vt:i4>
      </vt:variant>
    </vt:vector>
  </HeadingPairs>
  <TitlesOfParts>
    <vt:vector size="103" baseType="lpstr">
      <vt:lpstr>等线</vt:lpstr>
      <vt:lpstr>Microsoft YaHei</vt:lpstr>
      <vt:lpstr>Microsoft YaHei</vt:lpstr>
      <vt:lpstr>Aptos</vt:lpstr>
      <vt:lpstr>Aptos Display</vt:lpstr>
      <vt:lpstr>Arial</vt:lpstr>
      <vt:lpstr>Arial Black</vt:lpstr>
      <vt:lpstr>Arial MT</vt:lpstr>
      <vt:lpstr>Calibri</vt:lpstr>
      <vt:lpstr>Helvetica</vt:lpstr>
      <vt:lpstr>Helvetica Now Text</vt:lpstr>
      <vt:lpstr>Helvetica85-Heavy</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Hik-Connect&amp;Hik-Partner Pro</vt:lpstr>
      <vt:lpstr>PowerPoint Presentation</vt:lpstr>
      <vt:lpstr>Video Intercom Solution for visitors</vt:lpstr>
      <vt:lpstr>Video Intercom Solution for visitors</vt:lpstr>
      <vt:lpstr>Residents Benefits</vt:lpstr>
      <vt:lpstr>Licencias recomendadas</vt:lpstr>
      <vt:lpstr>Modo de equipo Hik-Connect Escenarios de Aplicaciones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Acosta | FIESA SRL</dc:creator>
  <cp:lastModifiedBy>Daniel Acosta | FIESA SRL</cp:lastModifiedBy>
  <cp:revision>1</cp:revision>
  <dcterms:created xsi:type="dcterms:W3CDTF">2025-08-11T17:19:11Z</dcterms:created>
  <dcterms:modified xsi:type="dcterms:W3CDTF">2025-12-16T12:52:54Z</dcterms:modified>
</cp:coreProperties>
</file>