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31" r:id="rId2"/>
    <p:sldId id="1532" r:id="rId3"/>
    <p:sldId id="1533" r:id="rId4"/>
    <p:sldId id="1534" r:id="rId5"/>
    <p:sldId id="1535" r:id="rId6"/>
    <p:sldId id="1536" r:id="rId7"/>
    <p:sldId id="1538" r:id="rId8"/>
    <p:sldId id="1537" r:id="rId9"/>
    <p:sldId id="1539" r:id="rId10"/>
    <p:sldId id="1540" r:id="rId11"/>
    <p:sldId id="1541" r:id="rId12"/>
    <p:sldId id="1543" r:id="rId13"/>
    <p:sldId id="1544" r:id="rId14"/>
    <p:sldId id="1545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924D8-B63F-F148-832E-D717951CA575}" v="28" dt="2024-01-24T01:55:17.166"/>
    <p1510:client id="{B55B3B4F-4AAA-4741-9317-0334AF6A1F99}" v="898" dt="2024-01-24T12:34:20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24837-2C1D-CC42-FE49-0120801B4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112BD0-C8FA-E17E-52D7-B3902A2BB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F56BBA-EE93-2512-EA5B-43F0B2D4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C3591-7C0E-B2A6-A674-784BB85C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7C8A1-1F72-1CD9-EEB8-8CD8D759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657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43222-956B-5ADC-F816-7333ABD8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6BBF6-689E-CCFF-B843-27AE1A6D7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27523-0C84-A482-6437-80CBA94F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7BEAA6-4D40-FBB6-7BE9-B7C91EE3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C0FC05-20F5-60F6-EC80-151BC0B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601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50472C-73FC-BBE3-C123-22FA530A9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2CBD78-7A48-9782-1D32-2A7766CB7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CFE48-0E08-F986-0225-47E4AF60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7AFB0-E027-42F8-85D4-C1C20157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DBB72-06BE-5225-C13D-0B6D35C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13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AB8BE-024D-084B-29BA-29984E91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DAD860-9826-7580-4DB5-564FEEB9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D8B4B-CC0C-3D51-1643-91291ED5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6BE95-1543-A5A3-A9CA-0754AE9F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6D66-06FF-7BE5-125E-F9F52930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2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03FA4-0B44-C99B-BE2E-9D4124FE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FC5226-A8D1-32E4-E499-26E0A6E6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754B3-9C57-AA71-3E1B-515CDD10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C4DEE-B5EE-F4EC-ABB1-8FB8DFB2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B6E33F-873E-A5BA-55FD-2357058D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6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B71C6-2512-BFCD-052F-9081A426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08117-C161-4306-1BD0-7300B6C8D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B2D41D-438C-2886-F3D7-7B0050F88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4F9E1D-4D9F-4C42-9DB0-500A0A30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B965C5-4D6C-1997-F22F-169928F1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3CB217-AE46-8F4F-EE8A-066C4B89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40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EF9A6-5B77-3554-790E-98A2B1D0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9297C-A868-BD0D-F434-4E654AF5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E8039D-1F12-4722-D6E1-6075CD66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128648-F0C5-727A-DCDB-29AC8F64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BF9ED-63E4-B837-F770-538D59927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8B57EB-10D6-4B61-944A-90044597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1DD370-A34C-0DB5-19BA-FE79F6C6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0716F4-316A-E215-0070-A91E0B96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47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8907D-EB33-9B61-E9E8-0B2F0E7B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DD3B06-0E2F-6734-CF7A-3A268892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3E6CB3-229F-022C-4E4F-7A30943D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B11054-166A-A571-6B75-FC246258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546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989E55-DBF2-737A-562E-0C040EC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405E27-19D3-5017-A27D-656E4CFF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E28EB5-0275-6421-7F94-C0215C19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9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24985-D05E-AF76-17A0-3850084D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B7BC1-1791-F426-5194-929E4E22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08661-5BAA-860E-845A-5B98C69D7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BBCC4-E33F-F995-E2CB-043FF17F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10DA88-F554-6747-CFC7-1FC184E2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5146DD-9C73-F4D0-4DA9-96B932AD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62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3CF8A-D766-6447-99B6-5769DAC7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D2ECF8-A548-21CD-7304-6BD3DBD77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5CB2E-CA99-2DED-0245-AFC0CC418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82FAE4-7686-337E-B7EC-915ABEC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CBE2FC-90DB-925F-BCD5-AA057114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AFCEEC-73FA-4AFE-B484-C73215E9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847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D9677B-12CC-A748-77AE-2DA2F5FD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D7D954-27B0-3662-EFC1-14B4CE4F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2DC6D-735C-EB97-0C83-E730FB48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7252-1476-47DB-B5A2-A82A49578039}" type="datetimeFigureOut">
              <a:rPr lang="es-AR" smtClean="0"/>
              <a:t>26/1/2024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74498-DEFE-E960-03C5-5BEEBF6CF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827D6-C118-BD15-289A-FB99C2DE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1C09-3DAD-4183-B5C6-434E4453B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380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sv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45.pn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49.jpe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4.png"/><Relationship Id="rId10" Type="http://schemas.openxmlformats.org/officeDocument/2006/relationships/image" Target="../media/image56.jp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1.png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19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629959" y="251345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4400" b="1" dirty="0"/>
              <a:t>PARADOX LÍNEA SPECTRA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2C57E5-6D54-54E0-843A-22DC4CF0C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30" y="1330220"/>
            <a:ext cx="5711033" cy="2672135"/>
          </a:xfrm>
          <a:prstGeom prst="rect">
            <a:avLst/>
          </a:prstGeom>
        </p:spPr>
      </p:pic>
      <p:pic>
        <p:nvPicPr>
          <p:cNvPr id="10" name="Picture 2" descr="Resultado de imagen para sp spectra">
            <a:extLst>
              <a:ext uri="{FF2B5EF4-FFF2-40B4-BE49-F238E27FC236}">
                <a16:creationId xmlns:a16="http://schemas.microsoft.com/office/drawing/2014/main" id="{AB6A8742-4747-B86B-9C22-D44926E55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3" b="33115"/>
          <a:stretch/>
        </p:blipFill>
        <p:spPr bwMode="auto">
          <a:xfrm>
            <a:off x="1272526" y="4213488"/>
            <a:ext cx="3829640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030EB1-51A4-FE01-8EAE-BE2A836E2076}"/>
              </a:ext>
            </a:extLst>
          </p:cNvPr>
          <p:cNvSpPr txBox="1"/>
          <p:nvPr/>
        </p:nvSpPr>
        <p:spPr>
          <a:xfrm>
            <a:off x="6942085" y="2606621"/>
            <a:ext cx="473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BIENVENIDOS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8901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06018" y="281346"/>
            <a:ext cx="1009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BUS DE DATOS, CABLEADO Y CONSUMO</a:t>
            </a:r>
          </a:p>
        </p:txBody>
      </p:sp>
      <p:sp>
        <p:nvSpPr>
          <p:cNvPr id="2" name="22 CuadroTexto">
            <a:extLst>
              <a:ext uri="{FF2B5EF4-FFF2-40B4-BE49-F238E27FC236}">
                <a16:creationId xmlns:a16="http://schemas.microsoft.com/office/drawing/2014/main" id="{9A6DD596-D62C-725F-2A8B-34585567B4D8}"/>
              </a:ext>
            </a:extLst>
          </p:cNvPr>
          <p:cNvSpPr txBox="1"/>
          <p:nvPr/>
        </p:nvSpPr>
        <p:spPr>
          <a:xfrm>
            <a:off x="493329" y="2844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8F8F00F-5905-4E35-F3EF-1EE15D228252}"/>
              </a:ext>
            </a:extLst>
          </p:cNvPr>
          <p:cNvGrpSpPr/>
          <p:nvPr/>
        </p:nvGrpSpPr>
        <p:grpSpPr>
          <a:xfrm>
            <a:off x="279945" y="1104936"/>
            <a:ext cx="3078418" cy="1592425"/>
            <a:chOff x="3388932" y="1229152"/>
            <a:chExt cx="2881765" cy="1592425"/>
          </a:xfrm>
        </p:grpSpPr>
        <p:pic>
          <p:nvPicPr>
            <p:cNvPr id="9" name="Picture 116" descr="SP5500">
              <a:extLst>
                <a:ext uri="{FF2B5EF4-FFF2-40B4-BE49-F238E27FC236}">
                  <a16:creationId xmlns:a16="http://schemas.microsoft.com/office/drawing/2014/main" id="{839578B2-029E-B823-8D2B-2145A552A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8932" y="1229152"/>
              <a:ext cx="2721060" cy="140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39 CuadroTexto">
              <a:extLst>
                <a:ext uri="{FF2B5EF4-FFF2-40B4-BE49-F238E27FC236}">
                  <a16:creationId xmlns:a16="http://schemas.microsoft.com/office/drawing/2014/main" id="{BCE140FB-6395-D6A7-D5BF-6D25F4941950}"/>
                </a:ext>
              </a:extLst>
            </p:cNvPr>
            <p:cNvSpPr txBox="1"/>
            <p:nvPr/>
          </p:nvSpPr>
          <p:spPr>
            <a:xfrm>
              <a:off x="5239443" y="2452245"/>
              <a:ext cx="1031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SP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92EFA27-6F41-31DC-3325-2571E4975064}"/>
              </a:ext>
            </a:extLst>
          </p:cNvPr>
          <p:cNvGrpSpPr/>
          <p:nvPr/>
        </p:nvGrpSpPr>
        <p:grpSpPr>
          <a:xfrm rot="16200000">
            <a:off x="6573149" y="-1633437"/>
            <a:ext cx="188996" cy="7364602"/>
            <a:chOff x="2239200" y="2773036"/>
            <a:chExt cx="86400" cy="1141026"/>
          </a:xfrm>
        </p:grpSpPr>
        <p:cxnSp>
          <p:nvCxnSpPr>
            <p:cNvPr id="40" name="29 Conector recto">
              <a:extLst>
                <a:ext uri="{FF2B5EF4-FFF2-40B4-BE49-F238E27FC236}">
                  <a16:creationId xmlns:a16="http://schemas.microsoft.com/office/drawing/2014/main" id="{9486363C-8F12-3111-F0C7-7A88598B6A92}"/>
                </a:ext>
              </a:extLst>
            </p:cNvPr>
            <p:cNvCxnSpPr>
              <a:cxnSpLocks/>
            </p:cNvCxnSpPr>
            <p:nvPr/>
          </p:nvCxnSpPr>
          <p:spPr>
            <a:xfrm>
              <a:off x="2239200" y="2773036"/>
              <a:ext cx="0" cy="1141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29 Conector recto">
              <a:extLst>
                <a:ext uri="{FF2B5EF4-FFF2-40B4-BE49-F238E27FC236}">
                  <a16:creationId xmlns:a16="http://schemas.microsoft.com/office/drawing/2014/main" id="{F2C5F55D-7FAA-AFF1-D7AA-9AEC7DE7865C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2773036"/>
              <a:ext cx="0" cy="1141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29 Conector recto">
              <a:extLst>
                <a:ext uri="{FF2B5EF4-FFF2-40B4-BE49-F238E27FC236}">
                  <a16:creationId xmlns:a16="http://schemas.microsoft.com/office/drawing/2014/main" id="{17923D3F-2043-2E4C-8CE3-BDC56D08E725}"/>
                </a:ext>
              </a:extLst>
            </p:cNvPr>
            <p:cNvCxnSpPr>
              <a:cxnSpLocks/>
            </p:cNvCxnSpPr>
            <p:nvPr/>
          </p:nvCxnSpPr>
          <p:spPr>
            <a:xfrm>
              <a:off x="2296800" y="2773036"/>
              <a:ext cx="0" cy="1141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29 Conector recto">
              <a:extLst>
                <a:ext uri="{FF2B5EF4-FFF2-40B4-BE49-F238E27FC236}">
                  <a16:creationId xmlns:a16="http://schemas.microsoft.com/office/drawing/2014/main" id="{44F794EB-DDF7-40C3-E2AC-E270A812012A}"/>
                </a:ext>
              </a:extLst>
            </p:cNvPr>
            <p:cNvCxnSpPr>
              <a:cxnSpLocks/>
            </p:cNvCxnSpPr>
            <p:nvPr/>
          </p:nvCxnSpPr>
          <p:spPr>
            <a:xfrm>
              <a:off x="2325600" y="2773036"/>
              <a:ext cx="0" cy="11410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Imagen 62">
            <a:extLst>
              <a:ext uri="{FF2B5EF4-FFF2-40B4-BE49-F238E27FC236}">
                <a16:creationId xmlns:a16="http://schemas.microsoft.com/office/drawing/2014/main" id="{678E7AC9-E837-0EBD-6465-1DF9F7C74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964" y="1548664"/>
            <a:ext cx="1225402" cy="975445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670779B7-E2AE-06D4-8307-DDC5317BEFD4}"/>
              </a:ext>
            </a:extLst>
          </p:cNvPr>
          <p:cNvSpPr txBox="1"/>
          <p:nvPr/>
        </p:nvSpPr>
        <p:spPr>
          <a:xfrm>
            <a:off x="5883965" y="1560073"/>
            <a:ext cx="32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230m (750ft)</a:t>
            </a:r>
            <a:endParaRPr lang="es-AR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3765D8D-E45D-67C9-2D9C-ACF001626A8E}"/>
              </a:ext>
            </a:extLst>
          </p:cNvPr>
          <p:cNvSpPr txBox="1"/>
          <p:nvPr/>
        </p:nvSpPr>
        <p:spPr>
          <a:xfrm>
            <a:off x="106018" y="2867978"/>
            <a:ext cx="707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/>
              <a:t>La distancia de los modulos y cableado afectará en el consumo del panel y cuánto puede otorgar la salida Auxiliar del mismo.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El consumo típico para la borneras AUX es de 600 mA, como máximo en 700 mA, si excede los 1.1A, la alarma se apaga por completo.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Se recomienda utilizar modulos que aíslen el bus para conectar  con los sensores que se encuentran en remoto.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Para controlar el consumo, se sugieren </a:t>
            </a:r>
            <a:r>
              <a:rPr lang="es-ES"/>
              <a:t>l</a:t>
            </a:r>
            <a:r>
              <a:rPr lang="es-US"/>
              <a:t>as fuentes</a:t>
            </a:r>
            <a:r>
              <a:rPr lang="es-ES" dirty="0"/>
              <a:t> auxiliares supervisada</a:t>
            </a:r>
            <a:r>
              <a:rPr lang="es-US"/>
              <a:t>s</a:t>
            </a:r>
            <a:r>
              <a:rPr lang="es-ES" dirty="0"/>
              <a:t>, como no supervisada</a:t>
            </a:r>
            <a:r>
              <a:rPr lang="es-US"/>
              <a:t>s</a:t>
            </a:r>
            <a:r>
              <a:rPr lang="es-ES" dirty="0"/>
              <a:t>.</a:t>
            </a:r>
          </a:p>
          <a:p>
            <a:pPr marL="285750" indent="-285750" algn="just">
              <a:buFontTx/>
              <a:buChar char="-"/>
            </a:pPr>
            <a:endParaRPr lang="es-AR" dirty="0"/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A6A9BA09-837B-A7DF-51B1-1AD66D2DCEA8}"/>
              </a:ext>
            </a:extLst>
          </p:cNvPr>
          <p:cNvGrpSpPr/>
          <p:nvPr/>
        </p:nvGrpSpPr>
        <p:grpSpPr>
          <a:xfrm>
            <a:off x="8125778" y="4139620"/>
            <a:ext cx="3176161" cy="1498610"/>
            <a:chOff x="2157102" y="1754618"/>
            <a:chExt cx="3304972" cy="2369613"/>
          </a:xfrm>
        </p:grpSpPr>
        <p:pic>
          <p:nvPicPr>
            <p:cNvPr id="70" name="Picture 2" descr="http://www.paradox.com/Images/Products/High/PS-817.jpg">
              <a:extLst>
                <a:ext uri="{FF2B5EF4-FFF2-40B4-BE49-F238E27FC236}">
                  <a16:creationId xmlns:a16="http://schemas.microsoft.com/office/drawing/2014/main" id="{331E74C2-5655-A4B1-FF41-8048B2B06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2144564" y="1767156"/>
              <a:ext cx="2369613" cy="2344538"/>
            </a:xfrm>
            <a:prstGeom prst="rect">
              <a:avLst/>
            </a:prstGeom>
            <a:noFill/>
          </p:spPr>
        </p:pic>
        <p:sp>
          <p:nvSpPr>
            <p:cNvPr id="71" name="39 CuadroTexto">
              <a:extLst>
                <a:ext uri="{FF2B5EF4-FFF2-40B4-BE49-F238E27FC236}">
                  <a16:creationId xmlns:a16="http://schemas.microsoft.com/office/drawing/2014/main" id="{D2F194B6-E5CF-D53B-737B-28E607CE861F}"/>
                </a:ext>
              </a:extLst>
            </p:cNvPr>
            <p:cNvSpPr txBox="1"/>
            <p:nvPr/>
          </p:nvSpPr>
          <p:spPr>
            <a:xfrm>
              <a:off x="4567837" y="3450237"/>
              <a:ext cx="894237" cy="38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PS817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E2AB9254-D5A1-6C8D-00B9-0367A265C2E6}"/>
              </a:ext>
            </a:extLst>
          </p:cNvPr>
          <p:cNvGrpSpPr/>
          <p:nvPr/>
        </p:nvGrpSpPr>
        <p:grpSpPr>
          <a:xfrm>
            <a:off x="7953568" y="2582561"/>
            <a:ext cx="3312798" cy="1443499"/>
            <a:chOff x="2964267" y="3834545"/>
            <a:chExt cx="3899713" cy="1845724"/>
          </a:xfrm>
        </p:grpSpPr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EB1F0194-885D-5208-12F6-DCE270EAD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267" y="3834545"/>
              <a:ext cx="3724480" cy="1442818"/>
            </a:xfrm>
            <a:prstGeom prst="rect">
              <a:avLst/>
            </a:prstGeom>
          </p:spPr>
        </p:pic>
        <p:sp>
          <p:nvSpPr>
            <p:cNvPr id="80" name="39 CuadroTexto">
              <a:extLst>
                <a:ext uri="{FF2B5EF4-FFF2-40B4-BE49-F238E27FC236}">
                  <a16:creationId xmlns:a16="http://schemas.microsoft.com/office/drawing/2014/main" id="{3FFC8FA4-7DA7-7413-959D-C1BFA2E728EF}"/>
                </a:ext>
              </a:extLst>
            </p:cNvPr>
            <p:cNvSpPr txBox="1"/>
            <p:nvPr/>
          </p:nvSpPr>
          <p:spPr>
            <a:xfrm>
              <a:off x="4466764" y="5259303"/>
              <a:ext cx="2397216" cy="42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PS25 (supervisada)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4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543700" y="266992"/>
            <a:ext cx="9027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PROGRAMACIÓN DEL PANEL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DC5DC6-EB52-F2BC-8A98-5164A8AAD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25" y="1129105"/>
            <a:ext cx="8255874" cy="1706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1D46C3F-B200-7387-F430-78D4DCC53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625" y="2936200"/>
            <a:ext cx="8255874" cy="2315672"/>
          </a:xfrm>
          <a:prstGeom prst="rect">
            <a:avLst/>
          </a:prstGeom>
        </p:spPr>
      </p:pic>
      <p:pic>
        <p:nvPicPr>
          <p:cNvPr id="13" name="Picture 2" descr="Product Image">
            <a:extLst>
              <a:ext uri="{FF2B5EF4-FFF2-40B4-BE49-F238E27FC236}">
                <a16:creationId xmlns:a16="http://schemas.microsoft.com/office/drawing/2014/main" id="{59CA717F-277C-9A7A-DFEA-F2B50317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1" y="1459252"/>
            <a:ext cx="1433866" cy="14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B66479B-7359-6566-27AC-90563B18A8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95" t="26547" r="1810" b="22646"/>
          <a:stretch/>
        </p:blipFill>
        <p:spPr>
          <a:xfrm>
            <a:off x="9237309" y="2784766"/>
            <a:ext cx="2438696" cy="1202016"/>
          </a:xfrm>
          <a:prstGeom prst="rect">
            <a:avLst/>
          </a:prstGeom>
        </p:spPr>
      </p:pic>
      <p:pic>
        <p:nvPicPr>
          <p:cNvPr id="5124" name="Picture 4" descr="Paradox új BlueEye applikáció - Termék - SecuriFocus">
            <a:extLst>
              <a:ext uri="{FF2B5EF4-FFF2-40B4-BE49-F238E27FC236}">
                <a16:creationId xmlns:a16="http://schemas.microsoft.com/office/drawing/2014/main" id="{D000DCBD-4B5B-E493-0C47-A929E62C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2" t="23337" r="21902" b="31642"/>
          <a:stretch/>
        </p:blipFill>
        <p:spPr bwMode="auto">
          <a:xfrm>
            <a:off x="10537304" y="1518784"/>
            <a:ext cx="1138701" cy="13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1AB8096-4A01-120A-C405-F07B644B81CE}"/>
              </a:ext>
            </a:extLst>
          </p:cNvPr>
          <p:cNvSpPr txBox="1"/>
          <p:nvPr/>
        </p:nvSpPr>
        <p:spPr>
          <a:xfrm>
            <a:off x="9022791" y="4143014"/>
            <a:ext cx="28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Programación a través de softwares instaladores:</a:t>
            </a:r>
          </a:p>
          <a:p>
            <a:r>
              <a:rPr lang="es-ES" dirty="0"/>
              <a:t>- [910] ID de la central.</a:t>
            </a:r>
          </a:p>
          <a:p>
            <a:r>
              <a:rPr lang="es-ES" dirty="0"/>
              <a:t>- [911] Contraseña de PC.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299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0" y="266992"/>
            <a:ext cx="10376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SOFTWARES DE INSTALADORES/USUARIOS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B3ED28-0423-BCDA-9B59-C360AFAA73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5" t="26547" r="1810" b="22646"/>
          <a:stretch/>
        </p:blipFill>
        <p:spPr>
          <a:xfrm>
            <a:off x="329625" y="1330220"/>
            <a:ext cx="2647701" cy="13050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06A015-8B1D-7D24-7A22-6A5D1315F2F0}"/>
              </a:ext>
            </a:extLst>
          </p:cNvPr>
          <p:cNvSpPr txBox="1"/>
          <p:nvPr/>
        </p:nvSpPr>
        <p:spPr>
          <a:xfrm>
            <a:off x="250806" y="2635253"/>
            <a:ext cx="28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BabyWare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075D65-9023-BA4A-AD78-B9A422B86788}"/>
              </a:ext>
            </a:extLst>
          </p:cNvPr>
          <p:cNvSpPr txBox="1"/>
          <p:nvPr/>
        </p:nvSpPr>
        <p:spPr>
          <a:xfrm>
            <a:off x="329625" y="2908559"/>
            <a:ext cx="262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Última versión disponible </a:t>
            </a:r>
          </a:p>
          <a:p>
            <a:pPr algn="ctr"/>
            <a:r>
              <a:rPr lang="es-AR" dirty="0"/>
              <a:t>5.6.25</a:t>
            </a:r>
          </a:p>
        </p:txBody>
      </p:sp>
      <p:pic>
        <p:nvPicPr>
          <p:cNvPr id="11" name="Picture 2" descr="Product Image">
            <a:extLst>
              <a:ext uri="{FF2B5EF4-FFF2-40B4-BE49-F238E27FC236}">
                <a16:creationId xmlns:a16="http://schemas.microsoft.com/office/drawing/2014/main" id="{145429DD-F258-8387-A459-17352020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4" y="1172548"/>
            <a:ext cx="1736011" cy="17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97E99E2-EC24-1BFC-B04F-D0F15FB18F31}"/>
              </a:ext>
            </a:extLst>
          </p:cNvPr>
          <p:cNvSpPr txBox="1"/>
          <p:nvPr/>
        </p:nvSpPr>
        <p:spPr>
          <a:xfrm>
            <a:off x="3644348" y="2819919"/>
            <a:ext cx="2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InField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F0920E-FAAE-0EAC-E060-A3324C601794}"/>
              </a:ext>
            </a:extLst>
          </p:cNvPr>
          <p:cNvSpPr txBox="1"/>
          <p:nvPr/>
        </p:nvSpPr>
        <p:spPr>
          <a:xfrm flipH="1">
            <a:off x="3141730" y="3105834"/>
            <a:ext cx="301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Ultima versión disponible</a:t>
            </a:r>
          </a:p>
          <a:p>
            <a:pPr algn="ctr"/>
            <a:r>
              <a:rPr lang="es-AR" dirty="0"/>
              <a:t>5.6.20 </a:t>
            </a:r>
          </a:p>
        </p:txBody>
      </p:sp>
      <p:pic>
        <p:nvPicPr>
          <p:cNvPr id="14" name="Marcador de contenido 4" descr="Imagen que contiene sentado, interior&#10;&#10;Descripción generada automáticamente">
            <a:extLst>
              <a:ext uri="{FF2B5EF4-FFF2-40B4-BE49-F238E27FC236}">
                <a16:creationId xmlns:a16="http://schemas.microsoft.com/office/drawing/2014/main" id="{4ADA73E3-BCED-0274-614D-50626C62F1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r="2801" b="4708"/>
          <a:stretch/>
        </p:blipFill>
        <p:spPr>
          <a:xfrm>
            <a:off x="329625" y="4009828"/>
            <a:ext cx="1673447" cy="1477038"/>
          </a:xfrm>
          <a:prstGeom prst="rect">
            <a:avLst/>
          </a:prstGeom>
        </p:spPr>
      </p:pic>
      <p:pic>
        <p:nvPicPr>
          <p:cNvPr id="15" name="Picture 2" descr="CV4USB Conversor Paradox">
            <a:extLst>
              <a:ext uri="{FF2B5EF4-FFF2-40B4-BE49-F238E27FC236}">
                <a16:creationId xmlns:a16="http://schemas.microsoft.com/office/drawing/2014/main" id="{12327875-98E1-8B6F-D45C-E65EB2638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25671" r="15611" b="27647"/>
          <a:stretch/>
        </p:blipFill>
        <p:spPr bwMode="auto">
          <a:xfrm>
            <a:off x="2436206" y="3808692"/>
            <a:ext cx="2658795" cy="18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aradox új BlueEye applikáció - Termék - SecuriFocus">
            <a:extLst>
              <a:ext uri="{FF2B5EF4-FFF2-40B4-BE49-F238E27FC236}">
                <a16:creationId xmlns:a16="http://schemas.microsoft.com/office/drawing/2014/main" id="{8FE38471-758D-1E5F-1B84-34B5A39D0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2" t="23337" r="21902" b="31642"/>
          <a:stretch/>
        </p:blipFill>
        <p:spPr bwMode="auto">
          <a:xfrm>
            <a:off x="6690387" y="1284324"/>
            <a:ext cx="1406691" cy="16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24D74E2-B98D-5CC7-71CE-DAE4386CAA7D}"/>
              </a:ext>
            </a:extLst>
          </p:cNvPr>
          <p:cNvSpPr txBox="1"/>
          <p:nvPr/>
        </p:nvSpPr>
        <p:spPr>
          <a:xfrm>
            <a:off x="6161296" y="2908559"/>
            <a:ext cx="26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Última versión disponible</a:t>
            </a:r>
          </a:p>
          <a:p>
            <a:pPr algn="ctr"/>
            <a:r>
              <a:rPr lang="es-ES" dirty="0"/>
              <a:t>1.1.2</a:t>
            </a:r>
            <a:endParaRPr lang="es-AR" dirty="0"/>
          </a:p>
        </p:txBody>
      </p:sp>
      <p:pic>
        <p:nvPicPr>
          <p:cNvPr id="7170" name="Picture 2" descr="Insite Gold en App Store">
            <a:extLst>
              <a:ext uri="{FF2B5EF4-FFF2-40B4-BE49-F238E27FC236}">
                <a16:creationId xmlns:a16="http://schemas.microsoft.com/office/drawing/2014/main" id="{0FAFE993-EBDF-7B8D-B5CA-F8CAAD0D6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t="13537" r="30638" b="12922"/>
          <a:stretch/>
        </p:blipFill>
        <p:spPr bwMode="auto">
          <a:xfrm>
            <a:off x="9582814" y="1314593"/>
            <a:ext cx="1231235" cy="11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ED3B2-CC75-5FEE-AF77-4ABC8548F669}"/>
              </a:ext>
            </a:extLst>
          </p:cNvPr>
          <p:cNvSpPr txBox="1"/>
          <p:nvPr/>
        </p:nvSpPr>
        <p:spPr>
          <a:xfrm>
            <a:off x="8626169" y="2496289"/>
            <a:ext cx="323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InsiteGold</a:t>
            </a:r>
            <a:endParaRPr lang="es-ES" dirty="0"/>
          </a:p>
          <a:p>
            <a:pPr algn="ctr"/>
            <a:r>
              <a:rPr lang="es-ES" dirty="0"/>
              <a:t>Última versión disponible</a:t>
            </a:r>
          </a:p>
          <a:p>
            <a:pPr algn="ctr"/>
            <a:r>
              <a:rPr lang="es-ES" dirty="0"/>
              <a:t>2.9.8</a:t>
            </a:r>
            <a:endParaRPr lang="es-AR" dirty="0"/>
          </a:p>
        </p:txBody>
      </p:sp>
      <p:pic>
        <p:nvPicPr>
          <p:cNvPr id="20" name="Picture 16" descr="PCS265LTE módulo 4G Paradox -">
            <a:extLst>
              <a:ext uri="{FF2B5EF4-FFF2-40B4-BE49-F238E27FC236}">
                <a16:creationId xmlns:a16="http://schemas.microsoft.com/office/drawing/2014/main" id="{434BB9BF-666E-9239-4EA6-44D4CCD29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10434" r="32413" b="12147"/>
          <a:stretch/>
        </p:blipFill>
        <p:spPr bwMode="auto">
          <a:xfrm>
            <a:off x="5677830" y="3651165"/>
            <a:ext cx="802739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Modulo comunicar IP soporta servidor SWAN Paradox IP 150+">
            <a:extLst>
              <a:ext uri="{FF2B5EF4-FFF2-40B4-BE49-F238E27FC236}">
                <a16:creationId xmlns:a16="http://schemas.microsoft.com/office/drawing/2014/main" id="{40159B76-EF60-6460-11A1-8C904073E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9" b="35854"/>
          <a:stretch/>
        </p:blipFill>
        <p:spPr bwMode="auto">
          <a:xfrm>
            <a:off x="6617068" y="4230702"/>
            <a:ext cx="318204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EF6E7B-70A3-983A-EDCF-FE1AABCD72B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57" t="18633" r="41964"/>
          <a:stretch/>
        </p:blipFill>
        <p:spPr>
          <a:xfrm>
            <a:off x="9935607" y="3808693"/>
            <a:ext cx="2062926" cy="16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6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596348" y="266992"/>
            <a:ext cx="897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TECNOLOGÍA DE SENSORES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FBBD25-D849-6CE0-FBAB-E703E5D18B17}"/>
              </a:ext>
            </a:extLst>
          </p:cNvPr>
          <p:cNvSpPr txBox="1"/>
          <p:nvPr/>
        </p:nvSpPr>
        <p:spPr>
          <a:xfrm>
            <a:off x="1015515" y="1007011"/>
            <a:ext cx="30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A8F769-5282-7AB2-6466-888B5CEBED04}"/>
              </a:ext>
            </a:extLst>
          </p:cNvPr>
          <p:cNvSpPr txBox="1">
            <a:spLocks/>
          </p:cNvSpPr>
          <p:nvPr/>
        </p:nvSpPr>
        <p:spPr>
          <a:xfrm>
            <a:off x="714970" y="1200022"/>
            <a:ext cx="6717362" cy="360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PIR (PASIVE INFRARRED) </a:t>
            </a:r>
            <a:r>
              <a:rPr lang="es-AR" sz="2000" dirty="0">
                <a:latin typeface="+mn-lt"/>
              </a:rPr>
              <a:t>– Detección por infrarrojo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B55685-F537-4C94-8F55-882D422AEBFA}"/>
              </a:ext>
            </a:extLst>
          </p:cNvPr>
          <p:cNvSpPr/>
          <p:nvPr/>
        </p:nvSpPr>
        <p:spPr>
          <a:xfrm>
            <a:off x="751282" y="1879052"/>
            <a:ext cx="668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DUAL PIR </a:t>
            </a:r>
            <a:r>
              <a:rPr lang="es-AR" sz="2000" dirty="0"/>
              <a:t>– Entrelazado de bandas de detección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ACB541-269A-8FCA-604C-8057D03D0924}"/>
              </a:ext>
            </a:extLst>
          </p:cNvPr>
          <p:cNvSpPr/>
          <p:nvPr/>
        </p:nvSpPr>
        <p:spPr>
          <a:xfrm>
            <a:off x="714971" y="2700916"/>
            <a:ext cx="671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ANTIMASKING</a:t>
            </a:r>
            <a:r>
              <a:rPr lang="es-AR" sz="2000" dirty="0">
                <a:solidFill>
                  <a:srgbClr val="002060"/>
                </a:solidFill>
              </a:rPr>
              <a:t> </a:t>
            </a:r>
            <a:r>
              <a:rPr lang="es-AR" sz="2000" dirty="0"/>
              <a:t>– Detección por enmascaramiento 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7D6B309-0FDB-E75F-6753-8E7750080DE9}"/>
              </a:ext>
            </a:extLst>
          </p:cNvPr>
          <p:cNvSpPr/>
          <p:nvPr/>
        </p:nvSpPr>
        <p:spPr>
          <a:xfrm>
            <a:off x="751282" y="3490189"/>
            <a:ext cx="10433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ZONA CERO </a:t>
            </a:r>
            <a:r>
              <a:rPr lang="es-AR" sz="2000" dirty="0"/>
              <a:t>/ ZONA DE FLUENCIA/ ZONA DE GATEO – Cortina plana de detección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F2B5E6A-F9AF-C805-0426-708EF56F8793}"/>
              </a:ext>
            </a:extLst>
          </p:cNvPr>
          <p:cNvSpPr/>
          <p:nvPr/>
        </p:nvSpPr>
        <p:spPr>
          <a:xfrm>
            <a:off x="751282" y="4212497"/>
            <a:ext cx="7799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TECNOLOGIA MIRONEL </a:t>
            </a:r>
            <a:r>
              <a:rPr lang="es-AR" sz="2000" dirty="0"/>
              <a:t>– Lentes </a:t>
            </a:r>
            <a:r>
              <a:rPr lang="es-AR" sz="2000" dirty="0" err="1"/>
              <a:t>fresnel</a:t>
            </a:r>
            <a:r>
              <a:rPr lang="es-AR" sz="2000" dirty="0"/>
              <a:t> y espejos internos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81F9F8E-7DFE-38B9-7E4A-846E4D83D2DA}"/>
              </a:ext>
            </a:extLst>
          </p:cNvPr>
          <p:cNvSpPr/>
          <p:nvPr/>
        </p:nvSpPr>
        <p:spPr>
          <a:xfrm>
            <a:off x="714969" y="5062463"/>
            <a:ext cx="6918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2060"/>
                </a:solidFill>
                <a:latin typeface="Abadi" panose="020B0604020104020204" pitchFamily="34" charset="0"/>
              </a:rPr>
              <a:t>MICROONDAS</a:t>
            </a:r>
            <a:r>
              <a:rPr lang="es-AR" sz="2000" dirty="0">
                <a:solidFill>
                  <a:srgbClr val="002060"/>
                </a:solidFill>
              </a:rPr>
              <a:t> </a:t>
            </a:r>
            <a:r>
              <a:rPr lang="es-AR" sz="2000" dirty="0"/>
              <a:t>– Detección por microondas </a:t>
            </a:r>
          </a:p>
        </p:txBody>
      </p:sp>
      <p:pic>
        <p:nvPicPr>
          <p:cNvPr id="16" name="Imagen 15" descr="Imagen que contiene mesa, interior, sentado&#10;&#10;Descripción generada automáticamente">
            <a:extLst>
              <a:ext uri="{FF2B5EF4-FFF2-40B4-BE49-F238E27FC236}">
                <a16:creationId xmlns:a16="http://schemas.microsoft.com/office/drawing/2014/main" id="{C9FEF6DE-34E8-ECD3-BB03-A764C10AE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8" y="1040864"/>
            <a:ext cx="1037674" cy="6905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96F85F1-707F-979D-A240-AB0227853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2" y="3296061"/>
            <a:ext cx="1411169" cy="900344"/>
          </a:xfrm>
          <a:prstGeom prst="rect">
            <a:avLst/>
          </a:prstGeom>
        </p:spPr>
      </p:pic>
      <p:pic>
        <p:nvPicPr>
          <p:cNvPr id="19" name="Imagen 18" descr="Imagen que contiene exterior, persona&#10;&#10;Descripción generada automáticamente">
            <a:extLst>
              <a:ext uri="{FF2B5EF4-FFF2-40B4-BE49-F238E27FC236}">
                <a16:creationId xmlns:a16="http://schemas.microsoft.com/office/drawing/2014/main" id="{0AA5C636-268A-0CEC-EC8B-DF6522FF7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81" y="4757634"/>
            <a:ext cx="996053" cy="90034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3BE17F1-CD1C-1877-F635-AF0F9DB034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476" y="1878216"/>
            <a:ext cx="2841946" cy="580276"/>
          </a:xfrm>
          <a:prstGeom prst="rect">
            <a:avLst/>
          </a:prstGeom>
        </p:spPr>
      </p:pic>
      <p:pic>
        <p:nvPicPr>
          <p:cNvPr id="23" name="Imagen 22" descr="Imagen que contiene ropa&#10;&#10;Descripción generada automáticamente">
            <a:extLst>
              <a:ext uri="{FF2B5EF4-FFF2-40B4-BE49-F238E27FC236}">
                <a16:creationId xmlns:a16="http://schemas.microsoft.com/office/drawing/2014/main" id="{5EB51FBC-B255-E3FF-D8DD-5A7A17296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41" y="2634090"/>
            <a:ext cx="2359415" cy="580277"/>
          </a:xfrm>
          <a:prstGeom prst="rect">
            <a:avLst/>
          </a:prstGeom>
        </p:spPr>
      </p:pic>
      <p:pic>
        <p:nvPicPr>
          <p:cNvPr id="26" name="Imagen 2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21DE65C9-6359-1237-352C-3C4E033648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4" y="3998052"/>
            <a:ext cx="806249" cy="9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469" y="6024947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66" y="-90219"/>
            <a:ext cx="2283610" cy="194942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1414450" y="259500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PARADOX LÍNEA SPECTRA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27CFE9-9078-9DC9-FFF1-C54767473AED}"/>
              </a:ext>
            </a:extLst>
          </p:cNvPr>
          <p:cNvSpPr txBox="1"/>
          <p:nvPr/>
        </p:nvSpPr>
        <p:spPr>
          <a:xfrm>
            <a:off x="7459029" y="2693870"/>
            <a:ext cx="4239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dirty="0"/>
              <a:t>¡GRACIAS!</a:t>
            </a:r>
          </a:p>
        </p:txBody>
      </p:sp>
      <p:pic>
        <p:nvPicPr>
          <p:cNvPr id="2" name="Picture 2" descr="Resultado de imagen para sp spectra">
            <a:extLst>
              <a:ext uri="{FF2B5EF4-FFF2-40B4-BE49-F238E27FC236}">
                <a16:creationId xmlns:a16="http://schemas.microsoft.com/office/drawing/2014/main" id="{9A02903A-7440-4A7F-A50D-139F0FBC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3" b="33115"/>
          <a:stretch/>
        </p:blipFill>
        <p:spPr bwMode="auto">
          <a:xfrm>
            <a:off x="1563909" y="4573917"/>
            <a:ext cx="3829640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48963D-177B-4E20-A0F9-A19F36ADD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13" y="1671009"/>
            <a:ext cx="5711033" cy="26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2620526" y="266992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TEMARIO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2C57E5-6D54-54E0-843A-22DC4CF0C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00" y="1859620"/>
            <a:ext cx="5711033" cy="2672135"/>
          </a:xfrm>
          <a:prstGeom prst="rect">
            <a:avLst/>
          </a:prstGeom>
        </p:spPr>
      </p:pic>
      <p:pic>
        <p:nvPicPr>
          <p:cNvPr id="10" name="Picture 2" descr="Resultado de imagen para sp spectra">
            <a:extLst>
              <a:ext uri="{FF2B5EF4-FFF2-40B4-BE49-F238E27FC236}">
                <a16:creationId xmlns:a16="http://schemas.microsoft.com/office/drawing/2014/main" id="{AB6A8742-4747-B86B-9C22-D44926E55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3" b="33115"/>
          <a:stretch/>
        </p:blipFill>
        <p:spPr bwMode="auto">
          <a:xfrm>
            <a:off x="1181187" y="4890026"/>
            <a:ext cx="2746776" cy="6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A36222-7AB9-8859-4478-31460F17079E}"/>
              </a:ext>
            </a:extLst>
          </p:cNvPr>
          <p:cNvSpPr txBox="1"/>
          <p:nvPr/>
        </p:nvSpPr>
        <p:spPr>
          <a:xfrm>
            <a:off x="6453578" y="1610639"/>
            <a:ext cx="5194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/>
              <a:t>Línea SP: Características y especificaciones.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Sistema modular.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Zonas en placa / Doblado de zonas y RFL.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Tipos de zonas y armado.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Zona como llave.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Salidas programables (PGM)</a:t>
            </a:r>
          </a:p>
          <a:p>
            <a:pPr marL="285750" indent="-285750">
              <a:buFontTx/>
              <a:buChar char="-"/>
            </a:pPr>
            <a:r>
              <a:rPr lang="es-AR" sz="2000" dirty="0"/>
              <a:t>Sirena.</a:t>
            </a:r>
          </a:p>
          <a:p>
            <a:pPr marL="285750" indent="-285750">
              <a:buFontTx/>
              <a:buChar char="-"/>
            </a:pPr>
            <a:r>
              <a:rPr lang="es-AR" sz="2000" dirty="0"/>
              <a:t>Bus de datos, cableado y consumo.</a:t>
            </a:r>
          </a:p>
          <a:p>
            <a:pPr marL="285750" indent="-285750">
              <a:buFontTx/>
              <a:buChar char="-"/>
            </a:pPr>
            <a:r>
              <a:rPr lang="es-AR" sz="2000" dirty="0"/>
              <a:t>Programación del panel.</a:t>
            </a:r>
          </a:p>
          <a:p>
            <a:pPr marL="285750" indent="-285750">
              <a:buFontTx/>
              <a:buChar char="-"/>
            </a:pPr>
            <a:r>
              <a:rPr lang="es-AR" sz="2000" dirty="0"/>
              <a:t>Softwares de instaladores y usuarios.</a:t>
            </a:r>
          </a:p>
          <a:p>
            <a:pPr marL="285750" indent="-285750">
              <a:buFontTx/>
              <a:buChar char="-"/>
            </a:pPr>
            <a:r>
              <a:rPr lang="es-AR" sz="2000" dirty="0"/>
              <a:t>Tecnologías de sensores.</a:t>
            </a:r>
          </a:p>
        </p:txBody>
      </p:sp>
    </p:spTree>
    <p:extLst>
      <p:ext uri="{BB962C8B-B14F-4D97-AF65-F5344CB8AC3E}">
        <p14:creationId xmlns:p14="http://schemas.microsoft.com/office/powerpoint/2010/main" val="15784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550505" y="230602"/>
            <a:ext cx="9594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CARACTERÍSTICAS Y ESPECIFICACIONES</a:t>
            </a:r>
          </a:p>
        </p:txBody>
      </p:sp>
      <p:pic>
        <p:nvPicPr>
          <p:cNvPr id="10" name="Picture 2" descr="Resultado de imagen para sp spectra">
            <a:extLst>
              <a:ext uri="{FF2B5EF4-FFF2-40B4-BE49-F238E27FC236}">
                <a16:creationId xmlns:a16="http://schemas.microsoft.com/office/drawing/2014/main" id="{AB6A8742-4747-B86B-9C22-D44926E55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3" b="33115"/>
          <a:stretch/>
        </p:blipFill>
        <p:spPr bwMode="auto">
          <a:xfrm>
            <a:off x="1233559" y="1302702"/>
            <a:ext cx="2746776" cy="6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69C25-6DD3-AE92-6823-B4DF0C6452A7}"/>
              </a:ext>
            </a:extLst>
          </p:cNvPr>
          <p:cNvSpPr txBox="1"/>
          <p:nvPr/>
        </p:nvSpPr>
        <p:spPr>
          <a:xfrm>
            <a:off x="550504" y="2184886"/>
            <a:ext cx="4472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/>
              <a:t>SP4000 (4 zonas / 1 pgm)</a:t>
            </a:r>
          </a:p>
          <a:p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dirty="0"/>
              <a:t>SP5500 (5 zonas / 2 pgm + 2)</a:t>
            </a:r>
          </a:p>
          <a:p>
            <a:r>
              <a:rPr lang="es-ES" sz="2400" dirty="0"/>
              <a:t>     -SP5500+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SP6000 (8 zonas / 2 pgm)</a:t>
            </a:r>
          </a:p>
          <a:p>
            <a:r>
              <a:rPr lang="es-ES" sz="2400" dirty="0"/>
              <a:t>     - SP6000+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SP7000 (16 zonas / 4 pgm)</a:t>
            </a:r>
          </a:p>
          <a:p>
            <a:r>
              <a:rPr lang="es-ES" sz="2400" dirty="0"/>
              <a:t>     -SP7000+</a:t>
            </a:r>
            <a:endParaRPr lang="es-AR" sz="2400" dirty="0"/>
          </a:p>
        </p:txBody>
      </p:sp>
      <p:pic>
        <p:nvPicPr>
          <p:cNvPr id="1032" name="Picture 8" descr="Detector infrarrojo PARADOX NV5 digital anti-mascota">
            <a:extLst>
              <a:ext uri="{FF2B5EF4-FFF2-40B4-BE49-F238E27FC236}">
                <a16:creationId xmlns:a16="http://schemas.microsoft.com/office/drawing/2014/main" id="{91BECBEC-82C3-8E92-E732-9E123DDAE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2144" r="17971" b="5827"/>
          <a:stretch/>
        </p:blipFill>
        <p:spPr bwMode="auto">
          <a:xfrm>
            <a:off x="8331052" y="1753151"/>
            <a:ext cx="954452" cy="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CLADO 32 CARACTERES LCD PARADOX – K32LCD – IMPORTLATAM">
            <a:extLst>
              <a:ext uri="{FF2B5EF4-FFF2-40B4-BE49-F238E27FC236}">
                <a16:creationId xmlns:a16="http://schemas.microsoft.com/office/drawing/2014/main" id="{AC2166E6-AC13-F071-1505-FE1B40C25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7660" r="12994" b="11398"/>
          <a:stretch/>
        </p:blipFill>
        <p:spPr bwMode="auto">
          <a:xfrm>
            <a:off x="5314119" y="4091431"/>
            <a:ext cx="776043" cy="8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quipo iconos alarma dispositivo sirena símbolo, símbolo, diverso, texto,  mano png | PNGWing">
            <a:extLst>
              <a:ext uri="{FF2B5EF4-FFF2-40B4-BE49-F238E27FC236}">
                <a16:creationId xmlns:a16="http://schemas.microsoft.com/office/drawing/2014/main" id="{047328A8-1778-3468-5B60-A23637FD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63" y="1845656"/>
            <a:ext cx="113080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suario icono o símbolo en negro color. 24253768 Vector en Vecteezy">
            <a:extLst>
              <a:ext uri="{FF2B5EF4-FFF2-40B4-BE49-F238E27FC236}">
                <a16:creationId xmlns:a16="http://schemas.microsoft.com/office/drawing/2014/main" id="{333541AA-9D28-81CB-C2B3-2AD648D2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53" y="2993669"/>
            <a:ext cx="620028" cy="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cono de engranajes de dibujos animados en blanco y negro 3760572 Vector en  Vecteezy">
            <a:extLst>
              <a:ext uri="{FF2B5EF4-FFF2-40B4-BE49-F238E27FC236}">
                <a16:creationId xmlns:a16="http://schemas.microsoft.com/office/drawing/2014/main" id="{CCA7CF23-2CE0-29FE-8500-1271C258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1052" y="4066244"/>
            <a:ext cx="954450" cy="9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A5C7B8F-7418-FCC7-E8E7-B8C463667F90}"/>
              </a:ext>
            </a:extLst>
          </p:cNvPr>
          <p:cNvSpPr txBox="1"/>
          <p:nvPr/>
        </p:nvSpPr>
        <p:spPr>
          <a:xfrm>
            <a:off x="6161182" y="2131827"/>
            <a:ext cx="187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 PARTICIONES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44C044-CC06-9254-C46D-33382CBA1698}"/>
              </a:ext>
            </a:extLst>
          </p:cNvPr>
          <p:cNvSpPr txBox="1"/>
          <p:nvPr/>
        </p:nvSpPr>
        <p:spPr>
          <a:xfrm>
            <a:off x="9439065" y="2128207"/>
            <a:ext cx="14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32 ZONAS</a:t>
            </a:r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0FCE9A-5410-4A23-FB7B-9C593D05688B}"/>
              </a:ext>
            </a:extLst>
          </p:cNvPr>
          <p:cNvSpPr txBox="1"/>
          <p:nvPr/>
        </p:nvSpPr>
        <p:spPr>
          <a:xfrm>
            <a:off x="9439065" y="4353719"/>
            <a:ext cx="184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16 PGMS</a:t>
            </a:r>
            <a:endParaRPr lang="es-AR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4F6A9C-C3D7-74B3-1A32-22DBC3550365}"/>
              </a:ext>
            </a:extLst>
          </p:cNvPr>
          <p:cNvSpPr txBox="1"/>
          <p:nvPr/>
        </p:nvSpPr>
        <p:spPr>
          <a:xfrm>
            <a:off x="6205271" y="3239173"/>
            <a:ext cx="148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32 USUARIOS</a:t>
            </a:r>
            <a:endParaRPr lang="es-AR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C64338-307D-5A09-3538-55AA7495B593}"/>
              </a:ext>
            </a:extLst>
          </p:cNvPr>
          <p:cNvSpPr txBox="1"/>
          <p:nvPr/>
        </p:nvSpPr>
        <p:spPr>
          <a:xfrm>
            <a:off x="6205271" y="4353719"/>
            <a:ext cx="173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15 TECLADOS</a:t>
            </a:r>
            <a:endParaRPr lang="es-AR" dirty="0"/>
          </a:p>
        </p:txBody>
      </p:sp>
      <p:pic>
        <p:nvPicPr>
          <p:cNvPr id="1042" name="Picture 18" descr="REM101 | PARADOX">
            <a:extLst>
              <a:ext uri="{FF2B5EF4-FFF2-40B4-BE49-F238E27FC236}">
                <a16:creationId xmlns:a16="http://schemas.microsoft.com/office/drawing/2014/main" id="{4EC719A1-7842-FDC8-3309-76169934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52" y="2909698"/>
            <a:ext cx="954451" cy="9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18522AD-26D6-2FD6-68D6-8C1917685446}"/>
              </a:ext>
            </a:extLst>
          </p:cNvPr>
          <p:cNvSpPr txBox="1"/>
          <p:nvPr/>
        </p:nvSpPr>
        <p:spPr>
          <a:xfrm>
            <a:off x="9439065" y="3240963"/>
            <a:ext cx="166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32 REMOTOS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82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2620526" y="266992"/>
            <a:ext cx="6950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SISTEMA MODULAR</a:t>
            </a:r>
          </a:p>
        </p:txBody>
      </p:sp>
      <p:pic>
        <p:nvPicPr>
          <p:cNvPr id="2050" name="Picture 2" descr="K641+ Teclado Paradox -">
            <a:extLst>
              <a:ext uri="{FF2B5EF4-FFF2-40B4-BE49-F238E27FC236}">
                <a16:creationId xmlns:a16="http://schemas.microsoft.com/office/drawing/2014/main" id="{9A4253A9-1940-0CB5-C103-B539A5D02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0153" r="16472" b="6547"/>
          <a:stretch/>
        </p:blipFill>
        <p:spPr bwMode="auto">
          <a:xfrm>
            <a:off x="560934" y="1408311"/>
            <a:ext cx="940230" cy="11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636 Teclado Paradox -">
            <a:extLst>
              <a:ext uri="{FF2B5EF4-FFF2-40B4-BE49-F238E27FC236}">
                <a16:creationId xmlns:a16="http://schemas.microsoft.com/office/drawing/2014/main" id="{78365947-FEEA-7D0C-7601-E9C69ED0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t="29872" r="19159" b="33442"/>
          <a:stretch/>
        </p:blipFill>
        <p:spPr bwMode="auto">
          <a:xfrm>
            <a:off x="1608690" y="1542536"/>
            <a:ext cx="1641602" cy="9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M15 control remoto Paradox -">
            <a:extLst>
              <a:ext uri="{FF2B5EF4-FFF2-40B4-BE49-F238E27FC236}">
                <a16:creationId xmlns:a16="http://schemas.microsoft.com/office/drawing/2014/main" id="{B87DA27E-3229-725A-F802-592DE8A30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 t="18849" r="31604" b="18366"/>
          <a:stretch/>
        </p:blipFill>
        <p:spPr bwMode="auto">
          <a:xfrm>
            <a:off x="4386468" y="1473549"/>
            <a:ext cx="644511" cy="11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DULO EXPANSOR CABLEADO SP/MG 8 ZONAS PARADOX ZX8SP – FULLVISION">
            <a:extLst>
              <a:ext uri="{FF2B5EF4-FFF2-40B4-BE49-F238E27FC236}">
                <a16:creationId xmlns:a16="http://schemas.microsoft.com/office/drawing/2014/main" id="{D4815A45-E85B-3EA2-F434-F4029B49D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6" b="36232"/>
          <a:stretch/>
        </p:blipFill>
        <p:spPr bwMode="auto">
          <a:xfrm>
            <a:off x="351391" y="3962047"/>
            <a:ext cx="2087010" cy="8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DULO DE EXPANSION INALAMBRICA PARADOX RTX3 | VIGILANCIA INTELIGENTE">
            <a:extLst>
              <a:ext uri="{FF2B5EF4-FFF2-40B4-BE49-F238E27FC236}">
                <a16:creationId xmlns:a16="http://schemas.microsoft.com/office/drawing/2014/main" id="{6EB0E7F4-24EE-0F6E-9569-CA87F7AE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95282"/>
            <a:ext cx="1299121" cy="12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REM101 | PARADOX">
            <a:extLst>
              <a:ext uri="{FF2B5EF4-FFF2-40B4-BE49-F238E27FC236}">
                <a16:creationId xmlns:a16="http://schemas.microsoft.com/office/drawing/2014/main" id="{99BA170C-C015-0F79-B5AB-BC95F8BD0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r="10302"/>
          <a:stretch/>
        </p:blipFill>
        <p:spPr bwMode="auto">
          <a:xfrm>
            <a:off x="5030979" y="1419116"/>
            <a:ext cx="940231" cy="12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CS265LTE módulo 4G Paradox -">
            <a:extLst>
              <a:ext uri="{FF2B5EF4-FFF2-40B4-BE49-F238E27FC236}">
                <a16:creationId xmlns:a16="http://schemas.microsoft.com/office/drawing/2014/main" id="{5BF2516F-E47D-447D-66C6-B6A2FAF5F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10434" r="32413" b="12147"/>
          <a:stretch/>
        </p:blipFill>
        <p:spPr bwMode="auto">
          <a:xfrm>
            <a:off x="7015851" y="1195458"/>
            <a:ext cx="603805" cy="14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odulo comunicar IP soporta servidor SWAN Paradox IP 150+">
            <a:extLst>
              <a:ext uri="{FF2B5EF4-FFF2-40B4-BE49-F238E27FC236}">
                <a16:creationId xmlns:a16="http://schemas.microsoft.com/office/drawing/2014/main" id="{BE813F17-2DA3-4772-C871-7E8E411B6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9" b="35854"/>
          <a:stretch/>
        </p:blipFill>
        <p:spPr bwMode="auto">
          <a:xfrm rot="5400000">
            <a:off x="7057131" y="1650153"/>
            <a:ext cx="1958485" cy="5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MD85 Detector PIR Paradox -">
            <a:extLst>
              <a:ext uri="{FF2B5EF4-FFF2-40B4-BE49-F238E27FC236}">
                <a16:creationId xmlns:a16="http://schemas.microsoft.com/office/drawing/2014/main" id="{DD75197A-0731-66D2-AC87-919C62B27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17432" r="34471" b="17432"/>
          <a:stretch/>
        </p:blipFill>
        <p:spPr bwMode="auto">
          <a:xfrm>
            <a:off x="7015851" y="3401451"/>
            <a:ext cx="741336" cy="15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ETECTOR DUAL ANTI-MASKING &amp; PET PARADOX NV35M | VIGILANCIA INTELIGENTE">
            <a:extLst>
              <a:ext uri="{FF2B5EF4-FFF2-40B4-BE49-F238E27FC236}">
                <a16:creationId xmlns:a16="http://schemas.microsoft.com/office/drawing/2014/main" id="{A086C265-A160-8023-9B7A-85F4E5A33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6" r="17898"/>
          <a:stretch/>
        </p:blipFill>
        <p:spPr bwMode="auto">
          <a:xfrm>
            <a:off x="7876572" y="3512689"/>
            <a:ext cx="887896" cy="14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R230 Sirena Paradox -">
            <a:extLst>
              <a:ext uri="{FF2B5EF4-FFF2-40B4-BE49-F238E27FC236}">
                <a16:creationId xmlns:a16="http://schemas.microsoft.com/office/drawing/2014/main" id="{A51C1C82-22DC-9280-CBCD-D0BD588B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4481" y="3618065"/>
            <a:ext cx="1276338" cy="12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R250 Sirena Paradox -">
            <a:extLst>
              <a:ext uri="{FF2B5EF4-FFF2-40B4-BE49-F238E27FC236}">
                <a16:creationId xmlns:a16="http://schemas.microsoft.com/office/drawing/2014/main" id="{1CD6B4AF-6A83-0B4C-365D-C45D6764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4625" y="3731880"/>
            <a:ext cx="1131556" cy="11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logo_IPRS-7.png">
            <a:extLst>
              <a:ext uri="{FF2B5EF4-FFF2-40B4-BE49-F238E27FC236}">
                <a16:creationId xmlns:a16="http://schemas.microsoft.com/office/drawing/2014/main" id="{6F666555-D673-96AE-FFAA-F5E1476D7A9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87021" y="1514321"/>
            <a:ext cx="1755208" cy="959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90979CB-DAA8-65F3-6AC1-98DFE44AF7BF}"/>
              </a:ext>
            </a:extLst>
          </p:cNvPr>
          <p:cNvSpPr txBox="1"/>
          <p:nvPr/>
        </p:nvSpPr>
        <p:spPr>
          <a:xfrm>
            <a:off x="774451" y="2761623"/>
            <a:ext cx="1887534" cy="3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TECLADOS</a:t>
            </a:r>
            <a:endParaRPr lang="es-AR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E467469-6BC3-41F4-EF09-ABE5E58C5A3D}"/>
              </a:ext>
            </a:extLst>
          </p:cNvPr>
          <p:cNvSpPr txBox="1"/>
          <p:nvPr/>
        </p:nvSpPr>
        <p:spPr>
          <a:xfrm>
            <a:off x="732992" y="4979633"/>
            <a:ext cx="242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EXPANSORES DE ZONA</a:t>
            </a:r>
            <a:endParaRPr lang="es-AR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CBF2560-019B-6D08-7F20-57D9E2C9D6A1}"/>
              </a:ext>
            </a:extLst>
          </p:cNvPr>
          <p:cNvSpPr txBox="1"/>
          <p:nvPr/>
        </p:nvSpPr>
        <p:spPr>
          <a:xfrm>
            <a:off x="4531320" y="2761623"/>
            <a:ext cx="1645476" cy="3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REMOTOS</a:t>
            </a:r>
            <a:endParaRPr lang="es-AR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E228154-A9AA-BCE1-D7A8-BC420BE92700}"/>
              </a:ext>
            </a:extLst>
          </p:cNvPr>
          <p:cNvSpPr txBox="1"/>
          <p:nvPr/>
        </p:nvSpPr>
        <p:spPr>
          <a:xfrm>
            <a:off x="4129292" y="4976994"/>
            <a:ext cx="233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EXPANSORES DE PGM</a:t>
            </a:r>
            <a:endParaRPr lang="es-AR" dirty="0"/>
          </a:p>
        </p:txBody>
      </p:sp>
      <p:pic>
        <p:nvPicPr>
          <p:cNvPr id="2076" name="Picture 28" descr="MÓDULO DE EXTENSIÓN PGM PGM-4 PARADOX - Expansores para paneles de control  de alarma - Delta">
            <a:extLst>
              <a:ext uri="{FF2B5EF4-FFF2-40B4-BE49-F238E27FC236}">
                <a16:creationId xmlns:a16="http://schemas.microsoft.com/office/drawing/2014/main" id="{9EBF020B-A13C-CA42-FC0F-98E6A979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15" y="4104440"/>
            <a:ext cx="2368186" cy="8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92D6B734-2485-EC63-BD15-9B8D073B6554}"/>
              </a:ext>
            </a:extLst>
          </p:cNvPr>
          <p:cNvSpPr txBox="1"/>
          <p:nvPr/>
        </p:nvSpPr>
        <p:spPr>
          <a:xfrm>
            <a:off x="6809314" y="2761623"/>
            <a:ext cx="21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COMUNICADORES</a:t>
            </a:r>
            <a:endParaRPr lang="es-AR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10ECBB9-E2B0-FA8D-E961-676AF7537AC9}"/>
              </a:ext>
            </a:extLst>
          </p:cNvPr>
          <p:cNvSpPr txBox="1"/>
          <p:nvPr/>
        </p:nvSpPr>
        <p:spPr>
          <a:xfrm>
            <a:off x="7347549" y="4944699"/>
            <a:ext cx="216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SENSORES</a:t>
            </a:r>
            <a:endParaRPr lang="es-AR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064C093-B92F-3946-6014-3F76B520AB83}"/>
              </a:ext>
            </a:extLst>
          </p:cNvPr>
          <p:cNvSpPr txBox="1"/>
          <p:nvPr/>
        </p:nvSpPr>
        <p:spPr>
          <a:xfrm>
            <a:off x="9837993" y="2752820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RECEPTORAS</a:t>
            </a:r>
            <a:endParaRPr lang="es-AR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84F5152-F964-DE39-624A-CE1A7EC30041}"/>
              </a:ext>
            </a:extLst>
          </p:cNvPr>
          <p:cNvSpPr txBox="1"/>
          <p:nvPr/>
        </p:nvSpPr>
        <p:spPr>
          <a:xfrm>
            <a:off x="9627449" y="4946276"/>
            <a:ext cx="20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SIRENAS</a:t>
            </a:r>
            <a:endParaRPr lang="es-AR" dirty="0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3DEAD73-5275-44CA-DA72-85462FC0A7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0604" y="3412441"/>
            <a:ext cx="1576857" cy="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848139" y="266992"/>
            <a:ext cx="8723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ZONAS EN PLACA / DOBLADO Y RFL</a:t>
            </a:r>
          </a:p>
        </p:txBody>
      </p:sp>
      <p:pic>
        <p:nvPicPr>
          <p:cNvPr id="3074" name="Picture 2" descr="Spectra Baltic | SP5500 Spectra panel, 5 zones, 10 with ATZ, 2 PGM.  Expandable up to 32 zones">
            <a:extLst>
              <a:ext uri="{FF2B5EF4-FFF2-40B4-BE49-F238E27FC236}">
                <a16:creationId xmlns:a16="http://schemas.microsoft.com/office/drawing/2014/main" id="{DB826AE0-AB2B-A83F-61E0-083BBD20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7" y="1851450"/>
            <a:ext cx="6539383" cy="31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1F3BA4-33D4-6719-5911-82F2118D09B3}"/>
              </a:ext>
            </a:extLst>
          </p:cNvPr>
          <p:cNvSpPr txBox="1"/>
          <p:nvPr/>
        </p:nvSpPr>
        <p:spPr>
          <a:xfrm>
            <a:off x="2051056" y="1524779"/>
            <a:ext cx="3379304" cy="3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SP5500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872C32E-66C9-4326-9DD7-C77BB7CD4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745" y="1708382"/>
            <a:ext cx="3409705" cy="14247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858D2D-E624-3FCA-921B-78465F8A3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168" y="3719273"/>
            <a:ext cx="2976855" cy="151097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E5A5CA9-105A-CA65-9F91-E847B0D70151}"/>
              </a:ext>
            </a:extLst>
          </p:cNvPr>
          <p:cNvSpPr txBox="1"/>
          <p:nvPr/>
        </p:nvSpPr>
        <p:spPr>
          <a:xfrm>
            <a:off x="7879880" y="5097459"/>
            <a:ext cx="29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PARALELO</a:t>
            </a:r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4DDB83-80B3-0D45-AF16-418CE26AB757}"/>
              </a:ext>
            </a:extLst>
          </p:cNvPr>
          <p:cNvSpPr txBox="1"/>
          <p:nvPr/>
        </p:nvSpPr>
        <p:spPr>
          <a:xfrm>
            <a:off x="8112958" y="3059668"/>
            <a:ext cx="238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SERIE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404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732992" y="266992"/>
            <a:ext cx="883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TIPOS DE ZONAS Y ARMADO</a:t>
            </a:r>
          </a:p>
        </p:txBody>
      </p:sp>
      <p:pic>
        <p:nvPicPr>
          <p:cNvPr id="4098" name="Picture 2" descr="▷ 7 Planos de Casas modernas y pequeñas.">
            <a:extLst>
              <a:ext uri="{FF2B5EF4-FFF2-40B4-BE49-F238E27FC236}">
                <a16:creationId xmlns:a16="http://schemas.microsoft.com/office/drawing/2014/main" id="{AD5F6B61-E483-72EA-042F-85FCCD7AF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t="15113" r="12965" b="16414"/>
          <a:stretch/>
        </p:blipFill>
        <p:spPr bwMode="auto">
          <a:xfrm>
            <a:off x="8144479" y="1670034"/>
            <a:ext cx="3656710" cy="38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3FD9A8-024F-7E61-C9F5-2A5EBD0D8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747" y="2817119"/>
            <a:ext cx="3188610" cy="267898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2AAA150-7A02-AA40-1138-92D111E49283}"/>
              </a:ext>
            </a:extLst>
          </p:cNvPr>
          <p:cNvSpPr txBox="1"/>
          <p:nvPr/>
        </p:nvSpPr>
        <p:spPr>
          <a:xfrm>
            <a:off x="303566" y="1047336"/>
            <a:ext cx="39640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Tipos de zonas:</a:t>
            </a:r>
          </a:p>
          <a:p>
            <a:pPr marL="285750" indent="-285750">
              <a:buFontTx/>
              <a:buChar char="-"/>
            </a:pPr>
            <a:r>
              <a:rPr lang="es-ES" dirty="0"/>
              <a:t>Retardos de entrada.</a:t>
            </a:r>
          </a:p>
          <a:p>
            <a:pPr marL="285750" indent="-285750">
              <a:buFontTx/>
              <a:buChar char="-"/>
            </a:pPr>
            <a:r>
              <a:rPr lang="es-ES" dirty="0"/>
              <a:t>Seguimiento.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Instantaneas</a:t>
            </a:r>
            <a:r>
              <a:rPr lang="es-ES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/>
              <a:t>24 horas.</a:t>
            </a:r>
          </a:p>
          <a:p>
            <a:r>
              <a:rPr lang="es-ES" dirty="0"/>
              <a:t>     - Avisador.</a:t>
            </a:r>
          </a:p>
          <a:p>
            <a:r>
              <a:rPr lang="es-ES" dirty="0"/>
              <a:t>     - Alarma, atraco, gas, calor, agua, frío.</a:t>
            </a:r>
          </a:p>
          <a:p>
            <a:r>
              <a:rPr lang="es-ES" dirty="0"/>
              <a:t>     - Pánico.</a:t>
            </a:r>
          </a:p>
          <a:p>
            <a:pPr marL="285750" indent="-285750">
              <a:buFontTx/>
              <a:buChar char="-"/>
            </a:pPr>
            <a:r>
              <a:rPr lang="es-ES" dirty="0"/>
              <a:t>Zonas de fuego.</a:t>
            </a:r>
          </a:p>
          <a:p>
            <a:r>
              <a:rPr lang="es-ES" dirty="0"/>
              <a:t>     - </a:t>
            </a:r>
            <a:r>
              <a:rPr lang="es-ES" dirty="0" err="1"/>
              <a:t>Instantaneas</a:t>
            </a:r>
            <a:r>
              <a:rPr lang="es-ES" dirty="0"/>
              <a:t>.</a:t>
            </a:r>
          </a:p>
          <a:p>
            <a:r>
              <a:rPr lang="es-ES" dirty="0"/>
              <a:t>     - Con retardo.</a:t>
            </a:r>
          </a:p>
          <a:p>
            <a:r>
              <a:rPr lang="es-ES" dirty="0"/>
              <a:t>     - Silenciosas.</a:t>
            </a:r>
          </a:p>
          <a:p>
            <a:pPr marL="285750" indent="-285750">
              <a:buFontTx/>
              <a:buChar char="-"/>
            </a:pPr>
            <a:r>
              <a:rPr lang="es-AR" dirty="0"/>
              <a:t>Zonas inteligentes.</a:t>
            </a:r>
          </a:p>
          <a:p>
            <a:pPr marL="285750" indent="-285750">
              <a:buFontTx/>
              <a:buChar char="-"/>
            </a:pPr>
            <a:r>
              <a:rPr lang="es-AR" dirty="0"/>
              <a:t>Zona como llave.</a:t>
            </a:r>
          </a:p>
          <a:p>
            <a:r>
              <a:rPr lang="es-AR" dirty="0"/>
              <a:t>     - Sostenida.</a:t>
            </a:r>
          </a:p>
          <a:p>
            <a:r>
              <a:rPr lang="es-AR" dirty="0"/>
              <a:t>     - </a:t>
            </a:r>
            <a:r>
              <a:rPr lang="es-AR" dirty="0" err="1"/>
              <a:t>Momentanea</a:t>
            </a:r>
            <a:r>
              <a:rPr lang="es-AR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EE7FDB-2B2F-B23A-A153-A768E994C271}"/>
              </a:ext>
            </a:extLst>
          </p:cNvPr>
          <p:cNvSpPr txBox="1"/>
          <p:nvPr/>
        </p:nvSpPr>
        <p:spPr>
          <a:xfrm>
            <a:off x="4758651" y="1060588"/>
            <a:ext cx="30958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Tipos de armado</a:t>
            </a:r>
            <a:r>
              <a:rPr lang="es-ES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dirty="0"/>
              <a:t>Total.</a:t>
            </a:r>
          </a:p>
          <a:p>
            <a:pPr marL="285750" indent="-285750">
              <a:buFontTx/>
              <a:buChar char="-"/>
            </a:pPr>
            <a:r>
              <a:rPr lang="es-ES" dirty="0"/>
              <a:t>Noche.</a:t>
            </a:r>
          </a:p>
          <a:p>
            <a:pPr marL="285750" indent="-285750">
              <a:buFontTx/>
              <a:buChar char="-"/>
            </a:pPr>
            <a:r>
              <a:rPr lang="es-ES" dirty="0"/>
              <a:t>Casa.</a:t>
            </a:r>
          </a:p>
          <a:p>
            <a:pPr marL="285750" indent="-285750">
              <a:buFontTx/>
              <a:buChar char="-"/>
            </a:pPr>
            <a:r>
              <a:rPr lang="es-ES" dirty="0"/>
              <a:t>Forzado.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078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861392" y="266992"/>
            <a:ext cx="871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ZONA COMO LLAVE Y FUEGO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AABD9A-0AFB-4714-611B-D8B5EE43C544}"/>
              </a:ext>
            </a:extLst>
          </p:cNvPr>
          <p:cNvSpPr txBox="1"/>
          <p:nvPr/>
        </p:nvSpPr>
        <p:spPr>
          <a:xfrm>
            <a:off x="3829879" y="1412496"/>
            <a:ext cx="82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 Las zonas como llave nos permiten armar/desarmar el panel realizando un contacto a tierra entre la bornera de zona y común con una resistencia en paralelo. </a:t>
            </a:r>
          </a:p>
          <a:p>
            <a:pPr algn="just"/>
            <a:r>
              <a:rPr lang="es-ES" dirty="0"/>
              <a:t>- Solo es posible utilizar las zonas cableadas de la central, además, la entrada utilizada como llave no se puede duplicar.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F161A9-2626-DD89-DCE6-BCCCB50AD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445" y="2893244"/>
            <a:ext cx="6138681" cy="193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901C43-62AB-4408-211D-39BFB6848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2" y="927652"/>
            <a:ext cx="3735467" cy="46418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C386A28-908F-9231-8E56-9D1C645021F4}"/>
              </a:ext>
            </a:extLst>
          </p:cNvPr>
          <p:cNvSpPr txBox="1"/>
          <p:nvPr/>
        </p:nvSpPr>
        <p:spPr>
          <a:xfrm>
            <a:off x="3847753" y="4559943"/>
            <a:ext cx="5203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- Las zonas como fuego son normalmente abiertas y requieren de una RFL. No se pueden duplicar, pero sí se pueden </a:t>
            </a:r>
            <a:r>
              <a:rPr lang="es-ES" dirty="0" err="1"/>
              <a:t>cascadear</a:t>
            </a:r>
            <a:r>
              <a:rPr lang="es-ES" dirty="0"/>
              <a:t> los sensores de humo.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751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732993" y="266992"/>
            <a:ext cx="848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SALIDAS PROGRAMABLES (PGM)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AA04A3-D775-2FC3-00F0-95B56AF66D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808"/>
          <a:stretch/>
        </p:blipFill>
        <p:spPr>
          <a:xfrm>
            <a:off x="69091" y="1067876"/>
            <a:ext cx="5075711" cy="366586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FB6E5E2-B414-62D6-402B-61B517F7518E}"/>
              </a:ext>
            </a:extLst>
          </p:cNvPr>
          <p:cNvSpPr txBox="1"/>
          <p:nvPr/>
        </p:nvSpPr>
        <p:spPr>
          <a:xfrm>
            <a:off x="5494489" y="1397675"/>
            <a:ext cx="5183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/>
              <a:t>La salida de tensión de las pgms es de 100mA.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Realizan un contacto a negativo cuando se cierran (modificable).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Pueden modificar el estado de la misma (NO/NC).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Se pueden desactivar por tiempo o evento específico.</a:t>
            </a:r>
          </a:p>
          <a:p>
            <a:pPr marL="285750" indent="-285750" algn="just">
              <a:buFontTx/>
              <a:buChar char="-"/>
            </a:pP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D966F78-CAD4-8EC3-05AC-F0F8E51707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415" t="3871" b="25717"/>
          <a:stretch/>
        </p:blipFill>
        <p:spPr>
          <a:xfrm>
            <a:off x="2949236" y="3098079"/>
            <a:ext cx="1940688" cy="2584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183F3AB-5653-C742-0BAC-8167B08C4A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89" b="30182"/>
          <a:stretch/>
        </p:blipFill>
        <p:spPr>
          <a:xfrm>
            <a:off x="5335461" y="3317179"/>
            <a:ext cx="6207181" cy="22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8">
            <a:extLst>
              <a:ext uri="{FF2B5EF4-FFF2-40B4-BE49-F238E27FC236}">
                <a16:creationId xmlns:a16="http://schemas.microsoft.com/office/drawing/2014/main" id="{03C46450-5F9D-49F7-AA70-2BB9E2FB0055}"/>
              </a:ext>
            </a:extLst>
          </p:cNvPr>
          <p:cNvSpPr/>
          <p:nvPr/>
        </p:nvSpPr>
        <p:spPr>
          <a:xfrm>
            <a:off x="-23446" y="5744528"/>
            <a:ext cx="12215446" cy="1131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4770AB9E-8FCE-4B3F-BF36-8A78C7F4ADD9}"/>
              </a:ext>
            </a:extLst>
          </p:cNvPr>
          <p:cNvSpPr txBox="1"/>
          <p:nvPr/>
        </p:nvSpPr>
        <p:spPr>
          <a:xfrm>
            <a:off x="9307598" y="5981067"/>
            <a:ext cx="30180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+5411 5628.1700</a:t>
            </a:r>
          </a:p>
          <a:p>
            <a:r>
              <a:rPr lang="es-ES" dirty="0">
                <a:solidFill>
                  <a:schemeClr val="bg1"/>
                </a:solidFill>
                <a:latin typeface="DIN Medium" panose="02020500000000000000" pitchFamily="18" charset="0"/>
              </a:rPr>
              <a:t>soporte@fiesa.com.ar</a:t>
            </a:r>
            <a:endParaRPr lang="es-AR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21" name="Gráfico 13">
            <a:extLst>
              <a:ext uri="{FF2B5EF4-FFF2-40B4-BE49-F238E27FC236}">
                <a16:creationId xmlns:a16="http://schemas.microsoft.com/office/drawing/2014/main" id="{77056BCC-838C-49AA-9FC0-B626330B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974" y="6017455"/>
            <a:ext cx="1961812" cy="573553"/>
          </a:xfrm>
          <a:prstGeom prst="rect">
            <a:avLst/>
          </a:prstGeom>
        </p:spPr>
      </p:pic>
      <p:cxnSp>
        <p:nvCxnSpPr>
          <p:cNvPr id="24" name="Straight Connector 32">
            <a:extLst>
              <a:ext uri="{FF2B5EF4-FFF2-40B4-BE49-F238E27FC236}">
                <a16:creationId xmlns:a16="http://schemas.microsoft.com/office/drawing/2014/main" id="{872AA439-F691-47C0-A67F-2462A7382C9C}"/>
              </a:ext>
            </a:extLst>
          </p:cNvPr>
          <p:cNvCxnSpPr/>
          <p:nvPr/>
        </p:nvCxnSpPr>
        <p:spPr>
          <a:xfrm>
            <a:off x="9050939" y="6024947"/>
            <a:ext cx="0" cy="589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0ACEEF5A-64BF-4E3B-BF62-65F079D5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2" y="-90219"/>
            <a:ext cx="1663943" cy="142043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47FC93-CEEF-DCE5-3F11-453D094CAFEB}"/>
              </a:ext>
            </a:extLst>
          </p:cNvPr>
          <p:cNvSpPr/>
          <p:nvPr/>
        </p:nvSpPr>
        <p:spPr>
          <a:xfrm flipV="1">
            <a:off x="219227" y="5844764"/>
            <a:ext cx="4670697" cy="9502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F3976E-FB8B-FBB3-5DF8-5E4D90912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2" y="6153436"/>
            <a:ext cx="3747911" cy="445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D2298D-35DA-91EE-2B81-978969F0091A}"/>
              </a:ext>
            </a:extLst>
          </p:cNvPr>
          <p:cNvSpPr txBox="1"/>
          <p:nvPr/>
        </p:nvSpPr>
        <p:spPr>
          <a:xfrm>
            <a:off x="901148" y="266992"/>
            <a:ext cx="867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/>
              <a:t>SIRENA</a:t>
            </a: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AB7BEE24-BC1C-4EA1-98CF-867B8450BE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238" r="12942" b="29646"/>
          <a:stretch/>
        </p:blipFill>
        <p:spPr>
          <a:xfrm>
            <a:off x="287371" y="3429000"/>
            <a:ext cx="5891929" cy="20217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85C75A-5010-7F0E-7B35-291D2330CB93}"/>
              </a:ext>
            </a:extLst>
          </p:cNvPr>
          <p:cNvSpPr txBox="1"/>
          <p:nvPr/>
        </p:nvSpPr>
        <p:spPr>
          <a:xfrm>
            <a:off x="287371" y="1104334"/>
            <a:ext cx="6149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/>
              <a:t>La salida “BELL” se apaga si la corriente excede los  3A.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La suma de flujo de corriente entre BELL y AUX debe ser limitado a 1.3A. Exceder el límite apaga el sistema completo.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El panel SP4000 dispara por positivo, los otros paneles de la misma línea disparan por negativo.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Las sirenas de la línea paradox son inalámbricas, sin embargo, en las borneras se puede conectar sirenas genéricas a través del siguiente esquema:</a:t>
            </a:r>
          </a:p>
          <a:p>
            <a:pPr marL="285750" indent="-285750" algn="just">
              <a:buFontTx/>
              <a:buChar char="-"/>
            </a:pP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F12A197-E863-D178-E252-17D773F03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610" y="1495574"/>
            <a:ext cx="5296431" cy="28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0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813</Words>
  <Application>Microsoft Office PowerPoint</Application>
  <PresentationFormat>Panorámica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DIN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Acosta | FIESA SRL</dc:creator>
  <cp:lastModifiedBy>Daniel Acosta | FIESA SRL</cp:lastModifiedBy>
  <cp:revision>2</cp:revision>
  <dcterms:created xsi:type="dcterms:W3CDTF">2024-01-22T18:32:22Z</dcterms:created>
  <dcterms:modified xsi:type="dcterms:W3CDTF">2024-01-26T19:37:03Z</dcterms:modified>
</cp:coreProperties>
</file>