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0" r:id="rId1"/>
  </p:sldMasterIdLst>
  <p:notesMasterIdLst>
    <p:notesMasterId r:id="rId55"/>
  </p:notesMasterIdLst>
  <p:sldIdLst>
    <p:sldId id="357" r:id="rId2"/>
    <p:sldId id="261" r:id="rId3"/>
    <p:sldId id="449" r:id="rId4"/>
    <p:sldId id="260" r:id="rId5"/>
    <p:sldId id="447" r:id="rId6"/>
    <p:sldId id="390" r:id="rId7"/>
    <p:sldId id="315" r:id="rId8"/>
    <p:sldId id="377" r:id="rId9"/>
    <p:sldId id="376" r:id="rId10"/>
    <p:sldId id="380" r:id="rId11"/>
    <p:sldId id="381" r:id="rId12"/>
    <p:sldId id="382" r:id="rId13"/>
    <p:sldId id="383" r:id="rId14"/>
    <p:sldId id="384" r:id="rId15"/>
    <p:sldId id="385" r:id="rId16"/>
    <p:sldId id="408" r:id="rId17"/>
    <p:sldId id="410" r:id="rId18"/>
    <p:sldId id="413" r:id="rId19"/>
    <p:sldId id="445" r:id="rId20"/>
    <p:sldId id="269" r:id="rId21"/>
    <p:sldId id="395" r:id="rId22"/>
    <p:sldId id="397" r:id="rId23"/>
    <p:sldId id="399" r:id="rId24"/>
    <p:sldId id="448" r:id="rId25"/>
    <p:sldId id="405" r:id="rId26"/>
    <p:sldId id="400" r:id="rId27"/>
    <p:sldId id="406" r:id="rId28"/>
    <p:sldId id="436" r:id="rId29"/>
    <p:sldId id="442" r:id="rId30"/>
    <p:sldId id="437" r:id="rId31"/>
    <p:sldId id="438" r:id="rId32"/>
    <p:sldId id="439" r:id="rId33"/>
    <p:sldId id="443" r:id="rId34"/>
    <p:sldId id="440" r:id="rId35"/>
    <p:sldId id="441" r:id="rId36"/>
    <p:sldId id="444" r:id="rId37"/>
    <p:sldId id="272" r:id="rId38"/>
    <p:sldId id="273" r:id="rId39"/>
    <p:sldId id="274" r:id="rId40"/>
    <p:sldId id="275" r:id="rId41"/>
    <p:sldId id="285" r:id="rId42"/>
    <p:sldId id="291" r:id="rId43"/>
    <p:sldId id="277" r:id="rId44"/>
    <p:sldId id="278" r:id="rId45"/>
    <p:sldId id="280" r:id="rId46"/>
    <p:sldId id="284" r:id="rId47"/>
    <p:sldId id="286" r:id="rId48"/>
    <p:sldId id="288" r:id="rId49"/>
    <p:sldId id="287" r:id="rId50"/>
    <p:sldId id="290" r:id="rId51"/>
    <p:sldId id="289" r:id="rId52"/>
    <p:sldId id="276" r:id="rId53"/>
    <p:sldId id="25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o Muller | FIESA SRL" initials="MM|FS" lastIdx="2" clrIdx="0">
    <p:extLst>
      <p:ext uri="{19B8F6BF-5375-455C-9EA6-DF929625EA0E}">
        <p15:presenceInfo xmlns:p15="http://schemas.microsoft.com/office/powerpoint/2012/main" userId="S-1-5-21-4033515527-4123486022-2366252718-1122" providerId="AD"/>
      </p:ext>
    </p:extLst>
  </p:cmAuthor>
  <p:cmAuthor id="2" name="Rodolfo Muller | FIESA SRL" initials="RM|FS" lastIdx="3" clrIdx="1">
    <p:extLst>
      <p:ext uri="{19B8F6BF-5375-455C-9EA6-DF929625EA0E}">
        <p15:presenceInfo xmlns:p15="http://schemas.microsoft.com/office/powerpoint/2012/main" userId="S-1-5-21-4033515527-4123486022-2366252718-11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CCEC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05" autoAdjust="0"/>
    <p:restoredTop sz="87034" autoAdjust="0"/>
  </p:normalViewPr>
  <p:slideViewPr>
    <p:cSldViewPr>
      <p:cViewPr varScale="1">
        <p:scale>
          <a:sx n="74" d="100"/>
          <a:sy n="74" d="100"/>
        </p:scale>
        <p:origin x="798"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3-25T17:44:58.702" idx="2">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73DCB3-ADA2-4EAA-BB1E-84E0F482DC96}" type="datetimeFigureOut">
              <a:rPr lang="es-ES" smtClean="0"/>
              <a:pPr/>
              <a:t>03/06/2019</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E09BEB-B4DB-4709-81CC-33BC5925AF43}" type="slidenum">
              <a:rPr lang="es-ES" smtClean="0"/>
              <a:pPr/>
              <a:t>‹Nº›</a:t>
            </a:fld>
            <a:endParaRPr lang="es-ES"/>
          </a:p>
        </p:txBody>
      </p:sp>
    </p:spTree>
    <p:extLst>
      <p:ext uri="{BB962C8B-B14F-4D97-AF65-F5344CB8AC3E}">
        <p14:creationId xmlns:p14="http://schemas.microsoft.com/office/powerpoint/2010/main" val="1899990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C6E09BEB-B4DB-4709-81CC-33BC5925AF43}" type="slidenum">
              <a:rPr lang="es-ES" smtClean="0"/>
              <a:pPr/>
              <a:t>1</a:t>
            </a:fld>
            <a:endParaRPr lang="es-ES"/>
          </a:p>
        </p:txBody>
      </p:sp>
    </p:spTree>
    <p:extLst>
      <p:ext uri="{BB962C8B-B14F-4D97-AF65-F5344CB8AC3E}">
        <p14:creationId xmlns:p14="http://schemas.microsoft.com/office/powerpoint/2010/main" val="1848252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PGM4. Expansor cableado de hasta 4 salidas programables. </a:t>
            </a: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PGM82. Expansor cableado de hasta 8 salidas programables. Indica el estado de la salida programable mediante </a:t>
            </a:r>
            <a:r>
              <a:rPr lang="es-AR" dirty="0" err="1"/>
              <a:t>LEDs</a:t>
            </a:r>
            <a:r>
              <a:rPr lang="es-AR" dirty="0"/>
              <a:t>, así como también la conexión con el panel y la alimentación. Las salidas programables pueden activarse/desactivarse apretando el botón correspondiente en el gabinete.</a:t>
            </a:r>
          </a:p>
          <a:p>
            <a:endParaRPr lang="es-AR" dirty="0"/>
          </a:p>
          <a:p>
            <a:r>
              <a:rPr lang="es-AR" dirty="0"/>
              <a:t>Otra opción es conectar salidas programables inalámbricas. Para esto, primero debemos conectar un transceptor inalámbrico RTX3. Este módulo además de hacer de nuestra central SP una totalmente inalámbrica, dispone de 3 salidas programables cableadas extra.</a:t>
            </a:r>
          </a:p>
          <a:p>
            <a:endParaRPr lang="es-AR" dirty="0"/>
          </a:p>
          <a:p>
            <a:r>
              <a:rPr lang="es-AR" dirty="0"/>
              <a:t>2WPGM. Este módulo permite configurar una salida programable para usar para lo que deseemos en un lugar remoto. El módulo se comunicará inalámbricamente con el panel mediante el módulo RTX3. Además permite transformar una zona cableada en inalámbrica. Alcance hasta 70m. Posee un modo de supervisión de la central: Si se corta la comunicación con el panel se activa automáticamente la salida programable pudiendo actuar en consecuencia.</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10</a:t>
            </a:fld>
            <a:endParaRPr lang="es-ES"/>
          </a:p>
        </p:txBody>
      </p:sp>
    </p:spTree>
    <p:extLst>
      <p:ext uri="{BB962C8B-B14F-4D97-AF65-F5344CB8AC3E}">
        <p14:creationId xmlns:p14="http://schemas.microsoft.com/office/powerpoint/2010/main" val="1314176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normAutofit fontScale="92500" lnSpcReduction="20000"/>
          </a:bodyPr>
          <a:lstStyle/>
          <a:p>
            <a:r>
              <a:rPr lang="es-AR" dirty="0"/>
              <a:t>Para utilizar los controles remotos, debemos agregar un receptor RX1 o un transceptor RTX3 en caso que nuestra central no sea de la línea MG.</a:t>
            </a:r>
          </a:p>
          <a:p>
            <a:endParaRPr lang="es-AR" dirty="0"/>
          </a:p>
          <a:p>
            <a:r>
              <a:rPr lang="es-AR" dirty="0"/>
              <a:t>Algunos de estos controles, tienen funcionalidades que requieren de un módulo transceptor, es decir un RTX3. Veamos primero aquellos que no necesitan de esta funcionalidad:</a:t>
            </a:r>
          </a:p>
          <a:p>
            <a:endParaRPr lang="es-AR" dirty="0"/>
          </a:p>
          <a:p>
            <a:r>
              <a:rPr lang="es-AR" dirty="0"/>
              <a:t>REM15: Elegante diseño, 4 funciones que pueden ser: Armado/Pánicos/Activado de alguna salida programable/</a:t>
            </a:r>
            <a:r>
              <a:rPr lang="es-AR" dirty="0" err="1"/>
              <a:t>etc</a:t>
            </a:r>
            <a:r>
              <a:rPr lang="es-AR" dirty="0"/>
              <a:t> y un botón dedicado al desarmado.</a:t>
            </a:r>
          </a:p>
          <a:p>
            <a:endParaRPr lang="es-AR" dirty="0"/>
          </a:p>
          <a:p>
            <a:r>
              <a:rPr lang="es-AR" dirty="0"/>
              <a:t>REM101: Control de botón único y de gran tamaño, en general se utiliza como pánico.</a:t>
            </a:r>
          </a:p>
          <a:p>
            <a:endParaRPr lang="es-AR" dirty="0"/>
          </a:p>
          <a:p>
            <a:r>
              <a:rPr lang="es-AR" dirty="0"/>
              <a:t>Ahora veamos los que requieren transceptor:</a:t>
            </a:r>
          </a:p>
          <a:p>
            <a:endParaRPr lang="es-AR" dirty="0"/>
          </a:p>
          <a:p>
            <a:r>
              <a:rPr lang="es-AR" dirty="0"/>
              <a:t>REM2: Igual que el REM15 pero con un diseño distinto, además posee un botón para pedir la información del estado de nuestro panel (para saber si se encuentra armado/desarmado). Guarda el último estado de la central, para saber en qué estado quedó si salimos del rango de cobertura.</a:t>
            </a:r>
          </a:p>
          <a:p>
            <a:endParaRPr lang="es-AR" dirty="0"/>
          </a:p>
          <a:p>
            <a:r>
              <a:rPr lang="es-AR" dirty="0"/>
              <a:t>REM3: Control remoto con botones 0-9, con ellos podremos Armar/Desarmar con la colocación de un código de usuario (al igual de como se haría en un teclado) o con el apretado de solo una tecla (como se haría en los controles anteriores).</a:t>
            </a:r>
            <a:r>
              <a:rPr lang="es-AR" sz="1200" kern="1200" dirty="0">
                <a:solidFill>
                  <a:schemeClr val="tx1"/>
                </a:solidFill>
                <a:latin typeface="+mn-lt"/>
                <a:ea typeface="+mn-ea"/>
                <a:cs typeface="+mn-cs"/>
              </a:rPr>
              <a:t> </a:t>
            </a:r>
            <a:r>
              <a:rPr lang="en-US" sz="1100" kern="1200" dirty="0" err="1">
                <a:solidFill>
                  <a:schemeClr val="tx1"/>
                </a:solidFill>
                <a:latin typeface="+mn-lt"/>
                <a:ea typeface="+mn-ea"/>
                <a:cs typeface="+mn-cs"/>
              </a:rPr>
              <a:t>Controla</a:t>
            </a:r>
            <a:r>
              <a:rPr lang="en-US" sz="1100" kern="1200" dirty="0">
                <a:solidFill>
                  <a:schemeClr val="tx1"/>
                </a:solidFill>
                <a:latin typeface="+mn-lt"/>
                <a:ea typeface="+mn-ea"/>
                <a:cs typeface="+mn-cs"/>
              </a:rPr>
              <a:t> las 2 </a:t>
            </a:r>
            <a:r>
              <a:rPr lang="en-US" sz="1100" kern="1200" dirty="0" err="1">
                <a:solidFill>
                  <a:schemeClr val="tx1"/>
                </a:solidFill>
                <a:latin typeface="+mn-lt"/>
                <a:ea typeface="+mn-ea"/>
                <a:cs typeface="+mn-cs"/>
              </a:rPr>
              <a:t>particiones</a:t>
            </a:r>
            <a:r>
              <a:rPr lang="en-US" sz="1100" kern="1200" dirty="0">
                <a:solidFill>
                  <a:schemeClr val="tx1"/>
                </a:solidFill>
                <a:latin typeface="+mn-lt"/>
                <a:ea typeface="+mn-ea"/>
                <a:cs typeface="+mn-cs"/>
              </a:rPr>
              <a:t> </a:t>
            </a:r>
            <a:r>
              <a:rPr lang="en-US" sz="1100" kern="1200" dirty="0" err="1">
                <a:solidFill>
                  <a:schemeClr val="tx1"/>
                </a:solidFill>
                <a:latin typeface="+mn-lt"/>
                <a:ea typeface="+mn-ea"/>
                <a:cs typeface="+mn-cs"/>
              </a:rPr>
              <a:t>separadamente</a:t>
            </a:r>
            <a:r>
              <a:rPr lang="en-US" sz="1100" kern="1200" dirty="0">
                <a:solidFill>
                  <a:schemeClr val="tx1"/>
                </a:solidFill>
                <a:latin typeface="+mn-lt"/>
                <a:ea typeface="+mn-ea"/>
                <a:cs typeface="+mn-cs"/>
              </a:rPr>
              <a:t>, </a:t>
            </a:r>
            <a:r>
              <a:rPr lang="en-US" sz="1100" kern="1200" dirty="0" err="1">
                <a:solidFill>
                  <a:schemeClr val="tx1"/>
                </a:solidFill>
                <a:latin typeface="+mn-lt"/>
                <a:ea typeface="+mn-ea"/>
                <a:cs typeface="+mn-cs"/>
              </a:rPr>
              <a:t>también</a:t>
            </a:r>
            <a:r>
              <a:rPr lang="en-US" sz="1100" kern="1200" dirty="0">
                <a:solidFill>
                  <a:schemeClr val="tx1"/>
                </a:solidFill>
                <a:latin typeface="+mn-lt"/>
                <a:ea typeface="+mn-ea"/>
                <a:cs typeface="+mn-cs"/>
              </a:rPr>
              <a:t> </a:t>
            </a:r>
            <a:r>
              <a:rPr lang="en-US" sz="1100" kern="1200" dirty="0" err="1">
                <a:solidFill>
                  <a:schemeClr val="tx1"/>
                </a:solidFill>
                <a:latin typeface="+mn-lt"/>
                <a:ea typeface="+mn-ea"/>
                <a:cs typeface="+mn-cs"/>
              </a:rPr>
              <a:t>nos</a:t>
            </a:r>
            <a:r>
              <a:rPr lang="en-US" sz="1100" kern="1200" dirty="0">
                <a:solidFill>
                  <a:schemeClr val="tx1"/>
                </a:solidFill>
                <a:latin typeface="+mn-lt"/>
                <a:ea typeface="+mn-ea"/>
                <a:cs typeface="+mn-cs"/>
              </a:rPr>
              <a:t> da la </a:t>
            </a:r>
            <a:r>
              <a:rPr lang="en-US" sz="1100" kern="1200" dirty="0" err="1">
                <a:solidFill>
                  <a:schemeClr val="tx1"/>
                </a:solidFill>
                <a:latin typeface="+mn-lt"/>
                <a:ea typeface="+mn-ea"/>
                <a:cs typeface="+mn-cs"/>
              </a:rPr>
              <a:t>posibilidad</a:t>
            </a:r>
            <a:r>
              <a:rPr lang="en-US" sz="1100" kern="1200" dirty="0">
                <a:solidFill>
                  <a:schemeClr val="tx1"/>
                </a:solidFill>
                <a:latin typeface="+mn-lt"/>
                <a:ea typeface="+mn-ea"/>
                <a:cs typeface="+mn-cs"/>
              </a:rPr>
              <a:t> de </a:t>
            </a:r>
            <a:r>
              <a:rPr lang="en-US" sz="1100" kern="1200" dirty="0" err="1">
                <a:solidFill>
                  <a:schemeClr val="tx1"/>
                </a:solidFill>
                <a:latin typeface="+mn-lt"/>
                <a:ea typeface="+mn-ea"/>
                <a:cs typeface="+mn-cs"/>
              </a:rPr>
              <a:t>controlar</a:t>
            </a:r>
            <a:r>
              <a:rPr lang="en-US" sz="1100" kern="1200" dirty="0">
                <a:solidFill>
                  <a:schemeClr val="tx1"/>
                </a:solidFill>
                <a:latin typeface="+mn-lt"/>
                <a:ea typeface="+mn-ea"/>
                <a:cs typeface="+mn-cs"/>
              </a:rPr>
              <a:t> con un </a:t>
            </a:r>
            <a:r>
              <a:rPr lang="en-US" sz="1100" kern="1200" dirty="0" err="1">
                <a:solidFill>
                  <a:schemeClr val="tx1"/>
                </a:solidFill>
                <a:latin typeface="+mn-lt"/>
                <a:ea typeface="+mn-ea"/>
                <a:cs typeface="+mn-cs"/>
              </a:rPr>
              <a:t>botón</a:t>
            </a:r>
            <a:r>
              <a:rPr lang="en-US" sz="1100" kern="1200" dirty="0">
                <a:solidFill>
                  <a:schemeClr val="tx1"/>
                </a:solidFill>
                <a:latin typeface="+mn-lt"/>
                <a:ea typeface="+mn-ea"/>
                <a:cs typeface="+mn-cs"/>
              </a:rPr>
              <a:t> 1 </a:t>
            </a:r>
            <a:r>
              <a:rPr lang="en-US" sz="1100" kern="1200" dirty="0" err="1">
                <a:solidFill>
                  <a:schemeClr val="tx1"/>
                </a:solidFill>
                <a:latin typeface="+mn-lt"/>
                <a:ea typeface="+mn-ea"/>
                <a:cs typeface="+mn-cs"/>
              </a:rPr>
              <a:t>partición</a:t>
            </a:r>
            <a:r>
              <a:rPr lang="en-US" sz="1100" kern="1200" dirty="0">
                <a:solidFill>
                  <a:schemeClr val="tx1"/>
                </a:solidFill>
                <a:latin typeface="+mn-lt"/>
                <a:ea typeface="+mn-ea"/>
                <a:cs typeface="+mn-cs"/>
              </a:rPr>
              <a:t> y con el </a:t>
            </a:r>
            <a:r>
              <a:rPr lang="en-US" sz="1100" kern="1200" dirty="0" err="1">
                <a:solidFill>
                  <a:schemeClr val="tx1"/>
                </a:solidFill>
                <a:latin typeface="+mn-lt"/>
                <a:ea typeface="+mn-ea"/>
                <a:cs typeface="+mn-cs"/>
              </a:rPr>
              <a:t>otro</a:t>
            </a:r>
            <a:r>
              <a:rPr lang="en-US" sz="1100" kern="1200" dirty="0">
                <a:solidFill>
                  <a:schemeClr val="tx1"/>
                </a:solidFill>
                <a:latin typeface="+mn-lt"/>
                <a:ea typeface="+mn-ea"/>
                <a:cs typeface="+mn-cs"/>
              </a:rPr>
              <a:t> las 7 </a:t>
            </a:r>
            <a:r>
              <a:rPr lang="en-US" sz="1100" kern="1200" dirty="0" err="1">
                <a:solidFill>
                  <a:schemeClr val="tx1"/>
                </a:solidFill>
                <a:latin typeface="+mn-lt"/>
                <a:ea typeface="+mn-ea"/>
                <a:cs typeface="+mn-cs"/>
              </a:rPr>
              <a:t>restantes</a:t>
            </a:r>
            <a:r>
              <a:rPr lang="en-US" sz="1100" kern="1200" dirty="0">
                <a:solidFill>
                  <a:schemeClr val="tx1"/>
                </a:solidFill>
                <a:latin typeface="+mn-lt"/>
                <a:ea typeface="+mn-ea"/>
                <a:cs typeface="+mn-cs"/>
              </a:rPr>
              <a:t> </a:t>
            </a:r>
            <a:r>
              <a:rPr lang="en-US" sz="1100" kern="1200" dirty="0" err="1">
                <a:solidFill>
                  <a:schemeClr val="tx1"/>
                </a:solidFill>
                <a:latin typeface="+mn-lt"/>
                <a:ea typeface="+mn-ea"/>
                <a:cs typeface="+mn-cs"/>
              </a:rPr>
              <a:t>en</a:t>
            </a:r>
            <a:r>
              <a:rPr lang="en-US" sz="1100" kern="1200" dirty="0">
                <a:solidFill>
                  <a:schemeClr val="tx1"/>
                </a:solidFill>
                <a:latin typeface="+mn-lt"/>
                <a:ea typeface="+mn-ea"/>
                <a:cs typeface="+mn-cs"/>
              </a:rPr>
              <a:t> el </a:t>
            </a:r>
            <a:r>
              <a:rPr lang="en-US" sz="1100" kern="1200" dirty="0" err="1">
                <a:solidFill>
                  <a:schemeClr val="tx1"/>
                </a:solidFill>
                <a:latin typeface="+mn-lt"/>
                <a:ea typeface="+mn-ea"/>
                <a:cs typeface="+mn-cs"/>
              </a:rPr>
              <a:t>caso</a:t>
            </a:r>
            <a:r>
              <a:rPr lang="en-US" sz="1100" kern="1200" dirty="0">
                <a:solidFill>
                  <a:schemeClr val="tx1"/>
                </a:solidFill>
                <a:latin typeface="+mn-lt"/>
                <a:ea typeface="+mn-ea"/>
                <a:cs typeface="+mn-cs"/>
              </a:rPr>
              <a:t> de una EVO. Control de hasta 6 PGMs y/ó </a:t>
            </a:r>
            <a:r>
              <a:rPr lang="en-US" sz="1100" kern="1200" dirty="0" err="1">
                <a:solidFill>
                  <a:schemeClr val="tx1"/>
                </a:solidFill>
                <a:latin typeface="+mn-lt"/>
                <a:ea typeface="+mn-ea"/>
                <a:cs typeface="+mn-cs"/>
              </a:rPr>
              <a:t>pánicos</a:t>
            </a:r>
            <a:r>
              <a:rPr lang="en-US" sz="1100" kern="1200" dirty="0">
                <a:solidFill>
                  <a:schemeClr val="tx1"/>
                </a:solidFill>
                <a:latin typeface="+mn-lt"/>
                <a:ea typeface="+mn-ea"/>
                <a:cs typeface="+mn-cs"/>
              </a:rPr>
              <a:t>.</a:t>
            </a:r>
          </a:p>
          <a:p>
            <a:pPr marL="0" lvl="1"/>
            <a:r>
              <a:rPr lang="en-US" altLang="es-AR" sz="1100" b="1" kern="1200" dirty="0">
                <a:solidFill>
                  <a:srgbClr val="000000"/>
                </a:solidFill>
                <a:latin typeface="+mn-lt"/>
                <a:ea typeface="+mn-ea"/>
                <a:cs typeface="Arial" charset="0"/>
              </a:rPr>
              <a:t>Modo </a:t>
            </a:r>
            <a:r>
              <a:rPr lang="en-US" altLang="es-AR" sz="1100" b="1" kern="1200" dirty="0" err="1">
                <a:solidFill>
                  <a:srgbClr val="000000"/>
                </a:solidFill>
                <a:latin typeface="+mn-lt"/>
                <a:ea typeface="+mn-ea"/>
                <a:cs typeface="Arial" charset="0"/>
              </a:rPr>
              <a:t>Diagnóstico</a:t>
            </a:r>
            <a:r>
              <a:rPr lang="en-US" altLang="es-AR" sz="1100" b="1" kern="1200" dirty="0">
                <a:solidFill>
                  <a:srgbClr val="000000"/>
                </a:solidFill>
                <a:latin typeface="+mn-lt"/>
                <a:ea typeface="+mn-ea"/>
                <a:cs typeface="Arial" charset="0"/>
              </a:rPr>
              <a:t> de </a:t>
            </a:r>
            <a:r>
              <a:rPr lang="en-US" altLang="es-AR" sz="1100" b="1" kern="1200" dirty="0" err="1">
                <a:solidFill>
                  <a:srgbClr val="000000"/>
                </a:solidFill>
                <a:latin typeface="+mn-lt"/>
                <a:ea typeface="+mn-ea"/>
                <a:cs typeface="Arial" charset="0"/>
              </a:rPr>
              <a:t>Instalador</a:t>
            </a:r>
            <a:r>
              <a:rPr lang="en-US" altLang="es-AR" sz="1100" b="1" kern="1200" dirty="0">
                <a:solidFill>
                  <a:srgbClr val="000000"/>
                </a:solidFill>
                <a:latin typeface="+mn-lt"/>
                <a:ea typeface="+mn-ea"/>
                <a:cs typeface="Arial" charset="0"/>
              </a:rPr>
              <a:t>:</a:t>
            </a:r>
          </a:p>
          <a:p>
            <a:pPr marL="0" lvl="1"/>
            <a:r>
              <a:rPr lang="en-US" altLang="es-AR" sz="1100" kern="1200" dirty="0">
                <a:solidFill>
                  <a:srgbClr val="000000"/>
                </a:solidFill>
                <a:latin typeface="+mn-lt"/>
                <a:ea typeface="+mn-ea"/>
                <a:cs typeface="Arial" charset="0"/>
              </a:rPr>
              <a:t>- </a:t>
            </a:r>
            <a:r>
              <a:rPr lang="en-US" altLang="es-AR" sz="1100" kern="1200" dirty="0" err="1">
                <a:solidFill>
                  <a:srgbClr val="000000"/>
                </a:solidFill>
                <a:latin typeface="+mn-lt"/>
                <a:ea typeface="+mn-ea"/>
                <a:cs typeface="Arial" charset="0"/>
              </a:rPr>
              <a:t>Partición</a:t>
            </a:r>
            <a:r>
              <a:rPr lang="en-US" altLang="es-AR" sz="1100" kern="1200" dirty="0">
                <a:solidFill>
                  <a:srgbClr val="000000"/>
                </a:solidFill>
                <a:latin typeface="+mn-lt"/>
                <a:ea typeface="+mn-ea"/>
                <a:cs typeface="Arial" charset="0"/>
              </a:rPr>
              <a:t> 1 LEDs: </a:t>
            </a:r>
            <a:r>
              <a:rPr lang="en-US" altLang="es-AR" sz="1100" kern="1200" dirty="0" err="1">
                <a:solidFill>
                  <a:srgbClr val="000000"/>
                </a:solidFill>
                <a:latin typeface="+mn-lt"/>
                <a:ea typeface="+mn-ea"/>
                <a:cs typeface="Arial" charset="0"/>
              </a:rPr>
              <a:t>Muestra</a:t>
            </a:r>
            <a:r>
              <a:rPr lang="en-US" altLang="es-AR" sz="1100" kern="1200" dirty="0">
                <a:solidFill>
                  <a:srgbClr val="000000"/>
                </a:solidFill>
                <a:latin typeface="+mn-lt"/>
                <a:ea typeface="+mn-ea"/>
                <a:cs typeface="Arial" charset="0"/>
              </a:rPr>
              <a:t> la </a:t>
            </a:r>
            <a:r>
              <a:rPr lang="en-US" altLang="es-AR" sz="1100" kern="1200" dirty="0" err="1">
                <a:solidFill>
                  <a:srgbClr val="000000"/>
                </a:solidFill>
                <a:latin typeface="+mn-lt"/>
                <a:ea typeface="+mn-ea"/>
                <a:cs typeface="Arial" charset="0"/>
              </a:rPr>
              <a:t>fuerza</a:t>
            </a:r>
            <a:r>
              <a:rPr lang="en-US" altLang="es-AR" sz="1100" kern="1200" dirty="0">
                <a:solidFill>
                  <a:srgbClr val="000000"/>
                </a:solidFill>
                <a:latin typeface="+mn-lt"/>
                <a:ea typeface="+mn-ea"/>
                <a:cs typeface="Arial" charset="0"/>
              </a:rPr>
              <a:t> de </a:t>
            </a:r>
            <a:r>
              <a:rPr lang="en-US" altLang="es-AR" sz="1100" kern="1200" dirty="0" err="1">
                <a:solidFill>
                  <a:srgbClr val="000000"/>
                </a:solidFill>
                <a:latin typeface="+mn-lt"/>
                <a:ea typeface="+mn-ea"/>
                <a:cs typeface="Arial" charset="0"/>
              </a:rPr>
              <a:t>señal</a:t>
            </a:r>
            <a:r>
              <a:rPr lang="en-US" altLang="es-AR" sz="1100" kern="1200" dirty="0">
                <a:solidFill>
                  <a:srgbClr val="000000"/>
                </a:solidFill>
                <a:latin typeface="+mn-lt"/>
                <a:ea typeface="+mn-ea"/>
                <a:cs typeface="Arial" charset="0"/>
              </a:rPr>
              <a:t>.</a:t>
            </a:r>
            <a:br>
              <a:rPr lang="en-US" altLang="es-AR" sz="1100" kern="1200" dirty="0">
                <a:solidFill>
                  <a:srgbClr val="000000"/>
                </a:solidFill>
                <a:latin typeface="+mn-lt"/>
                <a:ea typeface="+mn-ea"/>
                <a:cs typeface="Arial" charset="0"/>
              </a:rPr>
            </a:br>
            <a:r>
              <a:rPr lang="en-US" altLang="es-AR" sz="1100" kern="1200" dirty="0">
                <a:solidFill>
                  <a:srgbClr val="000000"/>
                </a:solidFill>
                <a:latin typeface="+mn-lt"/>
                <a:ea typeface="+mn-ea"/>
                <a:cs typeface="Arial" charset="0"/>
              </a:rPr>
              <a:t>- </a:t>
            </a:r>
            <a:r>
              <a:rPr lang="en-US" altLang="es-AR" sz="1100" kern="1200" dirty="0" err="1">
                <a:solidFill>
                  <a:srgbClr val="000000"/>
                </a:solidFill>
                <a:latin typeface="+mn-lt"/>
                <a:ea typeface="+mn-ea"/>
                <a:cs typeface="Arial" charset="0"/>
              </a:rPr>
              <a:t>Partición</a:t>
            </a:r>
            <a:r>
              <a:rPr lang="en-US" altLang="es-AR" sz="1100" kern="1200" dirty="0">
                <a:solidFill>
                  <a:srgbClr val="000000"/>
                </a:solidFill>
                <a:latin typeface="+mn-lt"/>
                <a:ea typeface="+mn-ea"/>
                <a:cs typeface="Arial" charset="0"/>
              </a:rPr>
              <a:t> 2 LEDs: </a:t>
            </a:r>
            <a:r>
              <a:rPr lang="en-US" altLang="es-AR" sz="1100" kern="1200" dirty="0" err="1">
                <a:solidFill>
                  <a:srgbClr val="000000"/>
                </a:solidFill>
                <a:latin typeface="+mn-lt"/>
                <a:ea typeface="+mn-ea"/>
                <a:cs typeface="Arial" charset="0"/>
              </a:rPr>
              <a:t>Muestra</a:t>
            </a:r>
            <a:r>
              <a:rPr lang="en-US" altLang="es-AR" sz="1100" kern="1200" dirty="0">
                <a:solidFill>
                  <a:srgbClr val="000000"/>
                </a:solidFill>
                <a:latin typeface="+mn-lt"/>
                <a:ea typeface="+mn-ea"/>
                <a:cs typeface="Arial" charset="0"/>
              </a:rPr>
              <a:t> la </a:t>
            </a:r>
            <a:r>
              <a:rPr lang="en-US" altLang="es-AR" sz="1100" kern="1200" dirty="0" err="1">
                <a:solidFill>
                  <a:srgbClr val="000000"/>
                </a:solidFill>
                <a:latin typeface="+mn-lt"/>
                <a:ea typeface="+mn-ea"/>
                <a:cs typeface="Arial" charset="0"/>
              </a:rPr>
              <a:t>congestión</a:t>
            </a:r>
            <a:r>
              <a:rPr lang="en-US" altLang="es-AR" sz="1100" kern="1200" dirty="0">
                <a:solidFill>
                  <a:srgbClr val="000000"/>
                </a:solidFill>
                <a:latin typeface="+mn-lt"/>
                <a:ea typeface="+mn-ea"/>
                <a:cs typeface="Arial" charset="0"/>
              </a:rPr>
              <a:t> RF.</a:t>
            </a:r>
          </a:p>
          <a:p>
            <a:pPr marL="0" lvl="1"/>
            <a:endParaRPr lang="en-US" altLang="es-AR" sz="1100" kern="1200" dirty="0">
              <a:solidFill>
                <a:srgbClr val="000000"/>
              </a:solidFill>
              <a:latin typeface="+mn-lt"/>
              <a:ea typeface="+mn-ea"/>
              <a:cs typeface="Arial" charset="0"/>
            </a:endParaRPr>
          </a:p>
          <a:p>
            <a:pPr marL="0" lvl="1"/>
            <a:r>
              <a:rPr lang="en-US" altLang="es-AR" sz="1100" kern="1200" dirty="0">
                <a:solidFill>
                  <a:srgbClr val="000000"/>
                </a:solidFill>
                <a:latin typeface="+mn-lt"/>
                <a:ea typeface="+mn-ea"/>
                <a:cs typeface="Arial" charset="0"/>
              </a:rPr>
              <a:t>REM25: </a:t>
            </a:r>
            <a:r>
              <a:rPr lang="en-US" altLang="es-AR" sz="1100" kern="1200" dirty="0" err="1">
                <a:solidFill>
                  <a:srgbClr val="000000"/>
                </a:solidFill>
                <a:latin typeface="+mn-lt"/>
                <a:ea typeface="+mn-ea"/>
                <a:cs typeface="Arial" charset="0"/>
              </a:rPr>
              <a:t>Igual</a:t>
            </a:r>
            <a:r>
              <a:rPr lang="en-US" altLang="es-AR" sz="1100" kern="1200" dirty="0">
                <a:solidFill>
                  <a:srgbClr val="000000"/>
                </a:solidFill>
                <a:latin typeface="+mn-lt"/>
                <a:ea typeface="+mn-ea"/>
                <a:cs typeface="Arial" charset="0"/>
              </a:rPr>
              <a:t> que el REM2 </a:t>
            </a:r>
            <a:r>
              <a:rPr lang="en-US" altLang="es-AR" sz="1100" kern="1200" dirty="0" err="1">
                <a:solidFill>
                  <a:srgbClr val="000000"/>
                </a:solidFill>
                <a:latin typeface="+mn-lt"/>
                <a:ea typeface="+mn-ea"/>
                <a:cs typeface="Arial" charset="0"/>
              </a:rPr>
              <a:t>pero</a:t>
            </a:r>
            <a:r>
              <a:rPr lang="en-US" altLang="es-AR" sz="1100" kern="1200" dirty="0">
                <a:solidFill>
                  <a:srgbClr val="000000"/>
                </a:solidFill>
                <a:latin typeface="+mn-lt"/>
                <a:ea typeface="+mn-ea"/>
                <a:cs typeface="Arial" charset="0"/>
              </a:rPr>
              <a:t> con un </a:t>
            </a:r>
            <a:r>
              <a:rPr lang="en-US" altLang="es-AR" sz="1100" kern="1200" dirty="0" err="1">
                <a:solidFill>
                  <a:srgbClr val="000000"/>
                </a:solidFill>
                <a:latin typeface="+mn-lt"/>
                <a:ea typeface="+mn-ea"/>
                <a:cs typeface="Arial" charset="0"/>
              </a:rPr>
              <a:t>diseño</a:t>
            </a:r>
            <a:r>
              <a:rPr lang="en-US" altLang="es-AR" sz="1100" kern="1200" dirty="0">
                <a:solidFill>
                  <a:srgbClr val="000000"/>
                </a:solidFill>
                <a:latin typeface="+mn-lt"/>
                <a:ea typeface="+mn-ea"/>
                <a:cs typeface="Arial" charset="0"/>
              </a:rPr>
              <a:t> </a:t>
            </a:r>
            <a:r>
              <a:rPr lang="en-US" altLang="es-AR" sz="1100" kern="1200" dirty="0" err="1">
                <a:solidFill>
                  <a:srgbClr val="000000"/>
                </a:solidFill>
                <a:latin typeface="+mn-lt"/>
                <a:ea typeface="+mn-ea"/>
                <a:cs typeface="Arial" charset="0"/>
              </a:rPr>
              <a:t>renovado</a:t>
            </a:r>
            <a:r>
              <a:rPr lang="en-US" altLang="es-AR" sz="1100" kern="1200" dirty="0">
                <a:solidFill>
                  <a:srgbClr val="000000"/>
                </a:solidFill>
                <a:latin typeface="+mn-lt"/>
                <a:ea typeface="+mn-ea"/>
                <a:cs typeface="Arial" charset="0"/>
              </a:rPr>
              <a:t>.</a:t>
            </a:r>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11</a:t>
            </a:fld>
            <a:endParaRPr lang="es-ES"/>
          </a:p>
        </p:txBody>
      </p:sp>
    </p:spTree>
    <p:extLst>
      <p:ext uri="{BB962C8B-B14F-4D97-AF65-F5344CB8AC3E}">
        <p14:creationId xmlns:p14="http://schemas.microsoft.com/office/powerpoint/2010/main" val="3200956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RPT1. Repetidores inalámbricos. Hasta 2 por central. Expanden la señal de todo módulo inalámbrico Paradox: zonas, salidas programables, controles remotos, sirenas, etc. No se puede </a:t>
            </a:r>
            <a:r>
              <a:rPr lang="es-AR" dirty="0" err="1"/>
              <a:t>cascadear</a:t>
            </a:r>
            <a:r>
              <a:rPr lang="es-AR" dirty="0"/>
              <a:t>. Solo compatible con RTX3.</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12</a:t>
            </a:fld>
            <a:endParaRPr lang="es-ES"/>
          </a:p>
        </p:txBody>
      </p:sp>
    </p:spTree>
    <p:extLst>
      <p:ext uri="{BB962C8B-B14F-4D97-AF65-F5344CB8AC3E}">
        <p14:creationId xmlns:p14="http://schemas.microsoft.com/office/powerpoint/2010/main" val="3615673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Sirenas Inalámbricas:</a:t>
            </a:r>
          </a:p>
          <a:p>
            <a:endParaRPr lang="es-AR" dirty="0"/>
          </a:p>
          <a:p>
            <a:r>
              <a:rPr lang="es-AR" dirty="0"/>
              <a:t>SR130. </a:t>
            </a:r>
            <a:r>
              <a:rPr lang="es-ES" altLang="es-AR" sz="1200" dirty="0">
                <a:latin typeface="Calibri" pitchFamily="34" charset="0"/>
              </a:rPr>
              <a:t>Sirena inalámbrica de 100dB o más con luz estrobo integrada. </a:t>
            </a:r>
            <a:r>
              <a:rPr lang="en-US" altLang="es-AR" sz="1200" dirty="0" err="1">
                <a:latin typeface="Calibri" pitchFamily="34" charset="0"/>
              </a:rPr>
              <a:t>Apta</a:t>
            </a:r>
            <a:r>
              <a:rPr lang="en-US" altLang="es-AR" sz="1200" dirty="0">
                <a:latin typeface="Calibri" pitchFamily="34" charset="0"/>
              </a:rPr>
              <a:t> para exterior (IP54)</a:t>
            </a:r>
            <a:r>
              <a:rPr lang="es-ES" altLang="es-AR" sz="1200" dirty="0">
                <a:latin typeface="Calibri" pitchFamily="34" charset="0"/>
              </a:rPr>
              <a:t>. La presencia de la sirena se supervisa por el panel de alarmas</a:t>
            </a:r>
          </a:p>
          <a:p>
            <a:r>
              <a:rPr lang="es-ES" altLang="es-AR" sz="1200" dirty="0">
                <a:latin typeface="Calibri" pitchFamily="34" charset="0"/>
              </a:rPr>
              <a:t>Doble protección </a:t>
            </a:r>
            <a:r>
              <a:rPr lang="es-ES" altLang="es-AR" sz="1200" dirty="0" err="1">
                <a:latin typeface="Calibri" pitchFamily="34" charset="0"/>
              </a:rPr>
              <a:t>anti-sabotaje</a:t>
            </a:r>
            <a:r>
              <a:rPr lang="es-ES" altLang="es-AR" sz="1200" dirty="0">
                <a:latin typeface="Calibri" pitchFamily="34" charset="0"/>
              </a:rPr>
              <a:t> (cobertura y remoción de la pared). Se alimenta de 3 baterías alcalinas de 1.5Vdc tipo C.</a:t>
            </a:r>
          </a:p>
          <a:p>
            <a:endParaRPr lang="es-AR" dirty="0"/>
          </a:p>
          <a:p>
            <a:endParaRPr lang="es-AR" dirty="0"/>
          </a:p>
          <a:p>
            <a:r>
              <a:rPr lang="es-AR" dirty="0"/>
              <a:t>SR150. </a:t>
            </a:r>
            <a:r>
              <a:rPr lang="es-ES" altLang="es-AR" sz="1200" dirty="0">
                <a:latin typeface="Calibri" pitchFamily="34" charset="0"/>
              </a:rPr>
              <a:t>Sirena inalámbrica de 100dB o más con luz estrobo integrada. Diseño resistente a intemperie. La presencia de la sirena se supervisa por el panel de alarmas.</a:t>
            </a:r>
          </a:p>
          <a:p>
            <a:r>
              <a:rPr lang="es-ES" altLang="es-AR" sz="1200" dirty="0">
                <a:latin typeface="Calibri" pitchFamily="34" charset="0"/>
              </a:rPr>
              <a:t>Doble protección </a:t>
            </a:r>
            <a:r>
              <a:rPr lang="es-ES" altLang="es-AR" sz="1200" dirty="0" err="1">
                <a:latin typeface="Calibri" pitchFamily="34" charset="0"/>
              </a:rPr>
              <a:t>anti-sabotaje</a:t>
            </a:r>
            <a:r>
              <a:rPr lang="es-ES" altLang="es-AR" sz="1200" dirty="0">
                <a:latin typeface="Calibri" pitchFamily="34" charset="0"/>
              </a:rPr>
              <a:t> (cobertura y remoción de la pared). Lente de estrobo disponible en 4 colores. Se alimenta de 3 baterías alcalinas de 1.5Vdc tipo C</a:t>
            </a:r>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13</a:t>
            </a:fld>
            <a:endParaRPr lang="es-ES"/>
          </a:p>
        </p:txBody>
      </p:sp>
    </p:spTree>
    <p:extLst>
      <p:ext uri="{BB962C8B-B14F-4D97-AF65-F5344CB8AC3E}">
        <p14:creationId xmlns:p14="http://schemas.microsoft.com/office/powerpoint/2010/main" val="3863199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Fuentes Auxiliares:</a:t>
            </a:r>
          </a:p>
          <a:p>
            <a:endParaRPr lang="es-AR" dirty="0"/>
          </a:p>
          <a:p>
            <a:r>
              <a:rPr lang="es-AR" dirty="0"/>
              <a:t>PS817. </a:t>
            </a:r>
            <a:r>
              <a:rPr lang="en-US" sz="1200" dirty="0"/>
              <a:t>Fuente </a:t>
            </a:r>
            <a:r>
              <a:rPr lang="en-US" sz="1200" dirty="0" err="1"/>
              <a:t>auxiliar</a:t>
            </a:r>
            <a:r>
              <a:rPr lang="en-US" sz="1200" dirty="0"/>
              <a:t> de hasta 1.75A. </a:t>
            </a:r>
            <a:r>
              <a:rPr lang="en-US" sz="1200" dirty="0" err="1"/>
              <a:t>Requiere</a:t>
            </a:r>
            <a:r>
              <a:rPr lang="en-US" sz="1200" dirty="0"/>
              <a:t> </a:t>
            </a:r>
            <a:r>
              <a:rPr lang="en-US" sz="1200" dirty="0" err="1"/>
              <a:t>su</a:t>
            </a:r>
            <a:r>
              <a:rPr lang="en-US" sz="1200" dirty="0"/>
              <a:t> </a:t>
            </a:r>
            <a:r>
              <a:rPr lang="en-US" sz="1200" dirty="0" err="1"/>
              <a:t>propio</a:t>
            </a:r>
            <a:r>
              <a:rPr lang="en-US" sz="1200" dirty="0"/>
              <a:t> </a:t>
            </a:r>
            <a:r>
              <a:rPr lang="en-US" sz="1200" dirty="0" err="1"/>
              <a:t>transformador</a:t>
            </a:r>
            <a:r>
              <a:rPr lang="en-US" sz="1200" dirty="0"/>
              <a:t> y </a:t>
            </a:r>
            <a:r>
              <a:rPr lang="en-US" sz="1200" dirty="0" err="1"/>
              <a:t>batería</a:t>
            </a:r>
            <a:r>
              <a:rPr lang="en-US" sz="1200" dirty="0"/>
              <a:t>. Fusible </a:t>
            </a:r>
            <a:r>
              <a:rPr lang="en-US" sz="1200" dirty="0" err="1"/>
              <a:t>electrónico</a:t>
            </a:r>
            <a:r>
              <a:rPr lang="en-US" sz="1200" dirty="0"/>
              <a:t> con </a:t>
            </a:r>
            <a:r>
              <a:rPr lang="en-US" sz="1200" dirty="0" err="1"/>
              <a:t>restauración</a:t>
            </a:r>
            <a:r>
              <a:rPr lang="en-US" sz="1200" dirty="0"/>
              <a:t> </a:t>
            </a:r>
            <a:r>
              <a:rPr lang="en-US" sz="1200" dirty="0" err="1"/>
              <a:t>automática</a:t>
            </a:r>
            <a:r>
              <a:rPr lang="en-US" sz="1200" dirty="0"/>
              <a:t>. </a:t>
            </a:r>
            <a:r>
              <a:rPr lang="en-US" sz="1200" dirty="0" err="1"/>
              <a:t>Bornera</a:t>
            </a:r>
            <a:r>
              <a:rPr lang="en-US" sz="1200" dirty="0"/>
              <a:t> para </a:t>
            </a:r>
            <a:r>
              <a:rPr lang="en-US" sz="1200" dirty="0" err="1"/>
              <a:t>prueba</a:t>
            </a:r>
            <a:r>
              <a:rPr lang="en-US" sz="1200" dirty="0"/>
              <a:t> de </a:t>
            </a:r>
            <a:r>
              <a:rPr lang="en-US" sz="1200" dirty="0" err="1"/>
              <a:t>batería</a:t>
            </a:r>
            <a:r>
              <a:rPr lang="en-US" sz="1200" dirty="0"/>
              <a:t>.</a:t>
            </a:r>
          </a:p>
          <a:p>
            <a:endParaRPr lang="en-US" sz="1200" dirty="0"/>
          </a:p>
          <a:p>
            <a:r>
              <a:rPr lang="en-US" sz="1200" dirty="0"/>
              <a:t>PS25. Fuente de 2,8A </a:t>
            </a:r>
            <a:r>
              <a:rPr lang="en-US" sz="1200" dirty="0" err="1"/>
              <a:t>totalmente</a:t>
            </a:r>
            <a:r>
              <a:rPr lang="en-US" sz="1200" dirty="0"/>
              <a:t> </a:t>
            </a:r>
            <a:r>
              <a:rPr lang="en-US" sz="1200" dirty="0" err="1"/>
              <a:t>supervisada</a:t>
            </a:r>
            <a:r>
              <a:rPr lang="en-US" sz="1200" dirty="0"/>
              <a:t>. </a:t>
            </a:r>
            <a:r>
              <a:rPr lang="en-US" sz="1200" dirty="0" err="1"/>
              <a:t>Requiere</a:t>
            </a:r>
            <a:r>
              <a:rPr lang="en-US" sz="1200" dirty="0"/>
              <a:t> </a:t>
            </a:r>
            <a:r>
              <a:rPr lang="en-US" sz="1200" dirty="0" err="1"/>
              <a:t>su</a:t>
            </a:r>
            <a:r>
              <a:rPr lang="en-US" sz="1200" dirty="0"/>
              <a:t> </a:t>
            </a:r>
            <a:r>
              <a:rPr lang="en-US" sz="1200" dirty="0" err="1"/>
              <a:t>propio</a:t>
            </a:r>
            <a:r>
              <a:rPr lang="en-US" sz="1200" dirty="0"/>
              <a:t> </a:t>
            </a:r>
            <a:r>
              <a:rPr lang="en-US" sz="1200" dirty="0" err="1"/>
              <a:t>transformador</a:t>
            </a:r>
            <a:r>
              <a:rPr lang="en-US" sz="1200" dirty="0"/>
              <a:t> y </a:t>
            </a:r>
            <a:r>
              <a:rPr lang="en-US" sz="1200" dirty="0" err="1"/>
              <a:t>batería</a:t>
            </a:r>
            <a:r>
              <a:rPr lang="en-US" sz="1200" dirty="0"/>
              <a:t>. </a:t>
            </a:r>
            <a:r>
              <a:rPr lang="en-US" sz="1200" dirty="0" err="1"/>
              <a:t>Funcionamiento</a:t>
            </a:r>
            <a:r>
              <a:rPr lang="en-US" sz="1200" dirty="0"/>
              <a:t> Stand Alone. </a:t>
            </a:r>
            <a:r>
              <a:rPr lang="en-US" sz="1200" dirty="0" err="1"/>
              <a:t>Posee</a:t>
            </a:r>
            <a:r>
              <a:rPr lang="en-US" sz="1200" dirty="0"/>
              <a:t> entrada de </a:t>
            </a:r>
            <a:r>
              <a:rPr lang="en-US" sz="1200" dirty="0" err="1"/>
              <a:t>sabotaje</a:t>
            </a:r>
            <a:r>
              <a:rPr lang="en-US" sz="1200" dirty="0"/>
              <a:t>.</a:t>
            </a:r>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14</a:t>
            </a:fld>
            <a:endParaRPr lang="es-ES"/>
          </a:p>
        </p:txBody>
      </p:sp>
    </p:spTree>
    <p:extLst>
      <p:ext uri="{BB962C8B-B14F-4D97-AF65-F5344CB8AC3E}">
        <p14:creationId xmlns:p14="http://schemas.microsoft.com/office/powerpoint/2010/main" val="1969391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Aislador de BUS.</a:t>
            </a:r>
          </a:p>
          <a:p>
            <a:endParaRPr lang="es-AR" dirty="0"/>
          </a:p>
          <a:p>
            <a:r>
              <a:rPr lang="es-AR" dirty="0"/>
              <a:t>HUB2. Divide el BUS de la central en 2, alimentando cada uno de manera independiente, muy práctico en grandes instalaciones para evitar que si se genera una falla en el cableado, no atente contra todos los módulos de la central. </a:t>
            </a:r>
            <a:r>
              <a:rPr lang="en-US" sz="1200" dirty="0"/>
              <a:t>Fuente switching  de 1.7A max. </a:t>
            </a:r>
            <a:r>
              <a:rPr lang="en-US" sz="1200" dirty="0" err="1"/>
              <a:t>Totalmente</a:t>
            </a:r>
            <a:r>
              <a:rPr lang="en-US" sz="1200" dirty="0"/>
              <a:t> </a:t>
            </a:r>
            <a:r>
              <a:rPr lang="en-US" sz="1200" dirty="0" err="1"/>
              <a:t>supervisada</a:t>
            </a:r>
            <a:r>
              <a:rPr lang="en-US" sz="1200" dirty="0"/>
              <a:t> (AC, </a:t>
            </a:r>
            <a:r>
              <a:rPr lang="en-US" sz="1200" dirty="0" err="1"/>
              <a:t>batería</a:t>
            </a:r>
            <a:r>
              <a:rPr lang="en-US" sz="1200" dirty="0"/>
              <a:t>, y </a:t>
            </a:r>
            <a:r>
              <a:rPr lang="en-US" sz="1200" dirty="0" err="1"/>
              <a:t>sobrecarga</a:t>
            </a:r>
            <a:r>
              <a:rPr lang="en-US" sz="1200" dirty="0"/>
              <a:t>). Una </a:t>
            </a:r>
            <a:r>
              <a:rPr lang="en-US" sz="1200" dirty="0" err="1"/>
              <a:t>salida</a:t>
            </a:r>
            <a:r>
              <a:rPr lang="en-US" sz="1200" dirty="0"/>
              <a:t> </a:t>
            </a:r>
            <a:r>
              <a:rPr lang="en-US" sz="1200" dirty="0" err="1"/>
              <a:t>programble</a:t>
            </a:r>
            <a:r>
              <a:rPr lang="en-US" sz="1200" dirty="0"/>
              <a:t> a </a:t>
            </a:r>
            <a:r>
              <a:rPr lang="en-US" sz="1200" dirty="0" err="1"/>
              <a:t>Relé</a:t>
            </a:r>
            <a:r>
              <a:rPr lang="en-US" sz="1200" dirty="0"/>
              <a:t>. </a:t>
            </a:r>
            <a:r>
              <a:rPr lang="en-US" sz="1200" dirty="0" err="1"/>
              <a:t>Sabotaje</a:t>
            </a:r>
            <a:r>
              <a:rPr lang="en-US" sz="1200" dirty="0"/>
              <a:t>. </a:t>
            </a:r>
            <a:r>
              <a:rPr lang="en-US" sz="1200" dirty="0" err="1"/>
              <a:t>Incluye</a:t>
            </a:r>
            <a:r>
              <a:rPr lang="en-US" sz="1200" dirty="0"/>
              <a:t> </a:t>
            </a:r>
            <a:r>
              <a:rPr lang="en-US" sz="1200" dirty="0" err="1"/>
              <a:t>gabinete</a:t>
            </a:r>
            <a:r>
              <a:rPr lang="en-US" sz="1200" dirty="0"/>
              <a:t> </a:t>
            </a:r>
            <a:r>
              <a:rPr lang="en-US" sz="1200" dirty="0" err="1"/>
              <a:t>metálico</a:t>
            </a:r>
            <a:r>
              <a:rPr lang="es-AR" sz="1200" dirty="0"/>
              <a:t>.</a:t>
            </a:r>
            <a:endParaRPr lang="en-US" sz="1200"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15</a:t>
            </a:fld>
            <a:endParaRPr lang="es-ES"/>
          </a:p>
        </p:txBody>
      </p:sp>
    </p:spTree>
    <p:extLst>
      <p:ext uri="{BB962C8B-B14F-4D97-AF65-F5344CB8AC3E}">
        <p14:creationId xmlns:p14="http://schemas.microsoft.com/office/powerpoint/2010/main" val="1513678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sz="1200" dirty="0"/>
              <a:t>Central MG6250. Dispone de 2 </a:t>
            </a:r>
            <a:r>
              <a:rPr lang="en-US" sz="1200" dirty="0" err="1"/>
              <a:t>borneras</a:t>
            </a:r>
            <a:r>
              <a:rPr lang="en-US" sz="1200" dirty="0"/>
              <a:t> que </a:t>
            </a:r>
            <a:r>
              <a:rPr lang="en-US" sz="1200" dirty="0" err="1"/>
              <a:t>pueden</a:t>
            </a:r>
            <a:r>
              <a:rPr lang="en-US" sz="1200" dirty="0"/>
              <a:t> </a:t>
            </a:r>
            <a:r>
              <a:rPr lang="en-US" sz="1200" dirty="0" err="1"/>
              <a:t>utilizarse</a:t>
            </a:r>
            <a:r>
              <a:rPr lang="en-US" sz="1200" dirty="0"/>
              <a:t> </a:t>
            </a:r>
            <a:r>
              <a:rPr lang="en-US" sz="1200" dirty="0" err="1"/>
              <a:t>como</a:t>
            </a:r>
            <a:r>
              <a:rPr lang="en-US" sz="1200" dirty="0"/>
              <a:t> entradas de zona o </a:t>
            </a:r>
            <a:r>
              <a:rPr lang="en-US" sz="1200" dirty="0" err="1"/>
              <a:t>como</a:t>
            </a:r>
            <a:r>
              <a:rPr lang="en-US" sz="1200" dirty="0"/>
              <a:t> </a:t>
            </a:r>
            <a:r>
              <a:rPr lang="en-US" sz="1200" dirty="0" err="1"/>
              <a:t>salidas</a:t>
            </a:r>
            <a:r>
              <a:rPr lang="en-US" sz="1200" dirty="0"/>
              <a:t> </a:t>
            </a:r>
            <a:r>
              <a:rPr lang="en-US" sz="1200" dirty="0" err="1"/>
              <a:t>programables</a:t>
            </a:r>
            <a:r>
              <a:rPr lang="en-US" sz="1200" dirty="0"/>
              <a:t> </a:t>
            </a:r>
            <a:r>
              <a:rPr lang="en-US" sz="1200" dirty="0" err="1"/>
              <a:t>cableadas</a:t>
            </a:r>
            <a:r>
              <a:rPr lang="en-US" sz="1200" dirty="0"/>
              <a:t>. El resto es 100% </a:t>
            </a:r>
            <a:r>
              <a:rPr lang="en-US" sz="1200" dirty="0" err="1"/>
              <a:t>inalámbrico</a:t>
            </a:r>
            <a:r>
              <a:rPr lang="en-US" sz="1200" dirty="0"/>
              <a:t>. 2 </a:t>
            </a:r>
            <a:r>
              <a:rPr lang="en-US" sz="1200" dirty="0" err="1"/>
              <a:t>particiones</a:t>
            </a:r>
            <a:r>
              <a:rPr lang="en-US" sz="1200" dirty="0"/>
              <a:t>. Hasta 16 </a:t>
            </a:r>
            <a:r>
              <a:rPr lang="en-US" sz="1200" dirty="0" err="1"/>
              <a:t>usuarios</a:t>
            </a:r>
            <a:r>
              <a:rPr lang="en-US" sz="1200" dirty="0"/>
              <a:t> y 16 </a:t>
            </a:r>
            <a:r>
              <a:rPr lang="en-US" sz="1200" dirty="0" err="1"/>
              <a:t>controles</a:t>
            </a:r>
            <a:r>
              <a:rPr lang="en-US" sz="1200" dirty="0"/>
              <a:t> </a:t>
            </a:r>
            <a:r>
              <a:rPr lang="en-US" sz="1200" dirty="0" err="1"/>
              <a:t>remotos</a:t>
            </a:r>
            <a:r>
              <a:rPr lang="en-US" sz="1200" dirty="0"/>
              <a:t>. Hasta 64 zonas. Hasta 4 </a:t>
            </a:r>
            <a:r>
              <a:rPr lang="en-US" sz="1200" dirty="0" err="1"/>
              <a:t>teclados</a:t>
            </a:r>
            <a:r>
              <a:rPr lang="en-US" sz="1200" dirty="0"/>
              <a:t> </a:t>
            </a:r>
            <a:r>
              <a:rPr lang="en-US" sz="1200" dirty="0" err="1"/>
              <a:t>inalámbricos</a:t>
            </a:r>
            <a:r>
              <a:rPr lang="en-US" sz="1200" dirty="0"/>
              <a:t>. Hasta 4 </a:t>
            </a:r>
            <a:r>
              <a:rPr lang="en-US" sz="1200" dirty="0" err="1"/>
              <a:t>repetidores</a:t>
            </a:r>
            <a:r>
              <a:rPr lang="en-US" sz="1200" dirty="0"/>
              <a:t> </a:t>
            </a:r>
            <a:r>
              <a:rPr lang="en-US" sz="1200" dirty="0" err="1"/>
              <a:t>inalámbricos</a:t>
            </a:r>
            <a:r>
              <a:rPr lang="en-US" sz="1200" dirty="0"/>
              <a:t>. Hasta 4 </a:t>
            </a:r>
            <a:r>
              <a:rPr lang="en-US" sz="1200" dirty="0" err="1"/>
              <a:t>sirenas</a:t>
            </a:r>
            <a:r>
              <a:rPr lang="en-US" sz="1200" dirty="0"/>
              <a:t> </a:t>
            </a:r>
            <a:r>
              <a:rPr lang="en-US" sz="1200" dirty="0" err="1"/>
              <a:t>inalámbricas</a:t>
            </a:r>
            <a:r>
              <a:rPr lang="en-US" sz="1200" dirty="0"/>
              <a:t>. Hasta 8 </a:t>
            </a:r>
            <a:r>
              <a:rPr lang="en-US" sz="1200" dirty="0" err="1"/>
              <a:t>salidas</a:t>
            </a:r>
            <a:r>
              <a:rPr lang="en-US" sz="1200" dirty="0"/>
              <a:t> </a:t>
            </a:r>
            <a:r>
              <a:rPr lang="en-US" sz="1200" dirty="0" err="1"/>
              <a:t>programables</a:t>
            </a:r>
            <a:r>
              <a:rPr lang="en-US" sz="1200" dirty="0"/>
              <a:t> </a:t>
            </a:r>
            <a:r>
              <a:rPr lang="en-US" sz="1200" dirty="0" err="1"/>
              <a:t>inalámbricas</a:t>
            </a:r>
            <a:r>
              <a:rPr lang="en-US" sz="1200" dirty="0"/>
              <a:t>. </a:t>
            </a:r>
            <a:r>
              <a:rPr lang="en-US" sz="1200" dirty="0" err="1"/>
              <a:t>Discador</a:t>
            </a:r>
            <a:r>
              <a:rPr lang="en-US" sz="1200" dirty="0"/>
              <a:t> </a:t>
            </a:r>
            <a:r>
              <a:rPr lang="en-US" sz="1200" dirty="0" err="1"/>
              <a:t>telefónico</a:t>
            </a:r>
            <a:r>
              <a:rPr lang="en-US" sz="1200" dirty="0"/>
              <a:t>. </a:t>
            </a:r>
            <a:r>
              <a:rPr lang="en-US" sz="1200" dirty="0" err="1"/>
              <a:t>Posibilidad</a:t>
            </a:r>
            <a:r>
              <a:rPr lang="en-US" sz="1200" dirty="0"/>
              <a:t> de </a:t>
            </a:r>
            <a:r>
              <a:rPr lang="en-US" sz="1200" dirty="0" err="1"/>
              <a:t>agregar</a:t>
            </a:r>
            <a:r>
              <a:rPr lang="en-US" sz="1200" dirty="0"/>
              <a:t> un modulo para </a:t>
            </a:r>
            <a:r>
              <a:rPr lang="en-US" sz="1200" dirty="0" err="1"/>
              <a:t>reporte</a:t>
            </a:r>
            <a:r>
              <a:rPr lang="en-US" sz="1200" dirty="0"/>
              <a:t> por GPRS. RTX3 </a:t>
            </a:r>
            <a:r>
              <a:rPr lang="en-US" sz="1200" dirty="0" err="1"/>
              <a:t>incorporado</a:t>
            </a:r>
            <a:r>
              <a:rPr lang="en-US" sz="1200" dirty="0"/>
              <a:t>. </a:t>
            </a:r>
            <a:endParaRPr lang="es-ES" sz="1200" dirty="0"/>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16</a:t>
            </a:fld>
            <a:endParaRPr lang="es-ES"/>
          </a:p>
        </p:txBody>
      </p:sp>
    </p:spTree>
    <p:extLst>
      <p:ext uri="{BB962C8B-B14F-4D97-AF65-F5344CB8AC3E}">
        <p14:creationId xmlns:p14="http://schemas.microsoft.com/office/powerpoint/2010/main" val="4112642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err="1"/>
              <a:t>BabyWare</a:t>
            </a:r>
            <a:r>
              <a:rPr lang="es-AR" dirty="0"/>
              <a:t>. Con este software vamos a poder programar cualquier central Paradox de manera completa y sencilla. Vamos a poder conectar con nuestro panel de diversas maneras: Por USB, por IP, por Modem o por GPRS/3G/4G (Veremos más adelante).</a:t>
            </a:r>
          </a:p>
          <a:p>
            <a:endParaRPr lang="es-AR" dirty="0"/>
          </a:p>
          <a:p>
            <a:r>
              <a:rPr lang="es-AR" dirty="0"/>
              <a:t>Abonados. En esta pantalla podremos ver todos nuestros abonados.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17</a:t>
            </a:fld>
            <a:endParaRPr lang="es-ES"/>
          </a:p>
        </p:txBody>
      </p:sp>
    </p:spTree>
    <p:extLst>
      <p:ext uri="{BB962C8B-B14F-4D97-AF65-F5344CB8AC3E}">
        <p14:creationId xmlns:p14="http://schemas.microsoft.com/office/powerpoint/2010/main" val="70159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err="1"/>
              <a:t>BabyWare</a:t>
            </a:r>
            <a:r>
              <a:rPr lang="es-AR" dirty="0"/>
              <a:t>. Pantalla principal. Aquí podremos ver nuestra central y todos los módulos conectados a ella con sus respectivos números de serie.</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18</a:t>
            </a:fld>
            <a:endParaRPr lang="es-ES"/>
          </a:p>
        </p:txBody>
      </p:sp>
    </p:spTree>
    <p:extLst>
      <p:ext uri="{BB962C8B-B14F-4D97-AF65-F5344CB8AC3E}">
        <p14:creationId xmlns:p14="http://schemas.microsoft.com/office/powerpoint/2010/main" val="1691369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La aplicación para celulares para el usuario final tiene un pequeño costo con renovación anual. Con el mismo podremos Armar/Desarmar/Activar/Desactivar salidas programables / Ver cámaras y en el caso de que tengamos una central de línea EVO con control de acceso, podremos abrir las puertas. Dejaremos</a:t>
            </a:r>
            <a:r>
              <a:rPr lang="es-AR" baseline="0" dirty="0"/>
              <a:t> un momento la presentación acá y veremos en forma práctica el uso de </a:t>
            </a:r>
            <a:r>
              <a:rPr lang="es-AR" baseline="0" dirty="0" err="1"/>
              <a:t>Insite</a:t>
            </a:r>
            <a:r>
              <a:rPr lang="es-AR" baseline="0" dirty="0"/>
              <a:t> Gold.</a:t>
            </a:r>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20</a:t>
            </a:fld>
            <a:endParaRPr lang="es-ES"/>
          </a:p>
        </p:txBody>
      </p:sp>
    </p:spTree>
    <p:extLst>
      <p:ext uri="{BB962C8B-B14F-4D97-AF65-F5344CB8AC3E}">
        <p14:creationId xmlns:p14="http://schemas.microsoft.com/office/powerpoint/2010/main" val="127983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Paradox, además de tener una amplísima línea de paneles,</a:t>
            </a:r>
            <a:r>
              <a:rPr lang="es-AR" baseline="0" dirty="0"/>
              <a:t> posee la línea más extensa de accesorios para generar un sistema de seguridad a la medida de los requerimientos de cada cliente.</a:t>
            </a:r>
            <a:endParaRPr lang="es-AR" dirty="0"/>
          </a:p>
          <a:p>
            <a:endParaRPr lang="es-AR" dirty="0"/>
          </a:p>
          <a:p>
            <a:r>
              <a:rPr lang="es-AR" dirty="0"/>
              <a:t>Paradox ofrece la solución completa: Intrusión – </a:t>
            </a:r>
            <a:r>
              <a:rPr lang="es-AR" dirty="0" err="1"/>
              <a:t>Videoverificación</a:t>
            </a:r>
            <a:r>
              <a:rPr lang="es-AR" dirty="0"/>
              <a:t> y Monitoreo.</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2</a:t>
            </a:fld>
            <a:endParaRPr lang="es-ES"/>
          </a:p>
        </p:txBody>
      </p:sp>
    </p:spTree>
    <p:extLst>
      <p:ext uri="{BB962C8B-B14F-4D97-AF65-F5344CB8AC3E}">
        <p14:creationId xmlns:p14="http://schemas.microsoft.com/office/powerpoint/2010/main" val="255409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21</a:t>
            </a:fld>
            <a:endParaRPr lang="es-ES"/>
          </a:p>
        </p:txBody>
      </p:sp>
    </p:spTree>
    <p:extLst>
      <p:ext uri="{BB962C8B-B14F-4D97-AF65-F5344CB8AC3E}">
        <p14:creationId xmlns:p14="http://schemas.microsoft.com/office/powerpoint/2010/main" val="2798651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normAutofit fontScale="55000" lnSpcReduction="20000"/>
          </a:bodyPr>
          <a:lstStyle/>
          <a:p>
            <a:r>
              <a:rPr lang="es-AR" dirty="0"/>
              <a:t>Son muchas las combinaciones que podemos tener con Paradox.</a:t>
            </a:r>
          </a:p>
          <a:p>
            <a:endParaRPr lang="es-AR" dirty="0"/>
          </a:p>
          <a:p>
            <a:r>
              <a:rPr lang="es-AR" dirty="0"/>
              <a:t>En un primer caso podemos conectar un módulo IP.</a:t>
            </a:r>
          </a:p>
          <a:p>
            <a:endParaRPr lang="es-AR" dirty="0"/>
          </a:p>
          <a:p>
            <a:r>
              <a:rPr lang="es-AR" dirty="0"/>
              <a:t>IP150. Con el módulo IP podremos:</a:t>
            </a:r>
          </a:p>
          <a:p>
            <a:r>
              <a:rPr lang="es-AR" dirty="0"/>
              <a:t>-Reportar a altas velocidades a nuestra estación de monitoreo.</a:t>
            </a:r>
          </a:p>
          <a:p>
            <a:r>
              <a:rPr lang="es-AR" dirty="0"/>
              <a:t>-Utilizar la aplicación </a:t>
            </a:r>
            <a:r>
              <a:rPr lang="es-AR" dirty="0" err="1"/>
              <a:t>Insite</a:t>
            </a:r>
            <a:r>
              <a:rPr lang="es-AR" dirty="0"/>
              <a:t> Gold.</a:t>
            </a:r>
          </a:p>
          <a:p>
            <a:r>
              <a:rPr lang="es-AR" dirty="0"/>
              <a:t>-Conectarnos remotamente a nuestro panel para cambiar la programación del mismo mediante el </a:t>
            </a:r>
            <a:r>
              <a:rPr lang="es-AR" dirty="0" err="1"/>
              <a:t>BabyWare</a:t>
            </a:r>
            <a:r>
              <a:rPr lang="es-AR" dirty="0"/>
              <a:t> (para Instaladores).</a:t>
            </a:r>
          </a:p>
          <a:p>
            <a:r>
              <a:rPr lang="es-AR" dirty="0"/>
              <a:t>-Conectarnos a nuestro panel mediante una página Web, para ver estados, armar/desarmar/activar/desactivar 2 salidas/entradas que están integradas al módulo (para usuario final).</a:t>
            </a:r>
          </a:p>
          <a:p>
            <a:r>
              <a:rPr lang="es-AR" dirty="0"/>
              <a:t>-Recibir mails con la actividad de nuestro panel.</a:t>
            </a:r>
          </a:p>
          <a:p>
            <a:endParaRPr lang="es-ES" altLang="es-AR" sz="1200" dirty="0">
              <a:latin typeface="Calibri" pitchFamily="34" charset="0"/>
            </a:endParaRPr>
          </a:p>
          <a:p>
            <a:r>
              <a:rPr lang="es-ES" altLang="es-AR" sz="1200" dirty="0">
                <a:latin typeface="Calibri" pitchFamily="34" charset="0"/>
              </a:rPr>
              <a:t>También podemos conectar un módulo GPRS.</a:t>
            </a:r>
          </a:p>
          <a:p>
            <a:endParaRPr lang="es-ES" altLang="es-AR" sz="1200" dirty="0">
              <a:latin typeface="Calibri" pitchFamily="34" charset="0"/>
            </a:endParaRPr>
          </a:p>
          <a:p>
            <a:r>
              <a:rPr lang="es-ES" altLang="es-AR" sz="1200" dirty="0">
                <a:latin typeface="Calibri" pitchFamily="34" charset="0"/>
              </a:rPr>
              <a:t>PCS250/G: </a:t>
            </a:r>
            <a:r>
              <a:rPr lang="en-US" sz="1200" kern="1200" dirty="0">
                <a:solidFill>
                  <a:schemeClr val="tx1"/>
                </a:solidFill>
                <a:latin typeface="+mn-lt"/>
                <a:ea typeface="+mn-ea"/>
                <a:cs typeface="+mn-cs"/>
              </a:rPr>
              <a:t>2 </a:t>
            </a:r>
            <a:r>
              <a:rPr lang="en-US" sz="1200" kern="1200" dirty="0" err="1">
                <a:solidFill>
                  <a:schemeClr val="tx1"/>
                </a:solidFill>
                <a:latin typeface="+mn-lt"/>
                <a:ea typeface="+mn-ea"/>
                <a:cs typeface="+mn-cs"/>
              </a:rPr>
              <a:t>versiones</a:t>
            </a:r>
            <a:r>
              <a:rPr lang="en-US"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-Ambos </a:t>
            </a:r>
            <a:r>
              <a:rPr lang="en-US" sz="1200" kern="1200" dirty="0" err="1">
                <a:solidFill>
                  <a:schemeClr val="tx1"/>
                </a:solidFill>
                <a:latin typeface="+mn-lt"/>
                <a:ea typeface="+mn-ea"/>
                <a:cs typeface="+mn-cs"/>
              </a:rPr>
              <a:t>permiten</a:t>
            </a:r>
            <a:r>
              <a:rPr lang="en-US" sz="1200" kern="1200" dirty="0">
                <a:solidFill>
                  <a:schemeClr val="tx1"/>
                </a:solidFill>
                <a:latin typeface="+mn-lt"/>
                <a:ea typeface="+mn-ea"/>
                <a:cs typeface="+mn-cs"/>
              </a:rPr>
              <a:t> el </a:t>
            </a:r>
            <a:r>
              <a:rPr lang="en-US" sz="1200" kern="1200" dirty="0" err="1">
                <a:solidFill>
                  <a:schemeClr val="tx1"/>
                </a:solidFill>
                <a:latin typeface="+mn-lt"/>
                <a:ea typeface="+mn-ea"/>
                <a:cs typeface="+mn-cs"/>
              </a:rPr>
              <a:t>envío</a:t>
            </a:r>
            <a:r>
              <a:rPr lang="en-US" sz="1200" kern="1200" dirty="0">
                <a:solidFill>
                  <a:schemeClr val="tx1"/>
                </a:solidFill>
                <a:latin typeface="+mn-lt"/>
                <a:ea typeface="+mn-ea"/>
                <a:cs typeface="+mn-cs"/>
              </a:rPr>
              <a:t> de SMS al </a:t>
            </a:r>
            <a:r>
              <a:rPr lang="en-US" sz="1200" kern="1200" dirty="0" err="1">
                <a:solidFill>
                  <a:schemeClr val="tx1"/>
                </a:solidFill>
                <a:latin typeface="+mn-lt"/>
                <a:ea typeface="+mn-ea"/>
                <a:cs typeface="+mn-cs"/>
              </a:rPr>
              <a:t>usuario</a:t>
            </a:r>
            <a:r>
              <a:rPr lang="en-US" sz="1200" kern="1200" dirty="0">
                <a:solidFill>
                  <a:schemeClr val="tx1"/>
                </a:solidFill>
                <a:latin typeface="+mn-lt"/>
                <a:ea typeface="+mn-ea"/>
                <a:cs typeface="+mn-cs"/>
              </a:rPr>
              <a:t> final.</a:t>
            </a: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Armado</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Desarmado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mediante</a:t>
            </a:r>
            <a:r>
              <a:rPr lang="en-US" sz="1200" kern="1200" dirty="0">
                <a:solidFill>
                  <a:schemeClr val="tx1"/>
                </a:solidFill>
                <a:latin typeface="+mn-lt"/>
                <a:ea typeface="+mn-ea"/>
                <a:cs typeface="+mn-cs"/>
              </a:rPr>
              <a:t> SMS.</a:t>
            </a: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Reporte</a:t>
            </a:r>
            <a:r>
              <a:rPr lang="en-US" sz="1200" kern="1200" dirty="0">
                <a:solidFill>
                  <a:schemeClr val="tx1"/>
                </a:solidFill>
                <a:latin typeface="+mn-lt"/>
                <a:ea typeface="+mn-ea"/>
                <a:cs typeface="+mn-cs"/>
              </a:rPr>
              <a:t> a central de </a:t>
            </a:r>
            <a:r>
              <a:rPr lang="en-US" sz="1200" kern="1200" dirty="0" err="1">
                <a:solidFill>
                  <a:schemeClr val="tx1"/>
                </a:solidFill>
                <a:latin typeface="+mn-lt"/>
                <a:ea typeface="+mn-ea"/>
                <a:cs typeface="+mn-cs"/>
              </a:rPr>
              <a:t>monitoreo</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Doble</a:t>
            </a:r>
            <a:r>
              <a:rPr lang="en-US" sz="1200" kern="1200" dirty="0">
                <a:solidFill>
                  <a:schemeClr val="tx1"/>
                </a:solidFill>
                <a:latin typeface="+mn-lt"/>
                <a:ea typeface="+mn-ea"/>
                <a:cs typeface="+mn-cs"/>
              </a:rPr>
              <a:t> SIM (una </a:t>
            </a:r>
            <a:r>
              <a:rPr lang="en-US" sz="1200" kern="1200" dirty="0" err="1">
                <a:solidFill>
                  <a:schemeClr val="tx1"/>
                </a:solidFill>
                <a:latin typeface="+mn-lt"/>
                <a:ea typeface="+mn-ea"/>
                <a:cs typeface="+mn-cs"/>
              </a:rPr>
              <a:t>como</a:t>
            </a:r>
            <a:r>
              <a:rPr lang="en-US" sz="1200" kern="1200" dirty="0">
                <a:solidFill>
                  <a:schemeClr val="tx1"/>
                </a:solidFill>
                <a:latin typeface="+mn-lt"/>
                <a:ea typeface="+mn-ea"/>
                <a:cs typeface="+mn-cs"/>
              </a:rPr>
              <a:t> backup del </a:t>
            </a:r>
            <a:r>
              <a:rPr lang="en-US" sz="1200" kern="1200" dirty="0" err="1">
                <a:solidFill>
                  <a:schemeClr val="tx1"/>
                </a:solidFill>
                <a:latin typeface="+mn-lt"/>
                <a:ea typeface="+mn-ea"/>
                <a:cs typeface="+mn-cs"/>
              </a:rPr>
              <a:t>otro</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Posibilidad</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conectarle</a:t>
            </a:r>
            <a:r>
              <a:rPr lang="en-US" sz="1200" kern="1200" dirty="0">
                <a:solidFill>
                  <a:schemeClr val="tx1"/>
                </a:solidFill>
                <a:latin typeface="+mn-lt"/>
                <a:ea typeface="+mn-ea"/>
                <a:cs typeface="+mn-cs"/>
              </a:rPr>
              <a:t>  una </a:t>
            </a:r>
            <a:r>
              <a:rPr lang="en-US" sz="1200" kern="1200" dirty="0" err="1">
                <a:solidFill>
                  <a:schemeClr val="tx1"/>
                </a:solidFill>
                <a:latin typeface="+mn-lt"/>
                <a:ea typeface="+mn-ea"/>
                <a:cs typeface="+mn-cs"/>
              </a:rPr>
              <a:t>antena</a:t>
            </a:r>
            <a:r>
              <a:rPr lang="en-US" sz="1200" kern="1200" dirty="0">
                <a:solidFill>
                  <a:schemeClr val="tx1"/>
                </a:solidFill>
                <a:latin typeface="+mn-lt"/>
                <a:ea typeface="+mn-ea"/>
                <a:cs typeface="+mn-cs"/>
              </a:rPr>
              <a:t> externa.</a:t>
            </a: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Compatibilidad</a:t>
            </a:r>
            <a:r>
              <a:rPr lang="en-US" sz="1200" kern="1200" dirty="0">
                <a:solidFill>
                  <a:schemeClr val="tx1"/>
                </a:solidFill>
                <a:latin typeface="+mn-lt"/>
                <a:ea typeface="+mn-ea"/>
                <a:cs typeface="+mn-cs"/>
              </a:rPr>
              <a:t> con </a:t>
            </a:r>
            <a:r>
              <a:rPr lang="en-US" sz="1200" kern="1200" dirty="0" err="1">
                <a:solidFill>
                  <a:schemeClr val="tx1"/>
                </a:solidFill>
                <a:latin typeface="+mn-lt"/>
                <a:ea typeface="+mn-ea"/>
                <a:cs typeface="+mn-cs"/>
              </a:rPr>
              <a:t>Instite</a:t>
            </a:r>
            <a:r>
              <a:rPr lang="en-US" sz="1200" kern="1200" dirty="0">
                <a:solidFill>
                  <a:schemeClr val="tx1"/>
                </a:solidFill>
                <a:latin typeface="+mn-lt"/>
                <a:ea typeface="+mn-ea"/>
                <a:cs typeface="+mn-cs"/>
              </a:rPr>
              <a:t> Gold.</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PCS250G (solo GPRS). Sin </a:t>
            </a:r>
            <a:r>
              <a:rPr lang="en-US" sz="1200" kern="1200" dirty="0" err="1">
                <a:solidFill>
                  <a:schemeClr val="tx1"/>
                </a:solidFill>
                <a:latin typeface="+mn-lt"/>
                <a:ea typeface="+mn-ea"/>
                <a:cs typeface="+mn-cs"/>
              </a:rPr>
              <a:t>funciones</a:t>
            </a:r>
            <a:r>
              <a:rPr lang="en-US" sz="1200" kern="1200" dirty="0">
                <a:solidFill>
                  <a:schemeClr val="tx1"/>
                </a:solidFill>
                <a:latin typeface="+mn-lt"/>
                <a:ea typeface="+mn-ea"/>
                <a:cs typeface="+mn-cs"/>
              </a:rPr>
              <a:t> extra a las </a:t>
            </a:r>
            <a:r>
              <a:rPr lang="en-US" sz="1200" kern="1200" dirty="0" err="1">
                <a:solidFill>
                  <a:schemeClr val="tx1"/>
                </a:solidFill>
                <a:latin typeface="+mn-lt"/>
                <a:ea typeface="+mn-ea"/>
                <a:cs typeface="+mn-cs"/>
              </a:rPr>
              <a:t>mencionadas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arriba</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PCS250 (GSM/GPRS). </a:t>
            </a:r>
            <a:r>
              <a:rPr lang="en-US" sz="1200" kern="1200" dirty="0" err="1">
                <a:solidFill>
                  <a:schemeClr val="tx1"/>
                </a:solidFill>
                <a:latin typeface="+mn-lt"/>
                <a:ea typeface="+mn-ea"/>
                <a:cs typeface="+mn-cs"/>
              </a:rPr>
              <a:t>Además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puede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llamar</a:t>
            </a:r>
            <a:r>
              <a:rPr lang="en-US" sz="1200" kern="1200" dirty="0">
                <a:solidFill>
                  <a:schemeClr val="tx1"/>
                </a:solidFill>
                <a:latin typeface="+mn-lt"/>
                <a:ea typeface="+mn-ea"/>
                <a:cs typeface="+mn-cs"/>
              </a:rPr>
              <a:t> al </a:t>
            </a:r>
            <a:r>
              <a:rPr lang="en-US" sz="1200" kern="1200" dirty="0" err="1">
                <a:solidFill>
                  <a:schemeClr val="tx1"/>
                </a:solidFill>
                <a:latin typeface="+mn-lt"/>
                <a:ea typeface="+mn-ea"/>
                <a:cs typeface="+mn-cs"/>
              </a:rPr>
              <a:t>usuario</a:t>
            </a:r>
            <a:r>
              <a:rPr lang="en-US" sz="1200" kern="1200" dirty="0">
                <a:solidFill>
                  <a:schemeClr val="tx1"/>
                </a:solidFill>
                <a:latin typeface="+mn-lt"/>
                <a:ea typeface="+mn-ea"/>
                <a:cs typeface="+mn-cs"/>
              </a:rPr>
              <a:t> final o reporter </a:t>
            </a:r>
            <a:r>
              <a:rPr lang="en-US" sz="1200" kern="1200" dirty="0" err="1">
                <a:solidFill>
                  <a:schemeClr val="tx1"/>
                </a:solidFill>
                <a:latin typeface="+mn-lt"/>
                <a:ea typeface="+mn-ea"/>
                <a:cs typeface="+mn-cs"/>
              </a:rPr>
              <a:t>vía</a:t>
            </a:r>
            <a:r>
              <a:rPr lang="en-US" sz="1200" kern="1200" dirty="0">
                <a:solidFill>
                  <a:schemeClr val="tx1"/>
                </a:solidFill>
                <a:latin typeface="+mn-lt"/>
                <a:ea typeface="+mn-ea"/>
                <a:cs typeface="+mn-cs"/>
              </a:rPr>
              <a:t> CDMA a central de </a:t>
            </a:r>
            <a:r>
              <a:rPr lang="en-US" sz="1200" kern="1200" dirty="0" err="1">
                <a:solidFill>
                  <a:schemeClr val="tx1"/>
                </a:solidFill>
                <a:latin typeface="+mn-lt"/>
                <a:ea typeface="+mn-ea"/>
                <a:cs typeface="+mn-cs"/>
              </a:rPr>
              <a:t>monitoreo</a:t>
            </a:r>
            <a:r>
              <a:rPr lang="en-US"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 </a:t>
            </a:r>
            <a:r>
              <a:rPr lang="en-US" sz="1200" kern="1200" dirty="0" err="1">
                <a:solidFill>
                  <a:schemeClr val="tx1"/>
                </a:solidFill>
                <a:latin typeface="+mn-lt"/>
                <a:ea typeface="+mn-ea"/>
                <a:cs typeface="+mn-cs"/>
              </a:rPr>
              <a:t>también</a:t>
            </a:r>
            <a:r>
              <a:rPr lang="en-US" sz="1200" kern="1200" dirty="0">
                <a:solidFill>
                  <a:schemeClr val="tx1"/>
                </a:solidFill>
                <a:latin typeface="+mn-lt"/>
                <a:ea typeface="+mn-ea"/>
                <a:cs typeface="+mn-cs"/>
              </a:rPr>
              <a:t> Podemos </a:t>
            </a:r>
            <a:r>
              <a:rPr lang="en-US" sz="1200" kern="1200" dirty="0" err="1">
                <a:solidFill>
                  <a:schemeClr val="tx1"/>
                </a:solidFill>
                <a:latin typeface="+mn-lt"/>
                <a:ea typeface="+mn-ea"/>
                <a:cs typeface="+mn-cs"/>
              </a:rPr>
              <a:t>tener</a:t>
            </a:r>
            <a:r>
              <a:rPr lang="en-US" sz="1200" kern="1200" dirty="0">
                <a:solidFill>
                  <a:schemeClr val="tx1"/>
                </a:solidFill>
                <a:latin typeface="+mn-lt"/>
                <a:ea typeface="+mn-ea"/>
                <a:cs typeface="+mn-cs"/>
              </a:rPr>
              <a:t> ambos para </a:t>
            </a:r>
            <a:r>
              <a:rPr lang="en-US" sz="1200" kern="1200" dirty="0" err="1">
                <a:solidFill>
                  <a:schemeClr val="tx1"/>
                </a:solidFill>
                <a:latin typeface="+mn-lt"/>
                <a:ea typeface="+mn-ea"/>
                <a:cs typeface="+mn-cs"/>
              </a:rPr>
              <a:t>lograr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redundancia</a:t>
            </a:r>
            <a:r>
              <a:rPr lang="en-US"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Posibilidad</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usarlo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además</a:t>
            </a:r>
            <a:r>
              <a:rPr lang="en-US" sz="1200" kern="1200" dirty="0">
                <a:solidFill>
                  <a:schemeClr val="tx1"/>
                </a:solidFill>
                <a:latin typeface="+mn-lt"/>
                <a:ea typeface="+mn-ea"/>
                <a:cs typeface="+mn-cs"/>
              </a:rPr>
              <a:t> del IP150 ó </a:t>
            </a:r>
            <a:r>
              <a:rPr lang="en-US" sz="1200" kern="1200" dirty="0" err="1">
                <a:solidFill>
                  <a:schemeClr val="tx1"/>
                </a:solidFill>
                <a:latin typeface="+mn-lt"/>
                <a:ea typeface="+mn-ea"/>
                <a:cs typeface="+mn-cs"/>
              </a:rPr>
              <a:t>como</a:t>
            </a:r>
            <a:r>
              <a:rPr lang="en-US" sz="1200" kern="1200" dirty="0">
                <a:solidFill>
                  <a:schemeClr val="tx1"/>
                </a:solidFill>
                <a:latin typeface="+mn-lt"/>
                <a:ea typeface="+mn-ea"/>
                <a:cs typeface="+mn-cs"/>
              </a:rPr>
              <a:t> backup del IP150 </a:t>
            </a:r>
            <a:r>
              <a:rPr lang="en-US" sz="1200" kern="1200" dirty="0" err="1">
                <a:solidFill>
                  <a:schemeClr val="tx1"/>
                </a:solidFill>
                <a:latin typeface="+mn-lt"/>
                <a:ea typeface="+mn-ea"/>
                <a:cs typeface="+mn-cs"/>
              </a:rPr>
              <a:t>mediante</a:t>
            </a:r>
            <a:r>
              <a:rPr lang="en-US" sz="1200" kern="1200" dirty="0">
                <a:solidFill>
                  <a:schemeClr val="tx1"/>
                </a:solidFill>
                <a:latin typeface="+mn-lt"/>
                <a:ea typeface="+mn-ea"/>
                <a:cs typeface="+mn-cs"/>
              </a:rPr>
              <a:t> COMCABLE.</a:t>
            </a:r>
          </a:p>
          <a:p>
            <a:endParaRPr lang="es-ES" sz="1200" kern="1200" dirty="0">
              <a:solidFill>
                <a:schemeClr val="tx1"/>
              </a:solidFill>
              <a:latin typeface="+mn-lt"/>
              <a:ea typeface="+mn-ea"/>
              <a:cs typeface="+mn-cs"/>
            </a:endParaRPr>
          </a:p>
          <a:p>
            <a:r>
              <a:rPr lang="es-ES" sz="1200" kern="1200" dirty="0">
                <a:solidFill>
                  <a:schemeClr val="tx1"/>
                </a:solidFill>
                <a:latin typeface="+mn-lt"/>
                <a:ea typeface="+mn-ea"/>
                <a:cs typeface="+mn-cs"/>
              </a:rPr>
              <a:t>También se encuentra disponible un módulo 4G:</a:t>
            </a:r>
          </a:p>
          <a:p>
            <a:endParaRPr lang="es-ES" sz="1200" kern="1200" dirty="0">
              <a:solidFill>
                <a:schemeClr val="tx1"/>
              </a:solidFill>
              <a:latin typeface="+mn-lt"/>
              <a:ea typeface="+mn-ea"/>
              <a:cs typeface="+mn-cs"/>
            </a:endParaRPr>
          </a:p>
          <a:p>
            <a:r>
              <a:rPr lang="en-CA" altLang="es-AR" sz="1200" dirty="0">
                <a:latin typeface="Calibri" pitchFamily="34" charset="0"/>
              </a:rPr>
              <a:t>PCS265LTE. </a:t>
            </a:r>
            <a:r>
              <a:rPr lang="es-AR" sz="1200" kern="1200" dirty="0">
                <a:solidFill>
                  <a:schemeClr val="tx1"/>
                </a:solidFill>
                <a:latin typeface="+mn-lt"/>
                <a:ea typeface="+mn-ea"/>
                <a:cs typeface="+mn-cs"/>
              </a:rPr>
              <a:t>LTE/4G (3.75G)/3G/2G para reportar a la central de monitoreo. Anti sabotaje.</a:t>
            </a:r>
          </a:p>
          <a:p>
            <a:endParaRPr lang="es-AR" sz="1200" kern="1200" dirty="0">
              <a:solidFill>
                <a:schemeClr val="tx1"/>
              </a:solidFill>
              <a:latin typeface="+mn-lt"/>
              <a:ea typeface="+mn-ea"/>
              <a:cs typeface="+mn-cs"/>
            </a:endParaRP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Permite</a:t>
            </a:r>
            <a:r>
              <a:rPr lang="en-US" sz="1200" kern="1200" dirty="0">
                <a:solidFill>
                  <a:schemeClr val="tx1"/>
                </a:solidFill>
                <a:latin typeface="+mn-lt"/>
                <a:ea typeface="+mn-ea"/>
                <a:cs typeface="+mn-cs"/>
              </a:rPr>
              <a:t> el </a:t>
            </a:r>
            <a:r>
              <a:rPr lang="en-US" sz="1200" kern="1200" dirty="0" err="1">
                <a:solidFill>
                  <a:schemeClr val="tx1"/>
                </a:solidFill>
                <a:latin typeface="+mn-lt"/>
                <a:ea typeface="+mn-ea"/>
                <a:cs typeface="+mn-cs"/>
              </a:rPr>
              <a:t>envío</a:t>
            </a:r>
            <a:r>
              <a:rPr lang="en-US" sz="1200" kern="1200" dirty="0">
                <a:solidFill>
                  <a:schemeClr val="tx1"/>
                </a:solidFill>
                <a:latin typeface="+mn-lt"/>
                <a:ea typeface="+mn-ea"/>
                <a:cs typeface="+mn-cs"/>
              </a:rPr>
              <a:t> de SMS al </a:t>
            </a:r>
            <a:r>
              <a:rPr lang="en-US" sz="1200" kern="1200" dirty="0" err="1">
                <a:solidFill>
                  <a:schemeClr val="tx1"/>
                </a:solidFill>
                <a:latin typeface="+mn-lt"/>
                <a:ea typeface="+mn-ea"/>
                <a:cs typeface="+mn-cs"/>
              </a:rPr>
              <a:t>usuario</a:t>
            </a:r>
            <a:r>
              <a:rPr lang="en-US" sz="1200" kern="1200" dirty="0">
                <a:solidFill>
                  <a:schemeClr val="tx1"/>
                </a:solidFill>
                <a:latin typeface="+mn-lt"/>
                <a:ea typeface="+mn-ea"/>
                <a:cs typeface="+mn-cs"/>
              </a:rPr>
              <a:t> final.</a:t>
            </a: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Armado</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Desarmado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mediante</a:t>
            </a:r>
            <a:r>
              <a:rPr lang="en-US" sz="1200" kern="1200" dirty="0">
                <a:solidFill>
                  <a:schemeClr val="tx1"/>
                </a:solidFill>
                <a:latin typeface="+mn-lt"/>
                <a:ea typeface="+mn-ea"/>
                <a:cs typeface="+mn-cs"/>
              </a:rPr>
              <a:t> SMS.</a:t>
            </a: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Reporte</a:t>
            </a:r>
            <a:r>
              <a:rPr lang="en-US" sz="1200" kern="1200" dirty="0">
                <a:solidFill>
                  <a:schemeClr val="tx1"/>
                </a:solidFill>
                <a:latin typeface="+mn-lt"/>
                <a:ea typeface="+mn-ea"/>
                <a:cs typeface="+mn-cs"/>
              </a:rPr>
              <a:t> a central de </a:t>
            </a:r>
            <a:r>
              <a:rPr lang="en-US" sz="1200" kern="1200" dirty="0" err="1">
                <a:solidFill>
                  <a:schemeClr val="tx1"/>
                </a:solidFill>
                <a:latin typeface="+mn-lt"/>
                <a:ea typeface="+mn-ea"/>
                <a:cs typeface="+mn-cs"/>
              </a:rPr>
              <a:t>monitoreo</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Doble</a:t>
            </a:r>
            <a:r>
              <a:rPr lang="en-US" sz="1200" kern="1200" dirty="0">
                <a:solidFill>
                  <a:schemeClr val="tx1"/>
                </a:solidFill>
                <a:latin typeface="+mn-lt"/>
                <a:ea typeface="+mn-ea"/>
                <a:cs typeface="+mn-cs"/>
              </a:rPr>
              <a:t> SIM (una </a:t>
            </a:r>
            <a:r>
              <a:rPr lang="en-US" sz="1200" kern="1200" dirty="0" err="1">
                <a:solidFill>
                  <a:schemeClr val="tx1"/>
                </a:solidFill>
                <a:latin typeface="+mn-lt"/>
                <a:ea typeface="+mn-ea"/>
                <a:cs typeface="+mn-cs"/>
              </a:rPr>
              <a:t>como</a:t>
            </a:r>
            <a:r>
              <a:rPr lang="en-US" sz="1200" kern="1200" dirty="0">
                <a:solidFill>
                  <a:schemeClr val="tx1"/>
                </a:solidFill>
                <a:latin typeface="+mn-lt"/>
                <a:ea typeface="+mn-ea"/>
                <a:cs typeface="+mn-cs"/>
              </a:rPr>
              <a:t> backup del </a:t>
            </a:r>
            <a:r>
              <a:rPr lang="en-US" sz="1200" kern="1200" dirty="0" err="1">
                <a:solidFill>
                  <a:schemeClr val="tx1"/>
                </a:solidFill>
                <a:latin typeface="+mn-lt"/>
                <a:ea typeface="+mn-ea"/>
                <a:cs typeface="+mn-cs"/>
              </a:rPr>
              <a:t>otro</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Compatibilidad</a:t>
            </a:r>
            <a:r>
              <a:rPr lang="en-US" sz="1200" kern="1200" dirty="0">
                <a:solidFill>
                  <a:schemeClr val="tx1"/>
                </a:solidFill>
                <a:latin typeface="+mn-lt"/>
                <a:ea typeface="+mn-ea"/>
                <a:cs typeface="+mn-cs"/>
              </a:rPr>
              <a:t> con </a:t>
            </a:r>
            <a:r>
              <a:rPr lang="en-US" sz="1200" kern="1200" dirty="0" err="1">
                <a:solidFill>
                  <a:schemeClr val="tx1"/>
                </a:solidFill>
                <a:latin typeface="+mn-lt"/>
                <a:ea typeface="+mn-ea"/>
                <a:cs typeface="+mn-cs"/>
              </a:rPr>
              <a:t>Instite</a:t>
            </a:r>
            <a:r>
              <a:rPr lang="en-US" sz="1200" kern="1200" dirty="0">
                <a:solidFill>
                  <a:schemeClr val="tx1"/>
                </a:solidFill>
                <a:latin typeface="+mn-lt"/>
                <a:ea typeface="+mn-ea"/>
                <a:cs typeface="+mn-cs"/>
              </a:rPr>
              <a:t> Gold.</a:t>
            </a:r>
          </a:p>
          <a:p>
            <a:r>
              <a:rPr lang="es-AR" dirty="0"/>
              <a:t>-Llama a usuario final (le genera una sirena en caso de alarma).</a:t>
            </a:r>
          </a:p>
          <a:p>
            <a:r>
              <a:rPr lang="es-AR" dirty="0"/>
              <a:t>-Reporte vía CDMA a central de monitoreo.</a:t>
            </a:r>
          </a:p>
          <a:p>
            <a:endParaRPr lang="es-AR" dirty="0"/>
          </a:p>
          <a:p>
            <a:r>
              <a:rPr lang="es-AR" dirty="0"/>
              <a:t>Por último tenemos un módulo de voz para usuarios finales:</a:t>
            </a:r>
          </a:p>
          <a:p>
            <a:endParaRPr lang="es-AR" dirty="0"/>
          </a:p>
          <a:p>
            <a:r>
              <a:rPr lang="es-AR" dirty="0"/>
              <a:t>VDMP3. </a:t>
            </a:r>
            <a:r>
              <a:rPr lang="en-US" sz="1200" kern="1200" dirty="0">
                <a:solidFill>
                  <a:schemeClr val="tx1"/>
                </a:solidFill>
                <a:latin typeface="+mn-lt"/>
                <a:ea typeface="+mn-ea"/>
                <a:cs typeface="+mn-cs"/>
              </a:rPr>
              <a:t>Si se </a:t>
            </a:r>
            <a:r>
              <a:rPr lang="en-US" sz="1200" kern="1200" dirty="0" err="1">
                <a:solidFill>
                  <a:schemeClr val="tx1"/>
                </a:solidFill>
                <a:latin typeface="+mn-lt"/>
                <a:ea typeface="+mn-ea"/>
                <a:cs typeface="+mn-cs"/>
              </a:rPr>
              <a:t>conecta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en</a:t>
            </a:r>
            <a:r>
              <a:rPr lang="en-US" sz="1200" kern="1200" dirty="0">
                <a:solidFill>
                  <a:schemeClr val="tx1"/>
                </a:solidFill>
                <a:latin typeface="+mn-lt"/>
                <a:ea typeface="+mn-ea"/>
                <a:cs typeface="+mn-cs"/>
              </a:rPr>
              <a:t> el panel </a:t>
            </a:r>
            <a:r>
              <a:rPr lang="en-US" sz="1200" kern="1200" dirty="0" err="1">
                <a:solidFill>
                  <a:schemeClr val="tx1"/>
                </a:solidFill>
                <a:latin typeface="+mn-lt"/>
                <a:ea typeface="+mn-ea"/>
                <a:cs typeface="+mn-cs"/>
              </a:rPr>
              <a:t>funciona</a:t>
            </a:r>
            <a:r>
              <a:rPr lang="en-US" sz="1200" kern="1200" dirty="0">
                <a:solidFill>
                  <a:schemeClr val="tx1"/>
                </a:solidFill>
                <a:latin typeface="+mn-lt"/>
                <a:ea typeface="+mn-ea"/>
                <a:cs typeface="+mn-cs"/>
              </a:rPr>
              <a:t> por </a:t>
            </a:r>
            <a:r>
              <a:rPr lang="en-US" sz="1200" kern="1200" dirty="0" err="1">
                <a:solidFill>
                  <a:schemeClr val="tx1"/>
                </a:solidFill>
                <a:latin typeface="+mn-lt"/>
                <a:ea typeface="+mn-ea"/>
                <a:cs typeface="+mn-cs"/>
              </a:rPr>
              <a:t>línea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telefónica</a:t>
            </a:r>
            <a:r>
              <a:rPr lang="en-US" sz="1200" kern="1200" dirty="0">
                <a:solidFill>
                  <a:schemeClr val="tx1"/>
                </a:solidFill>
                <a:latin typeface="+mn-lt"/>
                <a:ea typeface="+mn-ea"/>
                <a:cs typeface="+mn-cs"/>
              </a:rPr>
              <a:t>. Si se </a:t>
            </a:r>
            <a:r>
              <a:rPr lang="en-US" sz="1200" kern="1200" dirty="0" err="1">
                <a:solidFill>
                  <a:schemeClr val="tx1"/>
                </a:solidFill>
                <a:latin typeface="+mn-lt"/>
                <a:ea typeface="+mn-ea"/>
                <a:cs typeface="+mn-cs"/>
              </a:rPr>
              <a:t>conecta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en</a:t>
            </a:r>
            <a:r>
              <a:rPr lang="en-US" sz="1200" kern="1200" dirty="0">
                <a:solidFill>
                  <a:schemeClr val="tx1"/>
                </a:solidFill>
                <a:latin typeface="+mn-lt"/>
                <a:ea typeface="+mn-ea"/>
                <a:cs typeface="+mn-cs"/>
              </a:rPr>
              <a:t> el PCS250 </a:t>
            </a:r>
            <a:r>
              <a:rPr lang="en-US" sz="1200" kern="1200" dirty="0" err="1">
                <a:solidFill>
                  <a:schemeClr val="tx1"/>
                </a:solidFill>
                <a:latin typeface="+mn-lt"/>
                <a:ea typeface="+mn-ea"/>
                <a:cs typeface="+mn-cs"/>
              </a:rPr>
              <a:t>funciona</a:t>
            </a:r>
            <a:r>
              <a:rPr lang="en-US" sz="1200" kern="1200" dirty="0">
                <a:solidFill>
                  <a:schemeClr val="tx1"/>
                </a:solidFill>
                <a:latin typeface="+mn-lt"/>
                <a:ea typeface="+mn-ea"/>
                <a:cs typeface="+mn-cs"/>
              </a:rPr>
              <a:t> por GSM. No compatible con PCS265LTE. Con el </a:t>
            </a:r>
            <a:r>
              <a:rPr lang="en-US" sz="1200" kern="1200" dirty="0" err="1">
                <a:solidFill>
                  <a:schemeClr val="tx1"/>
                </a:solidFill>
                <a:latin typeface="+mn-lt"/>
                <a:ea typeface="+mn-ea"/>
                <a:cs typeface="+mn-cs"/>
              </a:rPr>
              <a:t>podremos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llamar</a:t>
            </a:r>
            <a:r>
              <a:rPr lang="en-US" sz="1200" kern="1200" dirty="0">
                <a:solidFill>
                  <a:schemeClr val="tx1"/>
                </a:solidFill>
                <a:latin typeface="+mn-lt"/>
                <a:ea typeface="+mn-ea"/>
                <a:cs typeface="+mn-cs"/>
              </a:rPr>
              <a:t> a n</a:t>
            </a:r>
            <a:r>
              <a:rPr lang="en-CA" altLang="es-AR" sz="1200" kern="1200" dirty="0" err="1">
                <a:solidFill>
                  <a:schemeClr val="tx1"/>
                </a:solidFill>
                <a:latin typeface="+mn-lt"/>
                <a:ea typeface="+mn-ea"/>
                <a:cs typeface="+mn-cs"/>
              </a:rPr>
              <a:t>úmeros</a:t>
            </a:r>
            <a:r>
              <a:rPr lang="en-CA" altLang="es-AR" sz="1200" kern="1200" dirty="0">
                <a:solidFill>
                  <a:schemeClr val="tx1"/>
                </a:solidFill>
                <a:latin typeface="+mn-lt"/>
                <a:ea typeface="+mn-ea"/>
                <a:cs typeface="+mn-cs"/>
              </a:rPr>
              <a:t> de </a:t>
            </a:r>
            <a:r>
              <a:rPr lang="en-CA" altLang="es-AR" sz="1200" kern="1200" dirty="0" err="1">
                <a:solidFill>
                  <a:schemeClr val="tx1"/>
                </a:solidFill>
                <a:latin typeface="+mn-lt"/>
                <a:ea typeface="+mn-ea"/>
                <a:cs typeface="+mn-cs"/>
              </a:rPr>
              <a:t>teléfono</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personales</a:t>
            </a:r>
            <a:r>
              <a:rPr lang="en-CA" altLang="es-AR" sz="1200" kern="1200" dirty="0">
                <a:solidFill>
                  <a:schemeClr val="tx1"/>
                </a:solidFill>
                <a:latin typeface="+mn-lt"/>
                <a:ea typeface="+mn-ea"/>
                <a:cs typeface="+mn-cs"/>
              </a:rPr>
              <a:t> para </a:t>
            </a:r>
            <a:r>
              <a:rPr lang="en-CA" altLang="es-AR" sz="1200" kern="1200" dirty="0" err="1">
                <a:solidFill>
                  <a:schemeClr val="tx1"/>
                </a:solidFill>
                <a:latin typeface="+mn-lt"/>
                <a:ea typeface="+mn-ea"/>
                <a:cs typeface="+mn-cs"/>
              </a:rPr>
              <a:t>reportar</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robo</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pánico</a:t>
            </a:r>
            <a:r>
              <a:rPr lang="en-CA" altLang="es-AR" sz="1200" kern="1200" dirty="0">
                <a:solidFill>
                  <a:schemeClr val="tx1"/>
                </a:solidFill>
                <a:latin typeface="+mn-lt"/>
                <a:ea typeface="+mn-ea"/>
                <a:cs typeface="+mn-cs"/>
              </a:rPr>
              <a:t> ó </a:t>
            </a:r>
            <a:r>
              <a:rPr lang="en-CA" altLang="es-AR" sz="1200" kern="1200" dirty="0" err="1">
                <a:solidFill>
                  <a:schemeClr val="tx1"/>
                </a:solidFill>
                <a:latin typeface="+mn-lt"/>
                <a:ea typeface="+mn-ea"/>
                <a:cs typeface="+mn-cs"/>
              </a:rPr>
              <a:t>alarma</a:t>
            </a:r>
            <a:r>
              <a:rPr lang="en-CA" altLang="es-AR" sz="1200" kern="1200" dirty="0">
                <a:solidFill>
                  <a:schemeClr val="tx1"/>
                </a:solidFill>
                <a:latin typeface="+mn-lt"/>
                <a:ea typeface="+mn-ea"/>
                <a:cs typeface="+mn-cs"/>
              </a:rPr>
              <a:t> de </a:t>
            </a:r>
            <a:r>
              <a:rPr lang="en-CA" altLang="es-AR" sz="1200" kern="1200" dirty="0" err="1">
                <a:solidFill>
                  <a:schemeClr val="tx1"/>
                </a:solidFill>
                <a:latin typeface="+mn-lt"/>
                <a:ea typeface="+mn-ea"/>
                <a:cs typeface="+mn-cs"/>
              </a:rPr>
              <a:t>fuego</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usando</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mensajes</a:t>
            </a:r>
            <a:r>
              <a:rPr lang="en-CA" altLang="es-AR" sz="1200" kern="1200" dirty="0">
                <a:solidFill>
                  <a:schemeClr val="tx1"/>
                </a:solidFill>
                <a:latin typeface="+mn-lt"/>
                <a:ea typeface="+mn-ea"/>
                <a:cs typeface="+mn-cs"/>
              </a:rPr>
              <a:t> pre-</a:t>
            </a:r>
            <a:r>
              <a:rPr lang="en-CA" altLang="es-AR" sz="1200" kern="1200" dirty="0" err="1">
                <a:solidFill>
                  <a:schemeClr val="tx1"/>
                </a:solidFill>
                <a:latin typeface="+mn-lt"/>
                <a:ea typeface="+mn-ea"/>
                <a:cs typeface="+mn-cs"/>
              </a:rPr>
              <a:t>grabados</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Armado</a:t>
            </a:r>
            <a:r>
              <a:rPr lang="en-CA" altLang="es-AR" sz="1200" kern="1200" dirty="0">
                <a:solidFill>
                  <a:schemeClr val="tx1"/>
                </a:solidFill>
                <a:latin typeface="+mn-lt"/>
                <a:ea typeface="+mn-ea"/>
                <a:cs typeface="+mn-cs"/>
              </a:rPr>
              <a:t>/</a:t>
            </a:r>
            <a:r>
              <a:rPr lang="en-CA" altLang="es-AR" sz="1200" kern="1200" dirty="0" err="1">
                <a:solidFill>
                  <a:schemeClr val="tx1"/>
                </a:solidFill>
                <a:latin typeface="+mn-lt"/>
                <a:ea typeface="+mn-ea"/>
                <a:cs typeface="+mn-cs"/>
              </a:rPr>
              <a:t>Desarmado</a:t>
            </a:r>
            <a:r>
              <a:rPr lang="en-CA" altLang="es-AR" sz="1200" kern="1200" dirty="0">
                <a:solidFill>
                  <a:schemeClr val="tx1"/>
                </a:solidFill>
                <a:latin typeface="+mn-lt"/>
                <a:ea typeface="+mn-ea"/>
                <a:cs typeface="+mn-cs"/>
              </a:rPr>
              <a:t> del </a:t>
            </a:r>
            <a:r>
              <a:rPr lang="en-CA" altLang="es-AR" sz="1200" kern="1200" dirty="0" err="1">
                <a:solidFill>
                  <a:schemeClr val="tx1"/>
                </a:solidFill>
                <a:latin typeface="+mn-lt"/>
                <a:ea typeface="+mn-ea"/>
                <a:cs typeface="+mn-cs"/>
              </a:rPr>
              <a:t>sistema</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Controlar</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Salidas</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Programables</a:t>
            </a:r>
            <a:r>
              <a:rPr lang="en-CA" altLang="es-AR" sz="1200" kern="1200" dirty="0">
                <a:solidFill>
                  <a:schemeClr val="tx1"/>
                </a:solidFill>
                <a:latin typeface="+mn-lt"/>
                <a:ea typeface="+mn-ea"/>
                <a:cs typeface="+mn-cs"/>
              </a:rPr>
              <a:t> y </a:t>
            </a:r>
            <a:r>
              <a:rPr lang="en-CA" altLang="es-AR" sz="1200" kern="1200" dirty="0" err="1">
                <a:solidFill>
                  <a:schemeClr val="tx1"/>
                </a:solidFill>
                <a:latin typeface="+mn-lt"/>
                <a:ea typeface="+mn-ea"/>
                <a:cs typeface="+mn-cs"/>
              </a:rPr>
              <a:t>conmuta</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teclas</a:t>
            </a:r>
            <a:r>
              <a:rPr lang="en-CA" altLang="es-AR" sz="1200" kern="1200" dirty="0">
                <a:solidFill>
                  <a:schemeClr val="tx1"/>
                </a:solidFill>
                <a:latin typeface="+mn-lt"/>
                <a:ea typeface="+mn-ea"/>
                <a:cs typeface="+mn-cs"/>
              </a:rPr>
              <a:t> de </a:t>
            </a:r>
            <a:r>
              <a:rPr lang="en-CA" altLang="es-AR" sz="1200" kern="1200" dirty="0" err="1">
                <a:solidFill>
                  <a:schemeClr val="tx1"/>
                </a:solidFill>
                <a:latin typeface="+mn-lt"/>
                <a:ea typeface="+mn-ea"/>
                <a:cs typeface="+mn-cs"/>
              </a:rPr>
              <a:t>función</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remotamente</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mediante</a:t>
            </a:r>
            <a:r>
              <a:rPr lang="en-CA" altLang="es-AR" sz="1200" kern="1200" dirty="0">
                <a:solidFill>
                  <a:schemeClr val="tx1"/>
                </a:solidFill>
                <a:latin typeface="+mn-lt"/>
                <a:ea typeface="+mn-ea"/>
                <a:cs typeface="+mn-cs"/>
              </a:rPr>
              <a:t> un </a:t>
            </a:r>
            <a:r>
              <a:rPr lang="en-CA" altLang="es-AR" sz="1200" kern="1200" dirty="0" err="1">
                <a:solidFill>
                  <a:schemeClr val="tx1"/>
                </a:solidFill>
                <a:latin typeface="+mn-lt"/>
                <a:ea typeface="+mn-ea"/>
                <a:cs typeface="+mn-cs"/>
              </a:rPr>
              <a:t>menú</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guiado</a:t>
            </a:r>
            <a:r>
              <a:rPr lang="en-CA" altLang="es-AR" sz="1200" kern="1200" dirty="0">
                <a:solidFill>
                  <a:schemeClr val="tx1"/>
                </a:solidFill>
                <a:latin typeface="+mn-lt"/>
                <a:ea typeface="+mn-ea"/>
                <a:cs typeface="+mn-cs"/>
              </a:rPr>
              <a:t> por </a:t>
            </a:r>
            <a:r>
              <a:rPr lang="en-CA" altLang="es-AR" sz="1200" kern="1200" dirty="0" err="1">
                <a:solidFill>
                  <a:schemeClr val="tx1"/>
                </a:solidFill>
                <a:latin typeface="+mn-lt"/>
                <a:ea typeface="+mn-ea"/>
                <a:cs typeface="+mn-cs"/>
              </a:rPr>
              <a:t>voz</a:t>
            </a:r>
            <a:r>
              <a:rPr lang="en-CA" altLang="es-AR"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22</a:t>
            </a:fld>
            <a:endParaRPr lang="es-ES"/>
          </a:p>
        </p:txBody>
      </p:sp>
    </p:spTree>
    <p:extLst>
      <p:ext uri="{BB962C8B-B14F-4D97-AF65-F5344CB8AC3E}">
        <p14:creationId xmlns:p14="http://schemas.microsoft.com/office/powerpoint/2010/main" val="1077088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normAutofit fontScale="92500" lnSpcReduction="20000"/>
          </a:bodyPr>
          <a:lstStyle/>
          <a:p>
            <a:r>
              <a:rPr lang="es-AR" dirty="0"/>
              <a:t>IPR512. Receptora física.</a:t>
            </a:r>
          </a:p>
          <a:p>
            <a:r>
              <a:rPr lang="pt-BR" altLang="es-AR" sz="1200" dirty="0">
                <a:latin typeface="Calibri" pitchFamily="34" charset="0"/>
              </a:rPr>
              <a:t>Supervisa 1024 módulos GPRS/IP de Paradox.</a:t>
            </a:r>
          </a:p>
          <a:p>
            <a:r>
              <a:rPr lang="es-ES" altLang="es-AR" sz="1200" dirty="0">
                <a:latin typeface="Calibri" pitchFamily="34" charset="0"/>
              </a:rPr>
              <a:t>Pagina WEB integrada de administración de cuentas.</a:t>
            </a:r>
          </a:p>
          <a:p>
            <a:r>
              <a:rPr lang="es-ES" altLang="es-AR" sz="1200" dirty="0">
                <a:latin typeface="Calibri" pitchFamily="34" charset="0"/>
              </a:rPr>
              <a:t>Respaldo en tarjeta de memoria externa.</a:t>
            </a:r>
          </a:p>
          <a:p>
            <a:r>
              <a:rPr lang="es-ES" altLang="es-AR" sz="1200" dirty="0">
                <a:latin typeface="Calibri" pitchFamily="34" charset="0"/>
              </a:rPr>
              <a:t>Firmware actualizable.</a:t>
            </a:r>
          </a:p>
          <a:p>
            <a:r>
              <a:rPr lang="es-ES" altLang="es-AR" sz="1200" dirty="0">
                <a:latin typeface="Calibri" pitchFamily="34" charset="0"/>
              </a:rPr>
              <a:t>Servicio de proveedor de internet (ISP) redundante: Cuenta con 2 puertos ethernet  (WAN1 y WAN2) para recibir eventos a través de 2 ISP distintos.</a:t>
            </a:r>
          </a:p>
          <a:p>
            <a:r>
              <a:rPr lang="es-ES" altLang="es-AR" sz="1200" dirty="0">
                <a:latin typeface="Calibri" pitchFamily="34" charset="0"/>
              </a:rPr>
              <a:t>2 puertos serie:</a:t>
            </a:r>
          </a:p>
          <a:p>
            <a:r>
              <a:rPr lang="es-ES" altLang="es-AR" sz="1200" dirty="0">
                <a:latin typeface="Calibri" pitchFamily="34" charset="0"/>
              </a:rPr>
              <a:t>El COM1 se conecta al software de monitoreo emulando el protocolo </a:t>
            </a:r>
            <a:r>
              <a:rPr lang="es-ES" altLang="es-AR" sz="1200" dirty="0" err="1">
                <a:latin typeface="Calibri" pitchFamily="34" charset="0"/>
              </a:rPr>
              <a:t>Radionics</a:t>
            </a:r>
            <a:r>
              <a:rPr lang="es-ES" altLang="es-AR" sz="1200" dirty="0">
                <a:latin typeface="Calibri" pitchFamily="34" charset="0"/>
              </a:rPr>
              <a:t> 6500.</a:t>
            </a:r>
          </a:p>
          <a:p>
            <a:r>
              <a:rPr lang="es-ES" altLang="es-AR" sz="1200" dirty="0">
                <a:latin typeface="Calibri" pitchFamily="34" charset="0"/>
              </a:rPr>
              <a:t>El COM2 se conecta a una impresora o a una PC con puerto RS232 para recibir los eventos en texto plano.</a:t>
            </a:r>
          </a:p>
          <a:p>
            <a:r>
              <a:rPr lang="es-ES" altLang="es-AR" sz="1200" dirty="0">
                <a:latin typeface="Calibri" pitchFamily="34" charset="0"/>
              </a:rPr>
              <a:t>Protocolos de comunicación: Soporta:</a:t>
            </a:r>
          </a:p>
          <a:p>
            <a:r>
              <a:rPr lang="es-ES" altLang="es-AR" sz="1200" dirty="0">
                <a:latin typeface="Calibri" pitchFamily="34" charset="0"/>
              </a:rPr>
              <a:t>-ADEMCO 685</a:t>
            </a:r>
          </a:p>
          <a:p>
            <a:r>
              <a:rPr lang="es-ES" altLang="es-AR" sz="1200" dirty="0">
                <a:latin typeface="Calibri" pitchFamily="34" charset="0"/>
              </a:rPr>
              <a:t>-SURGARD MLR2-DG </a:t>
            </a:r>
          </a:p>
          <a:p>
            <a:r>
              <a:rPr lang="es-ES" altLang="es-AR" sz="1200" dirty="0">
                <a:latin typeface="Calibri" pitchFamily="34" charset="0"/>
              </a:rPr>
              <a:t>-RADIOTRONICS 6500 para reportar eventos al software de monitoreo.</a:t>
            </a:r>
          </a:p>
          <a:p>
            <a:endParaRPr lang="es-ES" altLang="es-AR" sz="1200" dirty="0">
              <a:latin typeface="Calibri" pitchFamily="34" charset="0"/>
            </a:endParaRPr>
          </a:p>
          <a:p>
            <a:r>
              <a:rPr lang="es-ES" altLang="es-AR" sz="1200" dirty="0">
                <a:latin typeface="Calibri" pitchFamily="34" charset="0"/>
              </a:rPr>
              <a:t>IPRS-7. Receptora Virtual (Gratuita).</a:t>
            </a:r>
          </a:p>
          <a:p>
            <a:r>
              <a:rPr lang="es-ES" altLang="es-AR" sz="1100" dirty="0">
                <a:latin typeface="Calibri" pitchFamily="34" charset="0"/>
              </a:rPr>
              <a:t>Emula al receptor de monitoreo GPRS/IP IPR512 de Paradox.</a:t>
            </a:r>
          </a:p>
          <a:p>
            <a:r>
              <a:rPr lang="es-ES" altLang="es-AR" sz="1100" dirty="0">
                <a:latin typeface="Calibri" pitchFamily="34" charset="0"/>
              </a:rPr>
              <a:t>Registro de hasta 65,000 abonados vía IP o vía SMS.</a:t>
            </a:r>
          </a:p>
          <a:p>
            <a:r>
              <a:rPr lang="es-ES" altLang="es-AR" sz="1100" dirty="0">
                <a:latin typeface="Calibri" pitchFamily="34" charset="0"/>
              </a:rPr>
              <a:t>Registro, visualización y administración de perfiles de dispositivos IP/GPRS.</a:t>
            </a:r>
          </a:p>
          <a:p>
            <a:r>
              <a:rPr lang="es-ES" altLang="es-AR" sz="1100" dirty="0">
                <a:latin typeface="Calibri" pitchFamily="34" charset="0"/>
              </a:rPr>
              <a:t>Almacenamiento y administración de eventos entrantes (hasta </a:t>
            </a:r>
            <a:r>
              <a:rPr lang="es-ES" altLang="es-AR" sz="1100" dirty="0">
                <a:solidFill>
                  <a:srgbClr val="E52A1B"/>
                </a:solidFill>
                <a:latin typeface="Calibri" pitchFamily="34" charset="0"/>
              </a:rPr>
              <a:t>50,000</a:t>
            </a:r>
            <a:r>
              <a:rPr lang="es-ES" altLang="es-AR" sz="1100" dirty="0">
                <a:latin typeface="Calibri" pitchFamily="34" charset="0"/>
              </a:rPr>
              <a:t>  eventos).</a:t>
            </a:r>
          </a:p>
          <a:p>
            <a:r>
              <a:rPr lang="es-ES" altLang="es-AR" sz="1100" dirty="0">
                <a:latin typeface="Calibri" pitchFamily="34" charset="0"/>
              </a:rPr>
              <a:t>Entrada seleccionable (puerto IP y módem GSM/GPRS) y salida de puerto COM.</a:t>
            </a:r>
          </a:p>
          <a:p>
            <a:r>
              <a:rPr lang="es-ES" altLang="es-AR" sz="1100" dirty="0">
                <a:latin typeface="Calibri" pitchFamily="34" charset="0"/>
              </a:rPr>
              <a:t>Admite el protocolo de reporte SMS mediante un módem comercial GSM/GPRS.</a:t>
            </a:r>
          </a:p>
          <a:p>
            <a:r>
              <a:rPr lang="es-ES" altLang="es-AR" sz="1100" dirty="0">
                <a:latin typeface="Calibri" pitchFamily="34" charset="0"/>
              </a:rPr>
              <a:t>Convierte la señal IP entrante de los dispositivos Paradox a los siguientes protocolos:</a:t>
            </a:r>
          </a:p>
          <a:p>
            <a:pPr lvl="1">
              <a:buFont typeface="Wingdings 3" pitchFamily="18" charset="2"/>
              <a:buChar char="ê"/>
            </a:pPr>
            <a:r>
              <a:rPr lang="es-ES" altLang="es-AR" sz="1100" dirty="0">
                <a:latin typeface="Calibri" pitchFamily="34" charset="0"/>
              </a:rPr>
              <a:t>ADEMCO 685</a:t>
            </a:r>
          </a:p>
          <a:p>
            <a:pPr lvl="1">
              <a:buFont typeface="Wingdings 3" pitchFamily="18" charset="2"/>
              <a:buChar char="ê"/>
            </a:pPr>
            <a:r>
              <a:rPr lang="es-ES" altLang="es-AR" sz="1100" dirty="0">
                <a:latin typeface="Calibri" pitchFamily="34" charset="0"/>
              </a:rPr>
              <a:t>SURGARD</a:t>
            </a:r>
          </a:p>
          <a:p>
            <a:pPr lvl="1">
              <a:buFont typeface="Wingdings 3" pitchFamily="18" charset="2"/>
              <a:buChar char="ê"/>
            </a:pPr>
            <a:r>
              <a:rPr lang="es-ES" altLang="es-AR" sz="1100" dirty="0">
                <a:latin typeface="Calibri" pitchFamily="34" charset="0"/>
              </a:rPr>
              <a:t>RADIONICS 6500</a:t>
            </a:r>
          </a:p>
          <a:p>
            <a:endParaRPr lang="es-ES" altLang="es-AR" sz="1200" dirty="0">
              <a:latin typeface="Calibri" pitchFamily="34" charset="0"/>
            </a:endParaRPr>
          </a:p>
          <a:p>
            <a:r>
              <a:rPr lang="es-ES" altLang="es-AR" sz="1200" dirty="0">
                <a:latin typeface="Calibri" pitchFamily="34" charset="0"/>
              </a:rPr>
              <a:t>Receptora Telefónica. Comercializamos la marca MCDI. No daremos mayores precisiones.</a:t>
            </a:r>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23</a:t>
            </a:fld>
            <a:endParaRPr lang="es-ES"/>
          </a:p>
        </p:txBody>
      </p:sp>
    </p:spTree>
    <p:extLst>
      <p:ext uri="{BB962C8B-B14F-4D97-AF65-F5344CB8AC3E}">
        <p14:creationId xmlns:p14="http://schemas.microsoft.com/office/powerpoint/2010/main" val="639240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Vamos a enfocarnos ahora en la línea SP y MG ya que comparten la misma estructura y los mismos teclados y módulos de expansión.</a:t>
            </a:r>
          </a:p>
        </p:txBody>
      </p:sp>
      <p:sp>
        <p:nvSpPr>
          <p:cNvPr id="4" name="Marcador de número de diapositiva 3"/>
          <p:cNvSpPr>
            <a:spLocks noGrp="1"/>
          </p:cNvSpPr>
          <p:nvPr>
            <p:ph type="sldNum" sz="quarter" idx="10"/>
          </p:nvPr>
        </p:nvSpPr>
        <p:spPr/>
        <p:txBody>
          <a:bodyPr/>
          <a:lstStyle/>
          <a:p>
            <a:fld id="{C6E09BEB-B4DB-4709-81CC-33BC5925AF43}" type="slidenum">
              <a:rPr lang="es-ES" smtClean="0"/>
              <a:pPr/>
              <a:t>24</a:t>
            </a:fld>
            <a:endParaRPr lang="es-ES"/>
          </a:p>
        </p:txBody>
      </p:sp>
    </p:spTree>
    <p:extLst>
      <p:ext uri="{BB962C8B-B14F-4D97-AF65-F5344CB8AC3E}">
        <p14:creationId xmlns:p14="http://schemas.microsoft.com/office/powerpoint/2010/main" val="4190616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normAutofit fontScale="70000" lnSpcReduction="20000"/>
          </a:bodyPr>
          <a:lstStyle/>
          <a:p>
            <a:r>
              <a:rPr lang="es-AR" dirty="0"/>
              <a:t>En primer lugar vemos nuestra central EVO192, cuyas características repetimos por comodidad:</a:t>
            </a:r>
          </a:p>
          <a:p>
            <a:endParaRPr lang="es-AR" dirty="0"/>
          </a:p>
          <a:p>
            <a:r>
              <a:rPr lang="es-AR" dirty="0"/>
              <a:t>La línea EVO es una central para grandes proyectos donde además de ser una central de alarma, también tiene la posibilidad de agregar un control de acceso completamente vinculado a la alarma, donde se puede: Armar con tarjeta, desarmar con tarjeta y todas las funciones de calendario, incluyendo feriados, usuarios, etc.</a:t>
            </a:r>
          </a:p>
          <a:p>
            <a:r>
              <a:rPr lang="es-AR" dirty="0"/>
              <a:t>Sus características máximas de expansión son: 999 usuarios, 8 particiones, 192 zonas, 250 Salidas Programables, 32 puertas (para control de acceso), 254 módulos que pueden ser teclados, expansores de zona, expansores de salidas programables, expansores inalámbricos, etc.</a:t>
            </a:r>
          </a:p>
          <a:p>
            <a:r>
              <a:rPr lang="es-AR" dirty="0"/>
              <a:t>Además, en ésta central, podremos conectar sensores de movimiento directamente al BUS de datos (sin necesidad de usar la bornera de la zona) y programarlo por </a:t>
            </a:r>
            <a:r>
              <a:rPr lang="es-AR" dirty="0" err="1"/>
              <a:t>BabyWare</a:t>
            </a:r>
            <a:r>
              <a:rPr lang="es-AR" dirty="0"/>
              <a:t> en caso de querer hacer algún ajuste (siempre y cuando dicho sensor tenga ésta funcionalidad también).</a:t>
            </a:r>
          </a:p>
          <a:p>
            <a:endParaRPr lang="es-AR" dirty="0"/>
          </a:p>
          <a:p>
            <a:r>
              <a:rPr lang="es-AR" dirty="0"/>
              <a:t>Ahora nos concentraremos netamente en el Control de Acceso.</a:t>
            </a:r>
          </a:p>
          <a:p>
            <a:endParaRPr lang="es-AR" dirty="0"/>
          </a:p>
          <a:p>
            <a:r>
              <a:rPr lang="es-AR" dirty="0"/>
              <a:t>ACM12. Es el módulo de control de acceso en si. Sus características son:</a:t>
            </a:r>
          </a:p>
          <a:p>
            <a:pPr marL="0" algn="l" defTabSz="914400" rtl="0" eaLnBrk="1" latinLnBrk="0" hangingPunct="1"/>
            <a:r>
              <a:rPr lang="en-CA" altLang="es-AR" sz="1200" kern="1200" dirty="0">
                <a:solidFill>
                  <a:schemeClr val="tx1"/>
                </a:solidFill>
                <a:latin typeface="+mn-lt"/>
                <a:ea typeface="+mn-ea"/>
                <a:cs typeface="+mn-cs"/>
              </a:rPr>
              <a:t>-</a:t>
            </a:r>
            <a:r>
              <a:rPr lang="en-CA" altLang="es-AR" sz="1200" kern="1200" dirty="0" err="1">
                <a:solidFill>
                  <a:schemeClr val="tx1"/>
                </a:solidFill>
                <a:latin typeface="+mn-lt"/>
                <a:ea typeface="+mn-ea"/>
                <a:cs typeface="+mn-cs"/>
              </a:rPr>
              <a:t>Funcionamiento</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autónomo</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lleva</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gabinete</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transformador</a:t>
            </a:r>
            <a:r>
              <a:rPr lang="en-CA" altLang="es-AR" sz="1200" kern="1200" dirty="0">
                <a:solidFill>
                  <a:schemeClr val="tx1"/>
                </a:solidFill>
                <a:latin typeface="+mn-lt"/>
                <a:ea typeface="+mn-ea"/>
                <a:cs typeface="+mn-cs"/>
              </a:rPr>
              <a:t> y </a:t>
            </a:r>
            <a:r>
              <a:rPr lang="en-CA" altLang="es-AR" sz="1200" kern="1200" dirty="0" err="1">
                <a:solidFill>
                  <a:schemeClr val="tx1"/>
                </a:solidFill>
                <a:latin typeface="+mn-lt"/>
                <a:ea typeface="+mn-ea"/>
                <a:cs typeface="+mn-cs"/>
              </a:rPr>
              <a:t>batería</a:t>
            </a:r>
            <a:r>
              <a:rPr lang="en-CA" altLang="es-AR" sz="1200" kern="1200" dirty="0">
                <a:solidFill>
                  <a:schemeClr val="tx1"/>
                </a:solidFill>
                <a:latin typeface="+mn-lt"/>
                <a:ea typeface="+mn-ea"/>
                <a:cs typeface="+mn-cs"/>
              </a:rPr>
              <a:t>).</a:t>
            </a:r>
          </a:p>
          <a:p>
            <a:pPr marL="0" algn="l" defTabSz="914400" rtl="0" eaLnBrk="1" latinLnBrk="0" hangingPunct="1"/>
            <a:r>
              <a:rPr lang="en-CA" altLang="es-AR" sz="1200" kern="1200" dirty="0">
                <a:solidFill>
                  <a:schemeClr val="tx1"/>
                </a:solidFill>
                <a:latin typeface="+mn-lt"/>
                <a:ea typeface="+mn-ea"/>
                <a:cs typeface="+mn-cs"/>
              </a:rPr>
              <a:t>-</a:t>
            </a:r>
            <a:r>
              <a:rPr lang="en-CA" altLang="es-AR" sz="1200" kern="1200" dirty="0" err="1">
                <a:solidFill>
                  <a:schemeClr val="tx1"/>
                </a:solidFill>
                <a:latin typeface="+mn-lt"/>
                <a:ea typeface="+mn-ea"/>
                <a:cs typeface="+mn-cs"/>
              </a:rPr>
              <a:t>Permite</a:t>
            </a:r>
            <a:r>
              <a:rPr lang="en-CA" altLang="es-AR" sz="1200" kern="1200" dirty="0">
                <a:solidFill>
                  <a:schemeClr val="tx1"/>
                </a:solidFill>
                <a:latin typeface="+mn-lt"/>
                <a:ea typeface="+mn-ea"/>
                <a:cs typeface="+mn-cs"/>
              </a:rPr>
              <a:t> el </a:t>
            </a:r>
            <a:r>
              <a:rPr lang="en-CA" altLang="es-AR" sz="1200" kern="1200" dirty="0" err="1">
                <a:solidFill>
                  <a:schemeClr val="tx1"/>
                </a:solidFill>
                <a:latin typeface="+mn-lt"/>
                <a:ea typeface="+mn-ea"/>
                <a:cs typeface="+mn-cs"/>
              </a:rPr>
              <a:t>acceso</a:t>
            </a:r>
            <a:r>
              <a:rPr lang="en-CA" altLang="es-AR" sz="1200" kern="1200" dirty="0">
                <a:solidFill>
                  <a:schemeClr val="tx1"/>
                </a:solidFill>
                <a:latin typeface="+mn-lt"/>
                <a:ea typeface="+mn-ea"/>
                <a:cs typeface="+mn-cs"/>
              </a:rPr>
              <a:t> con </a:t>
            </a:r>
            <a:r>
              <a:rPr lang="en-CA" altLang="es-AR" sz="1200" kern="1200" dirty="0" err="1">
                <a:solidFill>
                  <a:schemeClr val="tx1"/>
                </a:solidFill>
                <a:latin typeface="+mn-lt"/>
                <a:ea typeface="+mn-ea"/>
                <a:cs typeface="+mn-cs"/>
              </a:rPr>
              <a:t>tarjeta</a:t>
            </a:r>
            <a:r>
              <a:rPr lang="en-CA" altLang="es-AR" sz="1200" kern="1200" dirty="0">
                <a:solidFill>
                  <a:schemeClr val="tx1"/>
                </a:solidFill>
                <a:latin typeface="+mn-lt"/>
                <a:ea typeface="+mn-ea"/>
                <a:cs typeface="+mn-cs"/>
              </a:rPr>
              <a:t> y/ó </a:t>
            </a:r>
            <a:r>
              <a:rPr lang="en-CA" altLang="es-AR" sz="1200" kern="1200" dirty="0" err="1">
                <a:solidFill>
                  <a:schemeClr val="tx1"/>
                </a:solidFill>
                <a:latin typeface="+mn-lt"/>
                <a:ea typeface="+mn-ea"/>
                <a:cs typeface="+mn-cs"/>
              </a:rPr>
              <a:t>código</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mediante</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algun</a:t>
            </a:r>
            <a:r>
              <a:rPr lang="en-CA" altLang="es-AR" sz="1200" kern="1200" dirty="0">
                <a:solidFill>
                  <a:schemeClr val="tx1"/>
                </a:solidFill>
                <a:latin typeface="+mn-lt"/>
                <a:ea typeface="+mn-ea"/>
                <a:cs typeface="+mn-cs"/>
              </a:rPr>
              <a:t> lector.</a:t>
            </a:r>
          </a:p>
          <a:p>
            <a:pPr marL="0" algn="l" defTabSz="914400" rtl="0" eaLnBrk="1" latinLnBrk="0" hangingPunct="1"/>
            <a:r>
              <a:rPr lang="en-CA" altLang="es-AR" sz="1200" kern="1200" dirty="0">
                <a:solidFill>
                  <a:schemeClr val="tx1"/>
                </a:solidFill>
                <a:latin typeface="+mn-lt"/>
                <a:ea typeface="+mn-ea"/>
                <a:cs typeface="+mn-cs"/>
              </a:rPr>
              <a:t>-</a:t>
            </a:r>
            <a:r>
              <a:rPr lang="en-CA" altLang="es-AR" sz="1200" kern="1200" dirty="0" err="1">
                <a:solidFill>
                  <a:schemeClr val="tx1"/>
                </a:solidFill>
                <a:latin typeface="+mn-lt"/>
                <a:ea typeface="+mn-ea"/>
                <a:cs typeface="+mn-cs"/>
              </a:rPr>
              <a:t>Conexiones</a:t>
            </a:r>
            <a:r>
              <a:rPr lang="en-CA" altLang="es-AR" sz="1200" kern="1200" dirty="0">
                <a:solidFill>
                  <a:schemeClr val="tx1"/>
                </a:solidFill>
                <a:latin typeface="+mn-lt"/>
                <a:ea typeface="+mn-ea"/>
                <a:cs typeface="+mn-cs"/>
              </a:rPr>
              <a:t> para 1 </a:t>
            </a:r>
            <a:r>
              <a:rPr lang="en-CA" altLang="es-AR" sz="1200" kern="1200" dirty="0" err="1">
                <a:solidFill>
                  <a:schemeClr val="tx1"/>
                </a:solidFill>
                <a:latin typeface="+mn-lt"/>
                <a:ea typeface="+mn-ea"/>
                <a:cs typeface="+mn-cs"/>
              </a:rPr>
              <a:t>puerta</a:t>
            </a:r>
            <a:r>
              <a:rPr lang="en-CA" altLang="es-AR" sz="1200" kern="1200" dirty="0">
                <a:solidFill>
                  <a:schemeClr val="tx1"/>
                </a:solidFill>
                <a:latin typeface="+mn-lt"/>
                <a:ea typeface="+mn-ea"/>
                <a:cs typeface="+mn-cs"/>
              </a:rPr>
              <a:t> (Lector de </a:t>
            </a:r>
            <a:r>
              <a:rPr lang="en-CA" altLang="es-AR" sz="1200" kern="1200" dirty="0" err="1">
                <a:solidFill>
                  <a:schemeClr val="tx1"/>
                </a:solidFill>
                <a:latin typeface="+mn-lt"/>
                <a:ea typeface="+mn-ea"/>
                <a:cs typeface="+mn-cs"/>
              </a:rPr>
              <a:t>tarjeta</a:t>
            </a:r>
            <a:r>
              <a:rPr lang="en-CA" altLang="es-AR" sz="1200" kern="1200" dirty="0">
                <a:solidFill>
                  <a:schemeClr val="tx1"/>
                </a:solidFill>
                <a:latin typeface="+mn-lt"/>
                <a:ea typeface="+mn-ea"/>
                <a:cs typeface="+mn-cs"/>
              </a:rPr>
              <a:t>, REX: </a:t>
            </a:r>
            <a:r>
              <a:rPr lang="en-CA" altLang="es-AR" sz="1200" kern="1200" dirty="0" err="1">
                <a:solidFill>
                  <a:schemeClr val="tx1"/>
                </a:solidFill>
                <a:latin typeface="+mn-lt"/>
                <a:ea typeface="+mn-ea"/>
                <a:cs typeface="+mn-cs"/>
              </a:rPr>
              <a:t>Botón</a:t>
            </a:r>
            <a:r>
              <a:rPr lang="en-CA" altLang="es-AR" sz="1200" kern="1200" dirty="0">
                <a:solidFill>
                  <a:schemeClr val="tx1"/>
                </a:solidFill>
                <a:latin typeface="+mn-lt"/>
                <a:ea typeface="+mn-ea"/>
                <a:cs typeface="+mn-cs"/>
              </a:rPr>
              <a:t> que </a:t>
            </a:r>
            <a:r>
              <a:rPr lang="en-CA" altLang="es-AR" sz="1200" kern="1200" dirty="0" err="1">
                <a:solidFill>
                  <a:schemeClr val="tx1"/>
                </a:solidFill>
                <a:latin typeface="+mn-lt"/>
                <a:ea typeface="+mn-ea"/>
                <a:cs typeface="+mn-cs"/>
              </a:rPr>
              <a:t>nos</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abre</a:t>
            </a:r>
            <a:r>
              <a:rPr lang="en-CA" altLang="es-AR" sz="1200" kern="1200" dirty="0">
                <a:solidFill>
                  <a:schemeClr val="tx1"/>
                </a:solidFill>
                <a:latin typeface="+mn-lt"/>
                <a:ea typeface="+mn-ea"/>
                <a:cs typeface="+mn-cs"/>
              </a:rPr>
              <a:t> la Puerta </a:t>
            </a:r>
            <a:r>
              <a:rPr lang="en-CA" altLang="es-AR" sz="1200" kern="1200" dirty="0" err="1">
                <a:solidFill>
                  <a:schemeClr val="tx1"/>
                </a:solidFill>
                <a:latin typeface="+mn-lt"/>
                <a:ea typeface="+mn-ea"/>
                <a:cs typeface="+mn-cs"/>
              </a:rPr>
              <a:t>si</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estamos</a:t>
            </a:r>
            <a:r>
              <a:rPr lang="en-CA" altLang="es-AR" sz="1200" kern="1200" dirty="0">
                <a:solidFill>
                  <a:schemeClr val="tx1"/>
                </a:solidFill>
                <a:latin typeface="+mn-lt"/>
                <a:ea typeface="+mn-ea"/>
                <a:cs typeface="+mn-cs"/>
              </a:rPr>
              <a:t> del </a:t>
            </a:r>
            <a:r>
              <a:rPr lang="en-CA" altLang="es-AR" sz="1200" kern="1200" dirty="0" err="1">
                <a:solidFill>
                  <a:schemeClr val="tx1"/>
                </a:solidFill>
                <a:latin typeface="+mn-lt"/>
                <a:ea typeface="+mn-ea"/>
                <a:cs typeface="+mn-cs"/>
              </a:rPr>
              <a:t>lado</a:t>
            </a:r>
            <a:r>
              <a:rPr lang="en-CA" altLang="es-AR" sz="1200" kern="1200" dirty="0">
                <a:solidFill>
                  <a:schemeClr val="tx1"/>
                </a:solidFill>
                <a:latin typeface="+mn-lt"/>
                <a:ea typeface="+mn-ea"/>
                <a:cs typeface="+mn-cs"/>
              </a:rPr>
              <a:t> de “</a:t>
            </a:r>
            <a:r>
              <a:rPr lang="en-CA" altLang="es-AR" sz="1200" kern="1200" dirty="0" err="1">
                <a:solidFill>
                  <a:schemeClr val="tx1"/>
                </a:solidFill>
                <a:latin typeface="+mn-lt"/>
                <a:ea typeface="+mn-ea"/>
                <a:cs typeface="+mn-cs"/>
              </a:rPr>
              <a:t>adentro</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Contacto</a:t>
            </a:r>
            <a:r>
              <a:rPr lang="en-CA" altLang="es-AR" sz="1200" kern="1200" dirty="0">
                <a:solidFill>
                  <a:schemeClr val="tx1"/>
                </a:solidFill>
                <a:latin typeface="+mn-lt"/>
                <a:ea typeface="+mn-ea"/>
                <a:cs typeface="+mn-cs"/>
              </a:rPr>
              <a:t> y </a:t>
            </a:r>
            <a:r>
              <a:rPr lang="en-CA" altLang="es-AR" sz="1200" kern="1200" dirty="0" err="1">
                <a:solidFill>
                  <a:schemeClr val="tx1"/>
                </a:solidFill>
                <a:latin typeface="+mn-lt"/>
                <a:ea typeface="+mn-ea"/>
                <a:cs typeface="+mn-cs"/>
              </a:rPr>
              <a:t>bloqueo</a:t>
            </a:r>
            <a:r>
              <a:rPr lang="en-CA" altLang="es-AR" sz="1200" kern="1200" dirty="0">
                <a:solidFill>
                  <a:schemeClr val="tx1"/>
                </a:solidFill>
                <a:latin typeface="+mn-lt"/>
                <a:ea typeface="+mn-ea"/>
                <a:cs typeface="+mn-cs"/>
              </a:rPr>
              <a:t> de </a:t>
            </a:r>
            <a:r>
              <a:rPr lang="en-CA" altLang="es-AR" sz="1200" kern="1200" dirty="0" err="1">
                <a:solidFill>
                  <a:schemeClr val="tx1"/>
                </a:solidFill>
                <a:latin typeface="+mn-lt"/>
                <a:ea typeface="+mn-ea"/>
                <a:cs typeface="+mn-cs"/>
              </a:rPr>
              <a:t>puerta</a:t>
            </a:r>
            <a:r>
              <a:rPr lang="en-CA" altLang="es-AR" sz="1200" kern="1200" dirty="0">
                <a:solidFill>
                  <a:schemeClr val="tx1"/>
                </a:solidFill>
                <a:latin typeface="+mn-lt"/>
                <a:ea typeface="+mn-ea"/>
                <a:cs typeface="+mn-cs"/>
              </a:rPr>
              <a:t>).</a:t>
            </a:r>
          </a:p>
          <a:p>
            <a:pPr marL="0" algn="l" defTabSz="914400" rtl="0" eaLnBrk="1" latinLnBrk="0" hangingPunct="1"/>
            <a:r>
              <a:rPr lang="en-CA" altLang="es-AR" sz="1200" kern="1200" dirty="0">
                <a:solidFill>
                  <a:schemeClr val="tx1"/>
                </a:solidFill>
                <a:latin typeface="+mn-lt"/>
                <a:ea typeface="+mn-ea"/>
                <a:cs typeface="+mn-cs"/>
              </a:rPr>
              <a:t>-El </a:t>
            </a:r>
            <a:r>
              <a:rPr lang="en-CA" altLang="es-AR" sz="1200" kern="1200" dirty="0" err="1">
                <a:solidFill>
                  <a:schemeClr val="tx1"/>
                </a:solidFill>
                <a:latin typeface="+mn-lt"/>
                <a:ea typeface="+mn-ea"/>
                <a:cs typeface="+mn-cs"/>
              </a:rPr>
              <a:t>desbloqueo</a:t>
            </a:r>
            <a:r>
              <a:rPr lang="en-CA" altLang="es-AR" sz="1200" kern="1200" dirty="0">
                <a:solidFill>
                  <a:schemeClr val="tx1"/>
                </a:solidFill>
                <a:latin typeface="+mn-lt"/>
                <a:ea typeface="+mn-ea"/>
                <a:cs typeface="+mn-cs"/>
              </a:rPr>
              <a:t> de </a:t>
            </a:r>
            <a:r>
              <a:rPr lang="en-CA" altLang="es-AR" sz="1200" kern="1200" dirty="0" err="1">
                <a:solidFill>
                  <a:schemeClr val="tx1"/>
                </a:solidFill>
                <a:latin typeface="+mn-lt"/>
                <a:ea typeface="+mn-ea"/>
                <a:cs typeface="+mn-cs"/>
              </a:rPr>
              <a:t>puertas</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sigue</a:t>
            </a:r>
            <a:r>
              <a:rPr lang="en-CA" altLang="es-AR" sz="1200" kern="1200" dirty="0">
                <a:solidFill>
                  <a:schemeClr val="tx1"/>
                </a:solidFill>
                <a:latin typeface="+mn-lt"/>
                <a:ea typeface="+mn-ea"/>
                <a:cs typeface="+mn-cs"/>
              </a:rPr>
              <a:t> un </a:t>
            </a:r>
            <a:r>
              <a:rPr lang="en-CA" altLang="es-AR" sz="1200" kern="1200" dirty="0" err="1">
                <a:solidFill>
                  <a:schemeClr val="tx1"/>
                </a:solidFill>
                <a:latin typeface="+mn-lt"/>
                <a:ea typeface="+mn-ea"/>
                <a:cs typeface="+mn-cs"/>
              </a:rPr>
              <a:t>calendario</a:t>
            </a:r>
            <a:r>
              <a:rPr lang="en-CA" altLang="es-AR" sz="1200" kern="1200" dirty="0">
                <a:solidFill>
                  <a:schemeClr val="tx1"/>
                </a:solidFill>
                <a:latin typeface="+mn-lt"/>
                <a:ea typeface="+mn-ea"/>
                <a:cs typeface="+mn-cs"/>
              </a:rPr>
              <a:t> y </a:t>
            </a:r>
            <a:r>
              <a:rPr lang="en-CA" altLang="es-AR" sz="1200" kern="1200" dirty="0" err="1">
                <a:solidFill>
                  <a:schemeClr val="tx1"/>
                </a:solidFill>
                <a:latin typeface="+mn-lt"/>
                <a:ea typeface="+mn-ea"/>
                <a:cs typeface="+mn-cs"/>
              </a:rPr>
              <a:t>privilegios</a:t>
            </a:r>
            <a:r>
              <a:rPr lang="en-CA" altLang="es-AR" sz="1200" kern="1200" dirty="0">
                <a:solidFill>
                  <a:schemeClr val="tx1"/>
                </a:solidFill>
                <a:latin typeface="+mn-lt"/>
                <a:ea typeface="+mn-ea"/>
                <a:cs typeface="+mn-cs"/>
              </a:rPr>
              <a:t> del </a:t>
            </a:r>
            <a:r>
              <a:rPr lang="en-CA" altLang="es-AR" sz="1200" kern="1200" dirty="0" err="1">
                <a:solidFill>
                  <a:schemeClr val="tx1"/>
                </a:solidFill>
                <a:latin typeface="+mn-lt"/>
                <a:ea typeface="+mn-ea"/>
                <a:cs typeface="+mn-cs"/>
              </a:rPr>
              <a:t>usuario</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dueño</a:t>
            </a:r>
            <a:r>
              <a:rPr lang="en-CA" altLang="es-AR" sz="1200" kern="1200" dirty="0">
                <a:solidFill>
                  <a:schemeClr val="tx1"/>
                </a:solidFill>
                <a:latin typeface="+mn-lt"/>
                <a:ea typeface="+mn-ea"/>
                <a:cs typeface="+mn-cs"/>
              </a:rPr>
              <a:t> de la </a:t>
            </a:r>
            <a:r>
              <a:rPr lang="en-CA" altLang="es-AR" sz="1200" kern="1200" dirty="0" err="1">
                <a:solidFill>
                  <a:schemeClr val="tx1"/>
                </a:solidFill>
                <a:latin typeface="+mn-lt"/>
                <a:ea typeface="+mn-ea"/>
                <a:cs typeface="+mn-cs"/>
              </a:rPr>
              <a:t>tarjeta</a:t>
            </a:r>
            <a:r>
              <a:rPr lang="en-CA" altLang="es-AR" sz="1200" kern="1200" dirty="0">
                <a:solidFill>
                  <a:schemeClr val="tx1"/>
                </a:solidFill>
                <a:latin typeface="+mn-lt"/>
                <a:ea typeface="+mn-ea"/>
                <a:cs typeface="+mn-cs"/>
              </a:rPr>
              <a:t>.</a:t>
            </a:r>
          </a:p>
          <a:p>
            <a:pPr marL="0" algn="l" defTabSz="914400" rtl="0" eaLnBrk="1" latinLnBrk="0" hangingPunct="1"/>
            <a:r>
              <a:rPr lang="en-CA" altLang="es-AR" sz="1200" kern="1200" dirty="0">
                <a:solidFill>
                  <a:schemeClr val="tx1"/>
                </a:solidFill>
                <a:latin typeface="+mn-lt"/>
                <a:ea typeface="+mn-ea"/>
                <a:cs typeface="+mn-cs"/>
              </a:rPr>
              <a:t>-</a:t>
            </a:r>
            <a:r>
              <a:rPr lang="en-CA" altLang="es-AR" sz="1200" kern="1200" dirty="0" err="1">
                <a:solidFill>
                  <a:schemeClr val="tx1"/>
                </a:solidFill>
                <a:latin typeface="+mn-lt"/>
                <a:ea typeface="+mn-ea"/>
                <a:cs typeface="+mn-cs"/>
              </a:rPr>
              <a:t>Alarma</a:t>
            </a:r>
            <a:r>
              <a:rPr lang="en-CA" altLang="es-AR" sz="1200" kern="1200" dirty="0">
                <a:solidFill>
                  <a:schemeClr val="tx1"/>
                </a:solidFill>
                <a:latin typeface="+mn-lt"/>
                <a:ea typeface="+mn-ea"/>
                <a:cs typeface="+mn-cs"/>
              </a:rPr>
              <a:t> por </a:t>
            </a:r>
            <a:r>
              <a:rPr lang="en-CA" altLang="es-AR" sz="1200" kern="1200" dirty="0" err="1">
                <a:solidFill>
                  <a:schemeClr val="tx1"/>
                </a:solidFill>
                <a:latin typeface="+mn-lt"/>
                <a:ea typeface="+mn-ea"/>
                <a:cs typeface="+mn-cs"/>
              </a:rPr>
              <a:t>puerta</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dejada</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abierta</a:t>
            </a:r>
            <a:r>
              <a:rPr lang="en-CA" altLang="es-AR" sz="1200" kern="1200" dirty="0">
                <a:solidFill>
                  <a:schemeClr val="tx1"/>
                </a:solidFill>
                <a:latin typeface="+mn-lt"/>
                <a:ea typeface="+mn-ea"/>
                <a:cs typeface="+mn-cs"/>
              </a:rPr>
              <a:t> y </a:t>
            </a:r>
            <a:r>
              <a:rPr lang="en-CA" altLang="es-AR" sz="1200" kern="1200" dirty="0" err="1">
                <a:solidFill>
                  <a:schemeClr val="tx1"/>
                </a:solidFill>
                <a:latin typeface="+mn-lt"/>
                <a:ea typeface="+mn-ea"/>
                <a:cs typeface="+mn-cs"/>
              </a:rPr>
              <a:t>puerta</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forzada</a:t>
            </a:r>
            <a:r>
              <a:rPr lang="en-CA" altLang="es-AR" sz="1200" kern="1200" dirty="0">
                <a:solidFill>
                  <a:schemeClr val="tx1"/>
                </a:solidFill>
                <a:latin typeface="+mn-lt"/>
                <a:ea typeface="+mn-ea"/>
                <a:cs typeface="+mn-cs"/>
              </a:rPr>
              <a:t>. 1 Salida Programable. Anti </a:t>
            </a:r>
            <a:r>
              <a:rPr lang="en-CA" altLang="es-AR" sz="1200" kern="1200" dirty="0" err="1">
                <a:solidFill>
                  <a:schemeClr val="tx1"/>
                </a:solidFill>
                <a:latin typeface="+mn-lt"/>
                <a:ea typeface="+mn-ea"/>
                <a:cs typeface="+mn-cs"/>
              </a:rPr>
              <a:t>Sabotaje</a:t>
            </a:r>
            <a:r>
              <a:rPr lang="en-CA" altLang="es-AR" sz="1200" kern="1200" dirty="0">
                <a:solidFill>
                  <a:schemeClr val="tx1"/>
                </a:solidFill>
                <a:latin typeface="+mn-lt"/>
                <a:ea typeface="+mn-ea"/>
                <a:cs typeface="+mn-cs"/>
              </a:rPr>
              <a:t>.</a:t>
            </a:r>
          </a:p>
          <a:p>
            <a:pPr marL="0" algn="l" defTabSz="914400" rtl="0" eaLnBrk="1" latinLnBrk="0" hangingPunct="1"/>
            <a:r>
              <a:rPr lang="en-CA" altLang="es-AR" sz="1200" kern="1200" dirty="0">
                <a:solidFill>
                  <a:schemeClr val="tx1"/>
                </a:solidFill>
                <a:latin typeface="+mn-lt"/>
                <a:ea typeface="+mn-ea"/>
                <a:cs typeface="+mn-cs"/>
              </a:rPr>
              <a:t>-</a:t>
            </a:r>
            <a:r>
              <a:rPr lang="en-CA" altLang="es-AR" sz="1200" kern="1200" dirty="0" err="1">
                <a:solidFill>
                  <a:schemeClr val="tx1"/>
                </a:solidFill>
                <a:latin typeface="+mn-lt"/>
                <a:ea typeface="+mn-ea"/>
                <a:cs typeface="+mn-cs"/>
              </a:rPr>
              <a:t>Desbloqueo</a:t>
            </a:r>
            <a:r>
              <a:rPr lang="en-CA" altLang="es-AR" sz="1200" kern="1200" dirty="0">
                <a:solidFill>
                  <a:schemeClr val="tx1"/>
                </a:solidFill>
                <a:latin typeface="+mn-lt"/>
                <a:ea typeface="+mn-ea"/>
                <a:cs typeface="+mn-cs"/>
              </a:rPr>
              <a:t> de </a:t>
            </a:r>
            <a:r>
              <a:rPr lang="en-CA" altLang="es-AR" sz="1200" kern="1200" dirty="0" err="1">
                <a:solidFill>
                  <a:schemeClr val="tx1"/>
                </a:solidFill>
                <a:latin typeface="+mn-lt"/>
                <a:ea typeface="+mn-ea"/>
                <a:cs typeface="+mn-cs"/>
              </a:rPr>
              <a:t>puerta</a:t>
            </a:r>
            <a:r>
              <a:rPr lang="en-CA" altLang="es-AR" sz="1200" kern="1200" dirty="0">
                <a:solidFill>
                  <a:schemeClr val="tx1"/>
                </a:solidFill>
                <a:latin typeface="+mn-lt"/>
                <a:ea typeface="+mn-ea"/>
                <a:cs typeface="+mn-cs"/>
              </a:rPr>
              <a:t> con un </a:t>
            </a:r>
            <a:r>
              <a:rPr lang="en-CA" altLang="es-AR" sz="1200" kern="1200" dirty="0" err="1">
                <a:solidFill>
                  <a:schemeClr val="tx1"/>
                </a:solidFill>
                <a:latin typeface="+mn-lt"/>
                <a:ea typeface="+mn-ea"/>
                <a:cs typeface="+mn-cs"/>
              </a:rPr>
              <a:t>botón</a:t>
            </a:r>
            <a:r>
              <a:rPr lang="en-CA" altLang="es-AR" sz="1200" kern="1200" dirty="0">
                <a:solidFill>
                  <a:schemeClr val="tx1"/>
                </a:solidFill>
                <a:latin typeface="+mn-lt"/>
                <a:ea typeface="+mn-ea"/>
                <a:cs typeface="+mn-cs"/>
              </a:rPr>
              <a:t> (REX) ó </a:t>
            </a:r>
            <a:r>
              <a:rPr lang="en-CA" altLang="es-AR" sz="1200" kern="1200" dirty="0" err="1">
                <a:solidFill>
                  <a:schemeClr val="tx1"/>
                </a:solidFill>
                <a:latin typeface="+mn-lt"/>
                <a:ea typeface="+mn-ea"/>
                <a:cs typeface="+mn-cs"/>
              </a:rPr>
              <a:t>algún</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evento</a:t>
            </a:r>
            <a:r>
              <a:rPr lang="en-CA" altLang="es-AR" sz="1200" kern="1200" dirty="0">
                <a:solidFill>
                  <a:schemeClr val="tx1"/>
                </a:solidFill>
                <a:latin typeface="+mn-lt"/>
                <a:ea typeface="+mn-ea"/>
                <a:cs typeface="+mn-cs"/>
              </a:rPr>
              <a:t> PGM </a:t>
            </a:r>
            <a:r>
              <a:rPr lang="en-CA" altLang="es-AR" sz="1200" kern="1200" dirty="0" err="1">
                <a:solidFill>
                  <a:schemeClr val="tx1"/>
                </a:solidFill>
                <a:latin typeface="+mn-lt"/>
                <a:ea typeface="+mn-ea"/>
                <a:cs typeface="+mn-cs"/>
              </a:rPr>
              <a:t>como</a:t>
            </a:r>
            <a:r>
              <a:rPr lang="en-CA" altLang="es-AR" sz="1200" kern="1200" dirty="0">
                <a:solidFill>
                  <a:schemeClr val="tx1"/>
                </a:solidFill>
                <a:latin typeface="+mn-lt"/>
                <a:ea typeface="+mn-ea"/>
                <a:cs typeface="+mn-cs"/>
              </a:rPr>
              <a:t> por </a:t>
            </a:r>
            <a:r>
              <a:rPr lang="en-CA" altLang="es-AR" sz="1200" kern="1200" dirty="0" err="1">
                <a:solidFill>
                  <a:schemeClr val="tx1"/>
                </a:solidFill>
                <a:latin typeface="+mn-lt"/>
                <a:ea typeface="+mn-ea"/>
                <a:cs typeface="+mn-cs"/>
              </a:rPr>
              <a:t>ejemplo</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presionando</a:t>
            </a:r>
            <a:r>
              <a:rPr lang="en-CA" altLang="es-AR" sz="1200" kern="1200" dirty="0">
                <a:solidFill>
                  <a:schemeClr val="tx1"/>
                </a:solidFill>
                <a:latin typeface="+mn-lt"/>
                <a:ea typeface="+mn-ea"/>
                <a:cs typeface="+mn-cs"/>
              </a:rPr>
              <a:t> un </a:t>
            </a:r>
            <a:r>
              <a:rPr lang="en-CA" altLang="es-AR" sz="1200" kern="1200" dirty="0" err="1">
                <a:solidFill>
                  <a:schemeClr val="tx1"/>
                </a:solidFill>
                <a:latin typeface="+mn-lt"/>
                <a:ea typeface="+mn-ea"/>
                <a:cs typeface="+mn-cs"/>
              </a:rPr>
              <a:t>botón</a:t>
            </a:r>
            <a:r>
              <a:rPr lang="en-CA" altLang="es-AR" sz="1200" kern="1200" dirty="0">
                <a:solidFill>
                  <a:schemeClr val="tx1"/>
                </a:solidFill>
                <a:latin typeface="+mn-lt"/>
                <a:ea typeface="+mn-ea"/>
                <a:cs typeface="+mn-cs"/>
              </a:rPr>
              <a:t> de un control </a:t>
            </a:r>
            <a:r>
              <a:rPr lang="en-CA" altLang="es-AR" sz="1200" kern="1200" dirty="0" err="1">
                <a:solidFill>
                  <a:schemeClr val="tx1"/>
                </a:solidFill>
                <a:latin typeface="+mn-lt"/>
                <a:ea typeface="+mn-ea"/>
                <a:cs typeface="+mn-cs"/>
              </a:rPr>
              <a:t>remoto</a:t>
            </a:r>
            <a:r>
              <a:rPr lang="en-CA" altLang="es-AR" sz="1200" kern="1200" dirty="0">
                <a:solidFill>
                  <a:schemeClr val="tx1"/>
                </a:solidFill>
                <a:latin typeface="+mn-lt"/>
                <a:ea typeface="+mn-ea"/>
                <a:cs typeface="+mn-cs"/>
              </a:rPr>
              <a:t>.</a:t>
            </a:r>
          </a:p>
          <a:p>
            <a:pPr marL="0" algn="l" defTabSz="914400" rtl="0" eaLnBrk="1" latinLnBrk="0" hangingPunct="1"/>
            <a:r>
              <a:rPr lang="en-CA" altLang="es-AR" sz="1200" kern="1200" dirty="0">
                <a:solidFill>
                  <a:schemeClr val="tx1"/>
                </a:solidFill>
                <a:latin typeface="+mn-lt"/>
                <a:ea typeface="+mn-ea"/>
                <a:cs typeface="+mn-cs"/>
              </a:rPr>
              <a:t>-</a:t>
            </a:r>
            <a:r>
              <a:rPr lang="en-CA" altLang="es-AR" sz="1200" kern="1200" dirty="0" err="1">
                <a:solidFill>
                  <a:schemeClr val="tx1"/>
                </a:solidFill>
                <a:latin typeface="+mn-lt"/>
                <a:ea typeface="+mn-ea"/>
                <a:cs typeface="+mn-cs"/>
              </a:rPr>
              <a:t>Posibilidad</a:t>
            </a:r>
            <a:r>
              <a:rPr lang="en-CA" altLang="es-AR" sz="1200" kern="1200" dirty="0">
                <a:solidFill>
                  <a:schemeClr val="tx1"/>
                </a:solidFill>
                <a:latin typeface="+mn-lt"/>
                <a:ea typeface="+mn-ea"/>
                <a:cs typeface="+mn-cs"/>
              </a:rPr>
              <a:t> de </a:t>
            </a:r>
            <a:r>
              <a:rPr lang="en-CA" altLang="es-AR" sz="1200" kern="1200" dirty="0" err="1">
                <a:solidFill>
                  <a:schemeClr val="tx1"/>
                </a:solidFill>
                <a:latin typeface="+mn-lt"/>
                <a:ea typeface="+mn-ea"/>
                <a:cs typeface="+mn-cs"/>
              </a:rPr>
              <a:t>Armar</a:t>
            </a:r>
            <a:r>
              <a:rPr lang="en-CA" altLang="es-AR" sz="1200" kern="1200" dirty="0">
                <a:solidFill>
                  <a:schemeClr val="tx1"/>
                </a:solidFill>
                <a:latin typeface="+mn-lt"/>
                <a:ea typeface="+mn-ea"/>
                <a:cs typeface="+mn-cs"/>
              </a:rPr>
              <a:t>/</a:t>
            </a:r>
            <a:r>
              <a:rPr lang="en-CA" altLang="es-AR" sz="1200" kern="1200" dirty="0" err="1">
                <a:solidFill>
                  <a:schemeClr val="tx1"/>
                </a:solidFill>
                <a:latin typeface="+mn-lt"/>
                <a:ea typeface="+mn-ea"/>
                <a:cs typeface="+mn-cs"/>
              </a:rPr>
              <a:t>Desarmar</a:t>
            </a:r>
            <a:r>
              <a:rPr lang="en-CA" altLang="es-AR" sz="1200" kern="1200" dirty="0">
                <a:solidFill>
                  <a:schemeClr val="tx1"/>
                </a:solidFill>
                <a:latin typeface="+mn-lt"/>
                <a:ea typeface="+mn-ea"/>
                <a:cs typeface="+mn-cs"/>
              </a:rPr>
              <a:t> las </a:t>
            </a:r>
            <a:r>
              <a:rPr lang="en-CA" altLang="es-AR" sz="1200" kern="1200" dirty="0" err="1">
                <a:solidFill>
                  <a:schemeClr val="tx1"/>
                </a:solidFill>
                <a:latin typeface="+mn-lt"/>
                <a:ea typeface="+mn-ea"/>
                <a:cs typeface="+mn-cs"/>
              </a:rPr>
              <a:t>particiones</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asignadas</a:t>
            </a:r>
            <a:r>
              <a:rPr lang="en-CA" altLang="es-AR" sz="1200" kern="1200" dirty="0">
                <a:solidFill>
                  <a:schemeClr val="tx1"/>
                </a:solidFill>
                <a:latin typeface="+mn-lt"/>
                <a:ea typeface="+mn-ea"/>
                <a:cs typeface="+mn-cs"/>
              </a:rPr>
              <a:t> a </a:t>
            </a:r>
            <a:r>
              <a:rPr lang="en-CA" altLang="es-AR" sz="1200" kern="1200" dirty="0" err="1">
                <a:solidFill>
                  <a:schemeClr val="tx1"/>
                </a:solidFill>
                <a:latin typeface="+mn-lt"/>
                <a:ea typeface="+mn-ea"/>
                <a:cs typeface="+mn-cs"/>
              </a:rPr>
              <a:t>cada</a:t>
            </a:r>
            <a:r>
              <a:rPr lang="en-CA" altLang="es-AR" sz="1200" kern="1200" dirty="0">
                <a:solidFill>
                  <a:schemeClr val="tx1"/>
                </a:solidFill>
                <a:latin typeface="+mn-lt"/>
                <a:ea typeface="+mn-ea"/>
                <a:cs typeface="+mn-cs"/>
              </a:rPr>
              <a:t> lector </a:t>
            </a:r>
            <a:r>
              <a:rPr lang="en-CA" altLang="es-AR" sz="1200" kern="1200" dirty="0" err="1">
                <a:solidFill>
                  <a:schemeClr val="tx1"/>
                </a:solidFill>
                <a:latin typeface="+mn-lt"/>
                <a:ea typeface="+mn-ea"/>
                <a:cs typeface="+mn-cs"/>
              </a:rPr>
              <a:t>mediante</a:t>
            </a:r>
            <a:r>
              <a:rPr lang="en-CA" altLang="es-AR" sz="1200" kern="1200" dirty="0">
                <a:solidFill>
                  <a:schemeClr val="tx1"/>
                </a:solidFill>
                <a:latin typeface="+mn-lt"/>
                <a:ea typeface="+mn-ea"/>
                <a:cs typeface="+mn-cs"/>
              </a:rPr>
              <a:t> </a:t>
            </a:r>
            <a:r>
              <a:rPr lang="en-CA" altLang="es-AR" sz="1200" kern="1200" dirty="0" err="1">
                <a:solidFill>
                  <a:schemeClr val="tx1"/>
                </a:solidFill>
                <a:latin typeface="+mn-lt"/>
                <a:ea typeface="+mn-ea"/>
                <a:cs typeface="+mn-cs"/>
              </a:rPr>
              <a:t>tarjeta</a:t>
            </a:r>
            <a:r>
              <a:rPr lang="en-CA" altLang="es-AR" sz="1200" kern="1200" dirty="0">
                <a:solidFill>
                  <a:schemeClr val="tx1"/>
                </a:solidFill>
                <a:latin typeface="+mn-lt"/>
                <a:ea typeface="+mn-ea"/>
                <a:cs typeface="+mn-cs"/>
              </a:rPr>
              <a:t> o tag.</a:t>
            </a:r>
          </a:p>
          <a:p>
            <a:pPr marL="0" algn="l" defTabSz="914400" rtl="0" eaLnBrk="1" latinLnBrk="0" hangingPunct="1"/>
            <a:endParaRPr lang="en-CA" altLang="es-AR" sz="1200" kern="1200" dirty="0">
              <a:solidFill>
                <a:schemeClr val="tx1"/>
              </a:solidFill>
              <a:latin typeface="+mn-lt"/>
              <a:ea typeface="+mn-ea"/>
              <a:cs typeface="+mn-cs"/>
            </a:endParaRPr>
          </a:p>
          <a:p>
            <a:pPr marL="0" algn="l" defTabSz="914400" rtl="0" eaLnBrk="1" latinLnBrk="0" hangingPunct="1"/>
            <a:r>
              <a:rPr lang="en-CA" altLang="es-AR" sz="1200" kern="1200" dirty="0" err="1">
                <a:solidFill>
                  <a:schemeClr val="tx1"/>
                </a:solidFill>
                <a:latin typeface="+mn-lt"/>
                <a:ea typeface="+mn-ea"/>
                <a:cs typeface="+mn-cs"/>
              </a:rPr>
              <a:t>Lectores</a:t>
            </a:r>
            <a:r>
              <a:rPr lang="en-CA" altLang="es-AR" sz="1200" kern="1200" dirty="0">
                <a:solidFill>
                  <a:schemeClr val="tx1"/>
                </a:solidFill>
                <a:latin typeface="+mn-lt"/>
                <a:ea typeface="+mn-ea"/>
                <a:cs typeface="+mn-cs"/>
              </a:rPr>
              <a:t>:</a:t>
            </a:r>
          </a:p>
          <a:p>
            <a:pPr marL="0" algn="l" defTabSz="914400" rtl="0" eaLnBrk="1" latinLnBrk="0" hangingPunct="1"/>
            <a:endParaRPr lang="en-CA" altLang="es-AR" sz="1200" kern="1200" dirty="0">
              <a:solidFill>
                <a:schemeClr val="tx1"/>
              </a:solidFill>
              <a:latin typeface="+mn-lt"/>
              <a:ea typeface="+mn-ea"/>
              <a:cs typeface="+mn-cs"/>
            </a:endParaRPr>
          </a:p>
          <a:p>
            <a:r>
              <a:rPr lang="en-CA" altLang="es-AR" sz="1200" kern="1200" dirty="0">
                <a:solidFill>
                  <a:schemeClr val="tx1"/>
                </a:solidFill>
                <a:latin typeface="+mn-lt"/>
                <a:ea typeface="+mn-ea"/>
                <a:cs typeface="+mn-cs"/>
              </a:rPr>
              <a:t>R915. </a:t>
            </a:r>
            <a:r>
              <a:rPr lang="en-CA" altLang="es-AR" sz="1200" dirty="0">
                <a:latin typeface="Calibri" pitchFamily="34" charset="0"/>
              </a:rPr>
              <a:t>Lector de </a:t>
            </a:r>
            <a:r>
              <a:rPr lang="en-CA" altLang="es-AR" sz="1200" dirty="0" err="1">
                <a:latin typeface="Calibri" pitchFamily="34" charset="0"/>
              </a:rPr>
              <a:t>tarjetas</a:t>
            </a:r>
            <a:r>
              <a:rPr lang="en-CA" altLang="es-AR" sz="1200" dirty="0">
                <a:latin typeface="Calibri" pitchFamily="34" charset="0"/>
              </a:rPr>
              <a:t>.</a:t>
            </a:r>
            <a:br>
              <a:rPr lang="en-CA" altLang="es-AR" sz="1200" dirty="0">
                <a:latin typeface="Calibri" pitchFamily="34" charset="0"/>
              </a:rPr>
            </a:br>
            <a:r>
              <a:rPr lang="en-CA" altLang="es-AR" sz="1200" dirty="0">
                <a:latin typeface="Calibri" pitchFamily="34" charset="0"/>
              </a:rPr>
              <a:t>Indoor/Outdoor.</a:t>
            </a:r>
          </a:p>
          <a:p>
            <a:r>
              <a:rPr lang="en-CA" altLang="es-AR" sz="1200" dirty="0" err="1">
                <a:latin typeface="Calibri" pitchFamily="34" charset="0"/>
              </a:rPr>
              <a:t>Teclado</a:t>
            </a:r>
            <a:r>
              <a:rPr lang="en-CA" altLang="es-AR" sz="1200" dirty="0">
                <a:latin typeface="Calibri" pitchFamily="34" charset="0"/>
              </a:rPr>
              <a:t> </a:t>
            </a:r>
            <a:r>
              <a:rPr lang="en-CA" altLang="es-AR" sz="1200" dirty="0" err="1">
                <a:latin typeface="Calibri" pitchFamily="34" charset="0"/>
              </a:rPr>
              <a:t>incluído</a:t>
            </a:r>
            <a:r>
              <a:rPr lang="en-CA" altLang="es-AR" sz="1200" dirty="0">
                <a:latin typeface="Calibri" pitchFamily="34" charset="0"/>
              </a:rPr>
              <a:t>. </a:t>
            </a:r>
          </a:p>
          <a:p>
            <a:r>
              <a:rPr lang="en-CA" altLang="es-AR" sz="1200" dirty="0" err="1">
                <a:latin typeface="Calibri" pitchFamily="34" charset="0"/>
              </a:rPr>
              <a:t>Soporta</a:t>
            </a:r>
            <a:r>
              <a:rPr lang="en-CA" altLang="es-AR" sz="1200" dirty="0">
                <a:latin typeface="Calibri" pitchFamily="34" charset="0"/>
              </a:rPr>
              <a:t> </a:t>
            </a:r>
            <a:r>
              <a:rPr lang="en-CA" altLang="es-AR" sz="1200" dirty="0" err="1">
                <a:latin typeface="Calibri" pitchFamily="34" charset="0"/>
              </a:rPr>
              <a:t>formato</a:t>
            </a:r>
            <a:r>
              <a:rPr lang="en-CA" altLang="es-AR" sz="1200" dirty="0">
                <a:latin typeface="Calibri" pitchFamily="34" charset="0"/>
              </a:rPr>
              <a:t> RS-485 (para </a:t>
            </a:r>
            <a:r>
              <a:rPr lang="en-CA" altLang="es-AR" sz="1200" dirty="0" err="1">
                <a:latin typeface="Calibri" pitchFamily="34" charset="0"/>
              </a:rPr>
              <a:t>cablear</a:t>
            </a:r>
            <a:r>
              <a:rPr lang="en-CA" altLang="es-AR" sz="1200" dirty="0">
                <a:latin typeface="Calibri" pitchFamily="34" charset="0"/>
              </a:rPr>
              <a:t> hasta 300m).</a:t>
            </a:r>
          </a:p>
          <a:p>
            <a:endParaRPr lang="en-CA" altLang="es-AR" sz="1200" dirty="0">
              <a:latin typeface="Calibri" pitchFamily="34" charset="0"/>
            </a:endParaRPr>
          </a:p>
          <a:p>
            <a:r>
              <a:rPr lang="en-CA" altLang="es-AR" sz="1200" dirty="0">
                <a:latin typeface="Calibri" pitchFamily="34" charset="0"/>
              </a:rPr>
              <a:t>R910. Lector de </a:t>
            </a:r>
            <a:r>
              <a:rPr lang="en-CA" altLang="es-AR" sz="1200" dirty="0" err="1">
                <a:latin typeface="Calibri" pitchFamily="34" charset="0"/>
              </a:rPr>
              <a:t>tarjetas</a:t>
            </a:r>
            <a:r>
              <a:rPr lang="en-CA" altLang="es-AR" sz="1200" dirty="0">
                <a:latin typeface="Calibri" pitchFamily="34" charset="0"/>
              </a:rPr>
              <a:t>.</a:t>
            </a:r>
          </a:p>
          <a:p>
            <a:r>
              <a:rPr lang="en-CA" altLang="es-AR" sz="1200" dirty="0" err="1">
                <a:latin typeface="Calibri" pitchFamily="34" charset="0"/>
              </a:rPr>
              <a:t>Mismas</a:t>
            </a:r>
            <a:r>
              <a:rPr lang="en-CA" altLang="es-AR" sz="1200" dirty="0">
                <a:latin typeface="Calibri" pitchFamily="34" charset="0"/>
              </a:rPr>
              <a:t> </a:t>
            </a:r>
            <a:r>
              <a:rPr lang="en-CA" altLang="es-AR" sz="1200" dirty="0" err="1">
                <a:latin typeface="Calibri" pitchFamily="34" charset="0"/>
              </a:rPr>
              <a:t>características</a:t>
            </a:r>
            <a:r>
              <a:rPr lang="en-CA" altLang="es-AR" sz="1200" dirty="0">
                <a:latin typeface="Calibri" pitchFamily="34" charset="0"/>
              </a:rPr>
              <a:t> que el R915 </a:t>
            </a:r>
            <a:r>
              <a:rPr lang="en-CA" altLang="es-AR" sz="1200" dirty="0" err="1">
                <a:latin typeface="Calibri" pitchFamily="34" charset="0"/>
              </a:rPr>
              <a:t>pero</a:t>
            </a:r>
            <a:r>
              <a:rPr lang="en-CA" altLang="es-AR" sz="1200" dirty="0">
                <a:latin typeface="Calibri" pitchFamily="34" charset="0"/>
              </a:rPr>
              <a:t> sin </a:t>
            </a:r>
            <a:r>
              <a:rPr lang="en-CA" altLang="es-AR" sz="1200" dirty="0" err="1">
                <a:latin typeface="Calibri" pitchFamily="34" charset="0"/>
              </a:rPr>
              <a:t>teclado</a:t>
            </a:r>
            <a:r>
              <a:rPr lang="en-CA" altLang="es-AR" sz="1200" dirty="0">
                <a:latin typeface="Calibri" pitchFamily="34" charset="0"/>
              </a:rPr>
              <a:t>. </a:t>
            </a:r>
            <a:r>
              <a:rPr lang="en-CA" altLang="es-AR" sz="1200" dirty="0" err="1">
                <a:latin typeface="Calibri" pitchFamily="34" charset="0"/>
              </a:rPr>
              <a:t>Económico</a:t>
            </a:r>
            <a:r>
              <a:rPr lang="en-CA" altLang="es-AR" sz="1200" dirty="0">
                <a:latin typeface="Calibri" pitchFamily="34" charset="0"/>
              </a:rPr>
              <a:t>.</a:t>
            </a:r>
          </a:p>
          <a:p>
            <a:endParaRPr lang="en-CA" altLang="es-AR" sz="1200" dirty="0">
              <a:latin typeface="Calibri" pitchFamily="34" charset="0"/>
            </a:endParaRPr>
          </a:p>
          <a:p>
            <a:r>
              <a:rPr lang="en-CA" altLang="es-AR" sz="1200" dirty="0">
                <a:latin typeface="Calibri" pitchFamily="34" charset="0"/>
              </a:rPr>
              <a:t>Con el </a:t>
            </a:r>
            <a:r>
              <a:rPr lang="en-CA" altLang="es-AR" sz="1200" dirty="0" err="1">
                <a:latin typeface="Calibri" pitchFamily="34" charset="0"/>
              </a:rPr>
              <a:t>conectado</a:t>
            </a:r>
            <a:r>
              <a:rPr lang="en-CA" altLang="es-AR" sz="1200" dirty="0">
                <a:latin typeface="Calibri" pitchFamily="34" charset="0"/>
              </a:rPr>
              <a:t> de un modulo </a:t>
            </a:r>
            <a:r>
              <a:rPr lang="en-CA" altLang="es-AR" sz="1200" dirty="0" err="1">
                <a:latin typeface="Calibri" pitchFamily="34" charset="0"/>
              </a:rPr>
              <a:t>transceptor</a:t>
            </a:r>
            <a:r>
              <a:rPr lang="en-CA" altLang="es-AR" sz="1200" dirty="0">
                <a:latin typeface="Calibri" pitchFamily="34" charset="0"/>
              </a:rPr>
              <a:t> RTX3 Podemos </a:t>
            </a:r>
            <a:r>
              <a:rPr lang="en-CA" altLang="es-AR" sz="1200" dirty="0" err="1">
                <a:latin typeface="Calibri" pitchFamily="34" charset="0"/>
              </a:rPr>
              <a:t>convertir</a:t>
            </a:r>
            <a:r>
              <a:rPr lang="en-CA" altLang="es-AR" sz="1200" dirty="0">
                <a:latin typeface="Calibri" pitchFamily="34" charset="0"/>
              </a:rPr>
              <a:t> </a:t>
            </a:r>
            <a:r>
              <a:rPr lang="en-CA" altLang="es-AR" sz="1200" dirty="0" err="1">
                <a:latin typeface="Calibri" pitchFamily="34" charset="0"/>
              </a:rPr>
              <a:t>nuestra</a:t>
            </a:r>
            <a:r>
              <a:rPr lang="en-CA" altLang="es-AR" sz="1200" dirty="0">
                <a:latin typeface="Calibri" pitchFamily="34" charset="0"/>
              </a:rPr>
              <a:t> central </a:t>
            </a:r>
            <a:r>
              <a:rPr lang="en-CA" altLang="es-AR" sz="1200" dirty="0" err="1">
                <a:latin typeface="Calibri" pitchFamily="34" charset="0"/>
              </a:rPr>
              <a:t>en</a:t>
            </a:r>
            <a:r>
              <a:rPr lang="en-CA" altLang="es-AR" sz="1200" dirty="0">
                <a:latin typeface="Calibri" pitchFamily="34" charset="0"/>
              </a:rPr>
              <a:t> una </a:t>
            </a:r>
            <a:r>
              <a:rPr lang="en-CA" altLang="es-AR" sz="1200" dirty="0" err="1">
                <a:latin typeface="Calibri" pitchFamily="34" charset="0"/>
              </a:rPr>
              <a:t>híbrida</a:t>
            </a:r>
            <a:r>
              <a:rPr lang="en-CA" altLang="es-AR" sz="1200" dirty="0">
                <a:latin typeface="Calibri" pitchFamily="34" charset="0"/>
              </a:rPr>
              <a:t>. </a:t>
            </a:r>
            <a:r>
              <a:rPr lang="en-CA" altLang="es-AR" sz="1200" dirty="0" err="1">
                <a:latin typeface="Calibri" pitchFamily="34" charset="0"/>
              </a:rPr>
              <a:t>Donde</a:t>
            </a:r>
            <a:r>
              <a:rPr lang="en-CA" altLang="es-AR" sz="1200" dirty="0">
                <a:latin typeface="Calibri" pitchFamily="34" charset="0"/>
              </a:rPr>
              <a:t> </a:t>
            </a:r>
            <a:r>
              <a:rPr lang="en-CA" altLang="es-AR" sz="1200" dirty="0" err="1">
                <a:latin typeface="Calibri" pitchFamily="34" charset="0"/>
              </a:rPr>
              <a:t>podremos</a:t>
            </a:r>
            <a:r>
              <a:rPr lang="en-CA" altLang="es-AR" sz="1200" dirty="0">
                <a:latin typeface="Calibri" pitchFamily="34" charset="0"/>
              </a:rPr>
              <a:t> </a:t>
            </a:r>
            <a:r>
              <a:rPr lang="en-CA" altLang="es-AR" sz="1200" dirty="0" err="1">
                <a:latin typeface="Calibri" pitchFamily="34" charset="0"/>
              </a:rPr>
              <a:t>utilizar</a:t>
            </a:r>
            <a:r>
              <a:rPr lang="en-CA" altLang="es-AR" sz="1200" dirty="0">
                <a:latin typeface="Calibri" pitchFamily="34" charset="0"/>
              </a:rPr>
              <a:t> </a:t>
            </a:r>
            <a:r>
              <a:rPr lang="en-CA" altLang="es-AR" sz="1200" dirty="0" err="1">
                <a:latin typeface="Calibri" pitchFamily="34" charset="0"/>
              </a:rPr>
              <a:t>todos</a:t>
            </a:r>
            <a:r>
              <a:rPr lang="en-CA" altLang="es-AR" sz="1200" dirty="0">
                <a:latin typeface="Calibri" pitchFamily="34" charset="0"/>
              </a:rPr>
              <a:t> los </a:t>
            </a:r>
            <a:r>
              <a:rPr lang="en-CA" altLang="es-AR" sz="1200" dirty="0" err="1">
                <a:latin typeface="Calibri" pitchFamily="34" charset="0"/>
              </a:rPr>
              <a:t>módulos</a:t>
            </a:r>
            <a:r>
              <a:rPr lang="en-CA" altLang="es-AR" sz="1200" dirty="0">
                <a:latin typeface="Calibri" pitchFamily="34" charset="0"/>
              </a:rPr>
              <a:t> </a:t>
            </a:r>
            <a:r>
              <a:rPr lang="en-CA" altLang="es-AR" sz="1200" dirty="0" err="1">
                <a:latin typeface="Calibri" pitchFamily="34" charset="0"/>
              </a:rPr>
              <a:t>ya</a:t>
            </a:r>
            <a:r>
              <a:rPr lang="en-CA" altLang="es-AR" sz="1200" dirty="0">
                <a:latin typeface="Calibri" pitchFamily="34" charset="0"/>
              </a:rPr>
              <a:t> vistos </a:t>
            </a:r>
            <a:r>
              <a:rPr lang="en-CA" altLang="es-AR" sz="1200" dirty="0" err="1">
                <a:latin typeface="Calibri" pitchFamily="34" charset="0"/>
              </a:rPr>
              <a:t>pero</a:t>
            </a:r>
            <a:r>
              <a:rPr lang="en-CA" altLang="es-AR" sz="1200" dirty="0">
                <a:latin typeface="Calibri" pitchFamily="34" charset="0"/>
              </a:rPr>
              <a:t> </a:t>
            </a:r>
            <a:r>
              <a:rPr lang="en-CA" altLang="es-AR" sz="1200" dirty="0" err="1">
                <a:latin typeface="Calibri" pitchFamily="34" charset="0"/>
              </a:rPr>
              <a:t>además</a:t>
            </a:r>
            <a:r>
              <a:rPr lang="en-CA" altLang="es-AR" sz="1200" dirty="0">
                <a:latin typeface="Calibri" pitchFamily="34" charset="0"/>
              </a:rPr>
              <a:t> el control </a:t>
            </a:r>
            <a:r>
              <a:rPr lang="en-CA" altLang="es-AR" sz="1200" dirty="0" err="1">
                <a:latin typeface="Calibri" pitchFamily="34" charset="0"/>
              </a:rPr>
              <a:t>remoto</a:t>
            </a:r>
            <a:r>
              <a:rPr lang="en-CA" altLang="es-AR" sz="1200" dirty="0">
                <a:latin typeface="Calibri" pitchFamily="34" charset="0"/>
              </a:rPr>
              <a:t> RAC2, el </a:t>
            </a:r>
            <a:r>
              <a:rPr lang="en-CA" altLang="es-AR" sz="1200" dirty="0" err="1">
                <a:latin typeface="Calibri" pitchFamily="34" charset="0"/>
              </a:rPr>
              <a:t>cual</a:t>
            </a:r>
            <a:r>
              <a:rPr lang="en-CA" altLang="es-AR" sz="1200" dirty="0">
                <a:latin typeface="Calibri" pitchFamily="34" charset="0"/>
              </a:rPr>
              <a:t> </a:t>
            </a:r>
            <a:r>
              <a:rPr lang="en-CA" altLang="es-AR" sz="1200" dirty="0" err="1">
                <a:latin typeface="Calibri" pitchFamily="34" charset="0"/>
              </a:rPr>
              <a:t>vemos</a:t>
            </a:r>
            <a:r>
              <a:rPr lang="en-CA" altLang="es-AR" sz="1200" dirty="0">
                <a:latin typeface="Calibri" pitchFamily="34" charset="0"/>
              </a:rPr>
              <a:t> </a:t>
            </a:r>
            <a:r>
              <a:rPr lang="en-CA" altLang="es-AR" sz="1200" dirty="0" err="1">
                <a:latin typeface="Calibri" pitchFamily="34" charset="0"/>
              </a:rPr>
              <a:t>en</a:t>
            </a:r>
            <a:r>
              <a:rPr lang="en-CA" altLang="es-AR" sz="1200" dirty="0">
                <a:latin typeface="Calibri" pitchFamily="34" charset="0"/>
              </a:rPr>
              <a:t> </a:t>
            </a:r>
            <a:r>
              <a:rPr lang="en-CA" altLang="es-AR" sz="1200" dirty="0" err="1">
                <a:latin typeface="Calibri" pitchFamily="34" charset="0"/>
              </a:rPr>
              <a:t>pantalla</a:t>
            </a:r>
            <a:r>
              <a:rPr lang="en-CA" altLang="es-AR" sz="1200" dirty="0">
                <a:latin typeface="Calibri" pitchFamily="34" charset="0"/>
              </a:rPr>
              <a:t> que </a:t>
            </a:r>
            <a:r>
              <a:rPr lang="en-CA" altLang="es-AR" sz="1200" dirty="0" err="1">
                <a:latin typeface="Calibri" pitchFamily="34" charset="0"/>
              </a:rPr>
              <a:t>además</a:t>
            </a:r>
            <a:r>
              <a:rPr lang="en-CA" altLang="es-AR" sz="1200" dirty="0">
                <a:latin typeface="Calibri" pitchFamily="34" charset="0"/>
              </a:rPr>
              <a:t> </a:t>
            </a:r>
            <a:r>
              <a:rPr lang="en-CA" altLang="es-AR" sz="1200" dirty="0" err="1">
                <a:latin typeface="Calibri" pitchFamily="34" charset="0"/>
              </a:rPr>
              <a:t>tiene</a:t>
            </a:r>
            <a:r>
              <a:rPr lang="en-CA" altLang="es-AR" sz="1200" dirty="0">
                <a:latin typeface="Calibri" pitchFamily="34" charset="0"/>
              </a:rPr>
              <a:t> un tag </a:t>
            </a:r>
            <a:r>
              <a:rPr lang="en-CA" altLang="es-AR" sz="1200" dirty="0" err="1">
                <a:latin typeface="Calibri" pitchFamily="34" charset="0"/>
              </a:rPr>
              <a:t>incluído</a:t>
            </a:r>
            <a:r>
              <a:rPr lang="en-CA" altLang="es-AR" sz="1200" dirty="0">
                <a:latin typeface="Calibri" pitchFamily="34" charset="0"/>
              </a:rPr>
              <a:t> que </a:t>
            </a:r>
            <a:r>
              <a:rPr lang="en-CA" altLang="es-AR" sz="1200" dirty="0" err="1">
                <a:latin typeface="Calibri" pitchFamily="34" charset="0"/>
              </a:rPr>
              <a:t>podremos</a:t>
            </a:r>
            <a:r>
              <a:rPr lang="en-CA" altLang="es-AR" sz="1200" dirty="0">
                <a:latin typeface="Calibri" pitchFamily="34" charset="0"/>
              </a:rPr>
              <a:t> </a:t>
            </a:r>
            <a:r>
              <a:rPr lang="en-CA" altLang="es-AR" sz="1200" dirty="0" err="1">
                <a:latin typeface="Calibri" pitchFamily="34" charset="0"/>
              </a:rPr>
              <a:t>usar</a:t>
            </a:r>
            <a:r>
              <a:rPr lang="en-CA" altLang="es-AR" sz="1200" dirty="0">
                <a:latin typeface="Calibri" pitchFamily="34" charset="0"/>
              </a:rPr>
              <a:t> </a:t>
            </a:r>
            <a:r>
              <a:rPr lang="en-CA" altLang="es-AR" sz="1200" dirty="0" err="1">
                <a:latin typeface="Calibri" pitchFamily="34" charset="0"/>
              </a:rPr>
              <a:t>en</a:t>
            </a:r>
            <a:r>
              <a:rPr lang="en-CA" altLang="es-AR" sz="1200" dirty="0">
                <a:latin typeface="Calibri" pitchFamily="34" charset="0"/>
              </a:rPr>
              <a:t> los </a:t>
            </a:r>
            <a:r>
              <a:rPr lang="en-CA" altLang="es-AR" sz="1200" dirty="0" err="1">
                <a:latin typeface="Calibri" pitchFamily="34" charset="0"/>
              </a:rPr>
              <a:t>lectores</a:t>
            </a:r>
            <a:r>
              <a:rPr lang="en-CA" altLang="es-AR" sz="1200" dirty="0">
                <a:latin typeface="Calibri" pitchFamily="34" charset="0"/>
              </a:rPr>
              <a:t> para no </a:t>
            </a:r>
            <a:r>
              <a:rPr lang="en-CA" altLang="es-AR" sz="1200" dirty="0" err="1">
                <a:latin typeface="Calibri" pitchFamily="34" charset="0"/>
              </a:rPr>
              <a:t>tenes</a:t>
            </a:r>
            <a:r>
              <a:rPr lang="en-CA" altLang="es-AR" sz="1200" dirty="0">
                <a:latin typeface="Calibri" pitchFamily="34" charset="0"/>
              </a:rPr>
              <a:t> que </a:t>
            </a:r>
            <a:r>
              <a:rPr lang="en-CA" altLang="es-AR" sz="1200" dirty="0" err="1">
                <a:latin typeface="Calibri" pitchFamily="34" charset="0"/>
              </a:rPr>
              <a:t>tener</a:t>
            </a:r>
            <a:r>
              <a:rPr lang="en-CA" altLang="es-AR" sz="1200" dirty="0">
                <a:latin typeface="Calibri" pitchFamily="34" charset="0"/>
              </a:rPr>
              <a:t> </a:t>
            </a:r>
            <a:r>
              <a:rPr lang="en-CA" altLang="es-AR" sz="1200" dirty="0" err="1">
                <a:latin typeface="Calibri" pitchFamily="34" charset="0"/>
              </a:rPr>
              <a:t>ambas</a:t>
            </a:r>
            <a:r>
              <a:rPr lang="en-CA" altLang="es-AR" sz="1200" dirty="0">
                <a:latin typeface="Calibri" pitchFamily="34" charset="0"/>
              </a:rPr>
              <a:t> </a:t>
            </a:r>
            <a:r>
              <a:rPr lang="en-CA" altLang="es-AR" sz="1200" dirty="0" err="1">
                <a:latin typeface="Calibri" pitchFamily="34" charset="0"/>
              </a:rPr>
              <a:t>cosas</a:t>
            </a:r>
            <a:r>
              <a:rPr lang="en-CA" altLang="es-AR" sz="1200" dirty="0">
                <a:latin typeface="Calibri" pitchFamily="34" charset="0"/>
              </a:rPr>
              <a:t> por </a:t>
            </a:r>
            <a:r>
              <a:rPr lang="en-CA" altLang="es-AR" sz="1200" dirty="0" err="1">
                <a:latin typeface="Calibri" pitchFamily="34" charset="0"/>
              </a:rPr>
              <a:t>separado</a:t>
            </a:r>
            <a:r>
              <a:rPr lang="en-CA" altLang="es-AR" sz="1200" dirty="0">
                <a:latin typeface="Calibri" pitchFamily="34" charset="0"/>
              </a:rPr>
              <a:t>.</a:t>
            </a:r>
          </a:p>
          <a:p>
            <a:pPr marL="0" algn="l" defTabSz="914400" rtl="0" eaLnBrk="1" latinLnBrk="0" hangingPunct="1"/>
            <a:endParaRPr lang="en-CA" altLang="es-AR" sz="1200" kern="1200" dirty="0">
              <a:solidFill>
                <a:schemeClr val="tx1"/>
              </a:solidFill>
              <a:latin typeface="+mn-lt"/>
              <a:ea typeface="+mn-ea"/>
              <a:cs typeface="+mn-cs"/>
            </a:endParaRPr>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25</a:t>
            </a:fld>
            <a:endParaRPr lang="es-ES"/>
          </a:p>
        </p:txBody>
      </p:sp>
    </p:spTree>
    <p:extLst>
      <p:ext uri="{BB962C8B-B14F-4D97-AF65-F5344CB8AC3E}">
        <p14:creationId xmlns:p14="http://schemas.microsoft.com/office/powerpoint/2010/main" val="1278564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K641+.</a:t>
            </a:r>
            <a:r>
              <a:rPr lang="en-US" sz="1200" dirty="0"/>
              <a:t> </a:t>
            </a:r>
          </a:p>
          <a:p>
            <a:r>
              <a:rPr lang="en-US" sz="1200" dirty="0"/>
              <a:t>-</a:t>
            </a:r>
            <a:r>
              <a:rPr lang="en-US" sz="1200" dirty="0" err="1"/>
              <a:t>Pantalla</a:t>
            </a:r>
            <a:r>
              <a:rPr lang="en-US" sz="1200" dirty="0"/>
              <a:t> LCD 32 </a:t>
            </a:r>
            <a:r>
              <a:rPr lang="en-US" sz="1200" dirty="0" err="1"/>
              <a:t>caracteres</a:t>
            </a:r>
            <a:r>
              <a:rPr lang="en-US" sz="1200" dirty="0"/>
              <a:t>.</a:t>
            </a:r>
          </a:p>
          <a:p>
            <a:r>
              <a:rPr lang="en-US" sz="1200" dirty="0"/>
              <a:t>-1 zona y 1 Salida Programable.</a:t>
            </a:r>
          </a:p>
          <a:p>
            <a:r>
              <a:rPr lang="en-US" sz="1200" dirty="0"/>
              <a:t>-</a:t>
            </a:r>
            <a:r>
              <a:rPr lang="en-US" sz="1200" dirty="0" err="1"/>
              <a:t>Asignable</a:t>
            </a:r>
            <a:r>
              <a:rPr lang="en-US" sz="1200" dirty="0"/>
              <a:t> a 1 o </a:t>
            </a:r>
            <a:r>
              <a:rPr lang="en-US" sz="1200" dirty="0" err="1"/>
              <a:t>más</a:t>
            </a:r>
            <a:r>
              <a:rPr lang="en-US" sz="1200" dirty="0"/>
              <a:t> </a:t>
            </a:r>
            <a:r>
              <a:rPr lang="en-US" sz="1200" dirty="0" err="1"/>
              <a:t>particiones</a:t>
            </a:r>
            <a:r>
              <a:rPr lang="en-US" sz="1200" dirty="0"/>
              <a:t>.</a:t>
            </a:r>
          </a:p>
          <a:p>
            <a:r>
              <a:rPr lang="en-US" sz="1200" dirty="0"/>
              <a:t>-14 </a:t>
            </a:r>
            <a:r>
              <a:rPr lang="en-US" sz="1200" dirty="0" err="1"/>
              <a:t>teclas</a:t>
            </a:r>
            <a:r>
              <a:rPr lang="en-US" sz="1200" dirty="0"/>
              <a:t> de function </a:t>
            </a:r>
            <a:r>
              <a:rPr lang="en-US" sz="1200" dirty="0" err="1"/>
              <a:t>apretando</a:t>
            </a:r>
            <a:r>
              <a:rPr lang="en-US" sz="1200" dirty="0"/>
              <a:t> una Tecla.</a:t>
            </a:r>
          </a:p>
          <a:p>
            <a:r>
              <a:rPr lang="en-US" sz="1200" dirty="0"/>
              <a:t>-Backlight, </a:t>
            </a:r>
            <a:r>
              <a:rPr lang="en-US" sz="1200" dirty="0" err="1"/>
              <a:t>contraste</a:t>
            </a:r>
            <a:r>
              <a:rPr lang="en-US" sz="1200" dirty="0"/>
              <a:t> y </a:t>
            </a:r>
            <a:r>
              <a:rPr lang="en-US" sz="1200" dirty="0" err="1"/>
              <a:t>velocidad</a:t>
            </a:r>
            <a:r>
              <a:rPr lang="en-US" sz="1200" dirty="0"/>
              <a:t> de scroll adjustable.</a:t>
            </a:r>
          </a:p>
          <a:p>
            <a:r>
              <a:rPr lang="en-US" sz="1200" dirty="0"/>
              <a:t>-3 </a:t>
            </a:r>
            <a:r>
              <a:rPr lang="en-US" sz="1200" dirty="0" err="1"/>
              <a:t>tipos</a:t>
            </a:r>
            <a:r>
              <a:rPr lang="en-US" sz="1200" dirty="0"/>
              <a:t> de </a:t>
            </a:r>
            <a:r>
              <a:rPr lang="en-US" sz="1200" dirty="0" err="1"/>
              <a:t>pánicos</a:t>
            </a:r>
            <a:r>
              <a:rPr lang="en-US" sz="1200" dirty="0"/>
              <a:t>.</a:t>
            </a:r>
            <a:endParaRPr lang="es-AR" dirty="0"/>
          </a:p>
          <a:p>
            <a:endParaRPr lang="es-AR" dirty="0"/>
          </a:p>
          <a:p>
            <a:r>
              <a:rPr lang="es-AR" dirty="0"/>
              <a:t>K641R.</a:t>
            </a:r>
          </a:p>
          <a:p>
            <a:r>
              <a:rPr lang="es-AR" sz="1200" dirty="0"/>
              <a:t>-</a:t>
            </a:r>
            <a:r>
              <a:rPr lang="en-US" sz="1200" dirty="0" err="1"/>
              <a:t>Mismas</a:t>
            </a:r>
            <a:r>
              <a:rPr lang="en-US" sz="1200" dirty="0"/>
              <a:t> </a:t>
            </a:r>
            <a:r>
              <a:rPr lang="en-US" sz="1200" dirty="0" err="1"/>
              <a:t>características</a:t>
            </a:r>
            <a:r>
              <a:rPr lang="en-US" sz="1200" dirty="0"/>
              <a:t> que K641+.</a:t>
            </a:r>
          </a:p>
          <a:p>
            <a:r>
              <a:rPr lang="en-US" sz="1200" dirty="0"/>
              <a:t>-Control de </a:t>
            </a:r>
            <a:r>
              <a:rPr lang="en-US" sz="1200" dirty="0" err="1"/>
              <a:t>acceso</a:t>
            </a:r>
            <a:r>
              <a:rPr lang="en-US" sz="1200" dirty="0"/>
              <a:t> </a:t>
            </a:r>
            <a:r>
              <a:rPr lang="en-US" sz="1200" dirty="0" err="1"/>
              <a:t>incluído</a:t>
            </a:r>
            <a:r>
              <a:rPr lang="en-US" sz="1200" dirty="0"/>
              <a:t>: Lector de </a:t>
            </a:r>
            <a:r>
              <a:rPr lang="en-US" sz="1200" dirty="0" err="1"/>
              <a:t>tarjetas</a:t>
            </a:r>
            <a:r>
              <a:rPr lang="en-US" sz="1200" dirty="0"/>
              <a:t>, </a:t>
            </a:r>
            <a:r>
              <a:rPr lang="en-US" sz="1200" dirty="0" err="1"/>
              <a:t>contacto</a:t>
            </a:r>
            <a:r>
              <a:rPr lang="en-US" sz="1200" dirty="0"/>
              <a:t> de </a:t>
            </a:r>
            <a:r>
              <a:rPr lang="en-US" sz="1200" dirty="0" err="1"/>
              <a:t>puerta</a:t>
            </a:r>
            <a:r>
              <a:rPr lang="en-US" sz="1200" dirty="0"/>
              <a:t>, REX,  </a:t>
            </a:r>
            <a:r>
              <a:rPr lang="en-US" sz="1200" dirty="0" err="1"/>
              <a:t>salida</a:t>
            </a:r>
            <a:r>
              <a:rPr lang="en-US" sz="1200" dirty="0"/>
              <a:t> para </a:t>
            </a:r>
            <a:r>
              <a:rPr lang="en-US" sz="1200" dirty="0" err="1"/>
              <a:t>cerradura</a:t>
            </a:r>
            <a:r>
              <a:rPr lang="en-US" sz="1200" dirty="0"/>
              <a:t>, </a:t>
            </a:r>
            <a:r>
              <a:rPr lang="en-US" sz="1200" dirty="0" err="1"/>
              <a:t>alarmas</a:t>
            </a:r>
            <a:r>
              <a:rPr lang="en-US" sz="1200" dirty="0"/>
              <a:t> por </a:t>
            </a:r>
            <a:r>
              <a:rPr lang="en-US" sz="1200" dirty="0" err="1"/>
              <a:t>puerta</a:t>
            </a:r>
            <a:r>
              <a:rPr lang="en-US" sz="1200" dirty="0"/>
              <a:t> </a:t>
            </a:r>
            <a:r>
              <a:rPr lang="en-US" sz="1200" dirty="0" err="1"/>
              <a:t>dejada</a:t>
            </a:r>
            <a:r>
              <a:rPr lang="en-US" sz="1200" dirty="0"/>
              <a:t> </a:t>
            </a:r>
            <a:r>
              <a:rPr lang="en-US" sz="1200" dirty="0" err="1"/>
              <a:t>abierta</a:t>
            </a:r>
            <a:r>
              <a:rPr lang="en-US" sz="1200" dirty="0"/>
              <a:t> y </a:t>
            </a:r>
            <a:r>
              <a:rPr lang="en-US" sz="1200" dirty="0" err="1"/>
              <a:t>puerta</a:t>
            </a:r>
            <a:r>
              <a:rPr lang="en-US" sz="1200" dirty="0"/>
              <a:t> </a:t>
            </a:r>
            <a:r>
              <a:rPr lang="en-US" sz="1200" dirty="0" err="1"/>
              <a:t>forzada</a:t>
            </a:r>
            <a:r>
              <a:rPr lang="en-US" sz="1200" dirty="0"/>
              <a:t>.</a:t>
            </a:r>
            <a:endParaRPr lang="es-ES" sz="1200" dirty="0"/>
          </a:p>
          <a:p>
            <a:r>
              <a:rPr lang="en-US" sz="1200" dirty="0"/>
              <a:t>-</a:t>
            </a:r>
            <a:r>
              <a:rPr lang="en-US" sz="1200" dirty="0" err="1"/>
              <a:t>Posibilidad</a:t>
            </a:r>
            <a:r>
              <a:rPr lang="en-US" sz="1200" dirty="0"/>
              <a:t> de </a:t>
            </a:r>
            <a:r>
              <a:rPr lang="en-US" sz="1200" dirty="0" err="1"/>
              <a:t>armado</a:t>
            </a:r>
            <a:r>
              <a:rPr lang="en-US" sz="1200" dirty="0"/>
              <a:t> y </a:t>
            </a:r>
            <a:r>
              <a:rPr lang="en-US" sz="1200" dirty="0" err="1"/>
              <a:t>desarmado</a:t>
            </a:r>
            <a:r>
              <a:rPr lang="en-US" sz="1200" dirty="0"/>
              <a:t> con </a:t>
            </a:r>
            <a:r>
              <a:rPr lang="en-US" sz="1200" dirty="0" err="1"/>
              <a:t>tarjeta</a:t>
            </a:r>
            <a:r>
              <a:rPr lang="en-US" sz="1200" dirty="0"/>
              <a:t>.</a:t>
            </a:r>
          </a:p>
          <a:p>
            <a:r>
              <a:rPr lang="en-US" sz="1200" dirty="0"/>
              <a:t>Es </a:t>
            </a:r>
            <a:r>
              <a:rPr lang="en-US" sz="1200" dirty="0" err="1"/>
              <a:t>decir</a:t>
            </a:r>
            <a:r>
              <a:rPr lang="en-US" sz="1200" dirty="0"/>
              <a:t>, </a:t>
            </a:r>
            <a:r>
              <a:rPr lang="en-US" sz="1200" dirty="0" err="1"/>
              <a:t>este</a:t>
            </a:r>
            <a:r>
              <a:rPr lang="en-US" sz="1200" dirty="0"/>
              <a:t> </a:t>
            </a:r>
            <a:r>
              <a:rPr lang="en-US" sz="1200" dirty="0" err="1"/>
              <a:t>teclado</a:t>
            </a:r>
            <a:r>
              <a:rPr lang="en-US" sz="1200" dirty="0"/>
              <a:t> es un K641+ con un ACM12 </a:t>
            </a:r>
            <a:r>
              <a:rPr lang="en-US" sz="1200" dirty="0" err="1"/>
              <a:t>incorporado</a:t>
            </a:r>
            <a:r>
              <a:rPr lang="en-US" sz="1200" dirty="0"/>
              <a:t>.</a:t>
            </a:r>
          </a:p>
          <a:p>
            <a:endParaRPr lang="es-AR" dirty="0"/>
          </a:p>
          <a:p>
            <a:r>
              <a:rPr lang="es-AR" dirty="0"/>
              <a:t>TM50. Teclado táctil de 5 pulgadas. Puede controlar hasta 8 salidas programables. Sensor de temperatura. Capacidad de controlar</a:t>
            </a:r>
            <a:r>
              <a:rPr lang="es-AR" baseline="0" dirty="0"/>
              <a:t> a</a:t>
            </a:r>
            <a:r>
              <a:rPr lang="es-AR" dirty="0"/>
              <a:t> otro sensor de temperatura para indicar la temperatura en el exterior. 2 funciones adicionales: </a:t>
            </a:r>
            <a:r>
              <a:rPr lang="es-ES" sz="1200" b="1" kern="1200" dirty="0" err="1">
                <a:solidFill>
                  <a:schemeClr val="tx1"/>
                </a:solidFill>
                <a:latin typeface="+mn-lt"/>
                <a:ea typeface="+mn-ea"/>
                <a:cs typeface="+mn-cs"/>
              </a:rPr>
              <a:t>SpotON</a:t>
            </a:r>
            <a:r>
              <a:rPr lang="es-ES" sz="1200" b="1" kern="1200" dirty="0">
                <a:solidFill>
                  <a:schemeClr val="tx1"/>
                </a:solidFill>
                <a:latin typeface="+mn-lt"/>
                <a:ea typeface="+mn-ea"/>
                <a:cs typeface="+mn-cs"/>
              </a:rPr>
              <a:t> </a:t>
            </a:r>
            <a:r>
              <a:rPr lang="es-ES" sz="1200" b="1" kern="1200" dirty="0" err="1">
                <a:solidFill>
                  <a:schemeClr val="tx1"/>
                </a:solidFill>
                <a:latin typeface="+mn-lt"/>
                <a:ea typeface="+mn-ea"/>
                <a:cs typeface="+mn-cs"/>
              </a:rPr>
              <a:t>Alarm</a:t>
            </a:r>
            <a:r>
              <a:rPr lang="es-ES" sz="1200" b="1" kern="1200" dirty="0">
                <a:solidFill>
                  <a:schemeClr val="tx1"/>
                </a:solidFill>
                <a:latin typeface="+mn-lt"/>
                <a:ea typeface="+mn-ea"/>
                <a:cs typeface="+mn-cs"/>
              </a:rPr>
              <a:t> </a:t>
            </a:r>
            <a:r>
              <a:rPr lang="es-ES" sz="1200" b="1" kern="1200" dirty="0" err="1">
                <a:solidFill>
                  <a:schemeClr val="tx1"/>
                </a:solidFill>
                <a:latin typeface="+mn-lt"/>
                <a:ea typeface="+mn-ea"/>
                <a:cs typeface="+mn-cs"/>
              </a:rPr>
              <a:t>Locator</a:t>
            </a:r>
            <a:r>
              <a:rPr lang="es-ES" sz="1200" kern="1200" dirty="0">
                <a:solidFill>
                  <a:schemeClr val="tx1"/>
                </a:solidFill>
                <a:latin typeface="+mn-lt"/>
                <a:ea typeface="+mn-ea"/>
                <a:cs typeface="+mn-cs"/>
              </a:rPr>
              <a:t>:  Admite</a:t>
            </a:r>
            <a:r>
              <a:rPr lang="es-ES" sz="1200" kern="1200" baseline="0" dirty="0">
                <a:solidFill>
                  <a:schemeClr val="tx1"/>
                </a:solidFill>
                <a:latin typeface="+mn-lt"/>
                <a:ea typeface="+mn-ea"/>
                <a:cs typeface="+mn-cs"/>
              </a:rPr>
              <a:t> almacenar</a:t>
            </a:r>
            <a:r>
              <a:rPr lang="es-ES" sz="1200" kern="1200" dirty="0">
                <a:solidFill>
                  <a:schemeClr val="tx1"/>
                </a:solidFill>
                <a:latin typeface="+mn-lt"/>
                <a:ea typeface="+mn-ea"/>
                <a:cs typeface="+mn-cs"/>
              </a:rPr>
              <a:t> hasta 32 fotos de planta para visualizar estado de zonas. </a:t>
            </a:r>
            <a:r>
              <a:rPr lang="es-ES" sz="1200" b="1" kern="1200" dirty="0" err="1">
                <a:solidFill>
                  <a:schemeClr val="tx1"/>
                </a:solidFill>
                <a:latin typeface="+mn-lt"/>
                <a:ea typeface="+mn-ea"/>
                <a:cs typeface="+mn-cs"/>
              </a:rPr>
              <a:t>OneScreen</a:t>
            </a:r>
            <a:r>
              <a:rPr lang="es-ES" sz="1200" b="1" kern="1200" dirty="0">
                <a:solidFill>
                  <a:schemeClr val="tx1"/>
                </a:solidFill>
                <a:latin typeface="+mn-lt"/>
                <a:ea typeface="+mn-ea"/>
                <a:cs typeface="+mn-cs"/>
              </a:rPr>
              <a:t> </a:t>
            </a:r>
            <a:r>
              <a:rPr lang="es-ES" sz="1200" b="1" kern="1200" dirty="0" err="1">
                <a:solidFill>
                  <a:schemeClr val="tx1"/>
                </a:solidFill>
                <a:latin typeface="+mn-lt"/>
                <a:ea typeface="+mn-ea"/>
                <a:cs typeface="+mn-cs"/>
              </a:rPr>
              <a:t>Monitoring</a:t>
            </a:r>
            <a:r>
              <a:rPr lang="es-ES" sz="1200" kern="1200" dirty="0">
                <a:solidFill>
                  <a:schemeClr val="tx1"/>
                </a:solidFill>
                <a:latin typeface="+mn-lt"/>
                <a:ea typeface="+mn-ea"/>
                <a:cs typeface="+mn-cs"/>
              </a:rPr>
              <a:t>:  Visualiza el estado de todas las zonas y particiones.</a:t>
            </a:r>
          </a:p>
          <a:p>
            <a:endParaRPr lang="es-AR" dirty="0"/>
          </a:p>
          <a:p>
            <a:r>
              <a:rPr lang="es-AR" dirty="0"/>
              <a:t>TM70. Teclado táctil de 7 pulgadas. Mismas características que el TM50.</a:t>
            </a:r>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26</a:t>
            </a:fld>
            <a:endParaRPr lang="es-ES"/>
          </a:p>
        </p:txBody>
      </p:sp>
    </p:spTree>
    <p:extLst>
      <p:ext uri="{BB962C8B-B14F-4D97-AF65-F5344CB8AC3E}">
        <p14:creationId xmlns:p14="http://schemas.microsoft.com/office/powerpoint/2010/main" val="3267336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sz="1200" dirty="0"/>
              <a:t>PS17.</a:t>
            </a:r>
          </a:p>
          <a:p>
            <a:r>
              <a:rPr lang="en-US" sz="1200" dirty="0"/>
              <a:t>-Fuente switching  de 1.7A max.</a:t>
            </a:r>
          </a:p>
          <a:p>
            <a:r>
              <a:rPr lang="en-US" sz="1200" dirty="0"/>
              <a:t>-</a:t>
            </a:r>
            <a:r>
              <a:rPr lang="en-US" sz="1200" dirty="0" err="1"/>
              <a:t>Totalmente</a:t>
            </a:r>
            <a:r>
              <a:rPr lang="en-US" sz="1200" dirty="0"/>
              <a:t> </a:t>
            </a:r>
            <a:r>
              <a:rPr lang="en-US" sz="1200" dirty="0" err="1"/>
              <a:t>supervisada</a:t>
            </a:r>
            <a:r>
              <a:rPr lang="en-US" sz="1200" dirty="0"/>
              <a:t> (AC, </a:t>
            </a:r>
            <a:r>
              <a:rPr lang="en-US" sz="1200" dirty="0" err="1"/>
              <a:t>batería</a:t>
            </a:r>
            <a:r>
              <a:rPr lang="en-US" sz="1200" dirty="0"/>
              <a:t>, y </a:t>
            </a:r>
            <a:r>
              <a:rPr lang="en-US" sz="1200" dirty="0" err="1"/>
              <a:t>sobrecarga</a:t>
            </a:r>
            <a:r>
              <a:rPr lang="en-US" sz="1200" dirty="0"/>
              <a:t>).</a:t>
            </a:r>
          </a:p>
          <a:p>
            <a:r>
              <a:rPr lang="en-US" sz="1200" dirty="0"/>
              <a:t>-1 Salida Programable a </a:t>
            </a:r>
            <a:r>
              <a:rPr lang="en-US" sz="1200" dirty="0" err="1"/>
              <a:t>Relé</a:t>
            </a:r>
            <a:r>
              <a:rPr lang="en-US" sz="1200" dirty="0"/>
              <a:t> con la </a:t>
            </a:r>
            <a:r>
              <a:rPr lang="en-US" sz="1200" dirty="0" err="1"/>
              <a:t>cual</a:t>
            </a:r>
            <a:r>
              <a:rPr lang="en-US" sz="1200" dirty="0"/>
              <a:t> </a:t>
            </a:r>
            <a:r>
              <a:rPr lang="en-US" sz="1200" dirty="0" err="1"/>
              <a:t>podremos</a:t>
            </a:r>
            <a:r>
              <a:rPr lang="en-US" sz="1200" dirty="0"/>
              <a:t> por </a:t>
            </a:r>
            <a:r>
              <a:rPr lang="en-US" sz="1200" dirty="0" err="1"/>
              <a:t>ejemplo</a:t>
            </a:r>
            <a:r>
              <a:rPr lang="en-US" sz="1200" dirty="0"/>
              <a:t> </a:t>
            </a:r>
            <a:r>
              <a:rPr lang="en-US" sz="1200" dirty="0" err="1"/>
              <a:t>conectar</a:t>
            </a:r>
            <a:r>
              <a:rPr lang="en-US" sz="1200" dirty="0"/>
              <a:t> una luz que se </a:t>
            </a:r>
            <a:r>
              <a:rPr lang="en-US" sz="1200" dirty="0" err="1"/>
              <a:t>encienda</a:t>
            </a:r>
            <a:r>
              <a:rPr lang="en-US" sz="1200" dirty="0"/>
              <a:t> </a:t>
            </a:r>
            <a:r>
              <a:rPr lang="en-US" sz="1200" dirty="0" err="1"/>
              <a:t>en</a:t>
            </a:r>
            <a:r>
              <a:rPr lang="en-US" sz="1200" dirty="0"/>
              <a:t> un </a:t>
            </a:r>
            <a:r>
              <a:rPr lang="en-US" sz="1200" dirty="0" err="1"/>
              <a:t>jardín</a:t>
            </a:r>
            <a:r>
              <a:rPr lang="en-US" sz="1200" dirty="0"/>
              <a:t> </a:t>
            </a:r>
            <a:r>
              <a:rPr lang="en-US" sz="1200" dirty="0" err="1"/>
              <a:t>si</a:t>
            </a:r>
            <a:r>
              <a:rPr lang="en-US" sz="1200" dirty="0"/>
              <a:t> un sensor de </a:t>
            </a:r>
            <a:r>
              <a:rPr lang="en-US" sz="1200" dirty="0" err="1"/>
              <a:t>movimiento</a:t>
            </a:r>
            <a:r>
              <a:rPr lang="en-US" sz="1200" dirty="0"/>
              <a:t> </a:t>
            </a:r>
            <a:r>
              <a:rPr lang="en-US" sz="1200" dirty="0" err="1"/>
              <a:t>detecta</a:t>
            </a:r>
            <a:r>
              <a:rPr lang="en-US" sz="1200" dirty="0"/>
              <a:t> </a:t>
            </a:r>
            <a:r>
              <a:rPr lang="en-US" sz="1200" dirty="0" err="1"/>
              <a:t>movimiento</a:t>
            </a:r>
            <a:r>
              <a:rPr lang="en-US" sz="1200" dirty="0"/>
              <a:t>.</a:t>
            </a:r>
          </a:p>
          <a:p>
            <a:r>
              <a:rPr lang="en-US" sz="1200" dirty="0"/>
              <a:t>-Anti </a:t>
            </a:r>
            <a:r>
              <a:rPr lang="en-US" sz="1200" dirty="0" err="1"/>
              <a:t>Sabotaje</a:t>
            </a:r>
            <a:r>
              <a:rPr lang="en-US" sz="1200" dirty="0"/>
              <a:t>.</a:t>
            </a:r>
          </a:p>
          <a:p>
            <a:r>
              <a:rPr lang="en-US" sz="1200" dirty="0"/>
              <a:t>-</a:t>
            </a:r>
            <a:r>
              <a:rPr lang="en-US" sz="1200" dirty="0" err="1"/>
              <a:t>Incluye</a:t>
            </a:r>
            <a:r>
              <a:rPr lang="en-US" sz="1200" dirty="0"/>
              <a:t> </a:t>
            </a:r>
            <a:r>
              <a:rPr lang="en-US" sz="1200" dirty="0" err="1"/>
              <a:t>gabinete</a:t>
            </a:r>
            <a:r>
              <a:rPr lang="en-US" sz="1200" dirty="0"/>
              <a:t> </a:t>
            </a:r>
            <a:r>
              <a:rPr lang="en-US" sz="1200" dirty="0" err="1"/>
              <a:t>metalico</a:t>
            </a:r>
            <a:r>
              <a:rPr lang="en-US" sz="1200" dirty="0"/>
              <a:t>.</a:t>
            </a:r>
          </a:p>
          <a:p>
            <a:r>
              <a:rPr lang="en-US" sz="1200" dirty="0"/>
              <a:t>-</a:t>
            </a:r>
            <a:r>
              <a:rPr lang="en-US" sz="1200" dirty="0" err="1"/>
              <a:t>Exclusivo</a:t>
            </a:r>
            <a:r>
              <a:rPr lang="en-US" sz="1200" dirty="0"/>
              <a:t> EVO.</a:t>
            </a:r>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27</a:t>
            </a:fld>
            <a:endParaRPr lang="es-ES"/>
          </a:p>
        </p:txBody>
      </p:sp>
    </p:spTree>
    <p:extLst>
      <p:ext uri="{BB962C8B-B14F-4D97-AF65-F5344CB8AC3E}">
        <p14:creationId xmlns:p14="http://schemas.microsoft.com/office/powerpoint/2010/main" val="3530647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Veamos ahora la capacidad que presenta Paradox a la hora de ir aumentando la capacidad de nuestro panel en función de los requerimientos de los clientes.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28</a:t>
            </a:fld>
            <a:endParaRPr lang="es-ES"/>
          </a:p>
        </p:txBody>
      </p:sp>
    </p:spTree>
    <p:extLst>
      <p:ext uri="{BB962C8B-B14F-4D97-AF65-F5344CB8AC3E}">
        <p14:creationId xmlns:p14="http://schemas.microsoft.com/office/powerpoint/2010/main" val="4069178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Veamos ahora la capacidad que presenta Paradox a la hora de ir aumentando la capacidad de nuestro panel en función de los requerimientos de los clientes.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29</a:t>
            </a:fld>
            <a:endParaRPr lang="es-ES"/>
          </a:p>
        </p:txBody>
      </p:sp>
    </p:spTree>
    <p:extLst>
      <p:ext uri="{BB962C8B-B14F-4D97-AF65-F5344CB8AC3E}">
        <p14:creationId xmlns:p14="http://schemas.microsoft.com/office/powerpoint/2010/main" val="2677474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Veamos ahora la capacidad que presenta Paradox a la hora de ir aumentando la capacidad de nuestro panel en función de los requerimientos de los clientes.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30</a:t>
            </a:fld>
            <a:endParaRPr lang="es-ES"/>
          </a:p>
        </p:txBody>
      </p:sp>
    </p:spTree>
    <p:extLst>
      <p:ext uri="{BB962C8B-B14F-4D97-AF65-F5344CB8AC3E}">
        <p14:creationId xmlns:p14="http://schemas.microsoft.com/office/powerpoint/2010/main" val="41586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Paradox, además de tener una amplísima línea de paneles,</a:t>
            </a:r>
            <a:r>
              <a:rPr lang="es-AR" baseline="0" dirty="0"/>
              <a:t> posee la línea más extensa de accesorios para generar un sistema de seguridad a la medida de los requerimientos de cada cliente.</a:t>
            </a:r>
            <a:endParaRPr lang="es-AR" dirty="0"/>
          </a:p>
          <a:p>
            <a:endParaRPr lang="es-AR" dirty="0"/>
          </a:p>
          <a:p>
            <a:r>
              <a:rPr lang="es-AR" dirty="0"/>
              <a:t>Paradox ofrece la solución completa: Intrusión – </a:t>
            </a:r>
            <a:r>
              <a:rPr lang="es-AR" dirty="0" err="1"/>
              <a:t>Videoverificación</a:t>
            </a:r>
            <a:r>
              <a:rPr lang="es-AR" dirty="0"/>
              <a:t> y Monitoreo e intrusión.</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a:t>
            </a:fld>
            <a:endParaRPr lang="es-ES"/>
          </a:p>
        </p:txBody>
      </p:sp>
    </p:spTree>
    <p:extLst>
      <p:ext uri="{BB962C8B-B14F-4D97-AF65-F5344CB8AC3E}">
        <p14:creationId xmlns:p14="http://schemas.microsoft.com/office/powerpoint/2010/main" val="55874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Veamos ahora la capacidad que presenta Paradox a la hora de ir aumentando la capacidad de nuestro panel en función de los requerimientos de los clientes.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31</a:t>
            </a:fld>
            <a:endParaRPr lang="es-ES"/>
          </a:p>
        </p:txBody>
      </p:sp>
    </p:spTree>
    <p:extLst>
      <p:ext uri="{BB962C8B-B14F-4D97-AF65-F5344CB8AC3E}">
        <p14:creationId xmlns:p14="http://schemas.microsoft.com/office/powerpoint/2010/main" val="2427437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Veamos ahora la capacidad que presenta Paradox a la hora de ir aumentando la capacidad de nuestro panel en función de los requerimientos de los clientes.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32</a:t>
            </a:fld>
            <a:endParaRPr lang="es-ES"/>
          </a:p>
        </p:txBody>
      </p:sp>
    </p:spTree>
    <p:extLst>
      <p:ext uri="{BB962C8B-B14F-4D97-AF65-F5344CB8AC3E}">
        <p14:creationId xmlns:p14="http://schemas.microsoft.com/office/powerpoint/2010/main" val="3279870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Veamos ahora la capacidad que presenta Paradox a la hora de ir aumentando la capacidad de nuestro panel en función de los requerimientos de los clientes.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33</a:t>
            </a:fld>
            <a:endParaRPr lang="es-ES"/>
          </a:p>
        </p:txBody>
      </p:sp>
    </p:spTree>
    <p:extLst>
      <p:ext uri="{BB962C8B-B14F-4D97-AF65-F5344CB8AC3E}">
        <p14:creationId xmlns:p14="http://schemas.microsoft.com/office/powerpoint/2010/main" val="3011323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Veamos ahora la capacidad que presenta Paradox a la hora de ir aumentando la capacidad de nuestro panel en función de los requerimientos de los clientes.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34</a:t>
            </a:fld>
            <a:endParaRPr lang="es-ES"/>
          </a:p>
        </p:txBody>
      </p:sp>
    </p:spTree>
    <p:extLst>
      <p:ext uri="{BB962C8B-B14F-4D97-AF65-F5344CB8AC3E}">
        <p14:creationId xmlns:p14="http://schemas.microsoft.com/office/powerpoint/2010/main" val="3865900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Veamos ahora la capacidad que presenta Paradox a la hora de ir aumentando la capacidad de nuestro panel en función de los requerimientos de los clientes.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35</a:t>
            </a:fld>
            <a:endParaRPr lang="es-ES"/>
          </a:p>
        </p:txBody>
      </p:sp>
    </p:spTree>
    <p:extLst>
      <p:ext uri="{BB962C8B-B14F-4D97-AF65-F5344CB8AC3E}">
        <p14:creationId xmlns:p14="http://schemas.microsoft.com/office/powerpoint/2010/main" val="447355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Veamos ahora la capacidad que presenta Paradox a la hora de ir aumentando la capacidad de nuestro panel en función de los requerimientos de los clientes.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36</a:t>
            </a:fld>
            <a:endParaRPr lang="es-ES"/>
          </a:p>
        </p:txBody>
      </p:sp>
    </p:spTree>
    <p:extLst>
      <p:ext uri="{BB962C8B-B14F-4D97-AF65-F5344CB8AC3E}">
        <p14:creationId xmlns:p14="http://schemas.microsoft.com/office/powerpoint/2010/main" val="183134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Veamos ahora un caso de éxito que actualmente están aplicados en varias ciudades del país. “Edificio Seguro” nos permite brindar una solución completa para </a:t>
            </a:r>
            <a:r>
              <a:rPr lang="es-AR" dirty="0" err="1"/>
              <a:t>edficios</a:t>
            </a:r>
            <a:r>
              <a:rPr lang="es-AR" dirty="0"/>
              <a:t>.</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37</a:t>
            </a:fld>
            <a:endParaRPr lang="es-ES"/>
          </a:p>
        </p:txBody>
      </p:sp>
    </p:spTree>
    <p:extLst>
      <p:ext uri="{BB962C8B-B14F-4D97-AF65-F5344CB8AC3E}">
        <p14:creationId xmlns:p14="http://schemas.microsoft.com/office/powerpoint/2010/main" val="2725551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AR" dirty="0"/>
              <a:t>Algunas noticias tomadas de distintas diarios.</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38</a:t>
            </a:fld>
            <a:endParaRPr lang="es-ES"/>
          </a:p>
        </p:txBody>
      </p:sp>
    </p:spTree>
    <p:extLst>
      <p:ext uri="{BB962C8B-B14F-4D97-AF65-F5344CB8AC3E}">
        <p14:creationId xmlns:p14="http://schemas.microsoft.com/office/powerpoint/2010/main" val="1513274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39</a:t>
            </a:fld>
            <a:endParaRPr lang="es-ES"/>
          </a:p>
        </p:txBody>
      </p:sp>
    </p:spTree>
    <p:extLst>
      <p:ext uri="{BB962C8B-B14F-4D97-AF65-F5344CB8AC3E}">
        <p14:creationId xmlns:p14="http://schemas.microsoft.com/office/powerpoint/2010/main" val="2287378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41</a:t>
            </a:fld>
            <a:endParaRPr lang="es-ES"/>
          </a:p>
        </p:txBody>
      </p:sp>
    </p:spTree>
    <p:extLst>
      <p:ext uri="{BB962C8B-B14F-4D97-AF65-F5344CB8AC3E}">
        <p14:creationId xmlns:p14="http://schemas.microsoft.com/office/powerpoint/2010/main" val="1236573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normAutofit fontScale="92500"/>
          </a:bodyPr>
          <a:lstStyle/>
          <a:p>
            <a:r>
              <a:rPr lang="es-AR" dirty="0"/>
              <a:t>Para poder ser aplicados a Hogares, Comercios, Oficinas, </a:t>
            </a:r>
            <a:r>
              <a:rPr lang="es-AR" dirty="0" err="1"/>
              <a:t>Insustrias</a:t>
            </a:r>
            <a:r>
              <a:rPr lang="es-AR" dirty="0"/>
              <a:t> y Oficinas.</a:t>
            </a:r>
          </a:p>
          <a:p>
            <a:endParaRPr lang="es-AR" dirty="0"/>
          </a:p>
          <a:p>
            <a:r>
              <a:rPr lang="es-AR" dirty="0"/>
              <a:t>Paradox cuenta con las siguientes líneas de paneles:</a:t>
            </a:r>
          </a:p>
          <a:p>
            <a:endParaRPr lang="es-AR" dirty="0"/>
          </a:p>
          <a:p>
            <a:r>
              <a:rPr lang="es-AR" dirty="0"/>
              <a:t>Línea SP. La línea SP es un grupo de centrales hogareñas híbridas (cableadas o inalámbricas con el agregado de un módulo receptor). Algunas de sus características máximas de expansión son: 32 usuarios, 32 zonas, 32 controles remotos, 16 salidas programables, comunicador telefónico, software para programación gratuito, 15 teclados, 3 diferentes tipos de armado: Total, en Casa, Noche. Función </a:t>
            </a:r>
            <a:r>
              <a:rPr lang="es-AR" dirty="0" err="1"/>
              <a:t>stayD</a:t>
            </a:r>
            <a:r>
              <a:rPr lang="es-AR" dirty="0"/>
              <a:t> para tener el sistema siempre armado, dar ejemplos. 2 particiones, posibilidad de conectar sensores de incendio de 2 o 4 hilos.</a:t>
            </a:r>
          </a:p>
          <a:p>
            <a:endParaRPr lang="es-AR" dirty="0"/>
          </a:p>
          <a:p>
            <a:r>
              <a:rPr lang="es-AR" dirty="0"/>
              <a:t>Línea MG. Exactamente las mismas características mencionadas en la familia SP, pero viene con el receptor inalámbrico incorporado. Ideal para instalaciones donde sabemos de antemano que necesitaremos colocar, por ejemplo, controles remotos, sensores inalámbricos, salidas programables inalámbricos, etc.</a:t>
            </a:r>
          </a:p>
          <a:p>
            <a:endParaRPr lang="es-AR" dirty="0"/>
          </a:p>
          <a:p>
            <a:r>
              <a:rPr lang="es-AR" dirty="0"/>
              <a:t>Línea EVO. La línea EVO es una central para grandes proyectos donde además de ser una central de alarma, también tiene la posibilidad de agregar un control de acceso completamente vinculado a la alarma, donde se puede: Armar con tarjeta, desarmar con tarjeta y todas las funciones de calendario, incluyendo feriados, usuarios, etc.</a:t>
            </a:r>
          </a:p>
          <a:p>
            <a:r>
              <a:rPr lang="es-AR" dirty="0"/>
              <a:t>Sus características máximas de expansión son: 999 usuarios, 8 particiones, 192 zonas, 250 Salidas Programables, 32 puertas (para control de acceso), 254 módulos que pueden ser teclados, expansores de zona, expansores de salidas programables, expansores inalámbricos, etc.</a:t>
            </a:r>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4</a:t>
            </a:fld>
            <a:endParaRPr lang="es-ES"/>
          </a:p>
        </p:txBody>
      </p:sp>
    </p:spTree>
    <p:extLst>
      <p:ext uri="{BB962C8B-B14F-4D97-AF65-F5344CB8AC3E}">
        <p14:creationId xmlns:p14="http://schemas.microsoft.com/office/powerpoint/2010/main" val="3411911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42</a:t>
            </a:fld>
            <a:endParaRPr lang="es-ES"/>
          </a:p>
        </p:txBody>
      </p:sp>
    </p:spTree>
    <p:extLst>
      <p:ext uri="{BB962C8B-B14F-4D97-AF65-F5344CB8AC3E}">
        <p14:creationId xmlns:p14="http://schemas.microsoft.com/office/powerpoint/2010/main" val="2924957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Vamos a enfocarnos ahora en la línea SP y MG ya que comparten la misma estructura y los mismos teclados y módulos de expansión.</a:t>
            </a:r>
          </a:p>
        </p:txBody>
      </p:sp>
      <p:sp>
        <p:nvSpPr>
          <p:cNvPr id="4" name="Marcador de número de diapositiva 3"/>
          <p:cNvSpPr>
            <a:spLocks noGrp="1"/>
          </p:cNvSpPr>
          <p:nvPr>
            <p:ph type="sldNum" sz="quarter" idx="10"/>
          </p:nvPr>
        </p:nvSpPr>
        <p:spPr/>
        <p:txBody>
          <a:bodyPr/>
          <a:lstStyle/>
          <a:p>
            <a:fld id="{C6E09BEB-B4DB-4709-81CC-33BC5925AF43}" type="slidenum">
              <a:rPr lang="es-ES" smtClean="0"/>
              <a:pPr/>
              <a:t>5</a:t>
            </a:fld>
            <a:endParaRPr lang="es-ES"/>
          </a:p>
        </p:txBody>
      </p:sp>
    </p:spTree>
    <p:extLst>
      <p:ext uri="{BB962C8B-B14F-4D97-AF65-F5344CB8AC3E}">
        <p14:creationId xmlns:p14="http://schemas.microsoft.com/office/powerpoint/2010/main" val="310872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normAutofit fontScale="85000" lnSpcReduction="20000"/>
          </a:bodyPr>
          <a:lstStyle/>
          <a:p>
            <a:r>
              <a:rPr lang="es-AR" dirty="0"/>
              <a:t>Dentro la amplia gama de módulos de expansión podemos ver los siguientes:</a:t>
            </a:r>
          </a:p>
          <a:p>
            <a:endParaRPr lang="es-AR" dirty="0"/>
          </a:p>
          <a:p>
            <a:r>
              <a:rPr lang="es-AR" dirty="0"/>
              <a:t>Teclados. Los hay de distintas características y precios, cableados o inalámbricos.</a:t>
            </a:r>
          </a:p>
          <a:p>
            <a:endParaRPr lang="es-AR" dirty="0"/>
          </a:p>
          <a:p>
            <a:r>
              <a:rPr lang="es-AR" dirty="0"/>
              <a:t>Control de Acceso. Solo disponible para línea EVO, permite el acceso o restricción de usuarios mediante tarjeta o tag siguiendo calendario (teniendo en cuenta días laborales y feriados), también permite el armado o desarmado de particiones mediante tarjeta o tag.</a:t>
            </a:r>
          </a:p>
          <a:p>
            <a:endParaRPr lang="es-AR" dirty="0"/>
          </a:p>
          <a:p>
            <a:r>
              <a:rPr lang="es-AR" dirty="0"/>
              <a:t>Expansores de Zona. Permite aumentar el número de zonas cableadas, siempre respetando el máximo de zona que soporta cada central.</a:t>
            </a:r>
          </a:p>
          <a:p>
            <a:endParaRPr lang="es-AR" dirty="0"/>
          </a:p>
          <a:p>
            <a:r>
              <a:rPr lang="es-AR" dirty="0"/>
              <a:t>Expansores de Salidas Programables. Los hay cableados e inalámbricos. Permiten aumentar el número de salidas programables, siempre respetando el máximo que soporta cada central. Algunos ejemplos de salidas programables pueden ser: El inicio/parada de la bomba de una pileta, el encendido automático de una luz en un jardín cuando un sensor detecta movimiento, el inicio/parada de una bomba de achique si un sensor detecta inundación, etc.</a:t>
            </a:r>
          </a:p>
          <a:p>
            <a:endParaRPr lang="es-AR" dirty="0"/>
          </a:p>
          <a:p>
            <a:r>
              <a:rPr lang="es-AR" dirty="0"/>
              <a:t>Comunicadores. Con ellos podremos reportar eventos de la central de alarma a una central de monitoreo, pero además, podremos auto monitorearnos mediante el uso de la aplicación para celulares </a:t>
            </a:r>
            <a:r>
              <a:rPr lang="es-AR" dirty="0" err="1"/>
              <a:t>Insite</a:t>
            </a:r>
            <a:r>
              <a:rPr lang="es-AR" dirty="0"/>
              <a:t> GOLD. Además también podemos hacer uso de estos equipos para conectarnos remotamente a una central para programarla al 100% mediante el uso de software gratuito </a:t>
            </a:r>
            <a:r>
              <a:rPr lang="es-AR" dirty="0" err="1"/>
              <a:t>BabyWare</a:t>
            </a:r>
            <a:r>
              <a:rPr lang="es-AR" dirty="0"/>
              <a:t>. Existe una versión para reporte IP y otra para reporte 2G/3G/4G.</a:t>
            </a:r>
          </a:p>
          <a:p>
            <a:endParaRPr lang="es-AR" dirty="0"/>
          </a:p>
          <a:p>
            <a:r>
              <a:rPr lang="es-AR" dirty="0"/>
              <a:t>Receptoras. Permitirán recibir los eventos enviados con los comunicadores mencionados en el punto anterior. Existen 2 versiones: Una por Hardware y otra receptora virtual (por software) la cual es gratuita.</a:t>
            </a:r>
          </a:p>
          <a:p>
            <a:endParaRPr lang="es-AR" dirty="0"/>
          </a:p>
          <a:p>
            <a:r>
              <a:rPr lang="es-AR" dirty="0"/>
              <a:t>Software/APP. Mediante el software podremos programar la central de punta a punta de manera sencilla y mucho más eficiente sin necesidad de usar el teclado. Para realizar la conexión entre la central y el software podremos utilizar distintos medios: USB, línea telefónica, IP, 2G/3G/4G. Además con la aplicación para celulares </a:t>
            </a:r>
            <a:r>
              <a:rPr lang="es-AR" dirty="0" err="1"/>
              <a:t>Insite</a:t>
            </a:r>
            <a:r>
              <a:rPr lang="es-AR" dirty="0"/>
              <a:t> Gold podemos tener el control total de nuestra alarma, además de recibir notificaciones PUSH de Alarmas, Armados/Desarmados, Fallos y Restauraciones.</a:t>
            </a:r>
          </a:p>
        </p:txBody>
      </p:sp>
      <p:sp>
        <p:nvSpPr>
          <p:cNvPr id="4" name="Marcador de número de diapositiva 3"/>
          <p:cNvSpPr>
            <a:spLocks noGrp="1"/>
          </p:cNvSpPr>
          <p:nvPr>
            <p:ph type="sldNum" sz="quarter" idx="10"/>
          </p:nvPr>
        </p:nvSpPr>
        <p:spPr/>
        <p:txBody>
          <a:bodyPr/>
          <a:lstStyle/>
          <a:p>
            <a:fld id="{C6E09BEB-B4DB-4709-81CC-33BC5925AF43}" type="slidenum">
              <a:rPr lang="es-ES" smtClean="0"/>
              <a:pPr/>
              <a:t>6</a:t>
            </a:fld>
            <a:endParaRPr lang="es-ES"/>
          </a:p>
        </p:txBody>
      </p:sp>
    </p:spTree>
    <p:extLst>
      <p:ext uri="{BB962C8B-B14F-4D97-AF65-F5344CB8AC3E}">
        <p14:creationId xmlns:p14="http://schemas.microsoft.com/office/powerpoint/2010/main" val="1648310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normAutofit fontScale="92500" lnSpcReduction="10000"/>
          </a:bodyPr>
          <a:lstStyle/>
          <a:p>
            <a:r>
              <a:rPr lang="es-AR" dirty="0"/>
              <a:t>Características generales:</a:t>
            </a:r>
          </a:p>
          <a:p>
            <a:endParaRPr lang="es-AR" dirty="0"/>
          </a:p>
          <a:p>
            <a:r>
              <a:rPr lang="es-AR" dirty="0"/>
              <a:t>Todos</a:t>
            </a:r>
            <a:r>
              <a:rPr lang="es-AR" baseline="0" dirty="0"/>
              <a:t> p</a:t>
            </a:r>
            <a:r>
              <a:rPr lang="es-AR" dirty="0"/>
              <a:t>oseen una zona adicional.</a:t>
            </a:r>
          </a:p>
          <a:p>
            <a:r>
              <a:rPr lang="es-AR" dirty="0"/>
              <a:t>Pueden utilizarse para programar la central.</a:t>
            </a:r>
          </a:p>
          <a:p>
            <a:r>
              <a:rPr lang="es-AR" dirty="0"/>
              <a:t>Manejan 3 tipos de armados: En casa, Noche, Total.</a:t>
            </a:r>
          </a:p>
          <a:p>
            <a:r>
              <a:rPr lang="es-AR" dirty="0"/>
              <a:t>Soportan 32 códigos de usuarios.</a:t>
            </a:r>
          </a:p>
          <a:p>
            <a:r>
              <a:rPr lang="es-AR" dirty="0"/>
              <a:t>Soportan 3 tipos de pánicos.</a:t>
            </a:r>
          </a:p>
          <a:p>
            <a:r>
              <a:rPr lang="es-AR" dirty="0"/>
              <a:t>Soportan </a:t>
            </a:r>
            <a:r>
              <a:rPr lang="es-AR" dirty="0" err="1"/>
              <a:t>stayD</a:t>
            </a:r>
            <a:r>
              <a:rPr lang="es-AR" dirty="0"/>
              <a:t>.</a:t>
            </a:r>
          </a:p>
          <a:p>
            <a:endParaRPr lang="es-AR" dirty="0"/>
          </a:p>
          <a:p>
            <a:endParaRPr lang="es-AR" dirty="0"/>
          </a:p>
          <a:p>
            <a:r>
              <a:rPr lang="es-AR" dirty="0"/>
              <a:t>K636. Maneja 1 partición. Solo puede visualizar las 10 primeras zonas. Económico.</a:t>
            </a:r>
          </a:p>
          <a:p>
            <a:endParaRPr lang="es-AR" dirty="0"/>
          </a:p>
          <a:p>
            <a:r>
              <a:rPr lang="es-AR" dirty="0"/>
              <a:t>K10H. Maneja 2 particiones independientes. Solo puede visualizar las 10 primeras zonas. Dispone de 7 combinaciones de botones para activado de salidas programables.</a:t>
            </a: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K32+. Maneja 2 particiones independientes. Puede visualizar las 32 zonas del panel. Dispone de 7 combinaciones de botones para activado de salidas programables.</a:t>
            </a: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K35. Teclado de íconos. Maneja 2 particiones independientes. Puede visualizar las 32 zonas del panel. Dispone de 8 combinaciones de botones para activado de salidas programables.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K32LCD+. Teclado LCD. Maneja 2 particiones independientes. Puede visualizar las 32 zonas del panel. Dispone de 8 combinaciones de botones para activado de salidas programables. El teclado LCD otorga la</a:t>
            </a:r>
            <a:r>
              <a:rPr lang="es-AR" baseline="0" dirty="0"/>
              <a:t> flexibilidad de programar textos específicos, para que más rápidamente se pueda ubicar una zona en conflicto: VENTANA DEL FRENTE, COCINA, GARAGE.</a:t>
            </a:r>
            <a:endParaRPr lang="es-AR" dirty="0"/>
          </a:p>
          <a:p>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7</a:t>
            </a:fld>
            <a:endParaRPr lang="es-ES"/>
          </a:p>
        </p:txBody>
      </p:sp>
    </p:spTree>
    <p:extLst>
      <p:ext uri="{BB962C8B-B14F-4D97-AF65-F5344CB8AC3E}">
        <p14:creationId xmlns:p14="http://schemas.microsoft.com/office/powerpoint/2010/main" val="3461281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normAutofit/>
          </a:bodyPr>
          <a:lstStyle/>
          <a:p>
            <a:r>
              <a:rPr lang="es-AR" dirty="0"/>
              <a:t>TM50. Teclado táctil de 5 pulgadas. Puede controlar hasta 8 salidas programables. Sensor de temperatura. Capacidad de controlar</a:t>
            </a:r>
            <a:r>
              <a:rPr lang="es-AR" baseline="0" dirty="0"/>
              <a:t> a</a:t>
            </a:r>
            <a:r>
              <a:rPr lang="es-AR" dirty="0"/>
              <a:t> otro sensor de temperatura para indicar la temperatura en el exterior. 2 funciones adicionales: </a:t>
            </a:r>
            <a:r>
              <a:rPr lang="es-ES" sz="1200" b="1" kern="1200" dirty="0" err="1">
                <a:solidFill>
                  <a:schemeClr val="tx1"/>
                </a:solidFill>
                <a:latin typeface="+mn-lt"/>
                <a:ea typeface="+mn-ea"/>
                <a:cs typeface="+mn-cs"/>
              </a:rPr>
              <a:t>SpotON</a:t>
            </a:r>
            <a:r>
              <a:rPr lang="es-ES" sz="1200" b="1" kern="1200" dirty="0">
                <a:solidFill>
                  <a:schemeClr val="tx1"/>
                </a:solidFill>
                <a:latin typeface="+mn-lt"/>
                <a:ea typeface="+mn-ea"/>
                <a:cs typeface="+mn-cs"/>
              </a:rPr>
              <a:t> </a:t>
            </a:r>
            <a:r>
              <a:rPr lang="es-ES" sz="1200" b="1" kern="1200" dirty="0" err="1">
                <a:solidFill>
                  <a:schemeClr val="tx1"/>
                </a:solidFill>
                <a:latin typeface="+mn-lt"/>
                <a:ea typeface="+mn-ea"/>
                <a:cs typeface="+mn-cs"/>
              </a:rPr>
              <a:t>Alarm</a:t>
            </a:r>
            <a:r>
              <a:rPr lang="es-ES" sz="1200" b="1" kern="1200" dirty="0">
                <a:solidFill>
                  <a:schemeClr val="tx1"/>
                </a:solidFill>
                <a:latin typeface="+mn-lt"/>
                <a:ea typeface="+mn-ea"/>
                <a:cs typeface="+mn-cs"/>
              </a:rPr>
              <a:t> </a:t>
            </a:r>
            <a:r>
              <a:rPr lang="es-ES" sz="1200" b="1" kern="1200" dirty="0" err="1">
                <a:solidFill>
                  <a:schemeClr val="tx1"/>
                </a:solidFill>
                <a:latin typeface="+mn-lt"/>
                <a:ea typeface="+mn-ea"/>
                <a:cs typeface="+mn-cs"/>
              </a:rPr>
              <a:t>Locator</a:t>
            </a:r>
            <a:r>
              <a:rPr lang="es-ES" sz="1200" kern="1200" dirty="0">
                <a:solidFill>
                  <a:schemeClr val="tx1"/>
                </a:solidFill>
                <a:latin typeface="+mn-lt"/>
                <a:ea typeface="+mn-ea"/>
                <a:cs typeface="+mn-cs"/>
              </a:rPr>
              <a:t>:  Admite</a:t>
            </a:r>
            <a:r>
              <a:rPr lang="es-ES" sz="1200" kern="1200" baseline="0" dirty="0">
                <a:solidFill>
                  <a:schemeClr val="tx1"/>
                </a:solidFill>
                <a:latin typeface="+mn-lt"/>
                <a:ea typeface="+mn-ea"/>
                <a:cs typeface="+mn-cs"/>
              </a:rPr>
              <a:t> almacenar</a:t>
            </a:r>
            <a:r>
              <a:rPr lang="es-ES" sz="1200" kern="1200" dirty="0">
                <a:solidFill>
                  <a:schemeClr val="tx1"/>
                </a:solidFill>
                <a:latin typeface="+mn-lt"/>
                <a:ea typeface="+mn-ea"/>
                <a:cs typeface="+mn-cs"/>
              </a:rPr>
              <a:t> hasta 32 fotos de planta para visualizar estado de zonas. </a:t>
            </a:r>
            <a:r>
              <a:rPr lang="es-ES" sz="1200" b="1" kern="1200" dirty="0" err="1">
                <a:solidFill>
                  <a:schemeClr val="tx1"/>
                </a:solidFill>
                <a:latin typeface="+mn-lt"/>
                <a:ea typeface="+mn-ea"/>
                <a:cs typeface="+mn-cs"/>
              </a:rPr>
              <a:t>OneScreen</a:t>
            </a:r>
            <a:r>
              <a:rPr lang="es-ES" sz="1200" b="1" kern="1200" dirty="0">
                <a:solidFill>
                  <a:schemeClr val="tx1"/>
                </a:solidFill>
                <a:latin typeface="+mn-lt"/>
                <a:ea typeface="+mn-ea"/>
                <a:cs typeface="+mn-cs"/>
              </a:rPr>
              <a:t> </a:t>
            </a:r>
            <a:r>
              <a:rPr lang="es-ES" sz="1200" b="1" kern="1200" dirty="0" err="1">
                <a:solidFill>
                  <a:schemeClr val="tx1"/>
                </a:solidFill>
                <a:latin typeface="+mn-lt"/>
                <a:ea typeface="+mn-ea"/>
                <a:cs typeface="+mn-cs"/>
              </a:rPr>
              <a:t>Monitoring</a:t>
            </a:r>
            <a:r>
              <a:rPr lang="es-ES" sz="1200" kern="1200" dirty="0">
                <a:solidFill>
                  <a:schemeClr val="tx1"/>
                </a:solidFill>
                <a:latin typeface="+mn-lt"/>
                <a:ea typeface="+mn-ea"/>
                <a:cs typeface="+mn-cs"/>
              </a:rPr>
              <a:t>:  Visualiza el estado de todas las zonas y particiones.</a:t>
            </a:r>
          </a:p>
          <a:p>
            <a:endParaRPr lang="es-AR" dirty="0"/>
          </a:p>
          <a:p>
            <a:r>
              <a:rPr lang="es-AR" dirty="0"/>
              <a:t>TM70. Teclado táctil de 7 pulgadas. Mismas características que el TM50.</a:t>
            </a:r>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8</a:t>
            </a:fld>
            <a:endParaRPr lang="es-ES"/>
          </a:p>
        </p:txBody>
      </p:sp>
    </p:spTree>
    <p:extLst>
      <p:ext uri="{BB962C8B-B14F-4D97-AF65-F5344CB8AC3E}">
        <p14:creationId xmlns:p14="http://schemas.microsoft.com/office/powerpoint/2010/main" val="350340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normAutofit lnSpcReduction="10000"/>
          </a:bodyPr>
          <a:lstStyle/>
          <a:p>
            <a:r>
              <a:rPr lang="es-AR" dirty="0"/>
              <a:t>Los expansores de zona pueden ser de dos tipos: Para zonas cableadas o para zonas inalámbricas.</a:t>
            </a:r>
          </a:p>
          <a:p>
            <a:endParaRPr lang="es-AR" dirty="0"/>
          </a:p>
          <a:p>
            <a:r>
              <a:rPr lang="es-AR" dirty="0"/>
              <a:t>Expansores de zonas cableados: ZX8SP y ZX82.</a:t>
            </a:r>
          </a:p>
          <a:p>
            <a:endParaRPr lang="es-AR" dirty="0"/>
          </a:p>
          <a:p>
            <a:r>
              <a:rPr lang="es-AR" dirty="0"/>
              <a:t>ZX8SP. Expande hasta 8 zonas cableadas. Se pueden colocar hasta 3 por central (sin superar las 32 zonas). Además posee 1 salida programable, que, por ejemplo, como se ve en pantalla, se puede utilizar para automatizar el encendido de una luz en un jardín cuando un sensor detecta movimiento.</a:t>
            </a: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ZX82. Añade 8 nuevas zonas. Se pueden colocar hasta 3 por central. Dispone de leds de status de cada zona añadida así como también de alimentación y bus de datos. El gabinete posee </a:t>
            </a:r>
            <a:r>
              <a:rPr lang="es-AR" dirty="0" err="1"/>
              <a:t>tamper</a:t>
            </a:r>
            <a:r>
              <a:rPr lang="es-AR" dirty="0"/>
              <a:t> para detectar si quiere ser vulnerado.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Expansores de zona inalámbricos: RX1 y RTX3.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RX1. Receptor de hasta 32 zonas inalámbricas. 32 controles remotos. 2 salidas programables en placa (cableadas). Incluye supervisión. Solo compatible con módulos unidireccionales. En ambientes residenciales hasta 35m de alcance.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s-AR" dirty="0"/>
              <a:t>RTX3. Transceptor de hasta 32 zonas inalámbricas. 32 controles remotos. 3 salidas programables en placa (cableadas). Incluye supervisión. Compatible con módulos unidireccionales y bidireccionales. En ambientes residenciales 50m de alcance.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Marcador de número de diapositiva 3"/>
          <p:cNvSpPr>
            <a:spLocks noGrp="1"/>
          </p:cNvSpPr>
          <p:nvPr>
            <p:ph type="sldNum" sz="quarter" idx="5"/>
          </p:nvPr>
        </p:nvSpPr>
        <p:spPr/>
        <p:txBody>
          <a:bodyPr/>
          <a:lstStyle/>
          <a:p>
            <a:fld id="{C6E09BEB-B4DB-4709-81CC-33BC5925AF43}" type="slidenum">
              <a:rPr lang="es-ES" smtClean="0"/>
              <a:pPr/>
              <a:t>9</a:t>
            </a:fld>
            <a:endParaRPr lang="es-ES"/>
          </a:p>
        </p:txBody>
      </p:sp>
    </p:spTree>
    <p:extLst>
      <p:ext uri="{BB962C8B-B14F-4D97-AF65-F5344CB8AC3E}">
        <p14:creationId xmlns:p14="http://schemas.microsoft.com/office/powerpoint/2010/main" val="2256420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18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‹Nº›</a:t>
            </a:fld>
            <a:endParaRPr lang="en-US" dirty="0"/>
          </a:p>
        </p:txBody>
      </p:sp>
    </p:spTree>
    <p:extLst>
      <p:ext uri="{BB962C8B-B14F-4D97-AF65-F5344CB8AC3E}">
        <p14:creationId xmlns:p14="http://schemas.microsoft.com/office/powerpoint/2010/main" val="339896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59182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‹Nº›</a:t>
            </a:fld>
            <a:endParaRPr lang="en-US" dirty="0"/>
          </a:p>
        </p:txBody>
      </p:sp>
    </p:spTree>
    <p:extLst>
      <p:ext uri="{BB962C8B-B14F-4D97-AF65-F5344CB8AC3E}">
        <p14:creationId xmlns:p14="http://schemas.microsoft.com/office/powerpoint/2010/main" val="346460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74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628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9259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45965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6/3/2019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14069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0DDF080-5E8C-48AD-84E5-6C08B304C14E}" type="datetimeFigureOut">
              <a:rPr lang="en-US" smtClean="0"/>
              <a:t>6/3/2019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7333891-D5E7-4C7B-BF1D-E855E53CB5A8}" type="slidenum">
              <a:rPr lang="en-US" smtClean="0"/>
              <a:t>‹Nº›</a:t>
            </a:fld>
            <a:endParaRPr lang="en-US" dirty="0"/>
          </a:p>
        </p:txBody>
      </p:sp>
    </p:spTree>
    <p:extLst>
      <p:ext uri="{BB962C8B-B14F-4D97-AF65-F5344CB8AC3E}">
        <p14:creationId xmlns:p14="http://schemas.microsoft.com/office/powerpoint/2010/main" val="159843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7056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6/3/2019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8654"/>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image" Target="../media/image39.jpeg"/><Relationship Id="rId5" Type="http://schemas.openxmlformats.org/officeDocument/2006/relationships/image" Target="../media/image32.png"/><Relationship Id="rId10" Type="http://schemas.openxmlformats.org/officeDocument/2006/relationships/image" Target="../media/image38.jpeg"/><Relationship Id="rId4" Type="http://schemas.openxmlformats.org/officeDocument/2006/relationships/image" Target="../media/image36.jpe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jpeg"/><Relationship Id="rId7" Type="http://schemas.openxmlformats.org/officeDocument/2006/relationships/image" Target="../media/image32.png"/><Relationship Id="rId12"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28.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jpe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6.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36.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32.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jpe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32.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3.jpe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6.jp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jpeg"/><Relationship Id="rId7" Type="http://schemas.openxmlformats.org/officeDocument/2006/relationships/image" Target="../media/image74.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4.jpeg"/><Relationship Id="rId3" Type="http://schemas.openxmlformats.org/officeDocument/2006/relationships/image" Target="../media/image3.jpeg"/><Relationship Id="rId7" Type="http://schemas.openxmlformats.org/officeDocument/2006/relationships/image" Target="../media/image79.jpeg"/><Relationship Id="rId12"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png"/><Relationship Id="rId15" Type="http://schemas.openxmlformats.org/officeDocument/2006/relationships/image" Target="../media/image86.png"/><Relationship Id="rId10" Type="http://schemas.openxmlformats.org/officeDocument/2006/relationships/image" Target="../media/image82.png"/><Relationship Id="rId4" Type="http://schemas.openxmlformats.org/officeDocument/2006/relationships/image" Target="../media/image14.jpeg"/><Relationship Id="rId9" Type="http://schemas.openxmlformats.org/officeDocument/2006/relationships/image" Target="../media/image81.png"/><Relationship Id="rId1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0.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g"/><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30.png"/><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jpe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jpeg"/><Relationship Id="rId4" Type="http://schemas.openxmlformats.org/officeDocument/2006/relationships/image" Target="../media/image93.pn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3.jpe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4.png"/><Relationship Id="rId11" Type="http://schemas.openxmlformats.org/officeDocument/2006/relationships/image" Target="../media/image99.jpe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75.png"/><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3.jpeg"/><Relationship Id="rId7" Type="http://schemas.openxmlformats.org/officeDocument/2006/relationships/image" Target="../media/image94.png"/><Relationship Id="rId12"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75.png"/><Relationship Id="rId9" Type="http://schemas.openxmlformats.org/officeDocument/2006/relationships/image" Target="../media/image96.png"/><Relationship Id="rId14"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eg"/><Relationship Id="rId3" Type="http://schemas.openxmlformats.org/officeDocument/2006/relationships/image" Target="../media/image3.jpe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03.png"/><Relationship Id="rId11" Type="http://schemas.openxmlformats.org/officeDocument/2006/relationships/image" Target="../media/image97.png"/><Relationship Id="rId5" Type="http://schemas.openxmlformats.org/officeDocument/2006/relationships/image" Target="../media/image102.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75.png"/><Relationship Id="rId9" Type="http://schemas.openxmlformats.org/officeDocument/2006/relationships/image" Target="../media/image95.png"/><Relationship Id="rId14"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eg"/><Relationship Id="rId3" Type="http://schemas.openxmlformats.org/officeDocument/2006/relationships/image" Target="../media/image3.jpe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03.png"/><Relationship Id="rId11" Type="http://schemas.openxmlformats.org/officeDocument/2006/relationships/image" Target="../media/image97.png"/><Relationship Id="rId5" Type="http://schemas.openxmlformats.org/officeDocument/2006/relationships/image" Target="../media/image102.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75.png"/><Relationship Id="rId9" Type="http://schemas.openxmlformats.org/officeDocument/2006/relationships/image" Target="../media/image95.png"/><Relationship Id="rId1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3.jpeg"/><Relationship Id="rId7" Type="http://schemas.openxmlformats.org/officeDocument/2006/relationships/image" Target="../media/image104.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notesSlide" Target="../notesSlides/notesSlide33.xml"/><Relationship Id="rId16"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image" Target="../media/image103.png"/><Relationship Id="rId11" Type="http://schemas.openxmlformats.org/officeDocument/2006/relationships/image" Target="../media/image94.png"/><Relationship Id="rId5" Type="http://schemas.openxmlformats.org/officeDocument/2006/relationships/image" Target="../media/image102.png"/><Relationship Id="rId15" Type="http://schemas.openxmlformats.org/officeDocument/2006/relationships/image" Target="../media/image98.png"/><Relationship Id="rId10" Type="http://schemas.openxmlformats.org/officeDocument/2006/relationships/image" Target="../media/image93.png"/><Relationship Id="rId4" Type="http://schemas.openxmlformats.org/officeDocument/2006/relationships/image" Target="../media/image75.png"/><Relationship Id="rId9" Type="http://schemas.openxmlformats.org/officeDocument/2006/relationships/image" Target="../media/image106.png"/><Relationship Id="rId14" Type="http://schemas.openxmlformats.org/officeDocument/2006/relationships/image" Target="../media/image97.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3.jpeg"/><Relationship Id="rId21"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97.png"/><Relationship Id="rId2" Type="http://schemas.openxmlformats.org/officeDocument/2006/relationships/notesSlide" Target="../notesSlides/notesSlide34.xml"/><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95.png"/><Relationship Id="rId10" Type="http://schemas.openxmlformats.org/officeDocument/2006/relationships/image" Target="../media/image107.png"/><Relationship Id="rId19" Type="http://schemas.openxmlformats.org/officeDocument/2006/relationships/image" Target="../media/image99.jpeg"/><Relationship Id="rId4" Type="http://schemas.openxmlformats.org/officeDocument/2006/relationships/image" Target="../media/image75.png"/><Relationship Id="rId9" Type="http://schemas.openxmlformats.org/officeDocument/2006/relationships/image" Target="../media/image106.png"/><Relationship Id="rId1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3.jpeg"/><Relationship Id="rId21"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97.png"/><Relationship Id="rId2" Type="http://schemas.openxmlformats.org/officeDocument/2006/relationships/notesSlide" Target="../notesSlides/notesSlide35.xml"/><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95.png"/><Relationship Id="rId23" Type="http://schemas.openxmlformats.org/officeDocument/2006/relationships/image" Target="../media/image111.png"/><Relationship Id="rId10" Type="http://schemas.openxmlformats.org/officeDocument/2006/relationships/image" Target="../media/image107.png"/><Relationship Id="rId19" Type="http://schemas.openxmlformats.org/officeDocument/2006/relationships/image" Target="../media/image99.jpeg"/><Relationship Id="rId4" Type="http://schemas.openxmlformats.org/officeDocument/2006/relationships/image" Target="../media/image75.png"/><Relationship Id="rId9" Type="http://schemas.openxmlformats.org/officeDocument/2006/relationships/image" Target="../media/image106.png"/><Relationship Id="rId14" Type="http://schemas.openxmlformats.org/officeDocument/2006/relationships/image" Target="../media/image94.png"/><Relationship Id="rId22"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jpeg"/></Relationships>
</file>

<file path=ppt/slides/_rels/slide4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32.jpeg"/><Relationship Id="rId4" Type="http://schemas.openxmlformats.org/officeDocument/2006/relationships/image" Target="../media/image128.png"/><Relationship Id="rId9" Type="http://schemas.openxmlformats.org/officeDocument/2006/relationships/image" Target="../media/image131.jpeg"/></Relationships>
</file>

<file path=ppt/slides/_rels/slide4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34.png"/><Relationship Id="rId7" Type="http://schemas.openxmlformats.org/officeDocument/2006/relationships/image" Target="../media/image129.pn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2.jpeg"/><Relationship Id="rId5" Type="http://schemas.openxmlformats.org/officeDocument/2006/relationships/image" Target="../media/image128.png"/><Relationship Id="rId10" Type="http://schemas.openxmlformats.org/officeDocument/2006/relationships/image" Target="../media/image131.jpeg"/><Relationship Id="rId4" Type="http://schemas.openxmlformats.org/officeDocument/2006/relationships/image" Target="../media/image135.png"/><Relationship Id="rId9" Type="http://schemas.openxmlformats.org/officeDocument/2006/relationships/image" Target="../media/image122.png"/></Relationships>
</file>

<file path=ppt/slides/_rels/slide45.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8.png"/><Relationship Id="rId7" Type="http://schemas.openxmlformats.org/officeDocument/2006/relationships/image" Target="../media/image129.pn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png"/><Relationship Id="rId7"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eg"/><Relationship Id="rId7" Type="http://schemas.openxmlformats.org/officeDocument/2006/relationships/image" Target="../media/image31.jpeg"/><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15.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B31914B-4CE5-4E1C-9515-D6984029D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71918EC5-B06C-44F8-9D0C-052F09FB55E9}"/>
              </a:ext>
            </a:extLst>
          </p:cNvPr>
          <p:cNvSpPr>
            <a:spLocks noGrp="1"/>
          </p:cNvSpPr>
          <p:nvPr>
            <p:ph type="title"/>
          </p:nvPr>
        </p:nvSpPr>
        <p:spPr>
          <a:xfrm>
            <a:off x="2614072" y="5836763"/>
            <a:ext cx="7586384" cy="828640"/>
          </a:xfrm>
        </p:spPr>
        <p:txBody>
          <a:bodyPr>
            <a:normAutofit fontScale="90000"/>
          </a:bodyPr>
          <a:lstStyle/>
          <a:p>
            <a:r>
              <a:rPr lang="es-AR" b="1" dirty="0">
                <a:latin typeface="Aharoni" panose="02010803020104030203" pitchFamily="2" charset="-79"/>
                <a:cs typeface="Aharoni" panose="02010803020104030203" pitchFamily="2" charset="-79"/>
              </a:rPr>
              <a:t>EN BREVE COMENZAREMOS</a:t>
            </a:r>
          </a:p>
        </p:txBody>
      </p:sp>
      <p:sp>
        <p:nvSpPr>
          <p:cNvPr id="17" name="Subtítulo 2">
            <a:extLst>
              <a:ext uri="{FF2B5EF4-FFF2-40B4-BE49-F238E27FC236}">
                <a16:creationId xmlns:a16="http://schemas.microsoft.com/office/drawing/2014/main" id="{0E55BCC8-9553-4B0E-9B7B-701D85E3E99D}"/>
              </a:ext>
            </a:extLst>
          </p:cNvPr>
          <p:cNvSpPr>
            <a:spLocks noGrp="1"/>
          </p:cNvSpPr>
          <p:nvPr>
            <p:ph type="subTitle" idx="4294967295"/>
          </p:nvPr>
        </p:nvSpPr>
        <p:spPr>
          <a:xfrm>
            <a:off x="0" y="3602038"/>
            <a:ext cx="6858000" cy="1655762"/>
          </a:xfrm>
        </p:spPr>
        <p:txBody>
          <a:bodyPr/>
          <a:lstStyle/>
          <a:p>
            <a:endParaRPr lang="es-AR" dirty="0"/>
          </a:p>
          <a:p>
            <a:endParaRPr lang="es-AR" dirty="0"/>
          </a:p>
          <a:p>
            <a:endParaRPr lang="es-AR" dirty="0"/>
          </a:p>
          <a:p>
            <a:endParaRPr lang="es-AR" dirty="0"/>
          </a:p>
        </p:txBody>
      </p:sp>
      <p:sp>
        <p:nvSpPr>
          <p:cNvPr id="19" name="Subtítulo 2">
            <a:extLst>
              <a:ext uri="{FF2B5EF4-FFF2-40B4-BE49-F238E27FC236}">
                <a16:creationId xmlns:a16="http://schemas.microsoft.com/office/drawing/2014/main" id="{D49C0E46-D02D-46B2-9300-AE71479051A8}"/>
              </a:ext>
            </a:extLst>
          </p:cNvPr>
          <p:cNvSpPr txBox="1">
            <a:spLocks/>
          </p:cNvSpPr>
          <p:nvPr/>
        </p:nvSpPr>
        <p:spPr>
          <a:xfrm>
            <a:off x="2123043" y="4894595"/>
            <a:ext cx="7945917" cy="5069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AR" sz="2000" b="1" dirty="0">
                <a:solidFill>
                  <a:schemeClr val="bg1"/>
                </a:solidFill>
                <a:latin typeface="Futura Md BT" panose="020B0602020204020303" pitchFamily="34" charset="0"/>
              </a:rPr>
              <a:t>Sistemas Contra Intrusión</a:t>
            </a:r>
          </a:p>
        </p:txBody>
      </p:sp>
      <p:sp>
        <p:nvSpPr>
          <p:cNvPr id="20" name="Subtítulo 2">
            <a:extLst>
              <a:ext uri="{FF2B5EF4-FFF2-40B4-BE49-F238E27FC236}">
                <a16:creationId xmlns:a16="http://schemas.microsoft.com/office/drawing/2014/main" id="{9490C743-D16A-4B88-BE41-D7F221BFA74F}"/>
              </a:ext>
            </a:extLst>
          </p:cNvPr>
          <p:cNvSpPr txBox="1">
            <a:spLocks/>
          </p:cNvSpPr>
          <p:nvPr/>
        </p:nvSpPr>
        <p:spPr>
          <a:xfrm>
            <a:off x="1725747" y="5219163"/>
            <a:ext cx="8740509" cy="425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000" dirty="0">
                <a:solidFill>
                  <a:schemeClr val="bg1"/>
                </a:solidFill>
                <a:latin typeface="Calibri" panose="020F0502020204030204" pitchFamily="34" charset="0"/>
                <a:cs typeface="Calibri" panose="020F0502020204030204" pitchFamily="34" charset="0"/>
              </a:rPr>
              <a:t>La familia más impactante en la industria de la seguridad</a:t>
            </a:r>
          </a:p>
        </p:txBody>
      </p:sp>
    </p:spTree>
    <p:extLst>
      <p:ext uri="{BB962C8B-B14F-4D97-AF65-F5344CB8AC3E}">
        <p14:creationId xmlns:p14="http://schemas.microsoft.com/office/powerpoint/2010/main" val="3908416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Imagen 48">
            <a:extLst>
              <a:ext uri="{FF2B5EF4-FFF2-40B4-BE49-F238E27FC236}">
                <a16:creationId xmlns:a16="http://schemas.microsoft.com/office/drawing/2014/main" id="{36FAE6E0-FFC0-4575-8C02-1C4219A5D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1" name="Grupo 40">
            <a:extLst>
              <a:ext uri="{FF2B5EF4-FFF2-40B4-BE49-F238E27FC236}">
                <a16:creationId xmlns:a16="http://schemas.microsoft.com/office/drawing/2014/main" id="{BD80B6C8-49A1-42EF-9327-4E8DA53FD192}"/>
              </a:ext>
            </a:extLst>
          </p:cNvPr>
          <p:cNvGrpSpPr/>
          <p:nvPr/>
        </p:nvGrpSpPr>
        <p:grpSpPr>
          <a:xfrm>
            <a:off x="2921168" y="3100110"/>
            <a:ext cx="2650349" cy="2021676"/>
            <a:chOff x="1397167" y="2980773"/>
            <a:chExt cx="2650349" cy="2021676"/>
          </a:xfrm>
        </p:grpSpPr>
        <p:pic>
          <p:nvPicPr>
            <p:cNvPr id="27" name="Picture 7" descr="http://www.fiesa.com.ar/product_images/x/136/rtx3__97279_zoom.jpg">
              <a:extLst>
                <a:ext uri="{FF2B5EF4-FFF2-40B4-BE49-F238E27FC236}">
                  <a16:creationId xmlns:a16="http://schemas.microsoft.com/office/drawing/2014/main" id="{68948A05-1D6C-4460-BD03-056E965B783C}"/>
                </a:ext>
              </a:extLst>
            </p:cNvPr>
            <p:cNvPicPr>
              <a:picLocks noChangeAspect="1" noChangeArrowheads="1"/>
            </p:cNvPicPr>
            <p:nvPr/>
          </p:nvPicPr>
          <p:blipFill>
            <a:blip r:embed="rId4" cstate="print"/>
            <a:srcRect/>
            <a:stretch>
              <a:fillRect/>
            </a:stretch>
          </p:blipFill>
          <p:spPr bwMode="auto">
            <a:xfrm>
              <a:off x="1397167" y="2980773"/>
              <a:ext cx="2021676" cy="2021676"/>
            </a:xfrm>
            <a:prstGeom prst="rect">
              <a:avLst/>
            </a:prstGeom>
            <a:noFill/>
            <a:ln w="9525">
              <a:noFill/>
              <a:miter lim="800000"/>
              <a:headEnd/>
              <a:tailEnd/>
            </a:ln>
          </p:spPr>
        </p:pic>
        <p:sp>
          <p:nvSpPr>
            <p:cNvPr id="40" name="36 CuadroTexto">
              <a:extLst>
                <a:ext uri="{FF2B5EF4-FFF2-40B4-BE49-F238E27FC236}">
                  <a16:creationId xmlns:a16="http://schemas.microsoft.com/office/drawing/2014/main" id="{DA5861B3-B07D-4A65-BD31-0B7A2253D30C}"/>
                </a:ext>
              </a:extLst>
            </p:cNvPr>
            <p:cNvSpPr txBox="1"/>
            <p:nvPr/>
          </p:nvSpPr>
          <p:spPr>
            <a:xfrm>
              <a:off x="3141859" y="4236342"/>
              <a:ext cx="905657" cy="369332"/>
            </a:xfrm>
            <a:prstGeom prst="rect">
              <a:avLst/>
            </a:prstGeom>
            <a:noFill/>
          </p:spPr>
          <p:txBody>
            <a:bodyPr wrap="square" rtlCol="0">
              <a:spAutoFit/>
            </a:bodyPr>
            <a:lstStyle/>
            <a:p>
              <a:r>
                <a:rPr lang="en-US" b="1" dirty="0"/>
                <a:t>RTX3</a:t>
              </a:r>
            </a:p>
          </p:txBody>
        </p:sp>
      </p:grpSp>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grpSp>
        <p:nvGrpSpPr>
          <p:cNvPr id="9" name="Grupo 8">
            <a:extLst>
              <a:ext uri="{FF2B5EF4-FFF2-40B4-BE49-F238E27FC236}">
                <a16:creationId xmlns:a16="http://schemas.microsoft.com/office/drawing/2014/main" id="{D7214B5A-DE5D-4B50-8BDA-5EA4BE999EC5}"/>
              </a:ext>
            </a:extLst>
          </p:cNvPr>
          <p:cNvGrpSpPr/>
          <p:nvPr/>
        </p:nvGrpSpPr>
        <p:grpSpPr>
          <a:xfrm>
            <a:off x="2665209" y="1229009"/>
            <a:ext cx="4165246" cy="1606798"/>
            <a:chOff x="2597127" y="1377349"/>
            <a:chExt cx="4193680" cy="1689048"/>
          </a:xfrm>
        </p:grpSpPr>
        <p:pic>
          <p:nvPicPr>
            <p:cNvPr id="10" name="Picture 116" descr="SP5500">
              <a:extLst>
                <a:ext uri="{FF2B5EF4-FFF2-40B4-BE49-F238E27FC236}">
                  <a16:creationId xmlns:a16="http://schemas.microsoft.com/office/drawing/2014/main" id="{C4547FC1-6243-4C68-8B8D-CCFCD4524508}"/>
                </a:ext>
              </a:extLst>
            </p:cNvPr>
            <p:cNvPicPr>
              <a:picLocks noChangeAspect="1" noChangeArrowheads="1"/>
            </p:cNvPicPr>
            <p:nvPr/>
          </p:nvPicPr>
          <p:blipFill>
            <a:blip r:embed="rId5" cstate="print"/>
            <a:srcRect/>
            <a:stretch>
              <a:fillRect/>
            </a:stretch>
          </p:blipFill>
          <p:spPr bwMode="auto">
            <a:xfrm>
              <a:off x="2597127" y="1377349"/>
              <a:ext cx="2838969" cy="1487464"/>
            </a:xfrm>
            <a:prstGeom prst="rect">
              <a:avLst/>
            </a:prstGeom>
            <a:noFill/>
            <a:ln w="9525">
              <a:noFill/>
              <a:miter lim="800000"/>
              <a:headEnd/>
              <a:tailEnd/>
            </a:ln>
          </p:spPr>
        </p:pic>
        <p:pic>
          <p:nvPicPr>
            <p:cNvPr id="11" name="Picture 4" descr="C:\Users\mariano.muller\Desktop\PPT\SP\NV500_front_big.jpg">
              <a:extLst>
                <a:ext uri="{FF2B5EF4-FFF2-40B4-BE49-F238E27FC236}">
                  <a16:creationId xmlns:a16="http://schemas.microsoft.com/office/drawing/2014/main" id="{FBB775E4-63F8-445B-B0D5-75C3BC3E0C1A}"/>
                </a:ext>
              </a:extLst>
            </p:cNvPr>
            <p:cNvPicPr>
              <a:picLocks noChangeAspect="1" noChangeArrowheads="1"/>
            </p:cNvPicPr>
            <p:nvPr/>
          </p:nvPicPr>
          <p:blipFill>
            <a:blip r:embed="rId6" cstate="print"/>
            <a:srcRect/>
            <a:stretch>
              <a:fillRect/>
            </a:stretch>
          </p:blipFill>
          <p:spPr bwMode="auto">
            <a:xfrm>
              <a:off x="6195022" y="1676463"/>
              <a:ext cx="595785" cy="962475"/>
            </a:xfrm>
            <a:prstGeom prst="rect">
              <a:avLst/>
            </a:prstGeom>
            <a:noFill/>
            <a:ln w="9525">
              <a:noFill/>
              <a:miter lim="800000"/>
              <a:headEnd/>
              <a:tailEnd/>
            </a:ln>
          </p:spPr>
        </p:pic>
        <p:cxnSp>
          <p:nvCxnSpPr>
            <p:cNvPr id="12" name="30 Conector recto">
              <a:extLst>
                <a:ext uri="{FF2B5EF4-FFF2-40B4-BE49-F238E27FC236}">
                  <a16:creationId xmlns:a16="http://schemas.microsoft.com/office/drawing/2014/main" id="{2A6A8690-B037-48E5-A489-A46E2F4B7AC2}"/>
                </a:ext>
              </a:extLst>
            </p:cNvPr>
            <p:cNvCxnSpPr/>
            <p:nvPr/>
          </p:nvCxnSpPr>
          <p:spPr>
            <a:xfrm flipH="1">
              <a:off x="5403343" y="2078204"/>
              <a:ext cx="691181"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39 CuadroTexto">
              <a:extLst>
                <a:ext uri="{FF2B5EF4-FFF2-40B4-BE49-F238E27FC236}">
                  <a16:creationId xmlns:a16="http://schemas.microsoft.com/office/drawing/2014/main" id="{E3A67109-B424-4AFB-8EC6-855A921D0B9F}"/>
                </a:ext>
              </a:extLst>
            </p:cNvPr>
            <p:cNvSpPr txBox="1"/>
            <p:nvPr/>
          </p:nvSpPr>
          <p:spPr>
            <a:xfrm>
              <a:off x="4433534" y="2678159"/>
              <a:ext cx="1013771" cy="388238"/>
            </a:xfrm>
            <a:prstGeom prst="rect">
              <a:avLst/>
            </a:prstGeom>
            <a:noFill/>
          </p:spPr>
          <p:txBody>
            <a:bodyPr wrap="square" rtlCol="0">
              <a:spAutoFit/>
            </a:bodyPr>
            <a:lstStyle/>
            <a:p>
              <a:r>
                <a:rPr lang="es-ES" b="1" dirty="0"/>
                <a:t>SP/MG</a:t>
              </a:r>
            </a:p>
          </p:txBody>
        </p:sp>
      </p:grpSp>
      <p:grpSp>
        <p:nvGrpSpPr>
          <p:cNvPr id="25" name="Grupo 24">
            <a:extLst>
              <a:ext uri="{FF2B5EF4-FFF2-40B4-BE49-F238E27FC236}">
                <a16:creationId xmlns:a16="http://schemas.microsoft.com/office/drawing/2014/main" id="{E5F322F7-1D8E-4E51-979A-778BC69FBF8E}"/>
              </a:ext>
            </a:extLst>
          </p:cNvPr>
          <p:cNvGrpSpPr/>
          <p:nvPr/>
        </p:nvGrpSpPr>
        <p:grpSpPr>
          <a:xfrm>
            <a:off x="3244946" y="3686751"/>
            <a:ext cx="3395795" cy="2475714"/>
            <a:chOff x="2514215" y="3872774"/>
            <a:chExt cx="3395795" cy="2475714"/>
          </a:xfrm>
        </p:grpSpPr>
        <p:grpSp>
          <p:nvGrpSpPr>
            <p:cNvPr id="22" name="Grupo 21">
              <a:extLst>
                <a:ext uri="{FF2B5EF4-FFF2-40B4-BE49-F238E27FC236}">
                  <a16:creationId xmlns:a16="http://schemas.microsoft.com/office/drawing/2014/main" id="{EBEFE5AF-953F-46AA-83A3-6C68FA2D8F94}"/>
                </a:ext>
              </a:extLst>
            </p:cNvPr>
            <p:cNvGrpSpPr/>
            <p:nvPr/>
          </p:nvGrpSpPr>
          <p:grpSpPr>
            <a:xfrm>
              <a:off x="2514215" y="3872774"/>
              <a:ext cx="3395795" cy="2475714"/>
              <a:chOff x="2514215" y="3872774"/>
              <a:chExt cx="3395795" cy="2475714"/>
            </a:xfrm>
          </p:grpSpPr>
          <p:grpSp>
            <p:nvGrpSpPr>
              <p:cNvPr id="15" name="43 Grupo">
                <a:extLst>
                  <a:ext uri="{FF2B5EF4-FFF2-40B4-BE49-F238E27FC236}">
                    <a16:creationId xmlns:a16="http://schemas.microsoft.com/office/drawing/2014/main" id="{CE7D494B-56D6-4DBD-A538-D2ECC3BA9F80}"/>
                  </a:ext>
                </a:extLst>
              </p:cNvPr>
              <p:cNvGrpSpPr/>
              <p:nvPr/>
            </p:nvGrpSpPr>
            <p:grpSpPr>
              <a:xfrm>
                <a:off x="2514215" y="3872774"/>
                <a:ext cx="3395795" cy="1474277"/>
                <a:chOff x="4139952" y="3645024"/>
                <a:chExt cx="3395795" cy="1474277"/>
              </a:xfrm>
            </p:grpSpPr>
            <p:pic>
              <p:nvPicPr>
                <p:cNvPr id="16" name="Picture 2" descr="C:\Users\mariano.muller\Desktop\PPT\SP\PGM4__30039_zoom.jpg">
                  <a:extLst>
                    <a:ext uri="{FF2B5EF4-FFF2-40B4-BE49-F238E27FC236}">
                      <a16:creationId xmlns:a16="http://schemas.microsoft.com/office/drawing/2014/main" id="{FF3BBF76-70E6-4246-B131-4DBB0F447B74}"/>
                    </a:ext>
                  </a:extLst>
                </p:cNvPr>
                <p:cNvPicPr>
                  <a:picLocks noChangeAspect="1" noChangeArrowheads="1"/>
                </p:cNvPicPr>
                <p:nvPr/>
              </p:nvPicPr>
              <p:blipFill>
                <a:blip r:embed="rId7" cstate="print"/>
                <a:srcRect/>
                <a:stretch>
                  <a:fillRect/>
                </a:stretch>
              </p:blipFill>
              <p:spPr bwMode="auto">
                <a:xfrm>
                  <a:off x="4139952" y="3645024"/>
                  <a:ext cx="3395795" cy="1155798"/>
                </a:xfrm>
                <a:prstGeom prst="rect">
                  <a:avLst/>
                </a:prstGeom>
                <a:noFill/>
                <a:ln w="9525">
                  <a:noFill/>
                  <a:miter lim="800000"/>
                  <a:headEnd/>
                  <a:tailEnd/>
                </a:ln>
              </p:spPr>
            </p:pic>
            <p:sp>
              <p:nvSpPr>
                <p:cNvPr id="17" name="36 CuadroTexto">
                  <a:extLst>
                    <a:ext uri="{FF2B5EF4-FFF2-40B4-BE49-F238E27FC236}">
                      <a16:creationId xmlns:a16="http://schemas.microsoft.com/office/drawing/2014/main" id="{6F07B82A-FFE8-498D-86AB-B1A17DAA3FD7}"/>
                    </a:ext>
                  </a:extLst>
                </p:cNvPr>
                <p:cNvSpPr txBox="1"/>
                <p:nvPr/>
              </p:nvSpPr>
              <p:spPr>
                <a:xfrm>
                  <a:off x="6630090" y="4749969"/>
                  <a:ext cx="905657" cy="369332"/>
                </a:xfrm>
                <a:prstGeom prst="rect">
                  <a:avLst/>
                </a:prstGeom>
                <a:noFill/>
              </p:spPr>
              <p:txBody>
                <a:bodyPr wrap="square" rtlCol="0">
                  <a:spAutoFit/>
                </a:bodyPr>
                <a:lstStyle/>
                <a:p>
                  <a:r>
                    <a:rPr lang="en-US" b="1" dirty="0"/>
                    <a:t>PGM4</a:t>
                  </a:r>
                </a:p>
              </p:txBody>
            </p:sp>
          </p:grpSp>
          <p:grpSp>
            <p:nvGrpSpPr>
              <p:cNvPr id="18" name="Grupo 17">
                <a:extLst>
                  <a:ext uri="{FF2B5EF4-FFF2-40B4-BE49-F238E27FC236}">
                    <a16:creationId xmlns:a16="http://schemas.microsoft.com/office/drawing/2014/main" id="{F0C0B385-7FBD-4120-B1A4-522165623801}"/>
                  </a:ext>
                </a:extLst>
              </p:cNvPr>
              <p:cNvGrpSpPr/>
              <p:nvPr/>
            </p:nvGrpSpPr>
            <p:grpSpPr>
              <a:xfrm>
                <a:off x="4225832" y="5116218"/>
                <a:ext cx="599160" cy="1232270"/>
                <a:chOff x="5866852" y="4822730"/>
                <a:chExt cx="858105" cy="1636295"/>
              </a:xfrm>
            </p:grpSpPr>
            <p:pic>
              <p:nvPicPr>
                <p:cNvPr id="19" name="Picture 2">
                  <a:extLst>
                    <a:ext uri="{FF2B5EF4-FFF2-40B4-BE49-F238E27FC236}">
                      <a16:creationId xmlns:a16="http://schemas.microsoft.com/office/drawing/2014/main" id="{603A0E61-A95C-4865-BEE7-A2B1640ACF0D}"/>
                    </a:ext>
                  </a:extLst>
                </p:cNvPr>
                <p:cNvPicPr>
                  <a:picLocks noChangeAspect="1" noChangeArrowheads="1"/>
                </p:cNvPicPr>
                <p:nvPr/>
              </p:nvPicPr>
              <p:blipFill>
                <a:blip r:embed="rId8" cstate="print"/>
                <a:srcRect/>
                <a:stretch>
                  <a:fillRect/>
                </a:stretch>
              </p:blipFill>
              <p:spPr bwMode="auto">
                <a:xfrm>
                  <a:off x="5866852" y="5210078"/>
                  <a:ext cx="858105" cy="1248947"/>
                </a:xfrm>
                <a:prstGeom prst="rect">
                  <a:avLst/>
                </a:prstGeom>
                <a:noFill/>
                <a:ln w="9525">
                  <a:noFill/>
                  <a:miter lim="800000"/>
                  <a:headEnd/>
                  <a:tailEnd/>
                </a:ln>
              </p:spPr>
            </p:pic>
            <p:cxnSp>
              <p:nvCxnSpPr>
                <p:cNvPr id="20" name="28 Conector recto">
                  <a:extLst>
                    <a:ext uri="{FF2B5EF4-FFF2-40B4-BE49-F238E27FC236}">
                      <a16:creationId xmlns:a16="http://schemas.microsoft.com/office/drawing/2014/main" id="{176A5F6B-D3C3-4863-B83E-CE7E5A03825E}"/>
                    </a:ext>
                  </a:extLst>
                </p:cNvPr>
                <p:cNvCxnSpPr>
                  <a:cxnSpLocks/>
                </p:cNvCxnSpPr>
                <p:nvPr/>
              </p:nvCxnSpPr>
              <p:spPr>
                <a:xfrm>
                  <a:off x="6229884" y="4822730"/>
                  <a:ext cx="1" cy="568104"/>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4" name="CuadroTexto 23">
              <a:extLst>
                <a:ext uri="{FF2B5EF4-FFF2-40B4-BE49-F238E27FC236}">
                  <a16:creationId xmlns:a16="http://schemas.microsoft.com/office/drawing/2014/main" id="{AD6102AE-41C3-426F-854E-AD9C06099916}"/>
                </a:ext>
              </a:extLst>
            </p:cNvPr>
            <p:cNvSpPr txBox="1"/>
            <p:nvPr/>
          </p:nvSpPr>
          <p:spPr>
            <a:xfrm>
              <a:off x="4824992" y="5781281"/>
              <a:ext cx="423514" cy="369332"/>
            </a:xfrm>
            <a:prstGeom prst="rect">
              <a:avLst/>
            </a:prstGeom>
            <a:noFill/>
          </p:spPr>
          <p:txBody>
            <a:bodyPr wrap="none" rtlCol="0">
              <a:spAutoFit/>
            </a:bodyPr>
            <a:lstStyle/>
            <a:p>
              <a:r>
                <a:rPr lang="es-AR" dirty="0"/>
                <a:t>x4</a:t>
              </a:r>
            </a:p>
          </p:txBody>
        </p:sp>
      </p:grpSp>
      <p:grpSp>
        <p:nvGrpSpPr>
          <p:cNvPr id="58" name="Grupo 57">
            <a:extLst>
              <a:ext uri="{FF2B5EF4-FFF2-40B4-BE49-F238E27FC236}">
                <a16:creationId xmlns:a16="http://schemas.microsoft.com/office/drawing/2014/main" id="{E673693E-CD12-4C34-9E79-D4D4DF842525}"/>
              </a:ext>
            </a:extLst>
          </p:cNvPr>
          <p:cNvGrpSpPr/>
          <p:nvPr/>
        </p:nvGrpSpPr>
        <p:grpSpPr>
          <a:xfrm>
            <a:off x="4200365" y="3269422"/>
            <a:ext cx="6313817" cy="2813090"/>
            <a:chOff x="2562207" y="3586351"/>
            <a:chExt cx="6591510" cy="3057561"/>
          </a:xfrm>
        </p:grpSpPr>
        <p:grpSp>
          <p:nvGrpSpPr>
            <p:cNvPr id="45" name="Grupo 44">
              <a:extLst>
                <a:ext uri="{FF2B5EF4-FFF2-40B4-BE49-F238E27FC236}">
                  <a16:creationId xmlns:a16="http://schemas.microsoft.com/office/drawing/2014/main" id="{D688EF20-E3CD-4EBF-85BA-ED44F09C22D1}"/>
                </a:ext>
              </a:extLst>
            </p:cNvPr>
            <p:cNvGrpSpPr/>
            <p:nvPr/>
          </p:nvGrpSpPr>
          <p:grpSpPr>
            <a:xfrm>
              <a:off x="2562207" y="4371398"/>
              <a:ext cx="6591510" cy="2272514"/>
              <a:chOff x="2562207" y="4371398"/>
              <a:chExt cx="6591510" cy="2272514"/>
            </a:xfrm>
          </p:grpSpPr>
          <p:grpSp>
            <p:nvGrpSpPr>
              <p:cNvPr id="43" name="Grupo 42">
                <a:extLst>
                  <a:ext uri="{FF2B5EF4-FFF2-40B4-BE49-F238E27FC236}">
                    <a16:creationId xmlns:a16="http://schemas.microsoft.com/office/drawing/2014/main" id="{F8CD42F1-70B0-4C7D-83BC-AAF42DE7CE6A}"/>
                  </a:ext>
                </a:extLst>
              </p:cNvPr>
              <p:cNvGrpSpPr/>
              <p:nvPr/>
            </p:nvGrpSpPr>
            <p:grpSpPr>
              <a:xfrm>
                <a:off x="2562207" y="4806275"/>
                <a:ext cx="6186040" cy="1837637"/>
                <a:chOff x="2562207" y="4806275"/>
                <a:chExt cx="6186040" cy="1837637"/>
              </a:xfrm>
            </p:grpSpPr>
            <p:grpSp>
              <p:nvGrpSpPr>
                <p:cNvPr id="39" name="Grupo 38">
                  <a:extLst>
                    <a:ext uri="{FF2B5EF4-FFF2-40B4-BE49-F238E27FC236}">
                      <a16:creationId xmlns:a16="http://schemas.microsoft.com/office/drawing/2014/main" id="{208F52C7-3814-4EB9-9CD9-ACDC50EFACF3}"/>
                    </a:ext>
                  </a:extLst>
                </p:cNvPr>
                <p:cNvGrpSpPr/>
                <p:nvPr/>
              </p:nvGrpSpPr>
              <p:grpSpPr>
                <a:xfrm>
                  <a:off x="2562207" y="4806275"/>
                  <a:ext cx="6186040" cy="1837637"/>
                  <a:chOff x="2495902" y="4753759"/>
                  <a:chExt cx="6186040" cy="1837637"/>
                </a:xfrm>
              </p:grpSpPr>
              <p:pic>
                <p:nvPicPr>
                  <p:cNvPr id="32" name="Picture 6" descr="http://www.breizhtrack.net/78-thickbox/sortie-pgm-radio-2wpgm.jpg">
                    <a:extLst>
                      <a:ext uri="{FF2B5EF4-FFF2-40B4-BE49-F238E27FC236}">
                        <a16:creationId xmlns:a16="http://schemas.microsoft.com/office/drawing/2014/main" id="{F849F519-7578-406E-BF8F-A8740AF4E7C8}"/>
                      </a:ext>
                    </a:extLst>
                  </p:cNvPr>
                  <p:cNvPicPr>
                    <a:picLocks noChangeAspect="1" noChangeArrowheads="1"/>
                  </p:cNvPicPr>
                  <p:nvPr/>
                </p:nvPicPr>
                <p:blipFill>
                  <a:blip r:embed="rId9" cstate="print"/>
                  <a:srcRect l="16000" t="22667" r="17332" b="24001"/>
                  <a:stretch>
                    <a:fillRect/>
                  </a:stretch>
                </p:blipFill>
                <p:spPr bwMode="auto">
                  <a:xfrm>
                    <a:off x="2940683" y="5335154"/>
                    <a:ext cx="1570301" cy="1256242"/>
                  </a:xfrm>
                  <a:prstGeom prst="rect">
                    <a:avLst/>
                  </a:prstGeom>
                  <a:noFill/>
                  <a:ln w="9525">
                    <a:noFill/>
                    <a:miter lim="800000"/>
                    <a:headEnd/>
                    <a:tailEnd/>
                  </a:ln>
                </p:spPr>
              </p:pic>
              <p:pic>
                <p:nvPicPr>
                  <p:cNvPr id="31" name="Picture 2" descr="http://76.my/Malaysia/pb30-paradox-photoelectric-beams-set-30m-infrared-barriers-alarm-system-1107-01-ITradeZone@8.jpg">
                    <a:extLst>
                      <a:ext uri="{FF2B5EF4-FFF2-40B4-BE49-F238E27FC236}">
                        <a16:creationId xmlns:a16="http://schemas.microsoft.com/office/drawing/2014/main" id="{32FD3C0F-6F43-409B-ADB9-5D8B9A6E3CD4}"/>
                      </a:ext>
                    </a:extLst>
                  </p:cNvPr>
                  <p:cNvPicPr>
                    <a:picLocks noChangeAspect="1" noChangeArrowheads="1"/>
                  </p:cNvPicPr>
                  <p:nvPr/>
                </p:nvPicPr>
                <p:blipFill>
                  <a:blip r:embed="rId10" cstate="print"/>
                  <a:srcRect/>
                  <a:stretch>
                    <a:fillRect/>
                  </a:stretch>
                </p:blipFill>
                <p:spPr bwMode="auto">
                  <a:xfrm>
                    <a:off x="7097766" y="4753759"/>
                    <a:ext cx="1584176" cy="1584176"/>
                  </a:xfrm>
                  <a:prstGeom prst="rect">
                    <a:avLst/>
                  </a:prstGeom>
                  <a:noFill/>
                </p:spPr>
              </p:pic>
              <p:cxnSp>
                <p:nvCxnSpPr>
                  <p:cNvPr id="34" name="44 Conector recto">
                    <a:extLst>
                      <a:ext uri="{FF2B5EF4-FFF2-40B4-BE49-F238E27FC236}">
                        <a16:creationId xmlns:a16="http://schemas.microsoft.com/office/drawing/2014/main" id="{9A474055-8F97-42A7-874A-54385CF4D8E5}"/>
                      </a:ext>
                    </a:extLst>
                  </p:cNvPr>
                  <p:cNvCxnSpPr>
                    <a:cxnSpLocks/>
                  </p:cNvCxnSpPr>
                  <p:nvPr/>
                </p:nvCxnSpPr>
                <p:spPr>
                  <a:xfrm>
                    <a:off x="4474910" y="5893492"/>
                    <a:ext cx="26567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61B9FB30-9BEF-40CB-8435-C1C654262801}"/>
                      </a:ext>
                    </a:extLst>
                  </p:cNvPr>
                  <p:cNvCxnSpPr>
                    <a:cxnSpLocks/>
                  </p:cNvCxnSpPr>
                  <p:nvPr/>
                </p:nvCxnSpPr>
                <p:spPr>
                  <a:xfrm>
                    <a:off x="2495902" y="5197049"/>
                    <a:ext cx="522974" cy="42013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42" name="36 CuadroTexto">
                  <a:extLst>
                    <a:ext uri="{FF2B5EF4-FFF2-40B4-BE49-F238E27FC236}">
                      <a16:creationId xmlns:a16="http://schemas.microsoft.com/office/drawing/2014/main" id="{B7F2266C-2671-4742-A817-F8D88472D367}"/>
                    </a:ext>
                  </a:extLst>
                </p:cNvPr>
                <p:cNvSpPr txBox="1"/>
                <p:nvPr/>
              </p:nvSpPr>
              <p:spPr>
                <a:xfrm>
                  <a:off x="4062961" y="6075366"/>
                  <a:ext cx="1141713" cy="401427"/>
                </a:xfrm>
                <a:prstGeom prst="rect">
                  <a:avLst/>
                </a:prstGeom>
                <a:noFill/>
              </p:spPr>
              <p:txBody>
                <a:bodyPr wrap="square" rtlCol="0">
                  <a:spAutoFit/>
                </a:bodyPr>
                <a:lstStyle/>
                <a:p>
                  <a:r>
                    <a:rPr lang="en-US" b="1" dirty="0"/>
                    <a:t>2WPGM</a:t>
                  </a:r>
                </a:p>
              </p:txBody>
            </p:sp>
          </p:grpSp>
          <p:sp>
            <p:nvSpPr>
              <p:cNvPr id="44" name="36 CuadroTexto">
                <a:extLst>
                  <a:ext uri="{FF2B5EF4-FFF2-40B4-BE49-F238E27FC236}">
                    <a16:creationId xmlns:a16="http://schemas.microsoft.com/office/drawing/2014/main" id="{E5387F4B-63F1-4427-8E04-1454C32E42D6}"/>
                  </a:ext>
                </a:extLst>
              </p:cNvPr>
              <p:cNvSpPr txBox="1"/>
              <p:nvPr/>
            </p:nvSpPr>
            <p:spPr>
              <a:xfrm>
                <a:off x="5697341" y="4371398"/>
                <a:ext cx="3456376" cy="401429"/>
              </a:xfrm>
              <a:prstGeom prst="rect">
                <a:avLst/>
              </a:prstGeom>
              <a:noFill/>
            </p:spPr>
            <p:txBody>
              <a:bodyPr wrap="square" rtlCol="0">
                <a:spAutoFit/>
              </a:bodyPr>
              <a:lstStyle/>
              <a:p>
                <a:r>
                  <a:rPr lang="en-US" b="1" dirty="0"/>
                  <a:t>ZONA CABLEADA GENÉRICA</a:t>
                </a:r>
              </a:p>
            </p:txBody>
          </p:sp>
        </p:grpSp>
        <p:cxnSp>
          <p:nvCxnSpPr>
            <p:cNvPr id="46" name="44 Conector recto">
              <a:extLst>
                <a:ext uri="{FF2B5EF4-FFF2-40B4-BE49-F238E27FC236}">
                  <a16:creationId xmlns:a16="http://schemas.microsoft.com/office/drawing/2014/main" id="{D38BFB07-7B24-48DF-8B7C-59C3BE884330}"/>
                </a:ext>
              </a:extLst>
            </p:cNvPr>
            <p:cNvCxnSpPr>
              <a:cxnSpLocks/>
            </p:cNvCxnSpPr>
            <p:nvPr/>
          </p:nvCxnSpPr>
          <p:spPr>
            <a:xfrm flipV="1">
              <a:off x="4420835" y="3586351"/>
              <a:ext cx="1846518" cy="1781797"/>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0" name="Picture 2">
            <a:extLst>
              <a:ext uri="{FF2B5EF4-FFF2-40B4-BE49-F238E27FC236}">
                <a16:creationId xmlns:a16="http://schemas.microsoft.com/office/drawing/2014/main" id="{B80B5157-E97F-4388-86B6-89C26E3D9386}"/>
              </a:ext>
            </a:extLst>
          </p:cNvPr>
          <p:cNvPicPr>
            <a:picLocks noChangeAspect="1" noChangeArrowheads="1"/>
          </p:cNvPicPr>
          <p:nvPr/>
        </p:nvPicPr>
        <p:blipFill>
          <a:blip r:embed="rId8" cstate="print"/>
          <a:srcRect/>
          <a:stretch>
            <a:fillRect/>
          </a:stretch>
        </p:blipFill>
        <p:spPr bwMode="auto">
          <a:xfrm>
            <a:off x="7872789" y="2656735"/>
            <a:ext cx="940006" cy="1368152"/>
          </a:xfrm>
          <a:prstGeom prst="rect">
            <a:avLst/>
          </a:prstGeom>
          <a:noFill/>
          <a:ln w="9525">
            <a:noFill/>
            <a:miter lim="800000"/>
            <a:headEnd/>
            <a:tailEnd/>
          </a:ln>
        </p:spPr>
      </p:pic>
      <p:grpSp>
        <p:nvGrpSpPr>
          <p:cNvPr id="60" name="Grupo 59">
            <a:extLst>
              <a:ext uri="{FF2B5EF4-FFF2-40B4-BE49-F238E27FC236}">
                <a16:creationId xmlns:a16="http://schemas.microsoft.com/office/drawing/2014/main" id="{972C3396-1ED1-4601-9A42-6D133A5C68C8}"/>
              </a:ext>
            </a:extLst>
          </p:cNvPr>
          <p:cNvGrpSpPr/>
          <p:nvPr/>
        </p:nvGrpSpPr>
        <p:grpSpPr>
          <a:xfrm>
            <a:off x="3179554" y="3710703"/>
            <a:ext cx="5128698" cy="1804794"/>
            <a:chOff x="1479649" y="3559088"/>
            <a:chExt cx="5128698" cy="1804794"/>
          </a:xfrm>
        </p:grpSpPr>
        <p:grpSp>
          <p:nvGrpSpPr>
            <p:cNvPr id="57" name="Grupo 56">
              <a:extLst>
                <a:ext uri="{FF2B5EF4-FFF2-40B4-BE49-F238E27FC236}">
                  <a16:creationId xmlns:a16="http://schemas.microsoft.com/office/drawing/2014/main" id="{84EE83E6-4DAC-45CE-8539-104481F7D590}"/>
                </a:ext>
              </a:extLst>
            </p:cNvPr>
            <p:cNvGrpSpPr/>
            <p:nvPr/>
          </p:nvGrpSpPr>
          <p:grpSpPr>
            <a:xfrm>
              <a:off x="1479649" y="3559088"/>
              <a:ext cx="5128698" cy="1804794"/>
              <a:chOff x="1479649" y="3559088"/>
              <a:chExt cx="5128698" cy="1804794"/>
            </a:xfrm>
          </p:grpSpPr>
          <p:pic>
            <p:nvPicPr>
              <p:cNvPr id="53" name="Imagen 52">
                <a:extLst>
                  <a:ext uri="{FF2B5EF4-FFF2-40B4-BE49-F238E27FC236}">
                    <a16:creationId xmlns:a16="http://schemas.microsoft.com/office/drawing/2014/main" id="{386F6546-140F-4706-ACB4-5FA00E1F1B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9649" y="3559088"/>
                <a:ext cx="1127560" cy="1804794"/>
              </a:xfrm>
              <a:prstGeom prst="rect">
                <a:avLst/>
              </a:prstGeom>
            </p:spPr>
          </p:pic>
          <p:cxnSp>
            <p:nvCxnSpPr>
              <p:cNvPr id="54" name="44 Conector recto">
                <a:extLst>
                  <a:ext uri="{FF2B5EF4-FFF2-40B4-BE49-F238E27FC236}">
                    <a16:creationId xmlns:a16="http://schemas.microsoft.com/office/drawing/2014/main" id="{21ED837B-A06D-428A-AAF3-2F194C1BC40E}"/>
                  </a:ext>
                </a:extLst>
              </p:cNvPr>
              <p:cNvCxnSpPr>
                <a:cxnSpLocks/>
              </p:cNvCxnSpPr>
              <p:nvPr/>
            </p:nvCxnSpPr>
            <p:spPr>
              <a:xfrm flipV="1">
                <a:off x="2663817" y="3873272"/>
                <a:ext cx="3944530" cy="115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9" name="36 CuadroTexto">
              <a:extLst>
                <a:ext uri="{FF2B5EF4-FFF2-40B4-BE49-F238E27FC236}">
                  <a16:creationId xmlns:a16="http://schemas.microsoft.com/office/drawing/2014/main" id="{28471F73-9524-44B3-BEF5-9639B46231D1}"/>
                </a:ext>
              </a:extLst>
            </p:cNvPr>
            <p:cNvSpPr txBox="1"/>
            <p:nvPr/>
          </p:nvSpPr>
          <p:spPr>
            <a:xfrm>
              <a:off x="2538047" y="4827649"/>
              <a:ext cx="1141713" cy="369332"/>
            </a:xfrm>
            <a:prstGeom prst="rect">
              <a:avLst/>
            </a:prstGeom>
            <a:noFill/>
          </p:spPr>
          <p:txBody>
            <a:bodyPr wrap="square" rtlCol="0">
              <a:spAutoFit/>
            </a:bodyPr>
            <a:lstStyle/>
            <a:p>
              <a:r>
                <a:rPr lang="en-US" b="1" dirty="0"/>
                <a:t>PGM82</a:t>
              </a:r>
            </a:p>
          </p:txBody>
        </p:sp>
      </p:grpSp>
      <p:sp>
        <p:nvSpPr>
          <p:cNvPr id="47" name="Subtítulo 2">
            <a:extLst>
              <a:ext uri="{FF2B5EF4-FFF2-40B4-BE49-F238E27FC236}">
                <a16:creationId xmlns:a16="http://schemas.microsoft.com/office/drawing/2014/main" id="{F8965BAE-0FDC-4EA0-A47D-F1EBEA1BDC61}"/>
              </a:ext>
            </a:extLst>
          </p:cNvPr>
          <p:cNvSpPr txBox="1">
            <a:spLocks/>
          </p:cNvSpPr>
          <p:nvPr/>
        </p:nvSpPr>
        <p:spPr>
          <a:xfrm>
            <a:off x="3207943" y="758222"/>
            <a:ext cx="5776115"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Expansores de salidas programables</a:t>
            </a:r>
            <a:endParaRPr lang="es-AR" b="1" dirty="0"/>
          </a:p>
        </p:txBody>
      </p:sp>
      <p:sp>
        <p:nvSpPr>
          <p:cNvPr id="48" name="Subtítulo 2">
            <a:extLst>
              <a:ext uri="{FF2B5EF4-FFF2-40B4-BE49-F238E27FC236}">
                <a16:creationId xmlns:a16="http://schemas.microsoft.com/office/drawing/2014/main" id="{BEE820BB-AD77-48BE-9AE0-C5666FEB554F}"/>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grpSp>
        <p:nvGrpSpPr>
          <p:cNvPr id="51" name="Grupo 50">
            <a:extLst>
              <a:ext uri="{FF2B5EF4-FFF2-40B4-BE49-F238E27FC236}">
                <a16:creationId xmlns:a16="http://schemas.microsoft.com/office/drawing/2014/main" id="{DB94D893-420D-4CEA-8F83-19EAB86EE23E}"/>
              </a:ext>
            </a:extLst>
          </p:cNvPr>
          <p:cNvGrpSpPr/>
          <p:nvPr/>
        </p:nvGrpSpPr>
        <p:grpSpPr>
          <a:xfrm>
            <a:off x="3458234" y="2541248"/>
            <a:ext cx="86400" cy="1141026"/>
            <a:chOff x="2239200" y="2773036"/>
            <a:chExt cx="86400" cy="1141026"/>
          </a:xfrm>
        </p:grpSpPr>
        <p:cxnSp>
          <p:nvCxnSpPr>
            <p:cNvPr id="52" name="29 Conector recto">
              <a:extLst>
                <a:ext uri="{FF2B5EF4-FFF2-40B4-BE49-F238E27FC236}">
                  <a16:creationId xmlns:a16="http://schemas.microsoft.com/office/drawing/2014/main" id="{DCDFCEFC-422F-45E6-A64F-382F51DAF508}"/>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29 Conector recto">
              <a:extLst>
                <a:ext uri="{FF2B5EF4-FFF2-40B4-BE49-F238E27FC236}">
                  <a16:creationId xmlns:a16="http://schemas.microsoft.com/office/drawing/2014/main" id="{B6A2FD66-4FE6-4FF8-99AC-C84CD2828975}"/>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29 Conector recto">
              <a:extLst>
                <a:ext uri="{FF2B5EF4-FFF2-40B4-BE49-F238E27FC236}">
                  <a16:creationId xmlns:a16="http://schemas.microsoft.com/office/drawing/2014/main" id="{39582883-8F54-4491-8506-1153E477AD65}"/>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29 Conector recto">
              <a:extLst>
                <a:ext uri="{FF2B5EF4-FFF2-40B4-BE49-F238E27FC236}">
                  <a16:creationId xmlns:a16="http://schemas.microsoft.com/office/drawing/2014/main" id="{FB5B37AB-5733-4BF5-8CCB-BC5E671C5369}"/>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019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 calcmode="lin" valueType="num">
                                      <p:cBhvr>
                                        <p:cTn id="10" dur="500" fill="hold"/>
                                        <p:tgtEl>
                                          <p:spTgt spid="60"/>
                                        </p:tgtEl>
                                        <p:attrNameLst>
                                          <p:attrName>ppt_w</p:attrName>
                                        </p:attrNameLst>
                                      </p:cBhvr>
                                      <p:tavLst>
                                        <p:tav tm="0">
                                          <p:val>
                                            <p:fltVal val="0"/>
                                          </p:val>
                                        </p:tav>
                                        <p:tav tm="100000">
                                          <p:val>
                                            <p:strVal val="#ppt_w"/>
                                          </p:val>
                                        </p:tav>
                                      </p:tavLst>
                                    </p:anim>
                                    <p:anim calcmode="lin" valueType="num">
                                      <p:cBhvr>
                                        <p:cTn id="11" dur="500" fill="hold"/>
                                        <p:tgtEl>
                                          <p:spTgt spid="60"/>
                                        </p:tgtEl>
                                        <p:attrNameLst>
                                          <p:attrName>ppt_h</p:attrName>
                                        </p:attrNameLst>
                                      </p:cBhvr>
                                      <p:tavLst>
                                        <p:tav tm="0">
                                          <p:val>
                                            <p:fltVal val="0"/>
                                          </p:val>
                                        </p:tav>
                                        <p:tav tm="100000">
                                          <p:val>
                                            <p:strVal val="#ppt_h"/>
                                          </p:val>
                                        </p:tav>
                                      </p:tavLst>
                                    </p:anim>
                                    <p:animEffect transition="in" filter="fade">
                                      <p:cBhvr>
                                        <p:cTn id="12" dur="500"/>
                                        <p:tgtEl>
                                          <p:spTgt spid="60"/>
                                        </p:tgtEl>
                                      </p:cBhvr>
                                    </p:animEffect>
                                  </p:childTnLst>
                                </p:cTn>
                              </p:par>
                              <p:par>
                                <p:cTn id="13" presetID="53" presetClass="entr" presetSubtype="16"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p:cTn id="15" dur="500" fill="hold"/>
                                        <p:tgtEl>
                                          <p:spTgt spid="50"/>
                                        </p:tgtEl>
                                        <p:attrNameLst>
                                          <p:attrName>ppt_w</p:attrName>
                                        </p:attrNameLst>
                                      </p:cBhvr>
                                      <p:tavLst>
                                        <p:tav tm="0">
                                          <p:val>
                                            <p:fltVal val="0"/>
                                          </p:val>
                                        </p:tav>
                                        <p:tav tm="100000">
                                          <p:val>
                                            <p:strVal val="#ppt_w"/>
                                          </p:val>
                                        </p:tav>
                                      </p:tavLst>
                                    </p:anim>
                                    <p:anim calcmode="lin" valueType="num">
                                      <p:cBhvr>
                                        <p:cTn id="16" dur="500" fill="hold"/>
                                        <p:tgtEl>
                                          <p:spTgt spid="50"/>
                                        </p:tgtEl>
                                        <p:attrNameLst>
                                          <p:attrName>ppt_h</p:attrName>
                                        </p:attrNameLst>
                                      </p:cBhvr>
                                      <p:tavLst>
                                        <p:tav tm="0">
                                          <p:val>
                                            <p:fltVal val="0"/>
                                          </p:val>
                                        </p:tav>
                                        <p:tav tm="100000">
                                          <p:val>
                                            <p:strVal val="#ppt_h"/>
                                          </p:val>
                                        </p:tav>
                                      </p:tavLst>
                                    </p:anim>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0"/>
                                        </p:tgtEl>
                                        <p:attrNameLst>
                                          <p:attrName>style.visibility</p:attrName>
                                        </p:attrNameLst>
                                      </p:cBhvr>
                                      <p:to>
                                        <p:strVal val="hidden"/>
                                      </p:to>
                                    </p:set>
                                  </p:childTnLst>
                                </p:cTn>
                              </p:par>
                            </p:childTnLst>
                          </p:cTn>
                        </p:par>
                        <p:par>
                          <p:cTn id="22" fill="hold">
                            <p:stCondLst>
                              <p:cond delay="0"/>
                            </p:stCondLst>
                            <p:childTnLst>
                              <p:par>
                                <p:cTn id="23" presetID="53" presetClass="entr" presetSubtype="16"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par>
                                <p:cTn id="28" presetID="1" presetClass="exit" presetSubtype="0" fill="hold" nodeType="withEffect">
                                  <p:stCondLst>
                                    <p:cond delay="0"/>
                                  </p:stCondLst>
                                  <p:childTnLst>
                                    <p:set>
                                      <p:cBhvr>
                                        <p:cTn id="29" dur="1" fill="hold">
                                          <p:stCondLst>
                                            <p:cond delay="0"/>
                                          </p:stCondLst>
                                        </p:cTn>
                                        <p:tgtEl>
                                          <p:spTgt spid="50"/>
                                        </p:tgtEl>
                                        <p:attrNameLst>
                                          <p:attrName>style.visibility</p:attrName>
                                        </p:attrNameLst>
                                      </p:cBhvr>
                                      <p:to>
                                        <p:strVal val="hidden"/>
                                      </p:to>
                                    </p:se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p:cTn id="33" dur="500" fill="hold"/>
                                        <p:tgtEl>
                                          <p:spTgt spid="41"/>
                                        </p:tgtEl>
                                        <p:attrNameLst>
                                          <p:attrName>ppt_w</p:attrName>
                                        </p:attrNameLst>
                                      </p:cBhvr>
                                      <p:tavLst>
                                        <p:tav tm="0">
                                          <p:val>
                                            <p:fltVal val="0"/>
                                          </p:val>
                                        </p:tav>
                                        <p:tav tm="100000">
                                          <p:val>
                                            <p:strVal val="#ppt_w"/>
                                          </p:val>
                                        </p:tav>
                                      </p:tavLst>
                                    </p:anim>
                                    <p:anim calcmode="lin" valueType="num">
                                      <p:cBhvr>
                                        <p:cTn id="34" dur="500" fill="hold"/>
                                        <p:tgtEl>
                                          <p:spTgt spid="41"/>
                                        </p:tgtEl>
                                        <p:attrNameLst>
                                          <p:attrName>ppt_h</p:attrName>
                                        </p:attrNameLst>
                                      </p:cBhvr>
                                      <p:tavLst>
                                        <p:tav tm="0">
                                          <p:val>
                                            <p:fltVal val="0"/>
                                          </p:val>
                                        </p:tav>
                                        <p:tav tm="100000">
                                          <p:val>
                                            <p:strVal val="#ppt_h"/>
                                          </p:val>
                                        </p:tav>
                                      </p:tavLst>
                                    </p:anim>
                                    <p:animEffect transition="in" filter="fade">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cTn>
                              </p:par>
                              <p:par>
                                <p:cTn id="43" presetID="53" presetClass="entr" presetSubtype="16"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animEffect transition="in" filter="fade">
                                      <p:cBhvr>
                                        <p:cTn id="4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Imagen 33">
            <a:extLst>
              <a:ext uri="{FF2B5EF4-FFF2-40B4-BE49-F238E27FC236}">
                <a16:creationId xmlns:a16="http://schemas.microsoft.com/office/drawing/2014/main" id="{3D2C33E8-E7C3-447F-9809-E7B80DD08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1" name="Grupo 50">
            <a:extLst>
              <a:ext uri="{FF2B5EF4-FFF2-40B4-BE49-F238E27FC236}">
                <a16:creationId xmlns:a16="http://schemas.microsoft.com/office/drawing/2014/main" id="{D074FB18-3DAB-4E4F-941B-6DE0C4C33431}"/>
              </a:ext>
            </a:extLst>
          </p:cNvPr>
          <p:cNvGrpSpPr/>
          <p:nvPr/>
        </p:nvGrpSpPr>
        <p:grpSpPr>
          <a:xfrm>
            <a:off x="5663952" y="2780928"/>
            <a:ext cx="86400" cy="1440000"/>
            <a:chOff x="2239200" y="2773036"/>
            <a:chExt cx="86400" cy="1141026"/>
          </a:xfrm>
        </p:grpSpPr>
        <p:cxnSp>
          <p:nvCxnSpPr>
            <p:cNvPr id="52" name="29 Conector recto">
              <a:extLst>
                <a:ext uri="{FF2B5EF4-FFF2-40B4-BE49-F238E27FC236}">
                  <a16:creationId xmlns:a16="http://schemas.microsoft.com/office/drawing/2014/main" id="{31469B51-A14A-468F-8E3E-1983C0CA8BA9}"/>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29 Conector recto">
              <a:extLst>
                <a:ext uri="{FF2B5EF4-FFF2-40B4-BE49-F238E27FC236}">
                  <a16:creationId xmlns:a16="http://schemas.microsoft.com/office/drawing/2014/main" id="{230CCCD6-2C7F-407F-91D7-ECA08272E1C4}"/>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29 Conector recto">
              <a:extLst>
                <a:ext uri="{FF2B5EF4-FFF2-40B4-BE49-F238E27FC236}">
                  <a16:creationId xmlns:a16="http://schemas.microsoft.com/office/drawing/2014/main" id="{D7809AF1-06B5-4ED7-9DEC-E904E9430433}"/>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29 Conector recto">
              <a:extLst>
                <a:ext uri="{FF2B5EF4-FFF2-40B4-BE49-F238E27FC236}">
                  <a16:creationId xmlns:a16="http://schemas.microsoft.com/office/drawing/2014/main" id="{A62E8717-D3E1-4E01-8849-C6BDA07059B0}"/>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 name="Grupo 4">
            <a:extLst>
              <a:ext uri="{FF2B5EF4-FFF2-40B4-BE49-F238E27FC236}">
                <a16:creationId xmlns:a16="http://schemas.microsoft.com/office/drawing/2014/main" id="{7D2DAF4D-A0A0-48E3-A1F3-B6FC9926B149}"/>
              </a:ext>
            </a:extLst>
          </p:cNvPr>
          <p:cNvGrpSpPr/>
          <p:nvPr/>
        </p:nvGrpSpPr>
        <p:grpSpPr>
          <a:xfrm>
            <a:off x="4018898" y="2883947"/>
            <a:ext cx="3245079" cy="3248036"/>
            <a:chOff x="2899804" y="2664447"/>
            <a:chExt cx="2942218" cy="3077868"/>
          </a:xfrm>
          <a:effectLst>
            <a:outerShdw blurRad="190500" dist="50800" dir="5400000" algn="ctr" rotWithShape="0">
              <a:srgbClr val="000000">
                <a:alpha val="70000"/>
              </a:srgbClr>
            </a:outerShdw>
          </a:effectLst>
        </p:grpSpPr>
        <p:pic>
          <p:nvPicPr>
            <p:cNvPr id="3" name="Imagen 2">
              <a:extLst>
                <a:ext uri="{FF2B5EF4-FFF2-40B4-BE49-F238E27FC236}">
                  <a16:creationId xmlns:a16="http://schemas.microsoft.com/office/drawing/2014/main" id="{876359A2-B681-4791-9DBF-1223D3A75C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9804" y="2664447"/>
              <a:ext cx="2942218" cy="2940071"/>
            </a:xfrm>
            <a:prstGeom prst="rect">
              <a:avLst/>
            </a:prstGeom>
          </p:spPr>
        </p:pic>
        <p:sp>
          <p:nvSpPr>
            <p:cNvPr id="57" name="39 CuadroTexto">
              <a:extLst>
                <a:ext uri="{FF2B5EF4-FFF2-40B4-BE49-F238E27FC236}">
                  <a16:creationId xmlns:a16="http://schemas.microsoft.com/office/drawing/2014/main" id="{8D72613F-E251-4415-B0F6-AE66D8963E84}"/>
                </a:ext>
              </a:extLst>
            </p:cNvPr>
            <p:cNvSpPr txBox="1"/>
            <p:nvPr/>
          </p:nvSpPr>
          <p:spPr>
            <a:xfrm>
              <a:off x="4522096" y="5392333"/>
              <a:ext cx="786009" cy="349982"/>
            </a:xfrm>
            <a:prstGeom prst="rect">
              <a:avLst/>
            </a:prstGeom>
            <a:noFill/>
          </p:spPr>
          <p:txBody>
            <a:bodyPr wrap="square" rtlCol="0">
              <a:spAutoFit/>
            </a:bodyPr>
            <a:lstStyle/>
            <a:p>
              <a:r>
                <a:rPr lang="es-ES" b="1" dirty="0"/>
                <a:t>RTX3</a:t>
              </a:r>
            </a:p>
          </p:txBody>
        </p:sp>
      </p:grpSp>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grpSp>
        <p:nvGrpSpPr>
          <p:cNvPr id="38" name="Grupo 37">
            <a:extLst>
              <a:ext uri="{FF2B5EF4-FFF2-40B4-BE49-F238E27FC236}">
                <a16:creationId xmlns:a16="http://schemas.microsoft.com/office/drawing/2014/main" id="{4DE10078-36A6-43D8-AFB9-BCB5B681E8A9}"/>
              </a:ext>
            </a:extLst>
          </p:cNvPr>
          <p:cNvGrpSpPr/>
          <p:nvPr/>
        </p:nvGrpSpPr>
        <p:grpSpPr>
          <a:xfrm>
            <a:off x="2303691" y="1610048"/>
            <a:ext cx="1715207" cy="2547799"/>
            <a:chOff x="1590223" y="1160755"/>
            <a:chExt cx="1715207" cy="2547799"/>
          </a:xfrm>
        </p:grpSpPr>
        <p:pic>
          <p:nvPicPr>
            <p:cNvPr id="8" name="Picture 5" descr="C:\Users\mariano.muller\Desktop\PPT\SP\rem15.png">
              <a:extLst>
                <a:ext uri="{FF2B5EF4-FFF2-40B4-BE49-F238E27FC236}">
                  <a16:creationId xmlns:a16="http://schemas.microsoft.com/office/drawing/2014/main" id="{76765AD1-183B-43A8-8ECC-9A64640C630C}"/>
                </a:ext>
              </a:extLst>
            </p:cNvPr>
            <p:cNvPicPr>
              <a:picLocks noChangeAspect="1" noChangeArrowheads="1"/>
            </p:cNvPicPr>
            <p:nvPr/>
          </p:nvPicPr>
          <p:blipFill>
            <a:blip r:embed="rId5" cstate="print"/>
            <a:srcRect/>
            <a:stretch>
              <a:fillRect/>
            </a:stretch>
          </p:blipFill>
          <p:spPr bwMode="auto">
            <a:xfrm>
              <a:off x="1590223" y="1160755"/>
              <a:ext cx="962867" cy="2547799"/>
            </a:xfrm>
            <a:prstGeom prst="rect">
              <a:avLst/>
            </a:prstGeom>
            <a:noFill/>
            <a:ln w="9525">
              <a:noFill/>
              <a:miter lim="800000"/>
              <a:headEnd/>
              <a:tailEnd/>
            </a:ln>
          </p:spPr>
        </p:pic>
        <p:sp>
          <p:nvSpPr>
            <p:cNvPr id="37" name="39 CuadroTexto">
              <a:extLst>
                <a:ext uri="{FF2B5EF4-FFF2-40B4-BE49-F238E27FC236}">
                  <a16:creationId xmlns:a16="http://schemas.microsoft.com/office/drawing/2014/main" id="{67BE3A05-3F43-46F6-98A5-6241C85CAB81}"/>
                </a:ext>
              </a:extLst>
            </p:cNvPr>
            <p:cNvSpPr txBox="1"/>
            <p:nvPr/>
          </p:nvSpPr>
          <p:spPr>
            <a:xfrm>
              <a:off x="2342563" y="2737587"/>
              <a:ext cx="962867" cy="369332"/>
            </a:xfrm>
            <a:prstGeom prst="rect">
              <a:avLst/>
            </a:prstGeom>
            <a:noFill/>
          </p:spPr>
          <p:txBody>
            <a:bodyPr wrap="square" rtlCol="0">
              <a:spAutoFit/>
            </a:bodyPr>
            <a:lstStyle/>
            <a:p>
              <a:r>
                <a:rPr lang="es-ES" b="1" dirty="0"/>
                <a:t>REM15</a:t>
              </a:r>
            </a:p>
          </p:txBody>
        </p:sp>
      </p:grpSp>
      <p:grpSp>
        <p:nvGrpSpPr>
          <p:cNvPr id="40" name="Grupo 39">
            <a:extLst>
              <a:ext uri="{FF2B5EF4-FFF2-40B4-BE49-F238E27FC236}">
                <a16:creationId xmlns:a16="http://schemas.microsoft.com/office/drawing/2014/main" id="{A33562AB-2E2B-4327-87BF-4F75686C83FC}"/>
              </a:ext>
            </a:extLst>
          </p:cNvPr>
          <p:cNvGrpSpPr/>
          <p:nvPr/>
        </p:nvGrpSpPr>
        <p:grpSpPr>
          <a:xfrm>
            <a:off x="1676285" y="4460147"/>
            <a:ext cx="2011929" cy="1534529"/>
            <a:chOff x="1590222" y="4797152"/>
            <a:chExt cx="2011929" cy="1534529"/>
          </a:xfrm>
        </p:grpSpPr>
        <p:pic>
          <p:nvPicPr>
            <p:cNvPr id="9" name="Picture 2" descr="C:\Users\mariano.muller\Desktop\PPT\SP\rem101.png">
              <a:extLst>
                <a:ext uri="{FF2B5EF4-FFF2-40B4-BE49-F238E27FC236}">
                  <a16:creationId xmlns:a16="http://schemas.microsoft.com/office/drawing/2014/main" id="{6ED69E62-535F-4086-882F-EBA3D8AC888B}"/>
                </a:ext>
              </a:extLst>
            </p:cNvPr>
            <p:cNvPicPr>
              <a:picLocks noChangeAspect="1" noChangeArrowheads="1"/>
            </p:cNvPicPr>
            <p:nvPr/>
          </p:nvPicPr>
          <p:blipFill>
            <a:blip r:embed="rId6" cstate="print"/>
            <a:srcRect/>
            <a:stretch>
              <a:fillRect/>
            </a:stretch>
          </p:blipFill>
          <p:spPr bwMode="auto">
            <a:xfrm>
              <a:off x="1590222" y="4797152"/>
              <a:ext cx="962867" cy="1534529"/>
            </a:xfrm>
            <a:prstGeom prst="rect">
              <a:avLst/>
            </a:prstGeom>
            <a:noFill/>
            <a:ln w="9525">
              <a:noFill/>
              <a:miter lim="800000"/>
              <a:headEnd/>
              <a:tailEnd/>
            </a:ln>
          </p:spPr>
        </p:pic>
        <p:sp>
          <p:nvSpPr>
            <p:cNvPr id="39" name="39 CuadroTexto">
              <a:extLst>
                <a:ext uri="{FF2B5EF4-FFF2-40B4-BE49-F238E27FC236}">
                  <a16:creationId xmlns:a16="http://schemas.microsoft.com/office/drawing/2014/main" id="{858EBF1E-1307-4DC1-9DD0-87E6541B6615}"/>
                </a:ext>
              </a:extLst>
            </p:cNvPr>
            <p:cNvSpPr txBox="1"/>
            <p:nvPr/>
          </p:nvSpPr>
          <p:spPr>
            <a:xfrm>
              <a:off x="2553089" y="5962349"/>
              <a:ext cx="1049062" cy="369332"/>
            </a:xfrm>
            <a:prstGeom prst="rect">
              <a:avLst/>
            </a:prstGeom>
            <a:noFill/>
          </p:spPr>
          <p:txBody>
            <a:bodyPr wrap="square" rtlCol="0">
              <a:spAutoFit/>
            </a:bodyPr>
            <a:lstStyle/>
            <a:p>
              <a:r>
                <a:rPr lang="es-ES" b="1" dirty="0"/>
                <a:t>REM101</a:t>
              </a:r>
            </a:p>
          </p:txBody>
        </p:sp>
      </p:grpSp>
      <p:grpSp>
        <p:nvGrpSpPr>
          <p:cNvPr id="48" name="Grupo 47">
            <a:extLst>
              <a:ext uri="{FF2B5EF4-FFF2-40B4-BE49-F238E27FC236}">
                <a16:creationId xmlns:a16="http://schemas.microsoft.com/office/drawing/2014/main" id="{89AE39F2-CD13-4369-A229-9785F424223B}"/>
              </a:ext>
            </a:extLst>
          </p:cNvPr>
          <p:cNvGrpSpPr/>
          <p:nvPr/>
        </p:nvGrpSpPr>
        <p:grpSpPr>
          <a:xfrm>
            <a:off x="4260971" y="1250565"/>
            <a:ext cx="3574334" cy="2206733"/>
            <a:chOff x="3088954" y="1068254"/>
            <a:chExt cx="2966092" cy="1686087"/>
          </a:xfrm>
        </p:grpSpPr>
        <p:pic>
          <p:nvPicPr>
            <p:cNvPr id="6" name="Picture 116" descr="SP5500">
              <a:extLst>
                <a:ext uri="{FF2B5EF4-FFF2-40B4-BE49-F238E27FC236}">
                  <a16:creationId xmlns:a16="http://schemas.microsoft.com/office/drawing/2014/main" id="{5C876639-C50B-4546-8F18-96C66CC4CC60}"/>
                </a:ext>
              </a:extLst>
            </p:cNvPr>
            <p:cNvPicPr>
              <a:picLocks noChangeAspect="1" noChangeArrowheads="1"/>
            </p:cNvPicPr>
            <p:nvPr/>
          </p:nvPicPr>
          <p:blipFill>
            <a:blip r:embed="rId7" cstate="print"/>
            <a:srcRect/>
            <a:stretch>
              <a:fillRect/>
            </a:stretch>
          </p:blipFill>
          <p:spPr bwMode="auto">
            <a:xfrm>
              <a:off x="3088954" y="1068254"/>
              <a:ext cx="2966092" cy="1534528"/>
            </a:xfrm>
            <a:prstGeom prst="rect">
              <a:avLst/>
            </a:prstGeom>
            <a:noFill/>
            <a:ln w="9525">
              <a:noFill/>
              <a:miter lim="800000"/>
              <a:headEnd/>
              <a:tailEnd/>
            </a:ln>
          </p:spPr>
        </p:pic>
        <p:sp>
          <p:nvSpPr>
            <p:cNvPr id="47" name="39 CuadroTexto">
              <a:extLst>
                <a:ext uri="{FF2B5EF4-FFF2-40B4-BE49-F238E27FC236}">
                  <a16:creationId xmlns:a16="http://schemas.microsoft.com/office/drawing/2014/main" id="{0491A15B-D3E8-42E0-ACF6-3FF373CC62A1}"/>
                </a:ext>
              </a:extLst>
            </p:cNvPr>
            <p:cNvSpPr txBox="1"/>
            <p:nvPr/>
          </p:nvSpPr>
          <p:spPr>
            <a:xfrm>
              <a:off x="5184811" y="2472148"/>
              <a:ext cx="742295" cy="282193"/>
            </a:xfrm>
            <a:prstGeom prst="rect">
              <a:avLst/>
            </a:prstGeom>
            <a:noFill/>
          </p:spPr>
          <p:txBody>
            <a:bodyPr wrap="square" rtlCol="0">
              <a:spAutoFit/>
            </a:bodyPr>
            <a:lstStyle/>
            <a:p>
              <a:r>
                <a:rPr lang="es-ES" b="1" dirty="0"/>
                <a:t>SP/MG</a:t>
              </a:r>
            </a:p>
          </p:txBody>
        </p:sp>
      </p:grpSp>
      <p:sp>
        <p:nvSpPr>
          <p:cNvPr id="49" name="Subtítulo 2">
            <a:extLst>
              <a:ext uri="{FF2B5EF4-FFF2-40B4-BE49-F238E27FC236}">
                <a16:creationId xmlns:a16="http://schemas.microsoft.com/office/drawing/2014/main" id="{7B958B9C-465A-4623-A8DB-DF5CCE4FDE7E}"/>
              </a:ext>
            </a:extLst>
          </p:cNvPr>
          <p:cNvSpPr txBox="1">
            <a:spLocks/>
          </p:cNvSpPr>
          <p:nvPr/>
        </p:nvSpPr>
        <p:spPr>
          <a:xfrm>
            <a:off x="4395750" y="789014"/>
            <a:ext cx="3077820"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Controles remotos</a:t>
            </a:r>
            <a:endParaRPr lang="es-AR" b="1" dirty="0"/>
          </a:p>
        </p:txBody>
      </p:sp>
      <p:sp>
        <p:nvSpPr>
          <p:cNvPr id="50" name="Subtítulo 2">
            <a:extLst>
              <a:ext uri="{FF2B5EF4-FFF2-40B4-BE49-F238E27FC236}">
                <a16:creationId xmlns:a16="http://schemas.microsoft.com/office/drawing/2014/main" id="{3EF74576-D32B-4E8D-942E-ADFF452FED6E}"/>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grpSp>
        <p:nvGrpSpPr>
          <p:cNvPr id="26" name="Grupo 25">
            <a:extLst>
              <a:ext uri="{FF2B5EF4-FFF2-40B4-BE49-F238E27FC236}">
                <a16:creationId xmlns:a16="http://schemas.microsoft.com/office/drawing/2014/main" id="{A276E3A4-9DC8-4BD9-807A-ADA02DD7E517}"/>
              </a:ext>
            </a:extLst>
          </p:cNvPr>
          <p:cNvGrpSpPr/>
          <p:nvPr/>
        </p:nvGrpSpPr>
        <p:grpSpPr>
          <a:xfrm>
            <a:off x="8852097" y="1516798"/>
            <a:ext cx="1334630" cy="1688570"/>
            <a:chOff x="6817073" y="1092358"/>
            <a:chExt cx="1334630" cy="1688570"/>
          </a:xfrm>
        </p:grpSpPr>
        <p:pic>
          <p:nvPicPr>
            <p:cNvPr id="27" name="Picture 4" descr="C:\Users\mariano.muller\Desktop\PPT\SP\rem2.png">
              <a:extLst>
                <a:ext uri="{FF2B5EF4-FFF2-40B4-BE49-F238E27FC236}">
                  <a16:creationId xmlns:a16="http://schemas.microsoft.com/office/drawing/2014/main" id="{D0CFF3B4-2797-4A71-916B-E6309AACDD05}"/>
                </a:ext>
              </a:extLst>
            </p:cNvPr>
            <p:cNvPicPr>
              <a:picLocks noChangeAspect="1" noChangeArrowheads="1"/>
            </p:cNvPicPr>
            <p:nvPr/>
          </p:nvPicPr>
          <p:blipFill>
            <a:blip r:embed="rId8" cstate="print"/>
            <a:srcRect/>
            <a:stretch>
              <a:fillRect/>
            </a:stretch>
          </p:blipFill>
          <p:spPr bwMode="auto">
            <a:xfrm>
              <a:off x="6817073" y="1092358"/>
              <a:ext cx="721823" cy="1688570"/>
            </a:xfrm>
            <a:prstGeom prst="rect">
              <a:avLst/>
            </a:prstGeom>
            <a:noFill/>
            <a:ln w="9525">
              <a:noFill/>
              <a:miter lim="800000"/>
              <a:headEnd/>
              <a:tailEnd/>
            </a:ln>
          </p:spPr>
        </p:pic>
        <p:sp>
          <p:nvSpPr>
            <p:cNvPr id="28" name="39 CuadroTexto">
              <a:extLst>
                <a:ext uri="{FF2B5EF4-FFF2-40B4-BE49-F238E27FC236}">
                  <a16:creationId xmlns:a16="http://schemas.microsoft.com/office/drawing/2014/main" id="{9DDD29E1-406A-48C1-BBE9-E7E2630A2894}"/>
                </a:ext>
              </a:extLst>
            </p:cNvPr>
            <p:cNvSpPr txBox="1"/>
            <p:nvPr/>
          </p:nvSpPr>
          <p:spPr>
            <a:xfrm>
              <a:off x="7348252" y="2312655"/>
              <a:ext cx="803451" cy="369332"/>
            </a:xfrm>
            <a:prstGeom prst="rect">
              <a:avLst/>
            </a:prstGeom>
            <a:noFill/>
          </p:spPr>
          <p:txBody>
            <a:bodyPr wrap="square" rtlCol="0">
              <a:spAutoFit/>
            </a:bodyPr>
            <a:lstStyle/>
            <a:p>
              <a:r>
                <a:rPr lang="es-ES" b="1" dirty="0"/>
                <a:t>REM2</a:t>
              </a:r>
            </a:p>
          </p:txBody>
        </p:sp>
      </p:grpSp>
      <p:grpSp>
        <p:nvGrpSpPr>
          <p:cNvPr id="29" name="Grupo 28">
            <a:extLst>
              <a:ext uri="{FF2B5EF4-FFF2-40B4-BE49-F238E27FC236}">
                <a16:creationId xmlns:a16="http://schemas.microsoft.com/office/drawing/2014/main" id="{D70181DD-3D81-4109-B546-0D94B5D32BF7}"/>
              </a:ext>
            </a:extLst>
          </p:cNvPr>
          <p:cNvGrpSpPr/>
          <p:nvPr/>
        </p:nvGrpSpPr>
        <p:grpSpPr>
          <a:xfrm>
            <a:off x="10323493" y="3457298"/>
            <a:ext cx="987480" cy="2228715"/>
            <a:chOff x="7986696" y="2753103"/>
            <a:chExt cx="987480" cy="2228715"/>
          </a:xfrm>
        </p:grpSpPr>
        <p:pic>
          <p:nvPicPr>
            <p:cNvPr id="30" name="Picture 2">
              <a:extLst>
                <a:ext uri="{FF2B5EF4-FFF2-40B4-BE49-F238E27FC236}">
                  <a16:creationId xmlns:a16="http://schemas.microsoft.com/office/drawing/2014/main" id="{6C2CE8CC-254E-4EAC-AF18-DE8F2AF162AF}"/>
                </a:ext>
              </a:extLst>
            </p:cNvPr>
            <p:cNvPicPr>
              <a:picLocks noChangeAspect="1" noChangeArrowheads="1"/>
            </p:cNvPicPr>
            <p:nvPr/>
          </p:nvPicPr>
          <p:blipFill>
            <a:blip r:embed="rId9" cstate="print"/>
            <a:srcRect/>
            <a:stretch>
              <a:fillRect/>
            </a:stretch>
          </p:blipFill>
          <p:spPr bwMode="auto">
            <a:xfrm>
              <a:off x="7986696" y="2753103"/>
              <a:ext cx="803455" cy="1848659"/>
            </a:xfrm>
            <a:prstGeom prst="rect">
              <a:avLst/>
            </a:prstGeom>
            <a:noFill/>
            <a:ln w="9525">
              <a:noFill/>
              <a:miter lim="800000"/>
              <a:headEnd/>
              <a:tailEnd/>
            </a:ln>
          </p:spPr>
        </p:pic>
        <p:sp>
          <p:nvSpPr>
            <p:cNvPr id="31" name="39 CuadroTexto">
              <a:extLst>
                <a:ext uri="{FF2B5EF4-FFF2-40B4-BE49-F238E27FC236}">
                  <a16:creationId xmlns:a16="http://schemas.microsoft.com/office/drawing/2014/main" id="{A665C329-FF96-4E1E-868E-254F583510D5}"/>
                </a:ext>
              </a:extLst>
            </p:cNvPr>
            <p:cNvSpPr txBox="1"/>
            <p:nvPr/>
          </p:nvSpPr>
          <p:spPr>
            <a:xfrm>
              <a:off x="8170722" y="4612486"/>
              <a:ext cx="803454" cy="369332"/>
            </a:xfrm>
            <a:prstGeom prst="rect">
              <a:avLst/>
            </a:prstGeom>
            <a:noFill/>
          </p:spPr>
          <p:txBody>
            <a:bodyPr wrap="square" rtlCol="0">
              <a:spAutoFit/>
            </a:bodyPr>
            <a:lstStyle/>
            <a:p>
              <a:r>
                <a:rPr lang="es-ES" b="1" dirty="0"/>
                <a:t>REM3</a:t>
              </a:r>
            </a:p>
          </p:txBody>
        </p:sp>
      </p:grpSp>
      <p:grpSp>
        <p:nvGrpSpPr>
          <p:cNvPr id="32" name="Grupo 31">
            <a:extLst>
              <a:ext uri="{FF2B5EF4-FFF2-40B4-BE49-F238E27FC236}">
                <a16:creationId xmlns:a16="http://schemas.microsoft.com/office/drawing/2014/main" id="{B7B96005-FF7C-4936-89F2-B637E1EFC2B5}"/>
              </a:ext>
            </a:extLst>
          </p:cNvPr>
          <p:cNvGrpSpPr/>
          <p:nvPr/>
        </p:nvGrpSpPr>
        <p:grpSpPr>
          <a:xfrm>
            <a:off x="7899051" y="3919197"/>
            <a:ext cx="1961752" cy="2021320"/>
            <a:chOff x="6622073" y="4683073"/>
            <a:chExt cx="1961752" cy="2021320"/>
          </a:xfrm>
        </p:grpSpPr>
        <p:pic>
          <p:nvPicPr>
            <p:cNvPr id="35" name="Imagen 34">
              <a:extLst>
                <a:ext uri="{FF2B5EF4-FFF2-40B4-BE49-F238E27FC236}">
                  <a16:creationId xmlns:a16="http://schemas.microsoft.com/office/drawing/2014/main" id="{FCB9F4CB-367D-4CFF-B824-72433CA3F7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2073" y="4683073"/>
              <a:ext cx="1111821" cy="1986287"/>
            </a:xfrm>
            <a:prstGeom prst="rect">
              <a:avLst/>
            </a:prstGeom>
          </p:spPr>
        </p:pic>
        <p:sp>
          <p:nvSpPr>
            <p:cNvPr id="36" name="39 CuadroTexto">
              <a:extLst>
                <a:ext uri="{FF2B5EF4-FFF2-40B4-BE49-F238E27FC236}">
                  <a16:creationId xmlns:a16="http://schemas.microsoft.com/office/drawing/2014/main" id="{D9A38EEE-BB85-481D-ADD9-BFF4CFD594B9}"/>
                </a:ext>
              </a:extLst>
            </p:cNvPr>
            <p:cNvSpPr txBox="1"/>
            <p:nvPr/>
          </p:nvSpPr>
          <p:spPr>
            <a:xfrm>
              <a:off x="7578503" y="6335061"/>
              <a:ext cx="1005322" cy="369332"/>
            </a:xfrm>
            <a:prstGeom prst="rect">
              <a:avLst/>
            </a:prstGeom>
            <a:noFill/>
          </p:spPr>
          <p:txBody>
            <a:bodyPr wrap="square" rtlCol="0">
              <a:spAutoFit/>
            </a:bodyPr>
            <a:lstStyle/>
            <a:p>
              <a:r>
                <a:rPr lang="es-ES" b="1" dirty="0"/>
                <a:t>REM25</a:t>
              </a:r>
            </a:p>
          </p:txBody>
        </p:sp>
      </p:grpSp>
      <p:grpSp>
        <p:nvGrpSpPr>
          <p:cNvPr id="13" name="Grupo 12">
            <a:extLst>
              <a:ext uri="{FF2B5EF4-FFF2-40B4-BE49-F238E27FC236}">
                <a16:creationId xmlns:a16="http://schemas.microsoft.com/office/drawing/2014/main" id="{AB99097A-D527-45C5-A0F2-4A247FEC10CB}"/>
              </a:ext>
            </a:extLst>
          </p:cNvPr>
          <p:cNvGrpSpPr/>
          <p:nvPr/>
        </p:nvGrpSpPr>
        <p:grpSpPr>
          <a:xfrm>
            <a:off x="5194065" y="2784495"/>
            <a:ext cx="1313545" cy="3215934"/>
            <a:chOff x="3761264" y="2730320"/>
            <a:chExt cx="1313545" cy="3215934"/>
          </a:xfrm>
        </p:grpSpPr>
        <p:pic>
          <p:nvPicPr>
            <p:cNvPr id="12" name="Imagen 11" descr="Imagen que contiene electrónica&#10;&#10;Descripción generada automáticamente">
              <a:extLst>
                <a:ext uri="{FF2B5EF4-FFF2-40B4-BE49-F238E27FC236}">
                  <a16:creationId xmlns:a16="http://schemas.microsoft.com/office/drawing/2014/main" id="{4346CE23-AE86-4499-A283-DD14CACE07CE}"/>
                </a:ext>
              </a:extLst>
            </p:cNvPr>
            <p:cNvPicPr>
              <a:picLocks noChangeAspect="1"/>
            </p:cNvPicPr>
            <p:nvPr/>
          </p:nvPicPr>
          <p:blipFill rotWithShape="1">
            <a:blip r:embed="rId11">
              <a:extLst>
                <a:ext uri="{28A0092B-C50C-407E-A947-70E740481C1C}">
                  <a14:useLocalDpi xmlns:a14="http://schemas.microsoft.com/office/drawing/2010/main" val="0"/>
                </a:ext>
              </a:extLst>
            </a:blip>
            <a:srcRect l="34716" t="4145" r="35724" b="7026"/>
            <a:stretch/>
          </p:blipFill>
          <p:spPr>
            <a:xfrm>
              <a:off x="3761264" y="2730320"/>
              <a:ext cx="938903" cy="2821381"/>
            </a:xfrm>
            <a:prstGeom prst="rect">
              <a:avLst/>
            </a:prstGeom>
          </p:spPr>
        </p:pic>
        <p:sp>
          <p:nvSpPr>
            <p:cNvPr id="58" name="39 CuadroTexto">
              <a:extLst>
                <a:ext uri="{FF2B5EF4-FFF2-40B4-BE49-F238E27FC236}">
                  <a16:creationId xmlns:a16="http://schemas.microsoft.com/office/drawing/2014/main" id="{5419B29C-310E-4F95-BE77-8A303BC6198A}"/>
                </a:ext>
              </a:extLst>
            </p:cNvPr>
            <p:cNvSpPr txBox="1"/>
            <p:nvPr/>
          </p:nvSpPr>
          <p:spPr>
            <a:xfrm>
              <a:off x="4069487" y="5576922"/>
              <a:ext cx="1005322" cy="369332"/>
            </a:xfrm>
            <a:prstGeom prst="rect">
              <a:avLst/>
            </a:prstGeom>
            <a:noFill/>
          </p:spPr>
          <p:txBody>
            <a:bodyPr wrap="square" rtlCol="0">
              <a:spAutoFit/>
            </a:bodyPr>
            <a:lstStyle/>
            <a:p>
              <a:r>
                <a:rPr lang="es-ES" b="1" dirty="0"/>
                <a:t>RX1</a:t>
              </a:r>
            </a:p>
          </p:txBody>
        </p:sp>
      </p:grpSp>
    </p:spTree>
    <p:extLst>
      <p:ext uri="{BB962C8B-B14F-4D97-AF65-F5344CB8AC3E}">
        <p14:creationId xmlns:p14="http://schemas.microsoft.com/office/powerpoint/2010/main" val="3260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3"/>
                                        </p:tgtEl>
                                        <p:attrNameLst>
                                          <p:attrName>ppt_w</p:attrName>
                                        </p:attrNameLst>
                                      </p:cBhvr>
                                      <p:tavLst>
                                        <p:tav tm="0">
                                          <p:val>
                                            <p:strVal val="ppt_w"/>
                                          </p:val>
                                        </p:tav>
                                        <p:tav tm="100000">
                                          <p:val>
                                            <p:fltVal val="0"/>
                                          </p:val>
                                        </p:tav>
                                      </p:tavLst>
                                    </p:anim>
                                    <p:anim calcmode="lin" valueType="num">
                                      <p:cBhvr>
                                        <p:cTn id="21" dur="500"/>
                                        <p:tgtEl>
                                          <p:spTgt spid="13"/>
                                        </p:tgtEl>
                                        <p:attrNameLst>
                                          <p:attrName>ppt_h</p:attrName>
                                        </p:attrNameLst>
                                      </p:cBhvr>
                                      <p:tavLst>
                                        <p:tav tm="0">
                                          <p:val>
                                            <p:strVal val="ppt_h"/>
                                          </p:val>
                                        </p:tav>
                                        <p:tav tm="100000">
                                          <p:val>
                                            <p:fltVal val="0"/>
                                          </p:val>
                                        </p:tav>
                                      </p:tavLst>
                                    </p:anim>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53"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73636FF8-2A23-42CA-85B4-7FA8AFD824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upo 3">
            <a:extLst>
              <a:ext uri="{FF2B5EF4-FFF2-40B4-BE49-F238E27FC236}">
                <a16:creationId xmlns:a16="http://schemas.microsoft.com/office/drawing/2014/main" id="{76EC3D53-CBD7-48FA-9F13-A1190CD2CE22}"/>
              </a:ext>
            </a:extLst>
          </p:cNvPr>
          <p:cNvGrpSpPr/>
          <p:nvPr/>
        </p:nvGrpSpPr>
        <p:grpSpPr>
          <a:xfrm>
            <a:off x="2146005" y="1211585"/>
            <a:ext cx="3466927" cy="2019080"/>
            <a:chOff x="3088954" y="1068254"/>
            <a:chExt cx="2966092" cy="1680095"/>
          </a:xfrm>
        </p:grpSpPr>
        <p:pic>
          <p:nvPicPr>
            <p:cNvPr id="5" name="Picture 116" descr="SP5500">
              <a:extLst>
                <a:ext uri="{FF2B5EF4-FFF2-40B4-BE49-F238E27FC236}">
                  <a16:creationId xmlns:a16="http://schemas.microsoft.com/office/drawing/2014/main" id="{E8C407C1-75F2-4834-8EF8-E6E717CC1708}"/>
                </a:ext>
              </a:extLst>
            </p:cNvPr>
            <p:cNvPicPr>
              <a:picLocks noChangeAspect="1" noChangeArrowheads="1"/>
            </p:cNvPicPr>
            <p:nvPr/>
          </p:nvPicPr>
          <p:blipFill>
            <a:blip r:embed="rId4" cstate="print"/>
            <a:srcRect/>
            <a:stretch>
              <a:fillRect/>
            </a:stretch>
          </p:blipFill>
          <p:spPr bwMode="auto">
            <a:xfrm>
              <a:off x="3088954" y="1068254"/>
              <a:ext cx="2966092" cy="1534528"/>
            </a:xfrm>
            <a:prstGeom prst="rect">
              <a:avLst/>
            </a:prstGeom>
            <a:noFill/>
            <a:ln w="9525">
              <a:noFill/>
              <a:miter lim="800000"/>
              <a:headEnd/>
              <a:tailEnd/>
            </a:ln>
          </p:spPr>
        </p:pic>
        <p:sp>
          <p:nvSpPr>
            <p:cNvPr id="6" name="39 CuadroTexto">
              <a:extLst>
                <a:ext uri="{FF2B5EF4-FFF2-40B4-BE49-F238E27FC236}">
                  <a16:creationId xmlns:a16="http://schemas.microsoft.com/office/drawing/2014/main" id="{C2D3AC4B-AAC4-4D1D-8599-BC02799AFE0C}"/>
                </a:ext>
              </a:extLst>
            </p:cNvPr>
            <p:cNvSpPr txBox="1"/>
            <p:nvPr/>
          </p:nvSpPr>
          <p:spPr>
            <a:xfrm>
              <a:off x="5091230" y="2441024"/>
              <a:ext cx="963816" cy="307325"/>
            </a:xfrm>
            <a:prstGeom prst="rect">
              <a:avLst/>
            </a:prstGeom>
            <a:noFill/>
          </p:spPr>
          <p:txBody>
            <a:bodyPr wrap="square" rtlCol="0">
              <a:spAutoFit/>
            </a:bodyPr>
            <a:lstStyle/>
            <a:p>
              <a:r>
                <a:rPr lang="es-ES" b="1" dirty="0"/>
                <a:t>SP/MG</a:t>
              </a:r>
            </a:p>
          </p:txBody>
        </p:sp>
      </p:grpSp>
      <p:grpSp>
        <p:nvGrpSpPr>
          <p:cNvPr id="7" name="Grupo 6">
            <a:extLst>
              <a:ext uri="{FF2B5EF4-FFF2-40B4-BE49-F238E27FC236}">
                <a16:creationId xmlns:a16="http://schemas.microsoft.com/office/drawing/2014/main" id="{C4A5B6F6-D3F9-4A02-B198-4C43848BD73D}"/>
              </a:ext>
            </a:extLst>
          </p:cNvPr>
          <p:cNvGrpSpPr/>
          <p:nvPr/>
        </p:nvGrpSpPr>
        <p:grpSpPr>
          <a:xfrm>
            <a:off x="2785593" y="3459877"/>
            <a:ext cx="2160240" cy="2344906"/>
            <a:chOff x="4321534" y="3072411"/>
            <a:chExt cx="2160240" cy="2344906"/>
          </a:xfrm>
        </p:grpSpPr>
        <p:pic>
          <p:nvPicPr>
            <p:cNvPr id="10" name="Picture 7" descr="http://www.fiesa.com.ar/product_images/x/136/rtx3__97279_zoom.jpg">
              <a:extLst>
                <a:ext uri="{FF2B5EF4-FFF2-40B4-BE49-F238E27FC236}">
                  <a16:creationId xmlns:a16="http://schemas.microsoft.com/office/drawing/2014/main" id="{2EE49D30-0894-4EED-9F28-CF463BE9F093}"/>
                </a:ext>
              </a:extLst>
            </p:cNvPr>
            <p:cNvPicPr>
              <a:picLocks noChangeAspect="1" noChangeArrowheads="1"/>
            </p:cNvPicPr>
            <p:nvPr/>
          </p:nvPicPr>
          <p:blipFill>
            <a:blip r:embed="rId5" cstate="print"/>
            <a:srcRect/>
            <a:stretch>
              <a:fillRect/>
            </a:stretch>
          </p:blipFill>
          <p:spPr bwMode="auto">
            <a:xfrm>
              <a:off x="4321534" y="3072411"/>
              <a:ext cx="2160240" cy="2160240"/>
            </a:xfrm>
            <a:prstGeom prst="rect">
              <a:avLst/>
            </a:prstGeom>
            <a:noFill/>
            <a:ln w="9525">
              <a:noFill/>
              <a:miter lim="800000"/>
              <a:headEnd/>
              <a:tailEnd/>
            </a:ln>
          </p:spPr>
        </p:pic>
        <p:sp>
          <p:nvSpPr>
            <p:cNvPr id="9" name="39 CuadroTexto">
              <a:extLst>
                <a:ext uri="{FF2B5EF4-FFF2-40B4-BE49-F238E27FC236}">
                  <a16:creationId xmlns:a16="http://schemas.microsoft.com/office/drawing/2014/main" id="{5F0A3FD3-1540-4C02-BBA4-F4BE72DFE903}"/>
                </a:ext>
              </a:extLst>
            </p:cNvPr>
            <p:cNvSpPr txBox="1"/>
            <p:nvPr/>
          </p:nvSpPr>
          <p:spPr>
            <a:xfrm>
              <a:off x="5578072" y="5047985"/>
              <a:ext cx="794127" cy="369332"/>
            </a:xfrm>
            <a:prstGeom prst="rect">
              <a:avLst/>
            </a:prstGeom>
            <a:noFill/>
          </p:spPr>
          <p:txBody>
            <a:bodyPr wrap="square" rtlCol="0">
              <a:spAutoFit/>
            </a:bodyPr>
            <a:lstStyle/>
            <a:p>
              <a:r>
                <a:rPr lang="es-ES" b="1" dirty="0"/>
                <a:t>RTX3</a:t>
              </a:r>
            </a:p>
          </p:txBody>
        </p:sp>
      </p:grpSp>
      <p:sp>
        <p:nvSpPr>
          <p:cNvPr id="29" name="Subtítulo 2">
            <a:extLst>
              <a:ext uri="{FF2B5EF4-FFF2-40B4-BE49-F238E27FC236}">
                <a16:creationId xmlns:a16="http://schemas.microsoft.com/office/drawing/2014/main" id="{49FB8BB1-6F6D-436C-B50C-659FB12DE5E2}"/>
              </a:ext>
            </a:extLst>
          </p:cNvPr>
          <p:cNvSpPr txBox="1">
            <a:spLocks/>
          </p:cNvSpPr>
          <p:nvPr/>
        </p:nvSpPr>
        <p:spPr>
          <a:xfrm>
            <a:off x="4016731" y="775983"/>
            <a:ext cx="4158538"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Repetidores inalámbricos</a:t>
            </a:r>
            <a:endParaRPr lang="es-AR" b="1" dirty="0"/>
          </a:p>
        </p:txBody>
      </p:sp>
      <p:sp>
        <p:nvSpPr>
          <p:cNvPr id="33" name="Subtítulo 2">
            <a:extLst>
              <a:ext uri="{FF2B5EF4-FFF2-40B4-BE49-F238E27FC236}">
                <a16:creationId xmlns:a16="http://schemas.microsoft.com/office/drawing/2014/main" id="{413B4228-3D15-48CD-9F26-CE01A5F01698}"/>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grpSp>
        <p:nvGrpSpPr>
          <p:cNvPr id="42" name="Grupo 41">
            <a:extLst>
              <a:ext uri="{FF2B5EF4-FFF2-40B4-BE49-F238E27FC236}">
                <a16:creationId xmlns:a16="http://schemas.microsoft.com/office/drawing/2014/main" id="{E7786E95-1B62-45EF-8332-BF7FD0027660}"/>
              </a:ext>
            </a:extLst>
          </p:cNvPr>
          <p:cNvGrpSpPr/>
          <p:nvPr/>
        </p:nvGrpSpPr>
        <p:grpSpPr>
          <a:xfrm>
            <a:off x="3933592" y="2950605"/>
            <a:ext cx="86400" cy="1141026"/>
            <a:chOff x="2239200" y="2773036"/>
            <a:chExt cx="86400" cy="1141026"/>
          </a:xfrm>
        </p:grpSpPr>
        <p:cxnSp>
          <p:nvCxnSpPr>
            <p:cNvPr id="34" name="29 Conector recto">
              <a:extLst>
                <a:ext uri="{FF2B5EF4-FFF2-40B4-BE49-F238E27FC236}">
                  <a16:creationId xmlns:a16="http://schemas.microsoft.com/office/drawing/2014/main" id="{A86FD868-C786-4ED8-88C4-AD492337D29E}"/>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29 Conector recto">
              <a:extLst>
                <a:ext uri="{FF2B5EF4-FFF2-40B4-BE49-F238E27FC236}">
                  <a16:creationId xmlns:a16="http://schemas.microsoft.com/office/drawing/2014/main" id="{2817636B-1B73-4E28-8D6C-8A2B1E2E6C4E}"/>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29 Conector recto">
              <a:extLst>
                <a:ext uri="{FF2B5EF4-FFF2-40B4-BE49-F238E27FC236}">
                  <a16:creationId xmlns:a16="http://schemas.microsoft.com/office/drawing/2014/main" id="{4056F38C-D2AB-484B-B2E1-90A14A6D56C8}"/>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29 Conector recto">
              <a:extLst>
                <a:ext uri="{FF2B5EF4-FFF2-40B4-BE49-F238E27FC236}">
                  <a16:creationId xmlns:a16="http://schemas.microsoft.com/office/drawing/2014/main" id="{68D7878B-AFAF-4F16-AB9A-5E27519C8027}"/>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0" name="Grupo 19">
            <a:extLst>
              <a:ext uri="{FF2B5EF4-FFF2-40B4-BE49-F238E27FC236}">
                <a16:creationId xmlns:a16="http://schemas.microsoft.com/office/drawing/2014/main" id="{8920CEA8-07CC-4D53-9D53-AA158AEBDB2C}"/>
              </a:ext>
            </a:extLst>
          </p:cNvPr>
          <p:cNvGrpSpPr/>
          <p:nvPr/>
        </p:nvGrpSpPr>
        <p:grpSpPr>
          <a:xfrm>
            <a:off x="4655840" y="3970835"/>
            <a:ext cx="5746159" cy="2018636"/>
            <a:chOff x="2979310" y="3975548"/>
            <a:chExt cx="5746159" cy="2018636"/>
          </a:xfrm>
        </p:grpSpPr>
        <p:cxnSp>
          <p:nvCxnSpPr>
            <p:cNvPr id="28" name="37 Conector recto">
              <a:extLst>
                <a:ext uri="{FF2B5EF4-FFF2-40B4-BE49-F238E27FC236}">
                  <a16:creationId xmlns:a16="http://schemas.microsoft.com/office/drawing/2014/main" id="{3D3C30B2-5C2A-4F49-965C-BB68CDEE529C}"/>
                </a:ext>
              </a:extLst>
            </p:cNvPr>
            <p:cNvCxnSpPr>
              <a:cxnSpLocks/>
            </p:cNvCxnSpPr>
            <p:nvPr/>
          </p:nvCxnSpPr>
          <p:spPr>
            <a:xfrm flipH="1" flipV="1">
              <a:off x="2979310" y="4869160"/>
              <a:ext cx="1063851" cy="58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8F8F743B-FDBA-479A-A0EF-96EE8A79E895}"/>
                </a:ext>
              </a:extLst>
            </p:cNvPr>
            <p:cNvSpPr/>
            <p:nvPr/>
          </p:nvSpPr>
          <p:spPr>
            <a:xfrm>
              <a:off x="7604649" y="5624852"/>
              <a:ext cx="1120820" cy="369332"/>
            </a:xfrm>
            <a:prstGeom prst="rect">
              <a:avLst/>
            </a:prstGeom>
          </p:spPr>
          <p:txBody>
            <a:bodyPr wrap="none">
              <a:spAutoFit/>
            </a:bodyPr>
            <a:lstStyle/>
            <a:p>
              <a:r>
                <a:rPr lang="es-ES" b="1" dirty="0"/>
                <a:t>NV75MR</a:t>
              </a:r>
              <a:endParaRPr lang="es-AR" dirty="0"/>
            </a:p>
          </p:txBody>
        </p:sp>
        <p:sp>
          <p:nvSpPr>
            <p:cNvPr id="14" name="Rectángulo 13">
              <a:extLst>
                <a:ext uri="{FF2B5EF4-FFF2-40B4-BE49-F238E27FC236}">
                  <a16:creationId xmlns:a16="http://schemas.microsoft.com/office/drawing/2014/main" id="{848BBB36-D538-4913-8F3F-4DD9BCE199D6}"/>
                </a:ext>
              </a:extLst>
            </p:cNvPr>
            <p:cNvSpPr/>
            <p:nvPr/>
          </p:nvSpPr>
          <p:spPr>
            <a:xfrm>
              <a:off x="6583929" y="5602310"/>
              <a:ext cx="675185" cy="369332"/>
            </a:xfrm>
            <a:prstGeom prst="rect">
              <a:avLst/>
            </a:prstGeom>
          </p:spPr>
          <p:txBody>
            <a:bodyPr wrap="none">
              <a:spAutoFit/>
            </a:bodyPr>
            <a:lstStyle/>
            <a:p>
              <a:r>
                <a:rPr lang="es-ES" b="1" dirty="0"/>
                <a:t>RPT1</a:t>
              </a:r>
            </a:p>
          </p:txBody>
        </p:sp>
        <p:cxnSp>
          <p:nvCxnSpPr>
            <p:cNvPr id="31" name="37 Conector recto">
              <a:extLst>
                <a:ext uri="{FF2B5EF4-FFF2-40B4-BE49-F238E27FC236}">
                  <a16:creationId xmlns:a16="http://schemas.microsoft.com/office/drawing/2014/main" id="{30978055-DDFB-44F1-9282-C5D91C4C6DE8}"/>
                </a:ext>
              </a:extLst>
            </p:cNvPr>
            <p:cNvCxnSpPr>
              <a:cxnSpLocks/>
            </p:cNvCxnSpPr>
            <p:nvPr/>
          </p:nvCxnSpPr>
          <p:spPr>
            <a:xfrm flipH="1">
              <a:off x="7224650" y="4920287"/>
              <a:ext cx="6774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3" name="Imagen 2" descr="Imagen que contiene blanco, sentado, aparato, interior&#10;&#10;Descripción generada automáticamente">
              <a:extLst>
                <a:ext uri="{FF2B5EF4-FFF2-40B4-BE49-F238E27FC236}">
                  <a16:creationId xmlns:a16="http://schemas.microsoft.com/office/drawing/2014/main" id="{2969B5FB-EB97-4E7B-BABC-8BDCB17373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12" t="10461" r="27905" b="10461"/>
            <a:stretch/>
          </p:blipFill>
          <p:spPr>
            <a:xfrm>
              <a:off x="7707821" y="4211341"/>
              <a:ext cx="849414" cy="1473557"/>
            </a:xfrm>
            <a:prstGeom prst="rect">
              <a:avLst/>
            </a:prstGeom>
          </p:spPr>
        </p:pic>
        <p:pic>
          <p:nvPicPr>
            <p:cNvPr id="12" name="Imagen 11" descr="Imagen que contiene electrónica, circuito&#10;&#10;Descripción generada automáticamente">
              <a:extLst>
                <a:ext uri="{FF2B5EF4-FFF2-40B4-BE49-F238E27FC236}">
                  <a16:creationId xmlns:a16="http://schemas.microsoft.com/office/drawing/2014/main" id="{2C1BF57B-1014-4DA1-B46B-3C6C271BA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8230" y="3975548"/>
              <a:ext cx="3360884" cy="1702408"/>
            </a:xfrm>
            <a:prstGeom prst="rect">
              <a:avLst/>
            </a:prstGeom>
          </p:spPr>
        </p:pic>
      </p:grpSp>
      <p:grpSp>
        <p:nvGrpSpPr>
          <p:cNvPr id="26" name="Grupo 25">
            <a:extLst>
              <a:ext uri="{FF2B5EF4-FFF2-40B4-BE49-F238E27FC236}">
                <a16:creationId xmlns:a16="http://schemas.microsoft.com/office/drawing/2014/main" id="{08B2ABFA-A658-4376-908D-CFD7E43C08F8}"/>
              </a:ext>
            </a:extLst>
          </p:cNvPr>
          <p:cNvGrpSpPr/>
          <p:nvPr/>
        </p:nvGrpSpPr>
        <p:grpSpPr>
          <a:xfrm>
            <a:off x="7896199" y="1919475"/>
            <a:ext cx="2149792" cy="2040868"/>
            <a:chOff x="6372200" y="2067493"/>
            <a:chExt cx="1595232" cy="1892850"/>
          </a:xfrm>
        </p:grpSpPr>
        <p:pic>
          <p:nvPicPr>
            <p:cNvPr id="25" name="Picture 2">
              <a:extLst>
                <a:ext uri="{FF2B5EF4-FFF2-40B4-BE49-F238E27FC236}">
                  <a16:creationId xmlns:a16="http://schemas.microsoft.com/office/drawing/2014/main" id="{E4104D7D-012B-4958-BAEC-AAA19A62305A}"/>
                </a:ext>
              </a:extLst>
            </p:cNvPr>
            <p:cNvPicPr>
              <a:picLocks noChangeAspect="1" noChangeArrowheads="1"/>
            </p:cNvPicPr>
            <p:nvPr/>
          </p:nvPicPr>
          <p:blipFill>
            <a:blip r:embed="rId8" cstate="print"/>
            <a:srcRect/>
            <a:stretch>
              <a:fillRect/>
            </a:stretch>
          </p:blipFill>
          <p:spPr bwMode="auto">
            <a:xfrm>
              <a:off x="7027426" y="2067493"/>
              <a:ext cx="940006" cy="1368152"/>
            </a:xfrm>
            <a:prstGeom prst="rect">
              <a:avLst/>
            </a:prstGeom>
            <a:noFill/>
            <a:ln w="9525">
              <a:noFill/>
              <a:miter lim="800000"/>
              <a:headEnd/>
              <a:tailEnd/>
            </a:ln>
          </p:spPr>
        </p:pic>
        <p:cxnSp>
          <p:nvCxnSpPr>
            <p:cNvPr id="23" name="Conector recto 22">
              <a:extLst>
                <a:ext uri="{FF2B5EF4-FFF2-40B4-BE49-F238E27FC236}">
                  <a16:creationId xmlns:a16="http://schemas.microsoft.com/office/drawing/2014/main" id="{C0203DE4-CFFD-4E39-9EBE-9EBB1F4064AA}"/>
                </a:ext>
              </a:extLst>
            </p:cNvPr>
            <p:cNvCxnSpPr>
              <a:cxnSpLocks/>
            </p:cNvCxnSpPr>
            <p:nvPr/>
          </p:nvCxnSpPr>
          <p:spPr>
            <a:xfrm flipH="1">
              <a:off x="6372200" y="2780928"/>
              <a:ext cx="835513" cy="1179415"/>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83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C0CC38DA-AED0-4ED7-840D-361326BB01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grpSp>
        <p:nvGrpSpPr>
          <p:cNvPr id="4" name="Grupo 3">
            <a:extLst>
              <a:ext uri="{FF2B5EF4-FFF2-40B4-BE49-F238E27FC236}">
                <a16:creationId xmlns:a16="http://schemas.microsoft.com/office/drawing/2014/main" id="{C3FEFD1F-8CC7-4287-9C8E-7252CB5C94FA}"/>
              </a:ext>
            </a:extLst>
          </p:cNvPr>
          <p:cNvGrpSpPr/>
          <p:nvPr/>
        </p:nvGrpSpPr>
        <p:grpSpPr>
          <a:xfrm>
            <a:off x="4431628" y="1497967"/>
            <a:ext cx="3215046" cy="1910144"/>
            <a:chOff x="3088954" y="1068254"/>
            <a:chExt cx="2966092" cy="1713609"/>
          </a:xfrm>
        </p:grpSpPr>
        <p:pic>
          <p:nvPicPr>
            <p:cNvPr id="5" name="Picture 116" descr="SP5500">
              <a:extLst>
                <a:ext uri="{FF2B5EF4-FFF2-40B4-BE49-F238E27FC236}">
                  <a16:creationId xmlns:a16="http://schemas.microsoft.com/office/drawing/2014/main" id="{5879E21B-2AD5-46E8-9E97-29501D388262}"/>
                </a:ext>
              </a:extLst>
            </p:cNvPr>
            <p:cNvPicPr>
              <a:picLocks noChangeAspect="1" noChangeArrowheads="1"/>
            </p:cNvPicPr>
            <p:nvPr/>
          </p:nvPicPr>
          <p:blipFill>
            <a:blip r:embed="rId4" cstate="print"/>
            <a:srcRect/>
            <a:stretch>
              <a:fillRect/>
            </a:stretch>
          </p:blipFill>
          <p:spPr bwMode="auto">
            <a:xfrm>
              <a:off x="3088954" y="1068254"/>
              <a:ext cx="2966092" cy="1534528"/>
            </a:xfrm>
            <a:prstGeom prst="rect">
              <a:avLst/>
            </a:prstGeom>
            <a:noFill/>
            <a:ln w="9525">
              <a:noFill/>
              <a:miter lim="800000"/>
              <a:headEnd/>
              <a:tailEnd/>
            </a:ln>
          </p:spPr>
        </p:pic>
        <p:sp>
          <p:nvSpPr>
            <p:cNvPr id="6" name="39 CuadroTexto">
              <a:extLst>
                <a:ext uri="{FF2B5EF4-FFF2-40B4-BE49-F238E27FC236}">
                  <a16:creationId xmlns:a16="http://schemas.microsoft.com/office/drawing/2014/main" id="{46CD4971-3446-4EF4-AB44-9E01DD52DB7F}"/>
                </a:ext>
              </a:extLst>
            </p:cNvPr>
            <p:cNvSpPr txBox="1"/>
            <p:nvPr/>
          </p:nvSpPr>
          <p:spPr>
            <a:xfrm>
              <a:off x="5091230" y="2450532"/>
              <a:ext cx="963816" cy="331331"/>
            </a:xfrm>
            <a:prstGeom prst="rect">
              <a:avLst/>
            </a:prstGeom>
            <a:noFill/>
          </p:spPr>
          <p:txBody>
            <a:bodyPr wrap="square" rtlCol="0">
              <a:spAutoFit/>
            </a:bodyPr>
            <a:lstStyle/>
            <a:p>
              <a:r>
                <a:rPr lang="es-ES" b="1" dirty="0"/>
                <a:t>SP/MG</a:t>
              </a:r>
            </a:p>
          </p:txBody>
        </p:sp>
      </p:grpSp>
      <p:grpSp>
        <p:nvGrpSpPr>
          <p:cNvPr id="7" name="Grupo 6">
            <a:extLst>
              <a:ext uri="{FF2B5EF4-FFF2-40B4-BE49-F238E27FC236}">
                <a16:creationId xmlns:a16="http://schemas.microsoft.com/office/drawing/2014/main" id="{093A7DCE-1951-4FF6-8077-DEF3A4FD813D}"/>
              </a:ext>
            </a:extLst>
          </p:cNvPr>
          <p:cNvGrpSpPr/>
          <p:nvPr/>
        </p:nvGrpSpPr>
        <p:grpSpPr>
          <a:xfrm>
            <a:off x="5116596" y="3523053"/>
            <a:ext cx="2160240" cy="2452499"/>
            <a:chOff x="4321534" y="3072411"/>
            <a:chExt cx="2160240" cy="2452499"/>
          </a:xfrm>
        </p:grpSpPr>
        <p:pic>
          <p:nvPicPr>
            <p:cNvPr id="10" name="Picture 7" descr="http://www.fiesa.com.ar/product_images/x/136/rtx3__97279_zoom.jpg">
              <a:extLst>
                <a:ext uri="{FF2B5EF4-FFF2-40B4-BE49-F238E27FC236}">
                  <a16:creationId xmlns:a16="http://schemas.microsoft.com/office/drawing/2014/main" id="{8DD85282-1F7C-42AB-9C5D-6D7C7B0C76D4}"/>
                </a:ext>
              </a:extLst>
            </p:cNvPr>
            <p:cNvPicPr>
              <a:picLocks noChangeAspect="1" noChangeArrowheads="1"/>
            </p:cNvPicPr>
            <p:nvPr/>
          </p:nvPicPr>
          <p:blipFill>
            <a:blip r:embed="rId5" cstate="print"/>
            <a:srcRect/>
            <a:stretch>
              <a:fillRect/>
            </a:stretch>
          </p:blipFill>
          <p:spPr bwMode="auto">
            <a:xfrm>
              <a:off x="4321534" y="3072411"/>
              <a:ext cx="2160240" cy="2160240"/>
            </a:xfrm>
            <a:prstGeom prst="rect">
              <a:avLst/>
            </a:prstGeom>
            <a:noFill/>
            <a:ln w="9525">
              <a:noFill/>
              <a:miter lim="800000"/>
              <a:headEnd/>
              <a:tailEnd/>
            </a:ln>
          </p:spPr>
        </p:pic>
        <p:sp>
          <p:nvSpPr>
            <p:cNvPr id="9" name="39 CuadroTexto">
              <a:extLst>
                <a:ext uri="{FF2B5EF4-FFF2-40B4-BE49-F238E27FC236}">
                  <a16:creationId xmlns:a16="http://schemas.microsoft.com/office/drawing/2014/main" id="{A5F3B594-0F9A-4C21-95E9-AA9E67D6CC97}"/>
                </a:ext>
              </a:extLst>
            </p:cNvPr>
            <p:cNvSpPr txBox="1"/>
            <p:nvPr/>
          </p:nvSpPr>
          <p:spPr>
            <a:xfrm>
              <a:off x="5032734" y="5155578"/>
              <a:ext cx="794127" cy="369332"/>
            </a:xfrm>
            <a:prstGeom prst="rect">
              <a:avLst/>
            </a:prstGeom>
            <a:noFill/>
          </p:spPr>
          <p:txBody>
            <a:bodyPr wrap="square" rtlCol="0">
              <a:spAutoFit/>
            </a:bodyPr>
            <a:lstStyle/>
            <a:p>
              <a:r>
                <a:rPr lang="es-ES" b="1" dirty="0"/>
                <a:t>RTX3</a:t>
              </a:r>
            </a:p>
          </p:txBody>
        </p:sp>
      </p:grpSp>
      <p:sp>
        <p:nvSpPr>
          <p:cNvPr id="30" name="Subtítulo 2">
            <a:extLst>
              <a:ext uri="{FF2B5EF4-FFF2-40B4-BE49-F238E27FC236}">
                <a16:creationId xmlns:a16="http://schemas.microsoft.com/office/drawing/2014/main" id="{1847B5A4-3C0B-4D56-A9F2-C6A382E68EBF}"/>
              </a:ext>
            </a:extLst>
          </p:cNvPr>
          <p:cNvSpPr txBox="1">
            <a:spLocks/>
          </p:cNvSpPr>
          <p:nvPr/>
        </p:nvSpPr>
        <p:spPr>
          <a:xfrm>
            <a:off x="4488853" y="788935"/>
            <a:ext cx="3462777"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Sirenas inalámbricas</a:t>
            </a:r>
            <a:endParaRPr lang="es-AR" b="1" dirty="0"/>
          </a:p>
        </p:txBody>
      </p:sp>
      <p:sp>
        <p:nvSpPr>
          <p:cNvPr id="31" name="Subtítulo 2">
            <a:extLst>
              <a:ext uri="{FF2B5EF4-FFF2-40B4-BE49-F238E27FC236}">
                <a16:creationId xmlns:a16="http://schemas.microsoft.com/office/drawing/2014/main" id="{2CEE5167-76AF-41E4-86D2-206CB006F556}"/>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grpSp>
        <p:nvGrpSpPr>
          <p:cNvPr id="32" name="Grupo 31">
            <a:extLst>
              <a:ext uri="{FF2B5EF4-FFF2-40B4-BE49-F238E27FC236}">
                <a16:creationId xmlns:a16="http://schemas.microsoft.com/office/drawing/2014/main" id="{BC5762F8-4508-4CD7-A445-EB555E114E64}"/>
              </a:ext>
            </a:extLst>
          </p:cNvPr>
          <p:cNvGrpSpPr/>
          <p:nvPr/>
        </p:nvGrpSpPr>
        <p:grpSpPr>
          <a:xfrm>
            <a:off x="5951985" y="3056830"/>
            <a:ext cx="76529" cy="1089688"/>
            <a:chOff x="2239200" y="2773036"/>
            <a:chExt cx="86400" cy="1141026"/>
          </a:xfrm>
        </p:grpSpPr>
        <p:cxnSp>
          <p:nvCxnSpPr>
            <p:cNvPr id="33" name="29 Conector recto">
              <a:extLst>
                <a:ext uri="{FF2B5EF4-FFF2-40B4-BE49-F238E27FC236}">
                  <a16:creationId xmlns:a16="http://schemas.microsoft.com/office/drawing/2014/main" id="{AE8B6C3D-8FCE-4A8F-A7AC-3DD14C65F179}"/>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29 Conector recto">
              <a:extLst>
                <a:ext uri="{FF2B5EF4-FFF2-40B4-BE49-F238E27FC236}">
                  <a16:creationId xmlns:a16="http://schemas.microsoft.com/office/drawing/2014/main" id="{74FF43DD-EEBC-4A2C-8B2B-6FB6BB906457}"/>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29 Conector recto">
              <a:extLst>
                <a:ext uri="{FF2B5EF4-FFF2-40B4-BE49-F238E27FC236}">
                  <a16:creationId xmlns:a16="http://schemas.microsoft.com/office/drawing/2014/main" id="{FC73E7E2-C7A7-44B5-92F4-8D9D9F1ADB4E}"/>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29 Conector recto">
              <a:extLst>
                <a:ext uri="{FF2B5EF4-FFF2-40B4-BE49-F238E27FC236}">
                  <a16:creationId xmlns:a16="http://schemas.microsoft.com/office/drawing/2014/main" id="{912719AC-E990-4CB2-ACFF-774B8048833B}"/>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2" name="Grupo 11">
            <a:extLst>
              <a:ext uri="{FF2B5EF4-FFF2-40B4-BE49-F238E27FC236}">
                <a16:creationId xmlns:a16="http://schemas.microsoft.com/office/drawing/2014/main" id="{506700D5-6C13-4EE6-A891-B33893523DE2}"/>
              </a:ext>
            </a:extLst>
          </p:cNvPr>
          <p:cNvGrpSpPr/>
          <p:nvPr/>
        </p:nvGrpSpPr>
        <p:grpSpPr>
          <a:xfrm>
            <a:off x="603842" y="1624968"/>
            <a:ext cx="4700070" cy="4481617"/>
            <a:chOff x="603842" y="1624968"/>
            <a:chExt cx="4700070" cy="4481617"/>
          </a:xfrm>
        </p:grpSpPr>
        <p:grpSp>
          <p:nvGrpSpPr>
            <p:cNvPr id="26" name="Grupo 25">
              <a:extLst>
                <a:ext uri="{FF2B5EF4-FFF2-40B4-BE49-F238E27FC236}">
                  <a16:creationId xmlns:a16="http://schemas.microsoft.com/office/drawing/2014/main" id="{B35D9E08-631A-4B9E-BC55-9829A9B213CF}"/>
                </a:ext>
              </a:extLst>
            </p:cNvPr>
            <p:cNvGrpSpPr/>
            <p:nvPr/>
          </p:nvGrpSpPr>
          <p:grpSpPr>
            <a:xfrm>
              <a:off x="2549999" y="3641153"/>
              <a:ext cx="2753913" cy="2465432"/>
              <a:chOff x="1666935" y="3003915"/>
              <a:chExt cx="2753913" cy="2465432"/>
            </a:xfrm>
          </p:grpSpPr>
          <p:cxnSp>
            <p:nvCxnSpPr>
              <p:cNvPr id="18" name="37 Conector recto">
                <a:extLst>
                  <a:ext uri="{FF2B5EF4-FFF2-40B4-BE49-F238E27FC236}">
                    <a16:creationId xmlns:a16="http://schemas.microsoft.com/office/drawing/2014/main" id="{30F797DD-2C3B-4397-8B1D-5BBB09BC2D56}"/>
                  </a:ext>
                </a:extLst>
              </p:cNvPr>
              <p:cNvCxnSpPr>
                <a:cxnSpLocks/>
              </p:cNvCxnSpPr>
              <p:nvPr/>
            </p:nvCxnSpPr>
            <p:spPr>
              <a:xfrm flipH="1">
                <a:off x="2998575" y="4221088"/>
                <a:ext cx="142227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5" name="Grupo 24">
                <a:extLst>
                  <a:ext uri="{FF2B5EF4-FFF2-40B4-BE49-F238E27FC236}">
                    <a16:creationId xmlns:a16="http://schemas.microsoft.com/office/drawing/2014/main" id="{4E79A525-2D05-4215-9BF6-CFBA8A21F607}"/>
                  </a:ext>
                </a:extLst>
              </p:cNvPr>
              <p:cNvGrpSpPr/>
              <p:nvPr/>
            </p:nvGrpSpPr>
            <p:grpSpPr>
              <a:xfrm>
                <a:off x="1666935" y="3003915"/>
                <a:ext cx="1331640" cy="2465432"/>
                <a:chOff x="1666935" y="3003915"/>
                <a:chExt cx="1331640" cy="2465432"/>
              </a:xfrm>
            </p:grpSpPr>
            <p:pic>
              <p:nvPicPr>
                <p:cNvPr id="16" name="Picture 2">
                  <a:extLst>
                    <a:ext uri="{FF2B5EF4-FFF2-40B4-BE49-F238E27FC236}">
                      <a16:creationId xmlns:a16="http://schemas.microsoft.com/office/drawing/2014/main" id="{EC8A6E67-D769-475E-8F8E-8BAC8ED1B67C}"/>
                    </a:ext>
                  </a:extLst>
                </p:cNvPr>
                <p:cNvPicPr>
                  <a:picLocks noChangeAspect="1" noChangeArrowheads="1"/>
                </p:cNvPicPr>
                <p:nvPr/>
              </p:nvPicPr>
              <p:blipFill>
                <a:blip r:embed="rId6" cstate="print"/>
                <a:srcRect/>
                <a:stretch>
                  <a:fillRect/>
                </a:stretch>
              </p:blipFill>
              <p:spPr bwMode="auto">
                <a:xfrm>
                  <a:off x="1666935" y="3003915"/>
                  <a:ext cx="1331640" cy="2096100"/>
                </a:xfrm>
                <a:prstGeom prst="rect">
                  <a:avLst/>
                </a:prstGeom>
                <a:noFill/>
                <a:ln w="9525">
                  <a:noFill/>
                  <a:miter lim="800000"/>
                  <a:headEnd/>
                  <a:tailEnd/>
                </a:ln>
              </p:spPr>
            </p:pic>
            <p:sp>
              <p:nvSpPr>
                <p:cNvPr id="24" name="39 CuadroTexto">
                  <a:extLst>
                    <a:ext uri="{FF2B5EF4-FFF2-40B4-BE49-F238E27FC236}">
                      <a16:creationId xmlns:a16="http://schemas.microsoft.com/office/drawing/2014/main" id="{04417AC7-A9CC-4AF8-A5F8-82B36BAA6ECF}"/>
                    </a:ext>
                  </a:extLst>
                </p:cNvPr>
                <p:cNvSpPr txBox="1"/>
                <p:nvPr/>
              </p:nvSpPr>
              <p:spPr>
                <a:xfrm>
                  <a:off x="1937565" y="5100015"/>
                  <a:ext cx="894237" cy="369332"/>
                </a:xfrm>
                <a:prstGeom prst="rect">
                  <a:avLst/>
                </a:prstGeom>
                <a:noFill/>
              </p:spPr>
              <p:txBody>
                <a:bodyPr wrap="square" rtlCol="0">
                  <a:spAutoFit/>
                </a:bodyPr>
                <a:lstStyle/>
                <a:p>
                  <a:r>
                    <a:rPr lang="es-ES" b="1" dirty="0"/>
                    <a:t>SR130</a:t>
                  </a:r>
                </a:p>
              </p:txBody>
            </p:sp>
          </p:grpSp>
        </p:grpSp>
        <p:sp>
          <p:nvSpPr>
            <p:cNvPr id="2" name="Rectángulo 1">
              <a:extLst>
                <a:ext uri="{FF2B5EF4-FFF2-40B4-BE49-F238E27FC236}">
                  <a16:creationId xmlns:a16="http://schemas.microsoft.com/office/drawing/2014/main" id="{D2DF4E38-3000-43CE-9DFC-C80C909A8C5F}"/>
                </a:ext>
              </a:extLst>
            </p:cNvPr>
            <p:cNvSpPr/>
            <p:nvPr/>
          </p:nvSpPr>
          <p:spPr>
            <a:xfrm>
              <a:off x="603842" y="1624968"/>
              <a:ext cx="2878045" cy="2308324"/>
            </a:xfrm>
            <a:prstGeom prst="rect">
              <a:avLst/>
            </a:prstGeom>
          </p:spPr>
          <p:txBody>
            <a:bodyPr wrap="square">
              <a:spAutoFit/>
            </a:bodyPr>
            <a:lstStyle/>
            <a:p>
              <a:r>
                <a:rPr lang="es-AR" b="1" dirty="0">
                  <a:ln w="0"/>
                  <a:solidFill>
                    <a:schemeClr val="tx1">
                      <a:lumMod val="65000"/>
                      <a:lumOff val="35000"/>
                    </a:schemeClr>
                  </a:solidFill>
                  <a:latin typeface="Futura Md BT" panose="020B0602020204020303" pitchFamily="34" charset="0"/>
                </a:rPr>
                <a:t>- 100 DB</a:t>
              </a: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Luz estrobo integrada</a:t>
              </a: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Doble </a:t>
              </a:r>
              <a:r>
                <a:rPr lang="es-AR" b="1" dirty="0" err="1">
                  <a:ln w="0"/>
                  <a:solidFill>
                    <a:schemeClr val="tx1">
                      <a:lumMod val="65000"/>
                      <a:lumOff val="35000"/>
                    </a:schemeClr>
                  </a:solidFill>
                  <a:latin typeface="Futura Md BT" panose="020B0602020204020303" pitchFamily="34" charset="0"/>
                </a:rPr>
                <a:t>antisabotaje</a:t>
              </a:r>
              <a:endParaRPr lang="es-AR" b="1" dirty="0">
                <a:ln w="0"/>
                <a:solidFill>
                  <a:schemeClr val="tx1">
                    <a:lumMod val="65000"/>
                    <a:lumOff val="35000"/>
                  </a:schemeClr>
                </a:solidFill>
                <a:latin typeface="Futura Md BT" panose="020B0602020204020303" pitchFamily="34" charset="0"/>
              </a:endParaRP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Interior</a:t>
              </a:r>
            </a:p>
            <a:p>
              <a:endParaRPr lang="es-AR" b="1" dirty="0">
                <a:ln w="0"/>
                <a:solidFill>
                  <a:schemeClr val="tx1">
                    <a:lumMod val="65000"/>
                    <a:lumOff val="35000"/>
                  </a:schemeClr>
                </a:solidFill>
                <a:latin typeface="Futura Md BT" panose="020B0602020204020303" pitchFamily="34" charset="0"/>
              </a:endParaRPr>
            </a:p>
          </p:txBody>
        </p:sp>
      </p:grpSp>
      <p:grpSp>
        <p:nvGrpSpPr>
          <p:cNvPr id="13" name="Grupo 12">
            <a:extLst>
              <a:ext uri="{FF2B5EF4-FFF2-40B4-BE49-F238E27FC236}">
                <a16:creationId xmlns:a16="http://schemas.microsoft.com/office/drawing/2014/main" id="{AB1DA73F-8590-4BB3-8766-A78ED5943D65}"/>
              </a:ext>
            </a:extLst>
          </p:cNvPr>
          <p:cNvGrpSpPr/>
          <p:nvPr/>
        </p:nvGrpSpPr>
        <p:grpSpPr>
          <a:xfrm>
            <a:off x="6974955" y="1609828"/>
            <a:ext cx="4454156" cy="4606129"/>
            <a:chOff x="6974955" y="1609828"/>
            <a:chExt cx="4454156" cy="4606129"/>
          </a:xfrm>
        </p:grpSpPr>
        <p:grpSp>
          <p:nvGrpSpPr>
            <p:cNvPr id="27" name="Grupo 26">
              <a:extLst>
                <a:ext uri="{FF2B5EF4-FFF2-40B4-BE49-F238E27FC236}">
                  <a16:creationId xmlns:a16="http://schemas.microsoft.com/office/drawing/2014/main" id="{1BF14CBC-98D1-430D-BEBE-C91222F87F43}"/>
                </a:ext>
              </a:extLst>
            </p:cNvPr>
            <p:cNvGrpSpPr/>
            <p:nvPr/>
          </p:nvGrpSpPr>
          <p:grpSpPr>
            <a:xfrm>
              <a:off x="6974955" y="3629675"/>
              <a:ext cx="3073676" cy="2586282"/>
              <a:chOff x="5641194" y="2877603"/>
              <a:chExt cx="2963254" cy="2586282"/>
            </a:xfrm>
          </p:grpSpPr>
          <p:cxnSp>
            <p:nvCxnSpPr>
              <p:cNvPr id="20" name="37 Conector recto">
                <a:extLst>
                  <a:ext uri="{FF2B5EF4-FFF2-40B4-BE49-F238E27FC236}">
                    <a16:creationId xmlns:a16="http://schemas.microsoft.com/office/drawing/2014/main" id="{E0241847-4199-4D12-B43B-E389A41DE318}"/>
                  </a:ext>
                </a:extLst>
              </p:cNvPr>
              <p:cNvCxnSpPr>
                <a:cxnSpLocks/>
              </p:cNvCxnSpPr>
              <p:nvPr/>
            </p:nvCxnSpPr>
            <p:spPr>
              <a:xfrm flipH="1">
                <a:off x="5641194" y="4185164"/>
                <a:ext cx="129922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19" name="Grupo 18">
                <a:extLst>
                  <a:ext uri="{FF2B5EF4-FFF2-40B4-BE49-F238E27FC236}">
                    <a16:creationId xmlns:a16="http://schemas.microsoft.com/office/drawing/2014/main" id="{DBA26C14-D133-4524-B1BE-870C01349EC4}"/>
                  </a:ext>
                </a:extLst>
              </p:cNvPr>
              <p:cNvGrpSpPr/>
              <p:nvPr/>
            </p:nvGrpSpPr>
            <p:grpSpPr>
              <a:xfrm>
                <a:off x="6861041" y="2877603"/>
                <a:ext cx="1743407" cy="2586282"/>
                <a:chOff x="6861041" y="2877603"/>
                <a:chExt cx="1743407" cy="2586282"/>
              </a:xfrm>
            </p:grpSpPr>
            <p:pic>
              <p:nvPicPr>
                <p:cNvPr id="17" name="Picture 6" descr="http://www.tssgroup.sk/media/product/paradox-sr150.jpg">
                  <a:extLst>
                    <a:ext uri="{FF2B5EF4-FFF2-40B4-BE49-F238E27FC236}">
                      <a16:creationId xmlns:a16="http://schemas.microsoft.com/office/drawing/2014/main" id="{7DB33E79-1A66-437E-A832-166304626E41}"/>
                    </a:ext>
                  </a:extLst>
                </p:cNvPr>
                <p:cNvPicPr>
                  <a:picLocks noChangeAspect="1" noChangeArrowheads="1"/>
                </p:cNvPicPr>
                <p:nvPr/>
              </p:nvPicPr>
              <p:blipFill>
                <a:blip r:embed="rId7" cstate="print"/>
                <a:srcRect l="17476" t="7767" r="18446" b="6796"/>
                <a:stretch>
                  <a:fillRect/>
                </a:stretch>
              </p:blipFill>
              <p:spPr bwMode="auto">
                <a:xfrm>
                  <a:off x="6861041" y="2877603"/>
                  <a:ext cx="1743407" cy="2324543"/>
                </a:xfrm>
                <a:prstGeom prst="rect">
                  <a:avLst/>
                </a:prstGeom>
                <a:noFill/>
                <a:ln w="9525">
                  <a:noFill/>
                  <a:miter lim="800000"/>
                  <a:headEnd/>
                  <a:tailEnd/>
                </a:ln>
              </p:spPr>
            </p:pic>
            <p:sp>
              <p:nvSpPr>
                <p:cNvPr id="22" name="39 CuadroTexto">
                  <a:extLst>
                    <a:ext uri="{FF2B5EF4-FFF2-40B4-BE49-F238E27FC236}">
                      <a16:creationId xmlns:a16="http://schemas.microsoft.com/office/drawing/2014/main" id="{6A4FD41B-C1C9-48C3-9B45-B46E127DD1D4}"/>
                    </a:ext>
                  </a:extLst>
                </p:cNvPr>
                <p:cNvSpPr txBox="1"/>
                <p:nvPr/>
              </p:nvSpPr>
              <p:spPr>
                <a:xfrm>
                  <a:off x="7285626" y="5094553"/>
                  <a:ext cx="894237" cy="369332"/>
                </a:xfrm>
                <a:prstGeom prst="rect">
                  <a:avLst/>
                </a:prstGeom>
                <a:noFill/>
              </p:spPr>
              <p:txBody>
                <a:bodyPr wrap="square" rtlCol="0">
                  <a:spAutoFit/>
                </a:bodyPr>
                <a:lstStyle/>
                <a:p>
                  <a:r>
                    <a:rPr lang="es-ES" b="1" dirty="0"/>
                    <a:t>SR150</a:t>
                  </a:r>
                </a:p>
              </p:txBody>
            </p:sp>
          </p:grpSp>
        </p:grpSp>
        <p:sp>
          <p:nvSpPr>
            <p:cNvPr id="11" name="Rectángulo 10">
              <a:extLst>
                <a:ext uri="{FF2B5EF4-FFF2-40B4-BE49-F238E27FC236}">
                  <a16:creationId xmlns:a16="http://schemas.microsoft.com/office/drawing/2014/main" id="{8370F1C3-3738-464E-B9E0-01CDC1025BAF}"/>
                </a:ext>
              </a:extLst>
            </p:cNvPr>
            <p:cNvSpPr/>
            <p:nvPr/>
          </p:nvSpPr>
          <p:spPr>
            <a:xfrm>
              <a:off x="8296650" y="1609828"/>
              <a:ext cx="3132461" cy="2031325"/>
            </a:xfrm>
            <a:prstGeom prst="rect">
              <a:avLst/>
            </a:prstGeom>
          </p:spPr>
          <p:txBody>
            <a:bodyPr wrap="square">
              <a:spAutoFit/>
            </a:bodyPr>
            <a:lstStyle/>
            <a:p>
              <a:r>
                <a:rPr lang="es-AR" b="1" dirty="0">
                  <a:ln w="0"/>
                  <a:solidFill>
                    <a:schemeClr val="tx1">
                      <a:lumMod val="65000"/>
                      <a:lumOff val="35000"/>
                    </a:schemeClr>
                  </a:solidFill>
                  <a:latin typeface="Futura Md BT" panose="020B0602020204020303" pitchFamily="34" charset="0"/>
                </a:rPr>
                <a:t>- 100 DB</a:t>
              </a: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Luz estrobo integrada</a:t>
              </a: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Doble </a:t>
              </a:r>
              <a:r>
                <a:rPr lang="es-AR" b="1" dirty="0" err="1">
                  <a:ln w="0"/>
                  <a:solidFill>
                    <a:schemeClr val="tx1">
                      <a:lumMod val="65000"/>
                      <a:lumOff val="35000"/>
                    </a:schemeClr>
                  </a:solidFill>
                  <a:latin typeface="Futura Md BT" panose="020B0602020204020303" pitchFamily="34" charset="0"/>
                </a:rPr>
                <a:t>antisabotaje</a:t>
              </a:r>
              <a:endParaRPr lang="es-AR" b="1" dirty="0">
                <a:ln w="0"/>
                <a:solidFill>
                  <a:schemeClr val="tx1">
                    <a:lumMod val="65000"/>
                    <a:lumOff val="35000"/>
                  </a:schemeClr>
                </a:solidFill>
                <a:latin typeface="Futura Md BT" panose="020B0602020204020303" pitchFamily="34" charset="0"/>
              </a:endParaRP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Exterior</a:t>
              </a:r>
            </a:p>
          </p:txBody>
        </p:sp>
      </p:grpSp>
    </p:spTree>
    <p:extLst>
      <p:ext uri="{BB962C8B-B14F-4D97-AF65-F5344CB8AC3E}">
        <p14:creationId xmlns:p14="http://schemas.microsoft.com/office/powerpoint/2010/main" val="222953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38F38434-947D-4E00-8344-F50A96DDE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grpSp>
        <p:nvGrpSpPr>
          <p:cNvPr id="12" name="Grupo 11">
            <a:extLst>
              <a:ext uri="{FF2B5EF4-FFF2-40B4-BE49-F238E27FC236}">
                <a16:creationId xmlns:a16="http://schemas.microsoft.com/office/drawing/2014/main" id="{C04244CD-913D-4FEE-9F01-8260EC28DBD7}"/>
              </a:ext>
            </a:extLst>
          </p:cNvPr>
          <p:cNvGrpSpPr/>
          <p:nvPr/>
        </p:nvGrpSpPr>
        <p:grpSpPr>
          <a:xfrm>
            <a:off x="2268020" y="3280421"/>
            <a:ext cx="2255117" cy="2538127"/>
            <a:chOff x="2123728" y="1691516"/>
            <a:chExt cx="2255117" cy="2666992"/>
          </a:xfrm>
        </p:grpSpPr>
        <p:pic>
          <p:nvPicPr>
            <p:cNvPr id="7" name="Picture 2" descr="http://www.paradox.com/Images/Products/High/PS-817.jpg">
              <a:extLst>
                <a:ext uri="{FF2B5EF4-FFF2-40B4-BE49-F238E27FC236}">
                  <a16:creationId xmlns:a16="http://schemas.microsoft.com/office/drawing/2014/main" id="{8C4D7A19-65E4-4C0B-A3FC-85C8017E6F6A}"/>
                </a:ext>
              </a:extLst>
            </p:cNvPr>
            <p:cNvPicPr>
              <a:picLocks noChangeAspect="1" noChangeArrowheads="1"/>
            </p:cNvPicPr>
            <p:nvPr/>
          </p:nvPicPr>
          <p:blipFill>
            <a:blip r:embed="rId4" cstate="print"/>
            <a:srcRect/>
            <a:stretch>
              <a:fillRect/>
            </a:stretch>
          </p:blipFill>
          <p:spPr bwMode="auto">
            <a:xfrm>
              <a:off x="2123728" y="1691516"/>
              <a:ext cx="2255117" cy="2463574"/>
            </a:xfrm>
            <a:prstGeom prst="rect">
              <a:avLst/>
            </a:prstGeom>
            <a:noFill/>
          </p:spPr>
        </p:pic>
        <p:sp>
          <p:nvSpPr>
            <p:cNvPr id="13" name="39 CuadroTexto">
              <a:extLst>
                <a:ext uri="{FF2B5EF4-FFF2-40B4-BE49-F238E27FC236}">
                  <a16:creationId xmlns:a16="http://schemas.microsoft.com/office/drawing/2014/main" id="{870A6479-919C-4070-B08B-C5E4EE7B84A7}"/>
                </a:ext>
              </a:extLst>
            </p:cNvPr>
            <p:cNvSpPr txBox="1"/>
            <p:nvPr/>
          </p:nvSpPr>
          <p:spPr>
            <a:xfrm>
              <a:off x="3484608" y="3970424"/>
              <a:ext cx="894237" cy="388084"/>
            </a:xfrm>
            <a:prstGeom prst="rect">
              <a:avLst/>
            </a:prstGeom>
            <a:noFill/>
          </p:spPr>
          <p:txBody>
            <a:bodyPr wrap="square" rtlCol="0">
              <a:spAutoFit/>
            </a:bodyPr>
            <a:lstStyle/>
            <a:p>
              <a:r>
                <a:rPr lang="es-ES" b="1" dirty="0"/>
                <a:t>PS817</a:t>
              </a:r>
            </a:p>
          </p:txBody>
        </p:sp>
      </p:grpSp>
      <p:grpSp>
        <p:nvGrpSpPr>
          <p:cNvPr id="14" name="Grupo 13">
            <a:extLst>
              <a:ext uri="{FF2B5EF4-FFF2-40B4-BE49-F238E27FC236}">
                <a16:creationId xmlns:a16="http://schemas.microsoft.com/office/drawing/2014/main" id="{17A0998C-E6F0-4B46-81B9-3507590298CC}"/>
              </a:ext>
            </a:extLst>
          </p:cNvPr>
          <p:cNvGrpSpPr/>
          <p:nvPr/>
        </p:nvGrpSpPr>
        <p:grpSpPr>
          <a:xfrm>
            <a:off x="4392693" y="1194497"/>
            <a:ext cx="3347713" cy="2107424"/>
            <a:chOff x="3388932" y="1229152"/>
            <a:chExt cx="2721060" cy="1562092"/>
          </a:xfrm>
        </p:grpSpPr>
        <p:pic>
          <p:nvPicPr>
            <p:cNvPr id="15" name="Picture 116" descr="SP5500">
              <a:extLst>
                <a:ext uri="{FF2B5EF4-FFF2-40B4-BE49-F238E27FC236}">
                  <a16:creationId xmlns:a16="http://schemas.microsoft.com/office/drawing/2014/main" id="{430E7462-B0B4-4D35-B8F6-9710F78DA017}"/>
                </a:ext>
              </a:extLst>
            </p:cNvPr>
            <p:cNvPicPr>
              <a:picLocks noChangeAspect="1" noChangeArrowheads="1"/>
            </p:cNvPicPr>
            <p:nvPr/>
          </p:nvPicPr>
          <p:blipFill>
            <a:blip r:embed="rId5" cstate="print"/>
            <a:srcRect/>
            <a:stretch>
              <a:fillRect/>
            </a:stretch>
          </p:blipFill>
          <p:spPr bwMode="auto">
            <a:xfrm>
              <a:off x="3388932" y="1229152"/>
              <a:ext cx="2721060" cy="1407759"/>
            </a:xfrm>
            <a:prstGeom prst="rect">
              <a:avLst/>
            </a:prstGeom>
            <a:noFill/>
            <a:ln w="9525">
              <a:noFill/>
              <a:miter lim="800000"/>
              <a:headEnd/>
              <a:tailEnd/>
            </a:ln>
          </p:spPr>
        </p:pic>
        <p:sp>
          <p:nvSpPr>
            <p:cNvPr id="16" name="39 CuadroTexto">
              <a:extLst>
                <a:ext uri="{FF2B5EF4-FFF2-40B4-BE49-F238E27FC236}">
                  <a16:creationId xmlns:a16="http://schemas.microsoft.com/office/drawing/2014/main" id="{A3181F47-D36F-4870-810E-4B4FD2E730F7}"/>
                </a:ext>
              </a:extLst>
            </p:cNvPr>
            <p:cNvSpPr txBox="1"/>
            <p:nvPr/>
          </p:nvSpPr>
          <p:spPr>
            <a:xfrm>
              <a:off x="5291939" y="2517483"/>
              <a:ext cx="779626" cy="273761"/>
            </a:xfrm>
            <a:prstGeom prst="rect">
              <a:avLst/>
            </a:prstGeom>
            <a:noFill/>
          </p:spPr>
          <p:txBody>
            <a:bodyPr wrap="square" rtlCol="0">
              <a:spAutoFit/>
            </a:bodyPr>
            <a:lstStyle/>
            <a:p>
              <a:r>
                <a:rPr lang="es-ES" b="1" dirty="0"/>
                <a:t>SP/MG</a:t>
              </a:r>
            </a:p>
          </p:txBody>
        </p:sp>
      </p:grpSp>
      <p:sp>
        <p:nvSpPr>
          <p:cNvPr id="28" name="Subtítulo 2">
            <a:extLst>
              <a:ext uri="{FF2B5EF4-FFF2-40B4-BE49-F238E27FC236}">
                <a16:creationId xmlns:a16="http://schemas.microsoft.com/office/drawing/2014/main" id="{B482A3BA-1AEE-424E-9958-923E64A0616D}"/>
              </a:ext>
            </a:extLst>
          </p:cNvPr>
          <p:cNvSpPr txBox="1">
            <a:spLocks/>
          </p:cNvSpPr>
          <p:nvPr/>
        </p:nvSpPr>
        <p:spPr>
          <a:xfrm>
            <a:off x="4592374" y="790452"/>
            <a:ext cx="2924908"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Fuentes auxiliares</a:t>
            </a:r>
            <a:endParaRPr lang="es-AR" b="1" dirty="0"/>
          </a:p>
        </p:txBody>
      </p:sp>
      <p:sp>
        <p:nvSpPr>
          <p:cNvPr id="29" name="Subtítulo 2">
            <a:extLst>
              <a:ext uri="{FF2B5EF4-FFF2-40B4-BE49-F238E27FC236}">
                <a16:creationId xmlns:a16="http://schemas.microsoft.com/office/drawing/2014/main" id="{5F1B92B1-4A44-4FBC-85C2-F06ACEE9D1D1}"/>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grpSp>
        <p:nvGrpSpPr>
          <p:cNvPr id="2" name="Grupo 1">
            <a:extLst>
              <a:ext uri="{FF2B5EF4-FFF2-40B4-BE49-F238E27FC236}">
                <a16:creationId xmlns:a16="http://schemas.microsoft.com/office/drawing/2014/main" id="{B51DD412-E0C7-4912-A545-AA3D0E0A3F8B}"/>
              </a:ext>
            </a:extLst>
          </p:cNvPr>
          <p:cNvGrpSpPr/>
          <p:nvPr/>
        </p:nvGrpSpPr>
        <p:grpSpPr>
          <a:xfrm>
            <a:off x="6364880" y="2934697"/>
            <a:ext cx="3848954" cy="2728672"/>
            <a:chOff x="4303841" y="2915383"/>
            <a:chExt cx="3848954" cy="2728672"/>
          </a:xfrm>
        </p:grpSpPr>
        <p:grpSp>
          <p:nvGrpSpPr>
            <p:cNvPr id="27" name="Grupo 26">
              <a:extLst>
                <a:ext uri="{FF2B5EF4-FFF2-40B4-BE49-F238E27FC236}">
                  <a16:creationId xmlns:a16="http://schemas.microsoft.com/office/drawing/2014/main" id="{337C0E48-96BE-450E-A58E-7EDBD8CEC68A}"/>
                </a:ext>
              </a:extLst>
            </p:cNvPr>
            <p:cNvGrpSpPr/>
            <p:nvPr/>
          </p:nvGrpSpPr>
          <p:grpSpPr>
            <a:xfrm>
              <a:off x="4303841" y="4024719"/>
              <a:ext cx="3848954" cy="1619336"/>
              <a:chOff x="2964267" y="3834545"/>
              <a:chExt cx="3899713" cy="1845724"/>
            </a:xfrm>
          </p:grpSpPr>
          <p:pic>
            <p:nvPicPr>
              <p:cNvPr id="18" name="Imagen 17">
                <a:extLst>
                  <a:ext uri="{FF2B5EF4-FFF2-40B4-BE49-F238E27FC236}">
                    <a16:creationId xmlns:a16="http://schemas.microsoft.com/office/drawing/2014/main" id="{E225F438-765E-446F-B88A-166BC33FD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4267" y="3834545"/>
                <a:ext cx="3724480" cy="1442818"/>
              </a:xfrm>
              <a:prstGeom prst="rect">
                <a:avLst/>
              </a:prstGeom>
            </p:spPr>
          </p:pic>
          <p:sp>
            <p:nvSpPr>
              <p:cNvPr id="26" name="39 CuadroTexto">
                <a:extLst>
                  <a:ext uri="{FF2B5EF4-FFF2-40B4-BE49-F238E27FC236}">
                    <a16:creationId xmlns:a16="http://schemas.microsoft.com/office/drawing/2014/main" id="{B7985C04-C33F-4384-B807-8DBD23624828}"/>
                  </a:ext>
                </a:extLst>
              </p:cNvPr>
              <p:cNvSpPr txBox="1"/>
              <p:nvPr/>
            </p:nvSpPr>
            <p:spPr>
              <a:xfrm>
                <a:off x="4466764" y="5259303"/>
                <a:ext cx="2397216" cy="420966"/>
              </a:xfrm>
              <a:prstGeom prst="rect">
                <a:avLst/>
              </a:prstGeom>
              <a:noFill/>
            </p:spPr>
            <p:txBody>
              <a:bodyPr wrap="square" rtlCol="0">
                <a:spAutoFit/>
              </a:bodyPr>
              <a:lstStyle/>
              <a:p>
                <a:r>
                  <a:rPr lang="es-ES" b="1" dirty="0"/>
                  <a:t>PS25 (supervisada)</a:t>
                </a:r>
              </a:p>
            </p:txBody>
          </p:sp>
        </p:grpSp>
        <p:grpSp>
          <p:nvGrpSpPr>
            <p:cNvPr id="20" name="Grupo 19">
              <a:extLst>
                <a:ext uri="{FF2B5EF4-FFF2-40B4-BE49-F238E27FC236}">
                  <a16:creationId xmlns:a16="http://schemas.microsoft.com/office/drawing/2014/main" id="{B4836B8B-48D3-480B-8323-EACBB9A249CB}"/>
                </a:ext>
              </a:extLst>
            </p:cNvPr>
            <p:cNvGrpSpPr/>
            <p:nvPr/>
          </p:nvGrpSpPr>
          <p:grpSpPr>
            <a:xfrm>
              <a:off x="4530828" y="2915383"/>
              <a:ext cx="76529" cy="1089688"/>
              <a:chOff x="2239200" y="2773036"/>
              <a:chExt cx="86400" cy="1141026"/>
            </a:xfrm>
          </p:grpSpPr>
          <p:cxnSp>
            <p:nvCxnSpPr>
              <p:cNvPr id="21" name="29 Conector recto">
                <a:extLst>
                  <a:ext uri="{FF2B5EF4-FFF2-40B4-BE49-F238E27FC236}">
                    <a16:creationId xmlns:a16="http://schemas.microsoft.com/office/drawing/2014/main" id="{F2F889BB-DB8C-4610-B904-901CEFA06B78}"/>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29 Conector recto">
                <a:extLst>
                  <a:ext uri="{FF2B5EF4-FFF2-40B4-BE49-F238E27FC236}">
                    <a16:creationId xmlns:a16="http://schemas.microsoft.com/office/drawing/2014/main" id="{09C439F0-E715-4E67-9AB8-CBFE93FB5642}"/>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9 Conector recto">
                <a:extLst>
                  <a:ext uri="{FF2B5EF4-FFF2-40B4-BE49-F238E27FC236}">
                    <a16:creationId xmlns:a16="http://schemas.microsoft.com/office/drawing/2014/main" id="{75D7397F-578C-4ED3-9AD6-A87FB0CB5AE4}"/>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29 Conector recto">
                <a:extLst>
                  <a:ext uri="{FF2B5EF4-FFF2-40B4-BE49-F238E27FC236}">
                    <a16:creationId xmlns:a16="http://schemas.microsoft.com/office/drawing/2014/main" id="{AC8F73A8-CFB3-4E54-85F1-9B28B133AEF2}"/>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6047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 name="Imagen 53">
            <a:extLst>
              <a:ext uri="{FF2B5EF4-FFF2-40B4-BE49-F238E27FC236}">
                <a16:creationId xmlns:a16="http://schemas.microsoft.com/office/drawing/2014/main" id="{100FA149-432A-4535-B873-0A818AE98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grpSp>
        <p:nvGrpSpPr>
          <p:cNvPr id="5" name="Grupo 4">
            <a:extLst>
              <a:ext uri="{FF2B5EF4-FFF2-40B4-BE49-F238E27FC236}">
                <a16:creationId xmlns:a16="http://schemas.microsoft.com/office/drawing/2014/main" id="{6DA2D369-A7DE-4D77-A63E-59D42B982962}"/>
              </a:ext>
            </a:extLst>
          </p:cNvPr>
          <p:cNvGrpSpPr/>
          <p:nvPr/>
        </p:nvGrpSpPr>
        <p:grpSpPr>
          <a:xfrm>
            <a:off x="4699225" y="1309679"/>
            <a:ext cx="3078418" cy="1592425"/>
            <a:chOff x="3388932" y="1229152"/>
            <a:chExt cx="2881765" cy="1592425"/>
          </a:xfrm>
        </p:grpSpPr>
        <p:pic>
          <p:nvPicPr>
            <p:cNvPr id="6" name="Picture 116" descr="SP5500">
              <a:extLst>
                <a:ext uri="{FF2B5EF4-FFF2-40B4-BE49-F238E27FC236}">
                  <a16:creationId xmlns:a16="http://schemas.microsoft.com/office/drawing/2014/main" id="{24F692B5-09AE-41DD-A35F-3EB0641603B9}"/>
                </a:ext>
              </a:extLst>
            </p:cNvPr>
            <p:cNvPicPr>
              <a:picLocks noChangeAspect="1" noChangeArrowheads="1"/>
            </p:cNvPicPr>
            <p:nvPr/>
          </p:nvPicPr>
          <p:blipFill>
            <a:blip r:embed="rId4" cstate="print"/>
            <a:srcRect/>
            <a:stretch>
              <a:fillRect/>
            </a:stretch>
          </p:blipFill>
          <p:spPr bwMode="auto">
            <a:xfrm>
              <a:off x="3388932" y="1229152"/>
              <a:ext cx="2721060" cy="1407759"/>
            </a:xfrm>
            <a:prstGeom prst="rect">
              <a:avLst/>
            </a:prstGeom>
            <a:noFill/>
            <a:ln w="9525">
              <a:noFill/>
              <a:miter lim="800000"/>
              <a:headEnd/>
              <a:tailEnd/>
            </a:ln>
          </p:spPr>
        </p:pic>
        <p:sp>
          <p:nvSpPr>
            <p:cNvPr id="7" name="39 CuadroTexto">
              <a:extLst>
                <a:ext uri="{FF2B5EF4-FFF2-40B4-BE49-F238E27FC236}">
                  <a16:creationId xmlns:a16="http://schemas.microsoft.com/office/drawing/2014/main" id="{4B1BE79E-D769-4E8F-B41F-FB6B1FA12D0A}"/>
                </a:ext>
              </a:extLst>
            </p:cNvPr>
            <p:cNvSpPr txBox="1"/>
            <p:nvPr/>
          </p:nvSpPr>
          <p:spPr>
            <a:xfrm>
              <a:off x="5239443" y="2452245"/>
              <a:ext cx="1031254" cy="369332"/>
            </a:xfrm>
            <a:prstGeom prst="rect">
              <a:avLst/>
            </a:prstGeom>
            <a:noFill/>
          </p:spPr>
          <p:txBody>
            <a:bodyPr wrap="square" rtlCol="0">
              <a:spAutoFit/>
            </a:bodyPr>
            <a:lstStyle/>
            <a:p>
              <a:r>
                <a:rPr lang="es-ES" b="1" dirty="0"/>
                <a:t>SP/MG</a:t>
              </a:r>
            </a:p>
          </p:txBody>
        </p:sp>
      </p:grpSp>
      <p:grpSp>
        <p:nvGrpSpPr>
          <p:cNvPr id="12" name="Grupo 11">
            <a:extLst>
              <a:ext uri="{FF2B5EF4-FFF2-40B4-BE49-F238E27FC236}">
                <a16:creationId xmlns:a16="http://schemas.microsoft.com/office/drawing/2014/main" id="{E2AE2786-B238-4C3A-B627-1BED01573843}"/>
              </a:ext>
            </a:extLst>
          </p:cNvPr>
          <p:cNvGrpSpPr/>
          <p:nvPr/>
        </p:nvGrpSpPr>
        <p:grpSpPr>
          <a:xfrm>
            <a:off x="4833005" y="3673485"/>
            <a:ext cx="2784699" cy="1417955"/>
            <a:chOff x="3388932" y="3850675"/>
            <a:chExt cx="2928285" cy="1417955"/>
          </a:xfrm>
        </p:grpSpPr>
        <p:pic>
          <p:nvPicPr>
            <p:cNvPr id="4" name="Picture 2" descr="http://www.paradox.com/Images/Products/High/APR3-HUB2.jpg">
              <a:extLst>
                <a:ext uri="{FF2B5EF4-FFF2-40B4-BE49-F238E27FC236}">
                  <a16:creationId xmlns:a16="http://schemas.microsoft.com/office/drawing/2014/main" id="{035AFC75-62D2-4934-9A89-6B83F6DE42BC}"/>
                </a:ext>
              </a:extLst>
            </p:cNvPr>
            <p:cNvPicPr>
              <a:picLocks noChangeAspect="1" noChangeArrowheads="1"/>
            </p:cNvPicPr>
            <p:nvPr/>
          </p:nvPicPr>
          <p:blipFill>
            <a:blip r:embed="rId5" cstate="print"/>
            <a:srcRect/>
            <a:stretch>
              <a:fillRect/>
            </a:stretch>
          </p:blipFill>
          <p:spPr bwMode="auto">
            <a:xfrm>
              <a:off x="3388932" y="3850675"/>
              <a:ext cx="2808312" cy="1071990"/>
            </a:xfrm>
            <a:prstGeom prst="rect">
              <a:avLst/>
            </a:prstGeom>
            <a:noFill/>
          </p:spPr>
        </p:pic>
        <p:sp>
          <p:nvSpPr>
            <p:cNvPr id="13" name="39 CuadroTexto">
              <a:extLst>
                <a:ext uri="{FF2B5EF4-FFF2-40B4-BE49-F238E27FC236}">
                  <a16:creationId xmlns:a16="http://schemas.microsoft.com/office/drawing/2014/main" id="{4A2F09C5-2A75-46E6-9230-BCEDAD2E4AFD}"/>
                </a:ext>
              </a:extLst>
            </p:cNvPr>
            <p:cNvSpPr txBox="1"/>
            <p:nvPr/>
          </p:nvSpPr>
          <p:spPr>
            <a:xfrm>
              <a:off x="5525323" y="4899298"/>
              <a:ext cx="791894" cy="369332"/>
            </a:xfrm>
            <a:prstGeom prst="rect">
              <a:avLst/>
            </a:prstGeom>
            <a:noFill/>
          </p:spPr>
          <p:txBody>
            <a:bodyPr wrap="square" rtlCol="0">
              <a:spAutoFit/>
            </a:bodyPr>
            <a:lstStyle/>
            <a:p>
              <a:r>
                <a:rPr lang="es-ES" b="1" dirty="0"/>
                <a:t>HUB2</a:t>
              </a:r>
            </a:p>
          </p:txBody>
        </p:sp>
      </p:grpSp>
      <p:sp>
        <p:nvSpPr>
          <p:cNvPr id="28" name="Subtítulo 2">
            <a:extLst>
              <a:ext uri="{FF2B5EF4-FFF2-40B4-BE49-F238E27FC236}">
                <a16:creationId xmlns:a16="http://schemas.microsoft.com/office/drawing/2014/main" id="{B842B845-535F-4CF2-B18E-376CCFF6443B}"/>
              </a:ext>
            </a:extLst>
          </p:cNvPr>
          <p:cNvSpPr txBox="1">
            <a:spLocks/>
          </p:cNvSpPr>
          <p:nvPr/>
        </p:nvSpPr>
        <p:spPr>
          <a:xfrm>
            <a:off x="4808819" y="760565"/>
            <a:ext cx="2574362"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Aislador de bus</a:t>
            </a:r>
            <a:endParaRPr lang="es-AR" b="1" dirty="0"/>
          </a:p>
        </p:txBody>
      </p:sp>
      <p:sp>
        <p:nvSpPr>
          <p:cNvPr id="29" name="Subtítulo 2">
            <a:extLst>
              <a:ext uri="{FF2B5EF4-FFF2-40B4-BE49-F238E27FC236}">
                <a16:creationId xmlns:a16="http://schemas.microsoft.com/office/drawing/2014/main" id="{20E98784-A8A3-436C-9EB4-B570C7A0241B}"/>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grpSp>
        <p:nvGrpSpPr>
          <p:cNvPr id="2" name="Grupo 1">
            <a:extLst>
              <a:ext uri="{FF2B5EF4-FFF2-40B4-BE49-F238E27FC236}">
                <a16:creationId xmlns:a16="http://schemas.microsoft.com/office/drawing/2014/main" id="{8BCEDB54-0D8A-4C38-93AC-19F005215CC1}"/>
              </a:ext>
            </a:extLst>
          </p:cNvPr>
          <p:cNvGrpSpPr/>
          <p:nvPr/>
        </p:nvGrpSpPr>
        <p:grpSpPr>
          <a:xfrm>
            <a:off x="2189977" y="2252989"/>
            <a:ext cx="2670609" cy="3844447"/>
            <a:chOff x="1236811" y="2287770"/>
            <a:chExt cx="2110894" cy="3844447"/>
          </a:xfrm>
        </p:grpSpPr>
        <p:grpSp>
          <p:nvGrpSpPr>
            <p:cNvPr id="48" name="Grupo 47">
              <a:extLst>
                <a:ext uri="{FF2B5EF4-FFF2-40B4-BE49-F238E27FC236}">
                  <a16:creationId xmlns:a16="http://schemas.microsoft.com/office/drawing/2014/main" id="{47040490-14ED-4E4A-BD12-EE80A001AF93}"/>
                </a:ext>
              </a:extLst>
            </p:cNvPr>
            <p:cNvGrpSpPr/>
            <p:nvPr/>
          </p:nvGrpSpPr>
          <p:grpSpPr>
            <a:xfrm rot="16200000">
              <a:off x="2589440" y="3576992"/>
              <a:ext cx="76529" cy="1440000"/>
              <a:chOff x="2239200" y="2773036"/>
              <a:chExt cx="86400" cy="1141026"/>
            </a:xfrm>
          </p:grpSpPr>
          <p:cxnSp>
            <p:nvCxnSpPr>
              <p:cNvPr id="52" name="29 Conector recto">
                <a:extLst>
                  <a:ext uri="{FF2B5EF4-FFF2-40B4-BE49-F238E27FC236}">
                    <a16:creationId xmlns:a16="http://schemas.microsoft.com/office/drawing/2014/main" id="{EE2A0896-181F-4BA9-A5AF-B34F1981BFC6}"/>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29 Conector recto">
                <a:extLst>
                  <a:ext uri="{FF2B5EF4-FFF2-40B4-BE49-F238E27FC236}">
                    <a16:creationId xmlns:a16="http://schemas.microsoft.com/office/drawing/2014/main" id="{D85667DC-5C0B-4885-B862-9EDF44548B13}"/>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29 Conector recto">
                <a:extLst>
                  <a:ext uri="{FF2B5EF4-FFF2-40B4-BE49-F238E27FC236}">
                    <a16:creationId xmlns:a16="http://schemas.microsoft.com/office/drawing/2014/main" id="{97F4E0AF-7388-407A-87A3-CE791545A420}"/>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29 Conector recto">
                <a:extLst>
                  <a:ext uri="{FF2B5EF4-FFF2-40B4-BE49-F238E27FC236}">
                    <a16:creationId xmlns:a16="http://schemas.microsoft.com/office/drawing/2014/main" id="{71FAFEDF-4D9E-43D9-9184-54FE12ADFD19}"/>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68" name="Grupo 67">
              <a:extLst>
                <a:ext uri="{FF2B5EF4-FFF2-40B4-BE49-F238E27FC236}">
                  <a16:creationId xmlns:a16="http://schemas.microsoft.com/office/drawing/2014/main" id="{6D85923B-37DA-48B2-A5F0-C0741A5A8EEB}"/>
                </a:ext>
              </a:extLst>
            </p:cNvPr>
            <p:cNvGrpSpPr/>
            <p:nvPr/>
          </p:nvGrpSpPr>
          <p:grpSpPr>
            <a:xfrm>
              <a:off x="1687159" y="4309974"/>
              <a:ext cx="76529" cy="1089688"/>
              <a:chOff x="2239200" y="2773036"/>
              <a:chExt cx="86400" cy="1141026"/>
            </a:xfrm>
          </p:grpSpPr>
          <p:cxnSp>
            <p:nvCxnSpPr>
              <p:cNvPr id="69" name="29 Conector recto">
                <a:extLst>
                  <a:ext uri="{FF2B5EF4-FFF2-40B4-BE49-F238E27FC236}">
                    <a16:creationId xmlns:a16="http://schemas.microsoft.com/office/drawing/2014/main" id="{D4EE12FD-01FF-43DC-A4CA-297F2B0C233E}"/>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29 Conector recto">
                <a:extLst>
                  <a:ext uri="{FF2B5EF4-FFF2-40B4-BE49-F238E27FC236}">
                    <a16:creationId xmlns:a16="http://schemas.microsoft.com/office/drawing/2014/main" id="{DED2E97B-EA32-468A-80EB-2B35B9C38990}"/>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29 Conector recto">
                <a:extLst>
                  <a:ext uri="{FF2B5EF4-FFF2-40B4-BE49-F238E27FC236}">
                    <a16:creationId xmlns:a16="http://schemas.microsoft.com/office/drawing/2014/main" id="{4807CC96-9FD7-4A81-8049-FC3DAF6AE72E}"/>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29 Conector recto">
                <a:extLst>
                  <a:ext uri="{FF2B5EF4-FFF2-40B4-BE49-F238E27FC236}">
                    <a16:creationId xmlns:a16="http://schemas.microsoft.com/office/drawing/2014/main" id="{514FF16A-C15D-46D8-ACCB-857883080F46}"/>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58" name="Grupo 57">
              <a:extLst>
                <a:ext uri="{FF2B5EF4-FFF2-40B4-BE49-F238E27FC236}">
                  <a16:creationId xmlns:a16="http://schemas.microsoft.com/office/drawing/2014/main" id="{E760182B-E62B-4495-AC8C-5406D9EC80A3}"/>
                </a:ext>
              </a:extLst>
            </p:cNvPr>
            <p:cNvGrpSpPr/>
            <p:nvPr/>
          </p:nvGrpSpPr>
          <p:grpSpPr>
            <a:xfrm>
              <a:off x="1687159" y="2987384"/>
              <a:ext cx="76529" cy="1089688"/>
              <a:chOff x="2239200" y="2773036"/>
              <a:chExt cx="86400" cy="1141026"/>
            </a:xfrm>
          </p:grpSpPr>
          <p:cxnSp>
            <p:nvCxnSpPr>
              <p:cNvPr id="59" name="29 Conector recto">
                <a:extLst>
                  <a:ext uri="{FF2B5EF4-FFF2-40B4-BE49-F238E27FC236}">
                    <a16:creationId xmlns:a16="http://schemas.microsoft.com/office/drawing/2014/main" id="{426E0897-835D-40FC-8436-640918491B23}"/>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29 Conector recto">
                <a:extLst>
                  <a:ext uri="{FF2B5EF4-FFF2-40B4-BE49-F238E27FC236}">
                    <a16:creationId xmlns:a16="http://schemas.microsoft.com/office/drawing/2014/main" id="{84B997E4-AFD0-4332-A5AF-CCD3E7DFD4F2}"/>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29 Conector recto">
                <a:extLst>
                  <a:ext uri="{FF2B5EF4-FFF2-40B4-BE49-F238E27FC236}">
                    <a16:creationId xmlns:a16="http://schemas.microsoft.com/office/drawing/2014/main" id="{90F283FD-5155-4531-865B-F3104A987F20}"/>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29 Conector recto">
                <a:extLst>
                  <a:ext uri="{FF2B5EF4-FFF2-40B4-BE49-F238E27FC236}">
                    <a16:creationId xmlns:a16="http://schemas.microsoft.com/office/drawing/2014/main" id="{107C36AA-E1F7-46C6-A869-2E7C8B16647E}"/>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11" name="Imagen 10" descr="Imagen que contiene monitor, interior, sentado&#10;&#10;Descripción generada automáticamente">
              <a:extLst>
                <a:ext uri="{FF2B5EF4-FFF2-40B4-BE49-F238E27FC236}">
                  <a16:creationId xmlns:a16="http://schemas.microsoft.com/office/drawing/2014/main" id="{918E622C-9C40-4494-9EA7-3B843E7A67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2629" y="3844459"/>
              <a:ext cx="599625" cy="929549"/>
            </a:xfrm>
            <a:prstGeom prst="rect">
              <a:avLst/>
            </a:prstGeom>
          </p:spPr>
        </p:pic>
        <p:pic>
          <p:nvPicPr>
            <p:cNvPr id="15" name="Imagen 14" descr="Imagen que contiene interior, electrónica, blanco, pared&#10;&#10;Descripción generada automáticamente">
              <a:extLst>
                <a:ext uri="{FF2B5EF4-FFF2-40B4-BE49-F238E27FC236}">
                  <a16:creationId xmlns:a16="http://schemas.microsoft.com/office/drawing/2014/main" id="{5CD51698-B5AE-4F6B-AB28-83985BFB93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406" t="9147" r="10327" b="9196"/>
            <a:stretch/>
          </p:blipFill>
          <p:spPr>
            <a:xfrm>
              <a:off x="1372277" y="5157192"/>
              <a:ext cx="970395" cy="975025"/>
            </a:xfrm>
            <a:prstGeom prst="rect">
              <a:avLst/>
            </a:prstGeom>
          </p:spPr>
        </p:pic>
        <p:pic>
          <p:nvPicPr>
            <p:cNvPr id="17" name="Imagen 16">
              <a:extLst>
                <a:ext uri="{FF2B5EF4-FFF2-40B4-BE49-F238E27FC236}">
                  <a16:creationId xmlns:a16="http://schemas.microsoft.com/office/drawing/2014/main" id="{B3D1C75D-41DC-4D21-8E4B-A17DDDC7090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032" t="7918" r="14945" b="7152"/>
            <a:stretch/>
          </p:blipFill>
          <p:spPr>
            <a:xfrm>
              <a:off x="1236811" y="2287770"/>
              <a:ext cx="900695" cy="1107457"/>
            </a:xfrm>
            <a:prstGeom prst="rect">
              <a:avLst/>
            </a:prstGeom>
          </p:spPr>
        </p:pic>
      </p:grpSp>
      <p:grpSp>
        <p:nvGrpSpPr>
          <p:cNvPr id="35" name="Grupo 34">
            <a:extLst>
              <a:ext uri="{FF2B5EF4-FFF2-40B4-BE49-F238E27FC236}">
                <a16:creationId xmlns:a16="http://schemas.microsoft.com/office/drawing/2014/main" id="{F7943A76-6E88-4109-B70C-37EF8BAD478C}"/>
              </a:ext>
            </a:extLst>
          </p:cNvPr>
          <p:cNvGrpSpPr/>
          <p:nvPr/>
        </p:nvGrpSpPr>
        <p:grpSpPr>
          <a:xfrm>
            <a:off x="5807969" y="2595986"/>
            <a:ext cx="76529" cy="1089688"/>
            <a:chOff x="2239200" y="2773036"/>
            <a:chExt cx="86400" cy="1141026"/>
          </a:xfrm>
        </p:grpSpPr>
        <p:cxnSp>
          <p:nvCxnSpPr>
            <p:cNvPr id="36" name="29 Conector recto">
              <a:extLst>
                <a:ext uri="{FF2B5EF4-FFF2-40B4-BE49-F238E27FC236}">
                  <a16:creationId xmlns:a16="http://schemas.microsoft.com/office/drawing/2014/main" id="{C40E609C-F30C-49FA-B2D2-4660E9A8DFFA}"/>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29 Conector recto">
              <a:extLst>
                <a:ext uri="{FF2B5EF4-FFF2-40B4-BE49-F238E27FC236}">
                  <a16:creationId xmlns:a16="http://schemas.microsoft.com/office/drawing/2014/main" id="{E2D9D231-3ED5-452D-A70B-352565312856}"/>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29 Conector recto">
              <a:extLst>
                <a:ext uri="{FF2B5EF4-FFF2-40B4-BE49-F238E27FC236}">
                  <a16:creationId xmlns:a16="http://schemas.microsoft.com/office/drawing/2014/main" id="{5E69508B-E7AC-4F91-9AE2-743286EFBF91}"/>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29 Conector recto">
              <a:extLst>
                <a:ext uri="{FF2B5EF4-FFF2-40B4-BE49-F238E27FC236}">
                  <a16:creationId xmlns:a16="http://schemas.microsoft.com/office/drawing/2014/main" id="{2E2F491E-555D-4D87-AAA9-5AD7CDA64C3D}"/>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8" name="Grupo 7">
            <a:extLst>
              <a:ext uri="{FF2B5EF4-FFF2-40B4-BE49-F238E27FC236}">
                <a16:creationId xmlns:a16="http://schemas.microsoft.com/office/drawing/2014/main" id="{AF7B13F9-1B65-4B15-9DAC-5007362AD68D}"/>
              </a:ext>
            </a:extLst>
          </p:cNvPr>
          <p:cNvGrpSpPr/>
          <p:nvPr/>
        </p:nvGrpSpPr>
        <p:grpSpPr>
          <a:xfrm>
            <a:off x="7458962" y="1902183"/>
            <a:ext cx="2996062" cy="4280215"/>
            <a:chOff x="5952003" y="1938052"/>
            <a:chExt cx="1815022" cy="4280215"/>
          </a:xfrm>
        </p:grpSpPr>
        <p:grpSp>
          <p:nvGrpSpPr>
            <p:cNvPr id="83" name="Grupo 82">
              <a:extLst>
                <a:ext uri="{FF2B5EF4-FFF2-40B4-BE49-F238E27FC236}">
                  <a16:creationId xmlns:a16="http://schemas.microsoft.com/office/drawing/2014/main" id="{C5887383-178B-49E2-BE13-184BDA180293}"/>
                </a:ext>
              </a:extLst>
            </p:cNvPr>
            <p:cNvGrpSpPr/>
            <p:nvPr/>
          </p:nvGrpSpPr>
          <p:grpSpPr>
            <a:xfrm>
              <a:off x="7267794" y="2987384"/>
              <a:ext cx="76529" cy="1089688"/>
              <a:chOff x="2239200" y="2773036"/>
              <a:chExt cx="86400" cy="1141026"/>
            </a:xfrm>
          </p:grpSpPr>
          <p:cxnSp>
            <p:nvCxnSpPr>
              <p:cNvPr id="84" name="29 Conector recto">
                <a:extLst>
                  <a:ext uri="{FF2B5EF4-FFF2-40B4-BE49-F238E27FC236}">
                    <a16:creationId xmlns:a16="http://schemas.microsoft.com/office/drawing/2014/main" id="{5095AC18-7D06-41B1-ABC6-58055C68B35B}"/>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29 Conector recto">
                <a:extLst>
                  <a:ext uri="{FF2B5EF4-FFF2-40B4-BE49-F238E27FC236}">
                    <a16:creationId xmlns:a16="http://schemas.microsoft.com/office/drawing/2014/main" id="{F721BD13-2882-42D8-B27C-5CE2303D8053}"/>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29 Conector recto">
                <a:extLst>
                  <a:ext uri="{FF2B5EF4-FFF2-40B4-BE49-F238E27FC236}">
                    <a16:creationId xmlns:a16="http://schemas.microsoft.com/office/drawing/2014/main" id="{B13F079D-22CE-41FC-BFCA-3ECEF1D37859}"/>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29 Conector recto">
                <a:extLst>
                  <a:ext uri="{FF2B5EF4-FFF2-40B4-BE49-F238E27FC236}">
                    <a16:creationId xmlns:a16="http://schemas.microsoft.com/office/drawing/2014/main" id="{C5FD5F64-B1B5-4AD9-992C-B4B60B0CFDA1}"/>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78" name="Grupo 77">
              <a:extLst>
                <a:ext uri="{FF2B5EF4-FFF2-40B4-BE49-F238E27FC236}">
                  <a16:creationId xmlns:a16="http://schemas.microsoft.com/office/drawing/2014/main" id="{250FC47E-B86D-44DE-9B9C-4B813067AD99}"/>
                </a:ext>
              </a:extLst>
            </p:cNvPr>
            <p:cNvGrpSpPr/>
            <p:nvPr/>
          </p:nvGrpSpPr>
          <p:grpSpPr>
            <a:xfrm>
              <a:off x="7267794" y="4368062"/>
              <a:ext cx="76529" cy="1089688"/>
              <a:chOff x="2239200" y="2773036"/>
              <a:chExt cx="86400" cy="1141026"/>
            </a:xfrm>
          </p:grpSpPr>
          <p:cxnSp>
            <p:nvCxnSpPr>
              <p:cNvPr id="79" name="29 Conector recto">
                <a:extLst>
                  <a:ext uri="{FF2B5EF4-FFF2-40B4-BE49-F238E27FC236}">
                    <a16:creationId xmlns:a16="http://schemas.microsoft.com/office/drawing/2014/main" id="{5CA885EA-8B0F-4396-A401-57AF2CDB8D8A}"/>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29 Conector recto">
                <a:extLst>
                  <a:ext uri="{FF2B5EF4-FFF2-40B4-BE49-F238E27FC236}">
                    <a16:creationId xmlns:a16="http://schemas.microsoft.com/office/drawing/2014/main" id="{F485F4DC-2E16-4728-8707-2F772ADD996C}"/>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29 Conector recto">
                <a:extLst>
                  <a:ext uri="{FF2B5EF4-FFF2-40B4-BE49-F238E27FC236}">
                    <a16:creationId xmlns:a16="http://schemas.microsoft.com/office/drawing/2014/main" id="{8A977B81-0EB1-4873-93E4-4C3E546563DB}"/>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29 Conector recto">
                <a:extLst>
                  <a:ext uri="{FF2B5EF4-FFF2-40B4-BE49-F238E27FC236}">
                    <a16:creationId xmlns:a16="http://schemas.microsoft.com/office/drawing/2014/main" id="{CC0C66FA-1DBF-4DEA-A5E0-42CC7D582EA3}"/>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3" name="Imagen 2" descr="Imagen que contiene blanco, sentado, aparato, interior&#10;&#10;Descripción generada automáticamente">
              <a:extLst>
                <a:ext uri="{FF2B5EF4-FFF2-40B4-BE49-F238E27FC236}">
                  <a16:creationId xmlns:a16="http://schemas.microsoft.com/office/drawing/2014/main" id="{41205A56-116C-4FDE-8D9A-A08679D38F6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41" t="10095" r="26635" b="9976"/>
            <a:stretch/>
          </p:blipFill>
          <p:spPr>
            <a:xfrm>
              <a:off x="7083520" y="3607545"/>
              <a:ext cx="368547" cy="1063205"/>
            </a:xfrm>
            <a:prstGeom prst="rect">
              <a:avLst/>
            </a:prstGeom>
          </p:spPr>
        </p:pic>
        <p:pic>
          <p:nvPicPr>
            <p:cNvPr id="9" name="Imagen 8" descr="Imagen que contiene controlador, juego, interior, remoto&#10;&#10;Descripción generada automáticamente">
              <a:extLst>
                <a:ext uri="{FF2B5EF4-FFF2-40B4-BE49-F238E27FC236}">
                  <a16:creationId xmlns:a16="http://schemas.microsoft.com/office/drawing/2014/main" id="{0789CF65-8FF4-4953-81C8-10E3C3386D02}"/>
                </a:ext>
              </a:extLst>
            </p:cNvPr>
            <p:cNvPicPr>
              <a:picLocks noChangeAspect="1"/>
            </p:cNvPicPr>
            <p:nvPr/>
          </p:nvPicPr>
          <p:blipFill rotWithShape="1">
            <a:blip r:embed="rId10">
              <a:extLst>
                <a:ext uri="{28A0092B-C50C-407E-A947-70E740481C1C}">
                  <a14:useLocalDpi xmlns:a14="http://schemas.microsoft.com/office/drawing/2010/main" val="0"/>
                </a:ext>
              </a:extLst>
            </a:blip>
            <a:srcRect l="23663" t="5307" r="18405" b="747"/>
            <a:stretch/>
          </p:blipFill>
          <p:spPr>
            <a:xfrm>
              <a:off x="6993598" y="4964058"/>
              <a:ext cx="773427" cy="1254209"/>
            </a:xfrm>
            <a:prstGeom prst="rect">
              <a:avLst/>
            </a:prstGeom>
          </p:spPr>
        </p:pic>
        <p:pic>
          <p:nvPicPr>
            <p:cNvPr id="19" name="Imagen 18" descr="Imagen que contiene electrónica&#10;&#10;Descripción generada automáticamente">
              <a:extLst>
                <a:ext uri="{FF2B5EF4-FFF2-40B4-BE49-F238E27FC236}">
                  <a16:creationId xmlns:a16="http://schemas.microsoft.com/office/drawing/2014/main" id="{4C357D96-0364-404D-A218-87D5E272D5C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6052" t="5563" r="34855" b="5145"/>
            <a:stretch/>
          </p:blipFill>
          <p:spPr>
            <a:xfrm>
              <a:off x="7091169" y="1938052"/>
              <a:ext cx="403816" cy="1239413"/>
            </a:xfrm>
            <a:prstGeom prst="rect">
              <a:avLst/>
            </a:prstGeom>
          </p:spPr>
        </p:pic>
        <p:grpSp>
          <p:nvGrpSpPr>
            <p:cNvPr id="40" name="Grupo 39">
              <a:extLst>
                <a:ext uri="{FF2B5EF4-FFF2-40B4-BE49-F238E27FC236}">
                  <a16:creationId xmlns:a16="http://schemas.microsoft.com/office/drawing/2014/main" id="{8BF60B0E-DB9F-4BA8-8C2F-7AB8C71D5B4C}"/>
                </a:ext>
              </a:extLst>
            </p:cNvPr>
            <p:cNvGrpSpPr/>
            <p:nvPr/>
          </p:nvGrpSpPr>
          <p:grpSpPr>
            <a:xfrm rot="16200000">
              <a:off x="6458582" y="3752149"/>
              <a:ext cx="76529" cy="1089688"/>
              <a:chOff x="2239200" y="2773036"/>
              <a:chExt cx="86400" cy="1141026"/>
            </a:xfrm>
          </p:grpSpPr>
          <p:cxnSp>
            <p:nvCxnSpPr>
              <p:cNvPr id="41" name="29 Conector recto">
                <a:extLst>
                  <a:ext uri="{FF2B5EF4-FFF2-40B4-BE49-F238E27FC236}">
                    <a16:creationId xmlns:a16="http://schemas.microsoft.com/office/drawing/2014/main" id="{E14886CD-EE73-40EE-9639-6E5C87798681}"/>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29 Conector recto">
                <a:extLst>
                  <a:ext uri="{FF2B5EF4-FFF2-40B4-BE49-F238E27FC236}">
                    <a16:creationId xmlns:a16="http://schemas.microsoft.com/office/drawing/2014/main" id="{FE6C902A-9677-4A83-AF97-E61087A03D5A}"/>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29 Conector recto">
                <a:extLst>
                  <a:ext uri="{FF2B5EF4-FFF2-40B4-BE49-F238E27FC236}">
                    <a16:creationId xmlns:a16="http://schemas.microsoft.com/office/drawing/2014/main" id="{9DB1E414-C151-43BA-9FD1-D2B08BA0D510}"/>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29 Conector recto">
                <a:extLst>
                  <a:ext uri="{FF2B5EF4-FFF2-40B4-BE49-F238E27FC236}">
                    <a16:creationId xmlns:a16="http://schemas.microsoft.com/office/drawing/2014/main" id="{DA142A09-1AAD-46CD-98B2-14D0CD39625B}"/>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8694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1" name="37 Conector recto">
            <a:extLst>
              <a:ext uri="{FF2B5EF4-FFF2-40B4-BE49-F238E27FC236}">
                <a16:creationId xmlns:a16="http://schemas.microsoft.com/office/drawing/2014/main" id="{72ABCF80-9501-4215-96DA-AC547537D25A}"/>
              </a:ext>
            </a:extLst>
          </p:cNvPr>
          <p:cNvCxnSpPr>
            <a:cxnSpLocks/>
          </p:cNvCxnSpPr>
          <p:nvPr/>
        </p:nvCxnSpPr>
        <p:spPr>
          <a:xfrm flipH="1" flipV="1">
            <a:off x="998188" y="3186099"/>
            <a:ext cx="1" cy="1072446"/>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8" name="Imagen 17">
            <a:extLst>
              <a:ext uri="{FF2B5EF4-FFF2-40B4-BE49-F238E27FC236}">
                <a16:creationId xmlns:a16="http://schemas.microsoft.com/office/drawing/2014/main" id="{020623E1-3E3A-4F60-939C-1109AFED7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 y="0"/>
            <a:ext cx="12192000" cy="6858000"/>
          </a:xfrm>
          <a:prstGeom prst="rect">
            <a:avLst/>
          </a:prstGeom>
        </p:spPr>
      </p:pic>
      <p:sp>
        <p:nvSpPr>
          <p:cNvPr id="14" name="Subtítulo 2">
            <a:extLst>
              <a:ext uri="{FF2B5EF4-FFF2-40B4-BE49-F238E27FC236}">
                <a16:creationId xmlns:a16="http://schemas.microsoft.com/office/drawing/2014/main" id="{8A945961-5497-44CD-8899-C2EAE0D5776B}"/>
              </a:ext>
            </a:extLst>
          </p:cNvPr>
          <p:cNvSpPr txBox="1">
            <a:spLocks/>
          </p:cNvSpPr>
          <p:nvPr/>
        </p:nvSpPr>
        <p:spPr>
          <a:xfrm>
            <a:off x="3781554" y="801412"/>
            <a:ext cx="5166650"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Central “</a:t>
            </a:r>
            <a:r>
              <a:rPr lang="es-ES" b="1" dirty="0" err="1">
                <a:ln w="0"/>
                <a:solidFill>
                  <a:schemeClr val="accent1">
                    <a:lumMod val="75000"/>
                  </a:schemeClr>
                </a:solidFill>
                <a:latin typeface="Futura Md BT" panose="020B0602020204020303" pitchFamily="34" charset="0"/>
              </a:rPr>
              <a:t>All</a:t>
            </a:r>
            <a:r>
              <a:rPr lang="es-ES" b="1" dirty="0">
                <a:ln w="0"/>
                <a:solidFill>
                  <a:schemeClr val="accent1">
                    <a:lumMod val="75000"/>
                  </a:schemeClr>
                </a:solidFill>
                <a:latin typeface="Futura Md BT" panose="020B0602020204020303" pitchFamily="34" charset="0"/>
              </a:rPr>
              <a:t> in </a:t>
            </a:r>
            <a:r>
              <a:rPr lang="es-ES" b="1" dirty="0" err="1">
                <a:ln w="0"/>
                <a:solidFill>
                  <a:schemeClr val="accent1">
                    <a:lumMod val="75000"/>
                  </a:schemeClr>
                </a:solidFill>
                <a:latin typeface="Futura Md BT" panose="020B0602020204020303" pitchFamily="34" charset="0"/>
              </a:rPr>
              <a:t>one</a:t>
            </a:r>
            <a:r>
              <a:rPr lang="es-ES" b="1" dirty="0">
                <a:ln w="0"/>
                <a:solidFill>
                  <a:schemeClr val="accent1">
                    <a:lumMod val="75000"/>
                  </a:schemeClr>
                </a:solidFill>
                <a:latin typeface="Futura Md BT" panose="020B0602020204020303" pitchFamily="34" charset="0"/>
              </a:rPr>
              <a:t>” (todo en uno)</a:t>
            </a:r>
            <a:endParaRPr lang="es-AR" b="1" dirty="0"/>
          </a:p>
        </p:txBody>
      </p:sp>
      <p:sp>
        <p:nvSpPr>
          <p:cNvPr id="15" name="Subtítulo 2">
            <a:extLst>
              <a:ext uri="{FF2B5EF4-FFF2-40B4-BE49-F238E27FC236}">
                <a16:creationId xmlns:a16="http://schemas.microsoft.com/office/drawing/2014/main" id="{0D686890-7284-4519-B78E-C92792B549AB}"/>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grpSp>
        <p:nvGrpSpPr>
          <p:cNvPr id="2" name="Grupo 1">
            <a:extLst>
              <a:ext uri="{FF2B5EF4-FFF2-40B4-BE49-F238E27FC236}">
                <a16:creationId xmlns:a16="http://schemas.microsoft.com/office/drawing/2014/main" id="{8E0F0677-CF09-47D2-B985-35082ACB749F}"/>
              </a:ext>
            </a:extLst>
          </p:cNvPr>
          <p:cNvGrpSpPr/>
          <p:nvPr/>
        </p:nvGrpSpPr>
        <p:grpSpPr>
          <a:xfrm>
            <a:off x="419051" y="1699092"/>
            <a:ext cx="7326693" cy="4139686"/>
            <a:chOff x="2585732" y="1763513"/>
            <a:chExt cx="7326693" cy="4139686"/>
          </a:xfrm>
        </p:grpSpPr>
        <p:cxnSp>
          <p:nvCxnSpPr>
            <p:cNvPr id="23" name="37 Conector recto">
              <a:extLst>
                <a:ext uri="{FF2B5EF4-FFF2-40B4-BE49-F238E27FC236}">
                  <a16:creationId xmlns:a16="http://schemas.microsoft.com/office/drawing/2014/main" id="{88AAA186-4E5F-4A12-8951-C3CD62F6245D}"/>
                </a:ext>
              </a:extLst>
            </p:cNvPr>
            <p:cNvCxnSpPr>
              <a:cxnSpLocks/>
              <a:stCxn id="11" idx="0"/>
            </p:cNvCxnSpPr>
            <p:nvPr/>
          </p:nvCxnSpPr>
          <p:spPr>
            <a:xfrm flipH="1" flipV="1">
              <a:off x="9227816" y="2996951"/>
              <a:ext cx="1" cy="1072446"/>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6" name="Picture 8" descr="MG32I_DO">
              <a:extLst>
                <a:ext uri="{FF2B5EF4-FFF2-40B4-BE49-F238E27FC236}">
                  <a16:creationId xmlns:a16="http://schemas.microsoft.com/office/drawing/2014/main" id="{67586807-E475-4100-B323-BA801A6779D7}"/>
                </a:ext>
              </a:extLst>
            </p:cNvPr>
            <p:cNvPicPr>
              <a:picLocks noChangeAspect="1" noChangeArrowheads="1"/>
            </p:cNvPicPr>
            <p:nvPr/>
          </p:nvPicPr>
          <p:blipFill>
            <a:blip r:embed="rId4" cstate="print"/>
            <a:srcRect/>
            <a:stretch>
              <a:fillRect/>
            </a:stretch>
          </p:blipFill>
          <p:spPr bwMode="auto">
            <a:xfrm>
              <a:off x="8405939" y="1771343"/>
              <a:ext cx="1506486" cy="1706382"/>
            </a:xfrm>
            <a:prstGeom prst="rect">
              <a:avLst/>
            </a:prstGeom>
            <a:noFill/>
            <a:ln w="9525">
              <a:noFill/>
              <a:miter lim="800000"/>
              <a:headEnd/>
              <a:tailEnd/>
            </a:ln>
          </p:spPr>
        </p:pic>
        <p:pic>
          <p:nvPicPr>
            <p:cNvPr id="8" name="Picture 2">
              <a:extLst>
                <a:ext uri="{FF2B5EF4-FFF2-40B4-BE49-F238E27FC236}">
                  <a16:creationId xmlns:a16="http://schemas.microsoft.com/office/drawing/2014/main" id="{02C357F2-DA2C-4928-9A9F-AE47D7A1C6CC}"/>
                </a:ext>
              </a:extLst>
            </p:cNvPr>
            <p:cNvPicPr>
              <a:picLocks noChangeAspect="1" noChangeArrowheads="1"/>
            </p:cNvPicPr>
            <p:nvPr/>
          </p:nvPicPr>
          <p:blipFill>
            <a:blip r:embed="rId5" cstate="print"/>
            <a:srcRect/>
            <a:stretch>
              <a:fillRect/>
            </a:stretch>
          </p:blipFill>
          <p:spPr bwMode="auto">
            <a:xfrm>
              <a:off x="2585732" y="1763513"/>
              <a:ext cx="1089029" cy="1714212"/>
            </a:xfrm>
            <a:prstGeom prst="rect">
              <a:avLst/>
            </a:prstGeom>
            <a:noFill/>
            <a:ln w="9525">
              <a:noFill/>
              <a:miter lim="800000"/>
              <a:headEnd/>
              <a:tailEnd/>
            </a:ln>
          </p:spPr>
        </p:pic>
        <p:pic>
          <p:nvPicPr>
            <p:cNvPr id="11" name="Picture 2">
              <a:extLst>
                <a:ext uri="{FF2B5EF4-FFF2-40B4-BE49-F238E27FC236}">
                  <a16:creationId xmlns:a16="http://schemas.microsoft.com/office/drawing/2014/main" id="{D7CCAD3D-357B-4CF2-86D4-6463A3377D8D}"/>
                </a:ext>
              </a:extLst>
            </p:cNvPr>
            <p:cNvPicPr>
              <a:picLocks noChangeAspect="1" noChangeArrowheads="1"/>
            </p:cNvPicPr>
            <p:nvPr/>
          </p:nvPicPr>
          <p:blipFill>
            <a:blip r:embed="rId6" cstate="print"/>
            <a:srcRect/>
            <a:stretch>
              <a:fillRect/>
            </a:stretch>
          </p:blipFill>
          <p:spPr bwMode="auto">
            <a:xfrm>
              <a:off x="8826089" y="4069397"/>
              <a:ext cx="803455" cy="1833802"/>
            </a:xfrm>
            <a:prstGeom prst="rect">
              <a:avLst/>
            </a:prstGeom>
            <a:noFill/>
            <a:ln w="9525">
              <a:noFill/>
              <a:miter lim="800000"/>
              <a:headEnd/>
              <a:tailEnd/>
            </a:ln>
          </p:spPr>
        </p:pic>
        <p:pic>
          <p:nvPicPr>
            <p:cNvPr id="13" name="Picture 6" descr="http://www.breizhtrack.net/78-thickbox/sortie-pgm-radio-2wpgm.jpg">
              <a:extLst>
                <a:ext uri="{FF2B5EF4-FFF2-40B4-BE49-F238E27FC236}">
                  <a16:creationId xmlns:a16="http://schemas.microsoft.com/office/drawing/2014/main" id="{DC911DC5-1340-46B4-80E4-85B2B79A9B67}"/>
                </a:ext>
              </a:extLst>
            </p:cNvPr>
            <p:cNvPicPr>
              <a:picLocks noChangeAspect="1" noChangeArrowheads="1"/>
            </p:cNvPicPr>
            <p:nvPr/>
          </p:nvPicPr>
          <p:blipFill>
            <a:blip r:embed="rId7" cstate="print"/>
            <a:srcRect l="16000" t="22667" r="17332" b="24001"/>
            <a:stretch>
              <a:fillRect/>
            </a:stretch>
          </p:blipFill>
          <p:spPr bwMode="auto">
            <a:xfrm>
              <a:off x="5171855" y="4246982"/>
              <a:ext cx="1848290" cy="1478632"/>
            </a:xfrm>
            <a:prstGeom prst="rect">
              <a:avLst/>
            </a:prstGeom>
            <a:noFill/>
            <a:ln w="9525">
              <a:noFill/>
              <a:miter lim="800000"/>
              <a:headEnd/>
              <a:tailEnd/>
            </a:ln>
          </p:spPr>
        </p:pic>
        <p:grpSp>
          <p:nvGrpSpPr>
            <p:cNvPr id="5" name="Grupo 4">
              <a:extLst>
                <a:ext uri="{FF2B5EF4-FFF2-40B4-BE49-F238E27FC236}">
                  <a16:creationId xmlns:a16="http://schemas.microsoft.com/office/drawing/2014/main" id="{BCE145A7-CE10-41C4-9AF4-7D8E30C80D71}"/>
                </a:ext>
              </a:extLst>
            </p:cNvPr>
            <p:cNvGrpSpPr/>
            <p:nvPr/>
          </p:nvGrpSpPr>
          <p:grpSpPr>
            <a:xfrm>
              <a:off x="4727849" y="1771343"/>
              <a:ext cx="3048807" cy="2083544"/>
              <a:chOff x="3123063" y="1763513"/>
              <a:chExt cx="3048807" cy="2083544"/>
            </a:xfrm>
          </p:grpSpPr>
          <p:pic>
            <p:nvPicPr>
              <p:cNvPr id="4" name="Picture 1">
                <a:extLst>
                  <a:ext uri="{FF2B5EF4-FFF2-40B4-BE49-F238E27FC236}">
                    <a16:creationId xmlns:a16="http://schemas.microsoft.com/office/drawing/2014/main" id="{2BEBBF81-5B28-49C5-8717-29ED1128DC7E}"/>
                  </a:ext>
                </a:extLst>
              </p:cNvPr>
              <p:cNvPicPr>
                <a:picLocks noChangeAspect="1"/>
              </p:cNvPicPr>
              <p:nvPr/>
            </p:nvPicPr>
            <p:blipFill>
              <a:blip r:embed="rId8" cstate="print"/>
              <a:srcRect/>
              <a:stretch>
                <a:fillRect/>
              </a:stretch>
            </p:blipFill>
            <p:spPr bwMode="auto">
              <a:xfrm>
                <a:off x="3123063" y="1763513"/>
                <a:ext cx="2897874" cy="1657657"/>
              </a:xfrm>
              <a:prstGeom prst="rect">
                <a:avLst/>
              </a:prstGeom>
              <a:noFill/>
              <a:ln w="9525">
                <a:noFill/>
                <a:miter lim="800000"/>
                <a:headEnd/>
                <a:tailEnd/>
              </a:ln>
            </p:spPr>
          </p:pic>
          <p:sp>
            <p:nvSpPr>
              <p:cNvPr id="3" name="CuadroTexto 2">
                <a:extLst>
                  <a:ext uri="{FF2B5EF4-FFF2-40B4-BE49-F238E27FC236}">
                    <a16:creationId xmlns:a16="http://schemas.microsoft.com/office/drawing/2014/main" id="{1C9BA7D7-9625-4CCD-B73F-3A4CF12FDE72}"/>
                  </a:ext>
                </a:extLst>
              </p:cNvPr>
              <p:cNvSpPr txBox="1"/>
              <p:nvPr/>
            </p:nvSpPr>
            <p:spPr>
              <a:xfrm>
                <a:off x="4840879" y="3477725"/>
                <a:ext cx="1330991" cy="369332"/>
              </a:xfrm>
              <a:prstGeom prst="rect">
                <a:avLst/>
              </a:prstGeom>
              <a:noFill/>
            </p:spPr>
            <p:txBody>
              <a:bodyPr wrap="square" rtlCol="0">
                <a:spAutoFit/>
              </a:bodyPr>
              <a:lstStyle/>
              <a:p>
                <a:r>
                  <a:rPr lang="en-US" b="1" dirty="0"/>
                  <a:t>MG6250</a:t>
                </a:r>
                <a:endParaRPr lang="es-AR" b="1" dirty="0"/>
              </a:p>
            </p:txBody>
          </p:sp>
        </p:grpSp>
        <p:pic>
          <p:nvPicPr>
            <p:cNvPr id="7" name="Imagen 6" descr="Imagen que contiene interior, negro, sentado&#10;&#10;Descripción generada automáticamente">
              <a:extLst>
                <a:ext uri="{FF2B5EF4-FFF2-40B4-BE49-F238E27FC236}">
                  <a16:creationId xmlns:a16="http://schemas.microsoft.com/office/drawing/2014/main" id="{D54D15A3-FD41-4A5A-9864-2FE0E42A56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057" t="4640" r="29480" b="7881"/>
            <a:stretch/>
          </p:blipFill>
          <p:spPr>
            <a:xfrm>
              <a:off x="2674695" y="4069397"/>
              <a:ext cx="911101" cy="1833802"/>
            </a:xfrm>
            <a:prstGeom prst="rect">
              <a:avLst/>
            </a:prstGeom>
          </p:spPr>
        </p:pic>
        <p:cxnSp>
          <p:nvCxnSpPr>
            <p:cNvPr id="12" name="37 Conector recto">
              <a:extLst>
                <a:ext uri="{FF2B5EF4-FFF2-40B4-BE49-F238E27FC236}">
                  <a16:creationId xmlns:a16="http://schemas.microsoft.com/office/drawing/2014/main" id="{CD38A93E-2449-4500-924E-037C6AFB9468}"/>
                </a:ext>
              </a:extLst>
            </p:cNvPr>
            <p:cNvCxnSpPr>
              <a:cxnSpLocks/>
            </p:cNvCxnSpPr>
            <p:nvPr/>
          </p:nvCxnSpPr>
          <p:spPr>
            <a:xfrm flipH="1">
              <a:off x="3674760" y="2672180"/>
              <a:ext cx="105308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37 Conector recto">
              <a:extLst>
                <a:ext uri="{FF2B5EF4-FFF2-40B4-BE49-F238E27FC236}">
                  <a16:creationId xmlns:a16="http://schemas.microsoft.com/office/drawing/2014/main" id="{EA547C50-53F4-4D7F-A201-8B9B9067C59D}"/>
                </a:ext>
              </a:extLst>
            </p:cNvPr>
            <p:cNvCxnSpPr>
              <a:cxnSpLocks/>
            </p:cNvCxnSpPr>
            <p:nvPr/>
          </p:nvCxnSpPr>
          <p:spPr>
            <a:xfrm flipH="1">
              <a:off x="3585795" y="5085184"/>
              <a:ext cx="158606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37 Conector recto">
              <a:extLst>
                <a:ext uri="{FF2B5EF4-FFF2-40B4-BE49-F238E27FC236}">
                  <a16:creationId xmlns:a16="http://schemas.microsoft.com/office/drawing/2014/main" id="{0923A8F5-1AD4-417C-8F5D-2DD55539D106}"/>
                </a:ext>
              </a:extLst>
            </p:cNvPr>
            <p:cNvCxnSpPr>
              <a:cxnSpLocks/>
            </p:cNvCxnSpPr>
            <p:nvPr/>
          </p:nvCxnSpPr>
          <p:spPr>
            <a:xfrm flipH="1">
              <a:off x="7020145" y="5085184"/>
              <a:ext cx="158606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37 Conector recto">
              <a:extLst>
                <a:ext uri="{FF2B5EF4-FFF2-40B4-BE49-F238E27FC236}">
                  <a16:creationId xmlns:a16="http://schemas.microsoft.com/office/drawing/2014/main" id="{D23225FE-F54A-45E4-9440-190962776728}"/>
                </a:ext>
              </a:extLst>
            </p:cNvPr>
            <p:cNvCxnSpPr>
              <a:cxnSpLocks/>
            </p:cNvCxnSpPr>
            <p:nvPr/>
          </p:nvCxnSpPr>
          <p:spPr>
            <a:xfrm flipH="1">
              <a:off x="7625722" y="2780928"/>
              <a:ext cx="84654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9" name="Rectángulo 8">
            <a:extLst>
              <a:ext uri="{FF2B5EF4-FFF2-40B4-BE49-F238E27FC236}">
                <a16:creationId xmlns:a16="http://schemas.microsoft.com/office/drawing/2014/main" id="{8F68503E-F7CB-4D48-B830-FDCA53104277}"/>
              </a:ext>
            </a:extLst>
          </p:cNvPr>
          <p:cNvSpPr/>
          <p:nvPr/>
        </p:nvSpPr>
        <p:spPr>
          <a:xfrm>
            <a:off x="8191853" y="1809271"/>
            <a:ext cx="3851020" cy="4247317"/>
          </a:xfrm>
          <a:prstGeom prst="rect">
            <a:avLst/>
          </a:prstGeom>
        </p:spPr>
        <p:txBody>
          <a:bodyPr wrap="square">
            <a:spAutoFit/>
          </a:bodyPr>
          <a:lstStyle/>
          <a:p>
            <a:r>
              <a:rPr lang="es-AR" b="1" dirty="0">
                <a:ln w="0"/>
                <a:solidFill>
                  <a:schemeClr val="tx1">
                    <a:lumMod val="65000"/>
                    <a:lumOff val="35000"/>
                  </a:schemeClr>
                </a:solidFill>
                <a:latin typeface="Futura Md BT" panose="020B0602020204020303" pitchFamily="34" charset="0"/>
              </a:rPr>
              <a:t>- 64 Zonas</a:t>
            </a: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- 16 usuarios/controles remotos</a:t>
            </a: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- 4 Teclados </a:t>
            </a: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- 4 Repetidores</a:t>
            </a: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- 4 Sirenas inalámbricas</a:t>
            </a: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- 8 PGM</a:t>
            </a:r>
          </a:p>
          <a:p>
            <a:endParaRPr lang="es-AR" b="1" dirty="0">
              <a:ln w="0"/>
              <a:solidFill>
                <a:schemeClr val="tx1">
                  <a:lumMod val="65000"/>
                  <a:lumOff val="35000"/>
                </a:schemeClr>
              </a:solidFill>
              <a:latin typeface="Futura Md BT" panose="020B0602020204020303" pitchFamily="34" charset="0"/>
            </a:endParaRPr>
          </a:p>
          <a:p>
            <a:r>
              <a:rPr lang="es-AR" b="1" dirty="0">
                <a:ln w="0"/>
                <a:solidFill>
                  <a:schemeClr val="tx1">
                    <a:lumMod val="65000"/>
                    <a:lumOff val="35000"/>
                  </a:schemeClr>
                </a:solidFill>
                <a:latin typeface="Futura Md BT" panose="020B0602020204020303" pitchFamily="34" charset="0"/>
              </a:rPr>
              <a:t>- RTX3 Incorporado</a:t>
            </a:r>
          </a:p>
          <a:p>
            <a:pPr marL="285750" indent="-285750">
              <a:buFontTx/>
              <a:buChar char="-"/>
            </a:pPr>
            <a:endParaRPr lang="es-AR" dirty="0">
              <a:ln w="0"/>
              <a:solidFill>
                <a:schemeClr val="tx1">
                  <a:lumMod val="65000"/>
                  <a:lumOff val="35000"/>
                </a:schemeClr>
              </a:solidFill>
              <a:latin typeface="Futura Md BT" panose="020B0602020204020303" pitchFamily="34" charset="0"/>
            </a:endParaRPr>
          </a:p>
          <a:p>
            <a:pPr marL="285750" indent="-285750">
              <a:buFontTx/>
              <a:buChar char="-"/>
            </a:pPr>
            <a:endParaRPr lang="es-AR" dirty="0">
              <a:ln w="0"/>
              <a:solidFill>
                <a:schemeClr val="tx1">
                  <a:lumMod val="65000"/>
                  <a:lumOff val="35000"/>
                </a:schemeClr>
              </a:solidFill>
              <a:latin typeface="Futura Md BT" panose="020B0602020204020303" pitchFamily="34" charset="0"/>
            </a:endParaRPr>
          </a:p>
        </p:txBody>
      </p:sp>
      <p:cxnSp>
        <p:nvCxnSpPr>
          <p:cNvPr id="22" name="37 Conector recto">
            <a:extLst>
              <a:ext uri="{FF2B5EF4-FFF2-40B4-BE49-F238E27FC236}">
                <a16:creationId xmlns:a16="http://schemas.microsoft.com/office/drawing/2014/main" id="{07837C8D-59AF-4E92-B12B-5B3AE8A42FC2}"/>
              </a:ext>
            </a:extLst>
          </p:cNvPr>
          <p:cNvCxnSpPr>
            <a:cxnSpLocks/>
            <a:endCxn id="8" idx="2"/>
          </p:cNvCxnSpPr>
          <p:nvPr/>
        </p:nvCxnSpPr>
        <p:spPr>
          <a:xfrm flipV="1">
            <a:off x="963566" y="3413304"/>
            <a:ext cx="0" cy="51962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5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748972-1A62-42FB-86B9-FB580556F2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sp>
        <p:nvSpPr>
          <p:cNvPr id="8" name="Subtítulo 2">
            <a:extLst>
              <a:ext uri="{FF2B5EF4-FFF2-40B4-BE49-F238E27FC236}">
                <a16:creationId xmlns:a16="http://schemas.microsoft.com/office/drawing/2014/main" id="{FA37F390-1EFC-45A7-951E-CFC25563DD7C}"/>
              </a:ext>
            </a:extLst>
          </p:cNvPr>
          <p:cNvSpPr txBox="1">
            <a:spLocks/>
          </p:cNvSpPr>
          <p:nvPr/>
        </p:nvSpPr>
        <p:spPr>
          <a:xfrm>
            <a:off x="4230916" y="758286"/>
            <a:ext cx="4158538"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Software para instaladores</a:t>
            </a:r>
            <a:endParaRPr lang="es-AR" b="1" dirty="0"/>
          </a:p>
        </p:txBody>
      </p:sp>
      <p:sp>
        <p:nvSpPr>
          <p:cNvPr id="9" name="Subtítulo 2">
            <a:extLst>
              <a:ext uri="{FF2B5EF4-FFF2-40B4-BE49-F238E27FC236}">
                <a16:creationId xmlns:a16="http://schemas.microsoft.com/office/drawing/2014/main" id="{C336AC78-553A-4970-8162-6A1306653F56}"/>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pic>
        <p:nvPicPr>
          <p:cNvPr id="5" name="Imagen 4">
            <a:extLst>
              <a:ext uri="{FF2B5EF4-FFF2-40B4-BE49-F238E27FC236}">
                <a16:creationId xmlns:a16="http://schemas.microsoft.com/office/drawing/2014/main" id="{DD2BC0B2-2147-49D6-B102-226F8284710A}"/>
              </a:ext>
            </a:extLst>
          </p:cNvPr>
          <p:cNvPicPr>
            <a:picLocks noChangeAspect="1"/>
          </p:cNvPicPr>
          <p:nvPr/>
        </p:nvPicPr>
        <p:blipFill rotWithShape="1">
          <a:blip r:embed="rId4"/>
          <a:srcRect l="3395" t="26547" r="1810" b="22646"/>
          <a:stretch/>
        </p:blipFill>
        <p:spPr>
          <a:xfrm>
            <a:off x="4061475" y="2426198"/>
            <a:ext cx="4013488" cy="1978219"/>
          </a:xfrm>
          <a:prstGeom prst="rect">
            <a:avLst/>
          </a:prstGeom>
        </p:spPr>
      </p:pic>
      <p:sp>
        <p:nvSpPr>
          <p:cNvPr id="6" name="Título 5">
            <a:extLst>
              <a:ext uri="{FF2B5EF4-FFF2-40B4-BE49-F238E27FC236}">
                <a16:creationId xmlns:a16="http://schemas.microsoft.com/office/drawing/2014/main" id="{A78D74A4-ACCA-4E4F-89EE-870733734CC3}"/>
              </a:ext>
            </a:extLst>
          </p:cNvPr>
          <p:cNvSpPr>
            <a:spLocks noGrp="1"/>
          </p:cNvSpPr>
          <p:nvPr>
            <p:ph type="title"/>
          </p:nvPr>
        </p:nvSpPr>
        <p:spPr>
          <a:xfrm>
            <a:off x="4955744" y="4509418"/>
            <a:ext cx="2280512" cy="725390"/>
          </a:xfrm>
        </p:spPr>
        <p:txBody>
          <a:bodyPr>
            <a:noAutofit/>
          </a:bodyPr>
          <a:lstStyle/>
          <a:p>
            <a:r>
              <a:rPr lang="es-AR" sz="4000" b="1" dirty="0" err="1">
                <a:latin typeface="Abadi Extra Light" panose="020B0204020104020204" pitchFamily="34" charset="0"/>
                <a:cs typeface="Aparajita" panose="020B0604020202020204" pitchFamily="34" charset="0"/>
              </a:rPr>
              <a:t>BabyWare</a:t>
            </a:r>
            <a:endParaRPr lang="es-AR" sz="4000" b="1" dirty="0">
              <a:latin typeface="Abadi Extra Light" panose="020B0204020104020204" pitchFamily="34" charset="0"/>
              <a:cs typeface="Aparajita" panose="020B0604020202020204" pitchFamily="34" charset="0"/>
            </a:endParaRPr>
          </a:p>
        </p:txBody>
      </p:sp>
    </p:spTree>
    <p:extLst>
      <p:ext uri="{BB962C8B-B14F-4D97-AF65-F5344CB8AC3E}">
        <p14:creationId xmlns:p14="http://schemas.microsoft.com/office/powerpoint/2010/main" val="499229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4D6645A-A3C2-4B3B-8509-8479C4500E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sp>
        <p:nvSpPr>
          <p:cNvPr id="8" name="Subtítulo 2">
            <a:extLst>
              <a:ext uri="{FF2B5EF4-FFF2-40B4-BE49-F238E27FC236}">
                <a16:creationId xmlns:a16="http://schemas.microsoft.com/office/drawing/2014/main" id="{F51F4972-BEF2-41A0-B99D-4DE11A367145}"/>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pic>
        <p:nvPicPr>
          <p:cNvPr id="2" name="Imagen 1">
            <a:extLst>
              <a:ext uri="{FF2B5EF4-FFF2-40B4-BE49-F238E27FC236}">
                <a16:creationId xmlns:a16="http://schemas.microsoft.com/office/drawing/2014/main" id="{41CA6412-8890-46AC-A6AB-8BF94AE60F99}"/>
              </a:ext>
            </a:extLst>
          </p:cNvPr>
          <p:cNvPicPr>
            <a:picLocks noChangeAspect="1"/>
          </p:cNvPicPr>
          <p:nvPr/>
        </p:nvPicPr>
        <p:blipFill>
          <a:blip r:embed="rId4"/>
          <a:stretch>
            <a:fillRect/>
          </a:stretch>
        </p:blipFill>
        <p:spPr>
          <a:xfrm>
            <a:off x="1" y="1311075"/>
            <a:ext cx="12191998" cy="5288201"/>
          </a:xfrm>
          <a:prstGeom prst="rect">
            <a:avLst/>
          </a:prstGeom>
        </p:spPr>
      </p:pic>
      <p:sp>
        <p:nvSpPr>
          <p:cNvPr id="6" name="Subtítulo 2">
            <a:extLst>
              <a:ext uri="{FF2B5EF4-FFF2-40B4-BE49-F238E27FC236}">
                <a16:creationId xmlns:a16="http://schemas.microsoft.com/office/drawing/2014/main" id="{0B746D61-75A5-48B3-879B-1985FD3ACBBE}"/>
              </a:ext>
            </a:extLst>
          </p:cNvPr>
          <p:cNvSpPr txBox="1">
            <a:spLocks/>
          </p:cNvSpPr>
          <p:nvPr/>
        </p:nvSpPr>
        <p:spPr>
          <a:xfrm>
            <a:off x="4230916" y="758286"/>
            <a:ext cx="4158538"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Software para instaladores</a:t>
            </a:r>
            <a:endParaRPr lang="es-AR" b="1" dirty="0"/>
          </a:p>
        </p:txBody>
      </p:sp>
      <p:pic>
        <p:nvPicPr>
          <p:cNvPr id="3" name="Imagen 2">
            <a:extLst>
              <a:ext uri="{FF2B5EF4-FFF2-40B4-BE49-F238E27FC236}">
                <a16:creationId xmlns:a16="http://schemas.microsoft.com/office/drawing/2014/main" id="{64ABDE8A-0B18-428A-8EB9-AD8F993E078E}"/>
              </a:ext>
            </a:extLst>
          </p:cNvPr>
          <p:cNvPicPr>
            <a:picLocks noChangeAspect="1"/>
          </p:cNvPicPr>
          <p:nvPr/>
        </p:nvPicPr>
        <p:blipFill>
          <a:blip r:embed="rId5"/>
          <a:stretch>
            <a:fillRect/>
          </a:stretch>
        </p:blipFill>
        <p:spPr>
          <a:xfrm>
            <a:off x="1155057" y="1779229"/>
            <a:ext cx="9881885" cy="4182221"/>
          </a:xfrm>
          <a:prstGeom prst="rect">
            <a:avLst/>
          </a:prstGeom>
        </p:spPr>
      </p:pic>
    </p:spTree>
    <p:extLst>
      <p:ext uri="{BB962C8B-B14F-4D97-AF65-F5344CB8AC3E}">
        <p14:creationId xmlns:p14="http://schemas.microsoft.com/office/powerpoint/2010/main" val="10140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AAB2EA6-311F-4479-8728-63E25BAF35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09215F24-4A0A-4207-9FA1-8180F928C1F9}"/>
              </a:ext>
            </a:extLst>
          </p:cNvPr>
          <p:cNvSpPr>
            <a:spLocks noGrp="1"/>
          </p:cNvSpPr>
          <p:nvPr>
            <p:ph type="title"/>
          </p:nvPr>
        </p:nvSpPr>
        <p:spPr>
          <a:xfrm>
            <a:off x="3431704" y="774262"/>
            <a:ext cx="5688632" cy="422491"/>
          </a:xfrm>
        </p:spPr>
        <p:txBody>
          <a:bodyPr>
            <a:normAutofit/>
          </a:bodyPr>
          <a:lstStyle/>
          <a:p>
            <a:r>
              <a:rPr lang="es-ES" sz="2400" b="1" dirty="0">
                <a:ln w="0"/>
                <a:solidFill>
                  <a:schemeClr val="accent1">
                    <a:lumMod val="75000"/>
                  </a:schemeClr>
                </a:solidFill>
                <a:latin typeface="Futura Md BT" panose="020B0602020204020303" pitchFamily="34" charset="0"/>
              </a:rPr>
              <a:t>Interfaz de conexión directa (307USB)</a:t>
            </a:r>
            <a:endParaRPr lang="es-AR" sz="2400" b="1" dirty="0"/>
          </a:p>
        </p:txBody>
      </p:sp>
      <p:pic>
        <p:nvPicPr>
          <p:cNvPr id="5" name="Marcador de contenido 4" descr="Imagen que contiene sentado, interior&#10;&#10;Descripción generada automáticamente">
            <a:extLst>
              <a:ext uri="{FF2B5EF4-FFF2-40B4-BE49-F238E27FC236}">
                <a16:creationId xmlns:a16="http://schemas.microsoft.com/office/drawing/2014/main" id="{4FB5ADCF-8E88-4E66-8234-B750C67FE392}"/>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9529" r="2801" b="4708"/>
          <a:stretch/>
        </p:blipFill>
        <p:spPr>
          <a:xfrm>
            <a:off x="659111" y="1772816"/>
            <a:ext cx="2339975" cy="2065337"/>
          </a:xfrm>
        </p:spPr>
      </p:pic>
      <p:pic>
        <p:nvPicPr>
          <p:cNvPr id="7" name="Imagen 6">
            <a:extLst>
              <a:ext uri="{FF2B5EF4-FFF2-40B4-BE49-F238E27FC236}">
                <a16:creationId xmlns:a16="http://schemas.microsoft.com/office/drawing/2014/main" id="{60425AC0-D2B6-4D4A-B121-90106BB8D7B7}"/>
              </a:ext>
            </a:extLst>
          </p:cNvPr>
          <p:cNvPicPr>
            <a:picLocks noChangeAspect="1"/>
          </p:cNvPicPr>
          <p:nvPr/>
        </p:nvPicPr>
        <p:blipFill rotWithShape="1">
          <a:blip r:embed="rId4">
            <a:extLst>
              <a:ext uri="{28A0092B-C50C-407E-A947-70E740481C1C}">
                <a14:useLocalDpi xmlns:a14="http://schemas.microsoft.com/office/drawing/2010/main" val="0"/>
              </a:ext>
            </a:extLst>
          </a:blip>
          <a:srcRect l="16632" t="6908" r="13817" b="5396"/>
          <a:stretch/>
        </p:blipFill>
        <p:spPr>
          <a:xfrm>
            <a:off x="3797435" y="3454442"/>
            <a:ext cx="2004272" cy="2527126"/>
          </a:xfrm>
          <a:prstGeom prst="rect">
            <a:avLst/>
          </a:prstGeom>
        </p:spPr>
      </p:pic>
      <p:sp>
        <p:nvSpPr>
          <p:cNvPr id="8" name="Rectángulo 7">
            <a:extLst>
              <a:ext uri="{FF2B5EF4-FFF2-40B4-BE49-F238E27FC236}">
                <a16:creationId xmlns:a16="http://schemas.microsoft.com/office/drawing/2014/main" id="{FAC25B3B-BD96-45B3-B27E-C651ABA96D40}"/>
              </a:ext>
            </a:extLst>
          </p:cNvPr>
          <p:cNvSpPr/>
          <p:nvPr/>
        </p:nvSpPr>
        <p:spPr>
          <a:xfrm>
            <a:off x="6123534" y="6597352"/>
            <a:ext cx="4572000" cy="261610"/>
          </a:xfrm>
          <a:prstGeom prst="rect">
            <a:avLst/>
          </a:prstGeom>
        </p:spPr>
        <p:txBody>
          <a:bodyPr>
            <a:spAutoFit/>
          </a:body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pic>
        <p:nvPicPr>
          <p:cNvPr id="4" name="Imagen 3">
            <a:extLst>
              <a:ext uri="{FF2B5EF4-FFF2-40B4-BE49-F238E27FC236}">
                <a16:creationId xmlns:a16="http://schemas.microsoft.com/office/drawing/2014/main" id="{B3B855FA-B3B8-44E1-BE58-CCAC557512F2}"/>
              </a:ext>
            </a:extLst>
          </p:cNvPr>
          <p:cNvPicPr>
            <a:picLocks noChangeAspect="1"/>
          </p:cNvPicPr>
          <p:nvPr/>
        </p:nvPicPr>
        <p:blipFill rotWithShape="1">
          <a:blip r:embed="rId5">
            <a:extLst>
              <a:ext uri="{28A0092B-C50C-407E-A947-70E740481C1C}">
                <a14:useLocalDpi xmlns:a14="http://schemas.microsoft.com/office/drawing/2010/main" val="0"/>
              </a:ext>
            </a:extLst>
          </a:blip>
          <a:srcRect t="8065"/>
          <a:stretch/>
        </p:blipFill>
        <p:spPr>
          <a:xfrm>
            <a:off x="6600056" y="1971015"/>
            <a:ext cx="4225504" cy="4025635"/>
          </a:xfrm>
          <a:prstGeom prst="rect">
            <a:avLst/>
          </a:prstGeom>
        </p:spPr>
      </p:pic>
    </p:spTree>
    <p:extLst>
      <p:ext uri="{BB962C8B-B14F-4D97-AF65-F5344CB8AC3E}">
        <p14:creationId xmlns:p14="http://schemas.microsoft.com/office/powerpoint/2010/main" val="106689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btítulo 2">
            <a:extLst>
              <a:ext uri="{FF2B5EF4-FFF2-40B4-BE49-F238E27FC236}">
                <a16:creationId xmlns:a16="http://schemas.microsoft.com/office/drawing/2014/main" id="{09193D6F-CD9D-4EF0-900A-D227DBC1BDA5}"/>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a:solidFill>
                  <a:schemeClr val="bg1"/>
                </a:solidFill>
                <a:latin typeface="Futura Md BT" panose="020B0602020204020303" pitchFamily="34" charset="0"/>
              </a:rPr>
              <a:t>Sistemas de Detección de Intrusión </a:t>
            </a:r>
            <a:r>
              <a:rPr lang="es-AR" sz="1100">
                <a:solidFill>
                  <a:schemeClr val="bg1"/>
                </a:solidFill>
                <a:latin typeface="Futura Bk BT" panose="020B0502020204020303" pitchFamily="34" charset="0"/>
              </a:rPr>
              <a:t>| SP/MG/EVO</a:t>
            </a:r>
            <a:endParaRPr lang="es-AR" sz="1100" dirty="0">
              <a:solidFill>
                <a:schemeClr val="bg1"/>
              </a:solidFill>
              <a:latin typeface="Futura Bk BT" panose="020B0502020204020303" pitchFamily="34" charset="0"/>
            </a:endParaRPr>
          </a:p>
        </p:txBody>
      </p:sp>
      <p:pic>
        <p:nvPicPr>
          <p:cNvPr id="4" name="Imagen 3" descr="Imagen que contiene objeto&#10;&#10;Descripción generada automáticamente">
            <a:extLst>
              <a:ext uri="{FF2B5EF4-FFF2-40B4-BE49-F238E27FC236}">
                <a16:creationId xmlns:a16="http://schemas.microsoft.com/office/drawing/2014/main" id="{F35A3A5C-D599-4294-987E-05B350746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639" y="1391478"/>
            <a:ext cx="3694721" cy="3694721"/>
          </a:xfrm>
          <a:prstGeom prst="rect">
            <a:avLst/>
          </a:prstGeom>
        </p:spPr>
      </p:pic>
      <p:sp>
        <p:nvSpPr>
          <p:cNvPr id="6" name="Título 5">
            <a:extLst>
              <a:ext uri="{FF2B5EF4-FFF2-40B4-BE49-F238E27FC236}">
                <a16:creationId xmlns:a16="http://schemas.microsoft.com/office/drawing/2014/main" id="{83D6EC3E-8178-40E5-B17C-A0DF224C142B}"/>
              </a:ext>
            </a:extLst>
          </p:cNvPr>
          <p:cNvSpPr>
            <a:spLocks noGrp="1"/>
          </p:cNvSpPr>
          <p:nvPr>
            <p:ph type="title"/>
          </p:nvPr>
        </p:nvSpPr>
        <p:spPr>
          <a:xfrm>
            <a:off x="1796439" y="5157192"/>
            <a:ext cx="8599120" cy="828640"/>
          </a:xfrm>
        </p:spPr>
        <p:txBody>
          <a:bodyPr>
            <a:normAutofit fontScale="90000"/>
          </a:bodyPr>
          <a:lstStyle/>
          <a:p>
            <a:r>
              <a:rPr lang="es-AR" b="1" dirty="0">
                <a:latin typeface="Abadi" panose="020B0604020104020204" pitchFamily="34" charset="0"/>
              </a:rPr>
              <a:t>RECUERDE SILENCIAR SU CELULAR</a:t>
            </a:r>
          </a:p>
        </p:txBody>
      </p:sp>
    </p:spTree>
    <p:extLst>
      <p:ext uri="{BB962C8B-B14F-4D97-AF65-F5344CB8AC3E}">
        <p14:creationId xmlns:p14="http://schemas.microsoft.com/office/powerpoint/2010/main" val="176164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1DEC84-569E-4742-AE57-9B4786407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ítulo 2"/>
          <p:cNvSpPr txBox="1">
            <a:spLocks/>
          </p:cNvSpPr>
          <p:nvPr/>
        </p:nvSpPr>
        <p:spPr>
          <a:xfrm>
            <a:off x="2052011" y="771138"/>
            <a:ext cx="8087979"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Bienvenido a la evolución: Aplicación para celulares</a:t>
            </a:r>
          </a:p>
        </p:txBody>
      </p:sp>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3156" t="5935" r="7680" b="5108"/>
          <a:stretch/>
        </p:blipFill>
        <p:spPr>
          <a:xfrm>
            <a:off x="1919536" y="1378046"/>
            <a:ext cx="8220454" cy="4499227"/>
          </a:xfrm>
          <a:prstGeom prst="rect">
            <a:avLst/>
          </a:prstGeom>
        </p:spPr>
      </p:pic>
      <p:sp>
        <p:nvSpPr>
          <p:cNvPr id="8" name="Subtítulo 2">
            <a:extLst>
              <a:ext uri="{FF2B5EF4-FFF2-40B4-BE49-F238E27FC236}">
                <a16:creationId xmlns:a16="http://schemas.microsoft.com/office/drawing/2014/main" id="{E532E5FE-F525-4FEC-BCD6-1270AD2AFAE7}"/>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spTree>
    <p:extLst>
      <p:ext uri="{BB962C8B-B14F-4D97-AF65-F5344CB8AC3E}">
        <p14:creationId xmlns:p14="http://schemas.microsoft.com/office/powerpoint/2010/main" val="923582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79CE7DF-170F-4449-9C04-CF67A9596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ubtítulo 2">
            <a:extLst>
              <a:ext uri="{FF2B5EF4-FFF2-40B4-BE49-F238E27FC236}">
                <a16:creationId xmlns:a16="http://schemas.microsoft.com/office/drawing/2014/main" id="{333B6360-A993-4A52-9247-80D9B45E1E04}"/>
              </a:ext>
            </a:extLst>
          </p:cNvPr>
          <p:cNvSpPr txBox="1">
            <a:spLocks/>
          </p:cNvSpPr>
          <p:nvPr/>
        </p:nvSpPr>
        <p:spPr>
          <a:xfrm>
            <a:off x="1937462" y="880218"/>
            <a:ext cx="6318778"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s-AR" sz="2000" dirty="0"/>
          </a:p>
        </p:txBody>
      </p:sp>
      <p:sp>
        <p:nvSpPr>
          <p:cNvPr id="13" name="Subtítulo 2">
            <a:extLst>
              <a:ext uri="{FF2B5EF4-FFF2-40B4-BE49-F238E27FC236}">
                <a16:creationId xmlns:a16="http://schemas.microsoft.com/office/drawing/2014/main" id="{73F393C6-47C0-4793-8674-7CDC043B6AB2}"/>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sp>
        <p:nvSpPr>
          <p:cNvPr id="2" name="Rectángulo 1">
            <a:extLst>
              <a:ext uri="{FF2B5EF4-FFF2-40B4-BE49-F238E27FC236}">
                <a16:creationId xmlns:a16="http://schemas.microsoft.com/office/drawing/2014/main" id="{1C13493B-7381-4C66-81D2-5BF98D96A744}"/>
              </a:ext>
            </a:extLst>
          </p:cNvPr>
          <p:cNvSpPr/>
          <p:nvPr/>
        </p:nvSpPr>
        <p:spPr>
          <a:xfrm>
            <a:off x="4439817" y="732339"/>
            <a:ext cx="3485249" cy="461665"/>
          </a:xfrm>
          <a:prstGeom prst="rect">
            <a:avLst/>
          </a:prstGeom>
        </p:spPr>
        <p:txBody>
          <a:bodyPr wrap="none">
            <a:spAutoFit/>
          </a:bodyPr>
          <a:lstStyle/>
          <a:p>
            <a:r>
              <a:rPr lang="es-ES" sz="2400" b="1" dirty="0">
                <a:ln w="0"/>
                <a:solidFill>
                  <a:schemeClr val="accent1">
                    <a:lumMod val="75000"/>
                  </a:schemeClr>
                </a:solidFill>
                <a:latin typeface="Futura Md BT" panose="020B0602020204020303" pitchFamily="34" charset="0"/>
              </a:rPr>
              <a:t>App para usuario final</a:t>
            </a:r>
            <a:endParaRPr lang="es-AR" sz="2400" b="1" dirty="0"/>
          </a:p>
        </p:txBody>
      </p:sp>
      <p:pic>
        <p:nvPicPr>
          <p:cNvPr id="5" name="Imagen 4" descr="Imagen que contiene captura de pantalla&#10;&#10;Descripción generada automáticamente">
            <a:extLst>
              <a:ext uri="{FF2B5EF4-FFF2-40B4-BE49-F238E27FC236}">
                <a16:creationId xmlns:a16="http://schemas.microsoft.com/office/drawing/2014/main" id="{80A080CE-295E-4BFA-8AD3-F5690CD34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993" y="1401834"/>
            <a:ext cx="2592291" cy="4608516"/>
          </a:xfrm>
          <a:prstGeom prst="rect">
            <a:avLst/>
          </a:prstGeom>
        </p:spPr>
      </p:pic>
      <p:pic>
        <p:nvPicPr>
          <p:cNvPr id="9" name="Imagen 8" descr="Imagen que contiene captura de pantalla&#10;&#10;Descripción generada automáticamente">
            <a:extLst>
              <a:ext uri="{FF2B5EF4-FFF2-40B4-BE49-F238E27FC236}">
                <a16:creationId xmlns:a16="http://schemas.microsoft.com/office/drawing/2014/main" id="{F0625B4F-58EC-44C0-B9AC-A4884629B1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4880" y="1450113"/>
            <a:ext cx="2542941" cy="4582511"/>
          </a:xfrm>
          <a:prstGeom prst="rect">
            <a:avLst/>
          </a:prstGeom>
        </p:spPr>
      </p:pic>
      <p:pic>
        <p:nvPicPr>
          <p:cNvPr id="14" name="Imagen 13" descr="Imagen que contiene calculadora&#10;&#10;Descripción generada automáticamente">
            <a:extLst>
              <a:ext uri="{FF2B5EF4-FFF2-40B4-BE49-F238E27FC236}">
                <a16:creationId xmlns:a16="http://schemas.microsoft.com/office/drawing/2014/main" id="{9AACEC5D-0E41-4919-A882-8822F1BB0C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8393" y="1463115"/>
            <a:ext cx="2563034" cy="4556505"/>
          </a:xfrm>
          <a:prstGeom prst="rect">
            <a:avLst/>
          </a:prstGeom>
        </p:spPr>
      </p:pic>
      <p:pic>
        <p:nvPicPr>
          <p:cNvPr id="4" name="Imagen 3" descr="Imagen que contiene captura de pantalla&#10;&#10;Descripción generada automáticamente">
            <a:extLst>
              <a:ext uri="{FF2B5EF4-FFF2-40B4-BE49-F238E27FC236}">
                <a16:creationId xmlns:a16="http://schemas.microsoft.com/office/drawing/2014/main" id="{089B7092-3C3F-405A-9228-E8AD18DF89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1265" y="1407920"/>
            <a:ext cx="2589634" cy="4602430"/>
          </a:xfrm>
          <a:prstGeom prst="rect">
            <a:avLst/>
          </a:prstGeom>
        </p:spPr>
      </p:pic>
    </p:spTree>
    <p:extLst>
      <p:ext uri="{BB962C8B-B14F-4D97-AF65-F5344CB8AC3E}">
        <p14:creationId xmlns:p14="http://schemas.microsoft.com/office/powerpoint/2010/main" val="22005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id="{A4D8E51B-9671-44CC-B198-9E02B26C53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grpSp>
        <p:nvGrpSpPr>
          <p:cNvPr id="5" name="Grupo 4">
            <a:extLst>
              <a:ext uri="{FF2B5EF4-FFF2-40B4-BE49-F238E27FC236}">
                <a16:creationId xmlns:a16="http://schemas.microsoft.com/office/drawing/2014/main" id="{6DA2D369-A7DE-4D77-A63E-59D42B982962}"/>
              </a:ext>
            </a:extLst>
          </p:cNvPr>
          <p:cNvGrpSpPr/>
          <p:nvPr/>
        </p:nvGrpSpPr>
        <p:grpSpPr>
          <a:xfrm>
            <a:off x="4912933" y="1229153"/>
            <a:ext cx="2881765" cy="1592425"/>
            <a:chOff x="3388932" y="1229152"/>
            <a:chExt cx="2881765" cy="1592425"/>
          </a:xfrm>
        </p:grpSpPr>
        <p:pic>
          <p:nvPicPr>
            <p:cNvPr id="6" name="Picture 116" descr="SP5500">
              <a:extLst>
                <a:ext uri="{FF2B5EF4-FFF2-40B4-BE49-F238E27FC236}">
                  <a16:creationId xmlns:a16="http://schemas.microsoft.com/office/drawing/2014/main" id="{24F692B5-09AE-41DD-A35F-3EB0641603B9}"/>
                </a:ext>
              </a:extLst>
            </p:cNvPr>
            <p:cNvPicPr>
              <a:picLocks noChangeAspect="1" noChangeArrowheads="1"/>
            </p:cNvPicPr>
            <p:nvPr/>
          </p:nvPicPr>
          <p:blipFill>
            <a:blip r:embed="rId4" cstate="print"/>
            <a:srcRect/>
            <a:stretch>
              <a:fillRect/>
            </a:stretch>
          </p:blipFill>
          <p:spPr bwMode="auto">
            <a:xfrm>
              <a:off x="3388932" y="1229152"/>
              <a:ext cx="2721060" cy="1407759"/>
            </a:xfrm>
            <a:prstGeom prst="rect">
              <a:avLst/>
            </a:prstGeom>
            <a:noFill/>
            <a:ln w="9525">
              <a:noFill/>
              <a:miter lim="800000"/>
              <a:headEnd/>
              <a:tailEnd/>
            </a:ln>
          </p:spPr>
        </p:pic>
        <p:sp>
          <p:nvSpPr>
            <p:cNvPr id="7" name="39 CuadroTexto">
              <a:extLst>
                <a:ext uri="{FF2B5EF4-FFF2-40B4-BE49-F238E27FC236}">
                  <a16:creationId xmlns:a16="http://schemas.microsoft.com/office/drawing/2014/main" id="{4B1BE79E-D769-4E8F-B41F-FB6B1FA12D0A}"/>
                </a:ext>
              </a:extLst>
            </p:cNvPr>
            <p:cNvSpPr txBox="1"/>
            <p:nvPr/>
          </p:nvSpPr>
          <p:spPr>
            <a:xfrm>
              <a:off x="5239443" y="2452245"/>
              <a:ext cx="1031254" cy="369332"/>
            </a:xfrm>
            <a:prstGeom prst="rect">
              <a:avLst/>
            </a:prstGeom>
            <a:noFill/>
          </p:spPr>
          <p:txBody>
            <a:bodyPr wrap="square" rtlCol="0">
              <a:spAutoFit/>
            </a:bodyPr>
            <a:lstStyle/>
            <a:p>
              <a:r>
                <a:rPr lang="es-ES" b="1" dirty="0"/>
                <a:t>SP/MG</a:t>
              </a:r>
            </a:p>
          </p:txBody>
        </p:sp>
      </p:grpSp>
      <p:grpSp>
        <p:nvGrpSpPr>
          <p:cNvPr id="3" name="Grupo 2">
            <a:extLst>
              <a:ext uri="{FF2B5EF4-FFF2-40B4-BE49-F238E27FC236}">
                <a16:creationId xmlns:a16="http://schemas.microsoft.com/office/drawing/2014/main" id="{7AEA2748-7A49-491B-ADD3-3C5895CC3438}"/>
              </a:ext>
            </a:extLst>
          </p:cNvPr>
          <p:cNvGrpSpPr/>
          <p:nvPr/>
        </p:nvGrpSpPr>
        <p:grpSpPr>
          <a:xfrm>
            <a:off x="5972083" y="2507920"/>
            <a:ext cx="259851" cy="1141026"/>
            <a:chOff x="4619536" y="2606181"/>
            <a:chExt cx="259851" cy="1141026"/>
          </a:xfrm>
        </p:grpSpPr>
        <p:cxnSp>
          <p:nvCxnSpPr>
            <p:cNvPr id="8" name="29 Conector recto">
              <a:extLst>
                <a:ext uri="{FF2B5EF4-FFF2-40B4-BE49-F238E27FC236}">
                  <a16:creationId xmlns:a16="http://schemas.microsoft.com/office/drawing/2014/main" id="{846CAFBE-F76D-4F9C-98C4-1989628CB42F}"/>
                </a:ext>
              </a:extLst>
            </p:cNvPr>
            <p:cNvCxnSpPr>
              <a:cxnSpLocks/>
            </p:cNvCxnSpPr>
            <p:nvPr/>
          </p:nvCxnSpPr>
          <p:spPr>
            <a:xfrm>
              <a:off x="4619536" y="2606181"/>
              <a:ext cx="0" cy="1141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35 Conector recto">
              <a:extLst>
                <a:ext uri="{FF2B5EF4-FFF2-40B4-BE49-F238E27FC236}">
                  <a16:creationId xmlns:a16="http://schemas.microsoft.com/office/drawing/2014/main" id="{3A01043B-32F2-4914-BDEC-D50E893E5BB6}"/>
                </a:ext>
              </a:extLst>
            </p:cNvPr>
            <p:cNvCxnSpPr>
              <a:cxnSpLocks/>
            </p:cNvCxnSpPr>
            <p:nvPr/>
          </p:nvCxnSpPr>
          <p:spPr>
            <a:xfrm>
              <a:off x="4708234" y="2606181"/>
              <a:ext cx="0" cy="1141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36 Conector recto">
              <a:extLst>
                <a:ext uri="{FF2B5EF4-FFF2-40B4-BE49-F238E27FC236}">
                  <a16:creationId xmlns:a16="http://schemas.microsoft.com/office/drawing/2014/main" id="{B32ED0BC-8341-4728-9FD1-8483A1349202}"/>
                </a:ext>
              </a:extLst>
            </p:cNvPr>
            <p:cNvCxnSpPr>
              <a:cxnSpLocks/>
            </p:cNvCxnSpPr>
            <p:nvPr/>
          </p:nvCxnSpPr>
          <p:spPr>
            <a:xfrm>
              <a:off x="4796933" y="2606181"/>
              <a:ext cx="0" cy="1141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37 Conector recto">
              <a:extLst>
                <a:ext uri="{FF2B5EF4-FFF2-40B4-BE49-F238E27FC236}">
                  <a16:creationId xmlns:a16="http://schemas.microsoft.com/office/drawing/2014/main" id="{24748205-408B-4D2C-B1F8-A884EB0BF48A}"/>
                </a:ext>
              </a:extLst>
            </p:cNvPr>
            <p:cNvCxnSpPr>
              <a:cxnSpLocks/>
            </p:cNvCxnSpPr>
            <p:nvPr/>
          </p:nvCxnSpPr>
          <p:spPr>
            <a:xfrm>
              <a:off x="4879387" y="2606181"/>
              <a:ext cx="0" cy="114102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 name="Grupo 35">
            <a:extLst>
              <a:ext uri="{FF2B5EF4-FFF2-40B4-BE49-F238E27FC236}">
                <a16:creationId xmlns:a16="http://schemas.microsoft.com/office/drawing/2014/main" id="{EE122B20-7B10-4099-B92A-478F951F66C9}"/>
              </a:ext>
            </a:extLst>
          </p:cNvPr>
          <p:cNvGrpSpPr/>
          <p:nvPr/>
        </p:nvGrpSpPr>
        <p:grpSpPr>
          <a:xfrm>
            <a:off x="6714616" y="4218092"/>
            <a:ext cx="3725006" cy="883870"/>
            <a:chOff x="5190616" y="4218092"/>
            <a:chExt cx="3725006" cy="883870"/>
          </a:xfrm>
        </p:grpSpPr>
        <p:pic>
          <p:nvPicPr>
            <p:cNvPr id="28" name="Picture 6" descr="C:\Users\mariano.muller\Desktop\PPT\SP\IP150_Front_big__21455_zoom.jpg">
              <a:extLst>
                <a:ext uri="{FF2B5EF4-FFF2-40B4-BE49-F238E27FC236}">
                  <a16:creationId xmlns:a16="http://schemas.microsoft.com/office/drawing/2014/main" id="{0A0E7498-29F5-4FE1-86CD-2017B3E27774}"/>
                </a:ext>
              </a:extLst>
            </p:cNvPr>
            <p:cNvPicPr>
              <a:picLocks noChangeAspect="1" noChangeArrowheads="1"/>
            </p:cNvPicPr>
            <p:nvPr/>
          </p:nvPicPr>
          <p:blipFill>
            <a:blip r:embed="rId5" cstate="print"/>
            <a:srcRect/>
            <a:stretch>
              <a:fillRect/>
            </a:stretch>
          </p:blipFill>
          <p:spPr bwMode="auto">
            <a:xfrm>
              <a:off x="6531348" y="4218092"/>
              <a:ext cx="2031353" cy="576064"/>
            </a:xfrm>
            <a:prstGeom prst="rect">
              <a:avLst/>
            </a:prstGeom>
            <a:noFill/>
            <a:ln w="9525">
              <a:noFill/>
              <a:miter lim="800000"/>
              <a:headEnd/>
              <a:tailEnd/>
            </a:ln>
          </p:spPr>
        </p:pic>
        <p:cxnSp>
          <p:nvCxnSpPr>
            <p:cNvPr id="29" name="37 Conector recto">
              <a:extLst>
                <a:ext uri="{FF2B5EF4-FFF2-40B4-BE49-F238E27FC236}">
                  <a16:creationId xmlns:a16="http://schemas.microsoft.com/office/drawing/2014/main" id="{54C5EE01-BBB8-4881-BEE8-97358A048355}"/>
                </a:ext>
              </a:extLst>
            </p:cNvPr>
            <p:cNvCxnSpPr>
              <a:cxnSpLocks/>
            </p:cNvCxnSpPr>
            <p:nvPr/>
          </p:nvCxnSpPr>
          <p:spPr>
            <a:xfrm flipH="1">
              <a:off x="5190616" y="4496081"/>
              <a:ext cx="1272955" cy="10043"/>
            </a:xfrm>
            <a:prstGeom prst="line">
              <a:avLst/>
            </a:prstGeom>
          </p:spPr>
          <p:style>
            <a:lnRef idx="1">
              <a:schemeClr val="accent1"/>
            </a:lnRef>
            <a:fillRef idx="0">
              <a:schemeClr val="accent1"/>
            </a:fillRef>
            <a:effectRef idx="0">
              <a:schemeClr val="accent1"/>
            </a:effectRef>
            <a:fontRef idx="minor">
              <a:schemeClr val="tx1"/>
            </a:fontRef>
          </p:style>
        </p:cxnSp>
        <p:sp>
          <p:nvSpPr>
            <p:cNvPr id="35" name="39 CuadroTexto">
              <a:extLst>
                <a:ext uri="{FF2B5EF4-FFF2-40B4-BE49-F238E27FC236}">
                  <a16:creationId xmlns:a16="http://schemas.microsoft.com/office/drawing/2014/main" id="{ED5EEA95-D04B-43AF-B6D4-8A7F263DAF32}"/>
                </a:ext>
              </a:extLst>
            </p:cNvPr>
            <p:cNvSpPr txBox="1"/>
            <p:nvPr/>
          </p:nvSpPr>
          <p:spPr>
            <a:xfrm>
              <a:off x="7884368" y="4732630"/>
              <a:ext cx="1031254" cy="369332"/>
            </a:xfrm>
            <a:prstGeom prst="rect">
              <a:avLst/>
            </a:prstGeom>
            <a:noFill/>
          </p:spPr>
          <p:txBody>
            <a:bodyPr wrap="square" rtlCol="0">
              <a:spAutoFit/>
            </a:bodyPr>
            <a:lstStyle/>
            <a:p>
              <a:r>
                <a:rPr lang="es-ES" b="1" dirty="0"/>
                <a:t>IP150</a:t>
              </a:r>
            </a:p>
          </p:txBody>
        </p:sp>
      </p:grpSp>
      <p:grpSp>
        <p:nvGrpSpPr>
          <p:cNvPr id="38" name="Grupo 37">
            <a:extLst>
              <a:ext uri="{FF2B5EF4-FFF2-40B4-BE49-F238E27FC236}">
                <a16:creationId xmlns:a16="http://schemas.microsoft.com/office/drawing/2014/main" id="{B82A5EBE-572D-4119-A56E-26BB8AB5CDFB}"/>
              </a:ext>
            </a:extLst>
          </p:cNvPr>
          <p:cNvGrpSpPr/>
          <p:nvPr/>
        </p:nvGrpSpPr>
        <p:grpSpPr>
          <a:xfrm>
            <a:off x="5270829" y="3661514"/>
            <a:ext cx="2895446" cy="659992"/>
            <a:chOff x="3684958" y="3833612"/>
            <a:chExt cx="2964879" cy="659992"/>
          </a:xfrm>
        </p:grpSpPr>
        <p:pic>
          <p:nvPicPr>
            <p:cNvPr id="27" name="Picture 6" descr="C:\Users\mariano.muller\Desktop\PPT\SP\IP150_Front_big__21455_zoom.jpg">
              <a:extLst>
                <a:ext uri="{FF2B5EF4-FFF2-40B4-BE49-F238E27FC236}">
                  <a16:creationId xmlns:a16="http://schemas.microsoft.com/office/drawing/2014/main" id="{55A119C5-9F0C-4F7B-9671-F2367C9F6CCB}"/>
                </a:ext>
              </a:extLst>
            </p:cNvPr>
            <p:cNvPicPr>
              <a:picLocks noChangeAspect="1" noChangeArrowheads="1"/>
            </p:cNvPicPr>
            <p:nvPr/>
          </p:nvPicPr>
          <p:blipFill>
            <a:blip r:embed="rId5" cstate="print"/>
            <a:srcRect/>
            <a:stretch>
              <a:fillRect/>
            </a:stretch>
          </p:blipFill>
          <p:spPr bwMode="auto">
            <a:xfrm>
              <a:off x="3684958" y="3833612"/>
              <a:ext cx="2031353" cy="576064"/>
            </a:xfrm>
            <a:prstGeom prst="rect">
              <a:avLst/>
            </a:prstGeom>
            <a:noFill/>
            <a:ln w="9525">
              <a:noFill/>
              <a:miter lim="800000"/>
              <a:headEnd/>
              <a:tailEnd/>
            </a:ln>
          </p:spPr>
        </p:pic>
        <p:sp>
          <p:nvSpPr>
            <p:cNvPr id="37" name="39 CuadroTexto">
              <a:extLst>
                <a:ext uri="{FF2B5EF4-FFF2-40B4-BE49-F238E27FC236}">
                  <a16:creationId xmlns:a16="http://schemas.microsoft.com/office/drawing/2014/main" id="{EBB804CE-2AAD-4BEC-930A-7A21BD9B9C67}"/>
                </a:ext>
              </a:extLst>
            </p:cNvPr>
            <p:cNvSpPr txBox="1"/>
            <p:nvPr/>
          </p:nvSpPr>
          <p:spPr>
            <a:xfrm>
              <a:off x="5618583" y="4124272"/>
              <a:ext cx="1031254" cy="369332"/>
            </a:xfrm>
            <a:prstGeom prst="rect">
              <a:avLst/>
            </a:prstGeom>
            <a:noFill/>
          </p:spPr>
          <p:txBody>
            <a:bodyPr wrap="square" rtlCol="0">
              <a:spAutoFit/>
            </a:bodyPr>
            <a:lstStyle/>
            <a:p>
              <a:r>
                <a:rPr lang="es-ES" b="1" dirty="0"/>
                <a:t>IP150</a:t>
              </a:r>
            </a:p>
          </p:txBody>
        </p:sp>
      </p:grpSp>
      <p:grpSp>
        <p:nvGrpSpPr>
          <p:cNvPr id="40" name="Grupo 39">
            <a:extLst>
              <a:ext uri="{FF2B5EF4-FFF2-40B4-BE49-F238E27FC236}">
                <a16:creationId xmlns:a16="http://schemas.microsoft.com/office/drawing/2014/main" id="{4F639D95-B12B-4805-9928-441B9252FC0B}"/>
              </a:ext>
            </a:extLst>
          </p:cNvPr>
          <p:cNvGrpSpPr/>
          <p:nvPr/>
        </p:nvGrpSpPr>
        <p:grpSpPr>
          <a:xfrm>
            <a:off x="5474481" y="3568126"/>
            <a:ext cx="2546979" cy="2520280"/>
            <a:chOff x="4174740" y="3843655"/>
            <a:chExt cx="2546979" cy="2520280"/>
          </a:xfrm>
        </p:grpSpPr>
        <p:pic>
          <p:nvPicPr>
            <p:cNvPr id="26" name="Picture 5" descr="C:\Users\mariano.muller\Desktop\PPT\SP\PCS250_Front_dimensions_big__93104_zoom.jpg">
              <a:extLst>
                <a:ext uri="{FF2B5EF4-FFF2-40B4-BE49-F238E27FC236}">
                  <a16:creationId xmlns:a16="http://schemas.microsoft.com/office/drawing/2014/main" id="{A1909402-FDD5-43E3-81BC-67AA60C6A396}"/>
                </a:ext>
              </a:extLst>
            </p:cNvPr>
            <p:cNvPicPr>
              <a:picLocks noChangeAspect="1" noChangeArrowheads="1"/>
            </p:cNvPicPr>
            <p:nvPr/>
          </p:nvPicPr>
          <p:blipFill>
            <a:blip r:embed="rId6" cstate="print"/>
            <a:srcRect/>
            <a:stretch>
              <a:fillRect/>
            </a:stretch>
          </p:blipFill>
          <p:spPr bwMode="auto">
            <a:xfrm>
              <a:off x="4174740" y="3843655"/>
              <a:ext cx="1244385" cy="2520280"/>
            </a:xfrm>
            <a:prstGeom prst="rect">
              <a:avLst/>
            </a:prstGeom>
            <a:noFill/>
            <a:ln w="9525">
              <a:noFill/>
              <a:miter lim="800000"/>
              <a:headEnd/>
              <a:tailEnd/>
            </a:ln>
          </p:spPr>
        </p:pic>
        <p:sp>
          <p:nvSpPr>
            <p:cNvPr id="39" name="39 CuadroTexto">
              <a:extLst>
                <a:ext uri="{FF2B5EF4-FFF2-40B4-BE49-F238E27FC236}">
                  <a16:creationId xmlns:a16="http://schemas.microsoft.com/office/drawing/2014/main" id="{D98E0052-2BEE-4062-9181-14B2A1BB5DB2}"/>
                </a:ext>
              </a:extLst>
            </p:cNvPr>
            <p:cNvSpPr txBox="1"/>
            <p:nvPr/>
          </p:nvSpPr>
          <p:spPr>
            <a:xfrm>
              <a:off x="5414876" y="5994037"/>
              <a:ext cx="1306843" cy="369332"/>
            </a:xfrm>
            <a:prstGeom prst="rect">
              <a:avLst/>
            </a:prstGeom>
            <a:noFill/>
          </p:spPr>
          <p:txBody>
            <a:bodyPr wrap="square" rtlCol="0">
              <a:spAutoFit/>
            </a:bodyPr>
            <a:lstStyle/>
            <a:p>
              <a:r>
                <a:rPr lang="es-ES" b="1" dirty="0"/>
                <a:t>PCS250/G</a:t>
              </a:r>
            </a:p>
          </p:txBody>
        </p:sp>
      </p:grpSp>
      <p:grpSp>
        <p:nvGrpSpPr>
          <p:cNvPr id="44" name="Grupo 43">
            <a:extLst>
              <a:ext uri="{FF2B5EF4-FFF2-40B4-BE49-F238E27FC236}">
                <a16:creationId xmlns:a16="http://schemas.microsoft.com/office/drawing/2014/main" id="{70D51DE4-D4F5-4D0E-8DE7-C55F8F2478CC}"/>
              </a:ext>
            </a:extLst>
          </p:cNvPr>
          <p:cNvGrpSpPr/>
          <p:nvPr/>
        </p:nvGrpSpPr>
        <p:grpSpPr>
          <a:xfrm>
            <a:off x="5678561" y="3535557"/>
            <a:ext cx="2348754" cy="2526577"/>
            <a:chOff x="4455494" y="3833612"/>
            <a:chExt cx="2348754" cy="2526577"/>
          </a:xfrm>
        </p:grpSpPr>
        <p:pic>
          <p:nvPicPr>
            <p:cNvPr id="42" name="Imagen 41">
              <a:extLst>
                <a:ext uri="{FF2B5EF4-FFF2-40B4-BE49-F238E27FC236}">
                  <a16:creationId xmlns:a16="http://schemas.microsoft.com/office/drawing/2014/main" id="{6CA09709-1A78-44EB-9075-1F4EDEB1B4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5494" y="3833612"/>
              <a:ext cx="920327" cy="2520281"/>
            </a:xfrm>
            <a:prstGeom prst="rect">
              <a:avLst/>
            </a:prstGeom>
          </p:spPr>
        </p:pic>
        <p:sp>
          <p:nvSpPr>
            <p:cNvPr id="43" name="39 CuadroTexto">
              <a:extLst>
                <a:ext uri="{FF2B5EF4-FFF2-40B4-BE49-F238E27FC236}">
                  <a16:creationId xmlns:a16="http://schemas.microsoft.com/office/drawing/2014/main" id="{63E60A34-F7B4-41FE-95D6-A331A866673A}"/>
                </a:ext>
              </a:extLst>
            </p:cNvPr>
            <p:cNvSpPr txBox="1"/>
            <p:nvPr/>
          </p:nvSpPr>
          <p:spPr>
            <a:xfrm>
              <a:off x="5394902" y="5990857"/>
              <a:ext cx="1409346" cy="369332"/>
            </a:xfrm>
            <a:prstGeom prst="rect">
              <a:avLst/>
            </a:prstGeom>
            <a:noFill/>
          </p:spPr>
          <p:txBody>
            <a:bodyPr wrap="square" rtlCol="0">
              <a:spAutoFit/>
            </a:bodyPr>
            <a:lstStyle/>
            <a:p>
              <a:r>
                <a:rPr lang="es-ES" b="1" dirty="0"/>
                <a:t>PCS265LTE</a:t>
              </a:r>
            </a:p>
          </p:txBody>
        </p:sp>
      </p:grpSp>
      <p:grpSp>
        <p:nvGrpSpPr>
          <p:cNvPr id="52" name="Grupo 51">
            <a:extLst>
              <a:ext uri="{FF2B5EF4-FFF2-40B4-BE49-F238E27FC236}">
                <a16:creationId xmlns:a16="http://schemas.microsoft.com/office/drawing/2014/main" id="{72B3CC0E-DAB3-4BA6-8C34-859FD89A3452}"/>
              </a:ext>
            </a:extLst>
          </p:cNvPr>
          <p:cNvGrpSpPr/>
          <p:nvPr/>
        </p:nvGrpSpPr>
        <p:grpSpPr>
          <a:xfrm>
            <a:off x="4687162" y="2516810"/>
            <a:ext cx="2711833" cy="1925221"/>
            <a:chOff x="3104430" y="2606182"/>
            <a:chExt cx="2711833" cy="1925221"/>
          </a:xfrm>
        </p:grpSpPr>
        <p:grpSp>
          <p:nvGrpSpPr>
            <p:cNvPr id="50" name="Grupo 49">
              <a:extLst>
                <a:ext uri="{FF2B5EF4-FFF2-40B4-BE49-F238E27FC236}">
                  <a16:creationId xmlns:a16="http://schemas.microsoft.com/office/drawing/2014/main" id="{82DAD5A1-BD5A-4BB2-B59F-CDF37DD894F7}"/>
                </a:ext>
              </a:extLst>
            </p:cNvPr>
            <p:cNvGrpSpPr/>
            <p:nvPr/>
          </p:nvGrpSpPr>
          <p:grpSpPr>
            <a:xfrm>
              <a:off x="3104430" y="2606182"/>
              <a:ext cx="2060536" cy="1925221"/>
              <a:chOff x="3104430" y="2606182"/>
              <a:chExt cx="2060536" cy="1925221"/>
            </a:xfrm>
          </p:grpSpPr>
          <p:cxnSp>
            <p:nvCxnSpPr>
              <p:cNvPr id="45" name="37 Conector recto">
                <a:extLst>
                  <a:ext uri="{FF2B5EF4-FFF2-40B4-BE49-F238E27FC236}">
                    <a16:creationId xmlns:a16="http://schemas.microsoft.com/office/drawing/2014/main" id="{21F9BD20-236D-4F09-A4D3-C95366851278}"/>
                  </a:ext>
                </a:extLst>
              </p:cNvPr>
              <p:cNvCxnSpPr>
                <a:cxnSpLocks/>
              </p:cNvCxnSpPr>
              <p:nvPr/>
            </p:nvCxnSpPr>
            <p:spPr>
              <a:xfrm flipV="1">
                <a:off x="4083385" y="2606182"/>
                <a:ext cx="0" cy="468513"/>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Picture 7" descr="VDMP3">
                <a:extLst>
                  <a:ext uri="{FF2B5EF4-FFF2-40B4-BE49-F238E27FC236}">
                    <a16:creationId xmlns:a16="http://schemas.microsoft.com/office/drawing/2014/main" id="{A6A7E0F4-7174-45DC-B47D-D68E220CF839}"/>
                  </a:ext>
                </a:extLst>
              </p:cNvPr>
              <p:cNvPicPr>
                <a:picLocks noChangeAspect="1" noChangeArrowheads="1"/>
              </p:cNvPicPr>
              <p:nvPr/>
            </p:nvPicPr>
            <p:blipFill>
              <a:blip r:embed="rId8" cstate="print"/>
              <a:srcRect/>
              <a:stretch>
                <a:fillRect/>
              </a:stretch>
            </p:blipFill>
            <p:spPr bwMode="auto">
              <a:xfrm>
                <a:off x="3104430" y="3091243"/>
                <a:ext cx="2060536" cy="1440160"/>
              </a:xfrm>
              <a:prstGeom prst="rect">
                <a:avLst/>
              </a:prstGeom>
              <a:noFill/>
              <a:ln w="9525">
                <a:noFill/>
                <a:miter lim="800000"/>
                <a:headEnd/>
                <a:tailEnd/>
              </a:ln>
            </p:spPr>
          </p:pic>
        </p:grpSp>
        <p:sp>
          <p:nvSpPr>
            <p:cNvPr id="51" name="39 CuadroTexto">
              <a:extLst>
                <a:ext uri="{FF2B5EF4-FFF2-40B4-BE49-F238E27FC236}">
                  <a16:creationId xmlns:a16="http://schemas.microsoft.com/office/drawing/2014/main" id="{0523A150-7F46-4978-B6D6-5A97FFD29885}"/>
                </a:ext>
              </a:extLst>
            </p:cNvPr>
            <p:cNvSpPr txBox="1"/>
            <p:nvPr/>
          </p:nvSpPr>
          <p:spPr>
            <a:xfrm>
              <a:off x="4785009" y="4118643"/>
              <a:ext cx="1031254" cy="369332"/>
            </a:xfrm>
            <a:prstGeom prst="rect">
              <a:avLst/>
            </a:prstGeom>
            <a:noFill/>
          </p:spPr>
          <p:txBody>
            <a:bodyPr wrap="square" rtlCol="0">
              <a:spAutoFit/>
            </a:bodyPr>
            <a:lstStyle/>
            <a:p>
              <a:r>
                <a:rPr lang="es-ES" b="1" dirty="0"/>
                <a:t>VDMP3</a:t>
              </a:r>
            </a:p>
          </p:txBody>
        </p:sp>
      </p:grpSp>
      <p:sp>
        <p:nvSpPr>
          <p:cNvPr id="32" name="Subtítulo 2">
            <a:extLst>
              <a:ext uri="{FF2B5EF4-FFF2-40B4-BE49-F238E27FC236}">
                <a16:creationId xmlns:a16="http://schemas.microsoft.com/office/drawing/2014/main" id="{40A1FFA3-F5A5-4E72-AC73-D6CCBE57F784}"/>
              </a:ext>
            </a:extLst>
          </p:cNvPr>
          <p:cNvSpPr txBox="1">
            <a:spLocks/>
          </p:cNvSpPr>
          <p:nvPr/>
        </p:nvSpPr>
        <p:spPr>
          <a:xfrm>
            <a:off x="4866080" y="814422"/>
            <a:ext cx="2814765"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Comunicadores</a:t>
            </a:r>
            <a:endParaRPr lang="es-AR" b="1" dirty="0"/>
          </a:p>
        </p:txBody>
      </p:sp>
      <p:sp>
        <p:nvSpPr>
          <p:cNvPr id="34" name="Subtítulo 2">
            <a:extLst>
              <a:ext uri="{FF2B5EF4-FFF2-40B4-BE49-F238E27FC236}">
                <a16:creationId xmlns:a16="http://schemas.microsoft.com/office/drawing/2014/main" id="{EE1C70E8-4F91-4172-8019-0A48D320277E}"/>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spTree>
    <p:extLst>
      <p:ext uri="{BB962C8B-B14F-4D97-AF65-F5344CB8AC3E}">
        <p14:creationId xmlns:p14="http://schemas.microsoft.com/office/powerpoint/2010/main" val="34355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par>
                          <p:cTn id="19" fill="hold">
                            <p:stCondLst>
                              <p:cond delay="0"/>
                            </p:stCondLst>
                            <p:childTnLst>
                              <p:par>
                                <p:cTn id="20" presetID="53" presetClass="entr" presetSubtype="16"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fltVal val="0"/>
                                          </p:val>
                                        </p:tav>
                                        <p:tav tm="100000">
                                          <p:val>
                                            <p:strVal val="#ppt_w"/>
                                          </p:val>
                                        </p:tav>
                                      </p:tavLst>
                                    </p:anim>
                                    <p:anim calcmode="lin" valueType="num">
                                      <p:cBhvr>
                                        <p:cTn id="23" dur="500" fill="hold"/>
                                        <p:tgtEl>
                                          <p:spTgt spid="40"/>
                                        </p:tgtEl>
                                        <p:attrNameLst>
                                          <p:attrName>ppt_h</p:attrName>
                                        </p:attrNameLst>
                                      </p:cBhvr>
                                      <p:tavLst>
                                        <p:tav tm="0">
                                          <p:val>
                                            <p:fltVal val="0"/>
                                          </p:val>
                                        </p:tav>
                                        <p:tav tm="100000">
                                          <p:val>
                                            <p:strVal val="#ppt_h"/>
                                          </p:val>
                                        </p:tav>
                                      </p:tavLst>
                                    </p:anim>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36"/>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500" fill="hold"/>
                                        <p:tgtEl>
                                          <p:spTgt spid="36"/>
                                        </p:tgtEl>
                                        <p:attrNameLst>
                                          <p:attrName>ppt_w</p:attrName>
                                        </p:attrNameLst>
                                      </p:cBhvr>
                                      <p:tavLst>
                                        <p:tav tm="0">
                                          <p:val>
                                            <p:fltVal val="0"/>
                                          </p:val>
                                        </p:tav>
                                        <p:tav tm="100000">
                                          <p:val>
                                            <p:strVal val="#ppt_w"/>
                                          </p:val>
                                        </p:tav>
                                      </p:tavLst>
                                    </p:anim>
                                    <p:anim calcmode="lin" valueType="num">
                                      <p:cBhvr>
                                        <p:cTn id="49" dur="500" fill="hold"/>
                                        <p:tgtEl>
                                          <p:spTgt spid="36"/>
                                        </p:tgtEl>
                                        <p:attrNameLst>
                                          <p:attrName>ppt_h</p:attrName>
                                        </p:attrNameLst>
                                      </p:cBhvr>
                                      <p:tavLst>
                                        <p:tav tm="0">
                                          <p:val>
                                            <p:fltVal val="0"/>
                                          </p:val>
                                        </p:tav>
                                        <p:tav tm="100000">
                                          <p:val>
                                            <p:strVal val="#ppt_h"/>
                                          </p:val>
                                        </p:tav>
                                      </p:tavLst>
                                    </p:anim>
                                    <p:animEffect transition="in" filter="fade">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44"/>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p:cTn id="61" dur="500" fill="hold"/>
                                        <p:tgtEl>
                                          <p:spTgt spid="52"/>
                                        </p:tgtEl>
                                        <p:attrNameLst>
                                          <p:attrName>ppt_w</p:attrName>
                                        </p:attrNameLst>
                                      </p:cBhvr>
                                      <p:tavLst>
                                        <p:tav tm="0">
                                          <p:val>
                                            <p:fltVal val="0"/>
                                          </p:val>
                                        </p:tav>
                                        <p:tav tm="100000">
                                          <p:val>
                                            <p:strVal val="#ppt_w"/>
                                          </p:val>
                                        </p:tav>
                                      </p:tavLst>
                                    </p:anim>
                                    <p:anim calcmode="lin" valueType="num">
                                      <p:cBhvr>
                                        <p:cTn id="62" dur="500" fill="hold"/>
                                        <p:tgtEl>
                                          <p:spTgt spid="52"/>
                                        </p:tgtEl>
                                        <p:attrNameLst>
                                          <p:attrName>ppt_h</p:attrName>
                                        </p:attrNameLst>
                                      </p:cBhvr>
                                      <p:tavLst>
                                        <p:tav tm="0">
                                          <p:val>
                                            <p:fltVal val="0"/>
                                          </p:val>
                                        </p:tav>
                                        <p:tav tm="100000">
                                          <p:val>
                                            <p:strVal val="#ppt_h"/>
                                          </p:val>
                                        </p:tav>
                                      </p:tavLst>
                                    </p:anim>
                                    <p:animEffect transition="in" filter="fade">
                                      <p:cBhvr>
                                        <p:cTn id="6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9AFF711-29AE-46C6-A09B-381989031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pic>
        <p:nvPicPr>
          <p:cNvPr id="27" name="Picture 7" descr="logo_IPRS-7.png">
            <a:extLst>
              <a:ext uri="{FF2B5EF4-FFF2-40B4-BE49-F238E27FC236}">
                <a16:creationId xmlns:a16="http://schemas.microsoft.com/office/drawing/2014/main" id="{95B09351-74F7-41FD-81EC-A7FCC44BF9A6}"/>
              </a:ext>
            </a:extLst>
          </p:cNvPr>
          <p:cNvPicPr>
            <a:picLocks noChangeAspect="1"/>
          </p:cNvPicPr>
          <p:nvPr/>
        </p:nvPicPr>
        <p:blipFill>
          <a:blip r:embed="rId4" cstate="print"/>
          <a:stretch>
            <a:fillRect/>
          </a:stretch>
        </p:blipFill>
        <p:spPr>
          <a:xfrm>
            <a:off x="6960096" y="4121877"/>
            <a:ext cx="4956352" cy="1405342"/>
          </a:xfrm>
          <a:prstGeom prst="rect">
            <a:avLst/>
          </a:prstGeom>
          <a:effectLst>
            <a:outerShdw blurRad="50800" dist="38100" dir="2700000" algn="tl" rotWithShape="0">
              <a:prstClr val="black">
                <a:alpha val="40000"/>
              </a:prstClr>
            </a:outerShdw>
          </a:effectLst>
        </p:spPr>
      </p:pic>
      <p:grpSp>
        <p:nvGrpSpPr>
          <p:cNvPr id="29" name="Grupo 28">
            <a:extLst>
              <a:ext uri="{FF2B5EF4-FFF2-40B4-BE49-F238E27FC236}">
                <a16:creationId xmlns:a16="http://schemas.microsoft.com/office/drawing/2014/main" id="{63251B4E-941A-4688-B9B9-E825D18A7267}"/>
              </a:ext>
            </a:extLst>
          </p:cNvPr>
          <p:cNvGrpSpPr/>
          <p:nvPr/>
        </p:nvGrpSpPr>
        <p:grpSpPr>
          <a:xfrm>
            <a:off x="692166" y="1521093"/>
            <a:ext cx="5206537" cy="2105790"/>
            <a:chOff x="700028" y="1411211"/>
            <a:chExt cx="4720884" cy="1587306"/>
          </a:xfrm>
        </p:grpSpPr>
        <p:pic>
          <p:nvPicPr>
            <p:cNvPr id="26" name="Picture 2" descr="C:\Users\mariano.muller\Desktop\PPT\SP\IPR512__82225_zoom.jpg">
              <a:extLst>
                <a:ext uri="{FF2B5EF4-FFF2-40B4-BE49-F238E27FC236}">
                  <a16:creationId xmlns:a16="http://schemas.microsoft.com/office/drawing/2014/main" id="{55C3A82E-A226-4220-9F6A-A88ED940271F}"/>
                </a:ext>
              </a:extLst>
            </p:cNvPr>
            <p:cNvPicPr>
              <a:picLocks noChangeAspect="1" noChangeArrowheads="1"/>
            </p:cNvPicPr>
            <p:nvPr/>
          </p:nvPicPr>
          <p:blipFill>
            <a:blip r:embed="rId5" cstate="print"/>
            <a:srcRect/>
            <a:stretch>
              <a:fillRect/>
            </a:stretch>
          </p:blipFill>
          <p:spPr bwMode="auto">
            <a:xfrm>
              <a:off x="700028" y="1411211"/>
              <a:ext cx="4720884" cy="1587306"/>
            </a:xfrm>
            <a:prstGeom prst="rect">
              <a:avLst/>
            </a:prstGeom>
            <a:noFill/>
            <a:ln w="9525">
              <a:noFill/>
              <a:miter lim="800000"/>
              <a:headEnd/>
              <a:tailEnd/>
            </a:ln>
          </p:spPr>
        </p:pic>
        <p:sp>
          <p:nvSpPr>
            <p:cNvPr id="28" name="39 CuadroTexto">
              <a:extLst>
                <a:ext uri="{FF2B5EF4-FFF2-40B4-BE49-F238E27FC236}">
                  <a16:creationId xmlns:a16="http://schemas.microsoft.com/office/drawing/2014/main" id="{201C44D2-19AE-438F-9108-F3B03CCA95EC}"/>
                </a:ext>
              </a:extLst>
            </p:cNvPr>
            <p:cNvSpPr txBox="1"/>
            <p:nvPr/>
          </p:nvSpPr>
          <p:spPr>
            <a:xfrm>
              <a:off x="4568552" y="2523175"/>
              <a:ext cx="852360" cy="278396"/>
            </a:xfrm>
            <a:prstGeom prst="rect">
              <a:avLst/>
            </a:prstGeom>
            <a:noFill/>
          </p:spPr>
          <p:txBody>
            <a:bodyPr wrap="square" rtlCol="0">
              <a:spAutoFit/>
            </a:bodyPr>
            <a:lstStyle/>
            <a:p>
              <a:r>
                <a:rPr lang="es-ES" b="1" dirty="0"/>
                <a:t>IPR512</a:t>
              </a:r>
            </a:p>
          </p:txBody>
        </p:sp>
      </p:grpSp>
      <p:sp>
        <p:nvSpPr>
          <p:cNvPr id="11" name="Subtítulo 2">
            <a:extLst>
              <a:ext uri="{FF2B5EF4-FFF2-40B4-BE49-F238E27FC236}">
                <a16:creationId xmlns:a16="http://schemas.microsoft.com/office/drawing/2014/main" id="{06381B03-C31E-45A1-8CC6-3D76DD7A35B6}"/>
              </a:ext>
            </a:extLst>
          </p:cNvPr>
          <p:cNvSpPr txBox="1">
            <a:spLocks/>
          </p:cNvSpPr>
          <p:nvPr/>
        </p:nvSpPr>
        <p:spPr>
          <a:xfrm>
            <a:off x="5150338" y="805854"/>
            <a:ext cx="1995525"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Receptoras</a:t>
            </a:r>
            <a:endParaRPr lang="es-AR" b="1" dirty="0"/>
          </a:p>
        </p:txBody>
      </p:sp>
      <p:sp>
        <p:nvSpPr>
          <p:cNvPr id="12" name="Subtítulo 2">
            <a:extLst>
              <a:ext uri="{FF2B5EF4-FFF2-40B4-BE49-F238E27FC236}">
                <a16:creationId xmlns:a16="http://schemas.microsoft.com/office/drawing/2014/main" id="{57CE62BA-CC80-4B00-9725-0AFF7F80489E}"/>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sp>
        <p:nvSpPr>
          <p:cNvPr id="2" name="Rectángulo 1">
            <a:extLst>
              <a:ext uri="{FF2B5EF4-FFF2-40B4-BE49-F238E27FC236}">
                <a16:creationId xmlns:a16="http://schemas.microsoft.com/office/drawing/2014/main" id="{889D916A-1B8E-4B5B-8BAE-CCE2EB8332C6}"/>
              </a:ext>
            </a:extLst>
          </p:cNvPr>
          <p:cNvSpPr/>
          <p:nvPr/>
        </p:nvSpPr>
        <p:spPr>
          <a:xfrm>
            <a:off x="2927648" y="3619374"/>
            <a:ext cx="5380800" cy="2492990"/>
          </a:xfrm>
          <a:prstGeom prst="rect">
            <a:avLst/>
          </a:prstGeom>
        </p:spPr>
        <p:txBody>
          <a:bodyPr wrap="square">
            <a:spAutoFit/>
          </a:bodyPr>
          <a:lstStyle/>
          <a:p>
            <a:pPr marL="285750" indent="-285750">
              <a:buFont typeface="Wingdings" panose="05000000000000000000" pitchFamily="2" charset="2"/>
              <a:buChar char="§"/>
            </a:pPr>
            <a:r>
              <a:rPr lang="es-AR" sz="1200" dirty="0"/>
              <a:t>Software de monitoreo IP/GPRS gratuito</a:t>
            </a:r>
          </a:p>
          <a:p>
            <a:pPr marL="285750" indent="-285750">
              <a:buFont typeface="Wingdings" panose="05000000000000000000" pitchFamily="2" charset="2"/>
              <a:buChar char="§"/>
            </a:pPr>
            <a:endParaRPr lang="es-AR" sz="1200" dirty="0"/>
          </a:p>
          <a:p>
            <a:pPr marL="285750" indent="-285750">
              <a:buFont typeface="Wingdings" panose="05000000000000000000" pitchFamily="2" charset="2"/>
              <a:buChar char="§"/>
            </a:pPr>
            <a:r>
              <a:rPr lang="es-AR" sz="1200" dirty="0"/>
              <a:t>Emula a la IPR512</a:t>
            </a:r>
          </a:p>
          <a:p>
            <a:pPr marL="285750" indent="-285750">
              <a:buFont typeface="Wingdings" panose="05000000000000000000" pitchFamily="2" charset="2"/>
              <a:buChar char="§"/>
            </a:pPr>
            <a:endParaRPr lang="es-AR" sz="1200" dirty="0"/>
          </a:p>
          <a:p>
            <a:pPr marL="285750" indent="-285750">
              <a:buFont typeface="Wingdings" panose="05000000000000000000" pitchFamily="2" charset="2"/>
              <a:buChar char="§"/>
            </a:pPr>
            <a:r>
              <a:rPr lang="es-AR" sz="1200" dirty="0"/>
              <a:t>Podemos importar cuentas desde una IPR512</a:t>
            </a:r>
          </a:p>
          <a:p>
            <a:pPr marL="285750" indent="-285750">
              <a:buFont typeface="Wingdings" panose="05000000000000000000" pitchFamily="2" charset="2"/>
              <a:buChar char="§"/>
            </a:pPr>
            <a:endParaRPr lang="es-AR" sz="1200" dirty="0"/>
          </a:p>
          <a:p>
            <a:pPr marL="285750" indent="-285750">
              <a:buFont typeface="Wingdings" panose="05000000000000000000" pitchFamily="2" charset="2"/>
              <a:buChar char="§"/>
            </a:pPr>
            <a:r>
              <a:rPr lang="es-AR" sz="1200" dirty="0"/>
              <a:t>Entrada seleccionable (IP , modem GSM/GPRS)</a:t>
            </a:r>
          </a:p>
          <a:p>
            <a:pPr marL="285750" indent="-285750">
              <a:buFont typeface="Wingdings" panose="05000000000000000000" pitchFamily="2" charset="2"/>
              <a:buChar char="§"/>
            </a:pPr>
            <a:endParaRPr lang="es-AR" sz="1200" b="1" dirty="0"/>
          </a:p>
          <a:p>
            <a:pPr marL="285750" indent="-285750">
              <a:buFont typeface="Wingdings" panose="05000000000000000000" pitchFamily="2" charset="2"/>
              <a:buChar char="§"/>
            </a:pPr>
            <a:r>
              <a:rPr lang="es-AR" sz="1200" dirty="0"/>
              <a:t>Almacena hasta 50.000 eventos</a:t>
            </a:r>
          </a:p>
          <a:p>
            <a:pPr marL="285750" indent="-285750">
              <a:buFont typeface="Wingdings" panose="05000000000000000000" pitchFamily="2" charset="2"/>
              <a:buChar char="§"/>
            </a:pPr>
            <a:endParaRPr lang="es-AR" sz="1200" dirty="0"/>
          </a:p>
          <a:p>
            <a:pPr marL="285750" indent="-285750">
              <a:buFont typeface="Wingdings" panose="05000000000000000000" pitchFamily="2" charset="2"/>
              <a:buChar char="§"/>
            </a:pPr>
            <a:r>
              <a:rPr lang="es-AR" sz="1200" b="1" dirty="0"/>
              <a:t>Registro, almacenamiento y administración de cuentas</a:t>
            </a:r>
          </a:p>
          <a:p>
            <a:pPr marL="285750" indent="-285750">
              <a:buFont typeface="Wingdings" panose="05000000000000000000" pitchFamily="2" charset="2"/>
              <a:buChar char="§"/>
            </a:pPr>
            <a:endParaRPr lang="es-AR" sz="1200" b="1" dirty="0"/>
          </a:p>
          <a:p>
            <a:pPr marL="285750" indent="-285750">
              <a:buFont typeface="Wingdings" panose="05000000000000000000" pitchFamily="2" charset="2"/>
              <a:buChar char="§"/>
            </a:pPr>
            <a:r>
              <a:rPr lang="es-AR" sz="1200" dirty="0"/>
              <a:t>Protocolo salida seleccionable: </a:t>
            </a:r>
            <a:r>
              <a:rPr lang="es-AR" sz="1200" dirty="0" err="1"/>
              <a:t>Ademco</a:t>
            </a:r>
            <a:r>
              <a:rPr lang="es-AR" sz="1200" dirty="0"/>
              <a:t> 685,Radionics 6500, </a:t>
            </a:r>
            <a:r>
              <a:rPr lang="es-AR" sz="1200" dirty="0" err="1"/>
              <a:t>Surgard</a:t>
            </a:r>
            <a:endParaRPr lang="es-AR" sz="1200" dirty="0"/>
          </a:p>
        </p:txBody>
      </p:sp>
      <p:sp>
        <p:nvSpPr>
          <p:cNvPr id="3" name="Rectángulo 2">
            <a:extLst>
              <a:ext uri="{FF2B5EF4-FFF2-40B4-BE49-F238E27FC236}">
                <a16:creationId xmlns:a16="http://schemas.microsoft.com/office/drawing/2014/main" id="{4BCC0094-A988-4B5C-AE52-5C9EC378B2D4}"/>
              </a:ext>
            </a:extLst>
          </p:cNvPr>
          <p:cNvSpPr/>
          <p:nvPr/>
        </p:nvSpPr>
        <p:spPr>
          <a:xfrm>
            <a:off x="6456040" y="1418581"/>
            <a:ext cx="4320988" cy="2677656"/>
          </a:xfrm>
          <a:prstGeom prst="rect">
            <a:avLst/>
          </a:prstGeom>
        </p:spPr>
        <p:txBody>
          <a:bodyPr wrap="square">
            <a:spAutoFit/>
          </a:bodyPr>
          <a:lstStyle/>
          <a:p>
            <a:pPr marL="285750" indent="-285750">
              <a:buFont typeface="Wingdings" panose="05000000000000000000" pitchFamily="2" charset="2"/>
              <a:buChar char="§"/>
            </a:pPr>
            <a:r>
              <a:rPr lang="es-AR" sz="1200" dirty="0"/>
              <a:t>Receptora de monitoreo GPRS/IP</a:t>
            </a:r>
          </a:p>
          <a:p>
            <a:pPr marL="285750" indent="-285750">
              <a:buFont typeface="Wingdings" panose="05000000000000000000" pitchFamily="2" charset="2"/>
              <a:buChar char="§"/>
            </a:pPr>
            <a:endParaRPr lang="es-AR" sz="1200" dirty="0"/>
          </a:p>
          <a:p>
            <a:pPr marL="285750" indent="-285750">
              <a:buFont typeface="Wingdings" panose="05000000000000000000" pitchFamily="2" charset="2"/>
              <a:buChar char="§"/>
            </a:pPr>
            <a:r>
              <a:rPr lang="es-AR" sz="1200" dirty="0"/>
              <a:t>Supervisa punto a punto 1024 módulos GPRS/IP</a:t>
            </a:r>
          </a:p>
          <a:p>
            <a:pPr marL="285750" indent="-285750">
              <a:buFont typeface="Wingdings" panose="05000000000000000000" pitchFamily="2" charset="2"/>
              <a:buChar char="§"/>
            </a:pPr>
            <a:endParaRPr lang="es-AR" sz="1200" dirty="0"/>
          </a:p>
          <a:p>
            <a:pPr marL="285750" indent="-285750">
              <a:buFont typeface="Wingdings" panose="05000000000000000000" pitchFamily="2" charset="2"/>
              <a:buChar char="§"/>
            </a:pPr>
            <a:r>
              <a:rPr lang="es-AR" sz="1200" dirty="0"/>
              <a:t>Pagina web para administración de cuentas</a:t>
            </a:r>
          </a:p>
          <a:p>
            <a:pPr marL="285750" indent="-285750">
              <a:buFont typeface="Wingdings" panose="05000000000000000000" pitchFamily="2" charset="2"/>
              <a:buChar char="§"/>
            </a:pPr>
            <a:endParaRPr lang="es-AR" sz="1200" dirty="0"/>
          </a:p>
          <a:p>
            <a:pPr marL="285750" indent="-285750">
              <a:buFont typeface="Wingdings" panose="05000000000000000000" pitchFamily="2" charset="2"/>
              <a:buChar char="§"/>
            </a:pPr>
            <a:r>
              <a:rPr lang="es-AR" sz="1200" dirty="0"/>
              <a:t>Servicio de proveedor de internet redundante</a:t>
            </a:r>
            <a:br>
              <a:rPr lang="es-AR" sz="1200" dirty="0"/>
            </a:br>
            <a:r>
              <a:rPr lang="es-AR" sz="1200" dirty="0"/>
              <a:t>(dos puertos ethernet)</a:t>
            </a:r>
          </a:p>
          <a:p>
            <a:pPr marL="285750" indent="-285750">
              <a:buFont typeface="Wingdings" panose="05000000000000000000" pitchFamily="2" charset="2"/>
              <a:buChar char="§"/>
            </a:pPr>
            <a:endParaRPr lang="es-AR" sz="1200" b="1" dirty="0"/>
          </a:p>
          <a:p>
            <a:pPr marL="285750" indent="-285750">
              <a:buFont typeface="Wingdings" panose="05000000000000000000" pitchFamily="2" charset="2"/>
              <a:buChar char="§"/>
            </a:pPr>
            <a:r>
              <a:rPr lang="es-AR" sz="1200" dirty="0"/>
              <a:t>Protocolos de salida: </a:t>
            </a:r>
            <a:r>
              <a:rPr lang="es-AR" sz="1200" dirty="0" err="1"/>
              <a:t>Ademco</a:t>
            </a:r>
            <a:r>
              <a:rPr lang="es-AR" sz="1200" dirty="0"/>
              <a:t> 685,Radionics 6500, </a:t>
            </a:r>
            <a:r>
              <a:rPr lang="es-AR" sz="1200" dirty="0" err="1"/>
              <a:t>Surgard</a:t>
            </a:r>
            <a:endParaRPr lang="es-AR" sz="1200" dirty="0"/>
          </a:p>
          <a:p>
            <a:pPr marL="285750" indent="-285750">
              <a:buFont typeface="Wingdings" panose="05000000000000000000" pitchFamily="2" charset="2"/>
              <a:buChar char="§"/>
            </a:pPr>
            <a:endParaRPr lang="es-AR" sz="1200" dirty="0"/>
          </a:p>
          <a:p>
            <a:pPr marL="285750" indent="-285750">
              <a:buFont typeface="Wingdings" panose="05000000000000000000" pitchFamily="2" charset="2"/>
              <a:buChar char="§"/>
            </a:pPr>
            <a:r>
              <a:rPr lang="es-AR" sz="1200" dirty="0"/>
              <a:t>COM 1 para software de monitoreo</a:t>
            </a:r>
          </a:p>
          <a:p>
            <a:pPr marL="285750" indent="-285750">
              <a:buFont typeface="Wingdings" panose="05000000000000000000" pitchFamily="2" charset="2"/>
              <a:buChar char="§"/>
            </a:pPr>
            <a:endParaRPr lang="es-AR" sz="1200" b="1" dirty="0"/>
          </a:p>
          <a:p>
            <a:pPr marL="285750" indent="-285750">
              <a:buFont typeface="Wingdings" panose="05000000000000000000" pitchFamily="2" charset="2"/>
              <a:buChar char="§"/>
            </a:pPr>
            <a:r>
              <a:rPr lang="es-AR" sz="1200" dirty="0"/>
              <a:t>COM 2 para impresora o pc para texto plano</a:t>
            </a:r>
          </a:p>
        </p:txBody>
      </p:sp>
    </p:spTree>
    <p:extLst>
      <p:ext uri="{BB962C8B-B14F-4D97-AF65-F5344CB8AC3E}">
        <p14:creationId xmlns:p14="http://schemas.microsoft.com/office/powerpoint/2010/main" val="45236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3C71313-89D8-447C-BEAD-32C764051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73"/>
            <a:ext cx="12192000" cy="6858000"/>
          </a:xfrm>
          <a:prstGeom prst="rect">
            <a:avLst/>
          </a:prstGeom>
        </p:spPr>
      </p:pic>
      <p:pic>
        <p:nvPicPr>
          <p:cNvPr id="4" name="Imagen 3" descr="Imagen que contiene interior, edificio, blanco, suelo&#10;&#10;Descripción generada automáticamente">
            <a:extLst>
              <a:ext uri="{FF2B5EF4-FFF2-40B4-BE49-F238E27FC236}">
                <a16:creationId xmlns:a16="http://schemas.microsoft.com/office/drawing/2014/main" id="{6367CFC1-FFB5-4235-9205-4D22418590B9}"/>
              </a:ext>
            </a:extLst>
          </p:cNvPr>
          <p:cNvPicPr>
            <a:picLocks noChangeAspect="1"/>
          </p:cNvPicPr>
          <p:nvPr/>
        </p:nvPicPr>
        <p:blipFill rotWithShape="1">
          <a:blip r:embed="rId4">
            <a:extLst>
              <a:ext uri="{28A0092B-C50C-407E-A947-70E740481C1C}">
                <a14:useLocalDpi xmlns:a14="http://schemas.microsoft.com/office/drawing/2010/main" val="0"/>
              </a:ext>
            </a:extLst>
          </a:blip>
          <a:srcRect l="7744" t="10059" r="8308" b="10251"/>
          <a:stretch/>
        </p:blipFill>
        <p:spPr>
          <a:xfrm>
            <a:off x="4052529" y="1271203"/>
            <a:ext cx="4896544" cy="4648144"/>
          </a:xfrm>
          <a:prstGeom prst="rect">
            <a:avLst/>
          </a:prstGeom>
        </p:spPr>
      </p:pic>
      <p:sp>
        <p:nvSpPr>
          <p:cNvPr id="18" name="Subtítulo 2">
            <a:extLst>
              <a:ext uri="{FF2B5EF4-FFF2-40B4-BE49-F238E27FC236}">
                <a16:creationId xmlns:a16="http://schemas.microsoft.com/office/drawing/2014/main" id="{0EA9190B-EF40-4982-A277-54D77AC0EE74}"/>
              </a:ext>
            </a:extLst>
          </p:cNvPr>
          <p:cNvSpPr>
            <a:spLocks noGrp="1"/>
          </p:cNvSpPr>
          <p:nvPr>
            <p:ph type="subTitle" idx="4294967295"/>
          </p:nvPr>
        </p:nvSpPr>
        <p:spPr>
          <a:xfrm>
            <a:off x="3513138" y="6599238"/>
            <a:ext cx="8678862" cy="285750"/>
          </a:xfrm>
        </p:spPr>
        <p:txBody>
          <a:bodyPr>
            <a:normAutofit/>
          </a:body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sp>
        <p:nvSpPr>
          <p:cNvPr id="24" name="Subtítulo 2">
            <a:extLst>
              <a:ext uri="{FF2B5EF4-FFF2-40B4-BE49-F238E27FC236}">
                <a16:creationId xmlns:a16="http://schemas.microsoft.com/office/drawing/2014/main" id="{AEE686EA-CCAF-43DA-83BB-1886663ECA36}"/>
              </a:ext>
            </a:extLst>
          </p:cNvPr>
          <p:cNvSpPr txBox="1">
            <a:spLocks/>
          </p:cNvSpPr>
          <p:nvPr/>
        </p:nvSpPr>
        <p:spPr>
          <a:xfrm>
            <a:off x="4160747" y="809733"/>
            <a:ext cx="3870507"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Sistemas contra intrusión</a:t>
            </a:r>
            <a:endParaRPr lang="es-AR" b="1" dirty="0"/>
          </a:p>
        </p:txBody>
      </p:sp>
      <p:sp>
        <p:nvSpPr>
          <p:cNvPr id="3" name="Rectángulo 2">
            <a:extLst>
              <a:ext uri="{FF2B5EF4-FFF2-40B4-BE49-F238E27FC236}">
                <a16:creationId xmlns:a16="http://schemas.microsoft.com/office/drawing/2014/main" id="{B3B5D797-E014-4E92-A2BB-44B48AFCED9F}"/>
              </a:ext>
            </a:extLst>
          </p:cNvPr>
          <p:cNvSpPr/>
          <p:nvPr/>
        </p:nvSpPr>
        <p:spPr>
          <a:xfrm>
            <a:off x="1296523" y="5146001"/>
            <a:ext cx="2594694" cy="738664"/>
          </a:xfrm>
          <a:prstGeom prst="rect">
            <a:avLst/>
          </a:prstGeom>
        </p:spPr>
        <p:txBody>
          <a:bodyPr wrap="square">
            <a:spAutoFit/>
          </a:bodyPr>
          <a:lstStyle/>
          <a:p>
            <a:pPr marL="285750" indent="-285750">
              <a:buFont typeface="Arial" panose="020B0604020202020204" pitchFamily="34" charset="0"/>
              <a:buChar char="•"/>
            </a:pPr>
            <a:r>
              <a:rPr lang="es-AR" sz="1400" dirty="0">
                <a:solidFill>
                  <a:schemeClr val="tx1">
                    <a:lumMod val="85000"/>
                    <a:lumOff val="15000"/>
                  </a:schemeClr>
                </a:solidFill>
                <a:latin typeface="+mj-lt"/>
                <a:ea typeface="+mj-ea"/>
                <a:cs typeface="+mj-cs"/>
              </a:rPr>
              <a:t>LINEA SP</a:t>
            </a:r>
          </a:p>
          <a:p>
            <a:pPr marL="285750" indent="-285750">
              <a:buFont typeface="Arial" panose="020B0604020202020204" pitchFamily="34" charset="0"/>
              <a:buChar char="•"/>
            </a:pPr>
            <a:r>
              <a:rPr lang="es-AR" sz="1400" dirty="0">
                <a:solidFill>
                  <a:srgbClr val="FF0000"/>
                </a:solidFill>
                <a:latin typeface="+mj-lt"/>
                <a:ea typeface="+mj-ea"/>
                <a:cs typeface="+mj-cs"/>
              </a:rPr>
              <a:t>Transceptor inalámbrico incorporado</a:t>
            </a:r>
          </a:p>
        </p:txBody>
      </p:sp>
      <p:sp>
        <p:nvSpPr>
          <p:cNvPr id="11" name="Rectángulo 10">
            <a:extLst>
              <a:ext uri="{FF2B5EF4-FFF2-40B4-BE49-F238E27FC236}">
                <a16:creationId xmlns:a16="http://schemas.microsoft.com/office/drawing/2014/main" id="{49A926E1-7086-4F9C-A70F-66087095A663}"/>
              </a:ext>
            </a:extLst>
          </p:cNvPr>
          <p:cNvSpPr/>
          <p:nvPr/>
        </p:nvSpPr>
        <p:spPr>
          <a:xfrm>
            <a:off x="1296523" y="2578924"/>
            <a:ext cx="2880495" cy="1169551"/>
          </a:xfrm>
          <a:prstGeom prst="rect">
            <a:avLst/>
          </a:prstGeom>
        </p:spPr>
        <p:txBody>
          <a:bodyPr wrap="square">
            <a:spAutoFit/>
          </a:bodyPr>
          <a:lstStyle/>
          <a:p>
            <a:pPr marL="285750" indent="-285750">
              <a:buFont typeface="Arial" panose="020B0604020202020204" pitchFamily="34" charset="0"/>
              <a:buChar char="•"/>
            </a:pPr>
            <a:r>
              <a:rPr lang="es-AR" sz="1400" dirty="0"/>
              <a:t>32 ZONAS</a:t>
            </a:r>
          </a:p>
          <a:p>
            <a:pPr marL="285750" indent="-285750">
              <a:buFont typeface="Arial" panose="020B0604020202020204" pitchFamily="34" charset="0"/>
              <a:buChar char="•"/>
            </a:pPr>
            <a:r>
              <a:rPr lang="es-AR" sz="1400" dirty="0"/>
              <a:t>2 PARTICIONES</a:t>
            </a:r>
          </a:p>
          <a:p>
            <a:pPr marL="285750" indent="-285750">
              <a:buFont typeface="Arial" panose="020B0604020202020204" pitchFamily="34" charset="0"/>
              <a:buChar char="•"/>
            </a:pPr>
            <a:r>
              <a:rPr lang="es-AR" sz="1400" dirty="0"/>
              <a:t>32 USUARIOS / C. REMOTOS</a:t>
            </a:r>
          </a:p>
          <a:p>
            <a:pPr marL="285750" indent="-285750">
              <a:buFont typeface="Arial" panose="020B0604020202020204" pitchFamily="34" charset="0"/>
              <a:buChar char="•"/>
            </a:pPr>
            <a:r>
              <a:rPr lang="es-AR" sz="1400" dirty="0"/>
              <a:t>16 PGMS</a:t>
            </a:r>
          </a:p>
          <a:p>
            <a:pPr marL="285750" indent="-285750">
              <a:buFont typeface="Arial" panose="020B0604020202020204" pitchFamily="34" charset="0"/>
              <a:buChar char="•"/>
            </a:pPr>
            <a:r>
              <a:rPr lang="es-AR" sz="1400" dirty="0"/>
              <a:t>15 TECLADOS</a:t>
            </a:r>
          </a:p>
        </p:txBody>
      </p:sp>
      <p:pic>
        <p:nvPicPr>
          <p:cNvPr id="1026" name="Picture 2" descr="Resultado de imagen para sp spectra">
            <a:extLst>
              <a:ext uri="{FF2B5EF4-FFF2-40B4-BE49-F238E27FC236}">
                <a16:creationId xmlns:a16="http://schemas.microsoft.com/office/drawing/2014/main" id="{A9132064-966A-44D7-9F31-5F3B8821EA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163" b="33115"/>
          <a:stretch/>
        </p:blipFill>
        <p:spPr bwMode="auto">
          <a:xfrm>
            <a:off x="1296523" y="1941191"/>
            <a:ext cx="2232455" cy="547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mg paradox">
            <a:extLst>
              <a:ext uri="{FF2B5EF4-FFF2-40B4-BE49-F238E27FC236}">
                <a16:creationId xmlns:a16="http://schemas.microsoft.com/office/drawing/2014/main" id="{A0452F82-117B-4876-B544-45853F1D0AE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750" t="27" r="14951" b="86623"/>
          <a:stretch/>
        </p:blipFill>
        <p:spPr bwMode="auto">
          <a:xfrm>
            <a:off x="1361368" y="4640829"/>
            <a:ext cx="2167610" cy="32544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4D49E1F2-6597-4EC8-9BA4-5E64E3E00267}"/>
              </a:ext>
            </a:extLst>
          </p:cNvPr>
          <p:cNvGrpSpPr/>
          <p:nvPr/>
        </p:nvGrpSpPr>
        <p:grpSpPr>
          <a:xfrm>
            <a:off x="8743096" y="2429268"/>
            <a:ext cx="2961982" cy="2002160"/>
            <a:chOff x="8743096" y="2429268"/>
            <a:chExt cx="2961982" cy="2002160"/>
          </a:xfrm>
        </p:grpSpPr>
        <p:sp>
          <p:nvSpPr>
            <p:cNvPr id="5" name="Rectángulo 4">
              <a:extLst>
                <a:ext uri="{FF2B5EF4-FFF2-40B4-BE49-F238E27FC236}">
                  <a16:creationId xmlns:a16="http://schemas.microsoft.com/office/drawing/2014/main" id="{631CD864-167F-4066-B798-61B4AA5BBE20}"/>
                </a:ext>
              </a:extLst>
            </p:cNvPr>
            <p:cNvSpPr/>
            <p:nvPr/>
          </p:nvSpPr>
          <p:spPr>
            <a:xfrm>
              <a:off x="8824583" y="3046433"/>
              <a:ext cx="2880495" cy="1384995"/>
            </a:xfrm>
            <a:prstGeom prst="rect">
              <a:avLst/>
            </a:prstGeom>
          </p:spPr>
          <p:txBody>
            <a:bodyPr wrap="square">
              <a:spAutoFit/>
            </a:bodyPr>
            <a:lstStyle/>
            <a:p>
              <a:pPr marL="285750" indent="-285750">
                <a:buFont typeface="Arial" panose="020B0604020202020204" pitchFamily="34" charset="0"/>
                <a:buChar char="•"/>
              </a:pPr>
              <a:r>
                <a:rPr lang="es-AR" sz="1400" dirty="0"/>
                <a:t>192 ZONAS</a:t>
              </a:r>
            </a:p>
            <a:p>
              <a:pPr marL="285750" indent="-285750">
                <a:buFont typeface="Arial" panose="020B0604020202020204" pitchFamily="34" charset="0"/>
                <a:buChar char="•"/>
              </a:pPr>
              <a:r>
                <a:rPr lang="es-AR" sz="1400" dirty="0"/>
                <a:t>8 PARTICIONES</a:t>
              </a:r>
            </a:p>
            <a:p>
              <a:pPr marL="285750" indent="-285750">
                <a:buFont typeface="Arial" panose="020B0604020202020204" pitchFamily="34" charset="0"/>
                <a:buChar char="•"/>
              </a:pPr>
              <a:r>
                <a:rPr lang="es-AR" sz="1400" dirty="0"/>
                <a:t>999 USUARIOS / C.REMOTOS</a:t>
              </a:r>
            </a:p>
            <a:p>
              <a:pPr marL="285750" indent="-285750">
                <a:buFont typeface="Arial" panose="020B0604020202020204" pitchFamily="34" charset="0"/>
                <a:buChar char="•"/>
              </a:pPr>
              <a:r>
                <a:rPr lang="es-AR" sz="1400" dirty="0"/>
                <a:t>250 PGMS</a:t>
              </a:r>
            </a:p>
            <a:p>
              <a:pPr marL="285750" indent="-285750">
                <a:buFont typeface="Arial" panose="020B0604020202020204" pitchFamily="34" charset="0"/>
                <a:buChar char="•"/>
              </a:pPr>
              <a:r>
                <a:rPr lang="es-AR" sz="1400" dirty="0"/>
                <a:t>254 MODULOS</a:t>
              </a:r>
            </a:p>
            <a:p>
              <a:pPr marL="285750" indent="-285750">
                <a:buFont typeface="Arial" panose="020B0604020202020204" pitchFamily="34" charset="0"/>
                <a:buChar char="•"/>
              </a:pPr>
              <a:r>
                <a:rPr lang="es-AR" sz="1400" dirty="0"/>
                <a:t>32 PUERTAS</a:t>
              </a:r>
            </a:p>
          </p:txBody>
        </p:sp>
        <p:pic>
          <p:nvPicPr>
            <p:cNvPr id="1030" name="Picture 6" descr="Resultado de imagen para evo paradox">
              <a:extLst>
                <a:ext uri="{FF2B5EF4-FFF2-40B4-BE49-F238E27FC236}">
                  <a16:creationId xmlns:a16="http://schemas.microsoft.com/office/drawing/2014/main" id="{96390DCA-601E-4F5D-AA01-54BD4AA6F8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3261"/>
            <a:stretch/>
          </p:blipFill>
          <p:spPr bwMode="auto">
            <a:xfrm>
              <a:off x="8743096" y="2429268"/>
              <a:ext cx="2524125" cy="496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852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 name="Imagen 92">
            <a:extLst>
              <a:ext uri="{FF2B5EF4-FFF2-40B4-BE49-F238E27FC236}">
                <a16:creationId xmlns:a16="http://schemas.microsoft.com/office/drawing/2014/main" id="{F06F6F2F-D21D-409F-BD0A-E5493E054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grpSp>
        <p:nvGrpSpPr>
          <p:cNvPr id="79" name="Grupo 78">
            <a:extLst>
              <a:ext uri="{FF2B5EF4-FFF2-40B4-BE49-F238E27FC236}">
                <a16:creationId xmlns:a16="http://schemas.microsoft.com/office/drawing/2014/main" id="{A9ADC84B-E0BE-4547-8837-1A1542A1D6B5}"/>
              </a:ext>
            </a:extLst>
          </p:cNvPr>
          <p:cNvGrpSpPr/>
          <p:nvPr/>
        </p:nvGrpSpPr>
        <p:grpSpPr>
          <a:xfrm>
            <a:off x="7014042" y="4582102"/>
            <a:ext cx="1226652" cy="1901267"/>
            <a:chOff x="5308648" y="4556643"/>
            <a:chExt cx="1226652" cy="1901267"/>
          </a:xfrm>
        </p:grpSpPr>
        <p:grpSp>
          <p:nvGrpSpPr>
            <p:cNvPr id="49" name="Grupo 48">
              <a:extLst>
                <a:ext uri="{FF2B5EF4-FFF2-40B4-BE49-F238E27FC236}">
                  <a16:creationId xmlns:a16="http://schemas.microsoft.com/office/drawing/2014/main" id="{0CD8785C-7CB6-4F5A-A126-E24CB406A342}"/>
                </a:ext>
              </a:extLst>
            </p:cNvPr>
            <p:cNvGrpSpPr/>
            <p:nvPr/>
          </p:nvGrpSpPr>
          <p:grpSpPr>
            <a:xfrm>
              <a:off x="5364088" y="4556643"/>
              <a:ext cx="288033" cy="482886"/>
              <a:chOff x="5084439" y="2600293"/>
              <a:chExt cx="288033" cy="482886"/>
            </a:xfrm>
          </p:grpSpPr>
          <p:cxnSp>
            <p:nvCxnSpPr>
              <p:cNvPr id="50" name="56 Conector recto">
                <a:extLst>
                  <a:ext uri="{FF2B5EF4-FFF2-40B4-BE49-F238E27FC236}">
                    <a16:creationId xmlns:a16="http://schemas.microsoft.com/office/drawing/2014/main" id="{B6505967-5114-47DF-88F9-A43F2E39F84D}"/>
                  </a:ext>
                </a:extLst>
              </p:cNvPr>
              <p:cNvCxnSpPr>
                <a:cxnSpLocks/>
              </p:cNvCxnSpPr>
              <p:nvPr/>
            </p:nvCxnSpPr>
            <p:spPr>
              <a:xfrm>
                <a:off x="5084439" y="2600293"/>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65 Conector recto">
                <a:extLst>
                  <a:ext uri="{FF2B5EF4-FFF2-40B4-BE49-F238E27FC236}">
                    <a16:creationId xmlns:a16="http://schemas.microsoft.com/office/drawing/2014/main" id="{86C4DD16-D990-4458-B038-EB3D32125184}"/>
                  </a:ext>
                </a:extLst>
              </p:cNvPr>
              <p:cNvCxnSpPr>
                <a:cxnSpLocks/>
              </p:cNvCxnSpPr>
              <p:nvPr/>
            </p:nvCxnSpPr>
            <p:spPr>
              <a:xfrm>
                <a:off x="5180450" y="2600293"/>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66 Conector recto">
                <a:extLst>
                  <a:ext uri="{FF2B5EF4-FFF2-40B4-BE49-F238E27FC236}">
                    <a16:creationId xmlns:a16="http://schemas.microsoft.com/office/drawing/2014/main" id="{0071C2A1-069E-4E67-AFDE-D3FFA9B36657}"/>
                  </a:ext>
                </a:extLst>
              </p:cNvPr>
              <p:cNvCxnSpPr>
                <a:cxnSpLocks/>
              </p:cNvCxnSpPr>
              <p:nvPr/>
            </p:nvCxnSpPr>
            <p:spPr>
              <a:xfrm>
                <a:off x="5276461" y="2600293"/>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67 Conector recto">
                <a:extLst>
                  <a:ext uri="{FF2B5EF4-FFF2-40B4-BE49-F238E27FC236}">
                    <a16:creationId xmlns:a16="http://schemas.microsoft.com/office/drawing/2014/main" id="{5C4EB2C9-6CED-4441-8BE1-CAE49003FC8B}"/>
                  </a:ext>
                </a:extLst>
              </p:cNvPr>
              <p:cNvCxnSpPr>
                <a:cxnSpLocks/>
              </p:cNvCxnSpPr>
              <p:nvPr/>
            </p:nvCxnSpPr>
            <p:spPr>
              <a:xfrm>
                <a:off x="5372472" y="2600293"/>
                <a:ext cx="0" cy="48288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 name="Grupo 77">
              <a:extLst>
                <a:ext uri="{FF2B5EF4-FFF2-40B4-BE49-F238E27FC236}">
                  <a16:creationId xmlns:a16="http://schemas.microsoft.com/office/drawing/2014/main" id="{0E5DE57C-B032-4F8F-931C-5075D02E1F7A}"/>
                </a:ext>
              </a:extLst>
            </p:cNvPr>
            <p:cNvGrpSpPr/>
            <p:nvPr/>
          </p:nvGrpSpPr>
          <p:grpSpPr>
            <a:xfrm>
              <a:off x="5308648" y="5089758"/>
              <a:ext cx="1226652" cy="1368152"/>
              <a:chOff x="5308648" y="5089758"/>
              <a:chExt cx="1226652" cy="1368152"/>
            </a:xfrm>
          </p:grpSpPr>
          <p:pic>
            <p:nvPicPr>
              <p:cNvPr id="30" name="Picture 7">
                <a:extLst>
                  <a:ext uri="{FF2B5EF4-FFF2-40B4-BE49-F238E27FC236}">
                    <a16:creationId xmlns:a16="http://schemas.microsoft.com/office/drawing/2014/main" id="{E99BFA89-DB7A-41AE-B2F4-D777CEF461F5}"/>
                  </a:ext>
                </a:extLst>
              </p:cNvPr>
              <p:cNvPicPr>
                <a:picLocks noChangeAspect="1"/>
              </p:cNvPicPr>
              <p:nvPr/>
            </p:nvPicPr>
            <p:blipFill>
              <a:blip r:embed="rId4" cstate="print"/>
              <a:srcRect/>
              <a:stretch>
                <a:fillRect/>
              </a:stretch>
            </p:blipFill>
            <p:spPr bwMode="auto">
              <a:xfrm>
                <a:off x="5308648" y="5089758"/>
                <a:ext cx="494924" cy="1368152"/>
              </a:xfrm>
              <a:prstGeom prst="rect">
                <a:avLst/>
              </a:prstGeom>
              <a:noFill/>
              <a:ln w="9525">
                <a:noFill/>
                <a:miter lim="800000"/>
                <a:headEnd/>
                <a:tailEnd/>
              </a:ln>
            </p:spPr>
          </p:pic>
          <p:sp>
            <p:nvSpPr>
              <p:cNvPr id="76" name="39 CuadroTexto">
                <a:extLst>
                  <a:ext uri="{FF2B5EF4-FFF2-40B4-BE49-F238E27FC236}">
                    <a16:creationId xmlns:a16="http://schemas.microsoft.com/office/drawing/2014/main" id="{BC51AB6D-6440-44C5-A441-AD14735E28AB}"/>
                  </a:ext>
                </a:extLst>
              </p:cNvPr>
              <p:cNvSpPr txBox="1"/>
              <p:nvPr/>
            </p:nvSpPr>
            <p:spPr>
              <a:xfrm>
                <a:off x="5746311" y="6079061"/>
                <a:ext cx="788989" cy="369332"/>
              </a:xfrm>
              <a:prstGeom prst="rect">
                <a:avLst/>
              </a:prstGeom>
              <a:noFill/>
            </p:spPr>
            <p:txBody>
              <a:bodyPr wrap="square" rtlCol="0">
                <a:spAutoFit/>
              </a:bodyPr>
              <a:lstStyle/>
              <a:p>
                <a:r>
                  <a:rPr lang="es-ES" b="1" dirty="0"/>
                  <a:t>R910</a:t>
                </a:r>
              </a:p>
            </p:txBody>
          </p:sp>
        </p:grpSp>
      </p:grpSp>
      <p:grpSp>
        <p:nvGrpSpPr>
          <p:cNvPr id="80" name="Grupo 79">
            <a:extLst>
              <a:ext uri="{FF2B5EF4-FFF2-40B4-BE49-F238E27FC236}">
                <a16:creationId xmlns:a16="http://schemas.microsoft.com/office/drawing/2014/main" id="{BF5C273E-4DCF-4082-B991-25C61FD0E6C9}"/>
              </a:ext>
            </a:extLst>
          </p:cNvPr>
          <p:cNvGrpSpPr/>
          <p:nvPr/>
        </p:nvGrpSpPr>
        <p:grpSpPr>
          <a:xfrm>
            <a:off x="5275173" y="4526642"/>
            <a:ext cx="1201153" cy="2026861"/>
            <a:chOff x="3743784" y="4575065"/>
            <a:chExt cx="1201153" cy="2026861"/>
          </a:xfrm>
        </p:grpSpPr>
        <p:pic>
          <p:nvPicPr>
            <p:cNvPr id="29" name="Picture 10" descr="http://www.senboll.com/upfile/Photo/20101201134234241.PNG">
              <a:extLst>
                <a:ext uri="{FF2B5EF4-FFF2-40B4-BE49-F238E27FC236}">
                  <a16:creationId xmlns:a16="http://schemas.microsoft.com/office/drawing/2014/main" id="{8CAC096A-5871-4A20-8E3B-F05CA060E480}"/>
                </a:ext>
              </a:extLst>
            </p:cNvPr>
            <p:cNvPicPr>
              <a:picLocks noChangeAspect="1" noChangeArrowheads="1"/>
            </p:cNvPicPr>
            <p:nvPr/>
          </p:nvPicPr>
          <p:blipFill>
            <a:blip r:embed="rId5" cstate="print"/>
            <a:srcRect l="35437" r="33063"/>
            <a:stretch>
              <a:fillRect/>
            </a:stretch>
          </p:blipFill>
          <p:spPr bwMode="auto">
            <a:xfrm>
              <a:off x="4468611" y="5089758"/>
              <a:ext cx="476326" cy="1512168"/>
            </a:xfrm>
            <a:prstGeom prst="rect">
              <a:avLst/>
            </a:prstGeom>
            <a:noFill/>
            <a:ln w="9525">
              <a:noFill/>
              <a:miter lim="800000"/>
              <a:headEnd/>
              <a:tailEnd/>
            </a:ln>
          </p:spPr>
        </p:pic>
        <p:grpSp>
          <p:nvGrpSpPr>
            <p:cNvPr id="48" name="Grupo 47">
              <a:extLst>
                <a:ext uri="{FF2B5EF4-FFF2-40B4-BE49-F238E27FC236}">
                  <a16:creationId xmlns:a16="http://schemas.microsoft.com/office/drawing/2014/main" id="{4F1F0E6B-D768-42F7-B55F-BB7B704179B5}"/>
                </a:ext>
              </a:extLst>
            </p:cNvPr>
            <p:cNvGrpSpPr/>
            <p:nvPr/>
          </p:nvGrpSpPr>
          <p:grpSpPr>
            <a:xfrm>
              <a:off x="4514752" y="4575065"/>
              <a:ext cx="288033" cy="482886"/>
              <a:chOff x="5084439" y="2600293"/>
              <a:chExt cx="288033" cy="482886"/>
            </a:xfrm>
          </p:grpSpPr>
          <p:cxnSp>
            <p:nvCxnSpPr>
              <p:cNvPr id="42" name="56 Conector recto">
                <a:extLst>
                  <a:ext uri="{FF2B5EF4-FFF2-40B4-BE49-F238E27FC236}">
                    <a16:creationId xmlns:a16="http://schemas.microsoft.com/office/drawing/2014/main" id="{603BFA43-B96C-4FE9-BE68-8B75BAD9CB86}"/>
                  </a:ext>
                </a:extLst>
              </p:cNvPr>
              <p:cNvCxnSpPr>
                <a:cxnSpLocks/>
              </p:cNvCxnSpPr>
              <p:nvPr/>
            </p:nvCxnSpPr>
            <p:spPr>
              <a:xfrm>
                <a:off x="5084439" y="2600293"/>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65 Conector recto">
                <a:extLst>
                  <a:ext uri="{FF2B5EF4-FFF2-40B4-BE49-F238E27FC236}">
                    <a16:creationId xmlns:a16="http://schemas.microsoft.com/office/drawing/2014/main" id="{0B7837F4-C252-47EE-B99F-F7FC200759A1}"/>
                  </a:ext>
                </a:extLst>
              </p:cNvPr>
              <p:cNvCxnSpPr>
                <a:cxnSpLocks/>
              </p:cNvCxnSpPr>
              <p:nvPr/>
            </p:nvCxnSpPr>
            <p:spPr>
              <a:xfrm>
                <a:off x="5180450" y="2600293"/>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66 Conector recto">
                <a:extLst>
                  <a:ext uri="{FF2B5EF4-FFF2-40B4-BE49-F238E27FC236}">
                    <a16:creationId xmlns:a16="http://schemas.microsoft.com/office/drawing/2014/main" id="{CB9F76B7-302D-42BF-920C-1969D908C7DB}"/>
                  </a:ext>
                </a:extLst>
              </p:cNvPr>
              <p:cNvCxnSpPr>
                <a:cxnSpLocks/>
              </p:cNvCxnSpPr>
              <p:nvPr/>
            </p:nvCxnSpPr>
            <p:spPr>
              <a:xfrm>
                <a:off x="5276461" y="2600293"/>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67 Conector recto">
                <a:extLst>
                  <a:ext uri="{FF2B5EF4-FFF2-40B4-BE49-F238E27FC236}">
                    <a16:creationId xmlns:a16="http://schemas.microsoft.com/office/drawing/2014/main" id="{51CDB7C5-EAAF-479A-B541-16CC4729216D}"/>
                  </a:ext>
                </a:extLst>
              </p:cNvPr>
              <p:cNvCxnSpPr>
                <a:cxnSpLocks/>
              </p:cNvCxnSpPr>
              <p:nvPr/>
            </p:nvCxnSpPr>
            <p:spPr>
              <a:xfrm>
                <a:off x="5372472" y="2600293"/>
                <a:ext cx="0" cy="482886"/>
              </a:xfrm>
              <a:prstGeom prst="line">
                <a:avLst/>
              </a:prstGeom>
            </p:spPr>
            <p:style>
              <a:lnRef idx="1">
                <a:schemeClr val="accent1"/>
              </a:lnRef>
              <a:fillRef idx="0">
                <a:schemeClr val="accent1"/>
              </a:fillRef>
              <a:effectRef idx="0">
                <a:schemeClr val="accent1"/>
              </a:effectRef>
              <a:fontRef idx="minor">
                <a:schemeClr val="tx1"/>
              </a:fontRef>
            </p:style>
          </p:cxnSp>
        </p:grpSp>
        <p:sp>
          <p:nvSpPr>
            <p:cNvPr id="77" name="39 CuadroTexto">
              <a:extLst>
                <a:ext uri="{FF2B5EF4-FFF2-40B4-BE49-F238E27FC236}">
                  <a16:creationId xmlns:a16="http://schemas.microsoft.com/office/drawing/2014/main" id="{088D908C-648E-4755-8CAB-446E28F4A1BF}"/>
                </a:ext>
              </a:extLst>
            </p:cNvPr>
            <p:cNvSpPr txBox="1"/>
            <p:nvPr/>
          </p:nvSpPr>
          <p:spPr>
            <a:xfrm>
              <a:off x="3743784" y="6135403"/>
              <a:ext cx="736647" cy="369332"/>
            </a:xfrm>
            <a:prstGeom prst="rect">
              <a:avLst/>
            </a:prstGeom>
            <a:noFill/>
          </p:spPr>
          <p:txBody>
            <a:bodyPr wrap="square" rtlCol="0">
              <a:spAutoFit/>
            </a:bodyPr>
            <a:lstStyle/>
            <a:p>
              <a:r>
                <a:rPr lang="es-ES" b="1" dirty="0"/>
                <a:t>R915</a:t>
              </a:r>
            </a:p>
          </p:txBody>
        </p:sp>
      </p:grpSp>
      <p:grpSp>
        <p:nvGrpSpPr>
          <p:cNvPr id="95" name="Grupo 94">
            <a:extLst>
              <a:ext uri="{FF2B5EF4-FFF2-40B4-BE49-F238E27FC236}">
                <a16:creationId xmlns:a16="http://schemas.microsoft.com/office/drawing/2014/main" id="{619E48A3-39CA-4D88-97D0-8A708F5F0B98}"/>
              </a:ext>
            </a:extLst>
          </p:cNvPr>
          <p:cNvGrpSpPr/>
          <p:nvPr/>
        </p:nvGrpSpPr>
        <p:grpSpPr>
          <a:xfrm>
            <a:off x="6648579" y="2822450"/>
            <a:ext cx="86400" cy="1141026"/>
            <a:chOff x="2239200" y="2773036"/>
            <a:chExt cx="86400" cy="1141026"/>
          </a:xfrm>
        </p:grpSpPr>
        <p:cxnSp>
          <p:nvCxnSpPr>
            <p:cNvPr id="96" name="29 Conector recto">
              <a:extLst>
                <a:ext uri="{FF2B5EF4-FFF2-40B4-BE49-F238E27FC236}">
                  <a16:creationId xmlns:a16="http://schemas.microsoft.com/office/drawing/2014/main" id="{3E2C0095-D2A0-489E-AD27-2209AF2ACE34}"/>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29 Conector recto">
              <a:extLst>
                <a:ext uri="{FF2B5EF4-FFF2-40B4-BE49-F238E27FC236}">
                  <a16:creationId xmlns:a16="http://schemas.microsoft.com/office/drawing/2014/main" id="{A3D4730A-36F6-4ABF-B578-0C7E80A2275A}"/>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29 Conector recto">
              <a:extLst>
                <a:ext uri="{FF2B5EF4-FFF2-40B4-BE49-F238E27FC236}">
                  <a16:creationId xmlns:a16="http://schemas.microsoft.com/office/drawing/2014/main" id="{ACAB88E0-C777-44EF-A217-A6C9618D785E}"/>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29 Conector recto">
              <a:extLst>
                <a:ext uri="{FF2B5EF4-FFF2-40B4-BE49-F238E27FC236}">
                  <a16:creationId xmlns:a16="http://schemas.microsoft.com/office/drawing/2014/main" id="{8DE3B4E1-8ACF-4B08-8F29-E9EA3A0B97CC}"/>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3" name="22 CuadroTexto"/>
          <p:cNvSpPr txBox="1"/>
          <p:nvPr/>
        </p:nvSpPr>
        <p:spPr>
          <a:xfrm>
            <a:off x="2495600" y="3928482"/>
            <a:ext cx="184731" cy="369332"/>
          </a:xfrm>
          <a:prstGeom prst="rect">
            <a:avLst/>
          </a:prstGeom>
          <a:noFill/>
        </p:spPr>
        <p:txBody>
          <a:bodyPr wrap="none" rtlCol="0">
            <a:spAutoFit/>
          </a:bodyPr>
          <a:lstStyle/>
          <a:p>
            <a:endParaRPr lang="es-ES" dirty="0"/>
          </a:p>
        </p:txBody>
      </p:sp>
      <p:grpSp>
        <p:nvGrpSpPr>
          <p:cNvPr id="38" name="42 Grupo">
            <a:extLst>
              <a:ext uri="{FF2B5EF4-FFF2-40B4-BE49-F238E27FC236}">
                <a16:creationId xmlns:a16="http://schemas.microsoft.com/office/drawing/2014/main" id="{B6F05DFE-4D6C-47CD-B187-480C41606718}"/>
              </a:ext>
            </a:extLst>
          </p:cNvPr>
          <p:cNvGrpSpPr/>
          <p:nvPr/>
        </p:nvGrpSpPr>
        <p:grpSpPr>
          <a:xfrm>
            <a:off x="10063235" y="5020124"/>
            <a:ext cx="1479328" cy="1122748"/>
            <a:chOff x="374080" y="1923604"/>
            <a:chExt cx="876711" cy="802541"/>
          </a:xfrm>
        </p:grpSpPr>
        <p:pic>
          <p:nvPicPr>
            <p:cNvPr id="39" name="Picture 1">
              <a:extLst>
                <a:ext uri="{FF2B5EF4-FFF2-40B4-BE49-F238E27FC236}">
                  <a16:creationId xmlns:a16="http://schemas.microsoft.com/office/drawing/2014/main" id="{49184704-360D-4875-B19D-D16EFE08973F}"/>
                </a:ext>
              </a:extLst>
            </p:cNvPr>
            <p:cNvPicPr>
              <a:picLocks noChangeAspect="1"/>
            </p:cNvPicPr>
            <p:nvPr/>
          </p:nvPicPr>
          <p:blipFill>
            <a:blip r:embed="rId6" cstate="print"/>
            <a:srcRect/>
            <a:stretch>
              <a:fillRect/>
            </a:stretch>
          </p:blipFill>
          <p:spPr bwMode="auto">
            <a:xfrm>
              <a:off x="446088" y="1923604"/>
              <a:ext cx="804703" cy="504056"/>
            </a:xfrm>
            <a:prstGeom prst="rect">
              <a:avLst/>
            </a:prstGeom>
            <a:noFill/>
            <a:ln w="9525">
              <a:noFill/>
              <a:miter lim="800000"/>
              <a:headEnd/>
              <a:tailEnd/>
            </a:ln>
          </p:spPr>
        </p:pic>
        <p:sp>
          <p:nvSpPr>
            <p:cNvPr id="40" name="TextBox 5">
              <a:extLst>
                <a:ext uri="{FF2B5EF4-FFF2-40B4-BE49-F238E27FC236}">
                  <a16:creationId xmlns:a16="http://schemas.microsoft.com/office/drawing/2014/main" id="{AFB04BB3-A63C-4B01-BB06-3A79E8B8BA00}"/>
                </a:ext>
              </a:extLst>
            </p:cNvPr>
            <p:cNvSpPr txBox="1">
              <a:spLocks noChangeArrowheads="1"/>
            </p:cNvSpPr>
            <p:nvPr/>
          </p:nvSpPr>
          <p:spPr bwMode="auto">
            <a:xfrm>
              <a:off x="374080" y="2418368"/>
              <a:ext cx="788988" cy="307777"/>
            </a:xfrm>
            <a:prstGeom prst="rect">
              <a:avLst/>
            </a:prstGeom>
            <a:noFill/>
            <a:ln w="9525">
              <a:noFill/>
              <a:miter lim="800000"/>
              <a:headEnd/>
              <a:tailEnd/>
            </a:ln>
          </p:spPr>
          <p:txBody>
            <a:bodyPr wrap="square">
              <a:spAutoFit/>
            </a:bodyPr>
            <a:lstStyle/>
            <a:p>
              <a:pPr eaLnBrk="1" hangingPunct="1"/>
              <a:r>
                <a:rPr lang="en-US" altLang="es-AR" sz="1400" b="1" dirty="0"/>
                <a:t>C702</a:t>
              </a:r>
              <a:endParaRPr lang="es-AR" altLang="es-AR" sz="1400" b="1" dirty="0"/>
            </a:p>
          </p:txBody>
        </p:sp>
      </p:grpSp>
      <p:grpSp>
        <p:nvGrpSpPr>
          <p:cNvPr id="75" name="Grupo 74">
            <a:extLst>
              <a:ext uri="{FF2B5EF4-FFF2-40B4-BE49-F238E27FC236}">
                <a16:creationId xmlns:a16="http://schemas.microsoft.com/office/drawing/2014/main" id="{1D221342-AF12-4BB9-90C0-4713D0B2B771}"/>
              </a:ext>
            </a:extLst>
          </p:cNvPr>
          <p:cNvGrpSpPr/>
          <p:nvPr/>
        </p:nvGrpSpPr>
        <p:grpSpPr>
          <a:xfrm>
            <a:off x="5590689" y="3232369"/>
            <a:ext cx="2776844" cy="1809086"/>
            <a:chOff x="3836832" y="2998821"/>
            <a:chExt cx="2776844" cy="1809086"/>
          </a:xfrm>
        </p:grpSpPr>
        <p:pic>
          <p:nvPicPr>
            <p:cNvPr id="22" name="Picture 3">
              <a:extLst>
                <a:ext uri="{FF2B5EF4-FFF2-40B4-BE49-F238E27FC236}">
                  <a16:creationId xmlns:a16="http://schemas.microsoft.com/office/drawing/2014/main" id="{F392050C-EB10-4110-9003-A0FB32EFB488}"/>
                </a:ext>
              </a:extLst>
            </p:cNvPr>
            <p:cNvPicPr>
              <a:picLocks noChangeAspect="1"/>
            </p:cNvPicPr>
            <p:nvPr/>
          </p:nvPicPr>
          <p:blipFill>
            <a:blip r:embed="rId7" cstate="print"/>
            <a:srcRect/>
            <a:stretch>
              <a:fillRect/>
            </a:stretch>
          </p:blipFill>
          <p:spPr bwMode="auto">
            <a:xfrm>
              <a:off x="3836832" y="2998821"/>
              <a:ext cx="2382436" cy="1440160"/>
            </a:xfrm>
            <a:prstGeom prst="rect">
              <a:avLst/>
            </a:prstGeom>
            <a:noFill/>
            <a:ln w="9525">
              <a:noFill/>
              <a:miter lim="800000"/>
              <a:headEnd/>
              <a:tailEnd/>
            </a:ln>
          </p:spPr>
        </p:pic>
        <p:sp>
          <p:nvSpPr>
            <p:cNvPr id="70" name="39 CuadroTexto">
              <a:extLst>
                <a:ext uri="{FF2B5EF4-FFF2-40B4-BE49-F238E27FC236}">
                  <a16:creationId xmlns:a16="http://schemas.microsoft.com/office/drawing/2014/main" id="{AEBAB730-DB90-41E0-BD0F-C6604F43FD97}"/>
                </a:ext>
              </a:extLst>
            </p:cNvPr>
            <p:cNvSpPr txBox="1"/>
            <p:nvPr/>
          </p:nvSpPr>
          <p:spPr>
            <a:xfrm>
              <a:off x="5582422" y="4438575"/>
              <a:ext cx="1031254" cy="369332"/>
            </a:xfrm>
            <a:prstGeom prst="rect">
              <a:avLst/>
            </a:prstGeom>
            <a:noFill/>
          </p:spPr>
          <p:txBody>
            <a:bodyPr wrap="square" rtlCol="0">
              <a:spAutoFit/>
            </a:bodyPr>
            <a:lstStyle/>
            <a:p>
              <a:r>
                <a:rPr lang="es-ES" b="1" dirty="0"/>
                <a:t>ACM12</a:t>
              </a:r>
            </a:p>
          </p:txBody>
        </p:sp>
      </p:grpSp>
      <p:grpSp>
        <p:nvGrpSpPr>
          <p:cNvPr id="74" name="Grupo 73">
            <a:extLst>
              <a:ext uri="{FF2B5EF4-FFF2-40B4-BE49-F238E27FC236}">
                <a16:creationId xmlns:a16="http://schemas.microsoft.com/office/drawing/2014/main" id="{3F6691F2-4CCA-479A-A8B9-6F2CF2DA1A55}"/>
              </a:ext>
            </a:extLst>
          </p:cNvPr>
          <p:cNvGrpSpPr/>
          <p:nvPr/>
        </p:nvGrpSpPr>
        <p:grpSpPr>
          <a:xfrm>
            <a:off x="5465911" y="1367167"/>
            <a:ext cx="2777219" cy="1767457"/>
            <a:chOff x="3725887" y="939692"/>
            <a:chExt cx="2777219" cy="1767457"/>
          </a:xfrm>
        </p:grpSpPr>
        <p:pic>
          <p:nvPicPr>
            <p:cNvPr id="18" name="Picture 2">
              <a:extLst>
                <a:ext uri="{FF2B5EF4-FFF2-40B4-BE49-F238E27FC236}">
                  <a16:creationId xmlns:a16="http://schemas.microsoft.com/office/drawing/2014/main" id="{1903669C-2964-4C2B-B5B8-C059706A683E}"/>
                </a:ext>
              </a:extLst>
            </p:cNvPr>
            <p:cNvPicPr>
              <a:picLocks noChangeAspect="1"/>
            </p:cNvPicPr>
            <p:nvPr/>
          </p:nvPicPr>
          <p:blipFill>
            <a:blip r:embed="rId8" cstate="print"/>
            <a:srcRect/>
            <a:stretch>
              <a:fillRect/>
            </a:stretch>
          </p:blipFill>
          <p:spPr bwMode="auto">
            <a:xfrm>
              <a:off x="3725887" y="939692"/>
              <a:ext cx="2493381" cy="1440159"/>
            </a:xfrm>
            <a:prstGeom prst="rect">
              <a:avLst/>
            </a:prstGeom>
            <a:noFill/>
            <a:ln w="9525">
              <a:noFill/>
              <a:miter lim="800000"/>
              <a:headEnd/>
              <a:tailEnd/>
            </a:ln>
          </p:spPr>
        </p:pic>
        <p:sp>
          <p:nvSpPr>
            <p:cNvPr id="72" name="39 CuadroTexto">
              <a:extLst>
                <a:ext uri="{FF2B5EF4-FFF2-40B4-BE49-F238E27FC236}">
                  <a16:creationId xmlns:a16="http://schemas.microsoft.com/office/drawing/2014/main" id="{EEB5E894-ACB7-45B8-9FB2-C25501AEE573}"/>
                </a:ext>
              </a:extLst>
            </p:cNvPr>
            <p:cNvSpPr txBox="1"/>
            <p:nvPr/>
          </p:nvSpPr>
          <p:spPr>
            <a:xfrm>
              <a:off x="5299805" y="2337817"/>
              <a:ext cx="1203301" cy="369332"/>
            </a:xfrm>
            <a:prstGeom prst="rect">
              <a:avLst/>
            </a:prstGeom>
            <a:noFill/>
          </p:spPr>
          <p:txBody>
            <a:bodyPr wrap="square" rtlCol="0">
              <a:spAutoFit/>
            </a:bodyPr>
            <a:lstStyle/>
            <a:p>
              <a:r>
                <a:rPr lang="es-ES" b="1" dirty="0"/>
                <a:t>EVO192</a:t>
              </a:r>
            </a:p>
          </p:txBody>
        </p:sp>
      </p:grpSp>
      <p:grpSp>
        <p:nvGrpSpPr>
          <p:cNvPr id="85" name="Grupo 84">
            <a:extLst>
              <a:ext uri="{FF2B5EF4-FFF2-40B4-BE49-F238E27FC236}">
                <a16:creationId xmlns:a16="http://schemas.microsoft.com/office/drawing/2014/main" id="{0BD36C3E-2F14-4984-B0FF-BF3BB39C8F42}"/>
              </a:ext>
            </a:extLst>
          </p:cNvPr>
          <p:cNvGrpSpPr/>
          <p:nvPr/>
        </p:nvGrpSpPr>
        <p:grpSpPr>
          <a:xfrm>
            <a:off x="8003351" y="3973728"/>
            <a:ext cx="1956730" cy="1045208"/>
            <a:chOff x="6325874" y="3842901"/>
            <a:chExt cx="1610513" cy="770519"/>
          </a:xfrm>
        </p:grpSpPr>
        <p:grpSp>
          <p:nvGrpSpPr>
            <p:cNvPr id="83" name="Grupo 82">
              <a:extLst>
                <a:ext uri="{FF2B5EF4-FFF2-40B4-BE49-F238E27FC236}">
                  <a16:creationId xmlns:a16="http://schemas.microsoft.com/office/drawing/2014/main" id="{D876D545-EC41-41CE-8C6D-C2BFFAB8E591}"/>
                </a:ext>
              </a:extLst>
            </p:cNvPr>
            <p:cNvGrpSpPr/>
            <p:nvPr/>
          </p:nvGrpSpPr>
          <p:grpSpPr>
            <a:xfrm>
              <a:off x="6325874" y="3842901"/>
              <a:ext cx="1311285" cy="504056"/>
              <a:chOff x="6325874" y="3842901"/>
              <a:chExt cx="1311285" cy="504056"/>
            </a:xfrm>
          </p:grpSpPr>
          <p:pic>
            <p:nvPicPr>
              <p:cNvPr id="36" name="Picture 3">
                <a:extLst>
                  <a:ext uri="{FF2B5EF4-FFF2-40B4-BE49-F238E27FC236}">
                    <a16:creationId xmlns:a16="http://schemas.microsoft.com/office/drawing/2014/main" id="{69DF5DA3-C3C4-4A85-A1EA-B2EE3D8CCAD3}"/>
                  </a:ext>
                </a:extLst>
              </p:cNvPr>
              <p:cNvPicPr>
                <a:picLocks noChangeAspect="1" noChangeArrowheads="1"/>
              </p:cNvPicPr>
              <p:nvPr/>
            </p:nvPicPr>
            <p:blipFill>
              <a:blip r:embed="rId9" cstate="print"/>
              <a:srcRect/>
              <a:stretch>
                <a:fillRect/>
              </a:stretch>
            </p:blipFill>
            <p:spPr bwMode="auto">
              <a:xfrm>
                <a:off x="6915535" y="3842901"/>
                <a:ext cx="721624" cy="504056"/>
              </a:xfrm>
              <a:prstGeom prst="rect">
                <a:avLst/>
              </a:prstGeom>
              <a:noFill/>
              <a:ln w="9525">
                <a:noFill/>
                <a:miter lim="800000"/>
                <a:headEnd/>
                <a:tailEnd/>
              </a:ln>
            </p:spPr>
          </p:pic>
          <p:grpSp>
            <p:nvGrpSpPr>
              <p:cNvPr id="67" name="Grupo 66">
                <a:extLst>
                  <a:ext uri="{FF2B5EF4-FFF2-40B4-BE49-F238E27FC236}">
                    <a16:creationId xmlns:a16="http://schemas.microsoft.com/office/drawing/2014/main" id="{04744A18-BF47-4257-8746-EA02805E1414}"/>
                  </a:ext>
                </a:extLst>
              </p:cNvPr>
              <p:cNvGrpSpPr/>
              <p:nvPr/>
            </p:nvGrpSpPr>
            <p:grpSpPr>
              <a:xfrm rot="5400000">
                <a:off x="6519311" y="3863068"/>
                <a:ext cx="96011" cy="482886"/>
                <a:chOff x="5084439" y="2600293"/>
                <a:chExt cx="96011" cy="482886"/>
              </a:xfrm>
            </p:grpSpPr>
            <p:cxnSp>
              <p:nvCxnSpPr>
                <p:cNvPr id="68" name="56 Conector recto">
                  <a:extLst>
                    <a:ext uri="{FF2B5EF4-FFF2-40B4-BE49-F238E27FC236}">
                      <a16:creationId xmlns:a16="http://schemas.microsoft.com/office/drawing/2014/main" id="{2F32FBE0-E24D-4B31-BE38-F2213DD6B3C0}"/>
                    </a:ext>
                  </a:extLst>
                </p:cNvPr>
                <p:cNvCxnSpPr>
                  <a:cxnSpLocks/>
                </p:cNvCxnSpPr>
                <p:nvPr/>
              </p:nvCxnSpPr>
              <p:spPr>
                <a:xfrm>
                  <a:off x="5084439" y="2600293"/>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65 Conector recto">
                  <a:extLst>
                    <a:ext uri="{FF2B5EF4-FFF2-40B4-BE49-F238E27FC236}">
                      <a16:creationId xmlns:a16="http://schemas.microsoft.com/office/drawing/2014/main" id="{8649AB63-3A25-4475-A4A8-CC14BA5C96F2}"/>
                    </a:ext>
                  </a:extLst>
                </p:cNvPr>
                <p:cNvCxnSpPr>
                  <a:cxnSpLocks/>
                </p:cNvCxnSpPr>
                <p:nvPr/>
              </p:nvCxnSpPr>
              <p:spPr>
                <a:xfrm>
                  <a:off x="5180450" y="2600293"/>
                  <a:ext cx="0" cy="482886"/>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84" name="39 CuadroTexto">
              <a:extLst>
                <a:ext uri="{FF2B5EF4-FFF2-40B4-BE49-F238E27FC236}">
                  <a16:creationId xmlns:a16="http://schemas.microsoft.com/office/drawing/2014/main" id="{47E7C291-A943-4CB6-99BC-2296A72AD3EF}"/>
                </a:ext>
              </a:extLst>
            </p:cNvPr>
            <p:cNvSpPr txBox="1"/>
            <p:nvPr/>
          </p:nvSpPr>
          <p:spPr>
            <a:xfrm>
              <a:off x="7280219" y="4244088"/>
              <a:ext cx="656168" cy="369332"/>
            </a:xfrm>
            <a:prstGeom prst="rect">
              <a:avLst/>
            </a:prstGeom>
            <a:noFill/>
          </p:spPr>
          <p:txBody>
            <a:bodyPr wrap="square" rtlCol="0">
              <a:spAutoFit/>
            </a:bodyPr>
            <a:lstStyle/>
            <a:p>
              <a:r>
                <a:rPr lang="es-ES" b="1" dirty="0"/>
                <a:t>REX</a:t>
              </a:r>
            </a:p>
          </p:txBody>
        </p:sp>
      </p:grpSp>
      <p:grpSp>
        <p:nvGrpSpPr>
          <p:cNvPr id="87" name="Grupo 86">
            <a:extLst>
              <a:ext uri="{FF2B5EF4-FFF2-40B4-BE49-F238E27FC236}">
                <a16:creationId xmlns:a16="http://schemas.microsoft.com/office/drawing/2014/main" id="{2DD45FE7-4C70-4E78-9E1B-222C2F624A34}"/>
              </a:ext>
            </a:extLst>
          </p:cNvPr>
          <p:cNvGrpSpPr/>
          <p:nvPr/>
        </p:nvGrpSpPr>
        <p:grpSpPr>
          <a:xfrm>
            <a:off x="8018126" y="2816619"/>
            <a:ext cx="2914052" cy="1050232"/>
            <a:chOff x="6315654" y="2724000"/>
            <a:chExt cx="2648835" cy="769314"/>
          </a:xfrm>
        </p:grpSpPr>
        <p:grpSp>
          <p:nvGrpSpPr>
            <p:cNvPr id="82" name="Grupo 81">
              <a:extLst>
                <a:ext uri="{FF2B5EF4-FFF2-40B4-BE49-F238E27FC236}">
                  <a16:creationId xmlns:a16="http://schemas.microsoft.com/office/drawing/2014/main" id="{CA97B412-A763-4D7C-841A-9B8EDD89F3DB}"/>
                </a:ext>
              </a:extLst>
            </p:cNvPr>
            <p:cNvGrpSpPr/>
            <p:nvPr/>
          </p:nvGrpSpPr>
          <p:grpSpPr>
            <a:xfrm>
              <a:off x="6315654" y="2724000"/>
              <a:ext cx="1730136" cy="659414"/>
              <a:chOff x="6315654" y="2724000"/>
              <a:chExt cx="1730136" cy="659414"/>
            </a:xfrm>
          </p:grpSpPr>
          <p:pic>
            <p:nvPicPr>
              <p:cNvPr id="34" name="Picture 4">
                <a:extLst>
                  <a:ext uri="{FF2B5EF4-FFF2-40B4-BE49-F238E27FC236}">
                    <a16:creationId xmlns:a16="http://schemas.microsoft.com/office/drawing/2014/main" id="{5715BA9C-05EE-48B5-8D4D-7027A83078BD}"/>
                  </a:ext>
                </a:extLst>
              </p:cNvPr>
              <p:cNvPicPr>
                <a:picLocks noChangeAspect="1" noChangeArrowheads="1"/>
              </p:cNvPicPr>
              <p:nvPr/>
            </p:nvPicPr>
            <p:blipFill>
              <a:blip r:embed="rId10" cstate="print"/>
              <a:srcRect/>
              <a:stretch>
                <a:fillRect/>
              </a:stretch>
            </p:blipFill>
            <p:spPr bwMode="auto">
              <a:xfrm>
                <a:off x="6915366" y="2724000"/>
                <a:ext cx="1130424" cy="659414"/>
              </a:xfrm>
              <a:prstGeom prst="rect">
                <a:avLst/>
              </a:prstGeom>
              <a:noFill/>
              <a:ln w="9525">
                <a:noFill/>
                <a:miter lim="800000"/>
                <a:headEnd/>
                <a:tailEnd/>
              </a:ln>
            </p:spPr>
          </p:pic>
          <p:grpSp>
            <p:nvGrpSpPr>
              <p:cNvPr id="64" name="Grupo 63">
                <a:extLst>
                  <a:ext uri="{FF2B5EF4-FFF2-40B4-BE49-F238E27FC236}">
                    <a16:creationId xmlns:a16="http://schemas.microsoft.com/office/drawing/2014/main" id="{1EFB944D-92CE-429A-9184-B9520FF4F109}"/>
                  </a:ext>
                </a:extLst>
              </p:cNvPr>
              <p:cNvGrpSpPr/>
              <p:nvPr/>
            </p:nvGrpSpPr>
            <p:grpSpPr>
              <a:xfrm rot="5400000">
                <a:off x="6509091" y="2966583"/>
                <a:ext cx="96011" cy="482886"/>
                <a:chOff x="5084439" y="2600293"/>
                <a:chExt cx="96011" cy="482886"/>
              </a:xfrm>
            </p:grpSpPr>
            <p:cxnSp>
              <p:nvCxnSpPr>
                <p:cNvPr id="65" name="56 Conector recto">
                  <a:extLst>
                    <a:ext uri="{FF2B5EF4-FFF2-40B4-BE49-F238E27FC236}">
                      <a16:creationId xmlns:a16="http://schemas.microsoft.com/office/drawing/2014/main" id="{6770B89B-314A-4A19-92A1-75AD108AF004}"/>
                    </a:ext>
                  </a:extLst>
                </p:cNvPr>
                <p:cNvCxnSpPr>
                  <a:cxnSpLocks/>
                </p:cNvCxnSpPr>
                <p:nvPr/>
              </p:nvCxnSpPr>
              <p:spPr>
                <a:xfrm>
                  <a:off x="5084439" y="2600293"/>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65 Conector recto">
                  <a:extLst>
                    <a:ext uri="{FF2B5EF4-FFF2-40B4-BE49-F238E27FC236}">
                      <a16:creationId xmlns:a16="http://schemas.microsoft.com/office/drawing/2014/main" id="{C4860876-3AB0-49D4-A1EC-9A9719041BA4}"/>
                    </a:ext>
                  </a:extLst>
                </p:cNvPr>
                <p:cNvCxnSpPr>
                  <a:cxnSpLocks/>
                </p:cNvCxnSpPr>
                <p:nvPr/>
              </p:nvCxnSpPr>
              <p:spPr>
                <a:xfrm>
                  <a:off x="5180450" y="2600293"/>
                  <a:ext cx="0" cy="482886"/>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86" name="39 CuadroTexto">
              <a:extLst>
                <a:ext uri="{FF2B5EF4-FFF2-40B4-BE49-F238E27FC236}">
                  <a16:creationId xmlns:a16="http://schemas.microsoft.com/office/drawing/2014/main" id="{055CDC20-59D2-4355-8CE8-86F99DE313CF}"/>
                </a:ext>
              </a:extLst>
            </p:cNvPr>
            <p:cNvSpPr txBox="1"/>
            <p:nvPr/>
          </p:nvSpPr>
          <p:spPr>
            <a:xfrm>
              <a:off x="7572475" y="3185537"/>
              <a:ext cx="1392014" cy="307777"/>
            </a:xfrm>
            <a:prstGeom prst="rect">
              <a:avLst/>
            </a:prstGeom>
            <a:noFill/>
          </p:spPr>
          <p:txBody>
            <a:bodyPr wrap="square" rtlCol="0">
              <a:spAutoFit/>
            </a:bodyPr>
            <a:lstStyle/>
            <a:p>
              <a:r>
                <a:rPr lang="es-ES" sz="1400" b="1" dirty="0"/>
                <a:t>CERRADURA</a:t>
              </a:r>
            </a:p>
          </p:txBody>
        </p:sp>
      </p:grpSp>
      <p:grpSp>
        <p:nvGrpSpPr>
          <p:cNvPr id="89" name="Grupo 88">
            <a:extLst>
              <a:ext uri="{FF2B5EF4-FFF2-40B4-BE49-F238E27FC236}">
                <a16:creationId xmlns:a16="http://schemas.microsoft.com/office/drawing/2014/main" id="{EE3458C0-0FEC-4D3F-82CB-D5F2C92F73A1}"/>
              </a:ext>
            </a:extLst>
          </p:cNvPr>
          <p:cNvGrpSpPr/>
          <p:nvPr/>
        </p:nvGrpSpPr>
        <p:grpSpPr>
          <a:xfrm>
            <a:off x="8436345" y="5032927"/>
            <a:ext cx="997416" cy="1152128"/>
            <a:chOff x="6889895" y="5157192"/>
            <a:chExt cx="788988" cy="1152128"/>
          </a:xfrm>
        </p:grpSpPr>
        <p:pic>
          <p:nvPicPr>
            <p:cNvPr id="41" name="Picture 2" descr="https://customcardcanada.com/sites/default/files/product/Blue_C705.jpg">
              <a:extLst>
                <a:ext uri="{FF2B5EF4-FFF2-40B4-BE49-F238E27FC236}">
                  <a16:creationId xmlns:a16="http://schemas.microsoft.com/office/drawing/2014/main" id="{4A355AFB-5009-4E77-86C0-E1F9B0104EDE}"/>
                </a:ext>
              </a:extLst>
            </p:cNvPr>
            <p:cNvPicPr>
              <a:picLocks noChangeAspect="1" noChangeArrowheads="1"/>
            </p:cNvPicPr>
            <p:nvPr/>
          </p:nvPicPr>
          <p:blipFill>
            <a:blip r:embed="rId11" cstate="print"/>
            <a:srcRect/>
            <a:stretch>
              <a:fillRect/>
            </a:stretch>
          </p:blipFill>
          <p:spPr bwMode="auto">
            <a:xfrm>
              <a:off x="6948264" y="5157192"/>
              <a:ext cx="656167" cy="863377"/>
            </a:xfrm>
            <a:prstGeom prst="rect">
              <a:avLst/>
            </a:prstGeom>
            <a:noFill/>
          </p:spPr>
        </p:pic>
        <p:sp>
          <p:nvSpPr>
            <p:cNvPr id="88" name="TextBox 5">
              <a:extLst>
                <a:ext uri="{FF2B5EF4-FFF2-40B4-BE49-F238E27FC236}">
                  <a16:creationId xmlns:a16="http://schemas.microsoft.com/office/drawing/2014/main" id="{76A00C6F-A64D-4D5E-B815-9CD712C7E4E5}"/>
                </a:ext>
              </a:extLst>
            </p:cNvPr>
            <p:cNvSpPr txBox="1">
              <a:spLocks noChangeArrowheads="1"/>
            </p:cNvSpPr>
            <p:nvPr/>
          </p:nvSpPr>
          <p:spPr bwMode="auto">
            <a:xfrm>
              <a:off x="6889895" y="6001543"/>
              <a:ext cx="788988" cy="307777"/>
            </a:xfrm>
            <a:prstGeom prst="rect">
              <a:avLst/>
            </a:prstGeom>
            <a:noFill/>
            <a:ln w="9525">
              <a:noFill/>
              <a:miter lim="800000"/>
              <a:headEnd/>
              <a:tailEnd/>
            </a:ln>
          </p:spPr>
          <p:txBody>
            <a:bodyPr wrap="square">
              <a:spAutoFit/>
            </a:bodyPr>
            <a:lstStyle/>
            <a:p>
              <a:pPr eaLnBrk="1" hangingPunct="1"/>
              <a:r>
                <a:rPr lang="en-US" altLang="es-AR" sz="1400" b="1" dirty="0"/>
                <a:t>C705</a:t>
              </a:r>
              <a:endParaRPr lang="es-AR" altLang="es-AR" sz="1400" b="1" dirty="0"/>
            </a:p>
          </p:txBody>
        </p:sp>
      </p:grpSp>
      <p:grpSp>
        <p:nvGrpSpPr>
          <p:cNvPr id="90" name="Grupo 89">
            <a:extLst>
              <a:ext uri="{FF2B5EF4-FFF2-40B4-BE49-F238E27FC236}">
                <a16:creationId xmlns:a16="http://schemas.microsoft.com/office/drawing/2014/main" id="{A8BE8316-94F1-433A-AF08-9E89304B7729}"/>
              </a:ext>
            </a:extLst>
          </p:cNvPr>
          <p:cNvGrpSpPr/>
          <p:nvPr/>
        </p:nvGrpSpPr>
        <p:grpSpPr>
          <a:xfrm>
            <a:off x="1431567" y="4197050"/>
            <a:ext cx="1597786" cy="1933800"/>
            <a:chOff x="6817073" y="1092358"/>
            <a:chExt cx="1376721" cy="1688570"/>
          </a:xfrm>
        </p:grpSpPr>
        <p:pic>
          <p:nvPicPr>
            <p:cNvPr id="91" name="Picture 4" descr="C:\Users\mariano.muller\Desktop\PPT\SP\rem2.png">
              <a:extLst>
                <a:ext uri="{FF2B5EF4-FFF2-40B4-BE49-F238E27FC236}">
                  <a16:creationId xmlns:a16="http://schemas.microsoft.com/office/drawing/2014/main" id="{B35B15E6-B4DD-4298-8A1D-3096F5030A9E}"/>
                </a:ext>
              </a:extLst>
            </p:cNvPr>
            <p:cNvPicPr>
              <a:picLocks noChangeAspect="1" noChangeArrowheads="1"/>
            </p:cNvPicPr>
            <p:nvPr/>
          </p:nvPicPr>
          <p:blipFill>
            <a:blip r:embed="rId12" cstate="print"/>
            <a:srcRect/>
            <a:stretch>
              <a:fillRect/>
            </a:stretch>
          </p:blipFill>
          <p:spPr bwMode="auto">
            <a:xfrm>
              <a:off x="6817073" y="1092358"/>
              <a:ext cx="721823" cy="1688570"/>
            </a:xfrm>
            <a:prstGeom prst="rect">
              <a:avLst/>
            </a:prstGeom>
            <a:noFill/>
            <a:ln w="9525">
              <a:noFill/>
              <a:miter lim="800000"/>
              <a:headEnd/>
              <a:tailEnd/>
            </a:ln>
          </p:spPr>
        </p:pic>
        <p:sp>
          <p:nvSpPr>
            <p:cNvPr id="92" name="39 CuadroTexto">
              <a:extLst>
                <a:ext uri="{FF2B5EF4-FFF2-40B4-BE49-F238E27FC236}">
                  <a16:creationId xmlns:a16="http://schemas.microsoft.com/office/drawing/2014/main" id="{2CFE8447-E0B3-4692-B138-A52000F22B35}"/>
                </a:ext>
              </a:extLst>
            </p:cNvPr>
            <p:cNvSpPr txBox="1"/>
            <p:nvPr/>
          </p:nvSpPr>
          <p:spPr>
            <a:xfrm>
              <a:off x="7348252" y="2312655"/>
              <a:ext cx="845542" cy="369332"/>
            </a:xfrm>
            <a:prstGeom prst="rect">
              <a:avLst/>
            </a:prstGeom>
            <a:noFill/>
          </p:spPr>
          <p:txBody>
            <a:bodyPr wrap="square" rtlCol="0">
              <a:spAutoFit/>
            </a:bodyPr>
            <a:lstStyle/>
            <a:p>
              <a:r>
                <a:rPr lang="es-ES" b="1" dirty="0"/>
                <a:t>RAC2</a:t>
              </a:r>
            </a:p>
          </p:txBody>
        </p:sp>
      </p:grpSp>
      <p:sp>
        <p:nvSpPr>
          <p:cNvPr id="73" name="Subtítulo 2">
            <a:extLst>
              <a:ext uri="{FF2B5EF4-FFF2-40B4-BE49-F238E27FC236}">
                <a16:creationId xmlns:a16="http://schemas.microsoft.com/office/drawing/2014/main" id="{3FC291EC-E9A2-44D5-87C2-0CA52E596634}"/>
              </a:ext>
            </a:extLst>
          </p:cNvPr>
          <p:cNvSpPr txBox="1">
            <a:spLocks/>
          </p:cNvSpPr>
          <p:nvPr/>
        </p:nvSpPr>
        <p:spPr>
          <a:xfrm>
            <a:off x="3787651" y="806225"/>
            <a:ext cx="4516978"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Control de acceso para EVO</a:t>
            </a:r>
            <a:endParaRPr lang="es-AR" b="1" dirty="0"/>
          </a:p>
        </p:txBody>
      </p:sp>
      <p:sp>
        <p:nvSpPr>
          <p:cNvPr id="94" name="Subtítulo 2">
            <a:extLst>
              <a:ext uri="{FF2B5EF4-FFF2-40B4-BE49-F238E27FC236}">
                <a16:creationId xmlns:a16="http://schemas.microsoft.com/office/drawing/2014/main" id="{03DF746A-B466-4734-9481-3A2CB31FB95D}"/>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grpSp>
        <p:nvGrpSpPr>
          <p:cNvPr id="3" name="Grupo 2">
            <a:extLst>
              <a:ext uri="{FF2B5EF4-FFF2-40B4-BE49-F238E27FC236}">
                <a16:creationId xmlns:a16="http://schemas.microsoft.com/office/drawing/2014/main" id="{7CBDD480-4704-41DB-8F97-C4D68CF4AE33}"/>
              </a:ext>
            </a:extLst>
          </p:cNvPr>
          <p:cNvGrpSpPr/>
          <p:nvPr/>
        </p:nvGrpSpPr>
        <p:grpSpPr>
          <a:xfrm>
            <a:off x="2240881" y="1519432"/>
            <a:ext cx="2998657" cy="1754467"/>
            <a:chOff x="1156330" y="1519433"/>
            <a:chExt cx="2559207" cy="1483112"/>
          </a:xfrm>
        </p:grpSpPr>
        <p:grpSp>
          <p:nvGrpSpPr>
            <p:cNvPr id="109" name="Grupo 108">
              <a:extLst>
                <a:ext uri="{FF2B5EF4-FFF2-40B4-BE49-F238E27FC236}">
                  <a16:creationId xmlns:a16="http://schemas.microsoft.com/office/drawing/2014/main" id="{92E88510-5F47-4E4F-8CE4-1D286CD7E47B}"/>
                </a:ext>
              </a:extLst>
            </p:cNvPr>
            <p:cNvGrpSpPr/>
            <p:nvPr/>
          </p:nvGrpSpPr>
          <p:grpSpPr>
            <a:xfrm>
              <a:off x="1156330" y="1519433"/>
              <a:ext cx="2559207" cy="1157256"/>
              <a:chOff x="940307" y="1091959"/>
              <a:chExt cx="2559207" cy="1157256"/>
            </a:xfrm>
          </p:grpSpPr>
          <p:pic>
            <p:nvPicPr>
              <p:cNvPr id="103" name="Imagen 102">
                <a:extLst>
                  <a:ext uri="{FF2B5EF4-FFF2-40B4-BE49-F238E27FC236}">
                    <a16:creationId xmlns:a16="http://schemas.microsoft.com/office/drawing/2014/main" id="{0B0FE2E6-59DB-4ECC-8570-F01AC5969A3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0307" y="1091959"/>
                <a:ext cx="1301591" cy="1157256"/>
              </a:xfrm>
              <a:prstGeom prst="rect">
                <a:avLst/>
              </a:prstGeom>
            </p:spPr>
          </p:pic>
          <p:grpSp>
            <p:nvGrpSpPr>
              <p:cNvPr id="108" name="Grupo 107">
                <a:extLst>
                  <a:ext uri="{FF2B5EF4-FFF2-40B4-BE49-F238E27FC236}">
                    <a16:creationId xmlns:a16="http://schemas.microsoft.com/office/drawing/2014/main" id="{7DA4F7F9-CC40-4322-8931-F3A5C6B2806E}"/>
                  </a:ext>
                </a:extLst>
              </p:cNvPr>
              <p:cNvGrpSpPr/>
              <p:nvPr/>
            </p:nvGrpSpPr>
            <p:grpSpPr>
              <a:xfrm rot="5400000">
                <a:off x="2845391" y="1123337"/>
                <a:ext cx="277001" cy="1031244"/>
                <a:chOff x="2721980" y="1418328"/>
                <a:chExt cx="288033" cy="482886"/>
              </a:xfrm>
            </p:grpSpPr>
            <p:cxnSp>
              <p:nvCxnSpPr>
                <p:cNvPr id="104" name="56 Conector recto">
                  <a:extLst>
                    <a:ext uri="{FF2B5EF4-FFF2-40B4-BE49-F238E27FC236}">
                      <a16:creationId xmlns:a16="http://schemas.microsoft.com/office/drawing/2014/main" id="{CF68D70F-96AC-486C-85C7-E4E0FCBD6094}"/>
                    </a:ext>
                  </a:extLst>
                </p:cNvPr>
                <p:cNvCxnSpPr>
                  <a:cxnSpLocks/>
                </p:cNvCxnSpPr>
                <p:nvPr/>
              </p:nvCxnSpPr>
              <p:spPr>
                <a:xfrm>
                  <a:off x="2721980" y="1418328"/>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65 Conector recto">
                  <a:extLst>
                    <a:ext uri="{FF2B5EF4-FFF2-40B4-BE49-F238E27FC236}">
                      <a16:creationId xmlns:a16="http://schemas.microsoft.com/office/drawing/2014/main" id="{6684329F-6A53-4204-8AC5-5DF5A2AAC6FE}"/>
                    </a:ext>
                  </a:extLst>
                </p:cNvPr>
                <p:cNvCxnSpPr>
                  <a:cxnSpLocks/>
                </p:cNvCxnSpPr>
                <p:nvPr/>
              </p:nvCxnSpPr>
              <p:spPr>
                <a:xfrm>
                  <a:off x="2817991" y="1418328"/>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66 Conector recto">
                  <a:extLst>
                    <a:ext uri="{FF2B5EF4-FFF2-40B4-BE49-F238E27FC236}">
                      <a16:creationId xmlns:a16="http://schemas.microsoft.com/office/drawing/2014/main" id="{040EA4AB-6492-45C0-A640-01F0BF55CB93}"/>
                    </a:ext>
                  </a:extLst>
                </p:cNvPr>
                <p:cNvCxnSpPr>
                  <a:cxnSpLocks/>
                </p:cNvCxnSpPr>
                <p:nvPr/>
              </p:nvCxnSpPr>
              <p:spPr>
                <a:xfrm>
                  <a:off x="2914002" y="1418328"/>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67 Conector recto">
                  <a:extLst>
                    <a:ext uri="{FF2B5EF4-FFF2-40B4-BE49-F238E27FC236}">
                      <a16:creationId xmlns:a16="http://schemas.microsoft.com/office/drawing/2014/main" id="{8A400FA7-2B5E-4382-A251-6672E7A588E4}"/>
                    </a:ext>
                  </a:extLst>
                </p:cNvPr>
                <p:cNvCxnSpPr>
                  <a:cxnSpLocks/>
                </p:cNvCxnSpPr>
                <p:nvPr/>
              </p:nvCxnSpPr>
              <p:spPr>
                <a:xfrm>
                  <a:off x="3010013" y="1418328"/>
                  <a:ext cx="0" cy="482886"/>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 name="Rectángulo 1">
              <a:extLst>
                <a:ext uri="{FF2B5EF4-FFF2-40B4-BE49-F238E27FC236}">
                  <a16:creationId xmlns:a16="http://schemas.microsoft.com/office/drawing/2014/main" id="{6EC00B94-0304-4DE0-9795-F80EB087906D}"/>
                </a:ext>
              </a:extLst>
            </p:cNvPr>
            <p:cNvSpPr/>
            <p:nvPr/>
          </p:nvSpPr>
          <p:spPr>
            <a:xfrm>
              <a:off x="1826613" y="2633213"/>
              <a:ext cx="702436" cy="369332"/>
            </a:xfrm>
            <a:prstGeom prst="rect">
              <a:avLst/>
            </a:prstGeom>
          </p:spPr>
          <p:txBody>
            <a:bodyPr wrap="none">
              <a:spAutoFit/>
            </a:bodyPr>
            <a:lstStyle/>
            <a:p>
              <a:r>
                <a:rPr lang="es-ES" b="1" dirty="0"/>
                <a:t>RTX3</a:t>
              </a:r>
            </a:p>
          </p:txBody>
        </p:sp>
      </p:grpSp>
      <p:grpSp>
        <p:nvGrpSpPr>
          <p:cNvPr id="6" name="Grupo 5">
            <a:extLst>
              <a:ext uri="{FF2B5EF4-FFF2-40B4-BE49-F238E27FC236}">
                <a16:creationId xmlns:a16="http://schemas.microsoft.com/office/drawing/2014/main" id="{86594DC4-D66D-4A6D-81CE-D51DB7831824}"/>
              </a:ext>
            </a:extLst>
          </p:cNvPr>
          <p:cNvGrpSpPr/>
          <p:nvPr/>
        </p:nvGrpSpPr>
        <p:grpSpPr>
          <a:xfrm>
            <a:off x="3022541" y="3501656"/>
            <a:ext cx="2557511" cy="1422831"/>
            <a:chOff x="1457349" y="3414894"/>
            <a:chExt cx="2674289" cy="1223516"/>
          </a:xfrm>
        </p:grpSpPr>
        <p:grpSp>
          <p:nvGrpSpPr>
            <p:cNvPr id="81" name="Grupo 80">
              <a:extLst>
                <a:ext uri="{FF2B5EF4-FFF2-40B4-BE49-F238E27FC236}">
                  <a16:creationId xmlns:a16="http://schemas.microsoft.com/office/drawing/2014/main" id="{064DE616-C72B-4258-843A-C26DEF7A13C8}"/>
                </a:ext>
              </a:extLst>
            </p:cNvPr>
            <p:cNvGrpSpPr/>
            <p:nvPr/>
          </p:nvGrpSpPr>
          <p:grpSpPr>
            <a:xfrm>
              <a:off x="1950189" y="3571366"/>
              <a:ext cx="2181449" cy="1067044"/>
              <a:chOff x="1815284" y="3266837"/>
              <a:chExt cx="2181449" cy="826937"/>
            </a:xfrm>
          </p:grpSpPr>
          <p:grpSp>
            <p:nvGrpSpPr>
              <p:cNvPr id="31" name="36 Grupo">
                <a:extLst>
                  <a:ext uri="{FF2B5EF4-FFF2-40B4-BE49-F238E27FC236}">
                    <a16:creationId xmlns:a16="http://schemas.microsoft.com/office/drawing/2014/main" id="{3BB0C40C-6D5C-4AF9-9A19-DC18F232039B}"/>
                  </a:ext>
                </a:extLst>
              </p:cNvPr>
              <p:cNvGrpSpPr/>
              <p:nvPr/>
            </p:nvGrpSpPr>
            <p:grpSpPr>
              <a:xfrm>
                <a:off x="1815284" y="3266837"/>
                <a:ext cx="2181449" cy="826937"/>
                <a:chOff x="1043608" y="5085184"/>
                <a:chExt cx="2181449" cy="826937"/>
              </a:xfrm>
            </p:grpSpPr>
            <p:pic>
              <p:nvPicPr>
                <p:cNvPr id="32" name="Picture 5" descr="C:\Users\mariano.muller\Desktop\Sin título.png">
                  <a:extLst>
                    <a:ext uri="{FF2B5EF4-FFF2-40B4-BE49-F238E27FC236}">
                      <a16:creationId xmlns:a16="http://schemas.microsoft.com/office/drawing/2014/main" id="{06279135-94EB-4443-AFFB-27FB2E37ADB2}"/>
                    </a:ext>
                  </a:extLst>
                </p:cNvPr>
                <p:cNvPicPr>
                  <a:picLocks noChangeAspect="1" noChangeArrowheads="1"/>
                </p:cNvPicPr>
                <p:nvPr/>
              </p:nvPicPr>
              <p:blipFill>
                <a:blip r:embed="rId14" cstate="print"/>
                <a:srcRect/>
                <a:stretch>
                  <a:fillRect/>
                </a:stretch>
              </p:blipFill>
              <p:spPr bwMode="auto">
                <a:xfrm>
                  <a:off x="1187624" y="5085184"/>
                  <a:ext cx="1118637" cy="576064"/>
                </a:xfrm>
                <a:prstGeom prst="rect">
                  <a:avLst/>
                </a:prstGeom>
                <a:noFill/>
              </p:spPr>
            </p:pic>
            <p:sp>
              <p:nvSpPr>
                <p:cNvPr id="33" name="33 CuadroTexto">
                  <a:extLst>
                    <a:ext uri="{FF2B5EF4-FFF2-40B4-BE49-F238E27FC236}">
                      <a16:creationId xmlns:a16="http://schemas.microsoft.com/office/drawing/2014/main" id="{CA30AF3F-6F96-4F3C-B60E-1D908DCFEF4D}"/>
                    </a:ext>
                  </a:extLst>
                </p:cNvPr>
                <p:cNvSpPr txBox="1"/>
                <p:nvPr/>
              </p:nvSpPr>
              <p:spPr>
                <a:xfrm>
                  <a:off x="1043608" y="5661248"/>
                  <a:ext cx="2181449" cy="250873"/>
                </a:xfrm>
                <a:prstGeom prst="rect">
                  <a:avLst/>
                </a:prstGeom>
                <a:noFill/>
              </p:spPr>
              <p:txBody>
                <a:bodyPr wrap="none" rtlCol="0">
                  <a:spAutoFit/>
                </a:bodyPr>
                <a:lstStyle/>
                <a:p>
                  <a:r>
                    <a:rPr lang="en-US" sz="1200" b="1" dirty="0"/>
                    <a:t>MAGNÉTICO PUERTA</a:t>
                  </a:r>
                  <a:endParaRPr lang="es-ES" sz="1200" b="1" dirty="0"/>
                </a:p>
              </p:txBody>
            </p:sp>
          </p:grpSp>
          <p:grpSp>
            <p:nvGrpSpPr>
              <p:cNvPr id="54" name="Grupo 53">
                <a:extLst>
                  <a:ext uri="{FF2B5EF4-FFF2-40B4-BE49-F238E27FC236}">
                    <a16:creationId xmlns:a16="http://schemas.microsoft.com/office/drawing/2014/main" id="{1956AF61-09CF-4516-95D9-665D8F8AE024}"/>
                  </a:ext>
                </a:extLst>
              </p:cNvPr>
              <p:cNvGrpSpPr/>
              <p:nvPr/>
            </p:nvGrpSpPr>
            <p:grpSpPr>
              <a:xfrm rot="5400000">
                <a:off x="3366349" y="3414166"/>
                <a:ext cx="96011" cy="482886"/>
                <a:chOff x="5084439" y="2600293"/>
                <a:chExt cx="96011" cy="482886"/>
              </a:xfrm>
            </p:grpSpPr>
            <p:cxnSp>
              <p:nvCxnSpPr>
                <p:cNvPr id="55" name="56 Conector recto">
                  <a:extLst>
                    <a:ext uri="{FF2B5EF4-FFF2-40B4-BE49-F238E27FC236}">
                      <a16:creationId xmlns:a16="http://schemas.microsoft.com/office/drawing/2014/main" id="{B494626F-8498-490B-8838-5F0BA5AE358A}"/>
                    </a:ext>
                  </a:extLst>
                </p:cNvPr>
                <p:cNvCxnSpPr>
                  <a:cxnSpLocks/>
                </p:cNvCxnSpPr>
                <p:nvPr/>
              </p:nvCxnSpPr>
              <p:spPr>
                <a:xfrm>
                  <a:off x="5084439" y="2600293"/>
                  <a:ext cx="0" cy="48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65 Conector recto">
                  <a:extLst>
                    <a:ext uri="{FF2B5EF4-FFF2-40B4-BE49-F238E27FC236}">
                      <a16:creationId xmlns:a16="http://schemas.microsoft.com/office/drawing/2014/main" id="{BE6333AA-1D66-49A9-A323-0D339C5D49BF}"/>
                    </a:ext>
                  </a:extLst>
                </p:cNvPr>
                <p:cNvCxnSpPr>
                  <a:cxnSpLocks/>
                </p:cNvCxnSpPr>
                <p:nvPr/>
              </p:nvCxnSpPr>
              <p:spPr>
                <a:xfrm>
                  <a:off x="5180450" y="2600293"/>
                  <a:ext cx="0" cy="482886"/>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5" name="Imagen 4" descr="Imagen que contiene sentado, blanco&#10;&#10;Descripción generada automáticamente">
              <a:extLst>
                <a:ext uri="{FF2B5EF4-FFF2-40B4-BE49-F238E27FC236}">
                  <a16:creationId xmlns:a16="http://schemas.microsoft.com/office/drawing/2014/main" id="{61B6D215-2432-4AAA-8AC3-B6D3FCAC65F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854" t="8427" r="33340" b="7058"/>
            <a:stretch/>
          </p:blipFill>
          <p:spPr>
            <a:xfrm>
              <a:off x="1457349" y="3414894"/>
              <a:ext cx="434979" cy="1087437"/>
            </a:xfrm>
            <a:prstGeom prst="rect">
              <a:avLst/>
            </a:prstGeom>
          </p:spPr>
        </p:pic>
      </p:grpSp>
    </p:spTree>
    <p:extLst>
      <p:ext uri="{BB962C8B-B14F-4D97-AF65-F5344CB8AC3E}">
        <p14:creationId xmlns:p14="http://schemas.microsoft.com/office/powerpoint/2010/main" val="36779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p:cTn id="14" dur="500" fill="hold"/>
                                        <p:tgtEl>
                                          <p:spTgt spid="80"/>
                                        </p:tgtEl>
                                        <p:attrNameLst>
                                          <p:attrName>ppt_w</p:attrName>
                                        </p:attrNameLst>
                                      </p:cBhvr>
                                      <p:tavLst>
                                        <p:tav tm="0">
                                          <p:val>
                                            <p:fltVal val="0"/>
                                          </p:val>
                                        </p:tav>
                                        <p:tav tm="100000">
                                          <p:val>
                                            <p:strVal val="#ppt_w"/>
                                          </p:val>
                                        </p:tav>
                                      </p:tavLst>
                                    </p:anim>
                                    <p:anim calcmode="lin" valueType="num">
                                      <p:cBhvr>
                                        <p:cTn id="15" dur="500" fill="hold"/>
                                        <p:tgtEl>
                                          <p:spTgt spid="80"/>
                                        </p:tgtEl>
                                        <p:attrNameLst>
                                          <p:attrName>ppt_h</p:attrName>
                                        </p:attrNameLst>
                                      </p:cBhvr>
                                      <p:tavLst>
                                        <p:tav tm="0">
                                          <p:val>
                                            <p:fltVal val="0"/>
                                          </p:val>
                                        </p:tav>
                                        <p:tav tm="100000">
                                          <p:val>
                                            <p:strVal val="#ppt_h"/>
                                          </p:val>
                                        </p:tav>
                                      </p:tavLst>
                                    </p:anim>
                                    <p:animEffect transition="in" filter="fade">
                                      <p:cBhvr>
                                        <p:cTn id="16" dur="500"/>
                                        <p:tgtEl>
                                          <p:spTgt spid="8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anim calcmode="lin" valueType="num">
                                      <p:cBhvr>
                                        <p:cTn id="21" dur="500" fill="hold"/>
                                        <p:tgtEl>
                                          <p:spTgt spid="79"/>
                                        </p:tgtEl>
                                        <p:attrNameLst>
                                          <p:attrName>ppt_w</p:attrName>
                                        </p:attrNameLst>
                                      </p:cBhvr>
                                      <p:tavLst>
                                        <p:tav tm="0">
                                          <p:val>
                                            <p:fltVal val="0"/>
                                          </p:val>
                                        </p:tav>
                                        <p:tav tm="100000">
                                          <p:val>
                                            <p:strVal val="#ppt_w"/>
                                          </p:val>
                                        </p:tav>
                                      </p:tavLst>
                                    </p:anim>
                                    <p:anim calcmode="lin" valueType="num">
                                      <p:cBhvr>
                                        <p:cTn id="22" dur="500" fill="hold"/>
                                        <p:tgtEl>
                                          <p:spTgt spid="79"/>
                                        </p:tgtEl>
                                        <p:attrNameLst>
                                          <p:attrName>ppt_h</p:attrName>
                                        </p:attrNameLst>
                                      </p:cBhvr>
                                      <p:tavLst>
                                        <p:tav tm="0">
                                          <p:val>
                                            <p:fltVal val="0"/>
                                          </p:val>
                                        </p:tav>
                                        <p:tav tm="100000">
                                          <p:val>
                                            <p:strVal val="#ppt_h"/>
                                          </p:val>
                                        </p:tav>
                                      </p:tavLst>
                                    </p:anim>
                                    <p:animEffect transition="in" filter="fade">
                                      <p:cBhvr>
                                        <p:cTn id="23" dur="500"/>
                                        <p:tgtEl>
                                          <p:spTgt spid="7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7"/>
                                        </p:tgtEl>
                                        <p:attrNameLst>
                                          <p:attrName>style.visibility</p:attrName>
                                        </p:attrNameLst>
                                      </p:cBhvr>
                                      <p:to>
                                        <p:strVal val="visible"/>
                                      </p:to>
                                    </p:set>
                                    <p:anim calcmode="lin" valueType="num">
                                      <p:cBhvr>
                                        <p:cTn id="28" dur="500" fill="hold"/>
                                        <p:tgtEl>
                                          <p:spTgt spid="87"/>
                                        </p:tgtEl>
                                        <p:attrNameLst>
                                          <p:attrName>ppt_w</p:attrName>
                                        </p:attrNameLst>
                                      </p:cBhvr>
                                      <p:tavLst>
                                        <p:tav tm="0">
                                          <p:val>
                                            <p:fltVal val="0"/>
                                          </p:val>
                                        </p:tav>
                                        <p:tav tm="100000">
                                          <p:val>
                                            <p:strVal val="#ppt_w"/>
                                          </p:val>
                                        </p:tav>
                                      </p:tavLst>
                                    </p:anim>
                                    <p:anim calcmode="lin" valueType="num">
                                      <p:cBhvr>
                                        <p:cTn id="29" dur="500" fill="hold"/>
                                        <p:tgtEl>
                                          <p:spTgt spid="87"/>
                                        </p:tgtEl>
                                        <p:attrNameLst>
                                          <p:attrName>ppt_h</p:attrName>
                                        </p:attrNameLst>
                                      </p:cBhvr>
                                      <p:tavLst>
                                        <p:tav tm="0">
                                          <p:val>
                                            <p:fltVal val="0"/>
                                          </p:val>
                                        </p:tav>
                                        <p:tav tm="100000">
                                          <p:val>
                                            <p:strVal val="#ppt_h"/>
                                          </p:val>
                                        </p:tav>
                                      </p:tavLst>
                                    </p:anim>
                                    <p:animEffect transition="in" filter="fade">
                                      <p:cBhvr>
                                        <p:cTn id="30" dur="500"/>
                                        <p:tgtEl>
                                          <p:spTgt spid="8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p:cTn id="35" dur="500" fill="hold"/>
                                        <p:tgtEl>
                                          <p:spTgt spid="85"/>
                                        </p:tgtEl>
                                        <p:attrNameLst>
                                          <p:attrName>ppt_w</p:attrName>
                                        </p:attrNameLst>
                                      </p:cBhvr>
                                      <p:tavLst>
                                        <p:tav tm="0">
                                          <p:val>
                                            <p:fltVal val="0"/>
                                          </p:val>
                                        </p:tav>
                                        <p:tav tm="100000">
                                          <p:val>
                                            <p:strVal val="#ppt_w"/>
                                          </p:val>
                                        </p:tav>
                                      </p:tavLst>
                                    </p:anim>
                                    <p:anim calcmode="lin" valueType="num">
                                      <p:cBhvr>
                                        <p:cTn id="36" dur="500" fill="hold"/>
                                        <p:tgtEl>
                                          <p:spTgt spid="85"/>
                                        </p:tgtEl>
                                        <p:attrNameLst>
                                          <p:attrName>ppt_h</p:attrName>
                                        </p:attrNameLst>
                                      </p:cBhvr>
                                      <p:tavLst>
                                        <p:tav tm="0">
                                          <p:val>
                                            <p:fltVal val="0"/>
                                          </p:val>
                                        </p:tav>
                                        <p:tav tm="100000">
                                          <p:val>
                                            <p:strVal val="#ppt_h"/>
                                          </p:val>
                                        </p:tav>
                                      </p:tavLst>
                                    </p:anim>
                                    <p:animEffect transition="in" filter="fade">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89"/>
                                        </p:tgtEl>
                                        <p:attrNameLst>
                                          <p:attrName>style.visibility</p:attrName>
                                        </p:attrNameLst>
                                      </p:cBhvr>
                                      <p:to>
                                        <p:strVal val="visible"/>
                                      </p:to>
                                    </p:set>
                                    <p:anim calcmode="lin" valueType="num">
                                      <p:cBhvr>
                                        <p:cTn id="49" dur="500" fill="hold"/>
                                        <p:tgtEl>
                                          <p:spTgt spid="89"/>
                                        </p:tgtEl>
                                        <p:attrNameLst>
                                          <p:attrName>ppt_w</p:attrName>
                                        </p:attrNameLst>
                                      </p:cBhvr>
                                      <p:tavLst>
                                        <p:tav tm="0">
                                          <p:val>
                                            <p:fltVal val="0"/>
                                          </p:val>
                                        </p:tav>
                                        <p:tav tm="100000">
                                          <p:val>
                                            <p:strVal val="#ppt_w"/>
                                          </p:val>
                                        </p:tav>
                                      </p:tavLst>
                                    </p:anim>
                                    <p:anim calcmode="lin" valueType="num">
                                      <p:cBhvr>
                                        <p:cTn id="50" dur="500" fill="hold"/>
                                        <p:tgtEl>
                                          <p:spTgt spid="89"/>
                                        </p:tgtEl>
                                        <p:attrNameLst>
                                          <p:attrName>ppt_h</p:attrName>
                                        </p:attrNameLst>
                                      </p:cBhvr>
                                      <p:tavLst>
                                        <p:tav tm="0">
                                          <p:val>
                                            <p:fltVal val="0"/>
                                          </p:val>
                                        </p:tav>
                                        <p:tav tm="100000">
                                          <p:val>
                                            <p:strVal val="#ppt_h"/>
                                          </p:val>
                                        </p:tav>
                                      </p:tavLst>
                                    </p:anim>
                                    <p:animEffect transition="in" filter="fade">
                                      <p:cBhvr>
                                        <p:cTn id="51" dur="500"/>
                                        <p:tgtEl>
                                          <p:spTgt spid="8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fltVal val="0"/>
                                          </p:val>
                                        </p:tav>
                                        <p:tav tm="100000">
                                          <p:val>
                                            <p:strVal val="#ppt_w"/>
                                          </p:val>
                                        </p:tav>
                                      </p:tavLst>
                                    </p:anim>
                                    <p:anim calcmode="lin" valueType="num">
                                      <p:cBhvr>
                                        <p:cTn id="57" dur="500" fill="hold"/>
                                        <p:tgtEl>
                                          <p:spTgt spid="38"/>
                                        </p:tgtEl>
                                        <p:attrNameLst>
                                          <p:attrName>ppt_h</p:attrName>
                                        </p:attrNameLst>
                                      </p:cBhvr>
                                      <p:tavLst>
                                        <p:tav tm="0">
                                          <p:val>
                                            <p:fltVal val="0"/>
                                          </p:val>
                                        </p:tav>
                                        <p:tav tm="100000">
                                          <p:val>
                                            <p:strVal val="#ppt_h"/>
                                          </p:val>
                                        </p:tav>
                                      </p:tavLst>
                                    </p:anim>
                                    <p:animEffect transition="in" filter="fade">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500" fill="hold"/>
                                        <p:tgtEl>
                                          <p:spTgt spid="3"/>
                                        </p:tgtEl>
                                        <p:attrNameLst>
                                          <p:attrName>ppt_w</p:attrName>
                                        </p:attrNameLst>
                                      </p:cBhvr>
                                      <p:tavLst>
                                        <p:tav tm="0">
                                          <p:val>
                                            <p:fltVal val="0"/>
                                          </p:val>
                                        </p:tav>
                                        <p:tav tm="100000">
                                          <p:val>
                                            <p:strVal val="#ppt_w"/>
                                          </p:val>
                                        </p:tav>
                                      </p:tavLst>
                                    </p:anim>
                                    <p:anim calcmode="lin" valueType="num">
                                      <p:cBhvr>
                                        <p:cTn id="64" dur="500" fill="hold"/>
                                        <p:tgtEl>
                                          <p:spTgt spid="3"/>
                                        </p:tgtEl>
                                        <p:attrNameLst>
                                          <p:attrName>ppt_h</p:attrName>
                                        </p:attrNameLst>
                                      </p:cBhvr>
                                      <p:tavLst>
                                        <p:tav tm="0">
                                          <p:val>
                                            <p:fltVal val="0"/>
                                          </p:val>
                                        </p:tav>
                                        <p:tav tm="100000">
                                          <p:val>
                                            <p:strVal val="#ppt_h"/>
                                          </p:val>
                                        </p:tav>
                                      </p:tavLst>
                                    </p:anim>
                                    <p:animEffect transition="in" filter="fade">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90"/>
                                        </p:tgtEl>
                                        <p:attrNameLst>
                                          <p:attrName>style.visibility</p:attrName>
                                        </p:attrNameLst>
                                      </p:cBhvr>
                                      <p:to>
                                        <p:strVal val="visible"/>
                                      </p:to>
                                    </p:set>
                                    <p:anim calcmode="lin" valueType="num">
                                      <p:cBhvr>
                                        <p:cTn id="70" dur="500" fill="hold"/>
                                        <p:tgtEl>
                                          <p:spTgt spid="90"/>
                                        </p:tgtEl>
                                        <p:attrNameLst>
                                          <p:attrName>ppt_w</p:attrName>
                                        </p:attrNameLst>
                                      </p:cBhvr>
                                      <p:tavLst>
                                        <p:tav tm="0">
                                          <p:val>
                                            <p:fltVal val="0"/>
                                          </p:val>
                                        </p:tav>
                                        <p:tav tm="100000">
                                          <p:val>
                                            <p:strVal val="#ppt_w"/>
                                          </p:val>
                                        </p:tav>
                                      </p:tavLst>
                                    </p:anim>
                                    <p:anim calcmode="lin" valueType="num">
                                      <p:cBhvr>
                                        <p:cTn id="71" dur="500" fill="hold"/>
                                        <p:tgtEl>
                                          <p:spTgt spid="90"/>
                                        </p:tgtEl>
                                        <p:attrNameLst>
                                          <p:attrName>ppt_h</p:attrName>
                                        </p:attrNameLst>
                                      </p:cBhvr>
                                      <p:tavLst>
                                        <p:tav tm="0">
                                          <p:val>
                                            <p:fltVal val="0"/>
                                          </p:val>
                                        </p:tav>
                                        <p:tav tm="100000">
                                          <p:val>
                                            <p:strVal val="#ppt_h"/>
                                          </p:val>
                                        </p:tav>
                                      </p:tavLst>
                                    </p:anim>
                                    <p:animEffect transition="in" filter="fade">
                                      <p:cBhvr>
                                        <p:cTn id="7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2CF8ED65-FBBF-4148-BAC6-D15BACB29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grpSp>
        <p:nvGrpSpPr>
          <p:cNvPr id="4" name="Grupo 3">
            <a:extLst>
              <a:ext uri="{FF2B5EF4-FFF2-40B4-BE49-F238E27FC236}">
                <a16:creationId xmlns:a16="http://schemas.microsoft.com/office/drawing/2014/main" id="{CF56A434-E53B-4C45-8725-9B391620EFF1}"/>
              </a:ext>
            </a:extLst>
          </p:cNvPr>
          <p:cNvGrpSpPr/>
          <p:nvPr/>
        </p:nvGrpSpPr>
        <p:grpSpPr>
          <a:xfrm>
            <a:off x="3043225" y="4020714"/>
            <a:ext cx="2776729" cy="2087917"/>
            <a:chOff x="1923611" y="4160358"/>
            <a:chExt cx="2921987" cy="2288278"/>
          </a:xfrm>
        </p:grpSpPr>
        <p:pic>
          <p:nvPicPr>
            <p:cNvPr id="13" name="Picture 11" descr="C:\Users\mariano.muller\Desktop\PPT\SP\tm50.png">
              <a:extLst>
                <a:ext uri="{FF2B5EF4-FFF2-40B4-BE49-F238E27FC236}">
                  <a16:creationId xmlns:a16="http://schemas.microsoft.com/office/drawing/2014/main" id="{B27BF20C-9B88-4837-A832-835996F36EAC}"/>
                </a:ext>
              </a:extLst>
            </p:cNvPr>
            <p:cNvPicPr>
              <a:picLocks noChangeAspect="1" noChangeArrowheads="1"/>
            </p:cNvPicPr>
            <p:nvPr/>
          </p:nvPicPr>
          <p:blipFill>
            <a:blip r:embed="rId4" cstate="print"/>
            <a:srcRect/>
            <a:stretch>
              <a:fillRect/>
            </a:stretch>
          </p:blipFill>
          <p:spPr bwMode="auto">
            <a:xfrm>
              <a:off x="1923611" y="4160358"/>
              <a:ext cx="2576381" cy="1805221"/>
            </a:xfrm>
            <a:prstGeom prst="rect">
              <a:avLst/>
            </a:prstGeom>
            <a:noFill/>
            <a:ln w="9525">
              <a:noFill/>
              <a:miter lim="800000"/>
              <a:headEnd/>
              <a:tailEnd/>
            </a:ln>
          </p:spPr>
        </p:pic>
        <p:sp>
          <p:nvSpPr>
            <p:cNvPr id="14" name="CuadroTexto 13">
              <a:extLst>
                <a:ext uri="{FF2B5EF4-FFF2-40B4-BE49-F238E27FC236}">
                  <a16:creationId xmlns:a16="http://schemas.microsoft.com/office/drawing/2014/main" id="{A2CD774B-CD43-49B5-BEBB-15FD60AD1878}"/>
                </a:ext>
              </a:extLst>
            </p:cNvPr>
            <p:cNvSpPr txBox="1"/>
            <p:nvPr/>
          </p:nvSpPr>
          <p:spPr>
            <a:xfrm>
              <a:off x="3714672" y="6043862"/>
              <a:ext cx="1130926" cy="404774"/>
            </a:xfrm>
            <a:prstGeom prst="rect">
              <a:avLst/>
            </a:prstGeom>
            <a:noFill/>
          </p:spPr>
          <p:txBody>
            <a:bodyPr wrap="square" rtlCol="0">
              <a:spAutoFit/>
            </a:bodyPr>
            <a:lstStyle/>
            <a:p>
              <a:r>
                <a:rPr lang="es-AR" b="1" dirty="0"/>
                <a:t>TM50</a:t>
              </a:r>
            </a:p>
          </p:txBody>
        </p:sp>
      </p:grpSp>
      <p:grpSp>
        <p:nvGrpSpPr>
          <p:cNvPr id="3" name="Grupo 2">
            <a:extLst>
              <a:ext uri="{FF2B5EF4-FFF2-40B4-BE49-F238E27FC236}">
                <a16:creationId xmlns:a16="http://schemas.microsoft.com/office/drawing/2014/main" id="{DE0C4C17-3266-4324-B35E-F75180D781EC}"/>
              </a:ext>
            </a:extLst>
          </p:cNvPr>
          <p:cNvGrpSpPr/>
          <p:nvPr/>
        </p:nvGrpSpPr>
        <p:grpSpPr>
          <a:xfrm>
            <a:off x="8248643" y="3977550"/>
            <a:ext cx="3064759" cy="2189745"/>
            <a:chOff x="5119194" y="4183523"/>
            <a:chExt cx="2778984" cy="2009294"/>
          </a:xfrm>
        </p:grpSpPr>
        <p:pic>
          <p:nvPicPr>
            <p:cNvPr id="16" name="Imagen 15">
              <a:extLst>
                <a:ext uri="{FF2B5EF4-FFF2-40B4-BE49-F238E27FC236}">
                  <a16:creationId xmlns:a16="http://schemas.microsoft.com/office/drawing/2014/main" id="{167B1CF5-779E-49B0-AA4F-26747497C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9194" y="4183523"/>
              <a:ext cx="2477142" cy="1670398"/>
            </a:xfrm>
            <a:prstGeom prst="rect">
              <a:avLst/>
            </a:prstGeom>
          </p:spPr>
        </p:pic>
        <p:sp>
          <p:nvSpPr>
            <p:cNvPr id="17" name="CuadroTexto 16">
              <a:extLst>
                <a:ext uri="{FF2B5EF4-FFF2-40B4-BE49-F238E27FC236}">
                  <a16:creationId xmlns:a16="http://schemas.microsoft.com/office/drawing/2014/main" id="{0373C429-EA7B-42B4-A213-7493301BB7E5}"/>
                </a:ext>
              </a:extLst>
            </p:cNvPr>
            <p:cNvSpPr txBox="1"/>
            <p:nvPr/>
          </p:nvSpPr>
          <p:spPr>
            <a:xfrm>
              <a:off x="6948264" y="5853921"/>
              <a:ext cx="949914" cy="338896"/>
            </a:xfrm>
            <a:prstGeom prst="rect">
              <a:avLst/>
            </a:prstGeom>
            <a:noFill/>
          </p:spPr>
          <p:txBody>
            <a:bodyPr wrap="square" rtlCol="0">
              <a:spAutoFit/>
            </a:bodyPr>
            <a:lstStyle/>
            <a:p>
              <a:r>
                <a:rPr lang="es-AR" b="1" dirty="0"/>
                <a:t>TM70</a:t>
              </a:r>
            </a:p>
          </p:txBody>
        </p:sp>
      </p:grpSp>
      <p:grpSp>
        <p:nvGrpSpPr>
          <p:cNvPr id="5" name="Grupo 4">
            <a:extLst>
              <a:ext uri="{FF2B5EF4-FFF2-40B4-BE49-F238E27FC236}">
                <a16:creationId xmlns:a16="http://schemas.microsoft.com/office/drawing/2014/main" id="{F46C2F81-064F-4C74-AF5D-60CD3F548D03}"/>
              </a:ext>
            </a:extLst>
          </p:cNvPr>
          <p:cNvGrpSpPr/>
          <p:nvPr/>
        </p:nvGrpSpPr>
        <p:grpSpPr>
          <a:xfrm>
            <a:off x="682066" y="1435017"/>
            <a:ext cx="2822122" cy="2548248"/>
            <a:chOff x="1259632" y="1131291"/>
            <a:chExt cx="3182162" cy="2769091"/>
          </a:xfrm>
        </p:grpSpPr>
        <p:pic>
          <p:nvPicPr>
            <p:cNvPr id="9" name="Picture 12" descr="C:\Users\mariano.muller\Desktop\PPT\SP\K32L+_DO_Front_english_big.jpg">
              <a:extLst>
                <a:ext uri="{FF2B5EF4-FFF2-40B4-BE49-F238E27FC236}">
                  <a16:creationId xmlns:a16="http://schemas.microsoft.com/office/drawing/2014/main" id="{C879487C-6FAE-48E2-86D4-C78AB4BAF08F}"/>
                </a:ext>
              </a:extLst>
            </p:cNvPr>
            <p:cNvPicPr>
              <a:picLocks noChangeAspect="1" noChangeArrowheads="1"/>
            </p:cNvPicPr>
            <p:nvPr/>
          </p:nvPicPr>
          <p:blipFill>
            <a:blip r:embed="rId6" cstate="print"/>
            <a:srcRect/>
            <a:stretch>
              <a:fillRect/>
            </a:stretch>
          </p:blipFill>
          <p:spPr bwMode="auto">
            <a:xfrm>
              <a:off x="1259632" y="1131291"/>
              <a:ext cx="2232248" cy="2638110"/>
            </a:xfrm>
            <a:prstGeom prst="rect">
              <a:avLst/>
            </a:prstGeom>
            <a:noFill/>
            <a:ln w="9525">
              <a:noFill/>
              <a:miter lim="800000"/>
              <a:headEnd/>
              <a:tailEnd/>
            </a:ln>
          </p:spPr>
        </p:pic>
        <p:sp>
          <p:nvSpPr>
            <p:cNvPr id="21" name="CuadroTexto 20">
              <a:extLst>
                <a:ext uri="{FF2B5EF4-FFF2-40B4-BE49-F238E27FC236}">
                  <a16:creationId xmlns:a16="http://schemas.microsoft.com/office/drawing/2014/main" id="{267794D1-8F7E-4A2D-A197-79780CE58FE7}"/>
                </a:ext>
              </a:extLst>
            </p:cNvPr>
            <p:cNvSpPr txBox="1"/>
            <p:nvPr/>
          </p:nvSpPr>
          <p:spPr>
            <a:xfrm>
              <a:off x="3491880" y="3198037"/>
              <a:ext cx="949914" cy="702345"/>
            </a:xfrm>
            <a:prstGeom prst="rect">
              <a:avLst/>
            </a:prstGeom>
            <a:noFill/>
          </p:spPr>
          <p:txBody>
            <a:bodyPr wrap="square" rtlCol="0">
              <a:spAutoFit/>
            </a:bodyPr>
            <a:lstStyle/>
            <a:p>
              <a:r>
                <a:rPr lang="es-AR" b="1" dirty="0"/>
                <a:t>K641</a:t>
              </a:r>
              <a:r>
                <a:rPr lang="es-AR" dirty="0"/>
                <a:t>+</a:t>
              </a:r>
            </a:p>
          </p:txBody>
        </p:sp>
      </p:grpSp>
      <p:grpSp>
        <p:nvGrpSpPr>
          <p:cNvPr id="18" name="Grupo 17">
            <a:extLst>
              <a:ext uri="{FF2B5EF4-FFF2-40B4-BE49-F238E27FC236}">
                <a16:creationId xmlns:a16="http://schemas.microsoft.com/office/drawing/2014/main" id="{B291A9E3-BD8D-4E28-B999-692C117D435B}"/>
              </a:ext>
            </a:extLst>
          </p:cNvPr>
          <p:cNvGrpSpPr/>
          <p:nvPr/>
        </p:nvGrpSpPr>
        <p:grpSpPr>
          <a:xfrm>
            <a:off x="6358381" y="1435017"/>
            <a:ext cx="2892280" cy="2375108"/>
            <a:chOff x="5526913" y="1129325"/>
            <a:chExt cx="3323929" cy="2654858"/>
          </a:xfrm>
        </p:grpSpPr>
        <p:pic>
          <p:nvPicPr>
            <p:cNvPr id="8" name="Imagen 7">
              <a:extLst>
                <a:ext uri="{FF2B5EF4-FFF2-40B4-BE49-F238E27FC236}">
                  <a16:creationId xmlns:a16="http://schemas.microsoft.com/office/drawing/2014/main" id="{3087483F-8393-4DD6-8EB4-F85414DFE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6913" y="1129325"/>
              <a:ext cx="2232248" cy="2654858"/>
            </a:xfrm>
            <a:prstGeom prst="rect">
              <a:avLst/>
            </a:prstGeom>
          </p:spPr>
        </p:pic>
        <p:sp>
          <p:nvSpPr>
            <p:cNvPr id="30" name="CuadroTexto 29">
              <a:extLst>
                <a:ext uri="{FF2B5EF4-FFF2-40B4-BE49-F238E27FC236}">
                  <a16:creationId xmlns:a16="http://schemas.microsoft.com/office/drawing/2014/main" id="{1D0AA628-2450-482E-B35C-EF798F770442}"/>
                </a:ext>
              </a:extLst>
            </p:cNvPr>
            <p:cNvSpPr txBox="1"/>
            <p:nvPr/>
          </p:nvSpPr>
          <p:spPr>
            <a:xfrm>
              <a:off x="7759161" y="3285720"/>
              <a:ext cx="1091681" cy="418749"/>
            </a:xfrm>
            <a:prstGeom prst="rect">
              <a:avLst/>
            </a:prstGeom>
            <a:noFill/>
          </p:spPr>
          <p:txBody>
            <a:bodyPr wrap="square" rtlCol="0">
              <a:spAutoFit/>
            </a:bodyPr>
            <a:lstStyle/>
            <a:p>
              <a:r>
                <a:rPr lang="es-AR" b="1" dirty="0"/>
                <a:t>K641R</a:t>
              </a:r>
            </a:p>
          </p:txBody>
        </p:sp>
      </p:grpSp>
      <p:sp>
        <p:nvSpPr>
          <p:cNvPr id="19" name="Subtítulo 2">
            <a:extLst>
              <a:ext uri="{FF2B5EF4-FFF2-40B4-BE49-F238E27FC236}">
                <a16:creationId xmlns:a16="http://schemas.microsoft.com/office/drawing/2014/main" id="{E3D89C1F-1312-4280-A266-66D0D27E7EBC}"/>
              </a:ext>
            </a:extLst>
          </p:cNvPr>
          <p:cNvSpPr txBox="1">
            <a:spLocks/>
          </p:cNvSpPr>
          <p:nvPr/>
        </p:nvSpPr>
        <p:spPr>
          <a:xfrm>
            <a:off x="5240867" y="822698"/>
            <a:ext cx="1710266"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Teclados</a:t>
            </a:r>
            <a:endParaRPr lang="es-AR" b="1" dirty="0"/>
          </a:p>
        </p:txBody>
      </p:sp>
      <p:sp>
        <p:nvSpPr>
          <p:cNvPr id="20" name="Subtítulo 2">
            <a:extLst>
              <a:ext uri="{FF2B5EF4-FFF2-40B4-BE49-F238E27FC236}">
                <a16:creationId xmlns:a16="http://schemas.microsoft.com/office/drawing/2014/main" id="{3B00657A-E3DD-41D2-A982-EF5E1C168BAB}"/>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327174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773E641-C7D6-4D2F-A43F-4E7145C2C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grpSp>
        <p:nvGrpSpPr>
          <p:cNvPr id="8" name="Grupo 7">
            <a:extLst>
              <a:ext uri="{FF2B5EF4-FFF2-40B4-BE49-F238E27FC236}">
                <a16:creationId xmlns:a16="http://schemas.microsoft.com/office/drawing/2014/main" id="{A5356153-4603-41FB-A114-5AA2718F7A2E}"/>
              </a:ext>
            </a:extLst>
          </p:cNvPr>
          <p:cNvGrpSpPr/>
          <p:nvPr/>
        </p:nvGrpSpPr>
        <p:grpSpPr>
          <a:xfrm>
            <a:off x="4474392" y="4023113"/>
            <a:ext cx="4206217" cy="1944211"/>
            <a:chOff x="3496974" y="3665895"/>
            <a:chExt cx="3124634" cy="1449451"/>
          </a:xfrm>
        </p:grpSpPr>
        <p:sp>
          <p:nvSpPr>
            <p:cNvPr id="26" name="39 CuadroTexto">
              <a:extLst>
                <a:ext uri="{FF2B5EF4-FFF2-40B4-BE49-F238E27FC236}">
                  <a16:creationId xmlns:a16="http://schemas.microsoft.com/office/drawing/2014/main" id="{B7985C04-C33F-4384-B807-8DBD23624828}"/>
                </a:ext>
              </a:extLst>
            </p:cNvPr>
            <p:cNvSpPr txBox="1"/>
            <p:nvPr/>
          </p:nvSpPr>
          <p:spPr>
            <a:xfrm>
              <a:off x="6059961" y="4840001"/>
              <a:ext cx="561647" cy="275345"/>
            </a:xfrm>
            <a:prstGeom prst="rect">
              <a:avLst/>
            </a:prstGeom>
            <a:noFill/>
          </p:spPr>
          <p:txBody>
            <a:bodyPr wrap="square" rtlCol="0">
              <a:spAutoFit/>
            </a:bodyPr>
            <a:lstStyle/>
            <a:p>
              <a:r>
                <a:rPr lang="es-ES" b="1" dirty="0"/>
                <a:t>PS17</a:t>
              </a:r>
            </a:p>
          </p:txBody>
        </p:sp>
        <p:pic>
          <p:nvPicPr>
            <p:cNvPr id="29" name="Picture 2" descr="http://www.paradox.com/Images/Products/High/DGP2-PS17.jpg">
              <a:extLst>
                <a:ext uri="{FF2B5EF4-FFF2-40B4-BE49-F238E27FC236}">
                  <a16:creationId xmlns:a16="http://schemas.microsoft.com/office/drawing/2014/main" id="{9318A3FF-6FCE-4802-9949-97774FA5B689}"/>
                </a:ext>
              </a:extLst>
            </p:cNvPr>
            <p:cNvPicPr>
              <a:picLocks noChangeAspect="1" noChangeArrowheads="1"/>
            </p:cNvPicPr>
            <p:nvPr/>
          </p:nvPicPr>
          <p:blipFill>
            <a:blip r:embed="rId4" cstate="print"/>
            <a:srcRect/>
            <a:stretch>
              <a:fillRect/>
            </a:stretch>
          </p:blipFill>
          <p:spPr bwMode="auto">
            <a:xfrm>
              <a:off x="3496974" y="3665895"/>
              <a:ext cx="2592288" cy="1449451"/>
            </a:xfrm>
            <a:prstGeom prst="rect">
              <a:avLst/>
            </a:prstGeom>
            <a:noFill/>
          </p:spPr>
        </p:pic>
      </p:grpSp>
      <p:grpSp>
        <p:nvGrpSpPr>
          <p:cNvPr id="6" name="Grupo 5">
            <a:extLst>
              <a:ext uri="{FF2B5EF4-FFF2-40B4-BE49-F238E27FC236}">
                <a16:creationId xmlns:a16="http://schemas.microsoft.com/office/drawing/2014/main" id="{1E57A791-A64A-4945-BDEB-BE2AC395657A}"/>
              </a:ext>
            </a:extLst>
          </p:cNvPr>
          <p:cNvGrpSpPr/>
          <p:nvPr/>
        </p:nvGrpSpPr>
        <p:grpSpPr>
          <a:xfrm>
            <a:off x="7932229" y="4258054"/>
            <a:ext cx="2628267" cy="1563040"/>
            <a:chOff x="5649487" y="3870340"/>
            <a:chExt cx="2628267" cy="1563040"/>
          </a:xfrm>
        </p:grpSpPr>
        <p:pic>
          <p:nvPicPr>
            <p:cNvPr id="31" name="Picture 2">
              <a:extLst>
                <a:ext uri="{FF2B5EF4-FFF2-40B4-BE49-F238E27FC236}">
                  <a16:creationId xmlns:a16="http://schemas.microsoft.com/office/drawing/2014/main" id="{502F31CF-8A07-464D-BEA5-A220376D6AAA}"/>
                </a:ext>
              </a:extLst>
            </p:cNvPr>
            <p:cNvPicPr>
              <a:picLocks noChangeAspect="1" noChangeArrowheads="1"/>
            </p:cNvPicPr>
            <p:nvPr/>
          </p:nvPicPr>
          <p:blipFill>
            <a:blip r:embed="rId5" cstate="print"/>
            <a:srcRect/>
            <a:stretch>
              <a:fillRect/>
            </a:stretch>
          </p:blipFill>
          <p:spPr bwMode="auto">
            <a:xfrm>
              <a:off x="7203848" y="3870340"/>
              <a:ext cx="1073906" cy="1563040"/>
            </a:xfrm>
            <a:prstGeom prst="rect">
              <a:avLst/>
            </a:prstGeom>
            <a:noFill/>
            <a:ln w="9525">
              <a:noFill/>
              <a:miter lim="800000"/>
              <a:headEnd/>
              <a:tailEnd/>
            </a:ln>
          </p:spPr>
        </p:pic>
        <p:cxnSp>
          <p:nvCxnSpPr>
            <p:cNvPr id="33" name="37 Conector recto">
              <a:extLst>
                <a:ext uri="{FF2B5EF4-FFF2-40B4-BE49-F238E27FC236}">
                  <a16:creationId xmlns:a16="http://schemas.microsoft.com/office/drawing/2014/main" id="{B383F88F-A5C4-4F37-9C9D-1FCCFFB0A79F}"/>
                </a:ext>
              </a:extLst>
            </p:cNvPr>
            <p:cNvCxnSpPr>
              <a:cxnSpLocks/>
            </p:cNvCxnSpPr>
            <p:nvPr/>
          </p:nvCxnSpPr>
          <p:spPr>
            <a:xfrm flipH="1">
              <a:off x="5649487" y="4077072"/>
              <a:ext cx="155436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upo 4">
            <a:extLst>
              <a:ext uri="{FF2B5EF4-FFF2-40B4-BE49-F238E27FC236}">
                <a16:creationId xmlns:a16="http://schemas.microsoft.com/office/drawing/2014/main" id="{6B213E59-9CDC-4A17-B8BA-F689067169E3}"/>
              </a:ext>
            </a:extLst>
          </p:cNvPr>
          <p:cNvGrpSpPr/>
          <p:nvPr/>
        </p:nvGrpSpPr>
        <p:grpSpPr>
          <a:xfrm>
            <a:off x="1800919" y="3870340"/>
            <a:ext cx="2673473" cy="1944216"/>
            <a:chOff x="1356478" y="3685674"/>
            <a:chExt cx="2301448" cy="1449450"/>
          </a:xfrm>
        </p:grpSpPr>
        <p:pic>
          <p:nvPicPr>
            <p:cNvPr id="32" name="Picture 11" descr="http://www.alarmtec.co.za/images/K641.jpg">
              <a:extLst>
                <a:ext uri="{FF2B5EF4-FFF2-40B4-BE49-F238E27FC236}">
                  <a16:creationId xmlns:a16="http://schemas.microsoft.com/office/drawing/2014/main" id="{66EF1744-BB02-47BA-A1B6-BB14E2620745}"/>
                </a:ext>
              </a:extLst>
            </p:cNvPr>
            <p:cNvPicPr>
              <a:picLocks noChangeAspect="1" noChangeArrowheads="1"/>
            </p:cNvPicPr>
            <p:nvPr/>
          </p:nvPicPr>
          <p:blipFill>
            <a:blip r:embed="rId6" cstate="print"/>
            <a:srcRect/>
            <a:stretch>
              <a:fillRect/>
            </a:stretch>
          </p:blipFill>
          <p:spPr bwMode="auto">
            <a:xfrm>
              <a:off x="1356478" y="3685674"/>
              <a:ext cx="1249526" cy="1449450"/>
            </a:xfrm>
            <a:prstGeom prst="rect">
              <a:avLst/>
            </a:prstGeom>
            <a:noFill/>
            <a:ln w="9525">
              <a:noFill/>
              <a:miter lim="800000"/>
              <a:headEnd/>
              <a:tailEnd/>
            </a:ln>
          </p:spPr>
        </p:pic>
        <p:cxnSp>
          <p:nvCxnSpPr>
            <p:cNvPr id="34" name="37 Conector recto">
              <a:extLst>
                <a:ext uri="{FF2B5EF4-FFF2-40B4-BE49-F238E27FC236}">
                  <a16:creationId xmlns:a16="http://schemas.microsoft.com/office/drawing/2014/main" id="{2346C764-C304-4BA3-B7AD-4877D735B3A4}"/>
                </a:ext>
              </a:extLst>
            </p:cNvPr>
            <p:cNvCxnSpPr>
              <a:cxnSpLocks/>
            </p:cNvCxnSpPr>
            <p:nvPr/>
          </p:nvCxnSpPr>
          <p:spPr>
            <a:xfrm flipH="1">
              <a:off x="2606005" y="4329874"/>
              <a:ext cx="105192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Grupo 24">
            <a:extLst>
              <a:ext uri="{FF2B5EF4-FFF2-40B4-BE49-F238E27FC236}">
                <a16:creationId xmlns:a16="http://schemas.microsoft.com/office/drawing/2014/main" id="{C67A1393-E282-41D1-864D-AF94A88CDDDC}"/>
              </a:ext>
            </a:extLst>
          </p:cNvPr>
          <p:cNvGrpSpPr/>
          <p:nvPr/>
        </p:nvGrpSpPr>
        <p:grpSpPr>
          <a:xfrm>
            <a:off x="4463685" y="1463001"/>
            <a:ext cx="3706866" cy="2354600"/>
            <a:chOff x="3725887" y="939692"/>
            <a:chExt cx="2777219" cy="1767457"/>
          </a:xfrm>
        </p:grpSpPr>
        <p:pic>
          <p:nvPicPr>
            <p:cNvPr id="27" name="Picture 2">
              <a:extLst>
                <a:ext uri="{FF2B5EF4-FFF2-40B4-BE49-F238E27FC236}">
                  <a16:creationId xmlns:a16="http://schemas.microsoft.com/office/drawing/2014/main" id="{4B803374-2903-4A38-AB06-1DEE5A7F2EBA}"/>
                </a:ext>
              </a:extLst>
            </p:cNvPr>
            <p:cNvPicPr>
              <a:picLocks noChangeAspect="1"/>
            </p:cNvPicPr>
            <p:nvPr/>
          </p:nvPicPr>
          <p:blipFill>
            <a:blip r:embed="rId7" cstate="print"/>
            <a:srcRect/>
            <a:stretch>
              <a:fillRect/>
            </a:stretch>
          </p:blipFill>
          <p:spPr bwMode="auto">
            <a:xfrm>
              <a:off x="3725887" y="939692"/>
              <a:ext cx="2493381" cy="1440159"/>
            </a:xfrm>
            <a:prstGeom prst="rect">
              <a:avLst/>
            </a:prstGeom>
            <a:noFill/>
            <a:ln w="9525">
              <a:noFill/>
              <a:miter lim="800000"/>
              <a:headEnd/>
              <a:tailEnd/>
            </a:ln>
          </p:spPr>
        </p:pic>
        <p:sp>
          <p:nvSpPr>
            <p:cNvPr id="28" name="39 CuadroTexto">
              <a:extLst>
                <a:ext uri="{FF2B5EF4-FFF2-40B4-BE49-F238E27FC236}">
                  <a16:creationId xmlns:a16="http://schemas.microsoft.com/office/drawing/2014/main" id="{91B9BB8B-1E3E-4FED-B0B0-0E9A1189A9C1}"/>
                </a:ext>
              </a:extLst>
            </p:cNvPr>
            <p:cNvSpPr txBox="1"/>
            <p:nvPr/>
          </p:nvSpPr>
          <p:spPr>
            <a:xfrm>
              <a:off x="5299805" y="2337817"/>
              <a:ext cx="1203301" cy="369332"/>
            </a:xfrm>
            <a:prstGeom prst="rect">
              <a:avLst/>
            </a:prstGeom>
            <a:noFill/>
          </p:spPr>
          <p:txBody>
            <a:bodyPr wrap="square" rtlCol="0">
              <a:spAutoFit/>
            </a:bodyPr>
            <a:lstStyle/>
            <a:p>
              <a:r>
                <a:rPr lang="es-ES" b="1" dirty="0"/>
                <a:t>EVO192</a:t>
              </a:r>
            </a:p>
          </p:txBody>
        </p:sp>
      </p:grpSp>
      <p:sp>
        <p:nvSpPr>
          <p:cNvPr id="30" name="Subtítulo 2">
            <a:extLst>
              <a:ext uri="{FF2B5EF4-FFF2-40B4-BE49-F238E27FC236}">
                <a16:creationId xmlns:a16="http://schemas.microsoft.com/office/drawing/2014/main" id="{BC7C2ECC-1CB8-4930-A55D-616C3DDCA23C}"/>
              </a:ext>
            </a:extLst>
          </p:cNvPr>
          <p:cNvSpPr txBox="1">
            <a:spLocks/>
          </p:cNvSpPr>
          <p:nvPr/>
        </p:nvSpPr>
        <p:spPr>
          <a:xfrm>
            <a:off x="4628799" y="793312"/>
            <a:ext cx="2934402"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Fuentes auxiliares</a:t>
            </a:r>
            <a:endParaRPr lang="es-AR" b="1" dirty="0"/>
          </a:p>
        </p:txBody>
      </p:sp>
      <p:sp>
        <p:nvSpPr>
          <p:cNvPr id="35" name="Subtítulo 2">
            <a:extLst>
              <a:ext uri="{FF2B5EF4-FFF2-40B4-BE49-F238E27FC236}">
                <a16:creationId xmlns:a16="http://schemas.microsoft.com/office/drawing/2014/main" id="{43088433-A0AB-4F3F-85D5-31FA05DC515D}"/>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grpSp>
        <p:nvGrpSpPr>
          <p:cNvPr id="36" name="Grupo 35">
            <a:extLst>
              <a:ext uri="{FF2B5EF4-FFF2-40B4-BE49-F238E27FC236}">
                <a16:creationId xmlns:a16="http://schemas.microsoft.com/office/drawing/2014/main" id="{449B86C0-02AD-42D0-BA52-AD94DBE8D4F6}"/>
              </a:ext>
            </a:extLst>
          </p:cNvPr>
          <p:cNvGrpSpPr/>
          <p:nvPr/>
        </p:nvGrpSpPr>
        <p:grpSpPr>
          <a:xfrm>
            <a:off x="6113466" y="3381576"/>
            <a:ext cx="72141" cy="728106"/>
            <a:chOff x="2239200" y="2773036"/>
            <a:chExt cx="86400" cy="1141026"/>
          </a:xfrm>
        </p:grpSpPr>
        <p:cxnSp>
          <p:nvCxnSpPr>
            <p:cNvPr id="37" name="29 Conector recto">
              <a:extLst>
                <a:ext uri="{FF2B5EF4-FFF2-40B4-BE49-F238E27FC236}">
                  <a16:creationId xmlns:a16="http://schemas.microsoft.com/office/drawing/2014/main" id="{4C4C2E64-B0BA-450F-97D9-55C73A3A4CAA}"/>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29 Conector recto">
              <a:extLst>
                <a:ext uri="{FF2B5EF4-FFF2-40B4-BE49-F238E27FC236}">
                  <a16:creationId xmlns:a16="http://schemas.microsoft.com/office/drawing/2014/main" id="{86DD5F74-693D-4C9B-91EF-BD6004F049BC}"/>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29 Conector recto">
              <a:extLst>
                <a:ext uri="{FF2B5EF4-FFF2-40B4-BE49-F238E27FC236}">
                  <a16:creationId xmlns:a16="http://schemas.microsoft.com/office/drawing/2014/main" id="{9ED419A4-ED4A-4BD2-A405-16AE3369BED3}"/>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29 Conector recto">
              <a:extLst>
                <a:ext uri="{FF2B5EF4-FFF2-40B4-BE49-F238E27FC236}">
                  <a16:creationId xmlns:a16="http://schemas.microsoft.com/office/drawing/2014/main" id="{3CAB9EB1-BEAF-46A9-BC45-AF78D7EDA91E}"/>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644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A9206E0-9156-4A29-8367-4E6734CF4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sp>
        <p:nvSpPr>
          <p:cNvPr id="7" name="Subtítulo 2">
            <a:extLst>
              <a:ext uri="{FF2B5EF4-FFF2-40B4-BE49-F238E27FC236}">
                <a16:creationId xmlns:a16="http://schemas.microsoft.com/office/drawing/2014/main" id="{12B088CF-33BB-49EE-8F14-CB8E37E30F4D}"/>
              </a:ext>
            </a:extLst>
          </p:cNvPr>
          <p:cNvSpPr txBox="1">
            <a:spLocks/>
          </p:cNvSpPr>
          <p:nvPr/>
        </p:nvSpPr>
        <p:spPr>
          <a:xfrm>
            <a:off x="4227123" y="809159"/>
            <a:ext cx="4275513"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Ejemplo de compatibilidad</a:t>
            </a:r>
            <a:endParaRPr lang="es-AR" b="1" dirty="0"/>
          </a:p>
        </p:txBody>
      </p:sp>
      <p:sp>
        <p:nvSpPr>
          <p:cNvPr id="9" name="Subtítulo 2">
            <a:extLst>
              <a:ext uri="{FF2B5EF4-FFF2-40B4-BE49-F238E27FC236}">
                <a16:creationId xmlns:a16="http://schemas.microsoft.com/office/drawing/2014/main" id="{7FD7D339-1226-4CB5-8CF3-986D5B920E82}"/>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pic>
        <p:nvPicPr>
          <p:cNvPr id="3" name="Imagen 2">
            <a:extLst>
              <a:ext uri="{FF2B5EF4-FFF2-40B4-BE49-F238E27FC236}">
                <a16:creationId xmlns:a16="http://schemas.microsoft.com/office/drawing/2014/main" id="{93AC3375-BBED-4432-9DF8-202D84B88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536" y="2350191"/>
            <a:ext cx="3884206" cy="1760693"/>
          </a:xfrm>
          <a:prstGeom prst="rect">
            <a:avLst/>
          </a:prstGeom>
        </p:spPr>
      </p:pic>
      <p:pic>
        <p:nvPicPr>
          <p:cNvPr id="5" name="Imagen 4" descr="Imagen que contiene remoto, electrónica, interior, controlador&#10;&#10;Descripción generada automáticamente">
            <a:extLst>
              <a:ext uri="{FF2B5EF4-FFF2-40B4-BE49-F238E27FC236}">
                <a16:creationId xmlns:a16="http://schemas.microsoft.com/office/drawing/2014/main" id="{8D989C80-283B-46EF-91CE-E433030FAE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77" t="28833" r="7237" b="25336"/>
          <a:stretch/>
        </p:blipFill>
        <p:spPr>
          <a:xfrm>
            <a:off x="4295262" y="4372952"/>
            <a:ext cx="1199375" cy="610211"/>
          </a:xfrm>
          <a:prstGeom prst="rect">
            <a:avLst/>
          </a:prstGeom>
        </p:spPr>
      </p:pic>
      <p:pic>
        <p:nvPicPr>
          <p:cNvPr id="8" name="Imagen 7" descr="Imagen que contiene interior, sentado, blanco&#10;&#10;Descripción generada automáticamente">
            <a:extLst>
              <a:ext uri="{FF2B5EF4-FFF2-40B4-BE49-F238E27FC236}">
                <a16:creationId xmlns:a16="http://schemas.microsoft.com/office/drawing/2014/main" id="{B4BFFBED-66DF-4B23-9C5F-91324C810C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7799" y="4322395"/>
            <a:ext cx="490733" cy="705598"/>
          </a:xfrm>
          <a:prstGeom prst="rect">
            <a:avLst/>
          </a:prstGeom>
        </p:spPr>
      </p:pic>
      <p:cxnSp>
        <p:nvCxnSpPr>
          <p:cNvPr id="12" name="Conector recto de flecha 11">
            <a:extLst>
              <a:ext uri="{FF2B5EF4-FFF2-40B4-BE49-F238E27FC236}">
                <a16:creationId xmlns:a16="http://schemas.microsoft.com/office/drawing/2014/main" id="{66BC0585-C2C5-4D98-A833-FF75BE0E25E7}"/>
              </a:ext>
            </a:extLst>
          </p:cNvPr>
          <p:cNvCxnSpPr/>
          <p:nvPr/>
        </p:nvCxnSpPr>
        <p:spPr>
          <a:xfrm>
            <a:off x="7702146" y="4133139"/>
            <a:ext cx="0" cy="4337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ector recto de flecha 13">
            <a:extLst>
              <a:ext uri="{FF2B5EF4-FFF2-40B4-BE49-F238E27FC236}">
                <a16:creationId xmlns:a16="http://schemas.microsoft.com/office/drawing/2014/main" id="{CEAAA491-999C-4431-9607-B6AF498F4DE3}"/>
              </a:ext>
            </a:extLst>
          </p:cNvPr>
          <p:cNvCxnSpPr>
            <a:cxnSpLocks/>
            <a:endCxn id="5" idx="0"/>
          </p:cNvCxnSpPr>
          <p:nvPr/>
        </p:nvCxnSpPr>
        <p:spPr>
          <a:xfrm flipH="1">
            <a:off x="4894949" y="4060683"/>
            <a:ext cx="6812" cy="312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Rectángulo 14">
            <a:extLst>
              <a:ext uri="{FF2B5EF4-FFF2-40B4-BE49-F238E27FC236}">
                <a16:creationId xmlns:a16="http://schemas.microsoft.com/office/drawing/2014/main" id="{1CA886CF-AD69-48A5-BF1B-9389D35554AA}"/>
              </a:ext>
            </a:extLst>
          </p:cNvPr>
          <p:cNvSpPr/>
          <p:nvPr/>
        </p:nvSpPr>
        <p:spPr>
          <a:xfrm>
            <a:off x="6164102" y="4949617"/>
            <a:ext cx="573778" cy="307777"/>
          </a:xfrm>
          <a:prstGeom prst="rect">
            <a:avLst/>
          </a:prstGeom>
        </p:spPr>
        <p:txBody>
          <a:bodyPr wrap="square">
            <a:spAutoFit/>
          </a:bodyPr>
          <a:lstStyle/>
          <a:p>
            <a:r>
              <a:rPr lang="es-AR" sz="1400" b="1" dirty="0"/>
              <a:t>NV5</a:t>
            </a:r>
            <a:endParaRPr lang="es-AR" sz="1400" dirty="0"/>
          </a:p>
        </p:txBody>
      </p:sp>
      <p:sp>
        <p:nvSpPr>
          <p:cNvPr id="124" name="Rectángulo 123">
            <a:extLst>
              <a:ext uri="{FF2B5EF4-FFF2-40B4-BE49-F238E27FC236}">
                <a16:creationId xmlns:a16="http://schemas.microsoft.com/office/drawing/2014/main" id="{21EE5B15-C28F-4CB0-B487-8938877DEEAE}"/>
              </a:ext>
            </a:extLst>
          </p:cNvPr>
          <p:cNvSpPr/>
          <p:nvPr/>
        </p:nvSpPr>
        <p:spPr>
          <a:xfrm>
            <a:off x="4918196" y="4960793"/>
            <a:ext cx="627841" cy="307777"/>
          </a:xfrm>
          <a:prstGeom prst="rect">
            <a:avLst/>
          </a:prstGeom>
        </p:spPr>
        <p:txBody>
          <a:bodyPr wrap="square">
            <a:spAutoFit/>
          </a:bodyPr>
          <a:lstStyle/>
          <a:p>
            <a:r>
              <a:rPr lang="es-AR" sz="1400" b="1" dirty="0"/>
              <a:t>K636</a:t>
            </a:r>
            <a:endParaRPr lang="es-AR" sz="1400" dirty="0"/>
          </a:p>
        </p:txBody>
      </p:sp>
      <p:sp>
        <p:nvSpPr>
          <p:cNvPr id="158" name="Rectángulo 157">
            <a:extLst>
              <a:ext uri="{FF2B5EF4-FFF2-40B4-BE49-F238E27FC236}">
                <a16:creationId xmlns:a16="http://schemas.microsoft.com/office/drawing/2014/main" id="{16AC6EB7-CCA4-4408-8B24-F2ACA6641E09}"/>
              </a:ext>
            </a:extLst>
          </p:cNvPr>
          <p:cNvSpPr/>
          <p:nvPr/>
        </p:nvSpPr>
        <p:spPr>
          <a:xfrm>
            <a:off x="6887995" y="4599541"/>
            <a:ext cx="1754006" cy="307777"/>
          </a:xfrm>
          <a:prstGeom prst="rect">
            <a:avLst/>
          </a:prstGeom>
        </p:spPr>
        <p:txBody>
          <a:bodyPr wrap="none">
            <a:spAutoFit/>
          </a:bodyPr>
          <a:lstStyle/>
          <a:p>
            <a:r>
              <a:rPr lang="es-AR" sz="1400" b="1" dirty="0"/>
              <a:t>LINEA TELEFONICA</a:t>
            </a:r>
            <a:endParaRPr lang="es-AR" sz="1400" dirty="0"/>
          </a:p>
        </p:txBody>
      </p:sp>
      <p:cxnSp>
        <p:nvCxnSpPr>
          <p:cNvPr id="165" name="Conector recto de flecha 164">
            <a:extLst>
              <a:ext uri="{FF2B5EF4-FFF2-40B4-BE49-F238E27FC236}">
                <a16:creationId xmlns:a16="http://schemas.microsoft.com/office/drawing/2014/main" id="{FC2B7D75-A2B4-4A60-B512-82714040ACD8}"/>
              </a:ext>
            </a:extLst>
          </p:cNvPr>
          <p:cNvCxnSpPr>
            <a:cxnSpLocks/>
            <a:endCxn id="8" idx="0"/>
          </p:cNvCxnSpPr>
          <p:nvPr/>
        </p:nvCxnSpPr>
        <p:spPr>
          <a:xfrm>
            <a:off x="6443165" y="4075285"/>
            <a:ext cx="0" cy="247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91896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Imagen 33">
            <a:extLst>
              <a:ext uri="{FF2B5EF4-FFF2-40B4-BE49-F238E27FC236}">
                <a16:creationId xmlns:a16="http://schemas.microsoft.com/office/drawing/2014/main" id="{E09B31C8-A6BF-467D-BBEA-14664F0C1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cxnSp>
        <p:nvCxnSpPr>
          <p:cNvPr id="135" name="Conector: angular 134">
            <a:extLst>
              <a:ext uri="{FF2B5EF4-FFF2-40B4-BE49-F238E27FC236}">
                <a16:creationId xmlns:a16="http://schemas.microsoft.com/office/drawing/2014/main" id="{FFD29885-F854-4557-965B-84245454D8F6}"/>
              </a:ext>
            </a:extLst>
          </p:cNvPr>
          <p:cNvCxnSpPr>
            <a:cxnSpLocks/>
          </p:cNvCxnSpPr>
          <p:nvPr/>
        </p:nvCxnSpPr>
        <p:spPr>
          <a:xfrm>
            <a:off x="4416005" y="4805038"/>
            <a:ext cx="926435" cy="775004"/>
          </a:xfrm>
          <a:prstGeom prst="bentConnector3">
            <a:avLst/>
          </a:prstGeom>
        </p:spPr>
        <p:style>
          <a:lnRef idx="2">
            <a:schemeClr val="dk1"/>
          </a:lnRef>
          <a:fillRef idx="0">
            <a:schemeClr val="dk1"/>
          </a:fillRef>
          <a:effectRef idx="1">
            <a:schemeClr val="dk1"/>
          </a:effectRef>
          <a:fontRef idx="minor">
            <a:schemeClr val="tx1"/>
          </a:fontRef>
        </p:style>
      </p:cxnSp>
      <p:sp>
        <p:nvSpPr>
          <p:cNvPr id="7" name="Subtítulo 2">
            <a:extLst>
              <a:ext uri="{FF2B5EF4-FFF2-40B4-BE49-F238E27FC236}">
                <a16:creationId xmlns:a16="http://schemas.microsoft.com/office/drawing/2014/main" id="{12B088CF-33BB-49EE-8F14-CB8E37E30F4D}"/>
              </a:ext>
            </a:extLst>
          </p:cNvPr>
          <p:cNvSpPr txBox="1">
            <a:spLocks/>
          </p:cNvSpPr>
          <p:nvPr/>
        </p:nvSpPr>
        <p:spPr>
          <a:xfrm>
            <a:off x="4227123" y="809159"/>
            <a:ext cx="4275513"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Ejemplo de compatibilidad</a:t>
            </a:r>
            <a:endParaRPr lang="es-AR" b="1" dirty="0"/>
          </a:p>
        </p:txBody>
      </p:sp>
      <p:sp>
        <p:nvSpPr>
          <p:cNvPr id="9" name="Subtítulo 2">
            <a:extLst>
              <a:ext uri="{FF2B5EF4-FFF2-40B4-BE49-F238E27FC236}">
                <a16:creationId xmlns:a16="http://schemas.microsoft.com/office/drawing/2014/main" id="{7FD7D339-1226-4CB5-8CF3-986D5B920E82}"/>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cxnSp>
        <p:nvCxnSpPr>
          <p:cNvPr id="24" name="Conector recto 23">
            <a:extLst>
              <a:ext uri="{FF2B5EF4-FFF2-40B4-BE49-F238E27FC236}">
                <a16:creationId xmlns:a16="http://schemas.microsoft.com/office/drawing/2014/main" id="{C8D3FC3E-497A-4316-8E08-135FE834921F}"/>
              </a:ext>
            </a:extLst>
          </p:cNvPr>
          <p:cNvCxnSpPr>
            <a:cxnSpLocks/>
          </p:cNvCxnSpPr>
          <p:nvPr/>
        </p:nvCxnSpPr>
        <p:spPr>
          <a:xfrm>
            <a:off x="6133665" y="2025644"/>
            <a:ext cx="0" cy="370202"/>
          </a:xfrm>
          <a:prstGeom prst="line">
            <a:avLst/>
          </a:prstGeom>
        </p:spPr>
        <p:style>
          <a:lnRef idx="2">
            <a:schemeClr val="dk1"/>
          </a:lnRef>
          <a:fillRef idx="0">
            <a:schemeClr val="dk1"/>
          </a:fillRef>
          <a:effectRef idx="1">
            <a:schemeClr val="dk1"/>
          </a:effectRef>
          <a:fontRef idx="minor">
            <a:schemeClr val="tx1"/>
          </a:fontRef>
        </p:style>
      </p:cxnSp>
      <p:pic>
        <p:nvPicPr>
          <p:cNvPr id="3" name="Imagen 2">
            <a:extLst>
              <a:ext uri="{FF2B5EF4-FFF2-40B4-BE49-F238E27FC236}">
                <a16:creationId xmlns:a16="http://schemas.microsoft.com/office/drawing/2014/main" id="{93AC3375-BBED-4432-9DF8-202D84B88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536" y="2350191"/>
            <a:ext cx="3884206" cy="1760693"/>
          </a:xfrm>
          <a:prstGeom prst="rect">
            <a:avLst/>
          </a:prstGeom>
        </p:spPr>
      </p:pic>
      <p:pic>
        <p:nvPicPr>
          <p:cNvPr id="5" name="Imagen 4" descr="Imagen que contiene remoto, electrónica, interior, controlador&#10;&#10;Descripción generada automáticamente">
            <a:extLst>
              <a:ext uri="{FF2B5EF4-FFF2-40B4-BE49-F238E27FC236}">
                <a16:creationId xmlns:a16="http://schemas.microsoft.com/office/drawing/2014/main" id="{8D989C80-283B-46EF-91CE-E433030FAE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77" t="28833" r="7237" b="25336"/>
          <a:stretch/>
        </p:blipFill>
        <p:spPr>
          <a:xfrm>
            <a:off x="4295262" y="4372952"/>
            <a:ext cx="1199375" cy="610211"/>
          </a:xfrm>
          <a:prstGeom prst="rect">
            <a:avLst/>
          </a:prstGeom>
        </p:spPr>
      </p:pic>
      <p:pic>
        <p:nvPicPr>
          <p:cNvPr id="8" name="Imagen 7" descr="Imagen que contiene interior, sentado, blanco&#10;&#10;Descripción generada automáticamente">
            <a:extLst>
              <a:ext uri="{FF2B5EF4-FFF2-40B4-BE49-F238E27FC236}">
                <a16:creationId xmlns:a16="http://schemas.microsoft.com/office/drawing/2014/main" id="{B4BFFBED-66DF-4B23-9C5F-91324C810C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7799" y="4322395"/>
            <a:ext cx="490733" cy="705598"/>
          </a:xfrm>
          <a:prstGeom prst="rect">
            <a:avLst/>
          </a:prstGeom>
        </p:spPr>
      </p:pic>
      <p:cxnSp>
        <p:nvCxnSpPr>
          <p:cNvPr id="12" name="Conector recto de flecha 11">
            <a:extLst>
              <a:ext uri="{FF2B5EF4-FFF2-40B4-BE49-F238E27FC236}">
                <a16:creationId xmlns:a16="http://schemas.microsoft.com/office/drawing/2014/main" id="{66BC0585-C2C5-4D98-A833-FF75BE0E25E7}"/>
              </a:ext>
            </a:extLst>
          </p:cNvPr>
          <p:cNvCxnSpPr/>
          <p:nvPr/>
        </p:nvCxnSpPr>
        <p:spPr>
          <a:xfrm>
            <a:off x="7702146" y="4133139"/>
            <a:ext cx="0" cy="4337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ector recto de flecha 13">
            <a:extLst>
              <a:ext uri="{FF2B5EF4-FFF2-40B4-BE49-F238E27FC236}">
                <a16:creationId xmlns:a16="http://schemas.microsoft.com/office/drawing/2014/main" id="{CEAAA491-999C-4431-9607-B6AF498F4DE3}"/>
              </a:ext>
            </a:extLst>
          </p:cNvPr>
          <p:cNvCxnSpPr>
            <a:cxnSpLocks/>
            <a:endCxn id="5" idx="0"/>
          </p:cNvCxnSpPr>
          <p:nvPr/>
        </p:nvCxnSpPr>
        <p:spPr>
          <a:xfrm flipH="1">
            <a:off x="4894949" y="4060683"/>
            <a:ext cx="6812" cy="312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Rectángulo 14">
            <a:extLst>
              <a:ext uri="{FF2B5EF4-FFF2-40B4-BE49-F238E27FC236}">
                <a16:creationId xmlns:a16="http://schemas.microsoft.com/office/drawing/2014/main" id="{1CA886CF-AD69-48A5-BF1B-9389D35554AA}"/>
              </a:ext>
            </a:extLst>
          </p:cNvPr>
          <p:cNvSpPr/>
          <p:nvPr/>
        </p:nvSpPr>
        <p:spPr>
          <a:xfrm>
            <a:off x="6164102" y="4949617"/>
            <a:ext cx="573778" cy="307777"/>
          </a:xfrm>
          <a:prstGeom prst="rect">
            <a:avLst/>
          </a:prstGeom>
        </p:spPr>
        <p:txBody>
          <a:bodyPr wrap="square">
            <a:spAutoFit/>
          </a:bodyPr>
          <a:lstStyle/>
          <a:p>
            <a:r>
              <a:rPr lang="es-AR" sz="1400" b="1" dirty="0"/>
              <a:t>NV5</a:t>
            </a:r>
            <a:endParaRPr lang="es-AR" sz="1400" dirty="0"/>
          </a:p>
        </p:txBody>
      </p:sp>
      <p:pic>
        <p:nvPicPr>
          <p:cNvPr id="51" name="Imagen 50" descr="Imagen que contiene remoto, controlador, electrónica, juego&#10;&#10;Descripción generada automáticamente">
            <a:extLst>
              <a:ext uri="{FF2B5EF4-FFF2-40B4-BE49-F238E27FC236}">
                <a16:creationId xmlns:a16="http://schemas.microsoft.com/office/drawing/2014/main" id="{A33FFBA7-2E4C-49C0-B5C1-3C8F0F0B0C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31" t="17201" r="5017" b="17403"/>
          <a:stretch/>
        </p:blipFill>
        <p:spPr>
          <a:xfrm>
            <a:off x="5362317" y="5268570"/>
            <a:ext cx="899110" cy="589183"/>
          </a:xfrm>
          <a:prstGeom prst="rect">
            <a:avLst/>
          </a:prstGeom>
        </p:spPr>
      </p:pic>
      <p:pic>
        <p:nvPicPr>
          <p:cNvPr id="57" name="Imagen 56" descr="Imagen que contiene electrónica, blanco, remoto, controlador&#10;&#10;Descripción generada automáticamente">
            <a:extLst>
              <a:ext uri="{FF2B5EF4-FFF2-40B4-BE49-F238E27FC236}">
                <a16:creationId xmlns:a16="http://schemas.microsoft.com/office/drawing/2014/main" id="{EBB1CFD6-039C-4809-AAE2-8BBD91832EF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97" t="9177" r="12079" b="7665"/>
          <a:stretch/>
        </p:blipFill>
        <p:spPr>
          <a:xfrm>
            <a:off x="6834779" y="5193488"/>
            <a:ext cx="628313" cy="736906"/>
          </a:xfrm>
          <a:prstGeom prst="rect">
            <a:avLst/>
          </a:prstGeom>
        </p:spPr>
      </p:pic>
      <p:pic>
        <p:nvPicPr>
          <p:cNvPr id="61" name="Imagen 60" descr="Imagen que contiene electrónica, blanco, calculadora, monitor&#10;&#10;Descripción generada automáticamente">
            <a:extLst>
              <a:ext uri="{FF2B5EF4-FFF2-40B4-BE49-F238E27FC236}">
                <a16:creationId xmlns:a16="http://schemas.microsoft.com/office/drawing/2014/main" id="{123931CD-572C-461A-A7A3-236B54C466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1579" y="5071320"/>
            <a:ext cx="764463" cy="858947"/>
          </a:xfrm>
          <a:prstGeom prst="rect">
            <a:avLst/>
          </a:prstGeom>
        </p:spPr>
      </p:pic>
      <p:cxnSp>
        <p:nvCxnSpPr>
          <p:cNvPr id="82" name="Conector recto 81">
            <a:extLst>
              <a:ext uri="{FF2B5EF4-FFF2-40B4-BE49-F238E27FC236}">
                <a16:creationId xmlns:a16="http://schemas.microsoft.com/office/drawing/2014/main" id="{EF65B0EF-6D16-4251-AF69-42A5D02D0893}"/>
              </a:ext>
            </a:extLst>
          </p:cNvPr>
          <p:cNvCxnSpPr>
            <a:stCxn id="51" idx="3"/>
            <a:endCxn id="57" idx="1"/>
          </p:cNvCxnSpPr>
          <p:nvPr/>
        </p:nvCxnSpPr>
        <p:spPr>
          <a:xfrm flipV="1">
            <a:off x="6261428" y="5561941"/>
            <a:ext cx="573351" cy="1220"/>
          </a:xfrm>
          <a:prstGeom prst="line">
            <a:avLst/>
          </a:prstGeom>
        </p:spPr>
        <p:style>
          <a:lnRef idx="2">
            <a:schemeClr val="dk1"/>
          </a:lnRef>
          <a:fillRef idx="0">
            <a:schemeClr val="dk1"/>
          </a:fillRef>
          <a:effectRef idx="1">
            <a:schemeClr val="dk1"/>
          </a:effectRef>
          <a:fontRef idx="minor">
            <a:schemeClr val="tx1"/>
          </a:fontRef>
        </p:style>
      </p:cxnSp>
      <p:cxnSp>
        <p:nvCxnSpPr>
          <p:cNvPr id="26" name="Conector recto de flecha 25">
            <a:extLst>
              <a:ext uri="{FF2B5EF4-FFF2-40B4-BE49-F238E27FC236}">
                <a16:creationId xmlns:a16="http://schemas.microsoft.com/office/drawing/2014/main" id="{803CD2A8-4DB2-4EA0-A76E-167E694E4348}"/>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1" name="Rectángulo 90">
            <a:extLst>
              <a:ext uri="{FF2B5EF4-FFF2-40B4-BE49-F238E27FC236}">
                <a16:creationId xmlns:a16="http://schemas.microsoft.com/office/drawing/2014/main" id="{8878783C-7221-4776-A04C-AA4F00F0FF17}"/>
              </a:ext>
            </a:extLst>
          </p:cNvPr>
          <p:cNvSpPr/>
          <p:nvPr/>
        </p:nvSpPr>
        <p:spPr>
          <a:xfrm>
            <a:off x="7846024" y="1955301"/>
            <a:ext cx="769763" cy="307777"/>
          </a:xfrm>
          <a:prstGeom prst="rect">
            <a:avLst/>
          </a:prstGeom>
        </p:spPr>
        <p:txBody>
          <a:bodyPr wrap="none">
            <a:spAutoFit/>
          </a:bodyPr>
          <a:lstStyle/>
          <a:p>
            <a:r>
              <a:rPr lang="es-AR" sz="1400" b="1" dirty="0"/>
              <a:t>DG75+</a:t>
            </a:r>
            <a:endParaRPr lang="es-AR" sz="1400" dirty="0"/>
          </a:p>
        </p:txBody>
      </p:sp>
      <p:pic>
        <p:nvPicPr>
          <p:cNvPr id="40" name="Imagen 39" descr="Imagen que contiene electrónica, circuito&#10;&#10;Descripción generada automáticamente">
            <a:extLst>
              <a:ext uri="{FF2B5EF4-FFF2-40B4-BE49-F238E27FC236}">
                <a16:creationId xmlns:a16="http://schemas.microsoft.com/office/drawing/2014/main" id="{9741F660-738B-4158-A0F3-0FB4ADFC82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93422" y="1700527"/>
            <a:ext cx="1080486" cy="342537"/>
          </a:xfrm>
          <a:prstGeom prst="rect">
            <a:avLst/>
          </a:prstGeom>
        </p:spPr>
      </p:pic>
      <p:pic>
        <p:nvPicPr>
          <p:cNvPr id="44" name="Imagen 43" descr="Imagen que contiene interior, pared, sentado&#10;&#10;Descripción generada automáticamente">
            <a:extLst>
              <a:ext uri="{FF2B5EF4-FFF2-40B4-BE49-F238E27FC236}">
                <a16:creationId xmlns:a16="http://schemas.microsoft.com/office/drawing/2014/main" id="{1A83E690-2508-4925-B00F-0CAEAE3A1E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730" t="1701" r="20730" b="1701"/>
          <a:stretch/>
        </p:blipFill>
        <p:spPr>
          <a:xfrm>
            <a:off x="7452483" y="1566517"/>
            <a:ext cx="449536" cy="741782"/>
          </a:xfrm>
          <a:prstGeom prst="rect">
            <a:avLst/>
          </a:prstGeom>
        </p:spPr>
      </p:pic>
      <p:sp>
        <p:nvSpPr>
          <p:cNvPr id="46" name="Rectángulo 45">
            <a:extLst>
              <a:ext uri="{FF2B5EF4-FFF2-40B4-BE49-F238E27FC236}">
                <a16:creationId xmlns:a16="http://schemas.microsoft.com/office/drawing/2014/main" id="{66F30E13-1A53-4CCE-BD28-498B4F0AB2EA}"/>
              </a:ext>
            </a:extLst>
          </p:cNvPr>
          <p:cNvSpPr/>
          <p:nvPr/>
        </p:nvSpPr>
        <p:spPr>
          <a:xfrm>
            <a:off x="6105385" y="2030735"/>
            <a:ext cx="691215" cy="307777"/>
          </a:xfrm>
          <a:prstGeom prst="rect">
            <a:avLst/>
          </a:prstGeom>
        </p:spPr>
        <p:txBody>
          <a:bodyPr wrap="none">
            <a:spAutoFit/>
          </a:bodyPr>
          <a:lstStyle/>
          <a:p>
            <a:r>
              <a:rPr lang="es-AR" sz="1400" b="1" dirty="0"/>
              <a:t>ZX8SP</a:t>
            </a:r>
            <a:endParaRPr lang="es-AR" sz="1400" dirty="0"/>
          </a:p>
        </p:txBody>
      </p:sp>
      <p:pic>
        <p:nvPicPr>
          <p:cNvPr id="65" name="Imagen 64" descr="Imagen que contiene monitor, reloj, pared, pantalla&#10;&#10;Descripción generada automáticamente">
            <a:extLst>
              <a:ext uri="{FF2B5EF4-FFF2-40B4-BE49-F238E27FC236}">
                <a16:creationId xmlns:a16="http://schemas.microsoft.com/office/drawing/2014/main" id="{CC96777C-B9E2-47EA-B462-21A1A52411F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467" t="13667" r="2762" b="22258"/>
          <a:stretch/>
        </p:blipFill>
        <p:spPr>
          <a:xfrm>
            <a:off x="9290662" y="5166869"/>
            <a:ext cx="977356" cy="667849"/>
          </a:xfrm>
          <a:prstGeom prst="rect">
            <a:avLst/>
          </a:prstGeom>
        </p:spPr>
      </p:pic>
      <p:sp>
        <p:nvSpPr>
          <p:cNvPr id="71" name="Rectángulo 70">
            <a:extLst>
              <a:ext uri="{FF2B5EF4-FFF2-40B4-BE49-F238E27FC236}">
                <a16:creationId xmlns:a16="http://schemas.microsoft.com/office/drawing/2014/main" id="{3B843F0D-DBB1-4A42-9FDA-E78593129CA1}"/>
              </a:ext>
            </a:extLst>
          </p:cNvPr>
          <p:cNvSpPr/>
          <p:nvPr/>
        </p:nvSpPr>
        <p:spPr>
          <a:xfrm>
            <a:off x="5498835" y="5837333"/>
            <a:ext cx="619080" cy="307777"/>
          </a:xfrm>
          <a:prstGeom prst="rect">
            <a:avLst/>
          </a:prstGeom>
        </p:spPr>
        <p:txBody>
          <a:bodyPr wrap="none">
            <a:spAutoFit/>
          </a:bodyPr>
          <a:lstStyle/>
          <a:p>
            <a:r>
              <a:rPr lang="es-AR" sz="1400" b="1" dirty="0"/>
              <a:t>K10H</a:t>
            </a:r>
            <a:endParaRPr lang="es-AR" sz="1400" dirty="0"/>
          </a:p>
        </p:txBody>
      </p:sp>
      <p:sp>
        <p:nvSpPr>
          <p:cNvPr id="73" name="Rectángulo 72">
            <a:extLst>
              <a:ext uri="{FF2B5EF4-FFF2-40B4-BE49-F238E27FC236}">
                <a16:creationId xmlns:a16="http://schemas.microsoft.com/office/drawing/2014/main" id="{AB92F9DF-2840-4E1F-AD15-8C250A9B7FB3}"/>
              </a:ext>
            </a:extLst>
          </p:cNvPr>
          <p:cNvSpPr/>
          <p:nvPr/>
        </p:nvSpPr>
        <p:spPr>
          <a:xfrm>
            <a:off x="6887898" y="5836224"/>
            <a:ext cx="497252" cy="307777"/>
          </a:xfrm>
          <a:prstGeom prst="rect">
            <a:avLst/>
          </a:prstGeom>
        </p:spPr>
        <p:txBody>
          <a:bodyPr wrap="none">
            <a:spAutoFit/>
          </a:bodyPr>
          <a:lstStyle/>
          <a:p>
            <a:r>
              <a:rPr lang="es-AR" sz="1400" b="1" dirty="0"/>
              <a:t>K32</a:t>
            </a:r>
            <a:endParaRPr lang="es-AR" sz="1400" dirty="0"/>
          </a:p>
        </p:txBody>
      </p:sp>
      <p:sp>
        <p:nvSpPr>
          <p:cNvPr id="74" name="Rectángulo 73">
            <a:extLst>
              <a:ext uri="{FF2B5EF4-FFF2-40B4-BE49-F238E27FC236}">
                <a16:creationId xmlns:a16="http://schemas.microsoft.com/office/drawing/2014/main" id="{7ADEEA3B-23E5-4516-A32C-1F928581D3D7}"/>
              </a:ext>
            </a:extLst>
          </p:cNvPr>
          <p:cNvSpPr/>
          <p:nvPr/>
        </p:nvSpPr>
        <p:spPr>
          <a:xfrm>
            <a:off x="8213178" y="5842614"/>
            <a:ext cx="497252" cy="307777"/>
          </a:xfrm>
          <a:prstGeom prst="rect">
            <a:avLst/>
          </a:prstGeom>
        </p:spPr>
        <p:txBody>
          <a:bodyPr wrap="none">
            <a:spAutoFit/>
          </a:bodyPr>
          <a:lstStyle/>
          <a:p>
            <a:r>
              <a:rPr lang="es-AR" sz="1400" b="1" dirty="0"/>
              <a:t>K35</a:t>
            </a:r>
            <a:endParaRPr lang="es-AR" sz="1400" dirty="0"/>
          </a:p>
        </p:txBody>
      </p:sp>
      <p:sp>
        <p:nvSpPr>
          <p:cNvPr id="75" name="Rectángulo 74">
            <a:extLst>
              <a:ext uri="{FF2B5EF4-FFF2-40B4-BE49-F238E27FC236}">
                <a16:creationId xmlns:a16="http://schemas.microsoft.com/office/drawing/2014/main" id="{3A2CB3AE-FBF8-4D04-9D9A-488E5BCE99D8}"/>
              </a:ext>
            </a:extLst>
          </p:cNvPr>
          <p:cNvSpPr/>
          <p:nvPr/>
        </p:nvSpPr>
        <p:spPr>
          <a:xfrm>
            <a:off x="9467397" y="5854662"/>
            <a:ext cx="623889" cy="307777"/>
          </a:xfrm>
          <a:prstGeom prst="rect">
            <a:avLst/>
          </a:prstGeom>
        </p:spPr>
        <p:txBody>
          <a:bodyPr wrap="none">
            <a:spAutoFit/>
          </a:bodyPr>
          <a:lstStyle/>
          <a:p>
            <a:r>
              <a:rPr lang="es-AR" sz="1400" b="1" dirty="0"/>
              <a:t>TM70</a:t>
            </a:r>
            <a:endParaRPr lang="es-AR" sz="1400" dirty="0"/>
          </a:p>
        </p:txBody>
      </p:sp>
      <p:cxnSp>
        <p:nvCxnSpPr>
          <p:cNvPr id="88" name="Conector recto 87">
            <a:extLst>
              <a:ext uri="{FF2B5EF4-FFF2-40B4-BE49-F238E27FC236}">
                <a16:creationId xmlns:a16="http://schemas.microsoft.com/office/drawing/2014/main" id="{2A788E70-2B38-4150-8907-ED539A78906F}"/>
              </a:ext>
            </a:extLst>
          </p:cNvPr>
          <p:cNvCxnSpPr>
            <a:stCxn id="57" idx="3"/>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95" name="Conector recto 94">
            <a:extLst>
              <a:ext uri="{FF2B5EF4-FFF2-40B4-BE49-F238E27FC236}">
                <a16:creationId xmlns:a16="http://schemas.microsoft.com/office/drawing/2014/main" id="{FB9BA981-4F03-4271-BF57-471881CA1B95}"/>
              </a:ext>
            </a:extLst>
          </p:cNvPr>
          <p:cNvCxnSpPr>
            <a:cxnSpLocks/>
            <a:stCxn id="65" idx="1"/>
            <a:endCxn id="61" idx="3"/>
          </p:cNvCxnSpPr>
          <p:nvPr/>
        </p:nvCxnSpPr>
        <p:spPr>
          <a:xfrm flipH="1">
            <a:off x="8836042" y="5500793"/>
            <a:ext cx="454621" cy="0"/>
          </a:xfrm>
          <a:prstGeom prst="line">
            <a:avLst/>
          </a:prstGeom>
        </p:spPr>
        <p:style>
          <a:lnRef idx="2">
            <a:schemeClr val="dk1"/>
          </a:lnRef>
          <a:fillRef idx="0">
            <a:schemeClr val="dk1"/>
          </a:fillRef>
          <a:effectRef idx="1">
            <a:schemeClr val="dk1"/>
          </a:effectRef>
          <a:fontRef idx="minor">
            <a:schemeClr val="tx1"/>
          </a:fontRef>
        </p:style>
      </p:cxnSp>
      <p:sp>
        <p:nvSpPr>
          <p:cNvPr id="124" name="Rectángulo 123">
            <a:extLst>
              <a:ext uri="{FF2B5EF4-FFF2-40B4-BE49-F238E27FC236}">
                <a16:creationId xmlns:a16="http://schemas.microsoft.com/office/drawing/2014/main" id="{21EE5B15-C28F-4CB0-B487-8938877DEEAE}"/>
              </a:ext>
            </a:extLst>
          </p:cNvPr>
          <p:cNvSpPr/>
          <p:nvPr/>
        </p:nvSpPr>
        <p:spPr>
          <a:xfrm>
            <a:off x="4918196" y="4960793"/>
            <a:ext cx="627841" cy="307777"/>
          </a:xfrm>
          <a:prstGeom prst="rect">
            <a:avLst/>
          </a:prstGeom>
        </p:spPr>
        <p:txBody>
          <a:bodyPr wrap="square">
            <a:spAutoFit/>
          </a:bodyPr>
          <a:lstStyle/>
          <a:p>
            <a:r>
              <a:rPr lang="es-AR" sz="1400" b="1" dirty="0"/>
              <a:t>K636</a:t>
            </a:r>
            <a:endParaRPr lang="es-AR" sz="1400" dirty="0"/>
          </a:p>
        </p:txBody>
      </p:sp>
      <p:cxnSp>
        <p:nvCxnSpPr>
          <p:cNvPr id="139" name="Conector recto de flecha 138">
            <a:extLst>
              <a:ext uri="{FF2B5EF4-FFF2-40B4-BE49-F238E27FC236}">
                <a16:creationId xmlns:a16="http://schemas.microsoft.com/office/drawing/2014/main" id="{15A8B484-8AD9-482C-A2EC-A7014D24DD39}"/>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9" name="Conector recto 148">
            <a:extLst>
              <a:ext uri="{FF2B5EF4-FFF2-40B4-BE49-F238E27FC236}">
                <a16:creationId xmlns:a16="http://schemas.microsoft.com/office/drawing/2014/main" id="{9F384CB7-384A-4EA2-9132-EE3F4B8753B4}"/>
              </a:ext>
            </a:extLst>
          </p:cNvPr>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150" name="Conector recto 149">
            <a:extLst>
              <a:ext uri="{FF2B5EF4-FFF2-40B4-BE49-F238E27FC236}">
                <a16:creationId xmlns:a16="http://schemas.microsoft.com/office/drawing/2014/main" id="{965C6CC6-01A0-4F99-9AB3-889255C57568}"/>
              </a:ext>
            </a:extLst>
          </p:cNvPr>
          <p:cNvCxnSpPr>
            <a:cxnSpLocks/>
          </p:cNvCxnSpPr>
          <p:nvPr/>
        </p:nvCxnSpPr>
        <p:spPr>
          <a:xfrm flipH="1">
            <a:off x="8836041" y="5500793"/>
            <a:ext cx="454622" cy="1"/>
          </a:xfrm>
          <a:prstGeom prst="line">
            <a:avLst/>
          </a:prstGeom>
        </p:spPr>
        <p:style>
          <a:lnRef idx="2">
            <a:schemeClr val="dk1"/>
          </a:lnRef>
          <a:fillRef idx="0">
            <a:schemeClr val="dk1"/>
          </a:fillRef>
          <a:effectRef idx="1">
            <a:schemeClr val="dk1"/>
          </a:effectRef>
          <a:fontRef idx="minor">
            <a:schemeClr val="tx1"/>
          </a:fontRef>
        </p:style>
      </p:cxnSp>
      <p:sp>
        <p:nvSpPr>
          <p:cNvPr id="158" name="Rectángulo 157">
            <a:extLst>
              <a:ext uri="{FF2B5EF4-FFF2-40B4-BE49-F238E27FC236}">
                <a16:creationId xmlns:a16="http://schemas.microsoft.com/office/drawing/2014/main" id="{16AC6EB7-CCA4-4408-8B24-F2ACA6641E09}"/>
              </a:ext>
            </a:extLst>
          </p:cNvPr>
          <p:cNvSpPr/>
          <p:nvPr/>
        </p:nvSpPr>
        <p:spPr>
          <a:xfrm>
            <a:off x="6887995" y="4599541"/>
            <a:ext cx="1754006" cy="307777"/>
          </a:xfrm>
          <a:prstGeom prst="rect">
            <a:avLst/>
          </a:prstGeom>
        </p:spPr>
        <p:txBody>
          <a:bodyPr wrap="none">
            <a:spAutoFit/>
          </a:bodyPr>
          <a:lstStyle/>
          <a:p>
            <a:r>
              <a:rPr lang="es-AR" sz="1400" b="1" dirty="0"/>
              <a:t>LINEA TELEFONICA</a:t>
            </a:r>
            <a:endParaRPr lang="es-AR" sz="1400" dirty="0"/>
          </a:p>
        </p:txBody>
      </p:sp>
      <p:cxnSp>
        <p:nvCxnSpPr>
          <p:cNvPr id="165" name="Conector recto de flecha 164">
            <a:extLst>
              <a:ext uri="{FF2B5EF4-FFF2-40B4-BE49-F238E27FC236}">
                <a16:creationId xmlns:a16="http://schemas.microsoft.com/office/drawing/2014/main" id="{FC2B7D75-A2B4-4A60-B512-82714040ACD8}"/>
              </a:ext>
            </a:extLst>
          </p:cNvPr>
          <p:cNvCxnSpPr>
            <a:cxnSpLocks/>
            <a:endCxn id="8" idx="0"/>
          </p:cNvCxnSpPr>
          <p:nvPr/>
        </p:nvCxnSpPr>
        <p:spPr>
          <a:xfrm>
            <a:off x="6443165" y="4075285"/>
            <a:ext cx="0" cy="247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3766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5287" y="1196752"/>
            <a:ext cx="7959185" cy="4975417"/>
          </a:xfrm>
          <a:prstGeom prst="rect">
            <a:avLst/>
          </a:prstGeom>
        </p:spPr>
      </p:pic>
      <p:sp>
        <p:nvSpPr>
          <p:cNvPr id="7" name="Subtítulo 2">
            <a:extLst>
              <a:ext uri="{FF2B5EF4-FFF2-40B4-BE49-F238E27FC236}">
                <a16:creationId xmlns:a16="http://schemas.microsoft.com/office/drawing/2014/main" id="{09193D6F-CD9D-4EF0-900A-D227DBC1BDA5}"/>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a:solidFill>
                  <a:schemeClr val="bg1"/>
                </a:solidFill>
                <a:latin typeface="Futura Md BT" panose="020B0602020204020303" pitchFamily="34" charset="0"/>
              </a:rPr>
              <a:t>Sistemas de Detección de Intrusión </a:t>
            </a:r>
            <a:r>
              <a:rPr lang="es-AR" sz="1100">
                <a:solidFill>
                  <a:schemeClr val="bg1"/>
                </a:solidFill>
                <a:latin typeface="Futura Bk BT" panose="020B0502020204020303" pitchFamily="34" charset="0"/>
              </a:rPr>
              <a:t>| SP/MG/EVO</a:t>
            </a:r>
            <a:endParaRPr lang="es-AR" sz="1100" dirty="0">
              <a:solidFill>
                <a:schemeClr val="bg1"/>
              </a:solidFill>
              <a:latin typeface="Futura Bk BT" panose="020B0502020204020303" pitchFamily="34" charset="0"/>
            </a:endParaRPr>
          </a:p>
        </p:txBody>
      </p:sp>
    </p:spTree>
    <p:extLst>
      <p:ext uri="{BB962C8B-B14F-4D97-AF65-F5344CB8AC3E}">
        <p14:creationId xmlns:p14="http://schemas.microsoft.com/office/powerpoint/2010/main" val="1535093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3004A6AC-09B4-4E46-B256-75D390DD4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cxnSp>
        <p:nvCxnSpPr>
          <p:cNvPr id="135" name="Conector: angular 134">
            <a:extLst>
              <a:ext uri="{FF2B5EF4-FFF2-40B4-BE49-F238E27FC236}">
                <a16:creationId xmlns:a16="http://schemas.microsoft.com/office/drawing/2014/main" id="{FFD29885-F854-4557-965B-84245454D8F6}"/>
              </a:ext>
            </a:extLst>
          </p:cNvPr>
          <p:cNvCxnSpPr>
            <a:cxnSpLocks/>
          </p:cNvCxnSpPr>
          <p:nvPr/>
        </p:nvCxnSpPr>
        <p:spPr>
          <a:xfrm>
            <a:off x="4416005" y="4805038"/>
            <a:ext cx="926435" cy="775004"/>
          </a:xfrm>
          <a:prstGeom prst="bentConnector3">
            <a:avLst/>
          </a:prstGeom>
        </p:spPr>
        <p:style>
          <a:lnRef idx="2">
            <a:schemeClr val="dk1"/>
          </a:lnRef>
          <a:fillRef idx="0">
            <a:schemeClr val="dk1"/>
          </a:fillRef>
          <a:effectRef idx="1">
            <a:schemeClr val="dk1"/>
          </a:effectRef>
          <a:fontRef idx="minor">
            <a:schemeClr val="tx1"/>
          </a:fontRef>
        </p:style>
      </p:cxnSp>
      <p:sp>
        <p:nvSpPr>
          <p:cNvPr id="7" name="Subtítulo 2">
            <a:extLst>
              <a:ext uri="{FF2B5EF4-FFF2-40B4-BE49-F238E27FC236}">
                <a16:creationId xmlns:a16="http://schemas.microsoft.com/office/drawing/2014/main" id="{12B088CF-33BB-49EE-8F14-CB8E37E30F4D}"/>
              </a:ext>
            </a:extLst>
          </p:cNvPr>
          <p:cNvSpPr txBox="1">
            <a:spLocks/>
          </p:cNvSpPr>
          <p:nvPr/>
        </p:nvSpPr>
        <p:spPr>
          <a:xfrm>
            <a:off x="4227123" y="809159"/>
            <a:ext cx="4275513"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Ejemplo de compatibilidad</a:t>
            </a:r>
            <a:endParaRPr lang="es-AR" b="1" dirty="0"/>
          </a:p>
        </p:txBody>
      </p:sp>
      <p:sp>
        <p:nvSpPr>
          <p:cNvPr id="9" name="Subtítulo 2">
            <a:extLst>
              <a:ext uri="{FF2B5EF4-FFF2-40B4-BE49-F238E27FC236}">
                <a16:creationId xmlns:a16="http://schemas.microsoft.com/office/drawing/2014/main" id="{7FD7D339-1226-4CB5-8CF3-986D5B920E82}"/>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cxnSp>
        <p:nvCxnSpPr>
          <p:cNvPr id="24" name="Conector recto 23">
            <a:extLst>
              <a:ext uri="{FF2B5EF4-FFF2-40B4-BE49-F238E27FC236}">
                <a16:creationId xmlns:a16="http://schemas.microsoft.com/office/drawing/2014/main" id="{C8D3FC3E-497A-4316-8E08-135FE834921F}"/>
              </a:ext>
            </a:extLst>
          </p:cNvPr>
          <p:cNvCxnSpPr>
            <a:cxnSpLocks/>
          </p:cNvCxnSpPr>
          <p:nvPr/>
        </p:nvCxnSpPr>
        <p:spPr>
          <a:xfrm>
            <a:off x="6133665" y="2025644"/>
            <a:ext cx="0" cy="370202"/>
          </a:xfrm>
          <a:prstGeom prst="line">
            <a:avLst/>
          </a:prstGeom>
        </p:spPr>
        <p:style>
          <a:lnRef idx="2">
            <a:schemeClr val="dk1"/>
          </a:lnRef>
          <a:fillRef idx="0">
            <a:schemeClr val="dk1"/>
          </a:fillRef>
          <a:effectRef idx="1">
            <a:schemeClr val="dk1"/>
          </a:effectRef>
          <a:fontRef idx="minor">
            <a:schemeClr val="tx1"/>
          </a:fontRef>
        </p:style>
      </p:cxnSp>
      <p:pic>
        <p:nvPicPr>
          <p:cNvPr id="48" name="Picture 7" descr="VDMP3">
            <a:extLst>
              <a:ext uri="{FF2B5EF4-FFF2-40B4-BE49-F238E27FC236}">
                <a16:creationId xmlns:a16="http://schemas.microsoft.com/office/drawing/2014/main" id="{BCD7E561-50F1-4190-B114-CB12BCBFB52C}"/>
              </a:ext>
            </a:extLst>
          </p:cNvPr>
          <p:cNvPicPr>
            <a:picLocks noChangeAspect="1" noChangeArrowheads="1"/>
          </p:cNvPicPr>
          <p:nvPr/>
        </p:nvPicPr>
        <p:blipFill rotWithShape="1">
          <a:blip r:embed="rId4" cstate="print"/>
          <a:srcRect l="14292" r="13639"/>
          <a:stretch/>
        </p:blipFill>
        <p:spPr bwMode="auto">
          <a:xfrm>
            <a:off x="8363984" y="2356155"/>
            <a:ext cx="717920" cy="696237"/>
          </a:xfrm>
          <a:prstGeom prst="rect">
            <a:avLst/>
          </a:prstGeom>
          <a:noFill/>
          <a:ln w="9525">
            <a:noFill/>
            <a:miter lim="800000"/>
            <a:headEnd/>
            <a:tailEnd/>
          </a:ln>
        </p:spPr>
      </p:pic>
      <p:cxnSp>
        <p:nvCxnSpPr>
          <p:cNvPr id="50" name="Conector recto de flecha 49">
            <a:extLst>
              <a:ext uri="{FF2B5EF4-FFF2-40B4-BE49-F238E27FC236}">
                <a16:creationId xmlns:a16="http://schemas.microsoft.com/office/drawing/2014/main" id="{CF94C3A4-59EB-405B-AFC4-47C61EA87ACA}"/>
              </a:ext>
            </a:extLst>
          </p:cNvPr>
          <p:cNvCxnSpPr>
            <a:cxnSpLocks/>
            <a:endCxn id="48" idx="1"/>
          </p:cNvCxnSpPr>
          <p:nvPr/>
        </p:nvCxnSpPr>
        <p:spPr>
          <a:xfrm>
            <a:off x="8001742" y="2704273"/>
            <a:ext cx="36224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2" name="Rectángulo 91">
            <a:extLst>
              <a:ext uri="{FF2B5EF4-FFF2-40B4-BE49-F238E27FC236}">
                <a16:creationId xmlns:a16="http://schemas.microsoft.com/office/drawing/2014/main" id="{F688F8F4-EFE8-4F17-BCE9-FBB22509B679}"/>
              </a:ext>
            </a:extLst>
          </p:cNvPr>
          <p:cNvSpPr/>
          <p:nvPr/>
        </p:nvSpPr>
        <p:spPr>
          <a:xfrm>
            <a:off x="8306849" y="3050130"/>
            <a:ext cx="798617" cy="307777"/>
          </a:xfrm>
          <a:prstGeom prst="rect">
            <a:avLst/>
          </a:prstGeom>
        </p:spPr>
        <p:txBody>
          <a:bodyPr wrap="none">
            <a:spAutoFit/>
          </a:bodyPr>
          <a:lstStyle/>
          <a:p>
            <a:r>
              <a:rPr lang="es-AR" sz="1400" b="1" dirty="0"/>
              <a:t>VDMP3</a:t>
            </a:r>
            <a:endParaRPr lang="es-AR" sz="1400" dirty="0"/>
          </a:p>
        </p:txBody>
      </p:sp>
      <p:pic>
        <p:nvPicPr>
          <p:cNvPr id="3" name="Imagen 2">
            <a:extLst>
              <a:ext uri="{FF2B5EF4-FFF2-40B4-BE49-F238E27FC236}">
                <a16:creationId xmlns:a16="http://schemas.microsoft.com/office/drawing/2014/main" id="{93AC3375-BBED-4432-9DF8-202D84B88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7536" y="2350191"/>
            <a:ext cx="3884206" cy="1760693"/>
          </a:xfrm>
          <a:prstGeom prst="rect">
            <a:avLst/>
          </a:prstGeom>
        </p:spPr>
      </p:pic>
      <p:pic>
        <p:nvPicPr>
          <p:cNvPr id="5" name="Imagen 4" descr="Imagen que contiene remoto, electrónica, interior, controlador&#10;&#10;Descripción generada automáticamente">
            <a:extLst>
              <a:ext uri="{FF2B5EF4-FFF2-40B4-BE49-F238E27FC236}">
                <a16:creationId xmlns:a16="http://schemas.microsoft.com/office/drawing/2014/main" id="{8D989C80-283B-46EF-91CE-E433030FAE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77" t="28833" r="7237" b="25336"/>
          <a:stretch/>
        </p:blipFill>
        <p:spPr>
          <a:xfrm>
            <a:off x="4295262" y="4372952"/>
            <a:ext cx="1199375" cy="610211"/>
          </a:xfrm>
          <a:prstGeom prst="rect">
            <a:avLst/>
          </a:prstGeom>
        </p:spPr>
      </p:pic>
      <p:pic>
        <p:nvPicPr>
          <p:cNvPr id="8" name="Imagen 7" descr="Imagen que contiene interior, sentado, blanco&#10;&#10;Descripción generada automáticamente">
            <a:extLst>
              <a:ext uri="{FF2B5EF4-FFF2-40B4-BE49-F238E27FC236}">
                <a16:creationId xmlns:a16="http://schemas.microsoft.com/office/drawing/2014/main" id="{B4BFFBED-66DF-4B23-9C5F-91324C810C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7799" y="4322395"/>
            <a:ext cx="490733" cy="705598"/>
          </a:xfrm>
          <a:prstGeom prst="rect">
            <a:avLst/>
          </a:prstGeom>
        </p:spPr>
      </p:pic>
      <p:cxnSp>
        <p:nvCxnSpPr>
          <p:cNvPr id="12" name="Conector recto de flecha 11">
            <a:extLst>
              <a:ext uri="{FF2B5EF4-FFF2-40B4-BE49-F238E27FC236}">
                <a16:creationId xmlns:a16="http://schemas.microsoft.com/office/drawing/2014/main" id="{66BC0585-C2C5-4D98-A833-FF75BE0E25E7}"/>
              </a:ext>
            </a:extLst>
          </p:cNvPr>
          <p:cNvCxnSpPr/>
          <p:nvPr/>
        </p:nvCxnSpPr>
        <p:spPr>
          <a:xfrm>
            <a:off x="7702146" y="4133139"/>
            <a:ext cx="0" cy="4337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ector recto de flecha 13">
            <a:extLst>
              <a:ext uri="{FF2B5EF4-FFF2-40B4-BE49-F238E27FC236}">
                <a16:creationId xmlns:a16="http://schemas.microsoft.com/office/drawing/2014/main" id="{CEAAA491-999C-4431-9607-B6AF498F4DE3}"/>
              </a:ext>
            </a:extLst>
          </p:cNvPr>
          <p:cNvCxnSpPr>
            <a:cxnSpLocks/>
            <a:endCxn id="5" idx="0"/>
          </p:cNvCxnSpPr>
          <p:nvPr/>
        </p:nvCxnSpPr>
        <p:spPr>
          <a:xfrm flipH="1">
            <a:off x="4894949" y="4060683"/>
            <a:ext cx="6812" cy="312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Rectángulo 14">
            <a:extLst>
              <a:ext uri="{FF2B5EF4-FFF2-40B4-BE49-F238E27FC236}">
                <a16:creationId xmlns:a16="http://schemas.microsoft.com/office/drawing/2014/main" id="{1CA886CF-AD69-48A5-BF1B-9389D35554AA}"/>
              </a:ext>
            </a:extLst>
          </p:cNvPr>
          <p:cNvSpPr/>
          <p:nvPr/>
        </p:nvSpPr>
        <p:spPr>
          <a:xfrm>
            <a:off x="6164102" y="4949617"/>
            <a:ext cx="573778" cy="307777"/>
          </a:xfrm>
          <a:prstGeom prst="rect">
            <a:avLst/>
          </a:prstGeom>
        </p:spPr>
        <p:txBody>
          <a:bodyPr wrap="square">
            <a:spAutoFit/>
          </a:bodyPr>
          <a:lstStyle/>
          <a:p>
            <a:r>
              <a:rPr lang="es-AR" sz="1400" b="1" dirty="0"/>
              <a:t>NV5</a:t>
            </a:r>
            <a:endParaRPr lang="es-AR" sz="1400" dirty="0"/>
          </a:p>
        </p:txBody>
      </p:sp>
      <p:pic>
        <p:nvPicPr>
          <p:cNvPr id="51" name="Imagen 50" descr="Imagen que contiene remoto, controlador, electrónica, juego&#10;&#10;Descripción generada automáticamente">
            <a:extLst>
              <a:ext uri="{FF2B5EF4-FFF2-40B4-BE49-F238E27FC236}">
                <a16:creationId xmlns:a16="http://schemas.microsoft.com/office/drawing/2014/main" id="{A33FFBA7-2E4C-49C0-B5C1-3C8F0F0B0C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31" t="17201" r="5017" b="17403"/>
          <a:stretch/>
        </p:blipFill>
        <p:spPr>
          <a:xfrm>
            <a:off x="5362317" y="5268570"/>
            <a:ext cx="899110" cy="589183"/>
          </a:xfrm>
          <a:prstGeom prst="rect">
            <a:avLst/>
          </a:prstGeom>
        </p:spPr>
      </p:pic>
      <p:pic>
        <p:nvPicPr>
          <p:cNvPr id="57" name="Imagen 56" descr="Imagen que contiene electrónica, blanco, remoto, controlador&#10;&#10;Descripción generada automáticamente">
            <a:extLst>
              <a:ext uri="{FF2B5EF4-FFF2-40B4-BE49-F238E27FC236}">
                <a16:creationId xmlns:a16="http://schemas.microsoft.com/office/drawing/2014/main" id="{EBB1CFD6-039C-4809-AAE2-8BBD91832EF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697" t="9177" r="12079" b="7665"/>
          <a:stretch/>
        </p:blipFill>
        <p:spPr>
          <a:xfrm>
            <a:off x="6834779" y="5193488"/>
            <a:ext cx="628313" cy="736906"/>
          </a:xfrm>
          <a:prstGeom prst="rect">
            <a:avLst/>
          </a:prstGeom>
        </p:spPr>
      </p:pic>
      <p:pic>
        <p:nvPicPr>
          <p:cNvPr id="61" name="Imagen 60" descr="Imagen que contiene electrónica, blanco, calculadora, monitor&#10;&#10;Descripción generada automáticamente">
            <a:extLst>
              <a:ext uri="{FF2B5EF4-FFF2-40B4-BE49-F238E27FC236}">
                <a16:creationId xmlns:a16="http://schemas.microsoft.com/office/drawing/2014/main" id="{123931CD-572C-461A-A7A3-236B54C466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1579" y="5071320"/>
            <a:ext cx="764463" cy="858947"/>
          </a:xfrm>
          <a:prstGeom prst="rect">
            <a:avLst/>
          </a:prstGeom>
        </p:spPr>
      </p:pic>
      <p:cxnSp>
        <p:nvCxnSpPr>
          <p:cNvPr id="82" name="Conector recto 81">
            <a:extLst>
              <a:ext uri="{FF2B5EF4-FFF2-40B4-BE49-F238E27FC236}">
                <a16:creationId xmlns:a16="http://schemas.microsoft.com/office/drawing/2014/main" id="{EF65B0EF-6D16-4251-AF69-42A5D02D0893}"/>
              </a:ext>
            </a:extLst>
          </p:cNvPr>
          <p:cNvCxnSpPr>
            <a:stCxn id="51" idx="3"/>
            <a:endCxn id="57" idx="1"/>
          </p:cNvCxnSpPr>
          <p:nvPr/>
        </p:nvCxnSpPr>
        <p:spPr>
          <a:xfrm flipV="1">
            <a:off x="6261428" y="5561941"/>
            <a:ext cx="573351" cy="1220"/>
          </a:xfrm>
          <a:prstGeom prst="line">
            <a:avLst/>
          </a:prstGeom>
        </p:spPr>
        <p:style>
          <a:lnRef idx="2">
            <a:schemeClr val="dk1"/>
          </a:lnRef>
          <a:fillRef idx="0">
            <a:schemeClr val="dk1"/>
          </a:fillRef>
          <a:effectRef idx="1">
            <a:schemeClr val="dk1"/>
          </a:effectRef>
          <a:fontRef idx="minor">
            <a:schemeClr val="tx1"/>
          </a:fontRef>
        </p:style>
      </p:cxnSp>
      <p:cxnSp>
        <p:nvCxnSpPr>
          <p:cNvPr id="26" name="Conector recto de flecha 25">
            <a:extLst>
              <a:ext uri="{FF2B5EF4-FFF2-40B4-BE49-F238E27FC236}">
                <a16:creationId xmlns:a16="http://schemas.microsoft.com/office/drawing/2014/main" id="{803CD2A8-4DB2-4EA0-A76E-167E694E4348}"/>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1" name="Rectángulo 90">
            <a:extLst>
              <a:ext uri="{FF2B5EF4-FFF2-40B4-BE49-F238E27FC236}">
                <a16:creationId xmlns:a16="http://schemas.microsoft.com/office/drawing/2014/main" id="{8878783C-7221-4776-A04C-AA4F00F0FF17}"/>
              </a:ext>
            </a:extLst>
          </p:cNvPr>
          <p:cNvSpPr/>
          <p:nvPr/>
        </p:nvSpPr>
        <p:spPr>
          <a:xfrm>
            <a:off x="7846024" y="1955301"/>
            <a:ext cx="769763" cy="307777"/>
          </a:xfrm>
          <a:prstGeom prst="rect">
            <a:avLst/>
          </a:prstGeom>
        </p:spPr>
        <p:txBody>
          <a:bodyPr wrap="none">
            <a:spAutoFit/>
          </a:bodyPr>
          <a:lstStyle/>
          <a:p>
            <a:r>
              <a:rPr lang="es-AR" sz="1400" b="1" dirty="0"/>
              <a:t>DG75+</a:t>
            </a:r>
            <a:endParaRPr lang="es-AR" sz="1400" dirty="0"/>
          </a:p>
        </p:txBody>
      </p:sp>
      <p:pic>
        <p:nvPicPr>
          <p:cNvPr id="40" name="Imagen 39" descr="Imagen que contiene electrónica, circuito&#10;&#10;Descripción generada automáticamente">
            <a:extLst>
              <a:ext uri="{FF2B5EF4-FFF2-40B4-BE49-F238E27FC236}">
                <a16:creationId xmlns:a16="http://schemas.microsoft.com/office/drawing/2014/main" id="{9741F660-738B-4158-A0F3-0FB4ADFC82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93422" y="1700527"/>
            <a:ext cx="1080486" cy="342537"/>
          </a:xfrm>
          <a:prstGeom prst="rect">
            <a:avLst/>
          </a:prstGeom>
        </p:spPr>
      </p:pic>
      <p:pic>
        <p:nvPicPr>
          <p:cNvPr id="44" name="Imagen 43" descr="Imagen que contiene interior, pared, sentado&#10;&#10;Descripción generada automáticamente">
            <a:extLst>
              <a:ext uri="{FF2B5EF4-FFF2-40B4-BE49-F238E27FC236}">
                <a16:creationId xmlns:a16="http://schemas.microsoft.com/office/drawing/2014/main" id="{1A83E690-2508-4925-B00F-0CAEAE3A1EA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730" t="1701" r="20730" b="1701"/>
          <a:stretch/>
        </p:blipFill>
        <p:spPr>
          <a:xfrm>
            <a:off x="7452483" y="1566517"/>
            <a:ext cx="449536" cy="741782"/>
          </a:xfrm>
          <a:prstGeom prst="rect">
            <a:avLst/>
          </a:prstGeom>
        </p:spPr>
      </p:pic>
      <p:sp>
        <p:nvSpPr>
          <p:cNvPr id="46" name="Rectángulo 45">
            <a:extLst>
              <a:ext uri="{FF2B5EF4-FFF2-40B4-BE49-F238E27FC236}">
                <a16:creationId xmlns:a16="http://schemas.microsoft.com/office/drawing/2014/main" id="{66F30E13-1A53-4CCE-BD28-498B4F0AB2EA}"/>
              </a:ext>
            </a:extLst>
          </p:cNvPr>
          <p:cNvSpPr/>
          <p:nvPr/>
        </p:nvSpPr>
        <p:spPr>
          <a:xfrm>
            <a:off x="6105385" y="2030735"/>
            <a:ext cx="691215" cy="307777"/>
          </a:xfrm>
          <a:prstGeom prst="rect">
            <a:avLst/>
          </a:prstGeom>
        </p:spPr>
        <p:txBody>
          <a:bodyPr wrap="none">
            <a:spAutoFit/>
          </a:bodyPr>
          <a:lstStyle/>
          <a:p>
            <a:r>
              <a:rPr lang="es-AR" sz="1400" b="1" dirty="0"/>
              <a:t>ZX8SP</a:t>
            </a:r>
            <a:endParaRPr lang="es-AR" sz="1400" dirty="0"/>
          </a:p>
        </p:txBody>
      </p:sp>
      <p:pic>
        <p:nvPicPr>
          <p:cNvPr id="65" name="Imagen 64" descr="Imagen que contiene monitor, reloj, pared, pantalla&#10;&#10;Descripción generada automáticamente">
            <a:extLst>
              <a:ext uri="{FF2B5EF4-FFF2-40B4-BE49-F238E27FC236}">
                <a16:creationId xmlns:a16="http://schemas.microsoft.com/office/drawing/2014/main" id="{CC96777C-B9E2-47EA-B462-21A1A52411F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467" t="13667" r="2762" b="22258"/>
          <a:stretch/>
        </p:blipFill>
        <p:spPr>
          <a:xfrm>
            <a:off x="9290662" y="5166869"/>
            <a:ext cx="977356" cy="667849"/>
          </a:xfrm>
          <a:prstGeom prst="rect">
            <a:avLst/>
          </a:prstGeom>
        </p:spPr>
      </p:pic>
      <p:sp>
        <p:nvSpPr>
          <p:cNvPr id="71" name="Rectángulo 70">
            <a:extLst>
              <a:ext uri="{FF2B5EF4-FFF2-40B4-BE49-F238E27FC236}">
                <a16:creationId xmlns:a16="http://schemas.microsoft.com/office/drawing/2014/main" id="{3B843F0D-DBB1-4A42-9FDA-E78593129CA1}"/>
              </a:ext>
            </a:extLst>
          </p:cNvPr>
          <p:cNvSpPr/>
          <p:nvPr/>
        </p:nvSpPr>
        <p:spPr>
          <a:xfrm>
            <a:off x="5498835" y="5837333"/>
            <a:ext cx="619080" cy="307777"/>
          </a:xfrm>
          <a:prstGeom prst="rect">
            <a:avLst/>
          </a:prstGeom>
        </p:spPr>
        <p:txBody>
          <a:bodyPr wrap="none">
            <a:spAutoFit/>
          </a:bodyPr>
          <a:lstStyle/>
          <a:p>
            <a:r>
              <a:rPr lang="es-AR" sz="1400" b="1" dirty="0"/>
              <a:t>K10H</a:t>
            </a:r>
            <a:endParaRPr lang="es-AR" sz="1400" dirty="0"/>
          </a:p>
        </p:txBody>
      </p:sp>
      <p:sp>
        <p:nvSpPr>
          <p:cNvPr id="73" name="Rectángulo 72">
            <a:extLst>
              <a:ext uri="{FF2B5EF4-FFF2-40B4-BE49-F238E27FC236}">
                <a16:creationId xmlns:a16="http://schemas.microsoft.com/office/drawing/2014/main" id="{AB92F9DF-2840-4E1F-AD15-8C250A9B7FB3}"/>
              </a:ext>
            </a:extLst>
          </p:cNvPr>
          <p:cNvSpPr/>
          <p:nvPr/>
        </p:nvSpPr>
        <p:spPr>
          <a:xfrm>
            <a:off x="6887898" y="5836224"/>
            <a:ext cx="497252" cy="307777"/>
          </a:xfrm>
          <a:prstGeom prst="rect">
            <a:avLst/>
          </a:prstGeom>
        </p:spPr>
        <p:txBody>
          <a:bodyPr wrap="none">
            <a:spAutoFit/>
          </a:bodyPr>
          <a:lstStyle/>
          <a:p>
            <a:r>
              <a:rPr lang="es-AR" sz="1400" b="1" dirty="0"/>
              <a:t>K32</a:t>
            </a:r>
            <a:endParaRPr lang="es-AR" sz="1400" dirty="0"/>
          </a:p>
        </p:txBody>
      </p:sp>
      <p:sp>
        <p:nvSpPr>
          <p:cNvPr id="74" name="Rectángulo 73">
            <a:extLst>
              <a:ext uri="{FF2B5EF4-FFF2-40B4-BE49-F238E27FC236}">
                <a16:creationId xmlns:a16="http://schemas.microsoft.com/office/drawing/2014/main" id="{7ADEEA3B-23E5-4516-A32C-1F928581D3D7}"/>
              </a:ext>
            </a:extLst>
          </p:cNvPr>
          <p:cNvSpPr/>
          <p:nvPr/>
        </p:nvSpPr>
        <p:spPr>
          <a:xfrm>
            <a:off x="8213178" y="5842614"/>
            <a:ext cx="497252" cy="307777"/>
          </a:xfrm>
          <a:prstGeom prst="rect">
            <a:avLst/>
          </a:prstGeom>
        </p:spPr>
        <p:txBody>
          <a:bodyPr wrap="none">
            <a:spAutoFit/>
          </a:bodyPr>
          <a:lstStyle/>
          <a:p>
            <a:r>
              <a:rPr lang="es-AR" sz="1400" b="1" dirty="0"/>
              <a:t>K35</a:t>
            </a:r>
            <a:endParaRPr lang="es-AR" sz="1400" dirty="0"/>
          </a:p>
        </p:txBody>
      </p:sp>
      <p:sp>
        <p:nvSpPr>
          <p:cNvPr id="75" name="Rectángulo 74">
            <a:extLst>
              <a:ext uri="{FF2B5EF4-FFF2-40B4-BE49-F238E27FC236}">
                <a16:creationId xmlns:a16="http://schemas.microsoft.com/office/drawing/2014/main" id="{3A2CB3AE-FBF8-4D04-9D9A-488E5BCE99D8}"/>
              </a:ext>
            </a:extLst>
          </p:cNvPr>
          <p:cNvSpPr/>
          <p:nvPr/>
        </p:nvSpPr>
        <p:spPr>
          <a:xfrm>
            <a:off x="9467397" y="5854662"/>
            <a:ext cx="623889" cy="307777"/>
          </a:xfrm>
          <a:prstGeom prst="rect">
            <a:avLst/>
          </a:prstGeom>
        </p:spPr>
        <p:txBody>
          <a:bodyPr wrap="none">
            <a:spAutoFit/>
          </a:bodyPr>
          <a:lstStyle/>
          <a:p>
            <a:r>
              <a:rPr lang="es-AR" sz="1400" b="1" dirty="0"/>
              <a:t>TM70</a:t>
            </a:r>
            <a:endParaRPr lang="es-AR" sz="1400" dirty="0"/>
          </a:p>
        </p:txBody>
      </p:sp>
      <p:cxnSp>
        <p:nvCxnSpPr>
          <p:cNvPr id="88" name="Conector recto 87">
            <a:extLst>
              <a:ext uri="{FF2B5EF4-FFF2-40B4-BE49-F238E27FC236}">
                <a16:creationId xmlns:a16="http://schemas.microsoft.com/office/drawing/2014/main" id="{2A788E70-2B38-4150-8907-ED539A78906F}"/>
              </a:ext>
            </a:extLst>
          </p:cNvPr>
          <p:cNvCxnSpPr>
            <a:stCxn id="57" idx="3"/>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95" name="Conector recto 94">
            <a:extLst>
              <a:ext uri="{FF2B5EF4-FFF2-40B4-BE49-F238E27FC236}">
                <a16:creationId xmlns:a16="http://schemas.microsoft.com/office/drawing/2014/main" id="{FB9BA981-4F03-4271-BF57-471881CA1B95}"/>
              </a:ext>
            </a:extLst>
          </p:cNvPr>
          <p:cNvCxnSpPr>
            <a:cxnSpLocks/>
            <a:stCxn id="65" idx="1"/>
            <a:endCxn id="61" idx="3"/>
          </p:cNvCxnSpPr>
          <p:nvPr/>
        </p:nvCxnSpPr>
        <p:spPr>
          <a:xfrm flipH="1">
            <a:off x="8836042" y="5500793"/>
            <a:ext cx="454621" cy="0"/>
          </a:xfrm>
          <a:prstGeom prst="line">
            <a:avLst/>
          </a:prstGeom>
        </p:spPr>
        <p:style>
          <a:lnRef idx="2">
            <a:schemeClr val="dk1"/>
          </a:lnRef>
          <a:fillRef idx="0">
            <a:schemeClr val="dk1"/>
          </a:fillRef>
          <a:effectRef idx="1">
            <a:schemeClr val="dk1"/>
          </a:effectRef>
          <a:fontRef idx="minor">
            <a:schemeClr val="tx1"/>
          </a:fontRef>
        </p:style>
      </p:cxnSp>
      <p:sp>
        <p:nvSpPr>
          <p:cNvPr id="124" name="Rectángulo 123">
            <a:extLst>
              <a:ext uri="{FF2B5EF4-FFF2-40B4-BE49-F238E27FC236}">
                <a16:creationId xmlns:a16="http://schemas.microsoft.com/office/drawing/2014/main" id="{21EE5B15-C28F-4CB0-B487-8938877DEEAE}"/>
              </a:ext>
            </a:extLst>
          </p:cNvPr>
          <p:cNvSpPr/>
          <p:nvPr/>
        </p:nvSpPr>
        <p:spPr>
          <a:xfrm>
            <a:off x="4918196" y="4960793"/>
            <a:ext cx="627841" cy="307777"/>
          </a:xfrm>
          <a:prstGeom prst="rect">
            <a:avLst/>
          </a:prstGeom>
        </p:spPr>
        <p:txBody>
          <a:bodyPr wrap="square">
            <a:spAutoFit/>
          </a:bodyPr>
          <a:lstStyle/>
          <a:p>
            <a:r>
              <a:rPr lang="es-AR" sz="1400" b="1" dirty="0"/>
              <a:t>K636</a:t>
            </a:r>
            <a:endParaRPr lang="es-AR" sz="1400" dirty="0"/>
          </a:p>
        </p:txBody>
      </p:sp>
      <p:cxnSp>
        <p:nvCxnSpPr>
          <p:cNvPr id="139" name="Conector recto de flecha 138">
            <a:extLst>
              <a:ext uri="{FF2B5EF4-FFF2-40B4-BE49-F238E27FC236}">
                <a16:creationId xmlns:a16="http://schemas.microsoft.com/office/drawing/2014/main" id="{15A8B484-8AD9-482C-A2EC-A7014D24DD39}"/>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9" name="Conector recto 148">
            <a:extLst>
              <a:ext uri="{FF2B5EF4-FFF2-40B4-BE49-F238E27FC236}">
                <a16:creationId xmlns:a16="http://schemas.microsoft.com/office/drawing/2014/main" id="{9F384CB7-384A-4EA2-9132-EE3F4B8753B4}"/>
              </a:ext>
            </a:extLst>
          </p:cNvPr>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150" name="Conector recto 149">
            <a:extLst>
              <a:ext uri="{FF2B5EF4-FFF2-40B4-BE49-F238E27FC236}">
                <a16:creationId xmlns:a16="http://schemas.microsoft.com/office/drawing/2014/main" id="{965C6CC6-01A0-4F99-9AB3-889255C57568}"/>
              </a:ext>
            </a:extLst>
          </p:cNvPr>
          <p:cNvCxnSpPr>
            <a:cxnSpLocks/>
          </p:cNvCxnSpPr>
          <p:nvPr/>
        </p:nvCxnSpPr>
        <p:spPr>
          <a:xfrm flipH="1">
            <a:off x="8836041" y="5500793"/>
            <a:ext cx="454622" cy="1"/>
          </a:xfrm>
          <a:prstGeom prst="line">
            <a:avLst/>
          </a:prstGeom>
        </p:spPr>
        <p:style>
          <a:lnRef idx="2">
            <a:schemeClr val="dk1"/>
          </a:lnRef>
          <a:fillRef idx="0">
            <a:schemeClr val="dk1"/>
          </a:fillRef>
          <a:effectRef idx="1">
            <a:schemeClr val="dk1"/>
          </a:effectRef>
          <a:fontRef idx="minor">
            <a:schemeClr val="tx1"/>
          </a:fontRef>
        </p:style>
      </p:cxnSp>
      <p:sp>
        <p:nvSpPr>
          <p:cNvPr id="158" name="Rectángulo 157">
            <a:extLst>
              <a:ext uri="{FF2B5EF4-FFF2-40B4-BE49-F238E27FC236}">
                <a16:creationId xmlns:a16="http://schemas.microsoft.com/office/drawing/2014/main" id="{16AC6EB7-CCA4-4408-8B24-F2ACA6641E09}"/>
              </a:ext>
            </a:extLst>
          </p:cNvPr>
          <p:cNvSpPr/>
          <p:nvPr/>
        </p:nvSpPr>
        <p:spPr>
          <a:xfrm>
            <a:off x="6887995" y="4599541"/>
            <a:ext cx="1754006" cy="307777"/>
          </a:xfrm>
          <a:prstGeom prst="rect">
            <a:avLst/>
          </a:prstGeom>
        </p:spPr>
        <p:txBody>
          <a:bodyPr wrap="none">
            <a:spAutoFit/>
          </a:bodyPr>
          <a:lstStyle/>
          <a:p>
            <a:r>
              <a:rPr lang="es-AR" sz="1400" b="1" dirty="0"/>
              <a:t>LINEA TELEFONICA</a:t>
            </a:r>
            <a:endParaRPr lang="es-AR" sz="1400" dirty="0"/>
          </a:p>
        </p:txBody>
      </p:sp>
      <p:cxnSp>
        <p:nvCxnSpPr>
          <p:cNvPr id="165" name="Conector recto de flecha 164">
            <a:extLst>
              <a:ext uri="{FF2B5EF4-FFF2-40B4-BE49-F238E27FC236}">
                <a16:creationId xmlns:a16="http://schemas.microsoft.com/office/drawing/2014/main" id="{FC2B7D75-A2B4-4A60-B512-82714040ACD8}"/>
              </a:ext>
            </a:extLst>
          </p:cNvPr>
          <p:cNvCxnSpPr>
            <a:cxnSpLocks/>
            <a:endCxn id="8" idx="0"/>
          </p:cNvCxnSpPr>
          <p:nvPr/>
        </p:nvCxnSpPr>
        <p:spPr>
          <a:xfrm>
            <a:off x="6443165" y="4075285"/>
            <a:ext cx="0" cy="247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80742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Imagen 40">
            <a:extLst>
              <a:ext uri="{FF2B5EF4-FFF2-40B4-BE49-F238E27FC236}">
                <a16:creationId xmlns:a16="http://schemas.microsoft.com/office/drawing/2014/main" id="{BAFA74F6-447A-4B97-907C-DFD78268F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cxnSp>
        <p:nvCxnSpPr>
          <p:cNvPr id="135" name="Conector: angular 134">
            <a:extLst>
              <a:ext uri="{FF2B5EF4-FFF2-40B4-BE49-F238E27FC236}">
                <a16:creationId xmlns:a16="http://schemas.microsoft.com/office/drawing/2014/main" id="{FFD29885-F854-4557-965B-84245454D8F6}"/>
              </a:ext>
            </a:extLst>
          </p:cNvPr>
          <p:cNvCxnSpPr>
            <a:cxnSpLocks/>
          </p:cNvCxnSpPr>
          <p:nvPr/>
        </p:nvCxnSpPr>
        <p:spPr>
          <a:xfrm>
            <a:off x="4416005" y="4805038"/>
            <a:ext cx="926435" cy="775004"/>
          </a:xfrm>
          <a:prstGeom prst="bentConnector3">
            <a:avLst/>
          </a:prstGeom>
        </p:spPr>
        <p:style>
          <a:lnRef idx="2">
            <a:schemeClr val="dk1"/>
          </a:lnRef>
          <a:fillRef idx="0">
            <a:schemeClr val="dk1"/>
          </a:fillRef>
          <a:effectRef idx="1">
            <a:schemeClr val="dk1"/>
          </a:effectRef>
          <a:fontRef idx="minor">
            <a:schemeClr val="tx1"/>
          </a:fontRef>
        </p:style>
      </p:cxnSp>
      <p:sp>
        <p:nvSpPr>
          <p:cNvPr id="7" name="Subtítulo 2">
            <a:extLst>
              <a:ext uri="{FF2B5EF4-FFF2-40B4-BE49-F238E27FC236}">
                <a16:creationId xmlns:a16="http://schemas.microsoft.com/office/drawing/2014/main" id="{12B088CF-33BB-49EE-8F14-CB8E37E30F4D}"/>
              </a:ext>
            </a:extLst>
          </p:cNvPr>
          <p:cNvSpPr txBox="1">
            <a:spLocks/>
          </p:cNvSpPr>
          <p:nvPr/>
        </p:nvSpPr>
        <p:spPr>
          <a:xfrm>
            <a:off x="4227123" y="809159"/>
            <a:ext cx="4275513"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Ejemplo de compatibilidad</a:t>
            </a:r>
            <a:endParaRPr lang="es-AR" b="1" dirty="0"/>
          </a:p>
        </p:txBody>
      </p:sp>
      <p:sp>
        <p:nvSpPr>
          <p:cNvPr id="9" name="Subtítulo 2">
            <a:extLst>
              <a:ext uri="{FF2B5EF4-FFF2-40B4-BE49-F238E27FC236}">
                <a16:creationId xmlns:a16="http://schemas.microsoft.com/office/drawing/2014/main" id="{7FD7D339-1226-4CB5-8CF3-986D5B920E82}"/>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cxnSp>
        <p:nvCxnSpPr>
          <p:cNvPr id="24" name="Conector recto 23">
            <a:extLst>
              <a:ext uri="{FF2B5EF4-FFF2-40B4-BE49-F238E27FC236}">
                <a16:creationId xmlns:a16="http://schemas.microsoft.com/office/drawing/2014/main" id="{C8D3FC3E-497A-4316-8E08-135FE834921F}"/>
              </a:ext>
            </a:extLst>
          </p:cNvPr>
          <p:cNvCxnSpPr>
            <a:cxnSpLocks/>
          </p:cNvCxnSpPr>
          <p:nvPr/>
        </p:nvCxnSpPr>
        <p:spPr>
          <a:xfrm>
            <a:off x="6133665" y="2025644"/>
            <a:ext cx="0" cy="370202"/>
          </a:xfrm>
          <a:prstGeom prst="line">
            <a:avLst/>
          </a:prstGeom>
        </p:spPr>
        <p:style>
          <a:lnRef idx="2">
            <a:schemeClr val="dk1"/>
          </a:lnRef>
          <a:fillRef idx="0">
            <a:schemeClr val="dk1"/>
          </a:fillRef>
          <a:effectRef idx="1">
            <a:schemeClr val="dk1"/>
          </a:effectRef>
          <a:fontRef idx="minor">
            <a:schemeClr val="tx1"/>
          </a:fontRef>
        </p:style>
      </p:cxnSp>
      <p:pic>
        <p:nvPicPr>
          <p:cNvPr id="48" name="Picture 7" descr="VDMP3">
            <a:extLst>
              <a:ext uri="{FF2B5EF4-FFF2-40B4-BE49-F238E27FC236}">
                <a16:creationId xmlns:a16="http://schemas.microsoft.com/office/drawing/2014/main" id="{BCD7E561-50F1-4190-B114-CB12BCBFB52C}"/>
              </a:ext>
            </a:extLst>
          </p:cNvPr>
          <p:cNvPicPr>
            <a:picLocks noChangeAspect="1" noChangeArrowheads="1"/>
          </p:cNvPicPr>
          <p:nvPr/>
        </p:nvPicPr>
        <p:blipFill rotWithShape="1">
          <a:blip r:embed="rId4" cstate="print"/>
          <a:srcRect l="14292" r="13639"/>
          <a:stretch/>
        </p:blipFill>
        <p:spPr bwMode="auto">
          <a:xfrm>
            <a:off x="8363984" y="2356155"/>
            <a:ext cx="717920" cy="696237"/>
          </a:xfrm>
          <a:prstGeom prst="rect">
            <a:avLst/>
          </a:prstGeom>
          <a:noFill/>
          <a:ln w="9525">
            <a:noFill/>
            <a:miter lim="800000"/>
            <a:headEnd/>
            <a:tailEnd/>
          </a:ln>
        </p:spPr>
      </p:pic>
      <p:cxnSp>
        <p:nvCxnSpPr>
          <p:cNvPr id="50" name="Conector recto de flecha 49">
            <a:extLst>
              <a:ext uri="{FF2B5EF4-FFF2-40B4-BE49-F238E27FC236}">
                <a16:creationId xmlns:a16="http://schemas.microsoft.com/office/drawing/2014/main" id="{CF94C3A4-59EB-405B-AFC4-47C61EA87ACA}"/>
              </a:ext>
            </a:extLst>
          </p:cNvPr>
          <p:cNvCxnSpPr>
            <a:cxnSpLocks/>
            <a:endCxn id="48" idx="1"/>
          </p:cNvCxnSpPr>
          <p:nvPr/>
        </p:nvCxnSpPr>
        <p:spPr>
          <a:xfrm>
            <a:off x="8001742" y="2704273"/>
            <a:ext cx="36224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2" name="Imagen 51">
            <a:extLst>
              <a:ext uri="{FF2B5EF4-FFF2-40B4-BE49-F238E27FC236}">
                <a16:creationId xmlns:a16="http://schemas.microsoft.com/office/drawing/2014/main" id="{85ADCF85-79E9-46BC-BB48-054ECA8A7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90" t="3872" r="24936" b="3438"/>
          <a:stretch/>
        </p:blipFill>
        <p:spPr>
          <a:xfrm>
            <a:off x="9552384" y="2181277"/>
            <a:ext cx="610212" cy="1045991"/>
          </a:xfrm>
          <a:prstGeom prst="rect">
            <a:avLst/>
          </a:prstGeom>
        </p:spPr>
      </p:pic>
      <p:cxnSp>
        <p:nvCxnSpPr>
          <p:cNvPr id="56" name="Conector recto 55">
            <a:extLst>
              <a:ext uri="{FF2B5EF4-FFF2-40B4-BE49-F238E27FC236}">
                <a16:creationId xmlns:a16="http://schemas.microsoft.com/office/drawing/2014/main" id="{CEEEF504-C37B-4F5B-9A21-28D66AE9ECF8}"/>
              </a:ext>
            </a:extLst>
          </p:cNvPr>
          <p:cNvCxnSpPr>
            <a:stCxn id="48" idx="3"/>
            <a:endCxn id="52" idx="1"/>
          </p:cNvCxnSpPr>
          <p:nvPr/>
        </p:nvCxnSpPr>
        <p:spPr>
          <a:xfrm flipV="1">
            <a:off x="9081904" y="2704273"/>
            <a:ext cx="470480" cy="1"/>
          </a:xfrm>
          <a:prstGeom prst="line">
            <a:avLst/>
          </a:prstGeom>
        </p:spPr>
        <p:style>
          <a:lnRef idx="2">
            <a:schemeClr val="dk1"/>
          </a:lnRef>
          <a:fillRef idx="0">
            <a:schemeClr val="dk1"/>
          </a:fillRef>
          <a:effectRef idx="1">
            <a:schemeClr val="dk1"/>
          </a:effectRef>
          <a:fontRef idx="minor">
            <a:schemeClr val="tx1"/>
          </a:fontRef>
        </p:style>
      </p:cxnSp>
      <p:sp>
        <p:nvSpPr>
          <p:cNvPr id="92" name="Rectángulo 91">
            <a:extLst>
              <a:ext uri="{FF2B5EF4-FFF2-40B4-BE49-F238E27FC236}">
                <a16:creationId xmlns:a16="http://schemas.microsoft.com/office/drawing/2014/main" id="{F688F8F4-EFE8-4F17-BCE9-FBB22509B679}"/>
              </a:ext>
            </a:extLst>
          </p:cNvPr>
          <p:cNvSpPr/>
          <p:nvPr/>
        </p:nvSpPr>
        <p:spPr>
          <a:xfrm>
            <a:off x="8306849" y="3050130"/>
            <a:ext cx="798617" cy="307777"/>
          </a:xfrm>
          <a:prstGeom prst="rect">
            <a:avLst/>
          </a:prstGeom>
        </p:spPr>
        <p:txBody>
          <a:bodyPr wrap="none">
            <a:spAutoFit/>
          </a:bodyPr>
          <a:lstStyle/>
          <a:p>
            <a:r>
              <a:rPr lang="es-AR" sz="1400" b="1" dirty="0"/>
              <a:t>VDMP3</a:t>
            </a:r>
            <a:endParaRPr lang="es-AR" sz="1400" dirty="0"/>
          </a:p>
        </p:txBody>
      </p:sp>
      <p:sp>
        <p:nvSpPr>
          <p:cNvPr id="93" name="Rectángulo 92">
            <a:extLst>
              <a:ext uri="{FF2B5EF4-FFF2-40B4-BE49-F238E27FC236}">
                <a16:creationId xmlns:a16="http://schemas.microsoft.com/office/drawing/2014/main" id="{C55843FD-D1BE-4D8C-9048-F47A1E20A594}"/>
              </a:ext>
            </a:extLst>
          </p:cNvPr>
          <p:cNvSpPr/>
          <p:nvPr/>
        </p:nvSpPr>
        <p:spPr>
          <a:xfrm>
            <a:off x="9446961" y="1892680"/>
            <a:ext cx="821059" cy="307777"/>
          </a:xfrm>
          <a:prstGeom prst="rect">
            <a:avLst/>
          </a:prstGeom>
        </p:spPr>
        <p:txBody>
          <a:bodyPr wrap="none">
            <a:spAutoFit/>
          </a:bodyPr>
          <a:lstStyle/>
          <a:p>
            <a:r>
              <a:rPr lang="es-AR" sz="1400" b="1" dirty="0"/>
              <a:t>PCS250</a:t>
            </a:r>
            <a:endParaRPr lang="es-AR" sz="1400" dirty="0"/>
          </a:p>
        </p:txBody>
      </p:sp>
      <p:pic>
        <p:nvPicPr>
          <p:cNvPr id="3" name="Imagen 2">
            <a:extLst>
              <a:ext uri="{FF2B5EF4-FFF2-40B4-BE49-F238E27FC236}">
                <a16:creationId xmlns:a16="http://schemas.microsoft.com/office/drawing/2014/main" id="{93AC3375-BBED-4432-9DF8-202D84B88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7536" y="2350191"/>
            <a:ext cx="3884206" cy="1760693"/>
          </a:xfrm>
          <a:prstGeom prst="rect">
            <a:avLst/>
          </a:prstGeom>
        </p:spPr>
      </p:pic>
      <p:pic>
        <p:nvPicPr>
          <p:cNvPr id="5" name="Imagen 4" descr="Imagen que contiene remoto, electrónica, interior, controlador&#10;&#10;Descripción generada automáticamente">
            <a:extLst>
              <a:ext uri="{FF2B5EF4-FFF2-40B4-BE49-F238E27FC236}">
                <a16:creationId xmlns:a16="http://schemas.microsoft.com/office/drawing/2014/main" id="{8D989C80-283B-46EF-91CE-E433030FAE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177" t="28833" r="7237" b="25336"/>
          <a:stretch/>
        </p:blipFill>
        <p:spPr>
          <a:xfrm>
            <a:off x="4295262" y="4372952"/>
            <a:ext cx="1199375" cy="610211"/>
          </a:xfrm>
          <a:prstGeom prst="rect">
            <a:avLst/>
          </a:prstGeom>
        </p:spPr>
      </p:pic>
      <p:pic>
        <p:nvPicPr>
          <p:cNvPr id="8" name="Imagen 7" descr="Imagen que contiene interior, sentado, blanco&#10;&#10;Descripción generada automáticamente">
            <a:extLst>
              <a:ext uri="{FF2B5EF4-FFF2-40B4-BE49-F238E27FC236}">
                <a16:creationId xmlns:a16="http://schemas.microsoft.com/office/drawing/2014/main" id="{B4BFFBED-66DF-4B23-9C5F-91324C810C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7799" y="4322395"/>
            <a:ext cx="490733" cy="705598"/>
          </a:xfrm>
          <a:prstGeom prst="rect">
            <a:avLst/>
          </a:prstGeom>
        </p:spPr>
      </p:pic>
      <p:cxnSp>
        <p:nvCxnSpPr>
          <p:cNvPr id="12" name="Conector recto de flecha 11">
            <a:extLst>
              <a:ext uri="{FF2B5EF4-FFF2-40B4-BE49-F238E27FC236}">
                <a16:creationId xmlns:a16="http://schemas.microsoft.com/office/drawing/2014/main" id="{66BC0585-C2C5-4D98-A833-FF75BE0E25E7}"/>
              </a:ext>
            </a:extLst>
          </p:cNvPr>
          <p:cNvCxnSpPr/>
          <p:nvPr/>
        </p:nvCxnSpPr>
        <p:spPr>
          <a:xfrm>
            <a:off x="7702146" y="4133139"/>
            <a:ext cx="0" cy="4337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ector recto de flecha 13">
            <a:extLst>
              <a:ext uri="{FF2B5EF4-FFF2-40B4-BE49-F238E27FC236}">
                <a16:creationId xmlns:a16="http://schemas.microsoft.com/office/drawing/2014/main" id="{CEAAA491-999C-4431-9607-B6AF498F4DE3}"/>
              </a:ext>
            </a:extLst>
          </p:cNvPr>
          <p:cNvCxnSpPr>
            <a:cxnSpLocks/>
            <a:endCxn id="5" idx="0"/>
          </p:cNvCxnSpPr>
          <p:nvPr/>
        </p:nvCxnSpPr>
        <p:spPr>
          <a:xfrm flipH="1">
            <a:off x="4894949" y="4060683"/>
            <a:ext cx="6812" cy="312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Rectángulo 14">
            <a:extLst>
              <a:ext uri="{FF2B5EF4-FFF2-40B4-BE49-F238E27FC236}">
                <a16:creationId xmlns:a16="http://schemas.microsoft.com/office/drawing/2014/main" id="{1CA886CF-AD69-48A5-BF1B-9389D35554AA}"/>
              </a:ext>
            </a:extLst>
          </p:cNvPr>
          <p:cNvSpPr/>
          <p:nvPr/>
        </p:nvSpPr>
        <p:spPr>
          <a:xfrm>
            <a:off x="6164102" y="4949617"/>
            <a:ext cx="573778" cy="307777"/>
          </a:xfrm>
          <a:prstGeom prst="rect">
            <a:avLst/>
          </a:prstGeom>
        </p:spPr>
        <p:txBody>
          <a:bodyPr wrap="square">
            <a:spAutoFit/>
          </a:bodyPr>
          <a:lstStyle/>
          <a:p>
            <a:r>
              <a:rPr lang="es-AR" sz="1400" b="1" dirty="0"/>
              <a:t>NV5</a:t>
            </a:r>
            <a:endParaRPr lang="es-AR" sz="1400" dirty="0"/>
          </a:p>
        </p:txBody>
      </p:sp>
      <p:pic>
        <p:nvPicPr>
          <p:cNvPr id="51" name="Imagen 50" descr="Imagen que contiene remoto, controlador, electrónica, juego&#10;&#10;Descripción generada automáticamente">
            <a:extLst>
              <a:ext uri="{FF2B5EF4-FFF2-40B4-BE49-F238E27FC236}">
                <a16:creationId xmlns:a16="http://schemas.microsoft.com/office/drawing/2014/main" id="{A33FFBA7-2E4C-49C0-B5C1-3C8F0F0B0CF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31" t="17201" r="5017" b="17403"/>
          <a:stretch/>
        </p:blipFill>
        <p:spPr>
          <a:xfrm>
            <a:off x="5362317" y="5268570"/>
            <a:ext cx="899110" cy="589183"/>
          </a:xfrm>
          <a:prstGeom prst="rect">
            <a:avLst/>
          </a:prstGeom>
        </p:spPr>
      </p:pic>
      <p:pic>
        <p:nvPicPr>
          <p:cNvPr id="57" name="Imagen 56" descr="Imagen que contiene electrónica, blanco, remoto, controlador&#10;&#10;Descripción generada automáticamente">
            <a:extLst>
              <a:ext uri="{FF2B5EF4-FFF2-40B4-BE49-F238E27FC236}">
                <a16:creationId xmlns:a16="http://schemas.microsoft.com/office/drawing/2014/main" id="{EBB1CFD6-039C-4809-AAE2-8BBD91832EF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697" t="9177" r="12079" b="7665"/>
          <a:stretch/>
        </p:blipFill>
        <p:spPr>
          <a:xfrm>
            <a:off x="6834779" y="5193488"/>
            <a:ext cx="628313" cy="736906"/>
          </a:xfrm>
          <a:prstGeom prst="rect">
            <a:avLst/>
          </a:prstGeom>
        </p:spPr>
      </p:pic>
      <p:pic>
        <p:nvPicPr>
          <p:cNvPr id="61" name="Imagen 60" descr="Imagen que contiene electrónica, blanco, calculadora, monitor&#10;&#10;Descripción generada automáticamente">
            <a:extLst>
              <a:ext uri="{FF2B5EF4-FFF2-40B4-BE49-F238E27FC236}">
                <a16:creationId xmlns:a16="http://schemas.microsoft.com/office/drawing/2014/main" id="{123931CD-572C-461A-A7A3-236B54C466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71579" y="5071320"/>
            <a:ext cx="764463" cy="858947"/>
          </a:xfrm>
          <a:prstGeom prst="rect">
            <a:avLst/>
          </a:prstGeom>
        </p:spPr>
      </p:pic>
      <p:cxnSp>
        <p:nvCxnSpPr>
          <p:cNvPr id="82" name="Conector recto 81">
            <a:extLst>
              <a:ext uri="{FF2B5EF4-FFF2-40B4-BE49-F238E27FC236}">
                <a16:creationId xmlns:a16="http://schemas.microsoft.com/office/drawing/2014/main" id="{EF65B0EF-6D16-4251-AF69-42A5D02D0893}"/>
              </a:ext>
            </a:extLst>
          </p:cNvPr>
          <p:cNvCxnSpPr>
            <a:stCxn id="51" idx="3"/>
            <a:endCxn id="57" idx="1"/>
          </p:cNvCxnSpPr>
          <p:nvPr/>
        </p:nvCxnSpPr>
        <p:spPr>
          <a:xfrm flipV="1">
            <a:off x="6261428" y="5561941"/>
            <a:ext cx="573351" cy="1220"/>
          </a:xfrm>
          <a:prstGeom prst="line">
            <a:avLst/>
          </a:prstGeom>
        </p:spPr>
        <p:style>
          <a:lnRef idx="2">
            <a:schemeClr val="dk1"/>
          </a:lnRef>
          <a:fillRef idx="0">
            <a:schemeClr val="dk1"/>
          </a:fillRef>
          <a:effectRef idx="1">
            <a:schemeClr val="dk1"/>
          </a:effectRef>
          <a:fontRef idx="minor">
            <a:schemeClr val="tx1"/>
          </a:fontRef>
        </p:style>
      </p:cxnSp>
      <p:cxnSp>
        <p:nvCxnSpPr>
          <p:cNvPr id="26" name="Conector recto de flecha 25">
            <a:extLst>
              <a:ext uri="{FF2B5EF4-FFF2-40B4-BE49-F238E27FC236}">
                <a16:creationId xmlns:a16="http://schemas.microsoft.com/office/drawing/2014/main" id="{803CD2A8-4DB2-4EA0-A76E-167E694E4348}"/>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1" name="Rectángulo 90">
            <a:extLst>
              <a:ext uri="{FF2B5EF4-FFF2-40B4-BE49-F238E27FC236}">
                <a16:creationId xmlns:a16="http://schemas.microsoft.com/office/drawing/2014/main" id="{8878783C-7221-4776-A04C-AA4F00F0FF17}"/>
              </a:ext>
            </a:extLst>
          </p:cNvPr>
          <p:cNvSpPr/>
          <p:nvPr/>
        </p:nvSpPr>
        <p:spPr>
          <a:xfrm>
            <a:off x="7846024" y="1955301"/>
            <a:ext cx="769763" cy="307777"/>
          </a:xfrm>
          <a:prstGeom prst="rect">
            <a:avLst/>
          </a:prstGeom>
        </p:spPr>
        <p:txBody>
          <a:bodyPr wrap="none">
            <a:spAutoFit/>
          </a:bodyPr>
          <a:lstStyle/>
          <a:p>
            <a:r>
              <a:rPr lang="es-AR" sz="1400" b="1" dirty="0"/>
              <a:t>DG75+</a:t>
            </a:r>
            <a:endParaRPr lang="es-AR" sz="1400" dirty="0"/>
          </a:p>
        </p:txBody>
      </p:sp>
      <p:pic>
        <p:nvPicPr>
          <p:cNvPr id="40" name="Imagen 39" descr="Imagen que contiene electrónica, circuito&#10;&#10;Descripción generada automáticamente">
            <a:extLst>
              <a:ext uri="{FF2B5EF4-FFF2-40B4-BE49-F238E27FC236}">
                <a16:creationId xmlns:a16="http://schemas.microsoft.com/office/drawing/2014/main" id="{9741F660-738B-4158-A0F3-0FB4ADFC82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93422" y="1700527"/>
            <a:ext cx="1080486" cy="342537"/>
          </a:xfrm>
          <a:prstGeom prst="rect">
            <a:avLst/>
          </a:prstGeom>
        </p:spPr>
      </p:pic>
      <p:pic>
        <p:nvPicPr>
          <p:cNvPr id="44" name="Imagen 43" descr="Imagen que contiene interior, pared, sentado&#10;&#10;Descripción generada automáticamente">
            <a:extLst>
              <a:ext uri="{FF2B5EF4-FFF2-40B4-BE49-F238E27FC236}">
                <a16:creationId xmlns:a16="http://schemas.microsoft.com/office/drawing/2014/main" id="{1A83E690-2508-4925-B00F-0CAEAE3A1EA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730" t="1701" r="20730" b="1701"/>
          <a:stretch/>
        </p:blipFill>
        <p:spPr>
          <a:xfrm>
            <a:off x="7452483" y="1566517"/>
            <a:ext cx="449536" cy="741782"/>
          </a:xfrm>
          <a:prstGeom prst="rect">
            <a:avLst/>
          </a:prstGeom>
        </p:spPr>
      </p:pic>
      <p:sp>
        <p:nvSpPr>
          <p:cNvPr id="46" name="Rectángulo 45">
            <a:extLst>
              <a:ext uri="{FF2B5EF4-FFF2-40B4-BE49-F238E27FC236}">
                <a16:creationId xmlns:a16="http://schemas.microsoft.com/office/drawing/2014/main" id="{66F30E13-1A53-4CCE-BD28-498B4F0AB2EA}"/>
              </a:ext>
            </a:extLst>
          </p:cNvPr>
          <p:cNvSpPr/>
          <p:nvPr/>
        </p:nvSpPr>
        <p:spPr>
          <a:xfrm>
            <a:off x="6105385" y="2030735"/>
            <a:ext cx="691215" cy="307777"/>
          </a:xfrm>
          <a:prstGeom prst="rect">
            <a:avLst/>
          </a:prstGeom>
        </p:spPr>
        <p:txBody>
          <a:bodyPr wrap="none">
            <a:spAutoFit/>
          </a:bodyPr>
          <a:lstStyle/>
          <a:p>
            <a:r>
              <a:rPr lang="es-AR" sz="1400" b="1" dirty="0"/>
              <a:t>ZX8SP</a:t>
            </a:r>
            <a:endParaRPr lang="es-AR" sz="1400" dirty="0"/>
          </a:p>
        </p:txBody>
      </p:sp>
      <p:pic>
        <p:nvPicPr>
          <p:cNvPr id="65" name="Imagen 64" descr="Imagen que contiene monitor, reloj, pared, pantalla&#10;&#10;Descripción generada automáticamente">
            <a:extLst>
              <a:ext uri="{FF2B5EF4-FFF2-40B4-BE49-F238E27FC236}">
                <a16:creationId xmlns:a16="http://schemas.microsoft.com/office/drawing/2014/main" id="{CC96777C-B9E2-47EA-B462-21A1A52411F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467" t="13667" r="2762" b="22258"/>
          <a:stretch/>
        </p:blipFill>
        <p:spPr>
          <a:xfrm>
            <a:off x="9290662" y="5166869"/>
            <a:ext cx="977356" cy="667849"/>
          </a:xfrm>
          <a:prstGeom prst="rect">
            <a:avLst/>
          </a:prstGeom>
        </p:spPr>
      </p:pic>
      <p:sp>
        <p:nvSpPr>
          <p:cNvPr id="71" name="Rectángulo 70">
            <a:extLst>
              <a:ext uri="{FF2B5EF4-FFF2-40B4-BE49-F238E27FC236}">
                <a16:creationId xmlns:a16="http://schemas.microsoft.com/office/drawing/2014/main" id="{3B843F0D-DBB1-4A42-9FDA-E78593129CA1}"/>
              </a:ext>
            </a:extLst>
          </p:cNvPr>
          <p:cNvSpPr/>
          <p:nvPr/>
        </p:nvSpPr>
        <p:spPr>
          <a:xfrm>
            <a:off x="5498835" y="5837333"/>
            <a:ext cx="619080" cy="307777"/>
          </a:xfrm>
          <a:prstGeom prst="rect">
            <a:avLst/>
          </a:prstGeom>
        </p:spPr>
        <p:txBody>
          <a:bodyPr wrap="none">
            <a:spAutoFit/>
          </a:bodyPr>
          <a:lstStyle/>
          <a:p>
            <a:r>
              <a:rPr lang="es-AR" sz="1400" b="1" dirty="0"/>
              <a:t>K10H</a:t>
            </a:r>
            <a:endParaRPr lang="es-AR" sz="1400" dirty="0"/>
          </a:p>
        </p:txBody>
      </p:sp>
      <p:sp>
        <p:nvSpPr>
          <p:cNvPr id="73" name="Rectángulo 72">
            <a:extLst>
              <a:ext uri="{FF2B5EF4-FFF2-40B4-BE49-F238E27FC236}">
                <a16:creationId xmlns:a16="http://schemas.microsoft.com/office/drawing/2014/main" id="{AB92F9DF-2840-4E1F-AD15-8C250A9B7FB3}"/>
              </a:ext>
            </a:extLst>
          </p:cNvPr>
          <p:cNvSpPr/>
          <p:nvPr/>
        </p:nvSpPr>
        <p:spPr>
          <a:xfrm>
            <a:off x="6887898" y="5836224"/>
            <a:ext cx="497252" cy="307777"/>
          </a:xfrm>
          <a:prstGeom prst="rect">
            <a:avLst/>
          </a:prstGeom>
        </p:spPr>
        <p:txBody>
          <a:bodyPr wrap="none">
            <a:spAutoFit/>
          </a:bodyPr>
          <a:lstStyle/>
          <a:p>
            <a:r>
              <a:rPr lang="es-AR" sz="1400" b="1" dirty="0"/>
              <a:t>K32</a:t>
            </a:r>
            <a:endParaRPr lang="es-AR" sz="1400" dirty="0"/>
          </a:p>
        </p:txBody>
      </p:sp>
      <p:sp>
        <p:nvSpPr>
          <p:cNvPr id="74" name="Rectángulo 73">
            <a:extLst>
              <a:ext uri="{FF2B5EF4-FFF2-40B4-BE49-F238E27FC236}">
                <a16:creationId xmlns:a16="http://schemas.microsoft.com/office/drawing/2014/main" id="{7ADEEA3B-23E5-4516-A32C-1F928581D3D7}"/>
              </a:ext>
            </a:extLst>
          </p:cNvPr>
          <p:cNvSpPr/>
          <p:nvPr/>
        </p:nvSpPr>
        <p:spPr>
          <a:xfrm>
            <a:off x="8213178" y="5842614"/>
            <a:ext cx="497252" cy="307777"/>
          </a:xfrm>
          <a:prstGeom prst="rect">
            <a:avLst/>
          </a:prstGeom>
        </p:spPr>
        <p:txBody>
          <a:bodyPr wrap="none">
            <a:spAutoFit/>
          </a:bodyPr>
          <a:lstStyle/>
          <a:p>
            <a:r>
              <a:rPr lang="es-AR" sz="1400" b="1" dirty="0"/>
              <a:t>K35</a:t>
            </a:r>
            <a:endParaRPr lang="es-AR" sz="1400" dirty="0"/>
          </a:p>
        </p:txBody>
      </p:sp>
      <p:sp>
        <p:nvSpPr>
          <p:cNvPr id="75" name="Rectángulo 74">
            <a:extLst>
              <a:ext uri="{FF2B5EF4-FFF2-40B4-BE49-F238E27FC236}">
                <a16:creationId xmlns:a16="http://schemas.microsoft.com/office/drawing/2014/main" id="{3A2CB3AE-FBF8-4D04-9D9A-488E5BCE99D8}"/>
              </a:ext>
            </a:extLst>
          </p:cNvPr>
          <p:cNvSpPr/>
          <p:nvPr/>
        </p:nvSpPr>
        <p:spPr>
          <a:xfrm>
            <a:off x="9467397" y="5854662"/>
            <a:ext cx="623889" cy="307777"/>
          </a:xfrm>
          <a:prstGeom prst="rect">
            <a:avLst/>
          </a:prstGeom>
        </p:spPr>
        <p:txBody>
          <a:bodyPr wrap="none">
            <a:spAutoFit/>
          </a:bodyPr>
          <a:lstStyle/>
          <a:p>
            <a:r>
              <a:rPr lang="es-AR" sz="1400" b="1" dirty="0"/>
              <a:t>TM70</a:t>
            </a:r>
            <a:endParaRPr lang="es-AR" sz="1400" dirty="0"/>
          </a:p>
        </p:txBody>
      </p:sp>
      <p:cxnSp>
        <p:nvCxnSpPr>
          <p:cNvPr id="88" name="Conector recto 87">
            <a:extLst>
              <a:ext uri="{FF2B5EF4-FFF2-40B4-BE49-F238E27FC236}">
                <a16:creationId xmlns:a16="http://schemas.microsoft.com/office/drawing/2014/main" id="{2A788E70-2B38-4150-8907-ED539A78906F}"/>
              </a:ext>
            </a:extLst>
          </p:cNvPr>
          <p:cNvCxnSpPr>
            <a:stCxn id="57" idx="3"/>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95" name="Conector recto 94">
            <a:extLst>
              <a:ext uri="{FF2B5EF4-FFF2-40B4-BE49-F238E27FC236}">
                <a16:creationId xmlns:a16="http://schemas.microsoft.com/office/drawing/2014/main" id="{FB9BA981-4F03-4271-BF57-471881CA1B95}"/>
              </a:ext>
            </a:extLst>
          </p:cNvPr>
          <p:cNvCxnSpPr>
            <a:cxnSpLocks/>
            <a:stCxn id="65" idx="1"/>
            <a:endCxn id="61" idx="3"/>
          </p:cNvCxnSpPr>
          <p:nvPr/>
        </p:nvCxnSpPr>
        <p:spPr>
          <a:xfrm flipH="1">
            <a:off x="8836042" y="5500793"/>
            <a:ext cx="454621" cy="0"/>
          </a:xfrm>
          <a:prstGeom prst="line">
            <a:avLst/>
          </a:prstGeom>
        </p:spPr>
        <p:style>
          <a:lnRef idx="2">
            <a:schemeClr val="dk1"/>
          </a:lnRef>
          <a:fillRef idx="0">
            <a:schemeClr val="dk1"/>
          </a:fillRef>
          <a:effectRef idx="1">
            <a:schemeClr val="dk1"/>
          </a:effectRef>
          <a:fontRef idx="minor">
            <a:schemeClr val="tx1"/>
          </a:fontRef>
        </p:style>
      </p:cxnSp>
      <p:sp>
        <p:nvSpPr>
          <p:cNvPr id="124" name="Rectángulo 123">
            <a:extLst>
              <a:ext uri="{FF2B5EF4-FFF2-40B4-BE49-F238E27FC236}">
                <a16:creationId xmlns:a16="http://schemas.microsoft.com/office/drawing/2014/main" id="{21EE5B15-C28F-4CB0-B487-8938877DEEAE}"/>
              </a:ext>
            </a:extLst>
          </p:cNvPr>
          <p:cNvSpPr/>
          <p:nvPr/>
        </p:nvSpPr>
        <p:spPr>
          <a:xfrm>
            <a:off x="4918196" y="4960793"/>
            <a:ext cx="627841" cy="307777"/>
          </a:xfrm>
          <a:prstGeom prst="rect">
            <a:avLst/>
          </a:prstGeom>
        </p:spPr>
        <p:txBody>
          <a:bodyPr wrap="square">
            <a:spAutoFit/>
          </a:bodyPr>
          <a:lstStyle/>
          <a:p>
            <a:r>
              <a:rPr lang="es-AR" sz="1400" b="1" dirty="0"/>
              <a:t>K636</a:t>
            </a:r>
            <a:endParaRPr lang="es-AR" sz="1400" dirty="0"/>
          </a:p>
        </p:txBody>
      </p:sp>
      <p:cxnSp>
        <p:nvCxnSpPr>
          <p:cNvPr id="139" name="Conector recto de flecha 138">
            <a:extLst>
              <a:ext uri="{FF2B5EF4-FFF2-40B4-BE49-F238E27FC236}">
                <a16:creationId xmlns:a16="http://schemas.microsoft.com/office/drawing/2014/main" id="{15A8B484-8AD9-482C-A2EC-A7014D24DD39}"/>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9" name="Conector recto 148">
            <a:extLst>
              <a:ext uri="{FF2B5EF4-FFF2-40B4-BE49-F238E27FC236}">
                <a16:creationId xmlns:a16="http://schemas.microsoft.com/office/drawing/2014/main" id="{9F384CB7-384A-4EA2-9132-EE3F4B8753B4}"/>
              </a:ext>
            </a:extLst>
          </p:cNvPr>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150" name="Conector recto 149">
            <a:extLst>
              <a:ext uri="{FF2B5EF4-FFF2-40B4-BE49-F238E27FC236}">
                <a16:creationId xmlns:a16="http://schemas.microsoft.com/office/drawing/2014/main" id="{965C6CC6-01A0-4F99-9AB3-889255C57568}"/>
              </a:ext>
            </a:extLst>
          </p:cNvPr>
          <p:cNvCxnSpPr>
            <a:cxnSpLocks/>
          </p:cNvCxnSpPr>
          <p:nvPr/>
        </p:nvCxnSpPr>
        <p:spPr>
          <a:xfrm flipH="1">
            <a:off x="8836041" y="5500793"/>
            <a:ext cx="454622" cy="1"/>
          </a:xfrm>
          <a:prstGeom prst="line">
            <a:avLst/>
          </a:prstGeom>
        </p:spPr>
        <p:style>
          <a:lnRef idx="2">
            <a:schemeClr val="dk1"/>
          </a:lnRef>
          <a:fillRef idx="0">
            <a:schemeClr val="dk1"/>
          </a:fillRef>
          <a:effectRef idx="1">
            <a:schemeClr val="dk1"/>
          </a:effectRef>
          <a:fontRef idx="minor">
            <a:schemeClr val="tx1"/>
          </a:fontRef>
        </p:style>
      </p:cxnSp>
      <p:sp>
        <p:nvSpPr>
          <p:cNvPr id="158" name="Rectángulo 157">
            <a:extLst>
              <a:ext uri="{FF2B5EF4-FFF2-40B4-BE49-F238E27FC236}">
                <a16:creationId xmlns:a16="http://schemas.microsoft.com/office/drawing/2014/main" id="{16AC6EB7-CCA4-4408-8B24-F2ACA6641E09}"/>
              </a:ext>
            </a:extLst>
          </p:cNvPr>
          <p:cNvSpPr/>
          <p:nvPr/>
        </p:nvSpPr>
        <p:spPr>
          <a:xfrm>
            <a:off x="6887995" y="4599541"/>
            <a:ext cx="1754006" cy="307777"/>
          </a:xfrm>
          <a:prstGeom prst="rect">
            <a:avLst/>
          </a:prstGeom>
        </p:spPr>
        <p:txBody>
          <a:bodyPr wrap="none">
            <a:spAutoFit/>
          </a:bodyPr>
          <a:lstStyle/>
          <a:p>
            <a:r>
              <a:rPr lang="es-AR" sz="1400" b="1" dirty="0"/>
              <a:t>LINEA TELEFONICA</a:t>
            </a:r>
            <a:endParaRPr lang="es-AR" sz="1400" dirty="0"/>
          </a:p>
        </p:txBody>
      </p:sp>
      <p:cxnSp>
        <p:nvCxnSpPr>
          <p:cNvPr id="165" name="Conector recto de flecha 164">
            <a:extLst>
              <a:ext uri="{FF2B5EF4-FFF2-40B4-BE49-F238E27FC236}">
                <a16:creationId xmlns:a16="http://schemas.microsoft.com/office/drawing/2014/main" id="{FC2B7D75-A2B4-4A60-B512-82714040ACD8}"/>
              </a:ext>
            </a:extLst>
          </p:cNvPr>
          <p:cNvCxnSpPr>
            <a:cxnSpLocks/>
            <a:endCxn id="8" idx="0"/>
          </p:cNvCxnSpPr>
          <p:nvPr/>
        </p:nvCxnSpPr>
        <p:spPr>
          <a:xfrm>
            <a:off x="6443165" y="4075285"/>
            <a:ext cx="0" cy="247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66467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Imagen 42">
            <a:extLst>
              <a:ext uri="{FF2B5EF4-FFF2-40B4-BE49-F238E27FC236}">
                <a16:creationId xmlns:a16="http://schemas.microsoft.com/office/drawing/2014/main" id="{1CC61CE3-CD6F-4590-86FA-BFC5C85F8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cxnSp>
        <p:nvCxnSpPr>
          <p:cNvPr id="135" name="Conector: angular 134">
            <a:extLst>
              <a:ext uri="{FF2B5EF4-FFF2-40B4-BE49-F238E27FC236}">
                <a16:creationId xmlns:a16="http://schemas.microsoft.com/office/drawing/2014/main" id="{FFD29885-F854-4557-965B-84245454D8F6}"/>
              </a:ext>
            </a:extLst>
          </p:cNvPr>
          <p:cNvCxnSpPr>
            <a:cxnSpLocks/>
          </p:cNvCxnSpPr>
          <p:nvPr/>
        </p:nvCxnSpPr>
        <p:spPr>
          <a:xfrm>
            <a:off x="4416005" y="4805038"/>
            <a:ext cx="926435" cy="775004"/>
          </a:xfrm>
          <a:prstGeom prst="bentConnector3">
            <a:avLst/>
          </a:prstGeom>
        </p:spPr>
        <p:style>
          <a:lnRef idx="2">
            <a:schemeClr val="dk1"/>
          </a:lnRef>
          <a:fillRef idx="0">
            <a:schemeClr val="dk1"/>
          </a:fillRef>
          <a:effectRef idx="1">
            <a:schemeClr val="dk1"/>
          </a:effectRef>
          <a:fontRef idx="minor">
            <a:schemeClr val="tx1"/>
          </a:fontRef>
        </p:style>
      </p:cxnSp>
      <p:sp>
        <p:nvSpPr>
          <p:cNvPr id="7" name="Subtítulo 2">
            <a:extLst>
              <a:ext uri="{FF2B5EF4-FFF2-40B4-BE49-F238E27FC236}">
                <a16:creationId xmlns:a16="http://schemas.microsoft.com/office/drawing/2014/main" id="{12B088CF-33BB-49EE-8F14-CB8E37E30F4D}"/>
              </a:ext>
            </a:extLst>
          </p:cNvPr>
          <p:cNvSpPr txBox="1">
            <a:spLocks/>
          </p:cNvSpPr>
          <p:nvPr/>
        </p:nvSpPr>
        <p:spPr>
          <a:xfrm>
            <a:off x="4227123" y="809159"/>
            <a:ext cx="4275513"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Ejemplo de compatibilidad</a:t>
            </a:r>
            <a:endParaRPr lang="es-AR" b="1" dirty="0"/>
          </a:p>
        </p:txBody>
      </p:sp>
      <p:sp>
        <p:nvSpPr>
          <p:cNvPr id="9" name="Subtítulo 2">
            <a:extLst>
              <a:ext uri="{FF2B5EF4-FFF2-40B4-BE49-F238E27FC236}">
                <a16:creationId xmlns:a16="http://schemas.microsoft.com/office/drawing/2014/main" id="{7FD7D339-1226-4CB5-8CF3-986D5B920E82}"/>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cxnSp>
        <p:nvCxnSpPr>
          <p:cNvPr id="24" name="Conector recto 23">
            <a:extLst>
              <a:ext uri="{FF2B5EF4-FFF2-40B4-BE49-F238E27FC236}">
                <a16:creationId xmlns:a16="http://schemas.microsoft.com/office/drawing/2014/main" id="{C8D3FC3E-497A-4316-8E08-135FE834921F}"/>
              </a:ext>
            </a:extLst>
          </p:cNvPr>
          <p:cNvCxnSpPr>
            <a:cxnSpLocks/>
          </p:cNvCxnSpPr>
          <p:nvPr/>
        </p:nvCxnSpPr>
        <p:spPr>
          <a:xfrm>
            <a:off x="6133665" y="2025644"/>
            <a:ext cx="0" cy="370202"/>
          </a:xfrm>
          <a:prstGeom prst="line">
            <a:avLst/>
          </a:prstGeom>
        </p:spPr>
        <p:style>
          <a:lnRef idx="2">
            <a:schemeClr val="dk1"/>
          </a:lnRef>
          <a:fillRef idx="0">
            <a:schemeClr val="dk1"/>
          </a:fillRef>
          <a:effectRef idx="1">
            <a:schemeClr val="dk1"/>
          </a:effectRef>
          <a:fontRef idx="minor">
            <a:schemeClr val="tx1"/>
          </a:fontRef>
        </p:style>
      </p:cxnSp>
      <p:pic>
        <p:nvPicPr>
          <p:cNvPr id="48" name="Picture 7" descr="VDMP3">
            <a:extLst>
              <a:ext uri="{FF2B5EF4-FFF2-40B4-BE49-F238E27FC236}">
                <a16:creationId xmlns:a16="http://schemas.microsoft.com/office/drawing/2014/main" id="{BCD7E561-50F1-4190-B114-CB12BCBFB52C}"/>
              </a:ext>
            </a:extLst>
          </p:cNvPr>
          <p:cNvPicPr>
            <a:picLocks noChangeAspect="1" noChangeArrowheads="1"/>
          </p:cNvPicPr>
          <p:nvPr/>
        </p:nvPicPr>
        <p:blipFill rotWithShape="1">
          <a:blip r:embed="rId4" cstate="print"/>
          <a:srcRect l="14292" r="13639"/>
          <a:stretch/>
        </p:blipFill>
        <p:spPr bwMode="auto">
          <a:xfrm>
            <a:off x="8363984" y="2356155"/>
            <a:ext cx="717920" cy="696237"/>
          </a:xfrm>
          <a:prstGeom prst="rect">
            <a:avLst/>
          </a:prstGeom>
          <a:noFill/>
          <a:ln w="9525">
            <a:noFill/>
            <a:miter lim="800000"/>
            <a:headEnd/>
            <a:tailEnd/>
          </a:ln>
        </p:spPr>
      </p:pic>
      <p:cxnSp>
        <p:nvCxnSpPr>
          <p:cNvPr id="50" name="Conector recto de flecha 49">
            <a:extLst>
              <a:ext uri="{FF2B5EF4-FFF2-40B4-BE49-F238E27FC236}">
                <a16:creationId xmlns:a16="http://schemas.microsoft.com/office/drawing/2014/main" id="{CF94C3A4-59EB-405B-AFC4-47C61EA87ACA}"/>
              </a:ext>
            </a:extLst>
          </p:cNvPr>
          <p:cNvCxnSpPr>
            <a:cxnSpLocks/>
            <a:endCxn id="48" idx="1"/>
          </p:cNvCxnSpPr>
          <p:nvPr/>
        </p:nvCxnSpPr>
        <p:spPr>
          <a:xfrm>
            <a:off x="8001742" y="2704273"/>
            <a:ext cx="36224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2" name="Imagen 51">
            <a:extLst>
              <a:ext uri="{FF2B5EF4-FFF2-40B4-BE49-F238E27FC236}">
                <a16:creationId xmlns:a16="http://schemas.microsoft.com/office/drawing/2014/main" id="{85ADCF85-79E9-46BC-BB48-054ECA8A7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90" t="3872" r="24936" b="3438"/>
          <a:stretch/>
        </p:blipFill>
        <p:spPr>
          <a:xfrm>
            <a:off x="9552384" y="2181277"/>
            <a:ext cx="610212" cy="1045991"/>
          </a:xfrm>
          <a:prstGeom prst="rect">
            <a:avLst/>
          </a:prstGeom>
        </p:spPr>
      </p:pic>
      <p:cxnSp>
        <p:nvCxnSpPr>
          <p:cNvPr id="56" name="Conector recto 55">
            <a:extLst>
              <a:ext uri="{FF2B5EF4-FFF2-40B4-BE49-F238E27FC236}">
                <a16:creationId xmlns:a16="http://schemas.microsoft.com/office/drawing/2014/main" id="{CEEEF504-C37B-4F5B-9A21-28D66AE9ECF8}"/>
              </a:ext>
            </a:extLst>
          </p:cNvPr>
          <p:cNvCxnSpPr>
            <a:stCxn id="48" idx="3"/>
            <a:endCxn id="52" idx="1"/>
          </p:cNvCxnSpPr>
          <p:nvPr/>
        </p:nvCxnSpPr>
        <p:spPr>
          <a:xfrm flipV="1">
            <a:off x="9081904" y="2704273"/>
            <a:ext cx="470480" cy="1"/>
          </a:xfrm>
          <a:prstGeom prst="line">
            <a:avLst/>
          </a:prstGeom>
        </p:spPr>
        <p:style>
          <a:lnRef idx="2">
            <a:schemeClr val="dk1"/>
          </a:lnRef>
          <a:fillRef idx="0">
            <a:schemeClr val="dk1"/>
          </a:fillRef>
          <a:effectRef idx="1">
            <a:schemeClr val="dk1"/>
          </a:effectRef>
          <a:fontRef idx="minor">
            <a:schemeClr val="tx1"/>
          </a:fontRef>
        </p:style>
      </p:cxnSp>
      <p:pic>
        <p:nvPicPr>
          <p:cNvPr id="58" name="Imagen 57">
            <a:extLst>
              <a:ext uri="{FF2B5EF4-FFF2-40B4-BE49-F238E27FC236}">
                <a16:creationId xmlns:a16="http://schemas.microsoft.com/office/drawing/2014/main" id="{EC4ECF9A-575A-4AD9-8A4D-9B3861D654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53" t="35484" r="2679" b="35924"/>
          <a:stretch/>
        </p:blipFill>
        <p:spPr>
          <a:xfrm>
            <a:off x="8387348" y="3689570"/>
            <a:ext cx="1266667" cy="386233"/>
          </a:xfrm>
          <a:prstGeom prst="rect">
            <a:avLst/>
          </a:prstGeom>
        </p:spPr>
      </p:pic>
      <p:cxnSp>
        <p:nvCxnSpPr>
          <p:cNvPr id="60" name="Conector recto de flecha 59">
            <a:extLst>
              <a:ext uri="{FF2B5EF4-FFF2-40B4-BE49-F238E27FC236}">
                <a16:creationId xmlns:a16="http://schemas.microsoft.com/office/drawing/2014/main" id="{29B901E3-E544-4FA8-B80B-C4674062B18C}"/>
              </a:ext>
            </a:extLst>
          </p:cNvPr>
          <p:cNvCxnSpPr>
            <a:cxnSpLocks/>
            <a:endCxn id="58" idx="1"/>
          </p:cNvCxnSpPr>
          <p:nvPr/>
        </p:nvCxnSpPr>
        <p:spPr>
          <a:xfrm>
            <a:off x="8001743" y="3882686"/>
            <a:ext cx="385605"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2" name="Rectángulo 91">
            <a:extLst>
              <a:ext uri="{FF2B5EF4-FFF2-40B4-BE49-F238E27FC236}">
                <a16:creationId xmlns:a16="http://schemas.microsoft.com/office/drawing/2014/main" id="{F688F8F4-EFE8-4F17-BCE9-FBB22509B679}"/>
              </a:ext>
            </a:extLst>
          </p:cNvPr>
          <p:cNvSpPr/>
          <p:nvPr/>
        </p:nvSpPr>
        <p:spPr>
          <a:xfrm>
            <a:off x="8306849" y="3050130"/>
            <a:ext cx="798617" cy="307777"/>
          </a:xfrm>
          <a:prstGeom prst="rect">
            <a:avLst/>
          </a:prstGeom>
        </p:spPr>
        <p:txBody>
          <a:bodyPr wrap="none">
            <a:spAutoFit/>
          </a:bodyPr>
          <a:lstStyle/>
          <a:p>
            <a:r>
              <a:rPr lang="es-AR" sz="1400" b="1" dirty="0"/>
              <a:t>VDMP3</a:t>
            </a:r>
            <a:endParaRPr lang="es-AR" sz="1400" dirty="0"/>
          </a:p>
        </p:txBody>
      </p:sp>
      <p:sp>
        <p:nvSpPr>
          <p:cNvPr id="93" name="Rectángulo 92">
            <a:extLst>
              <a:ext uri="{FF2B5EF4-FFF2-40B4-BE49-F238E27FC236}">
                <a16:creationId xmlns:a16="http://schemas.microsoft.com/office/drawing/2014/main" id="{C55843FD-D1BE-4D8C-9048-F47A1E20A594}"/>
              </a:ext>
            </a:extLst>
          </p:cNvPr>
          <p:cNvSpPr/>
          <p:nvPr/>
        </p:nvSpPr>
        <p:spPr>
          <a:xfrm>
            <a:off x="9446961" y="1892680"/>
            <a:ext cx="821059" cy="307777"/>
          </a:xfrm>
          <a:prstGeom prst="rect">
            <a:avLst/>
          </a:prstGeom>
        </p:spPr>
        <p:txBody>
          <a:bodyPr wrap="none">
            <a:spAutoFit/>
          </a:bodyPr>
          <a:lstStyle/>
          <a:p>
            <a:r>
              <a:rPr lang="es-AR" sz="1400" b="1" dirty="0"/>
              <a:t>PCS250</a:t>
            </a:r>
            <a:endParaRPr lang="es-AR" sz="1400" dirty="0"/>
          </a:p>
        </p:txBody>
      </p:sp>
      <p:sp>
        <p:nvSpPr>
          <p:cNvPr id="94" name="Rectángulo 93">
            <a:extLst>
              <a:ext uri="{FF2B5EF4-FFF2-40B4-BE49-F238E27FC236}">
                <a16:creationId xmlns:a16="http://schemas.microsoft.com/office/drawing/2014/main" id="{1A8C3994-8999-4D86-9968-502153DB4E44}"/>
              </a:ext>
            </a:extLst>
          </p:cNvPr>
          <p:cNvSpPr/>
          <p:nvPr/>
        </p:nvSpPr>
        <p:spPr>
          <a:xfrm>
            <a:off x="8340853" y="4032367"/>
            <a:ext cx="638316" cy="307777"/>
          </a:xfrm>
          <a:prstGeom prst="rect">
            <a:avLst/>
          </a:prstGeom>
        </p:spPr>
        <p:txBody>
          <a:bodyPr wrap="none">
            <a:spAutoFit/>
          </a:bodyPr>
          <a:lstStyle/>
          <a:p>
            <a:r>
              <a:rPr lang="es-AR" sz="1400" b="1" dirty="0"/>
              <a:t>IP150</a:t>
            </a:r>
            <a:endParaRPr lang="es-AR" sz="1400" dirty="0"/>
          </a:p>
        </p:txBody>
      </p:sp>
      <p:pic>
        <p:nvPicPr>
          <p:cNvPr id="3" name="Imagen 2">
            <a:extLst>
              <a:ext uri="{FF2B5EF4-FFF2-40B4-BE49-F238E27FC236}">
                <a16:creationId xmlns:a16="http://schemas.microsoft.com/office/drawing/2014/main" id="{93AC3375-BBED-4432-9DF8-202D84B885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7536" y="2350191"/>
            <a:ext cx="3884206" cy="1760693"/>
          </a:xfrm>
          <a:prstGeom prst="rect">
            <a:avLst/>
          </a:prstGeom>
        </p:spPr>
      </p:pic>
      <p:pic>
        <p:nvPicPr>
          <p:cNvPr id="5" name="Imagen 4" descr="Imagen que contiene remoto, electrónica, interior, controlador&#10;&#10;Descripción generada automáticamente">
            <a:extLst>
              <a:ext uri="{FF2B5EF4-FFF2-40B4-BE49-F238E27FC236}">
                <a16:creationId xmlns:a16="http://schemas.microsoft.com/office/drawing/2014/main" id="{8D989C80-283B-46EF-91CE-E433030FAE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177" t="28833" r="7237" b="25336"/>
          <a:stretch/>
        </p:blipFill>
        <p:spPr>
          <a:xfrm>
            <a:off x="4295262" y="4372952"/>
            <a:ext cx="1199375" cy="610211"/>
          </a:xfrm>
          <a:prstGeom prst="rect">
            <a:avLst/>
          </a:prstGeom>
        </p:spPr>
      </p:pic>
      <p:pic>
        <p:nvPicPr>
          <p:cNvPr id="8" name="Imagen 7" descr="Imagen que contiene interior, sentado, blanco&#10;&#10;Descripción generada automáticamente">
            <a:extLst>
              <a:ext uri="{FF2B5EF4-FFF2-40B4-BE49-F238E27FC236}">
                <a16:creationId xmlns:a16="http://schemas.microsoft.com/office/drawing/2014/main" id="{B4BFFBED-66DF-4B23-9C5F-91324C810C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97799" y="4322395"/>
            <a:ext cx="490733" cy="705598"/>
          </a:xfrm>
          <a:prstGeom prst="rect">
            <a:avLst/>
          </a:prstGeom>
        </p:spPr>
      </p:pic>
      <p:cxnSp>
        <p:nvCxnSpPr>
          <p:cNvPr id="12" name="Conector recto de flecha 11">
            <a:extLst>
              <a:ext uri="{FF2B5EF4-FFF2-40B4-BE49-F238E27FC236}">
                <a16:creationId xmlns:a16="http://schemas.microsoft.com/office/drawing/2014/main" id="{66BC0585-C2C5-4D98-A833-FF75BE0E25E7}"/>
              </a:ext>
            </a:extLst>
          </p:cNvPr>
          <p:cNvCxnSpPr/>
          <p:nvPr/>
        </p:nvCxnSpPr>
        <p:spPr>
          <a:xfrm>
            <a:off x="7702146" y="4133139"/>
            <a:ext cx="0" cy="4337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ector recto de flecha 13">
            <a:extLst>
              <a:ext uri="{FF2B5EF4-FFF2-40B4-BE49-F238E27FC236}">
                <a16:creationId xmlns:a16="http://schemas.microsoft.com/office/drawing/2014/main" id="{CEAAA491-999C-4431-9607-B6AF498F4DE3}"/>
              </a:ext>
            </a:extLst>
          </p:cNvPr>
          <p:cNvCxnSpPr>
            <a:cxnSpLocks/>
            <a:endCxn id="5" idx="0"/>
          </p:cNvCxnSpPr>
          <p:nvPr/>
        </p:nvCxnSpPr>
        <p:spPr>
          <a:xfrm flipH="1">
            <a:off x="4894949" y="4060683"/>
            <a:ext cx="6812" cy="312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Rectángulo 14">
            <a:extLst>
              <a:ext uri="{FF2B5EF4-FFF2-40B4-BE49-F238E27FC236}">
                <a16:creationId xmlns:a16="http://schemas.microsoft.com/office/drawing/2014/main" id="{1CA886CF-AD69-48A5-BF1B-9389D35554AA}"/>
              </a:ext>
            </a:extLst>
          </p:cNvPr>
          <p:cNvSpPr/>
          <p:nvPr/>
        </p:nvSpPr>
        <p:spPr>
          <a:xfrm>
            <a:off x="6164102" y="4949617"/>
            <a:ext cx="573778" cy="307777"/>
          </a:xfrm>
          <a:prstGeom prst="rect">
            <a:avLst/>
          </a:prstGeom>
        </p:spPr>
        <p:txBody>
          <a:bodyPr wrap="square">
            <a:spAutoFit/>
          </a:bodyPr>
          <a:lstStyle/>
          <a:p>
            <a:r>
              <a:rPr lang="es-AR" sz="1400" b="1" dirty="0"/>
              <a:t>NV5</a:t>
            </a:r>
            <a:endParaRPr lang="es-AR" sz="1400" dirty="0"/>
          </a:p>
        </p:txBody>
      </p:sp>
      <p:pic>
        <p:nvPicPr>
          <p:cNvPr id="51" name="Imagen 50" descr="Imagen que contiene remoto, controlador, electrónica, juego&#10;&#10;Descripción generada automáticamente">
            <a:extLst>
              <a:ext uri="{FF2B5EF4-FFF2-40B4-BE49-F238E27FC236}">
                <a16:creationId xmlns:a16="http://schemas.microsoft.com/office/drawing/2014/main" id="{A33FFBA7-2E4C-49C0-B5C1-3C8F0F0B0CF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31" t="17201" r="5017" b="17403"/>
          <a:stretch/>
        </p:blipFill>
        <p:spPr>
          <a:xfrm>
            <a:off x="5362317" y="5268570"/>
            <a:ext cx="899110" cy="589183"/>
          </a:xfrm>
          <a:prstGeom prst="rect">
            <a:avLst/>
          </a:prstGeom>
        </p:spPr>
      </p:pic>
      <p:pic>
        <p:nvPicPr>
          <p:cNvPr id="57" name="Imagen 56" descr="Imagen que contiene electrónica, blanco, remoto, controlador&#10;&#10;Descripción generada automáticamente">
            <a:extLst>
              <a:ext uri="{FF2B5EF4-FFF2-40B4-BE49-F238E27FC236}">
                <a16:creationId xmlns:a16="http://schemas.microsoft.com/office/drawing/2014/main" id="{EBB1CFD6-039C-4809-AAE2-8BBD91832EF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697" t="9177" r="12079" b="7665"/>
          <a:stretch/>
        </p:blipFill>
        <p:spPr>
          <a:xfrm>
            <a:off x="6834779" y="5193488"/>
            <a:ext cx="628313" cy="736906"/>
          </a:xfrm>
          <a:prstGeom prst="rect">
            <a:avLst/>
          </a:prstGeom>
        </p:spPr>
      </p:pic>
      <p:pic>
        <p:nvPicPr>
          <p:cNvPr id="61" name="Imagen 60" descr="Imagen que contiene electrónica, blanco, calculadora, monitor&#10;&#10;Descripción generada automáticamente">
            <a:extLst>
              <a:ext uri="{FF2B5EF4-FFF2-40B4-BE49-F238E27FC236}">
                <a16:creationId xmlns:a16="http://schemas.microsoft.com/office/drawing/2014/main" id="{123931CD-572C-461A-A7A3-236B54C466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1579" y="5071320"/>
            <a:ext cx="764463" cy="858947"/>
          </a:xfrm>
          <a:prstGeom prst="rect">
            <a:avLst/>
          </a:prstGeom>
        </p:spPr>
      </p:pic>
      <p:cxnSp>
        <p:nvCxnSpPr>
          <p:cNvPr id="82" name="Conector recto 81">
            <a:extLst>
              <a:ext uri="{FF2B5EF4-FFF2-40B4-BE49-F238E27FC236}">
                <a16:creationId xmlns:a16="http://schemas.microsoft.com/office/drawing/2014/main" id="{EF65B0EF-6D16-4251-AF69-42A5D02D0893}"/>
              </a:ext>
            </a:extLst>
          </p:cNvPr>
          <p:cNvCxnSpPr>
            <a:stCxn id="51" idx="3"/>
            <a:endCxn id="57" idx="1"/>
          </p:cNvCxnSpPr>
          <p:nvPr/>
        </p:nvCxnSpPr>
        <p:spPr>
          <a:xfrm flipV="1">
            <a:off x="6261428" y="5561941"/>
            <a:ext cx="573351" cy="1220"/>
          </a:xfrm>
          <a:prstGeom prst="line">
            <a:avLst/>
          </a:prstGeom>
        </p:spPr>
        <p:style>
          <a:lnRef idx="2">
            <a:schemeClr val="dk1"/>
          </a:lnRef>
          <a:fillRef idx="0">
            <a:schemeClr val="dk1"/>
          </a:fillRef>
          <a:effectRef idx="1">
            <a:schemeClr val="dk1"/>
          </a:effectRef>
          <a:fontRef idx="minor">
            <a:schemeClr val="tx1"/>
          </a:fontRef>
        </p:style>
      </p:cxnSp>
      <p:cxnSp>
        <p:nvCxnSpPr>
          <p:cNvPr id="26" name="Conector recto de flecha 25">
            <a:extLst>
              <a:ext uri="{FF2B5EF4-FFF2-40B4-BE49-F238E27FC236}">
                <a16:creationId xmlns:a16="http://schemas.microsoft.com/office/drawing/2014/main" id="{803CD2A8-4DB2-4EA0-A76E-167E694E4348}"/>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1" name="Rectángulo 90">
            <a:extLst>
              <a:ext uri="{FF2B5EF4-FFF2-40B4-BE49-F238E27FC236}">
                <a16:creationId xmlns:a16="http://schemas.microsoft.com/office/drawing/2014/main" id="{8878783C-7221-4776-A04C-AA4F00F0FF17}"/>
              </a:ext>
            </a:extLst>
          </p:cNvPr>
          <p:cNvSpPr/>
          <p:nvPr/>
        </p:nvSpPr>
        <p:spPr>
          <a:xfrm>
            <a:off x="7846024" y="1955301"/>
            <a:ext cx="769763" cy="307777"/>
          </a:xfrm>
          <a:prstGeom prst="rect">
            <a:avLst/>
          </a:prstGeom>
        </p:spPr>
        <p:txBody>
          <a:bodyPr wrap="none">
            <a:spAutoFit/>
          </a:bodyPr>
          <a:lstStyle/>
          <a:p>
            <a:r>
              <a:rPr lang="es-AR" sz="1400" b="1" dirty="0"/>
              <a:t>DG75+</a:t>
            </a:r>
            <a:endParaRPr lang="es-AR" sz="1400" dirty="0"/>
          </a:p>
        </p:txBody>
      </p:sp>
      <p:pic>
        <p:nvPicPr>
          <p:cNvPr id="40" name="Imagen 39" descr="Imagen que contiene electrónica, circuito&#10;&#10;Descripción generada automáticamente">
            <a:extLst>
              <a:ext uri="{FF2B5EF4-FFF2-40B4-BE49-F238E27FC236}">
                <a16:creationId xmlns:a16="http://schemas.microsoft.com/office/drawing/2014/main" id="{9741F660-738B-4158-A0F3-0FB4ADFC82D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3422" y="1700527"/>
            <a:ext cx="1080486" cy="342537"/>
          </a:xfrm>
          <a:prstGeom prst="rect">
            <a:avLst/>
          </a:prstGeom>
        </p:spPr>
      </p:pic>
      <p:pic>
        <p:nvPicPr>
          <p:cNvPr id="44" name="Imagen 43" descr="Imagen que contiene interior, pared, sentado&#10;&#10;Descripción generada automáticamente">
            <a:extLst>
              <a:ext uri="{FF2B5EF4-FFF2-40B4-BE49-F238E27FC236}">
                <a16:creationId xmlns:a16="http://schemas.microsoft.com/office/drawing/2014/main" id="{1A83E690-2508-4925-B00F-0CAEAE3A1EA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730" t="1701" r="20730" b="1701"/>
          <a:stretch/>
        </p:blipFill>
        <p:spPr>
          <a:xfrm>
            <a:off x="7452483" y="1566517"/>
            <a:ext cx="449536" cy="741782"/>
          </a:xfrm>
          <a:prstGeom prst="rect">
            <a:avLst/>
          </a:prstGeom>
        </p:spPr>
      </p:pic>
      <p:sp>
        <p:nvSpPr>
          <p:cNvPr id="46" name="Rectángulo 45">
            <a:extLst>
              <a:ext uri="{FF2B5EF4-FFF2-40B4-BE49-F238E27FC236}">
                <a16:creationId xmlns:a16="http://schemas.microsoft.com/office/drawing/2014/main" id="{66F30E13-1A53-4CCE-BD28-498B4F0AB2EA}"/>
              </a:ext>
            </a:extLst>
          </p:cNvPr>
          <p:cNvSpPr/>
          <p:nvPr/>
        </p:nvSpPr>
        <p:spPr>
          <a:xfrm>
            <a:off x="6105385" y="2030735"/>
            <a:ext cx="691215" cy="307777"/>
          </a:xfrm>
          <a:prstGeom prst="rect">
            <a:avLst/>
          </a:prstGeom>
        </p:spPr>
        <p:txBody>
          <a:bodyPr wrap="none">
            <a:spAutoFit/>
          </a:bodyPr>
          <a:lstStyle/>
          <a:p>
            <a:r>
              <a:rPr lang="es-AR" sz="1400" b="1" dirty="0"/>
              <a:t>ZX8SP</a:t>
            </a:r>
            <a:endParaRPr lang="es-AR" sz="1400" dirty="0"/>
          </a:p>
        </p:txBody>
      </p:sp>
      <p:pic>
        <p:nvPicPr>
          <p:cNvPr id="65" name="Imagen 64" descr="Imagen que contiene monitor, reloj, pared, pantalla&#10;&#10;Descripción generada automáticamente">
            <a:extLst>
              <a:ext uri="{FF2B5EF4-FFF2-40B4-BE49-F238E27FC236}">
                <a16:creationId xmlns:a16="http://schemas.microsoft.com/office/drawing/2014/main" id="{CC96777C-B9E2-47EA-B462-21A1A52411F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467" t="13667" r="2762" b="22258"/>
          <a:stretch/>
        </p:blipFill>
        <p:spPr>
          <a:xfrm>
            <a:off x="9290662" y="5166869"/>
            <a:ext cx="977356" cy="667849"/>
          </a:xfrm>
          <a:prstGeom prst="rect">
            <a:avLst/>
          </a:prstGeom>
        </p:spPr>
      </p:pic>
      <p:sp>
        <p:nvSpPr>
          <p:cNvPr id="71" name="Rectángulo 70">
            <a:extLst>
              <a:ext uri="{FF2B5EF4-FFF2-40B4-BE49-F238E27FC236}">
                <a16:creationId xmlns:a16="http://schemas.microsoft.com/office/drawing/2014/main" id="{3B843F0D-DBB1-4A42-9FDA-E78593129CA1}"/>
              </a:ext>
            </a:extLst>
          </p:cNvPr>
          <p:cNvSpPr/>
          <p:nvPr/>
        </p:nvSpPr>
        <p:spPr>
          <a:xfrm>
            <a:off x="5498835" y="5837333"/>
            <a:ext cx="619080" cy="307777"/>
          </a:xfrm>
          <a:prstGeom prst="rect">
            <a:avLst/>
          </a:prstGeom>
        </p:spPr>
        <p:txBody>
          <a:bodyPr wrap="none">
            <a:spAutoFit/>
          </a:bodyPr>
          <a:lstStyle/>
          <a:p>
            <a:r>
              <a:rPr lang="es-AR" sz="1400" b="1" dirty="0"/>
              <a:t>K10H</a:t>
            </a:r>
            <a:endParaRPr lang="es-AR" sz="1400" dirty="0"/>
          </a:p>
        </p:txBody>
      </p:sp>
      <p:sp>
        <p:nvSpPr>
          <p:cNvPr id="73" name="Rectángulo 72">
            <a:extLst>
              <a:ext uri="{FF2B5EF4-FFF2-40B4-BE49-F238E27FC236}">
                <a16:creationId xmlns:a16="http://schemas.microsoft.com/office/drawing/2014/main" id="{AB92F9DF-2840-4E1F-AD15-8C250A9B7FB3}"/>
              </a:ext>
            </a:extLst>
          </p:cNvPr>
          <p:cNvSpPr/>
          <p:nvPr/>
        </p:nvSpPr>
        <p:spPr>
          <a:xfrm>
            <a:off x="6887898" y="5836224"/>
            <a:ext cx="497252" cy="307777"/>
          </a:xfrm>
          <a:prstGeom prst="rect">
            <a:avLst/>
          </a:prstGeom>
        </p:spPr>
        <p:txBody>
          <a:bodyPr wrap="none">
            <a:spAutoFit/>
          </a:bodyPr>
          <a:lstStyle/>
          <a:p>
            <a:r>
              <a:rPr lang="es-AR" sz="1400" b="1" dirty="0"/>
              <a:t>K32</a:t>
            </a:r>
            <a:endParaRPr lang="es-AR" sz="1400" dirty="0"/>
          </a:p>
        </p:txBody>
      </p:sp>
      <p:sp>
        <p:nvSpPr>
          <p:cNvPr id="74" name="Rectángulo 73">
            <a:extLst>
              <a:ext uri="{FF2B5EF4-FFF2-40B4-BE49-F238E27FC236}">
                <a16:creationId xmlns:a16="http://schemas.microsoft.com/office/drawing/2014/main" id="{7ADEEA3B-23E5-4516-A32C-1F928581D3D7}"/>
              </a:ext>
            </a:extLst>
          </p:cNvPr>
          <p:cNvSpPr/>
          <p:nvPr/>
        </p:nvSpPr>
        <p:spPr>
          <a:xfrm>
            <a:off x="8213178" y="5842614"/>
            <a:ext cx="497252" cy="307777"/>
          </a:xfrm>
          <a:prstGeom prst="rect">
            <a:avLst/>
          </a:prstGeom>
        </p:spPr>
        <p:txBody>
          <a:bodyPr wrap="none">
            <a:spAutoFit/>
          </a:bodyPr>
          <a:lstStyle/>
          <a:p>
            <a:r>
              <a:rPr lang="es-AR" sz="1400" b="1" dirty="0"/>
              <a:t>K35</a:t>
            </a:r>
            <a:endParaRPr lang="es-AR" sz="1400" dirty="0"/>
          </a:p>
        </p:txBody>
      </p:sp>
      <p:sp>
        <p:nvSpPr>
          <p:cNvPr id="75" name="Rectángulo 74">
            <a:extLst>
              <a:ext uri="{FF2B5EF4-FFF2-40B4-BE49-F238E27FC236}">
                <a16:creationId xmlns:a16="http://schemas.microsoft.com/office/drawing/2014/main" id="{3A2CB3AE-FBF8-4D04-9D9A-488E5BCE99D8}"/>
              </a:ext>
            </a:extLst>
          </p:cNvPr>
          <p:cNvSpPr/>
          <p:nvPr/>
        </p:nvSpPr>
        <p:spPr>
          <a:xfrm>
            <a:off x="9467397" y="5854662"/>
            <a:ext cx="623889" cy="307777"/>
          </a:xfrm>
          <a:prstGeom prst="rect">
            <a:avLst/>
          </a:prstGeom>
        </p:spPr>
        <p:txBody>
          <a:bodyPr wrap="none">
            <a:spAutoFit/>
          </a:bodyPr>
          <a:lstStyle/>
          <a:p>
            <a:r>
              <a:rPr lang="es-AR" sz="1400" b="1" dirty="0"/>
              <a:t>TM70</a:t>
            </a:r>
            <a:endParaRPr lang="es-AR" sz="1400" dirty="0"/>
          </a:p>
        </p:txBody>
      </p:sp>
      <p:cxnSp>
        <p:nvCxnSpPr>
          <p:cNvPr id="88" name="Conector recto 87">
            <a:extLst>
              <a:ext uri="{FF2B5EF4-FFF2-40B4-BE49-F238E27FC236}">
                <a16:creationId xmlns:a16="http://schemas.microsoft.com/office/drawing/2014/main" id="{2A788E70-2B38-4150-8907-ED539A78906F}"/>
              </a:ext>
            </a:extLst>
          </p:cNvPr>
          <p:cNvCxnSpPr>
            <a:stCxn id="57" idx="3"/>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95" name="Conector recto 94">
            <a:extLst>
              <a:ext uri="{FF2B5EF4-FFF2-40B4-BE49-F238E27FC236}">
                <a16:creationId xmlns:a16="http://schemas.microsoft.com/office/drawing/2014/main" id="{FB9BA981-4F03-4271-BF57-471881CA1B95}"/>
              </a:ext>
            </a:extLst>
          </p:cNvPr>
          <p:cNvCxnSpPr>
            <a:cxnSpLocks/>
            <a:stCxn id="65" idx="1"/>
            <a:endCxn id="61" idx="3"/>
          </p:cNvCxnSpPr>
          <p:nvPr/>
        </p:nvCxnSpPr>
        <p:spPr>
          <a:xfrm flipH="1">
            <a:off x="8836042" y="5500793"/>
            <a:ext cx="454621" cy="0"/>
          </a:xfrm>
          <a:prstGeom prst="line">
            <a:avLst/>
          </a:prstGeom>
        </p:spPr>
        <p:style>
          <a:lnRef idx="2">
            <a:schemeClr val="dk1"/>
          </a:lnRef>
          <a:fillRef idx="0">
            <a:schemeClr val="dk1"/>
          </a:fillRef>
          <a:effectRef idx="1">
            <a:schemeClr val="dk1"/>
          </a:effectRef>
          <a:fontRef idx="minor">
            <a:schemeClr val="tx1"/>
          </a:fontRef>
        </p:style>
      </p:cxnSp>
      <p:sp>
        <p:nvSpPr>
          <p:cNvPr id="124" name="Rectángulo 123">
            <a:extLst>
              <a:ext uri="{FF2B5EF4-FFF2-40B4-BE49-F238E27FC236}">
                <a16:creationId xmlns:a16="http://schemas.microsoft.com/office/drawing/2014/main" id="{21EE5B15-C28F-4CB0-B487-8938877DEEAE}"/>
              </a:ext>
            </a:extLst>
          </p:cNvPr>
          <p:cNvSpPr/>
          <p:nvPr/>
        </p:nvSpPr>
        <p:spPr>
          <a:xfrm>
            <a:off x="4918196" y="4960793"/>
            <a:ext cx="627841" cy="307777"/>
          </a:xfrm>
          <a:prstGeom prst="rect">
            <a:avLst/>
          </a:prstGeom>
        </p:spPr>
        <p:txBody>
          <a:bodyPr wrap="square">
            <a:spAutoFit/>
          </a:bodyPr>
          <a:lstStyle/>
          <a:p>
            <a:r>
              <a:rPr lang="es-AR" sz="1400" b="1" dirty="0"/>
              <a:t>K636</a:t>
            </a:r>
            <a:endParaRPr lang="es-AR" sz="1400" dirty="0"/>
          </a:p>
        </p:txBody>
      </p:sp>
      <p:cxnSp>
        <p:nvCxnSpPr>
          <p:cNvPr id="139" name="Conector recto de flecha 138">
            <a:extLst>
              <a:ext uri="{FF2B5EF4-FFF2-40B4-BE49-F238E27FC236}">
                <a16:creationId xmlns:a16="http://schemas.microsoft.com/office/drawing/2014/main" id="{15A8B484-8AD9-482C-A2EC-A7014D24DD39}"/>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9" name="Conector recto 148">
            <a:extLst>
              <a:ext uri="{FF2B5EF4-FFF2-40B4-BE49-F238E27FC236}">
                <a16:creationId xmlns:a16="http://schemas.microsoft.com/office/drawing/2014/main" id="{9F384CB7-384A-4EA2-9132-EE3F4B8753B4}"/>
              </a:ext>
            </a:extLst>
          </p:cNvPr>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150" name="Conector recto 149">
            <a:extLst>
              <a:ext uri="{FF2B5EF4-FFF2-40B4-BE49-F238E27FC236}">
                <a16:creationId xmlns:a16="http://schemas.microsoft.com/office/drawing/2014/main" id="{965C6CC6-01A0-4F99-9AB3-889255C57568}"/>
              </a:ext>
            </a:extLst>
          </p:cNvPr>
          <p:cNvCxnSpPr>
            <a:cxnSpLocks/>
          </p:cNvCxnSpPr>
          <p:nvPr/>
        </p:nvCxnSpPr>
        <p:spPr>
          <a:xfrm flipH="1">
            <a:off x="8836041" y="5500793"/>
            <a:ext cx="454622" cy="1"/>
          </a:xfrm>
          <a:prstGeom prst="line">
            <a:avLst/>
          </a:prstGeom>
        </p:spPr>
        <p:style>
          <a:lnRef idx="2">
            <a:schemeClr val="dk1"/>
          </a:lnRef>
          <a:fillRef idx="0">
            <a:schemeClr val="dk1"/>
          </a:fillRef>
          <a:effectRef idx="1">
            <a:schemeClr val="dk1"/>
          </a:effectRef>
          <a:fontRef idx="minor">
            <a:schemeClr val="tx1"/>
          </a:fontRef>
        </p:style>
      </p:cxnSp>
      <p:sp>
        <p:nvSpPr>
          <p:cNvPr id="158" name="Rectángulo 157">
            <a:extLst>
              <a:ext uri="{FF2B5EF4-FFF2-40B4-BE49-F238E27FC236}">
                <a16:creationId xmlns:a16="http://schemas.microsoft.com/office/drawing/2014/main" id="{16AC6EB7-CCA4-4408-8B24-F2ACA6641E09}"/>
              </a:ext>
            </a:extLst>
          </p:cNvPr>
          <p:cNvSpPr/>
          <p:nvPr/>
        </p:nvSpPr>
        <p:spPr>
          <a:xfrm>
            <a:off x="6887995" y="4599541"/>
            <a:ext cx="1754006" cy="307777"/>
          </a:xfrm>
          <a:prstGeom prst="rect">
            <a:avLst/>
          </a:prstGeom>
        </p:spPr>
        <p:txBody>
          <a:bodyPr wrap="none">
            <a:spAutoFit/>
          </a:bodyPr>
          <a:lstStyle/>
          <a:p>
            <a:r>
              <a:rPr lang="es-AR" sz="1400" b="1" dirty="0"/>
              <a:t>LINEA TELEFONICA</a:t>
            </a:r>
            <a:endParaRPr lang="es-AR" sz="1400" dirty="0"/>
          </a:p>
        </p:txBody>
      </p:sp>
      <p:cxnSp>
        <p:nvCxnSpPr>
          <p:cNvPr id="165" name="Conector recto de flecha 164">
            <a:extLst>
              <a:ext uri="{FF2B5EF4-FFF2-40B4-BE49-F238E27FC236}">
                <a16:creationId xmlns:a16="http://schemas.microsoft.com/office/drawing/2014/main" id="{FC2B7D75-A2B4-4A60-B512-82714040ACD8}"/>
              </a:ext>
            </a:extLst>
          </p:cNvPr>
          <p:cNvCxnSpPr>
            <a:cxnSpLocks/>
            <a:endCxn id="8" idx="0"/>
          </p:cNvCxnSpPr>
          <p:nvPr/>
        </p:nvCxnSpPr>
        <p:spPr>
          <a:xfrm>
            <a:off x="6443165" y="4075285"/>
            <a:ext cx="0" cy="247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97034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 name="Imagen 46">
            <a:extLst>
              <a:ext uri="{FF2B5EF4-FFF2-40B4-BE49-F238E27FC236}">
                <a16:creationId xmlns:a16="http://schemas.microsoft.com/office/drawing/2014/main" id="{26C29471-1AB9-4C7F-897C-5C795E9C4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cxnSp>
        <p:nvCxnSpPr>
          <p:cNvPr id="135" name="Conector: angular 134">
            <a:extLst>
              <a:ext uri="{FF2B5EF4-FFF2-40B4-BE49-F238E27FC236}">
                <a16:creationId xmlns:a16="http://schemas.microsoft.com/office/drawing/2014/main" id="{FFD29885-F854-4557-965B-84245454D8F6}"/>
              </a:ext>
            </a:extLst>
          </p:cNvPr>
          <p:cNvCxnSpPr>
            <a:cxnSpLocks/>
          </p:cNvCxnSpPr>
          <p:nvPr/>
        </p:nvCxnSpPr>
        <p:spPr>
          <a:xfrm>
            <a:off x="4416005" y="4805038"/>
            <a:ext cx="926435" cy="775004"/>
          </a:xfrm>
          <a:prstGeom prst="bentConnector3">
            <a:avLst/>
          </a:prstGeom>
        </p:spPr>
        <p:style>
          <a:lnRef idx="2">
            <a:schemeClr val="dk1"/>
          </a:lnRef>
          <a:fillRef idx="0">
            <a:schemeClr val="dk1"/>
          </a:fillRef>
          <a:effectRef idx="1">
            <a:schemeClr val="dk1"/>
          </a:effectRef>
          <a:fontRef idx="minor">
            <a:schemeClr val="tx1"/>
          </a:fontRef>
        </p:style>
      </p:cxnSp>
      <p:sp>
        <p:nvSpPr>
          <p:cNvPr id="7" name="Subtítulo 2">
            <a:extLst>
              <a:ext uri="{FF2B5EF4-FFF2-40B4-BE49-F238E27FC236}">
                <a16:creationId xmlns:a16="http://schemas.microsoft.com/office/drawing/2014/main" id="{12B088CF-33BB-49EE-8F14-CB8E37E30F4D}"/>
              </a:ext>
            </a:extLst>
          </p:cNvPr>
          <p:cNvSpPr txBox="1">
            <a:spLocks/>
          </p:cNvSpPr>
          <p:nvPr/>
        </p:nvSpPr>
        <p:spPr>
          <a:xfrm>
            <a:off x="4227123" y="809159"/>
            <a:ext cx="4275513"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Ejemplo de compatibilidad</a:t>
            </a:r>
            <a:endParaRPr lang="es-AR" b="1" dirty="0"/>
          </a:p>
        </p:txBody>
      </p:sp>
      <p:sp>
        <p:nvSpPr>
          <p:cNvPr id="9" name="Subtítulo 2">
            <a:extLst>
              <a:ext uri="{FF2B5EF4-FFF2-40B4-BE49-F238E27FC236}">
                <a16:creationId xmlns:a16="http://schemas.microsoft.com/office/drawing/2014/main" id="{7FD7D339-1226-4CB5-8CF3-986D5B920E82}"/>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cxnSp>
        <p:nvCxnSpPr>
          <p:cNvPr id="24" name="Conector recto 23">
            <a:extLst>
              <a:ext uri="{FF2B5EF4-FFF2-40B4-BE49-F238E27FC236}">
                <a16:creationId xmlns:a16="http://schemas.microsoft.com/office/drawing/2014/main" id="{C8D3FC3E-497A-4316-8E08-135FE834921F}"/>
              </a:ext>
            </a:extLst>
          </p:cNvPr>
          <p:cNvCxnSpPr>
            <a:cxnSpLocks/>
          </p:cNvCxnSpPr>
          <p:nvPr/>
        </p:nvCxnSpPr>
        <p:spPr>
          <a:xfrm>
            <a:off x="6133665" y="2025644"/>
            <a:ext cx="0" cy="370202"/>
          </a:xfrm>
          <a:prstGeom prst="line">
            <a:avLst/>
          </a:prstGeom>
        </p:spPr>
        <p:style>
          <a:lnRef idx="2">
            <a:schemeClr val="dk1"/>
          </a:lnRef>
          <a:fillRef idx="0">
            <a:schemeClr val="dk1"/>
          </a:fillRef>
          <a:effectRef idx="1">
            <a:schemeClr val="dk1"/>
          </a:effectRef>
          <a:fontRef idx="minor">
            <a:schemeClr val="tx1"/>
          </a:fontRef>
        </p:style>
      </p:cxnSp>
      <p:pic>
        <p:nvPicPr>
          <p:cNvPr id="48" name="Picture 7" descr="VDMP3">
            <a:extLst>
              <a:ext uri="{FF2B5EF4-FFF2-40B4-BE49-F238E27FC236}">
                <a16:creationId xmlns:a16="http://schemas.microsoft.com/office/drawing/2014/main" id="{BCD7E561-50F1-4190-B114-CB12BCBFB52C}"/>
              </a:ext>
            </a:extLst>
          </p:cNvPr>
          <p:cNvPicPr>
            <a:picLocks noChangeAspect="1" noChangeArrowheads="1"/>
          </p:cNvPicPr>
          <p:nvPr/>
        </p:nvPicPr>
        <p:blipFill rotWithShape="1">
          <a:blip r:embed="rId4" cstate="print"/>
          <a:srcRect l="14292" r="13639"/>
          <a:stretch/>
        </p:blipFill>
        <p:spPr bwMode="auto">
          <a:xfrm>
            <a:off x="8363984" y="2356155"/>
            <a:ext cx="717920" cy="696237"/>
          </a:xfrm>
          <a:prstGeom prst="rect">
            <a:avLst/>
          </a:prstGeom>
          <a:noFill/>
          <a:ln w="9525">
            <a:noFill/>
            <a:miter lim="800000"/>
            <a:headEnd/>
            <a:tailEnd/>
          </a:ln>
        </p:spPr>
      </p:pic>
      <p:cxnSp>
        <p:nvCxnSpPr>
          <p:cNvPr id="50" name="Conector recto de flecha 49">
            <a:extLst>
              <a:ext uri="{FF2B5EF4-FFF2-40B4-BE49-F238E27FC236}">
                <a16:creationId xmlns:a16="http://schemas.microsoft.com/office/drawing/2014/main" id="{CF94C3A4-59EB-405B-AFC4-47C61EA87ACA}"/>
              </a:ext>
            </a:extLst>
          </p:cNvPr>
          <p:cNvCxnSpPr>
            <a:cxnSpLocks/>
            <a:endCxn id="48" idx="1"/>
          </p:cNvCxnSpPr>
          <p:nvPr/>
        </p:nvCxnSpPr>
        <p:spPr>
          <a:xfrm>
            <a:off x="8001742" y="2704273"/>
            <a:ext cx="36224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2" name="Imagen 51">
            <a:extLst>
              <a:ext uri="{FF2B5EF4-FFF2-40B4-BE49-F238E27FC236}">
                <a16:creationId xmlns:a16="http://schemas.microsoft.com/office/drawing/2014/main" id="{85ADCF85-79E9-46BC-BB48-054ECA8A7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90" t="3872" r="24936" b="3438"/>
          <a:stretch/>
        </p:blipFill>
        <p:spPr>
          <a:xfrm>
            <a:off x="9552384" y="2181277"/>
            <a:ext cx="610212" cy="1045991"/>
          </a:xfrm>
          <a:prstGeom prst="rect">
            <a:avLst/>
          </a:prstGeom>
        </p:spPr>
      </p:pic>
      <p:cxnSp>
        <p:nvCxnSpPr>
          <p:cNvPr id="56" name="Conector recto 55">
            <a:extLst>
              <a:ext uri="{FF2B5EF4-FFF2-40B4-BE49-F238E27FC236}">
                <a16:creationId xmlns:a16="http://schemas.microsoft.com/office/drawing/2014/main" id="{CEEEF504-C37B-4F5B-9A21-28D66AE9ECF8}"/>
              </a:ext>
            </a:extLst>
          </p:cNvPr>
          <p:cNvCxnSpPr>
            <a:stCxn id="48" idx="3"/>
            <a:endCxn id="52" idx="1"/>
          </p:cNvCxnSpPr>
          <p:nvPr/>
        </p:nvCxnSpPr>
        <p:spPr>
          <a:xfrm flipV="1">
            <a:off x="9081904" y="2704273"/>
            <a:ext cx="470480" cy="1"/>
          </a:xfrm>
          <a:prstGeom prst="line">
            <a:avLst/>
          </a:prstGeom>
        </p:spPr>
        <p:style>
          <a:lnRef idx="2">
            <a:schemeClr val="dk1"/>
          </a:lnRef>
          <a:fillRef idx="0">
            <a:schemeClr val="dk1"/>
          </a:fillRef>
          <a:effectRef idx="1">
            <a:schemeClr val="dk1"/>
          </a:effectRef>
          <a:fontRef idx="minor">
            <a:schemeClr val="tx1"/>
          </a:fontRef>
        </p:style>
      </p:cxnSp>
      <p:pic>
        <p:nvPicPr>
          <p:cNvPr id="58" name="Imagen 57">
            <a:extLst>
              <a:ext uri="{FF2B5EF4-FFF2-40B4-BE49-F238E27FC236}">
                <a16:creationId xmlns:a16="http://schemas.microsoft.com/office/drawing/2014/main" id="{EC4ECF9A-575A-4AD9-8A4D-9B3861D654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53" t="35484" r="2679" b="35924"/>
          <a:stretch/>
        </p:blipFill>
        <p:spPr>
          <a:xfrm>
            <a:off x="8387348" y="3689570"/>
            <a:ext cx="1266667" cy="386233"/>
          </a:xfrm>
          <a:prstGeom prst="rect">
            <a:avLst/>
          </a:prstGeom>
        </p:spPr>
      </p:pic>
      <p:cxnSp>
        <p:nvCxnSpPr>
          <p:cNvPr id="60" name="Conector recto de flecha 59">
            <a:extLst>
              <a:ext uri="{FF2B5EF4-FFF2-40B4-BE49-F238E27FC236}">
                <a16:creationId xmlns:a16="http://schemas.microsoft.com/office/drawing/2014/main" id="{29B901E3-E544-4FA8-B80B-C4674062B18C}"/>
              </a:ext>
            </a:extLst>
          </p:cNvPr>
          <p:cNvCxnSpPr>
            <a:cxnSpLocks/>
            <a:endCxn id="58" idx="1"/>
          </p:cNvCxnSpPr>
          <p:nvPr/>
        </p:nvCxnSpPr>
        <p:spPr>
          <a:xfrm>
            <a:off x="8001743" y="3882686"/>
            <a:ext cx="385605"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2" name="Rectángulo 91">
            <a:extLst>
              <a:ext uri="{FF2B5EF4-FFF2-40B4-BE49-F238E27FC236}">
                <a16:creationId xmlns:a16="http://schemas.microsoft.com/office/drawing/2014/main" id="{F688F8F4-EFE8-4F17-BCE9-FBB22509B679}"/>
              </a:ext>
            </a:extLst>
          </p:cNvPr>
          <p:cNvSpPr/>
          <p:nvPr/>
        </p:nvSpPr>
        <p:spPr>
          <a:xfrm>
            <a:off x="8306849" y="3050130"/>
            <a:ext cx="798617" cy="307777"/>
          </a:xfrm>
          <a:prstGeom prst="rect">
            <a:avLst/>
          </a:prstGeom>
        </p:spPr>
        <p:txBody>
          <a:bodyPr wrap="none">
            <a:spAutoFit/>
          </a:bodyPr>
          <a:lstStyle/>
          <a:p>
            <a:r>
              <a:rPr lang="es-AR" sz="1400" b="1" dirty="0"/>
              <a:t>VDMP3</a:t>
            </a:r>
            <a:endParaRPr lang="es-AR" sz="1400" dirty="0"/>
          </a:p>
        </p:txBody>
      </p:sp>
      <p:sp>
        <p:nvSpPr>
          <p:cNvPr id="93" name="Rectángulo 92">
            <a:extLst>
              <a:ext uri="{FF2B5EF4-FFF2-40B4-BE49-F238E27FC236}">
                <a16:creationId xmlns:a16="http://schemas.microsoft.com/office/drawing/2014/main" id="{C55843FD-D1BE-4D8C-9048-F47A1E20A594}"/>
              </a:ext>
            </a:extLst>
          </p:cNvPr>
          <p:cNvSpPr/>
          <p:nvPr/>
        </p:nvSpPr>
        <p:spPr>
          <a:xfrm>
            <a:off x="9446961" y="1892680"/>
            <a:ext cx="821059" cy="307777"/>
          </a:xfrm>
          <a:prstGeom prst="rect">
            <a:avLst/>
          </a:prstGeom>
        </p:spPr>
        <p:txBody>
          <a:bodyPr wrap="none">
            <a:spAutoFit/>
          </a:bodyPr>
          <a:lstStyle/>
          <a:p>
            <a:r>
              <a:rPr lang="es-AR" sz="1400" b="1" dirty="0"/>
              <a:t>PCS250</a:t>
            </a:r>
            <a:endParaRPr lang="es-AR" sz="1400" dirty="0"/>
          </a:p>
        </p:txBody>
      </p:sp>
      <p:sp>
        <p:nvSpPr>
          <p:cNvPr id="94" name="Rectángulo 93">
            <a:extLst>
              <a:ext uri="{FF2B5EF4-FFF2-40B4-BE49-F238E27FC236}">
                <a16:creationId xmlns:a16="http://schemas.microsoft.com/office/drawing/2014/main" id="{1A8C3994-8999-4D86-9968-502153DB4E44}"/>
              </a:ext>
            </a:extLst>
          </p:cNvPr>
          <p:cNvSpPr/>
          <p:nvPr/>
        </p:nvSpPr>
        <p:spPr>
          <a:xfrm>
            <a:off x="8340853" y="4032367"/>
            <a:ext cx="638316" cy="307777"/>
          </a:xfrm>
          <a:prstGeom prst="rect">
            <a:avLst/>
          </a:prstGeom>
        </p:spPr>
        <p:txBody>
          <a:bodyPr wrap="none">
            <a:spAutoFit/>
          </a:bodyPr>
          <a:lstStyle/>
          <a:p>
            <a:r>
              <a:rPr lang="es-AR" sz="1400" b="1" dirty="0"/>
              <a:t>IP150</a:t>
            </a:r>
            <a:endParaRPr lang="es-AR" sz="1400" dirty="0"/>
          </a:p>
        </p:txBody>
      </p:sp>
      <p:pic>
        <p:nvPicPr>
          <p:cNvPr id="3" name="Imagen 2">
            <a:extLst>
              <a:ext uri="{FF2B5EF4-FFF2-40B4-BE49-F238E27FC236}">
                <a16:creationId xmlns:a16="http://schemas.microsoft.com/office/drawing/2014/main" id="{93AC3375-BBED-4432-9DF8-202D84B885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7536" y="2350191"/>
            <a:ext cx="3884206" cy="1760693"/>
          </a:xfrm>
          <a:prstGeom prst="rect">
            <a:avLst/>
          </a:prstGeom>
        </p:spPr>
      </p:pic>
      <p:pic>
        <p:nvPicPr>
          <p:cNvPr id="5" name="Imagen 4" descr="Imagen que contiene remoto, electrónica, interior, controlador&#10;&#10;Descripción generada automáticamente">
            <a:extLst>
              <a:ext uri="{FF2B5EF4-FFF2-40B4-BE49-F238E27FC236}">
                <a16:creationId xmlns:a16="http://schemas.microsoft.com/office/drawing/2014/main" id="{8D989C80-283B-46EF-91CE-E433030FAE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177" t="28833" r="7237" b="25336"/>
          <a:stretch/>
        </p:blipFill>
        <p:spPr>
          <a:xfrm>
            <a:off x="4295262" y="4372952"/>
            <a:ext cx="1199375" cy="610211"/>
          </a:xfrm>
          <a:prstGeom prst="rect">
            <a:avLst/>
          </a:prstGeom>
        </p:spPr>
      </p:pic>
      <p:pic>
        <p:nvPicPr>
          <p:cNvPr id="8" name="Imagen 7" descr="Imagen que contiene interior, sentado, blanco&#10;&#10;Descripción generada automáticamente">
            <a:extLst>
              <a:ext uri="{FF2B5EF4-FFF2-40B4-BE49-F238E27FC236}">
                <a16:creationId xmlns:a16="http://schemas.microsoft.com/office/drawing/2014/main" id="{B4BFFBED-66DF-4B23-9C5F-91324C810C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97799" y="4322395"/>
            <a:ext cx="490733" cy="705598"/>
          </a:xfrm>
          <a:prstGeom prst="rect">
            <a:avLst/>
          </a:prstGeom>
        </p:spPr>
      </p:pic>
      <p:cxnSp>
        <p:nvCxnSpPr>
          <p:cNvPr id="12" name="Conector recto de flecha 11">
            <a:extLst>
              <a:ext uri="{FF2B5EF4-FFF2-40B4-BE49-F238E27FC236}">
                <a16:creationId xmlns:a16="http://schemas.microsoft.com/office/drawing/2014/main" id="{66BC0585-C2C5-4D98-A833-FF75BE0E25E7}"/>
              </a:ext>
            </a:extLst>
          </p:cNvPr>
          <p:cNvCxnSpPr/>
          <p:nvPr/>
        </p:nvCxnSpPr>
        <p:spPr>
          <a:xfrm>
            <a:off x="7702146" y="4133139"/>
            <a:ext cx="0" cy="4337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ector recto de flecha 13">
            <a:extLst>
              <a:ext uri="{FF2B5EF4-FFF2-40B4-BE49-F238E27FC236}">
                <a16:creationId xmlns:a16="http://schemas.microsoft.com/office/drawing/2014/main" id="{CEAAA491-999C-4431-9607-B6AF498F4DE3}"/>
              </a:ext>
            </a:extLst>
          </p:cNvPr>
          <p:cNvCxnSpPr>
            <a:cxnSpLocks/>
            <a:endCxn id="5" idx="0"/>
          </p:cNvCxnSpPr>
          <p:nvPr/>
        </p:nvCxnSpPr>
        <p:spPr>
          <a:xfrm flipH="1">
            <a:off x="4894949" y="4060683"/>
            <a:ext cx="6812" cy="312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Rectángulo 14">
            <a:extLst>
              <a:ext uri="{FF2B5EF4-FFF2-40B4-BE49-F238E27FC236}">
                <a16:creationId xmlns:a16="http://schemas.microsoft.com/office/drawing/2014/main" id="{1CA886CF-AD69-48A5-BF1B-9389D35554AA}"/>
              </a:ext>
            </a:extLst>
          </p:cNvPr>
          <p:cNvSpPr/>
          <p:nvPr/>
        </p:nvSpPr>
        <p:spPr>
          <a:xfrm>
            <a:off x="6164102" y="4949617"/>
            <a:ext cx="573778" cy="307777"/>
          </a:xfrm>
          <a:prstGeom prst="rect">
            <a:avLst/>
          </a:prstGeom>
        </p:spPr>
        <p:txBody>
          <a:bodyPr wrap="square">
            <a:spAutoFit/>
          </a:bodyPr>
          <a:lstStyle/>
          <a:p>
            <a:r>
              <a:rPr lang="es-AR" sz="1400" b="1" dirty="0"/>
              <a:t>NV5</a:t>
            </a:r>
            <a:endParaRPr lang="es-AR" sz="1400" dirty="0"/>
          </a:p>
        </p:txBody>
      </p:sp>
      <p:pic>
        <p:nvPicPr>
          <p:cNvPr id="51" name="Imagen 50" descr="Imagen que contiene remoto, controlador, electrónica, juego&#10;&#10;Descripción generada automáticamente">
            <a:extLst>
              <a:ext uri="{FF2B5EF4-FFF2-40B4-BE49-F238E27FC236}">
                <a16:creationId xmlns:a16="http://schemas.microsoft.com/office/drawing/2014/main" id="{A33FFBA7-2E4C-49C0-B5C1-3C8F0F0B0CF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31" t="17201" r="5017" b="17403"/>
          <a:stretch/>
        </p:blipFill>
        <p:spPr>
          <a:xfrm>
            <a:off x="5362317" y="5268570"/>
            <a:ext cx="899110" cy="589183"/>
          </a:xfrm>
          <a:prstGeom prst="rect">
            <a:avLst/>
          </a:prstGeom>
        </p:spPr>
      </p:pic>
      <p:pic>
        <p:nvPicPr>
          <p:cNvPr id="57" name="Imagen 56" descr="Imagen que contiene electrónica, blanco, remoto, controlador&#10;&#10;Descripción generada automáticamente">
            <a:extLst>
              <a:ext uri="{FF2B5EF4-FFF2-40B4-BE49-F238E27FC236}">
                <a16:creationId xmlns:a16="http://schemas.microsoft.com/office/drawing/2014/main" id="{EBB1CFD6-039C-4809-AAE2-8BBD91832EF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697" t="9177" r="12079" b="7665"/>
          <a:stretch/>
        </p:blipFill>
        <p:spPr>
          <a:xfrm>
            <a:off x="6834779" y="5193488"/>
            <a:ext cx="628313" cy="736906"/>
          </a:xfrm>
          <a:prstGeom prst="rect">
            <a:avLst/>
          </a:prstGeom>
        </p:spPr>
      </p:pic>
      <p:pic>
        <p:nvPicPr>
          <p:cNvPr id="61" name="Imagen 60" descr="Imagen que contiene electrónica, blanco, calculadora, monitor&#10;&#10;Descripción generada automáticamente">
            <a:extLst>
              <a:ext uri="{FF2B5EF4-FFF2-40B4-BE49-F238E27FC236}">
                <a16:creationId xmlns:a16="http://schemas.microsoft.com/office/drawing/2014/main" id="{123931CD-572C-461A-A7A3-236B54C466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1579" y="5071320"/>
            <a:ext cx="764463" cy="858947"/>
          </a:xfrm>
          <a:prstGeom prst="rect">
            <a:avLst/>
          </a:prstGeom>
        </p:spPr>
      </p:pic>
      <p:cxnSp>
        <p:nvCxnSpPr>
          <p:cNvPr id="82" name="Conector recto 81">
            <a:extLst>
              <a:ext uri="{FF2B5EF4-FFF2-40B4-BE49-F238E27FC236}">
                <a16:creationId xmlns:a16="http://schemas.microsoft.com/office/drawing/2014/main" id="{EF65B0EF-6D16-4251-AF69-42A5D02D0893}"/>
              </a:ext>
            </a:extLst>
          </p:cNvPr>
          <p:cNvCxnSpPr>
            <a:stCxn id="51" idx="3"/>
            <a:endCxn id="57" idx="1"/>
          </p:cNvCxnSpPr>
          <p:nvPr/>
        </p:nvCxnSpPr>
        <p:spPr>
          <a:xfrm flipV="1">
            <a:off x="6261428" y="5561941"/>
            <a:ext cx="573351" cy="1220"/>
          </a:xfrm>
          <a:prstGeom prst="line">
            <a:avLst/>
          </a:prstGeom>
        </p:spPr>
        <p:style>
          <a:lnRef idx="2">
            <a:schemeClr val="dk1"/>
          </a:lnRef>
          <a:fillRef idx="0">
            <a:schemeClr val="dk1"/>
          </a:fillRef>
          <a:effectRef idx="1">
            <a:schemeClr val="dk1"/>
          </a:effectRef>
          <a:fontRef idx="minor">
            <a:schemeClr val="tx1"/>
          </a:fontRef>
        </p:style>
      </p:cxnSp>
      <p:cxnSp>
        <p:nvCxnSpPr>
          <p:cNvPr id="26" name="Conector recto de flecha 25">
            <a:extLst>
              <a:ext uri="{FF2B5EF4-FFF2-40B4-BE49-F238E27FC236}">
                <a16:creationId xmlns:a16="http://schemas.microsoft.com/office/drawing/2014/main" id="{803CD2A8-4DB2-4EA0-A76E-167E694E4348}"/>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1" name="Rectángulo 90">
            <a:extLst>
              <a:ext uri="{FF2B5EF4-FFF2-40B4-BE49-F238E27FC236}">
                <a16:creationId xmlns:a16="http://schemas.microsoft.com/office/drawing/2014/main" id="{8878783C-7221-4776-A04C-AA4F00F0FF17}"/>
              </a:ext>
            </a:extLst>
          </p:cNvPr>
          <p:cNvSpPr/>
          <p:nvPr/>
        </p:nvSpPr>
        <p:spPr>
          <a:xfrm>
            <a:off x="7846024" y="1955301"/>
            <a:ext cx="769763" cy="307777"/>
          </a:xfrm>
          <a:prstGeom prst="rect">
            <a:avLst/>
          </a:prstGeom>
        </p:spPr>
        <p:txBody>
          <a:bodyPr wrap="none">
            <a:spAutoFit/>
          </a:bodyPr>
          <a:lstStyle/>
          <a:p>
            <a:r>
              <a:rPr lang="es-AR" sz="1400" b="1" dirty="0"/>
              <a:t>DG75+</a:t>
            </a:r>
            <a:endParaRPr lang="es-AR" sz="1400" dirty="0"/>
          </a:p>
        </p:txBody>
      </p:sp>
      <p:pic>
        <p:nvPicPr>
          <p:cNvPr id="40" name="Imagen 39" descr="Imagen que contiene electrónica, circuito&#10;&#10;Descripción generada automáticamente">
            <a:extLst>
              <a:ext uri="{FF2B5EF4-FFF2-40B4-BE49-F238E27FC236}">
                <a16:creationId xmlns:a16="http://schemas.microsoft.com/office/drawing/2014/main" id="{9741F660-738B-4158-A0F3-0FB4ADFC82D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3422" y="1700527"/>
            <a:ext cx="1080486" cy="342537"/>
          </a:xfrm>
          <a:prstGeom prst="rect">
            <a:avLst/>
          </a:prstGeom>
        </p:spPr>
      </p:pic>
      <p:pic>
        <p:nvPicPr>
          <p:cNvPr id="44" name="Imagen 43" descr="Imagen que contiene interior, pared, sentado&#10;&#10;Descripción generada automáticamente">
            <a:extLst>
              <a:ext uri="{FF2B5EF4-FFF2-40B4-BE49-F238E27FC236}">
                <a16:creationId xmlns:a16="http://schemas.microsoft.com/office/drawing/2014/main" id="{1A83E690-2508-4925-B00F-0CAEAE3A1EA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730" t="1701" r="20730" b="1701"/>
          <a:stretch/>
        </p:blipFill>
        <p:spPr>
          <a:xfrm>
            <a:off x="7452483" y="1566517"/>
            <a:ext cx="449536" cy="741782"/>
          </a:xfrm>
          <a:prstGeom prst="rect">
            <a:avLst/>
          </a:prstGeom>
        </p:spPr>
      </p:pic>
      <p:sp>
        <p:nvSpPr>
          <p:cNvPr id="46" name="Rectángulo 45">
            <a:extLst>
              <a:ext uri="{FF2B5EF4-FFF2-40B4-BE49-F238E27FC236}">
                <a16:creationId xmlns:a16="http://schemas.microsoft.com/office/drawing/2014/main" id="{66F30E13-1A53-4CCE-BD28-498B4F0AB2EA}"/>
              </a:ext>
            </a:extLst>
          </p:cNvPr>
          <p:cNvSpPr/>
          <p:nvPr/>
        </p:nvSpPr>
        <p:spPr>
          <a:xfrm>
            <a:off x="6105385" y="2030735"/>
            <a:ext cx="691215" cy="307777"/>
          </a:xfrm>
          <a:prstGeom prst="rect">
            <a:avLst/>
          </a:prstGeom>
        </p:spPr>
        <p:txBody>
          <a:bodyPr wrap="none">
            <a:spAutoFit/>
          </a:bodyPr>
          <a:lstStyle/>
          <a:p>
            <a:r>
              <a:rPr lang="es-AR" sz="1400" b="1" dirty="0"/>
              <a:t>ZX8SP</a:t>
            </a:r>
            <a:endParaRPr lang="es-AR" sz="1400" dirty="0"/>
          </a:p>
        </p:txBody>
      </p:sp>
      <p:pic>
        <p:nvPicPr>
          <p:cNvPr id="65" name="Imagen 64" descr="Imagen que contiene monitor, reloj, pared, pantalla&#10;&#10;Descripción generada automáticamente">
            <a:extLst>
              <a:ext uri="{FF2B5EF4-FFF2-40B4-BE49-F238E27FC236}">
                <a16:creationId xmlns:a16="http://schemas.microsoft.com/office/drawing/2014/main" id="{CC96777C-B9E2-47EA-B462-21A1A52411F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467" t="13667" r="2762" b="22258"/>
          <a:stretch/>
        </p:blipFill>
        <p:spPr>
          <a:xfrm>
            <a:off x="9290662" y="5166869"/>
            <a:ext cx="977356" cy="667849"/>
          </a:xfrm>
          <a:prstGeom prst="rect">
            <a:avLst/>
          </a:prstGeom>
        </p:spPr>
      </p:pic>
      <p:sp>
        <p:nvSpPr>
          <p:cNvPr id="71" name="Rectángulo 70">
            <a:extLst>
              <a:ext uri="{FF2B5EF4-FFF2-40B4-BE49-F238E27FC236}">
                <a16:creationId xmlns:a16="http://schemas.microsoft.com/office/drawing/2014/main" id="{3B843F0D-DBB1-4A42-9FDA-E78593129CA1}"/>
              </a:ext>
            </a:extLst>
          </p:cNvPr>
          <p:cNvSpPr/>
          <p:nvPr/>
        </p:nvSpPr>
        <p:spPr>
          <a:xfrm>
            <a:off x="5498835" y="5837333"/>
            <a:ext cx="619080" cy="307777"/>
          </a:xfrm>
          <a:prstGeom prst="rect">
            <a:avLst/>
          </a:prstGeom>
        </p:spPr>
        <p:txBody>
          <a:bodyPr wrap="none">
            <a:spAutoFit/>
          </a:bodyPr>
          <a:lstStyle/>
          <a:p>
            <a:r>
              <a:rPr lang="es-AR" sz="1400" b="1" dirty="0"/>
              <a:t>K10H</a:t>
            </a:r>
            <a:endParaRPr lang="es-AR" sz="1400" dirty="0"/>
          </a:p>
        </p:txBody>
      </p:sp>
      <p:sp>
        <p:nvSpPr>
          <p:cNvPr id="73" name="Rectángulo 72">
            <a:extLst>
              <a:ext uri="{FF2B5EF4-FFF2-40B4-BE49-F238E27FC236}">
                <a16:creationId xmlns:a16="http://schemas.microsoft.com/office/drawing/2014/main" id="{AB92F9DF-2840-4E1F-AD15-8C250A9B7FB3}"/>
              </a:ext>
            </a:extLst>
          </p:cNvPr>
          <p:cNvSpPr/>
          <p:nvPr/>
        </p:nvSpPr>
        <p:spPr>
          <a:xfrm>
            <a:off x="6887898" y="5836224"/>
            <a:ext cx="497252" cy="307777"/>
          </a:xfrm>
          <a:prstGeom prst="rect">
            <a:avLst/>
          </a:prstGeom>
        </p:spPr>
        <p:txBody>
          <a:bodyPr wrap="none">
            <a:spAutoFit/>
          </a:bodyPr>
          <a:lstStyle/>
          <a:p>
            <a:r>
              <a:rPr lang="es-AR" sz="1400" b="1" dirty="0"/>
              <a:t>K32</a:t>
            </a:r>
            <a:endParaRPr lang="es-AR" sz="1400" dirty="0"/>
          </a:p>
        </p:txBody>
      </p:sp>
      <p:sp>
        <p:nvSpPr>
          <p:cNvPr id="74" name="Rectángulo 73">
            <a:extLst>
              <a:ext uri="{FF2B5EF4-FFF2-40B4-BE49-F238E27FC236}">
                <a16:creationId xmlns:a16="http://schemas.microsoft.com/office/drawing/2014/main" id="{7ADEEA3B-23E5-4516-A32C-1F928581D3D7}"/>
              </a:ext>
            </a:extLst>
          </p:cNvPr>
          <p:cNvSpPr/>
          <p:nvPr/>
        </p:nvSpPr>
        <p:spPr>
          <a:xfrm>
            <a:off x="8213178" y="5842614"/>
            <a:ext cx="497252" cy="307777"/>
          </a:xfrm>
          <a:prstGeom prst="rect">
            <a:avLst/>
          </a:prstGeom>
        </p:spPr>
        <p:txBody>
          <a:bodyPr wrap="none">
            <a:spAutoFit/>
          </a:bodyPr>
          <a:lstStyle/>
          <a:p>
            <a:r>
              <a:rPr lang="es-AR" sz="1400" b="1" dirty="0"/>
              <a:t>K35</a:t>
            </a:r>
            <a:endParaRPr lang="es-AR" sz="1400" dirty="0"/>
          </a:p>
        </p:txBody>
      </p:sp>
      <p:sp>
        <p:nvSpPr>
          <p:cNvPr id="75" name="Rectángulo 74">
            <a:extLst>
              <a:ext uri="{FF2B5EF4-FFF2-40B4-BE49-F238E27FC236}">
                <a16:creationId xmlns:a16="http://schemas.microsoft.com/office/drawing/2014/main" id="{3A2CB3AE-FBF8-4D04-9D9A-488E5BCE99D8}"/>
              </a:ext>
            </a:extLst>
          </p:cNvPr>
          <p:cNvSpPr/>
          <p:nvPr/>
        </p:nvSpPr>
        <p:spPr>
          <a:xfrm>
            <a:off x="9467397" y="5854662"/>
            <a:ext cx="623889" cy="307777"/>
          </a:xfrm>
          <a:prstGeom prst="rect">
            <a:avLst/>
          </a:prstGeom>
        </p:spPr>
        <p:txBody>
          <a:bodyPr wrap="none">
            <a:spAutoFit/>
          </a:bodyPr>
          <a:lstStyle/>
          <a:p>
            <a:r>
              <a:rPr lang="es-AR" sz="1400" b="1" dirty="0"/>
              <a:t>TM70</a:t>
            </a:r>
            <a:endParaRPr lang="es-AR" sz="1400" dirty="0"/>
          </a:p>
        </p:txBody>
      </p:sp>
      <p:cxnSp>
        <p:nvCxnSpPr>
          <p:cNvPr id="88" name="Conector recto 87">
            <a:extLst>
              <a:ext uri="{FF2B5EF4-FFF2-40B4-BE49-F238E27FC236}">
                <a16:creationId xmlns:a16="http://schemas.microsoft.com/office/drawing/2014/main" id="{2A788E70-2B38-4150-8907-ED539A78906F}"/>
              </a:ext>
            </a:extLst>
          </p:cNvPr>
          <p:cNvCxnSpPr>
            <a:stCxn id="57" idx="3"/>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95" name="Conector recto 94">
            <a:extLst>
              <a:ext uri="{FF2B5EF4-FFF2-40B4-BE49-F238E27FC236}">
                <a16:creationId xmlns:a16="http://schemas.microsoft.com/office/drawing/2014/main" id="{FB9BA981-4F03-4271-BF57-471881CA1B95}"/>
              </a:ext>
            </a:extLst>
          </p:cNvPr>
          <p:cNvCxnSpPr>
            <a:cxnSpLocks/>
            <a:stCxn id="65" idx="1"/>
            <a:endCxn id="61" idx="3"/>
          </p:cNvCxnSpPr>
          <p:nvPr/>
        </p:nvCxnSpPr>
        <p:spPr>
          <a:xfrm flipH="1">
            <a:off x="8836042" y="5500793"/>
            <a:ext cx="454621" cy="0"/>
          </a:xfrm>
          <a:prstGeom prst="line">
            <a:avLst/>
          </a:prstGeom>
        </p:spPr>
        <p:style>
          <a:lnRef idx="2">
            <a:schemeClr val="dk1"/>
          </a:lnRef>
          <a:fillRef idx="0">
            <a:schemeClr val="dk1"/>
          </a:fillRef>
          <a:effectRef idx="1">
            <a:schemeClr val="dk1"/>
          </a:effectRef>
          <a:fontRef idx="minor">
            <a:schemeClr val="tx1"/>
          </a:fontRef>
        </p:style>
      </p:cxnSp>
      <p:sp>
        <p:nvSpPr>
          <p:cNvPr id="124" name="Rectángulo 123">
            <a:extLst>
              <a:ext uri="{FF2B5EF4-FFF2-40B4-BE49-F238E27FC236}">
                <a16:creationId xmlns:a16="http://schemas.microsoft.com/office/drawing/2014/main" id="{21EE5B15-C28F-4CB0-B487-8938877DEEAE}"/>
              </a:ext>
            </a:extLst>
          </p:cNvPr>
          <p:cNvSpPr/>
          <p:nvPr/>
        </p:nvSpPr>
        <p:spPr>
          <a:xfrm>
            <a:off x="4918196" y="4960793"/>
            <a:ext cx="627841" cy="307777"/>
          </a:xfrm>
          <a:prstGeom prst="rect">
            <a:avLst/>
          </a:prstGeom>
        </p:spPr>
        <p:txBody>
          <a:bodyPr wrap="square">
            <a:spAutoFit/>
          </a:bodyPr>
          <a:lstStyle/>
          <a:p>
            <a:r>
              <a:rPr lang="es-AR" sz="1400" b="1" dirty="0"/>
              <a:t>K636</a:t>
            </a:r>
            <a:endParaRPr lang="es-AR" sz="1400" dirty="0"/>
          </a:p>
        </p:txBody>
      </p:sp>
      <p:cxnSp>
        <p:nvCxnSpPr>
          <p:cNvPr id="139" name="Conector recto de flecha 138">
            <a:extLst>
              <a:ext uri="{FF2B5EF4-FFF2-40B4-BE49-F238E27FC236}">
                <a16:creationId xmlns:a16="http://schemas.microsoft.com/office/drawing/2014/main" id="{15A8B484-8AD9-482C-A2EC-A7014D24DD39}"/>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9" name="Conector recto 148">
            <a:extLst>
              <a:ext uri="{FF2B5EF4-FFF2-40B4-BE49-F238E27FC236}">
                <a16:creationId xmlns:a16="http://schemas.microsoft.com/office/drawing/2014/main" id="{9F384CB7-384A-4EA2-9132-EE3F4B8753B4}"/>
              </a:ext>
            </a:extLst>
          </p:cNvPr>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150" name="Conector recto 149">
            <a:extLst>
              <a:ext uri="{FF2B5EF4-FFF2-40B4-BE49-F238E27FC236}">
                <a16:creationId xmlns:a16="http://schemas.microsoft.com/office/drawing/2014/main" id="{965C6CC6-01A0-4F99-9AB3-889255C57568}"/>
              </a:ext>
            </a:extLst>
          </p:cNvPr>
          <p:cNvCxnSpPr>
            <a:cxnSpLocks/>
          </p:cNvCxnSpPr>
          <p:nvPr/>
        </p:nvCxnSpPr>
        <p:spPr>
          <a:xfrm flipH="1">
            <a:off x="8836041" y="5500793"/>
            <a:ext cx="454622" cy="1"/>
          </a:xfrm>
          <a:prstGeom prst="line">
            <a:avLst/>
          </a:prstGeom>
        </p:spPr>
        <p:style>
          <a:lnRef idx="2">
            <a:schemeClr val="dk1"/>
          </a:lnRef>
          <a:fillRef idx="0">
            <a:schemeClr val="dk1"/>
          </a:fillRef>
          <a:effectRef idx="1">
            <a:schemeClr val="dk1"/>
          </a:effectRef>
          <a:fontRef idx="minor">
            <a:schemeClr val="tx1"/>
          </a:fontRef>
        </p:style>
      </p:cxnSp>
      <p:sp>
        <p:nvSpPr>
          <p:cNvPr id="158" name="Rectángulo 157">
            <a:extLst>
              <a:ext uri="{FF2B5EF4-FFF2-40B4-BE49-F238E27FC236}">
                <a16:creationId xmlns:a16="http://schemas.microsoft.com/office/drawing/2014/main" id="{16AC6EB7-CCA4-4408-8B24-F2ACA6641E09}"/>
              </a:ext>
            </a:extLst>
          </p:cNvPr>
          <p:cNvSpPr/>
          <p:nvPr/>
        </p:nvSpPr>
        <p:spPr>
          <a:xfrm>
            <a:off x="6887995" y="4599541"/>
            <a:ext cx="1754006" cy="307777"/>
          </a:xfrm>
          <a:prstGeom prst="rect">
            <a:avLst/>
          </a:prstGeom>
        </p:spPr>
        <p:txBody>
          <a:bodyPr wrap="none">
            <a:spAutoFit/>
          </a:bodyPr>
          <a:lstStyle/>
          <a:p>
            <a:r>
              <a:rPr lang="es-AR" sz="1400" b="1" dirty="0"/>
              <a:t>LINEA TELEFONICA</a:t>
            </a:r>
            <a:endParaRPr lang="es-AR" sz="1400" dirty="0"/>
          </a:p>
        </p:txBody>
      </p:sp>
      <p:cxnSp>
        <p:nvCxnSpPr>
          <p:cNvPr id="165" name="Conector recto de flecha 164">
            <a:extLst>
              <a:ext uri="{FF2B5EF4-FFF2-40B4-BE49-F238E27FC236}">
                <a16:creationId xmlns:a16="http://schemas.microsoft.com/office/drawing/2014/main" id="{FC2B7D75-A2B4-4A60-B512-82714040ACD8}"/>
              </a:ext>
            </a:extLst>
          </p:cNvPr>
          <p:cNvCxnSpPr>
            <a:cxnSpLocks/>
            <a:endCxn id="8" idx="0"/>
          </p:cNvCxnSpPr>
          <p:nvPr/>
        </p:nvCxnSpPr>
        <p:spPr>
          <a:xfrm>
            <a:off x="6443165" y="4075285"/>
            <a:ext cx="0" cy="247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Conector: angular 44">
            <a:extLst>
              <a:ext uri="{FF2B5EF4-FFF2-40B4-BE49-F238E27FC236}">
                <a16:creationId xmlns:a16="http://schemas.microsoft.com/office/drawing/2014/main" id="{8A3C7559-3E07-4251-AB17-7CB89A711188}"/>
              </a:ext>
            </a:extLst>
          </p:cNvPr>
          <p:cNvCxnSpPr/>
          <p:nvPr/>
        </p:nvCxnSpPr>
        <p:spPr>
          <a:xfrm flipV="1">
            <a:off x="9654014" y="3227268"/>
            <a:ext cx="203476" cy="655419"/>
          </a:xfrm>
          <a:prstGeom prst="bentConnector2">
            <a:avLst/>
          </a:prstGeom>
        </p:spPr>
        <p:style>
          <a:lnRef idx="2">
            <a:schemeClr val="dk1"/>
          </a:lnRef>
          <a:fillRef idx="0">
            <a:schemeClr val="dk1"/>
          </a:fillRef>
          <a:effectRef idx="1">
            <a:schemeClr val="dk1"/>
          </a:effectRef>
          <a:fontRef idx="minor">
            <a:schemeClr val="tx1"/>
          </a:fontRef>
        </p:style>
      </p:cxnSp>
      <p:sp>
        <p:nvSpPr>
          <p:cNvPr id="2" name="Rectángulo 1">
            <a:extLst>
              <a:ext uri="{FF2B5EF4-FFF2-40B4-BE49-F238E27FC236}">
                <a16:creationId xmlns:a16="http://schemas.microsoft.com/office/drawing/2014/main" id="{7B2506F3-C668-4393-B477-70EFADDEE422}"/>
              </a:ext>
            </a:extLst>
          </p:cNvPr>
          <p:cNvSpPr/>
          <p:nvPr/>
        </p:nvSpPr>
        <p:spPr>
          <a:xfrm>
            <a:off x="9319498" y="3330750"/>
            <a:ext cx="1184940" cy="307777"/>
          </a:xfrm>
          <a:prstGeom prst="rect">
            <a:avLst/>
          </a:prstGeom>
        </p:spPr>
        <p:txBody>
          <a:bodyPr wrap="none">
            <a:spAutoFit/>
          </a:bodyPr>
          <a:lstStyle/>
          <a:p>
            <a:r>
              <a:rPr lang="es-AR" sz="1400" b="1" dirty="0"/>
              <a:t>COMCABLE</a:t>
            </a:r>
            <a:endParaRPr lang="es-AR" sz="1400" dirty="0"/>
          </a:p>
        </p:txBody>
      </p:sp>
    </p:spTree>
    <p:extLst>
      <p:ext uri="{BB962C8B-B14F-4D97-AF65-F5344CB8AC3E}">
        <p14:creationId xmlns:p14="http://schemas.microsoft.com/office/powerpoint/2010/main" val="3727695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 name="Imagen 52">
            <a:extLst>
              <a:ext uri="{FF2B5EF4-FFF2-40B4-BE49-F238E27FC236}">
                <a16:creationId xmlns:a16="http://schemas.microsoft.com/office/drawing/2014/main" id="{2B701810-E60B-45FB-B19C-FCBEB2CF3E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cxnSp>
        <p:nvCxnSpPr>
          <p:cNvPr id="135" name="Conector: angular 134">
            <a:extLst>
              <a:ext uri="{FF2B5EF4-FFF2-40B4-BE49-F238E27FC236}">
                <a16:creationId xmlns:a16="http://schemas.microsoft.com/office/drawing/2014/main" id="{FFD29885-F854-4557-965B-84245454D8F6}"/>
              </a:ext>
            </a:extLst>
          </p:cNvPr>
          <p:cNvCxnSpPr>
            <a:cxnSpLocks/>
          </p:cNvCxnSpPr>
          <p:nvPr/>
        </p:nvCxnSpPr>
        <p:spPr>
          <a:xfrm>
            <a:off x="4416005" y="4805038"/>
            <a:ext cx="926435" cy="775004"/>
          </a:xfrm>
          <a:prstGeom prst="bentConnector3">
            <a:avLst/>
          </a:prstGeom>
        </p:spPr>
        <p:style>
          <a:lnRef idx="2">
            <a:schemeClr val="dk1"/>
          </a:lnRef>
          <a:fillRef idx="0">
            <a:schemeClr val="dk1"/>
          </a:fillRef>
          <a:effectRef idx="1">
            <a:schemeClr val="dk1"/>
          </a:effectRef>
          <a:fontRef idx="minor">
            <a:schemeClr val="tx1"/>
          </a:fontRef>
        </p:style>
      </p:cxnSp>
      <p:sp>
        <p:nvSpPr>
          <p:cNvPr id="7" name="Subtítulo 2">
            <a:extLst>
              <a:ext uri="{FF2B5EF4-FFF2-40B4-BE49-F238E27FC236}">
                <a16:creationId xmlns:a16="http://schemas.microsoft.com/office/drawing/2014/main" id="{12B088CF-33BB-49EE-8F14-CB8E37E30F4D}"/>
              </a:ext>
            </a:extLst>
          </p:cNvPr>
          <p:cNvSpPr txBox="1">
            <a:spLocks/>
          </p:cNvSpPr>
          <p:nvPr/>
        </p:nvSpPr>
        <p:spPr>
          <a:xfrm>
            <a:off x="4227123" y="809159"/>
            <a:ext cx="4275513"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Ejemplo de compatibilidad</a:t>
            </a:r>
            <a:endParaRPr lang="es-AR" b="1" dirty="0"/>
          </a:p>
        </p:txBody>
      </p:sp>
      <p:sp>
        <p:nvSpPr>
          <p:cNvPr id="9" name="Subtítulo 2">
            <a:extLst>
              <a:ext uri="{FF2B5EF4-FFF2-40B4-BE49-F238E27FC236}">
                <a16:creationId xmlns:a16="http://schemas.microsoft.com/office/drawing/2014/main" id="{7FD7D339-1226-4CB5-8CF3-986D5B920E82}"/>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cxnSp>
        <p:nvCxnSpPr>
          <p:cNvPr id="24" name="Conector recto 23">
            <a:extLst>
              <a:ext uri="{FF2B5EF4-FFF2-40B4-BE49-F238E27FC236}">
                <a16:creationId xmlns:a16="http://schemas.microsoft.com/office/drawing/2014/main" id="{C8D3FC3E-497A-4316-8E08-135FE834921F}"/>
              </a:ext>
            </a:extLst>
          </p:cNvPr>
          <p:cNvCxnSpPr>
            <a:cxnSpLocks/>
          </p:cNvCxnSpPr>
          <p:nvPr/>
        </p:nvCxnSpPr>
        <p:spPr>
          <a:xfrm>
            <a:off x="6133665" y="2025644"/>
            <a:ext cx="0" cy="370202"/>
          </a:xfrm>
          <a:prstGeom prst="line">
            <a:avLst/>
          </a:prstGeom>
        </p:spPr>
        <p:style>
          <a:lnRef idx="2">
            <a:schemeClr val="dk1"/>
          </a:lnRef>
          <a:fillRef idx="0">
            <a:schemeClr val="dk1"/>
          </a:fillRef>
          <a:effectRef idx="1">
            <a:schemeClr val="dk1"/>
          </a:effectRef>
          <a:fontRef idx="minor">
            <a:schemeClr val="tx1"/>
          </a:fontRef>
        </p:style>
      </p:cxnSp>
      <p:pic>
        <p:nvPicPr>
          <p:cNvPr id="48" name="Picture 7" descr="VDMP3">
            <a:extLst>
              <a:ext uri="{FF2B5EF4-FFF2-40B4-BE49-F238E27FC236}">
                <a16:creationId xmlns:a16="http://schemas.microsoft.com/office/drawing/2014/main" id="{BCD7E561-50F1-4190-B114-CB12BCBFB52C}"/>
              </a:ext>
            </a:extLst>
          </p:cNvPr>
          <p:cNvPicPr>
            <a:picLocks noChangeAspect="1" noChangeArrowheads="1"/>
          </p:cNvPicPr>
          <p:nvPr/>
        </p:nvPicPr>
        <p:blipFill rotWithShape="1">
          <a:blip r:embed="rId4" cstate="print"/>
          <a:srcRect l="14292" r="13639"/>
          <a:stretch/>
        </p:blipFill>
        <p:spPr bwMode="auto">
          <a:xfrm>
            <a:off x="8363984" y="2356155"/>
            <a:ext cx="717920" cy="696237"/>
          </a:xfrm>
          <a:prstGeom prst="rect">
            <a:avLst/>
          </a:prstGeom>
          <a:noFill/>
          <a:ln w="9525">
            <a:noFill/>
            <a:miter lim="800000"/>
            <a:headEnd/>
            <a:tailEnd/>
          </a:ln>
        </p:spPr>
      </p:pic>
      <p:cxnSp>
        <p:nvCxnSpPr>
          <p:cNvPr id="50" name="Conector recto de flecha 49">
            <a:extLst>
              <a:ext uri="{FF2B5EF4-FFF2-40B4-BE49-F238E27FC236}">
                <a16:creationId xmlns:a16="http://schemas.microsoft.com/office/drawing/2014/main" id="{CF94C3A4-59EB-405B-AFC4-47C61EA87ACA}"/>
              </a:ext>
            </a:extLst>
          </p:cNvPr>
          <p:cNvCxnSpPr>
            <a:cxnSpLocks/>
            <a:endCxn id="48" idx="1"/>
          </p:cNvCxnSpPr>
          <p:nvPr/>
        </p:nvCxnSpPr>
        <p:spPr>
          <a:xfrm>
            <a:off x="8001742" y="2704273"/>
            <a:ext cx="36224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2" name="Imagen 51">
            <a:extLst>
              <a:ext uri="{FF2B5EF4-FFF2-40B4-BE49-F238E27FC236}">
                <a16:creationId xmlns:a16="http://schemas.microsoft.com/office/drawing/2014/main" id="{85ADCF85-79E9-46BC-BB48-054ECA8A7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90" t="3872" r="24936" b="3438"/>
          <a:stretch/>
        </p:blipFill>
        <p:spPr>
          <a:xfrm>
            <a:off x="9552384" y="2181277"/>
            <a:ext cx="610212" cy="1045991"/>
          </a:xfrm>
          <a:prstGeom prst="rect">
            <a:avLst/>
          </a:prstGeom>
        </p:spPr>
      </p:pic>
      <p:cxnSp>
        <p:nvCxnSpPr>
          <p:cNvPr id="56" name="Conector recto 55">
            <a:extLst>
              <a:ext uri="{FF2B5EF4-FFF2-40B4-BE49-F238E27FC236}">
                <a16:creationId xmlns:a16="http://schemas.microsoft.com/office/drawing/2014/main" id="{CEEEF504-C37B-4F5B-9A21-28D66AE9ECF8}"/>
              </a:ext>
            </a:extLst>
          </p:cNvPr>
          <p:cNvCxnSpPr>
            <a:stCxn id="48" idx="3"/>
            <a:endCxn id="52" idx="1"/>
          </p:cNvCxnSpPr>
          <p:nvPr/>
        </p:nvCxnSpPr>
        <p:spPr>
          <a:xfrm flipV="1">
            <a:off x="9081904" y="2704273"/>
            <a:ext cx="470480" cy="1"/>
          </a:xfrm>
          <a:prstGeom prst="line">
            <a:avLst/>
          </a:prstGeom>
        </p:spPr>
        <p:style>
          <a:lnRef idx="2">
            <a:schemeClr val="dk1"/>
          </a:lnRef>
          <a:fillRef idx="0">
            <a:schemeClr val="dk1"/>
          </a:fillRef>
          <a:effectRef idx="1">
            <a:schemeClr val="dk1"/>
          </a:effectRef>
          <a:fontRef idx="minor">
            <a:schemeClr val="tx1"/>
          </a:fontRef>
        </p:style>
      </p:cxnSp>
      <p:pic>
        <p:nvPicPr>
          <p:cNvPr id="58" name="Imagen 57">
            <a:extLst>
              <a:ext uri="{FF2B5EF4-FFF2-40B4-BE49-F238E27FC236}">
                <a16:creationId xmlns:a16="http://schemas.microsoft.com/office/drawing/2014/main" id="{EC4ECF9A-575A-4AD9-8A4D-9B3861D654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53" t="35484" r="2679" b="35924"/>
          <a:stretch/>
        </p:blipFill>
        <p:spPr>
          <a:xfrm>
            <a:off x="8387348" y="3689570"/>
            <a:ext cx="1266667" cy="386233"/>
          </a:xfrm>
          <a:prstGeom prst="rect">
            <a:avLst/>
          </a:prstGeom>
        </p:spPr>
      </p:pic>
      <p:cxnSp>
        <p:nvCxnSpPr>
          <p:cNvPr id="60" name="Conector recto de flecha 59">
            <a:extLst>
              <a:ext uri="{FF2B5EF4-FFF2-40B4-BE49-F238E27FC236}">
                <a16:creationId xmlns:a16="http://schemas.microsoft.com/office/drawing/2014/main" id="{29B901E3-E544-4FA8-B80B-C4674062B18C}"/>
              </a:ext>
            </a:extLst>
          </p:cNvPr>
          <p:cNvCxnSpPr>
            <a:cxnSpLocks/>
            <a:endCxn id="58" idx="1"/>
          </p:cNvCxnSpPr>
          <p:nvPr/>
        </p:nvCxnSpPr>
        <p:spPr>
          <a:xfrm>
            <a:off x="8001743" y="3882686"/>
            <a:ext cx="385605"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Conector: angular 61">
            <a:extLst>
              <a:ext uri="{FF2B5EF4-FFF2-40B4-BE49-F238E27FC236}">
                <a16:creationId xmlns:a16="http://schemas.microsoft.com/office/drawing/2014/main" id="{BB6A8547-698A-4494-BC07-ED8FB762B1AE}"/>
              </a:ext>
            </a:extLst>
          </p:cNvPr>
          <p:cNvCxnSpPr>
            <a:stCxn id="58" idx="3"/>
            <a:endCxn id="52" idx="2"/>
          </p:cNvCxnSpPr>
          <p:nvPr/>
        </p:nvCxnSpPr>
        <p:spPr>
          <a:xfrm flipV="1">
            <a:off x="9654014" y="3227268"/>
            <a:ext cx="203476" cy="655419"/>
          </a:xfrm>
          <a:prstGeom prst="bentConnector2">
            <a:avLst/>
          </a:prstGeom>
        </p:spPr>
        <p:style>
          <a:lnRef idx="2">
            <a:schemeClr val="dk1"/>
          </a:lnRef>
          <a:fillRef idx="0">
            <a:schemeClr val="dk1"/>
          </a:fillRef>
          <a:effectRef idx="1">
            <a:schemeClr val="dk1"/>
          </a:effectRef>
          <a:fontRef idx="minor">
            <a:schemeClr val="tx1"/>
          </a:fontRef>
        </p:style>
      </p:cxnSp>
      <p:pic>
        <p:nvPicPr>
          <p:cNvPr id="64" name="Imagen 63" descr="Imagen que contiene electrónica&#10;&#10;Descripción generada automáticamente">
            <a:extLst>
              <a:ext uri="{FF2B5EF4-FFF2-40B4-BE49-F238E27FC236}">
                <a16:creationId xmlns:a16="http://schemas.microsoft.com/office/drawing/2014/main" id="{76231D99-20FB-41D7-8BB7-CC1B35D516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937" t="4060" r="34261" b="6721"/>
          <a:stretch/>
        </p:blipFill>
        <p:spPr>
          <a:xfrm>
            <a:off x="2666646" y="2018069"/>
            <a:ext cx="486824" cy="1202499"/>
          </a:xfrm>
          <a:prstGeom prst="rect">
            <a:avLst/>
          </a:prstGeom>
        </p:spPr>
      </p:pic>
      <p:cxnSp>
        <p:nvCxnSpPr>
          <p:cNvPr id="66" name="Conector recto de flecha 65">
            <a:extLst>
              <a:ext uri="{FF2B5EF4-FFF2-40B4-BE49-F238E27FC236}">
                <a16:creationId xmlns:a16="http://schemas.microsoft.com/office/drawing/2014/main" id="{BFB6B8A5-D572-465D-85F1-8DC0850DDB8A}"/>
              </a:ext>
            </a:extLst>
          </p:cNvPr>
          <p:cNvCxnSpPr>
            <a:cxnSpLocks/>
          </p:cNvCxnSpPr>
          <p:nvPr/>
        </p:nvCxnSpPr>
        <p:spPr>
          <a:xfrm flipH="1">
            <a:off x="3089750" y="2852936"/>
            <a:ext cx="10277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68" name="Imagen 67" descr="Imagen que contiene interior&#10;&#10;Descripción generada automáticamente">
            <a:extLst>
              <a:ext uri="{FF2B5EF4-FFF2-40B4-BE49-F238E27FC236}">
                <a16:creationId xmlns:a16="http://schemas.microsoft.com/office/drawing/2014/main" id="{37BE6EB9-27AA-4C74-87A1-0D1A885D55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196" t="10101" r="24279" b="10101"/>
          <a:stretch/>
        </p:blipFill>
        <p:spPr>
          <a:xfrm>
            <a:off x="1955308" y="1653647"/>
            <a:ext cx="478954" cy="741781"/>
          </a:xfrm>
          <a:prstGeom prst="rect">
            <a:avLst/>
          </a:prstGeom>
        </p:spPr>
      </p:pic>
      <p:pic>
        <p:nvPicPr>
          <p:cNvPr id="70" name="Imagen 69" descr="Imagen que contiene reloj&#10;&#10;Descripción generada automáticamente">
            <a:extLst>
              <a:ext uri="{FF2B5EF4-FFF2-40B4-BE49-F238E27FC236}">
                <a16:creationId xmlns:a16="http://schemas.microsoft.com/office/drawing/2014/main" id="{900F62C1-EF39-44FD-8DF2-22283FA6BE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094" r="31024" b="321"/>
          <a:stretch/>
        </p:blipFill>
        <p:spPr>
          <a:xfrm>
            <a:off x="2001051" y="2786224"/>
            <a:ext cx="386916" cy="882087"/>
          </a:xfrm>
          <a:prstGeom prst="rect">
            <a:avLst/>
          </a:prstGeom>
        </p:spPr>
      </p:pic>
      <p:sp>
        <p:nvSpPr>
          <p:cNvPr id="92" name="Rectángulo 91">
            <a:extLst>
              <a:ext uri="{FF2B5EF4-FFF2-40B4-BE49-F238E27FC236}">
                <a16:creationId xmlns:a16="http://schemas.microsoft.com/office/drawing/2014/main" id="{F688F8F4-EFE8-4F17-BCE9-FBB22509B679}"/>
              </a:ext>
            </a:extLst>
          </p:cNvPr>
          <p:cNvSpPr/>
          <p:nvPr/>
        </p:nvSpPr>
        <p:spPr>
          <a:xfrm>
            <a:off x="8306849" y="3050130"/>
            <a:ext cx="798617" cy="307777"/>
          </a:xfrm>
          <a:prstGeom prst="rect">
            <a:avLst/>
          </a:prstGeom>
        </p:spPr>
        <p:txBody>
          <a:bodyPr wrap="none">
            <a:spAutoFit/>
          </a:bodyPr>
          <a:lstStyle/>
          <a:p>
            <a:r>
              <a:rPr lang="es-AR" sz="1400" b="1" dirty="0"/>
              <a:t>VDMP3</a:t>
            </a:r>
            <a:endParaRPr lang="es-AR" sz="1400" dirty="0"/>
          </a:p>
        </p:txBody>
      </p:sp>
      <p:sp>
        <p:nvSpPr>
          <p:cNvPr id="93" name="Rectángulo 92">
            <a:extLst>
              <a:ext uri="{FF2B5EF4-FFF2-40B4-BE49-F238E27FC236}">
                <a16:creationId xmlns:a16="http://schemas.microsoft.com/office/drawing/2014/main" id="{C55843FD-D1BE-4D8C-9048-F47A1E20A594}"/>
              </a:ext>
            </a:extLst>
          </p:cNvPr>
          <p:cNvSpPr/>
          <p:nvPr/>
        </p:nvSpPr>
        <p:spPr>
          <a:xfrm>
            <a:off x="9446961" y="1892680"/>
            <a:ext cx="821059" cy="307777"/>
          </a:xfrm>
          <a:prstGeom prst="rect">
            <a:avLst/>
          </a:prstGeom>
        </p:spPr>
        <p:txBody>
          <a:bodyPr wrap="none">
            <a:spAutoFit/>
          </a:bodyPr>
          <a:lstStyle/>
          <a:p>
            <a:r>
              <a:rPr lang="es-AR" sz="1400" b="1" dirty="0"/>
              <a:t>PCS250</a:t>
            </a:r>
            <a:endParaRPr lang="es-AR" sz="1400" dirty="0"/>
          </a:p>
        </p:txBody>
      </p:sp>
      <p:sp>
        <p:nvSpPr>
          <p:cNvPr id="94" name="Rectángulo 93">
            <a:extLst>
              <a:ext uri="{FF2B5EF4-FFF2-40B4-BE49-F238E27FC236}">
                <a16:creationId xmlns:a16="http://schemas.microsoft.com/office/drawing/2014/main" id="{1A8C3994-8999-4D86-9968-502153DB4E44}"/>
              </a:ext>
            </a:extLst>
          </p:cNvPr>
          <p:cNvSpPr/>
          <p:nvPr/>
        </p:nvSpPr>
        <p:spPr>
          <a:xfrm>
            <a:off x="8340853" y="4032367"/>
            <a:ext cx="638316" cy="307777"/>
          </a:xfrm>
          <a:prstGeom prst="rect">
            <a:avLst/>
          </a:prstGeom>
        </p:spPr>
        <p:txBody>
          <a:bodyPr wrap="none">
            <a:spAutoFit/>
          </a:bodyPr>
          <a:lstStyle/>
          <a:p>
            <a:r>
              <a:rPr lang="es-AR" sz="1400" b="1" dirty="0"/>
              <a:t>IP150</a:t>
            </a:r>
            <a:endParaRPr lang="es-AR" sz="1400" dirty="0"/>
          </a:p>
        </p:txBody>
      </p:sp>
      <p:sp>
        <p:nvSpPr>
          <p:cNvPr id="17" name="Rectángulo 16">
            <a:extLst>
              <a:ext uri="{FF2B5EF4-FFF2-40B4-BE49-F238E27FC236}">
                <a16:creationId xmlns:a16="http://schemas.microsoft.com/office/drawing/2014/main" id="{CC0E793D-A1F9-4B1B-9FD8-9D00812E37BC}"/>
              </a:ext>
            </a:extLst>
          </p:cNvPr>
          <p:cNvSpPr/>
          <p:nvPr/>
        </p:nvSpPr>
        <p:spPr>
          <a:xfrm>
            <a:off x="2666647" y="3256697"/>
            <a:ext cx="511679" cy="307777"/>
          </a:xfrm>
          <a:prstGeom prst="rect">
            <a:avLst/>
          </a:prstGeom>
        </p:spPr>
        <p:txBody>
          <a:bodyPr wrap="none">
            <a:spAutoFit/>
          </a:bodyPr>
          <a:lstStyle/>
          <a:p>
            <a:r>
              <a:rPr lang="es-AR" sz="1400" b="1" dirty="0"/>
              <a:t>RX1</a:t>
            </a:r>
            <a:endParaRPr lang="es-AR" sz="1400" dirty="0"/>
          </a:p>
        </p:txBody>
      </p:sp>
      <p:sp>
        <p:nvSpPr>
          <p:cNvPr id="21" name="Rectángulo 20">
            <a:extLst>
              <a:ext uri="{FF2B5EF4-FFF2-40B4-BE49-F238E27FC236}">
                <a16:creationId xmlns:a16="http://schemas.microsoft.com/office/drawing/2014/main" id="{9C6825A6-C969-4BA2-8079-A26342915D13}"/>
              </a:ext>
            </a:extLst>
          </p:cNvPr>
          <p:cNvSpPr/>
          <p:nvPr/>
        </p:nvSpPr>
        <p:spPr>
          <a:xfrm>
            <a:off x="1780449" y="2445028"/>
            <a:ext cx="846707" cy="307777"/>
          </a:xfrm>
          <a:prstGeom prst="rect">
            <a:avLst/>
          </a:prstGeom>
        </p:spPr>
        <p:txBody>
          <a:bodyPr wrap="none">
            <a:spAutoFit/>
          </a:bodyPr>
          <a:lstStyle/>
          <a:p>
            <a:r>
              <a:rPr lang="es-AR" sz="1400" b="1" dirty="0"/>
              <a:t>REM101</a:t>
            </a:r>
            <a:endParaRPr lang="es-AR" sz="1400" dirty="0"/>
          </a:p>
        </p:txBody>
      </p:sp>
      <p:sp>
        <p:nvSpPr>
          <p:cNvPr id="23" name="Rectángulo 22">
            <a:extLst>
              <a:ext uri="{FF2B5EF4-FFF2-40B4-BE49-F238E27FC236}">
                <a16:creationId xmlns:a16="http://schemas.microsoft.com/office/drawing/2014/main" id="{65AF614B-1D9D-477E-8829-FCD0266C9CD3}"/>
              </a:ext>
            </a:extLst>
          </p:cNvPr>
          <p:cNvSpPr/>
          <p:nvPr/>
        </p:nvSpPr>
        <p:spPr>
          <a:xfrm>
            <a:off x="1830943" y="3595596"/>
            <a:ext cx="745717" cy="307777"/>
          </a:xfrm>
          <a:prstGeom prst="rect">
            <a:avLst/>
          </a:prstGeom>
        </p:spPr>
        <p:txBody>
          <a:bodyPr wrap="none">
            <a:spAutoFit/>
          </a:bodyPr>
          <a:lstStyle/>
          <a:p>
            <a:r>
              <a:rPr lang="es-AR" sz="1400" b="1" dirty="0"/>
              <a:t>REM15</a:t>
            </a:r>
            <a:endParaRPr lang="es-AR" sz="1400" dirty="0"/>
          </a:p>
        </p:txBody>
      </p:sp>
      <p:sp>
        <p:nvSpPr>
          <p:cNvPr id="28" name="Rectángulo 27">
            <a:extLst>
              <a:ext uri="{FF2B5EF4-FFF2-40B4-BE49-F238E27FC236}">
                <a16:creationId xmlns:a16="http://schemas.microsoft.com/office/drawing/2014/main" id="{91657296-74F1-49BA-A3D2-5799F670E285}"/>
              </a:ext>
            </a:extLst>
          </p:cNvPr>
          <p:cNvSpPr/>
          <p:nvPr/>
        </p:nvSpPr>
        <p:spPr>
          <a:xfrm>
            <a:off x="9317144" y="3331189"/>
            <a:ext cx="1184940" cy="307777"/>
          </a:xfrm>
          <a:prstGeom prst="rect">
            <a:avLst/>
          </a:prstGeom>
        </p:spPr>
        <p:txBody>
          <a:bodyPr wrap="none">
            <a:spAutoFit/>
          </a:bodyPr>
          <a:lstStyle/>
          <a:p>
            <a:r>
              <a:rPr lang="es-AR" sz="1400" b="1" dirty="0"/>
              <a:t>COMCABLE</a:t>
            </a:r>
            <a:endParaRPr lang="es-AR" sz="1400" dirty="0"/>
          </a:p>
        </p:txBody>
      </p:sp>
      <p:pic>
        <p:nvPicPr>
          <p:cNvPr id="3" name="Imagen 2">
            <a:extLst>
              <a:ext uri="{FF2B5EF4-FFF2-40B4-BE49-F238E27FC236}">
                <a16:creationId xmlns:a16="http://schemas.microsoft.com/office/drawing/2014/main" id="{93AC3375-BBED-4432-9DF8-202D84B885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7536" y="2350191"/>
            <a:ext cx="3884206" cy="1760693"/>
          </a:xfrm>
          <a:prstGeom prst="rect">
            <a:avLst/>
          </a:prstGeom>
        </p:spPr>
      </p:pic>
      <p:pic>
        <p:nvPicPr>
          <p:cNvPr id="5" name="Imagen 4" descr="Imagen que contiene remoto, electrónica, interior, controlador&#10;&#10;Descripción generada automáticamente">
            <a:extLst>
              <a:ext uri="{FF2B5EF4-FFF2-40B4-BE49-F238E27FC236}">
                <a16:creationId xmlns:a16="http://schemas.microsoft.com/office/drawing/2014/main" id="{8D989C80-283B-46EF-91CE-E433030FAEE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177" t="28833" r="7237" b="25336"/>
          <a:stretch/>
        </p:blipFill>
        <p:spPr>
          <a:xfrm>
            <a:off x="4295262" y="4372952"/>
            <a:ext cx="1199375" cy="610211"/>
          </a:xfrm>
          <a:prstGeom prst="rect">
            <a:avLst/>
          </a:prstGeom>
        </p:spPr>
      </p:pic>
      <p:pic>
        <p:nvPicPr>
          <p:cNvPr id="8" name="Imagen 7" descr="Imagen que contiene interior, sentado, blanco&#10;&#10;Descripción generada automáticamente">
            <a:extLst>
              <a:ext uri="{FF2B5EF4-FFF2-40B4-BE49-F238E27FC236}">
                <a16:creationId xmlns:a16="http://schemas.microsoft.com/office/drawing/2014/main" id="{B4BFFBED-66DF-4B23-9C5F-91324C810C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97799" y="4322395"/>
            <a:ext cx="490733" cy="705598"/>
          </a:xfrm>
          <a:prstGeom prst="rect">
            <a:avLst/>
          </a:prstGeom>
        </p:spPr>
      </p:pic>
      <p:cxnSp>
        <p:nvCxnSpPr>
          <p:cNvPr id="12" name="Conector recto de flecha 11">
            <a:extLst>
              <a:ext uri="{FF2B5EF4-FFF2-40B4-BE49-F238E27FC236}">
                <a16:creationId xmlns:a16="http://schemas.microsoft.com/office/drawing/2014/main" id="{66BC0585-C2C5-4D98-A833-FF75BE0E25E7}"/>
              </a:ext>
            </a:extLst>
          </p:cNvPr>
          <p:cNvCxnSpPr/>
          <p:nvPr/>
        </p:nvCxnSpPr>
        <p:spPr>
          <a:xfrm>
            <a:off x="7702146" y="4133139"/>
            <a:ext cx="0" cy="4337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ector recto de flecha 13">
            <a:extLst>
              <a:ext uri="{FF2B5EF4-FFF2-40B4-BE49-F238E27FC236}">
                <a16:creationId xmlns:a16="http://schemas.microsoft.com/office/drawing/2014/main" id="{CEAAA491-999C-4431-9607-B6AF498F4DE3}"/>
              </a:ext>
            </a:extLst>
          </p:cNvPr>
          <p:cNvCxnSpPr>
            <a:cxnSpLocks/>
            <a:endCxn id="5" idx="0"/>
          </p:cNvCxnSpPr>
          <p:nvPr/>
        </p:nvCxnSpPr>
        <p:spPr>
          <a:xfrm flipH="1">
            <a:off x="4894949" y="4060683"/>
            <a:ext cx="6812" cy="312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Rectángulo 14">
            <a:extLst>
              <a:ext uri="{FF2B5EF4-FFF2-40B4-BE49-F238E27FC236}">
                <a16:creationId xmlns:a16="http://schemas.microsoft.com/office/drawing/2014/main" id="{1CA886CF-AD69-48A5-BF1B-9389D35554AA}"/>
              </a:ext>
            </a:extLst>
          </p:cNvPr>
          <p:cNvSpPr/>
          <p:nvPr/>
        </p:nvSpPr>
        <p:spPr>
          <a:xfrm>
            <a:off x="6164102" y="4949617"/>
            <a:ext cx="573778" cy="307777"/>
          </a:xfrm>
          <a:prstGeom prst="rect">
            <a:avLst/>
          </a:prstGeom>
        </p:spPr>
        <p:txBody>
          <a:bodyPr wrap="square">
            <a:spAutoFit/>
          </a:bodyPr>
          <a:lstStyle/>
          <a:p>
            <a:r>
              <a:rPr lang="es-AR" sz="1400" b="1" dirty="0"/>
              <a:t>NV5</a:t>
            </a:r>
            <a:endParaRPr lang="es-AR" sz="1400" dirty="0"/>
          </a:p>
        </p:txBody>
      </p:sp>
      <p:pic>
        <p:nvPicPr>
          <p:cNvPr id="51" name="Imagen 50" descr="Imagen que contiene remoto, controlador, electrónica, juego&#10;&#10;Descripción generada automáticamente">
            <a:extLst>
              <a:ext uri="{FF2B5EF4-FFF2-40B4-BE49-F238E27FC236}">
                <a16:creationId xmlns:a16="http://schemas.microsoft.com/office/drawing/2014/main" id="{A33FFBA7-2E4C-49C0-B5C1-3C8F0F0B0CF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331" t="17201" r="5017" b="17403"/>
          <a:stretch/>
        </p:blipFill>
        <p:spPr>
          <a:xfrm>
            <a:off x="5362317" y="5268570"/>
            <a:ext cx="899110" cy="589183"/>
          </a:xfrm>
          <a:prstGeom prst="rect">
            <a:avLst/>
          </a:prstGeom>
        </p:spPr>
      </p:pic>
      <p:pic>
        <p:nvPicPr>
          <p:cNvPr id="57" name="Imagen 56" descr="Imagen que contiene electrónica, blanco, remoto, controlador&#10;&#10;Descripción generada automáticamente">
            <a:extLst>
              <a:ext uri="{FF2B5EF4-FFF2-40B4-BE49-F238E27FC236}">
                <a16:creationId xmlns:a16="http://schemas.microsoft.com/office/drawing/2014/main" id="{EBB1CFD6-039C-4809-AAE2-8BBD91832EF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4697" t="9177" r="12079" b="7665"/>
          <a:stretch/>
        </p:blipFill>
        <p:spPr>
          <a:xfrm>
            <a:off x="6834779" y="5193488"/>
            <a:ext cx="628313" cy="736906"/>
          </a:xfrm>
          <a:prstGeom prst="rect">
            <a:avLst/>
          </a:prstGeom>
        </p:spPr>
      </p:pic>
      <p:pic>
        <p:nvPicPr>
          <p:cNvPr id="61" name="Imagen 60" descr="Imagen que contiene electrónica, blanco, calculadora, monitor&#10;&#10;Descripción generada automáticamente">
            <a:extLst>
              <a:ext uri="{FF2B5EF4-FFF2-40B4-BE49-F238E27FC236}">
                <a16:creationId xmlns:a16="http://schemas.microsoft.com/office/drawing/2014/main" id="{123931CD-572C-461A-A7A3-236B54C466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71579" y="5071320"/>
            <a:ext cx="764463" cy="858947"/>
          </a:xfrm>
          <a:prstGeom prst="rect">
            <a:avLst/>
          </a:prstGeom>
        </p:spPr>
      </p:pic>
      <p:cxnSp>
        <p:nvCxnSpPr>
          <p:cNvPr id="82" name="Conector recto 81">
            <a:extLst>
              <a:ext uri="{FF2B5EF4-FFF2-40B4-BE49-F238E27FC236}">
                <a16:creationId xmlns:a16="http://schemas.microsoft.com/office/drawing/2014/main" id="{EF65B0EF-6D16-4251-AF69-42A5D02D0893}"/>
              </a:ext>
            </a:extLst>
          </p:cNvPr>
          <p:cNvCxnSpPr>
            <a:stCxn id="51" idx="3"/>
            <a:endCxn id="57" idx="1"/>
          </p:cNvCxnSpPr>
          <p:nvPr/>
        </p:nvCxnSpPr>
        <p:spPr>
          <a:xfrm flipV="1">
            <a:off x="6261428" y="5561941"/>
            <a:ext cx="573351" cy="1220"/>
          </a:xfrm>
          <a:prstGeom prst="line">
            <a:avLst/>
          </a:prstGeom>
        </p:spPr>
        <p:style>
          <a:lnRef idx="2">
            <a:schemeClr val="dk1"/>
          </a:lnRef>
          <a:fillRef idx="0">
            <a:schemeClr val="dk1"/>
          </a:fillRef>
          <a:effectRef idx="1">
            <a:schemeClr val="dk1"/>
          </a:effectRef>
          <a:fontRef idx="minor">
            <a:schemeClr val="tx1"/>
          </a:fontRef>
        </p:style>
      </p:cxnSp>
      <p:cxnSp>
        <p:nvCxnSpPr>
          <p:cNvPr id="26" name="Conector recto de flecha 25">
            <a:extLst>
              <a:ext uri="{FF2B5EF4-FFF2-40B4-BE49-F238E27FC236}">
                <a16:creationId xmlns:a16="http://schemas.microsoft.com/office/drawing/2014/main" id="{803CD2A8-4DB2-4EA0-A76E-167E694E4348}"/>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1" name="Rectángulo 90">
            <a:extLst>
              <a:ext uri="{FF2B5EF4-FFF2-40B4-BE49-F238E27FC236}">
                <a16:creationId xmlns:a16="http://schemas.microsoft.com/office/drawing/2014/main" id="{8878783C-7221-4776-A04C-AA4F00F0FF17}"/>
              </a:ext>
            </a:extLst>
          </p:cNvPr>
          <p:cNvSpPr/>
          <p:nvPr/>
        </p:nvSpPr>
        <p:spPr>
          <a:xfrm>
            <a:off x="7846024" y="1955301"/>
            <a:ext cx="769763" cy="307777"/>
          </a:xfrm>
          <a:prstGeom prst="rect">
            <a:avLst/>
          </a:prstGeom>
        </p:spPr>
        <p:txBody>
          <a:bodyPr wrap="none">
            <a:spAutoFit/>
          </a:bodyPr>
          <a:lstStyle/>
          <a:p>
            <a:r>
              <a:rPr lang="es-AR" sz="1400" b="1" dirty="0"/>
              <a:t>DG75+</a:t>
            </a:r>
            <a:endParaRPr lang="es-AR" sz="1400" dirty="0"/>
          </a:p>
        </p:txBody>
      </p:sp>
      <p:pic>
        <p:nvPicPr>
          <p:cNvPr id="40" name="Imagen 39" descr="Imagen que contiene electrónica, circuito&#10;&#10;Descripción generada automáticamente">
            <a:extLst>
              <a:ext uri="{FF2B5EF4-FFF2-40B4-BE49-F238E27FC236}">
                <a16:creationId xmlns:a16="http://schemas.microsoft.com/office/drawing/2014/main" id="{9741F660-738B-4158-A0F3-0FB4ADFC82D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93422" y="1700527"/>
            <a:ext cx="1080486" cy="342537"/>
          </a:xfrm>
          <a:prstGeom prst="rect">
            <a:avLst/>
          </a:prstGeom>
        </p:spPr>
      </p:pic>
      <p:pic>
        <p:nvPicPr>
          <p:cNvPr id="44" name="Imagen 43" descr="Imagen que contiene interior, pared, sentado&#10;&#10;Descripción generada automáticamente">
            <a:extLst>
              <a:ext uri="{FF2B5EF4-FFF2-40B4-BE49-F238E27FC236}">
                <a16:creationId xmlns:a16="http://schemas.microsoft.com/office/drawing/2014/main" id="{1A83E690-2508-4925-B00F-0CAEAE3A1EA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730" t="1701" r="20730" b="1701"/>
          <a:stretch/>
        </p:blipFill>
        <p:spPr>
          <a:xfrm>
            <a:off x="7452483" y="1566517"/>
            <a:ext cx="449536" cy="741782"/>
          </a:xfrm>
          <a:prstGeom prst="rect">
            <a:avLst/>
          </a:prstGeom>
        </p:spPr>
      </p:pic>
      <p:sp>
        <p:nvSpPr>
          <p:cNvPr id="46" name="Rectángulo 45">
            <a:extLst>
              <a:ext uri="{FF2B5EF4-FFF2-40B4-BE49-F238E27FC236}">
                <a16:creationId xmlns:a16="http://schemas.microsoft.com/office/drawing/2014/main" id="{66F30E13-1A53-4CCE-BD28-498B4F0AB2EA}"/>
              </a:ext>
            </a:extLst>
          </p:cNvPr>
          <p:cNvSpPr/>
          <p:nvPr/>
        </p:nvSpPr>
        <p:spPr>
          <a:xfrm>
            <a:off x="6105385" y="2030735"/>
            <a:ext cx="691215" cy="307777"/>
          </a:xfrm>
          <a:prstGeom prst="rect">
            <a:avLst/>
          </a:prstGeom>
        </p:spPr>
        <p:txBody>
          <a:bodyPr wrap="none">
            <a:spAutoFit/>
          </a:bodyPr>
          <a:lstStyle/>
          <a:p>
            <a:r>
              <a:rPr lang="es-AR" sz="1400" b="1" dirty="0"/>
              <a:t>ZX8SP</a:t>
            </a:r>
            <a:endParaRPr lang="es-AR" sz="1400" dirty="0"/>
          </a:p>
        </p:txBody>
      </p:sp>
      <p:pic>
        <p:nvPicPr>
          <p:cNvPr id="65" name="Imagen 64" descr="Imagen que contiene monitor, reloj, pared, pantalla&#10;&#10;Descripción generada automáticamente">
            <a:extLst>
              <a:ext uri="{FF2B5EF4-FFF2-40B4-BE49-F238E27FC236}">
                <a16:creationId xmlns:a16="http://schemas.microsoft.com/office/drawing/2014/main" id="{CC96777C-B9E2-47EA-B462-21A1A52411F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467" t="13667" r="2762" b="22258"/>
          <a:stretch/>
        </p:blipFill>
        <p:spPr>
          <a:xfrm>
            <a:off x="9290662" y="5166869"/>
            <a:ext cx="977356" cy="667849"/>
          </a:xfrm>
          <a:prstGeom prst="rect">
            <a:avLst/>
          </a:prstGeom>
        </p:spPr>
      </p:pic>
      <p:sp>
        <p:nvSpPr>
          <p:cNvPr id="71" name="Rectángulo 70">
            <a:extLst>
              <a:ext uri="{FF2B5EF4-FFF2-40B4-BE49-F238E27FC236}">
                <a16:creationId xmlns:a16="http://schemas.microsoft.com/office/drawing/2014/main" id="{3B843F0D-DBB1-4A42-9FDA-E78593129CA1}"/>
              </a:ext>
            </a:extLst>
          </p:cNvPr>
          <p:cNvSpPr/>
          <p:nvPr/>
        </p:nvSpPr>
        <p:spPr>
          <a:xfrm>
            <a:off x="5498835" y="5837333"/>
            <a:ext cx="619080" cy="307777"/>
          </a:xfrm>
          <a:prstGeom prst="rect">
            <a:avLst/>
          </a:prstGeom>
        </p:spPr>
        <p:txBody>
          <a:bodyPr wrap="none">
            <a:spAutoFit/>
          </a:bodyPr>
          <a:lstStyle/>
          <a:p>
            <a:r>
              <a:rPr lang="es-AR" sz="1400" b="1" dirty="0"/>
              <a:t>K10H</a:t>
            </a:r>
            <a:endParaRPr lang="es-AR" sz="1400" dirty="0"/>
          </a:p>
        </p:txBody>
      </p:sp>
      <p:sp>
        <p:nvSpPr>
          <p:cNvPr id="73" name="Rectángulo 72">
            <a:extLst>
              <a:ext uri="{FF2B5EF4-FFF2-40B4-BE49-F238E27FC236}">
                <a16:creationId xmlns:a16="http://schemas.microsoft.com/office/drawing/2014/main" id="{AB92F9DF-2840-4E1F-AD15-8C250A9B7FB3}"/>
              </a:ext>
            </a:extLst>
          </p:cNvPr>
          <p:cNvSpPr/>
          <p:nvPr/>
        </p:nvSpPr>
        <p:spPr>
          <a:xfrm>
            <a:off x="6887898" y="5836224"/>
            <a:ext cx="497252" cy="307777"/>
          </a:xfrm>
          <a:prstGeom prst="rect">
            <a:avLst/>
          </a:prstGeom>
        </p:spPr>
        <p:txBody>
          <a:bodyPr wrap="none">
            <a:spAutoFit/>
          </a:bodyPr>
          <a:lstStyle/>
          <a:p>
            <a:r>
              <a:rPr lang="es-AR" sz="1400" b="1" dirty="0"/>
              <a:t>K32</a:t>
            </a:r>
            <a:endParaRPr lang="es-AR" sz="1400" dirty="0"/>
          </a:p>
        </p:txBody>
      </p:sp>
      <p:sp>
        <p:nvSpPr>
          <p:cNvPr id="74" name="Rectángulo 73">
            <a:extLst>
              <a:ext uri="{FF2B5EF4-FFF2-40B4-BE49-F238E27FC236}">
                <a16:creationId xmlns:a16="http://schemas.microsoft.com/office/drawing/2014/main" id="{7ADEEA3B-23E5-4516-A32C-1F928581D3D7}"/>
              </a:ext>
            </a:extLst>
          </p:cNvPr>
          <p:cNvSpPr/>
          <p:nvPr/>
        </p:nvSpPr>
        <p:spPr>
          <a:xfrm>
            <a:off x="8213178" y="5842614"/>
            <a:ext cx="497252" cy="307777"/>
          </a:xfrm>
          <a:prstGeom prst="rect">
            <a:avLst/>
          </a:prstGeom>
        </p:spPr>
        <p:txBody>
          <a:bodyPr wrap="none">
            <a:spAutoFit/>
          </a:bodyPr>
          <a:lstStyle/>
          <a:p>
            <a:r>
              <a:rPr lang="es-AR" sz="1400" b="1" dirty="0"/>
              <a:t>K35</a:t>
            </a:r>
            <a:endParaRPr lang="es-AR" sz="1400" dirty="0"/>
          </a:p>
        </p:txBody>
      </p:sp>
      <p:sp>
        <p:nvSpPr>
          <p:cNvPr id="75" name="Rectángulo 74">
            <a:extLst>
              <a:ext uri="{FF2B5EF4-FFF2-40B4-BE49-F238E27FC236}">
                <a16:creationId xmlns:a16="http://schemas.microsoft.com/office/drawing/2014/main" id="{3A2CB3AE-FBF8-4D04-9D9A-488E5BCE99D8}"/>
              </a:ext>
            </a:extLst>
          </p:cNvPr>
          <p:cNvSpPr/>
          <p:nvPr/>
        </p:nvSpPr>
        <p:spPr>
          <a:xfrm>
            <a:off x="9467397" y="5854662"/>
            <a:ext cx="623889" cy="307777"/>
          </a:xfrm>
          <a:prstGeom prst="rect">
            <a:avLst/>
          </a:prstGeom>
        </p:spPr>
        <p:txBody>
          <a:bodyPr wrap="none">
            <a:spAutoFit/>
          </a:bodyPr>
          <a:lstStyle/>
          <a:p>
            <a:r>
              <a:rPr lang="es-AR" sz="1400" b="1" dirty="0"/>
              <a:t>TM70</a:t>
            </a:r>
            <a:endParaRPr lang="es-AR" sz="1400" dirty="0"/>
          </a:p>
        </p:txBody>
      </p:sp>
      <p:cxnSp>
        <p:nvCxnSpPr>
          <p:cNvPr id="88" name="Conector recto 87">
            <a:extLst>
              <a:ext uri="{FF2B5EF4-FFF2-40B4-BE49-F238E27FC236}">
                <a16:creationId xmlns:a16="http://schemas.microsoft.com/office/drawing/2014/main" id="{2A788E70-2B38-4150-8907-ED539A78906F}"/>
              </a:ext>
            </a:extLst>
          </p:cNvPr>
          <p:cNvCxnSpPr>
            <a:stCxn id="57" idx="3"/>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95" name="Conector recto 94">
            <a:extLst>
              <a:ext uri="{FF2B5EF4-FFF2-40B4-BE49-F238E27FC236}">
                <a16:creationId xmlns:a16="http://schemas.microsoft.com/office/drawing/2014/main" id="{FB9BA981-4F03-4271-BF57-471881CA1B95}"/>
              </a:ext>
            </a:extLst>
          </p:cNvPr>
          <p:cNvCxnSpPr>
            <a:cxnSpLocks/>
            <a:stCxn id="65" idx="1"/>
            <a:endCxn id="61" idx="3"/>
          </p:cNvCxnSpPr>
          <p:nvPr/>
        </p:nvCxnSpPr>
        <p:spPr>
          <a:xfrm flipH="1">
            <a:off x="8836042" y="5500793"/>
            <a:ext cx="454621" cy="0"/>
          </a:xfrm>
          <a:prstGeom prst="line">
            <a:avLst/>
          </a:prstGeom>
        </p:spPr>
        <p:style>
          <a:lnRef idx="2">
            <a:schemeClr val="dk1"/>
          </a:lnRef>
          <a:fillRef idx="0">
            <a:schemeClr val="dk1"/>
          </a:fillRef>
          <a:effectRef idx="1">
            <a:schemeClr val="dk1"/>
          </a:effectRef>
          <a:fontRef idx="minor">
            <a:schemeClr val="tx1"/>
          </a:fontRef>
        </p:style>
      </p:cxnSp>
      <p:sp>
        <p:nvSpPr>
          <p:cNvPr id="124" name="Rectángulo 123">
            <a:extLst>
              <a:ext uri="{FF2B5EF4-FFF2-40B4-BE49-F238E27FC236}">
                <a16:creationId xmlns:a16="http://schemas.microsoft.com/office/drawing/2014/main" id="{21EE5B15-C28F-4CB0-B487-8938877DEEAE}"/>
              </a:ext>
            </a:extLst>
          </p:cNvPr>
          <p:cNvSpPr/>
          <p:nvPr/>
        </p:nvSpPr>
        <p:spPr>
          <a:xfrm>
            <a:off x="4918196" y="4960793"/>
            <a:ext cx="627841" cy="307777"/>
          </a:xfrm>
          <a:prstGeom prst="rect">
            <a:avLst/>
          </a:prstGeom>
        </p:spPr>
        <p:txBody>
          <a:bodyPr wrap="square">
            <a:spAutoFit/>
          </a:bodyPr>
          <a:lstStyle/>
          <a:p>
            <a:r>
              <a:rPr lang="es-AR" sz="1400" b="1" dirty="0"/>
              <a:t>K636</a:t>
            </a:r>
            <a:endParaRPr lang="es-AR" sz="1400" dirty="0"/>
          </a:p>
        </p:txBody>
      </p:sp>
      <p:cxnSp>
        <p:nvCxnSpPr>
          <p:cNvPr id="139" name="Conector recto de flecha 138">
            <a:extLst>
              <a:ext uri="{FF2B5EF4-FFF2-40B4-BE49-F238E27FC236}">
                <a16:creationId xmlns:a16="http://schemas.microsoft.com/office/drawing/2014/main" id="{15A8B484-8AD9-482C-A2EC-A7014D24DD39}"/>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9" name="Conector recto 148">
            <a:extLst>
              <a:ext uri="{FF2B5EF4-FFF2-40B4-BE49-F238E27FC236}">
                <a16:creationId xmlns:a16="http://schemas.microsoft.com/office/drawing/2014/main" id="{9F384CB7-384A-4EA2-9132-EE3F4B8753B4}"/>
              </a:ext>
            </a:extLst>
          </p:cNvPr>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150" name="Conector recto 149">
            <a:extLst>
              <a:ext uri="{FF2B5EF4-FFF2-40B4-BE49-F238E27FC236}">
                <a16:creationId xmlns:a16="http://schemas.microsoft.com/office/drawing/2014/main" id="{965C6CC6-01A0-4F99-9AB3-889255C57568}"/>
              </a:ext>
            </a:extLst>
          </p:cNvPr>
          <p:cNvCxnSpPr>
            <a:cxnSpLocks/>
          </p:cNvCxnSpPr>
          <p:nvPr/>
        </p:nvCxnSpPr>
        <p:spPr>
          <a:xfrm flipH="1">
            <a:off x="8836041" y="5500793"/>
            <a:ext cx="454622" cy="1"/>
          </a:xfrm>
          <a:prstGeom prst="line">
            <a:avLst/>
          </a:prstGeom>
        </p:spPr>
        <p:style>
          <a:lnRef idx="2">
            <a:schemeClr val="dk1"/>
          </a:lnRef>
          <a:fillRef idx="0">
            <a:schemeClr val="dk1"/>
          </a:fillRef>
          <a:effectRef idx="1">
            <a:schemeClr val="dk1"/>
          </a:effectRef>
          <a:fontRef idx="minor">
            <a:schemeClr val="tx1"/>
          </a:fontRef>
        </p:style>
      </p:cxnSp>
      <p:sp>
        <p:nvSpPr>
          <p:cNvPr id="158" name="Rectángulo 157">
            <a:extLst>
              <a:ext uri="{FF2B5EF4-FFF2-40B4-BE49-F238E27FC236}">
                <a16:creationId xmlns:a16="http://schemas.microsoft.com/office/drawing/2014/main" id="{16AC6EB7-CCA4-4408-8B24-F2ACA6641E09}"/>
              </a:ext>
            </a:extLst>
          </p:cNvPr>
          <p:cNvSpPr/>
          <p:nvPr/>
        </p:nvSpPr>
        <p:spPr>
          <a:xfrm>
            <a:off x="6887995" y="4599541"/>
            <a:ext cx="1754006" cy="307777"/>
          </a:xfrm>
          <a:prstGeom prst="rect">
            <a:avLst/>
          </a:prstGeom>
        </p:spPr>
        <p:txBody>
          <a:bodyPr wrap="none">
            <a:spAutoFit/>
          </a:bodyPr>
          <a:lstStyle/>
          <a:p>
            <a:r>
              <a:rPr lang="es-AR" sz="1400" b="1" dirty="0"/>
              <a:t>LINEA TELEFONICA</a:t>
            </a:r>
            <a:endParaRPr lang="es-AR" sz="1400" dirty="0"/>
          </a:p>
        </p:txBody>
      </p:sp>
      <p:cxnSp>
        <p:nvCxnSpPr>
          <p:cNvPr id="165" name="Conector recto de flecha 164">
            <a:extLst>
              <a:ext uri="{FF2B5EF4-FFF2-40B4-BE49-F238E27FC236}">
                <a16:creationId xmlns:a16="http://schemas.microsoft.com/office/drawing/2014/main" id="{FC2B7D75-A2B4-4A60-B512-82714040ACD8}"/>
              </a:ext>
            </a:extLst>
          </p:cNvPr>
          <p:cNvCxnSpPr>
            <a:cxnSpLocks/>
            <a:endCxn id="8" idx="0"/>
          </p:cNvCxnSpPr>
          <p:nvPr/>
        </p:nvCxnSpPr>
        <p:spPr>
          <a:xfrm>
            <a:off x="6443165" y="4075285"/>
            <a:ext cx="0" cy="247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62133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 name="Imagen 58">
            <a:extLst>
              <a:ext uri="{FF2B5EF4-FFF2-40B4-BE49-F238E27FC236}">
                <a16:creationId xmlns:a16="http://schemas.microsoft.com/office/drawing/2014/main" id="{B538BF3B-1B7A-488E-83E2-D7DE8674A1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cxnSp>
        <p:nvCxnSpPr>
          <p:cNvPr id="135" name="Conector: angular 134">
            <a:extLst>
              <a:ext uri="{FF2B5EF4-FFF2-40B4-BE49-F238E27FC236}">
                <a16:creationId xmlns:a16="http://schemas.microsoft.com/office/drawing/2014/main" id="{FFD29885-F854-4557-965B-84245454D8F6}"/>
              </a:ext>
            </a:extLst>
          </p:cNvPr>
          <p:cNvCxnSpPr>
            <a:cxnSpLocks/>
          </p:cNvCxnSpPr>
          <p:nvPr/>
        </p:nvCxnSpPr>
        <p:spPr>
          <a:xfrm>
            <a:off x="4416005" y="4805038"/>
            <a:ext cx="926435" cy="775004"/>
          </a:xfrm>
          <a:prstGeom prst="bentConnector3">
            <a:avLst/>
          </a:prstGeom>
        </p:spPr>
        <p:style>
          <a:lnRef idx="2">
            <a:schemeClr val="dk1"/>
          </a:lnRef>
          <a:fillRef idx="0">
            <a:schemeClr val="dk1"/>
          </a:fillRef>
          <a:effectRef idx="1">
            <a:schemeClr val="dk1"/>
          </a:effectRef>
          <a:fontRef idx="minor">
            <a:schemeClr val="tx1"/>
          </a:fontRef>
        </p:style>
      </p:cxnSp>
      <p:sp>
        <p:nvSpPr>
          <p:cNvPr id="7" name="Subtítulo 2">
            <a:extLst>
              <a:ext uri="{FF2B5EF4-FFF2-40B4-BE49-F238E27FC236}">
                <a16:creationId xmlns:a16="http://schemas.microsoft.com/office/drawing/2014/main" id="{12B088CF-33BB-49EE-8F14-CB8E37E30F4D}"/>
              </a:ext>
            </a:extLst>
          </p:cNvPr>
          <p:cNvSpPr txBox="1">
            <a:spLocks/>
          </p:cNvSpPr>
          <p:nvPr/>
        </p:nvSpPr>
        <p:spPr>
          <a:xfrm>
            <a:off x="4227123" y="809159"/>
            <a:ext cx="4275513"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Ejemplo de compatibilidad</a:t>
            </a:r>
            <a:endParaRPr lang="es-AR" b="1" dirty="0"/>
          </a:p>
        </p:txBody>
      </p:sp>
      <p:sp>
        <p:nvSpPr>
          <p:cNvPr id="9" name="Subtítulo 2">
            <a:extLst>
              <a:ext uri="{FF2B5EF4-FFF2-40B4-BE49-F238E27FC236}">
                <a16:creationId xmlns:a16="http://schemas.microsoft.com/office/drawing/2014/main" id="{7FD7D339-1226-4CB5-8CF3-986D5B920E82}"/>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cxnSp>
        <p:nvCxnSpPr>
          <p:cNvPr id="24" name="Conector recto 23">
            <a:extLst>
              <a:ext uri="{FF2B5EF4-FFF2-40B4-BE49-F238E27FC236}">
                <a16:creationId xmlns:a16="http://schemas.microsoft.com/office/drawing/2014/main" id="{C8D3FC3E-497A-4316-8E08-135FE834921F}"/>
              </a:ext>
            </a:extLst>
          </p:cNvPr>
          <p:cNvCxnSpPr>
            <a:cxnSpLocks/>
          </p:cNvCxnSpPr>
          <p:nvPr/>
        </p:nvCxnSpPr>
        <p:spPr>
          <a:xfrm>
            <a:off x="6133665" y="2025644"/>
            <a:ext cx="0" cy="370202"/>
          </a:xfrm>
          <a:prstGeom prst="line">
            <a:avLst/>
          </a:prstGeom>
        </p:spPr>
        <p:style>
          <a:lnRef idx="2">
            <a:schemeClr val="dk1"/>
          </a:lnRef>
          <a:fillRef idx="0">
            <a:schemeClr val="dk1"/>
          </a:fillRef>
          <a:effectRef idx="1">
            <a:schemeClr val="dk1"/>
          </a:effectRef>
          <a:fontRef idx="minor">
            <a:schemeClr val="tx1"/>
          </a:fontRef>
        </p:style>
      </p:cxnSp>
      <p:pic>
        <p:nvPicPr>
          <p:cNvPr id="48" name="Picture 7" descr="VDMP3">
            <a:extLst>
              <a:ext uri="{FF2B5EF4-FFF2-40B4-BE49-F238E27FC236}">
                <a16:creationId xmlns:a16="http://schemas.microsoft.com/office/drawing/2014/main" id="{BCD7E561-50F1-4190-B114-CB12BCBFB52C}"/>
              </a:ext>
            </a:extLst>
          </p:cNvPr>
          <p:cNvPicPr>
            <a:picLocks noChangeAspect="1" noChangeArrowheads="1"/>
          </p:cNvPicPr>
          <p:nvPr/>
        </p:nvPicPr>
        <p:blipFill rotWithShape="1">
          <a:blip r:embed="rId4" cstate="print"/>
          <a:srcRect l="14292" r="13639"/>
          <a:stretch/>
        </p:blipFill>
        <p:spPr bwMode="auto">
          <a:xfrm>
            <a:off x="8363984" y="2356155"/>
            <a:ext cx="717920" cy="696237"/>
          </a:xfrm>
          <a:prstGeom prst="rect">
            <a:avLst/>
          </a:prstGeom>
          <a:noFill/>
          <a:ln w="9525">
            <a:noFill/>
            <a:miter lim="800000"/>
            <a:headEnd/>
            <a:tailEnd/>
          </a:ln>
        </p:spPr>
      </p:pic>
      <p:cxnSp>
        <p:nvCxnSpPr>
          <p:cNvPr id="50" name="Conector recto de flecha 49">
            <a:extLst>
              <a:ext uri="{FF2B5EF4-FFF2-40B4-BE49-F238E27FC236}">
                <a16:creationId xmlns:a16="http://schemas.microsoft.com/office/drawing/2014/main" id="{CF94C3A4-59EB-405B-AFC4-47C61EA87ACA}"/>
              </a:ext>
            </a:extLst>
          </p:cNvPr>
          <p:cNvCxnSpPr>
            <a:cxnSpLocks/>
            <a:endCxn id="48" idx="1"/>
          </p:cNvCxnSpPr>
          <p:nvPr/>
        </p:nvCxnSpPr>
        <p:spPr>
          <a:xfrm>
            <a:off x="8001742" y="2704273"/>
            <a:ext cx="36224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2" name="Imagen 51">
            <a:extLst>
              <a:ext uri="{FF2B5EF4-FFF2-40B4-BE49-F238E27FC236}">
                <a16:creationId xmlns:a16="http://schemas.microsoft.com/office/drawing/2014/main" id="{85ADCF85-79E9-46BC-BB48-054ECA8A7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90" t="3872" r="24936" b="3438"/>
          <a:stretch/>
        </p:blipFill>
        <p:spPr>
          <a:xfrm>
            <a:off x="9552384" y="2181277"/>
            <a:ext cx="610212" cy="1045991"/>
          </a:xfrm>
          <a:prstGeom prst="rect">
            <a:avLst/>
          </a:prstGeom>
        </p:spPr>
      </p:pic>
      <p:cxnSp>
        <p:nvCxnSpPr>
          <p:cNvPr id="56" name="Conector recto 55">
            <a:extLst>
              <a:ext uri="{FF2B5EF4-FFF2-40B4-BE49-F238E27FC236}">
                <a16:creationId xmlns:a16="http://schemas.microsoft.com/office/drawing/2014/main" id="{CEEEF504-C37B-4F5B-9A21-28D66AE9ECF8}"/>
              </a:ext>
            </a:extLst>
          </p:cNvPr>
          <p:cNvCxnSpPr>
            <a:stCxn id="48" idx="3"/>
            <a:endCxn id="52" idx="1"/>
          </p:cNvCxnSpPr>
          <p:nvPr/>
        </p:nvCxnSpPr>
        <p:spPr>
          <a:xfrm flipV="1">
            <a:off x="9081904" y="2704273"/>
            <a:ext cx="470480" cy="1"/>
          </a:xfrm>
          <a:prstGeom prst="line">
            <a:avLst/>
          </a:prstGeom>
        </p:spPr>
        <p:style>
          <a:lnRef idx="2">
            <a:schemeClr val="dk1"/>
          </a:lnRef>
          <a:fillRef idx="0">
            <a:schemeClr val="dk1"/>
          </a:fillRef>
          <a:effectRef idx="1">
            <a:schemeClr val="dk1"/>
          </a:effectRef>
          <a:fontRef idx="minor">
            <a:schemeClr val="tx1"/>
          </a:fontRef>
        </p:style>
      </p:cxnSp>
      <p:pic>
        <p:nvPicPr>
          <p:cNvPr id="58" name="Imagen 57">
            <a:extLst>
              <a:ext uri="{FF2B5EF4-FFF2-40B4-BE49-F238E27FC236}">
                <a16:creationId xmlns:a16="http://schemas.microsoft.com/office/drawing/2014/main" id="{EC4ECF9A-575A-4AD9-8A4D-9B3861D654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53" t="35484" r="2679" b="35924"/>
          <a:stretch/>
        </p:blipFill>
        <p:spPr>
          <a:xfrm>
            <a:off x="8387348" y="3689570"/>
            <a:ext cx="1266667" cy="386233"/>
          </a:xfrm>
          <a:prstGeom prst="rect">
            <a:avLst/>
          </a:prstGeom>
        </p:spPr>
      </p:pic>
      <p:cxnSp>
        <p:nvCxnSpPr>
          <p:cNvPr id="60" name="Conector recto de flecha 59">
            <a:extLst>
              <a:ext uri="{FF2B5EF4-FFF2-40B4-BE49-F238E27FC236}">
                <a16:creationId xmlns:a16="http://schemas.microsoft.com/office/drawing/2014/main" id="{29B901E3-E544-4FA8-B80B-C4674062B18C}"/>
              </a:ext>
            </a:extLst>
          </p:cNvPr>
          <p:cNvCxnSpPr>
            <a:cxnSpLocks/>
            <a:endCxn id="58" idx="1"/>
          </p:cNvCxnSpPr>
          <p:nvPr/>
        </p:nvCxnSpPr>
        <p:spPr>
          <a:xfrm>
            <a:off x="8001743" y="3882686"/>
            <a:ext cx="385605"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Conector: angular 61">
            <a:extLst>
              <a:ext uri="{FF2B5EF4-FFF2-40B4-BE49-F238E27FC236}">
                <a16:creationId xmlns:a16="http://schemas.microsoft.com/office/drawing/2014/main" id="{BB6A8547-698A-4494-BC07-ED8FB762B1AE}"/>
              </a:ext>
            </a:extLst>
          </p:cNvPr>
          <p:cNvCxnSpPr>
            <a:stCxn id="58" idx="3"/>
            <a:endCxn id="52" idx="2"/>
          </p:cNvCxnSpPr>
          <p:nvPr/>
        </p:nvCxnSpPr>
        <p:spPr>
          <a:xfrm flipV="1">
            <a:off x="9654014" y="3227268"/>
            <a:ext cx="203476" cy="655419"/>
          </a:xfrm>
          <a:prstGeom prst="bentConnector2">
            <a:avLst/>
          </a:prstGeom>
        </p:spPr>
        <p:style>
          <a:lnRef idx="2">
            <a:schemeClr val="dk1"/>
          </a:lnRef>
          <a:fillRef idx="0">
            <a:schemeClr val="dk1"/>
          </a:fillRef>
          <a:effectRef idx="1">
            <a:schemeClr val="dk1"/>
          </a:effectRef>
          <a:fontRef idx="minor">
            <a:schemeClr val="tx1"/>
          </a:fontRef>
        </p:style>
      </p:cxnSp>
      <p:pic>
        <p:nvPicPr>
          <p:cNvPr id="64" name="Imagen 63" descr="Imagen que contiene electrónica&#10;&#10;Descripción generada automáticamente">
            <a:extLst>
              <a:ext uri="{FF2B5EF4-FFF2-40B4-BE49-F238E27FC236}">
                <a16:creationId xmlns:a16="http://schemas.microsoft.com/office/drawing/2014/main" id="{76231D99-20FB-41D7-8BB7-CC1B35D516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937" t="4060" r="34261" b="6721"/>
          <a:stretch/>
        </p:blipFill>
        <p:spPr>
          <a:xfrm>
            <a:off x="2666646" y="2018069"/>
            <a:ext cx="486824" cy="1202499"/>
          </a:xfrm>
          <a:prstGeom prst="rect">
            <a:avLst/>
          </a:prstGeom>
        </p:spPr>
      </p:pic>
      <p:cxnSp>
        <p:nvCxnSpPr>
          <p:cNvPr id="66" name="Conector recto de flecha 65">
            <a:extLst>
              <a:ext uri="{FF2B5EF4-FFF2-40B4-BE49-F238E27FC236}">
                <a16:creationId xmlns:a16="http://schemas.microsoft.com/office/drawing/2014/main" id="{BFB6B8A5-D572-465D-85F1-8DC0850DDB8A}"/>
              </a:ext>
            </a:extLst>
          </p:cNvPr>
          <p:cNvCxnSpPr>
            <a:cxnSpLocks/>
          </p:cNvCxnSpPr>
          <p:nvPr/>
        </p:nvCxnSpPr>
        <p:spPr>
          <a:xfrm flipH="1">
            <a:off x="3089750" y="2852936"/>
            <a:ext cx="10277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68" name="Imagen 67" descr="Imagen que contiene interior&#10;&#10;Descripción generada automáticamente">
            <a:extLst>
              <a:ext uri="{FF2B5EF4-FFF2-40B4-BE49-F238E27FC236}">
                <a16:creationId xmlns:a16="http://schemas.microsoft.com/office/drawing/2014/main" id="{37BE6EB9-27AA-4C74-87A1-0D1A885D55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196" t="10101" r="24279" b="10101"/>
          <a:stretch/>
        </p:blipFill>
        <p:spPr>
          <a:xfrm>
            <a:off x="1955308" y="1653647"/>
            <a:ext cx="478954" cy="741781"/>
          </a:xfrm>
          <a:prstGeom prst="rect">
            <a:avLst/>
          </a:prstGeom>
        </p:spPr>
      </p:pic>
      <p:pic>
        <p:nvPicPr>
          <p:cNvPr id="70" name="Imagen 69" descr="Imagen que contiene reloj&#10;&#10;Descripción generada automáticamente">
            <a:extLst>
              <a:ext uri="{FF2B5EF4-FFF2-40B4-BE49-F238E27FC236}">
                <a16:creationId xmlns:a16="http://schemas.microsoft.com/office/drawing/2014/main" id="{900F62C1-EF39-44FD-8DF2-22283FA6BE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094" r="31024" b="321"/>
          <a:stretch/>
        </p:blipFill>
        <p:spPr>
          <a:xfrm>
            <a:off x="2001051" y="2786224"/>
            <a:ext cx="386916" cy="882087"/>
          </a:xfrm>
          <a:prstGeom prst="rect">
            <a:avLst/>
          </a:prstGeom>
        </p:spPr>
      </p:pic>
      <p:pic>
        <p:nvPicPr>
          <p:cNvPr id="72" name="Imagen 71">
            <a:extLst>
              <a:ext uri="{FF2B5EF4-FFF2-40B4-BE49-F238E27FC236}">
                <a16:creationId xmlns:a16="http://schemas.microsoft.com/office/drawing/2014/main" id="{0787C367-8742-434F-89BF-B35AE8DEDF3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951" t="8226" r="15724" b="8308"/>
          <a:stretch/>
        </p:blipFill>
        <p:spPr>
          <a:xfrm>
            <a:off x="2648955" y="4604329"/>
            <a:ext cx="899110" cy="1097534"/>
          </a:xfrm>
          <a:prstGeom prst="rect">
            <a:avLst/>
          </a:prstGeom>
        </p:spPr>
      </p:pic>
      <p:cxnSp>
        <p:nvCxnSpPr>
          <p:cNvPr id="81" name="Conector: angular 80">
            <a:extLst>
              <a:ext uri="{FF2B5EF4-FFF2-40B4-BE49-F238E27FC236}">
                <a16:creationId xmlns:a16="http://schemas.microsoft.com/office/drawing/2014/main" id="{7BC94C60-D224-4C38-8CDC-477421C6E984}"/>
              </a:ext>
            </a:extLst>
          </p:cNvPr>
          <p:cNvCxnSpPr>
            <a:cxnSpLocks/>
          </p:cNvCxnSpPr>
          <p:nvPr/>
        </p:nvCxnSpPr>
        <p:spPr>
          <a:xfrm rot="5400000">
            <a:off x="3021453" y="3806879"/>
            <a:ext cx="1213395" cy="978774"/>
          </a:xfrm>
          <a:prstGeom prst="bentConnector3">
            <a:avLst/>
          </a:prstGeom>
          <a:ln>
            <a:tailEnd type="triangle"/>
          </a:ln>
        </p:spPr>
        <p:style>
          <a:lnRef idx="2">
            <a:schemeClr val="dk1"/>
          </a:lnRef>
          <a:fillRef idx="0">
            <a:schemeClr val="dk1"/>
          </a:fillRef>
          <a:effectRef idx="1">
            <a:schemeClr val="dk1"/>
          </a:effectRef>
          <a:fontRef idx="minor">
            <a:schemeClr val="tx1"/>
          </a:fontRef>
        </p:style>
      </p:cxnSp>
      <p:pic>
        <p:nvPicPr>
          <p:cNvPr id="85" name="Imagen 84">
            <a:extLst>
              <a:ext uri="{FF2B5EF4-FFF2-40B4-BE49-F238E27FC236}">
                <a16:creationId xmlns:a16="http://schemas.microsoft.com/office/drawing/2014/main" id="{1933862A-9AB2-499D-9717-0C693DC856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102" t="10679" r="29836" b="321"/>
          <a:stretch/>
        </p:blipFill>
        <p:spPr>
          <a:xfrm>
            <a:off x="1998360" y="3958091"/>
            <a:ext cx="366378" cy="856706"/>
          </a:xfrm>
          <a:prstGeom prst="rect">
            <a:avLst/>
          </a:prstGeom>
        </p:spPr>
      </p:pic>
      <p:pic>
        <p:nvPicPr>
          <p:cNvPr id="87" name="Imagen 86" descr="Imagen que contiene remoto, electrónica, control, controlador&#10;&#10;Descripción generada automáticamente">
            <a:extLst>
              <a:ext uri="{FF2B5EF4-FFF2-40B4-BE49-F238E27FC236}">
                <a16:creationId xmlns:a16="http://schemas.microsoft.com/office/drawing/2014/main" id="{F0E50730-2F18-4012-A593-8100C6D21D6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0176" t="5425" r="29820" b="7046"/>
          <a:stretch/>
        </p:blipFill>
        <p:spPr>
          <a:xfrm>
            <a:off x="2025019" y="5114680"/>
            <a:ext cx="380679" cy="832920"/>
          </a:xfrm>
          <a:prstGeom prst="rect">
            <a:avLst/>
          </a:prstGeom>
        </p:spPr>
      </p:pic>
      <p:sp>
        <p:nvSpPr>
          <p:cNvPr id="92" name="Rectángulo 91">
            <a:extLst>
              <a:ext uri="{FF2B5EF4-FFF2-40B4-BE49-F238E27FC236}">
                <a16:creationId xmlns:a16="http://schemas.microsoft.com/office/drawing/2014/main" id="{F688F8F4-EFE8-4F17-BCE9-FBB22509B679}"/>
              </a:ext>
            </a:extLst>
          </p:cNvPr>
          <p:cNvSpPr/>
          <p:nvPr/>
        </p:nvSpPr>
        <p:spPr>
          <a:xfrm>
            <a:off x="8306849" y="3050130"/>
            <a:ext cx="798617" cy="307777"/>
          </a:xfrm>
          <a:prstGeom prst="rect">
            <a:avLst/>
          </a:prstGeom>
        </p:spPr>
        <p:txBody>
          <a:bodyPr wrap="none">
            <a:spAutoFit/>
          </a:bodyPr>
          <a:lstStyle/>
          <a:p>
            <a:r>
              <a:rPr lang="es-AR" sz="1400" b="1" dirty="0"/>
              <a:t>VDMP3</a:t>
            </a:r>
            <a:endParaRPr lang="es-AR" sz="1400" dirty="0"/>
          </a:p>
        </p:txBody>
      </p:sp>
      <p:sp>
        <p:nvSpPr>
          <p:cNvPr id="93" name="Rectángulo 92">
            <a:extLst>
              <a:ext uri="{FF2B5EF4-FFF2-40B4-BE49-F238E27FC236}">
                <a16:creationId xmlns:a16="http://schemas.microsoft.com/office/drawing/2014/main" id="{C55843FD-D1BE-4D8C-9048-F47A1E20A594}"/>
              </a:ext>
            </a:extLst>
          </p:cNvPr>
          <p:cNvSpPr/>
          <p:nvPr/>
        </p:nvSpPr>
        <p:spPr>
          <a:xfrm>
            <a:off x="9446961" y="1892680"/>
            <a:ext cx="821059" cy="307777"/>
          </a:xfrm>
          <a:prstGeom prst="rect">
            <a:avLst/>
          </a:prstGeom>
        </p:spPr>
        <p:txBody>
          <a:bodyPr wrap="none">
            <a:spAutoFit/>
          </a:bodyPr>
          <a:lstStyle/>
          <a:p>
            <a:r>
              <a:rPr lang="es-AR" sz="1400" b="1" dirty="0"/>
              <a:t>PCS250</a:t>
            </a:r>
            <a:endParaRPr lang="es-AR" sz="1400" dirty="0"/>
          </a:p>
        </p:txBody>
      </p:sp>
      <p:sp>
        <p:nvSpPr>
          <p:cNvPr id="94" name="Rectángulo 93">
            <a:extLst>
              <a:ext uri="{FF2B5EF4-FFF2-40B4-BE49-F238E27FC236}">
                <a16:creationId xmlns:a16="http://schemas.microsoft.com/office/drawing/2014/main" id="{1A8C3994-8999-4D86-9968-502153DB4E44}"/>
              </a:ext>
            </a:extLst>
          </p:cNvPr>
          <p:cNvSpPr/>
          <p:nvPr/>
        </p:nvSpPr>
        <p:spPr>
          <a:xfrm>
            <a:off x="8340853" y="4032367"/>
            <a:ext cx="638316" cy="307777"/>
          </a:xfrm>
          <a:prstGeom prst="rect">
            <a:avLst/>
          </a:prstGeom>
        </p:spPr>
        <p:txBody>
          <a:bodyPr wrap="none">
            <a:spAutoFit/>
          </a:bodyPr>
          <a:lstStyle/>
          <a:p>
            <a:r>
              <a:rPr lang="es-AR" sz="1400" b="1" dirty="0"/>
              <a:t>IP150</a:t>
            </a:r>
            <a:endParaRPr lang="es-AR" sz="1400" dirty="0"/>
          </a:p>
        </p:txBody>
      </p:sp>
      <p:sp>
        <p:nvSpPr>
          <p:cNvPr id="17" name="Rectángulo 16">
            <a:extLst>
              <a:ext uri="{FF2B5EF4-FFF2-40B4-BE49-F238E27FC236}">
                <a16:creationId xmlns:a16="http://schemas.microsoft.com/office/drawing/2014/main" id="{CC0E793D-A1F9-4B1B-9FD8-9D00812E37BC}"/>
              </a:ext>
            </a:extLst>
          </p:cNvPr>
          <p:cNvSpPr/>
          <p:nvPr/>
        </p:nvSpPr>
        <p:spPr>
          <a:xfrm>
            <a:off x="2666647" y="3256697"/>
            <a:ext cx="511679" cy="307777"/>
          </a:xfrm>
          <a:prstGeom prst="rect">
            <a:avLst/>
          </a:prstGeom>
        </p:spPr>
        <p:txBody>
          <a:bodyPr wrap="none">
            <a:spAutoFit/>
          </a:bodyPr>
          <a:lstStyle/>
          <a:p>
            <a:r>
              <a:rPr lang="es-AR" sz="1400" b="1" dirty="0"/>
              <a:t>RX1</a:t>
            </a:r>
            <a:endParaRPr lang="es-AR" sz="1400" dirty="0"/>
          </a:p>
        </p:txBody>
      </p:sp>
      <p:sp>
        <p:nvSpPr>
          <p:cNvPr id="19" name="Rectángulo 18">
            <a:extLst>
              <a:ext uri="{FF2B5EF4-FFF2-40B4-BE49-F238E27FC236}">
                <a16:creationId xmlns:a16="http://schemas.microsoft.com/office/drawing/2014/main" id="{632515E7-67ED-4479-A2B2-DF7141DCB66B}"/>
              </a:ext>
            </a:extLst>
          </p:cNvPr>
          <p:cNvSpPr/>
          <p:nvPr/>
        </p:nvSpPr>
        <p:spPr>
          <a:xfrm>
            <a:off x="2807047" y="5739596"/>
            <a:ext cx="587020" cy="307777"/>
          </a:xfrm>
          <a:prstGeom prst="rect">
            <a:avLst/>
          </a:prstGeom>
        </p:spPr>
        <p:txBody>
          <a:bodyPr wrap="none">
            <a:spAutoFit/>
          </a:bodyPr>
          <a:lstStyle/>
          <a:p>
            <a:r>
              <a:rPr lang="es-AR" sz="1400" b="1" dirty="0"/>
              <a:t>RTX3</a:t>
            </a:r>
            <a:endParaRPr lang="es-AR" sz="1400" dirty="0"/>
          </a:p>
        </p:txBody>
      </p:sp>
      <p:sp>
        <p:nvSpPr>
          <p:cNvPr id="21" name="Rectángulo 20">
            <a:extLst>
              <a:ext uri="{FF2B5EF4-FFF2-40B4-BE49-F238E27FC236}">
                <a16:creationId xmlns:a16="http://schemas.microsoft.com/office/drawing/2014/main" id="{9C6825A6-C969-4BA2-8079-A26342915D13}"/>
              </a:ext>
            </a:extLst>
          </p:cNvPr>
          <p:cNvSpPr/>
          <p:nvPr/>
        </p:nvSpPr>
        <p:spPr>
          <a:xfrm>
            <a:off x="1780449" y="2445028"/>
            <a:ext cx="846707" cy="307777"/>
          </a:xfrm>
          <a:prstGeom prst="rect">
            <a:avLst/>
          </a:prstGeom>
        </p:spPr>
        <p:txBody>
          <a:bodyPr wrap="none">
            <a:spAutoFit/>
          </a:bodyPr>
          <a:lstStyle/>
          <a:p>
            <a:r>
              <a:rPr lang="es-AR" sz="1400" b="1" dirty="0"/>
              <a:t>REM101</a:t>
            </a:r>
            <a:endParaRPr lang="es-AR" sz="1400" dirty="0"/>
          </a:p>
        </p:txBody>
      </p:sp>
      <p:sp>
        <p:nvSpPr>
          <p:cNvPr id="23" name="Rectángulo 22">
            <a:extLst>
              <a:ext uri="{FF2B5EF4-FFF2-40B4-BE49-F238E27FC236}">
                <a16:creationId xmlns:a16="http://schemas.microsoft.com/office/drawing/2014/main" id="{65AF614B-1D9D-477E-8829-FCD0266C9CD3}"/>
              </a:ext>
            </a:extLst>
          </p:cNvPr>
          <p:cNvSpPr/>
          <p:nvPr/>
        </p:nvSpPr>
        <p:spPr>
          <a:xfrm>
            <a:off x="1830943" y="3595596"/>
            <a:ext cx="745717" cy="307777"/>
          </a:xfrm>
          <a:prstGeom prst="rect">
            <a:avLst/>
          </a:prstGeom>
        </p:spPr>
        <p:txBody>
          <a:bodyPr wrap="none">
            <a:spAutoFit/>
          </a:bodyPr>
          <a:lstStyle/>
          <a:p>
            <a:r>
              <a:rPr lang="es-AR" sz="1400" b="1" dirty="0"/>
              <a:t>REM15</a:t>
            </a:r>
            <a:endParaRPr lang="es-AR" sz="1400" dirty="0"/>
          </a:p>
        </p:txBody>
      </p:sp>
      <p:sp>
        <p:nvSpPr>
          <p:cNvPr id="25" name="Rectángulo 24">
            <a:extLst>
              <a:ext uri="{FF2B5EF4-FFF2-40B4-BE49-F238E27FC236}">
                <a16:creationId xmlns:a16="http://schemas.microsoft.com/office/drawing/2014/main" id="{B807DDAE-0388-4B8B-BDD7-AF2DD981B047}"/>
              </a:ext>
            </a:extLst>
          </p:cNvPr>
          <p:cNvSpPr/>
          <p:nvPr/>
        </p:nvSpPr>
        <p:spPr>
          <a:xfrm>
            <a:off x="1911099" y="4804240"/>
            <a:ext cx="644728" cy="307777"/>
          </a:xfrm>
          <a:prstGeom prst="rect">
            <a:avLst/>
          </a:prstGeom>
        </p:spPr>
        <p:txBody>
          <a:bodyPr wrap="none">
            <a:spAutoFit/>
          </a:bodyPr>
          <a:lstStyle/>
          <a:p>
            <a:r>
              <a:rPr lang="es-AR" sz="1400" b="1" dirty="0"/>
              <a:t>REM2</a:t>
            </a:r>
            <a:endParaRPr lang="es-AR" sz="1400" dirty="0"/>
          </a:p>
        </p:txBody>
      </p:sp>
      <p:sp>
        <p:nvSpPr>
          <p:cNvPr id="27" name="Rectángulo 26">
            <a:extLst>
              <a:ext uri="{FF2B5EF4-FFF2-40B4-BE49-F238E27FC236}">
                <a16:creationId xmlns:a16="http://schemas.microsoft.com/office/drawing/2014/main" id="{82402398-D0D5-4643-87AA-8DFA1234448C}"/>
              </a:ext>
            </a:extLst>
          </p:cNvPr>
          <p:cNvSpPr/>
          <p:nvPr/>
        </p:nvSpPr>
        <p:spPr>
          <a:xfrm>
            <a:off x="1885870" y="5866091"/>
            <a:ext cx="644728" cy="307777"/>
          </a:xfrm>
          <a:prstGeom prst="rect">
            <a:avLst/>
          </a:prstGeom>
        </p:spPr>
        <p:txBody>
          <a:bodyPr wrap="none">
            <a:spAutoFit/>
          </a:bodyPr>
          <a:lstStyle/>
          <a:p>
            <a:r>
              <a:rPr lang="es-AR" sz="1400" b="1" dirty="0"/>
              <a:t>REM3</a:t>
            </a:r>
            <a:endParaRPr lang="es-AR" sz="1400" dirty="0"/>
          </a:p>
        </p:txBody>
      </p:sp>
      <p:sp>
        <p:nvSpPr>
          <p:cNvPr id="28" name="Rectángulo 27">
            <a:extLst>
              <a:ext uri="{FF2B5EF4-FFF2-40B4-BE49-F238E27FC236}">
                <a16:creationId xmlns:a16="http://schemas.microsoft.com/office/drawing/2014/main" id="{91657296-74F1-49BA-A3D2-5799F670E285}"/>
              </a:ext>
            </a:extLst>
          </p:cNvPr>
          <p:cNvSpPr/>
          <p:nvPr/>
        </p:nvSpPr>
        <p:spPr>
          <a:xfrm>
            <a:off x="9317144" y="3331189"/>
            <a:ext cx="1184940" cy="307777"/>
          </a:xfrm>
          <a:prstGeom prst="rect">
            <a:avLst/>
          </a:prstGeom>
        </p:spPr>
        <p:txBody>
          <a:bodyPr wrap="none">
            <a:spAutoFit/>
          </a:bodyPr>
          <a:lstStyle/>
          <a:p>
            <a:r>
              <a:rPr lang="es-AR" sz="1400" b="1" dirty="0"/>
              <a:t>COMCABLE</a:t>
            </a:r>
            <a:endParaRPr lang="es-AR" sz="1400" dirty="0"/>
          </a:p>
        </p:txBody>
      </p:sp>
      <p:pic>
        <p:nvPicPr>
          <p:cNvPr id="3" name="Imagen 2">
            <a:extLst>
              <a:ext uri="{FF2B5EF4-FFF2-40B4-BE49-F238E27FC236}">
                <a16:creationId xmlns:a16="http://schemas.microsoft.com/office/drawing/2014/main" id="{93AC3375-BBED-4432-9DF8-202D84B885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7536" y="2350191"/>
            <a:ext cx="3884206" cy="1760693"/>
          </a:xfrm>
          <a:prstGeom prst="rect">
            <a:avLst/>
          </a:prstGeom>
        </p:spPr>
      </p:pic>
      <p:pic>
        <p:nvPicPr>
          <p:cNvPr id="5" name="Imagen 4" descr="Imagen que contiene remoto, electrónica, interior, controlador&#10;&#10;Descripción generada automáticamente">
            <a:extLst>
              <a:ext uri="{FF2B5EF4-FFF2-40B4-BE49-F238E27FC236}">
                <a16:creationId xmlns:a16="http://schemas.microsoft.com/office/drawing/2014/main" id="{8D989C80-283B-46EF-91CE-E433030FAEE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9177" t="28833" r="7237" b="25336"/>
          <a:stretch/>
        </p:blipFill>
        <p:spPr>
          <a:xfrm>
            <a:off x="4295262" y="4372952"/>
            <a:ext cx="1199375" cy="610211"/>
          </a:xfrm>
          <a:prstGeom prst="rect">
            <a:avLst/>
          </a:prstGeom>
        </p:spPr>
      </p:pic>
      <p:pic>
        <p:nvPicPr>
          <p:cNvPr id="8" name="Imagen 7" descr="Imagen que contiene interior, sentado, blanco&#10;&#10;Descripción generada automáticamente">
            <a:extLst>
              <a:ext uri="{FF2B5EF4-FFF2-40B4-BE49-F238E27FC236}">
                <a16:creationId xmlns:a16="http://schemas.microsoft.com/office/drawing/2014/main" id="{B4BFFBED-66DF-4B23-9C5F-91324C810C5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97799" y="4322395"/>
            <a:ext cx="490733" cy="705598"/>
          </a:xfrm>
          <a:prstGeom prst="rect">
            <a:avLst/>
          </a:prstGeom>
        </p:spPr>
      </p:pic>
      <p:cxnSp>
        <p:nvCxnSpPr>
          <p:cNvPr id="12" name="Conector recto de flecha 11">
            <a:extLst>
              <a:ext uri="{FF2B5EF4-FFF2-40B4-BE49-F238E27FC236}">
                <a16:creationId xmlns:a16="http://schemas.microsoft.com/office/drawing/2014/main" id="{66BC0585-C2C5-4D98-A833-FF75BE0E25E7}"/>
              </a:ext>
            </a:extLst>
          </p:cNvPr>
          <p:cNvCxnSpPr/>
          <p:nvPr/>
        </p:nvCxnSpPr>
        <p:spPr>
          <a:xfrm>
            <a:off x="7702146" y="4133139"/>
            <a:ext cx="0" cy="4337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ector recto de flecha 13">
            <a:extLst>
              <a:ext uri="{FF2B5EF4-FFF2-40B4-BE49-F238E27FC236}">
                <a16:creationId xmlns:a16="http://schemas.microsoft.com/office/drawing/2014/main" id="{CEAAA491-999C-4431-9607-B6AF498F4DE3}"/>
              </a:ext>
            </a:extLst>
          </p:cNvPr>
          <p:cNvCxnSpPr>
            <a:cxnSpLocks/>
            <a:endCxn id="5" idx="0"/>
          </p:cNvCxnSpPr>
          <p:nvPr/>
        </p:nvCxnSpPr>
        <p:spPr>
          <a:xfrm flipH="1">
            <a:off x="4894949" y="4060683"/>
            <a:ext cx="6812" cy="312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Rectángulo 14">
            <a:extLst>
              <a:ext uri="{FF2B5EF4-FFF2-40B4-BE49-F238E27FC236}">
                <a16:creationId xmlns:a16="http://schemas.microsoft.com/office/drawing/2014/main" id="{1CA886CF-AD69-48A5-BF1B-9389D35554AA}"/>
              </a:ext>
            </a:extLst>
          </p:cNvPr>
          <p:cNvSpPr/>
          <p:nvPr/>
        </p:nvSpPr>
        <p:spPr>
          <a:xfrm>
            <a:off x="6164102" y="4949617"/>
            <a:ext cx="573778" cy="307777"/>
          </a:xfrm>
          <a:prstGeom prst="rect">
            <a:avLst/>
          </a:prstGeom>
        </p:spPr>
        <p:txBody>
          <a:bodyPr wrap="square">
            <a:spAutoFit/>
          </a:bodyPr>
          <a:lstStyle/>
          <a:p>
            <a:r>
              <a:rPr lang="es-AR" sz="1400" b="1" dirty="0"/>
              <a:t>NV5</a:t>
            </a:r>
            <a:endParaRPr lang="es-AR" sz="1400" dirty="0"/>
          </a:p>
        </p:txBody>
      </p:sp>
      <p:pic>
        <p:nvPicPr>
          <p:cNvPr id="51" name="Imagen 50" descr="Imagen que contiene remoto, controlador, electrónica, juego&#10;&#10;Descripción generada automáticamente">
            <a:extLst>
              <a:ext uri="{FF2B5EF4-FFF2-40B4-BE49-F238E27FC236}">
                <a16:creationId xmlns:a16="http://schemas.microsoft.com/office/drawing/2014/main" id="{A33FFBA7-2E4C-49C0-B5C1-3C8F0F0B0CF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331" t="17201" r="5017" b="17403"/>
          <a:stretch/>
        </p:blipFill>
        <p:spPr>
          <a:xfrm>
            <a:off x="5362317" y="5268570"/>
            <a:ext cx="899110" cy="589183"/>
          </a:xfrm>
          <a:prstGeom prst="rect">
            <a:avLst/>
          </a:prstGeom>
        </p:spPr>
      </p:pic>
      <p:pic>
        <p:nvPicPr>
          <p:cNvPr id="57" name="Imagen 56" descr="Imagen que contiene electrónica, blanco, remoto, controlador&#10;&#10;Descripción generada automáticamente">
            <a:extLst>
              <a:ext uri="{FF2B5EF4-FFF2-40B4-BE49-F238E27FC236}">
                <a16:creationId xmlns:a16="http://schemas.microsoft.com/office/drawing/2014/main" id="{EBB1CFD6-039C-4809-AAE2-8BBD91832EF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4697" t="9177" r="12079" b="7665"/>
          <a:stretch/>
        </p:blipFill>
        <p:spPr>
          <a:xfrm>
            <a:off x="6834779" y="5193488"/>
            <a:ext cx="628313" cy="736906"/>
          </a:xfrm>
          <a:prstGeom prst="rect">
            <a:avLst/>
          </a:prstGeom>
        </p:spPr>
      </p:pic>
      <p:pic>
        <p:nvPicPr>
          <p:cNvPr id="61" name="Imagen 60" descr="Imagen que contiene electrónica, blanco, calculadora, monitor&#10;&#10;Descripción generada automáticamente">
            <a:extLst>
              <a:ext uri="{FF2B5EF4-FFF2-40B4-BE49-F238E27FC236}">
                <a16:creationId xmlns:a16="http://schemas.microsoft.com/office/drawing/2014/main" id="{123931CD-572C-461A-A7A3-236B54C466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71579" y="5071320"/>
            <a:ext cx="764463" cy="858947"/>
          </a:xfrm>
          <a:prstGeom prst="rect">
            <a:avLst/>
          </a:prstGeom>
        </p:spPr>
      </p:pic>
      <p:cxnSp>
        <p:nvCxnSpPr>
          <p:cNvPr id="82" name="Conector recto 81">
            <a:extLst>
              <a:ext uri="{FF2B5EF4-FFF2-40B4-BE49-F238E27FC236}">
                <a16:creationId xmlns:a16="http://schemas.microsoft.com/office/drawing/2014/main" id="{EF65B0EF-6D16-4251-AF69-42A5D02D0893}"/>
              </a:ext>
            </a:extLst>
          </p:cNvPr>
          <p:cNvCxnSpPr>
            <a:stCxn id="51" idx="3"/>
            <a:endCxn id="57" idx="1"/>
          </p:cNvCxnSpPr>
          <p:nvPr/>
        </p:nvCxnSpPr>
        <p:spPr>
          <a:xfrm flipV="1">
            <a:off x="6261428" y="5561941"/>
            <a:ext cx="573351" cy="1220"/>
          </a:xfrm>
          <a:prstGeom prst="line">
            <a:avLst/>
          </a:prstGeom>
        </p:spPr>
        <p:style>
          <a:lnRef idx="2">
            <a:schemeClr val="dk1"/>
          </a:lnRef>
          <a:fillRef idx="0">
            <a:schemeClr val="dk1"/>
          </a:fillRef>
          <a:effectRef idx="1">
            <a:schemeClr val="dk1"/>
          </a:effectRef>
          <a:fontRef idx="minor">
            <a:schemeClr val="tx1"/>
          </a:fontRef>
        </p:style>
      </p:cxnSp>
      <p:cxnSp>
        <p:nvCxnSpPr>
          <p:cNvPr id="26" name="Conector recto de flecha 25">
            <a:extLst>
              <a:ext uri="{FF2B5EF4-FFF2-40B4-BE49-F238E27FC236}">
                <a16:creationId xmlns:a16="http://schemas.microsoft.com/office/drawing/2014/main" id="{803CD2A8-4DB2-4EA0-A76E-167E694E4348}"/>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1" name="Rectángulo 90">
            <a:extLst>
              <a:ext uri="{FF2B5EF4-FFF2-40B4-BE49-F238E27FC236}">
                <a16:creationId xmlns:a16="http://schemas.microsoft.com/office/drawing/2014/main" id="{8878783C-7221-4776-A04C-AA4F00F0FF17}"/>
              </a:ext>
            </a:extLst>
          </p:cNvPr>
          <p:cNvSpPr/>
          <p:nvPr/>
        </p:nvSpPr>
        <p:spPr>
          <a:xfrm>
            <a:off x="7846024" y="1955301"/>
            <a:ext cx="769763" cy="307777"/>
          </a:xfrm>
          <a:prstGeom prst="rect">
            <a:avLst/>
          </a:prstGeom>
        </p:spPr>
        <p:txBody>
          <a:bodyPr wrap="none">
            <a:spAutoFit/>
          </a:bodyPr>
          <a:lstStyle/>
          <a:p>
            <a:r>
              <a:rPr lang="es-AR" sz="1400" b="1" dirty="0"/>
              <a:t>DG75+</a:t>
            </a:r>
            <a:endParaRPr lang="es-AR" sz="1400" dirty="0"/>
          </a:p>
        </p:txBody>
      </p:sp>
      <p:pic>
        <p:nvPicPr>
          <p:cNvPr id="40" name="Imagen 39" descr="Imagen que contiene electrónica, circuito&#10;&#10;Descripción generada automáticamente">
            <a:extLst>
              <a:ext uri="{FF2B5EF4-FFF2-40B4-BE49-F238E27FC236}">
                <a16:creationId xmlns:a16="http://schemas.microsoft.com/office/drawing/2014/main" id="{9741F660-738B-4158-A0F3-0FB4ADFC82D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93422" y="1700527"/>
            <a:ext cx="1080486" cy="342537"/>
          </a:xfrm>
          <a:prstGeom prst="rect">
            <a:avLst/>
          </a:prstGeom>
        </p:spPr>
      </p:pic>
      <p:pic>
        <p:nvPicPr>
          <p:cNvPr id="44" name="Imagen 43" descr="Imagen que contiene interior, pared, sentado&#10;&#10;Descripción generada automáticamente">
            <a:extLst>
              <a:ext uri="{FF2B5EF4-FFF2-40B4-BE49-F238E27FC236}">
                <a16:creationId xmlns:a16="http://schemas.microsoft.com/office/drawing/2014/main" id="{1A83E690-2508-4925-B00F-0CAEAE3A1EA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0730" t="1701" r="20730" b="1701"/>
          <a:stretch/>
        </p:blipFill>
        <p:spPr>
          <a:xfrm>
            <a:off x="7452483" y="1566517"/>
            <a:ext cx="449536" cy="741782"/>
          </a:xfrm>
          <a:prstGeom prst="rect">
            <a:avLst/>
          </a:prstGeom>
        </p:spPr>
      </p:pic>
      <p:sp>
        <p:nvSpPr>
          <p:cNvPr id="46" name="Rectángulo 45">
            <a:extLst>
              <a:ext uri="{FF2B5EF4-FFF2-40B4-BE49-F238E27FC236}">
                <a16:creationId xmlns:a16="http://schemas.microsoft.com/office/drawing/2014/main" id="{66F30E13-1A53-4CCE-BD28-498B4F0AB2EA}"/>
              </a:ext>
            </a:extLst>
          </p:cNvPr>
          <p:cNvSpPr/>
          <p:nvPr/>
        </p:nvSpPr>
        <p:spPr>
          <a:xfrm>
            <a:off x="6105385" y="2030735"/>
            <a:ext cx="691215" cy="307777"/>
          </a:xfrm>
          <a:prstGeom prst="rect">
            <a:avLst/>
          </a:prstGeom>
        </p:spPr>
        <p:txBody>
          <a:bodyPr wrap="none">
            <a:spAutoFit/>
          </a:bodyPr>
          <a:lstStyle/>
          <a:p>
            <a:r>
              <a:rPr lang="es-AR" sz="1400" b="1" dirty="0"/>
              <a:t>ZX8SP</a:t>
            </a:r>
            <a:endParaRPr lang="es-AR" sz="1400" dirty="0"/>
          </a:p>
        </p:txBody>
      </p:sp>
      <p:pic>
        <p:nvPicPr>
          <p:cNvPr id="65" name="Imagen 64" descr="Imagen que contiene monitor, reloj, pared, pantalla&#10;&#10;Descripción generada automáticamente">
            <a:extLst>
              <a:ext uri="{FF2B5EF4-FFF2-40B4-BE49-F238E27FC236}">
                <a16:creationId xmlns:a16="http://schemas.microsoft.com/office/drawing/2014/main" id="{CC96777C-B9E2-47EA-B462-21A1A52411F0}"/>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467" t="13667" r="2762" b="22258"/>
          <a:stretch/>
        </p:blipFill>
        <p:spPr>
          <a:xfrm>
            <a:off x="9290662" y="5166869"/>
            <a:ext cx="977356" cy="667849"/>
          </a:xfrm>
          <a:prstGeom prst="rect">
            <a:avLst/>
          </a:prstGeom>
        </p:spPr>
      </p:pic>
      <p:sp>
        <p:nvSpPr>
          <p:cNvPr id="71" name="Rectángulo 70">
            <a:extLst>
              <a:ext uri="{FF2B5EF4-FFF2-40B4-BE49-F238E27FC236}">
                <a16:creationId xmlns:a16="http://schemas.microsoft.com/office/drawing/2014/main" id="{3B843F0D-DBB1-4A42-9FDA-E78593129CA1}"/>
              </a:ext>
            </a:extLst>
          </p:cNvPr>
          <p:cNvSpPr/>
          <p:nvPr/>
        </p:nvSpPr>
        <p:spPr>
          <a:xfrm>
            <a:off x="5498835" y="5837333"/>
            <a:ext cx="619080" cy="307777"/>
          </a:xfrm>
          <a:prstGeom prst="rect">
            <a:avLst/>
          </a:prstGeom>
        </p:spPr>
        <p:txBody>
          <a:bodyPr wrap="none">
            <a:spAutoFit/>
          </a:bodyPr>
          <a:lstStyle/>
          <a:p>
            <a:r>
              <a:rPr lang="es-AR" sz="1400" b="1" dirty="0"/>
              <a:t>K10H</a:t>
            </a:r>
            <a:endParaRPr lang="es-AR" sz="1400" dirty="0"/>
          </a:p>
        </p:txBody>
      </p:sp>
      <p:sp>
        <p:nvSpPr>
          <p:cNvPr id="73" name="Rectángulo 72">
            <a:extLst>
              <a:ext uri="{FF2B5EF4-FFF2-40B4-BE49-F238E27FC236}">
                <a16:creationId xmlns:a16="http://schemas.microsoft.com/office/drawing/2014/main" id="{AB92F9DF-2840-4E1F-AD15-8C250A9B7FB3}"/>
              </a:ext>
            </a:extLst>
          </p:cNvPr>
          <p:cNvSpPr/>
          <p:nvPr/>
        </p:nvSpPr>
        <p:spPr>
          <a:xfrm>
            <a:off x="6887898" y="5836224"/>
            <a:ext cx="497252" cy="307777"/>
          </a:xfrm>
          <a:prstGeom prst="rect">
            <a:avLst/>
          </a:prstGeom>
        </p:spPr>
        <p:txBody>
          <a:bodyPr wrap="none">
            <a:spAutoFit/>
          </a:bodyPr>
          <a:lstStyle/>
          <a:p>
            <a:r>
              <a:rPr lang="es-AR" sz="1400" b="1" dirty="0"/>
              <a:t>K32</a:t>
            </a:r>
            <a:endParaRPr lang="es-AR" sz="1400" dirty="0"/>
          </a:p>
        </p:txBody>
      </p:sp>
      <p:sp>
        <p:nvSpPr>
          <p:cNvPr id="74" name="Rectángulo 73">
            <a:extLst>
              <a:ext uri="{FF2B5EF4-FFF2-40B4-BE49-F238E27FC236}">
                <a16:creationId xmlns:a16="http://schemas.microsoft.com/office/drawing/2014/main" id="{7ADEEA3B-23E5-4516-A32C-1F928581D3D7}"/>
              </a:ext>
            </a:extLst>
          </p:cNvPr>
          <p:cNvSpPr/>
          <p:nvPr/>
        </p:nvSpPr>
        <p:spPr>
          <a:xfrm>
            <a:off x="8213178" y="5842614"/>
            <a:ext cx="497252" cy="307777"/>
          </a:xfrm>
          <a:prstGeom prst="rect">
            <a:avLst/>
          </a:prstGeom>
        </p:spPr>
        <p:txBody>
          <a:bodyPr wrap="none">
            <a:spAutoFit/>
          </a:bodyPr>
          <a:lstStyle/>
          <a:p>
            <a:r>
              <a:rPr lang="es-AR" sz="1400" b="1" dirty="0"/>
              <a:t>K35</a:t>
            </a:r>
            <a:endParaRPr lang="es-AR" sz="1400" dirty="0"/>
          </a:p>
        </p:txBody>
      </p:sp>
      <p:sp>
        <p:nvSpPr>
          <p:cNvPr id="75" name="Rectángulo 74">
            <a:extLst>
              <a:ext uri="{FF2B5EF4-FFF2-40B4-BE49-F238E27FC236}">
                <a16:creationId xmlns:a16="http://schemas.microsoft.com/office/drawing/2014/main" id="{3A2CB3AE-FBF8-4D04-9D9A-488E5BCE99D8}"/>
              </a:ext>
            </a:extLst>
          </p:cNvPr>
          <p:cNvSpPr/>
          <p:nvPr/>
        </p:nvSpPr>
        <p:spPr>
          <a:xfrm>
            <a:off x="9467397" y="5854662"/>
            <a:ext cx="623889" cy="307777"/>
          </a:xfrm>
          <a:prstGeom prst="rect">
            <a:avLst/>
          </a:prstGeom>
        </p:spPr>
        <p:txBody>
          <a:bodyPr wrap="none">
            <a:spAutoFit/>
          </a:bodyPr>
          <a:lstStyle/>
          <a:p>
            <a:r>
              <a:rPr lang="es-AR" sz="1400" b="1" dirty="0"/>
              <a:t>TM70</a:t>
            </a:r>
            <a:endParaRPr lang="es-AR" sz="1400" dirty="0"/>
          </a:p>
        </p:txBody>
      </p:sp>
      <p:cxnSp>
        <p:nvCxnSpPr>
          <p:cNvPr id="88" name="Conector recto 87">
            <a:extLst>
              <a:ext uri="{FF2B5EF4-FFF2-40B4-BE49-F238E27FC236}">
                <a16:creationId xmlns:a16="http://schemas.microsoft.com/office/drawing/2014/main" id="{2A788E70-2B38-4150-8907-ED539A78906F}"/>
              </a:ext>
            </a:extLst>
          </p:cNvPr>
          <p:cNvCxnSpPr>
            <a:stCxn id="57" idx="3"/>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95" name="Conector recto 94">
            <a:extLst>
              <a:ext uri="{FF2B5EF4-FFF2-40B4-BE49-F238E27FC236}">
                <a16:creationId xmlns:a16="http://schemas.microsoft.com/office/drawing/2014/main" id="{FB9BA981-4F03-4271-BF57-471881CA1B95}"/>
              </a:ext>
            </a:extLst>
          </p:cNvPr>
          <p:cNvCxnSpPr>
            <a:cxnSpLocks/>
            <a:stCxn id="65" idx="1"/>
            <a:endCxn id="61" idx="3"/>
          </p:cNvCxnSpPr>
          <p:nvPr/>
        </p:nvCxnSpPr>
        <p:spPr>
          <a:xfrm flipH="1">
            <a:off x="8836042" y="5500793"/>
            <a:ext cx="454621" cy="0"/>
          </a:xfrm>
          <a:prstGeom prst="line">
            <a:avLst/>
          </a:prstGeom>
        </p:spPr>
        <p:style>
          <a:lnRef idx="2">
            <a:schemeClr val="dk1"/>
          </a:lnRef>
          <a:fillRef idx="0">
            <a:schemeClr val="dk1"/>
          </a:fillRef>
          <a:effectRef idx="1">
            <a:schemeClr val="dk1"/>
          </a:effectRef>
          <a:fontRef idx="minor">
            <a:schemeClr val="tx1"/>
          </a:fontRef>
        </p:style>
      </p:cxnSp>
      <p:sp>
        <p:nvSpPr>
          <p:cNvPr id="124" name="Rectángulo 123">
            <a:extLst>
              <a:ext uri="{FF2B5EF4-FFF2-40B4-BE49-F238E27FC236}">
                <a16:creationId xmlns:a16="http://schemas.microsoft.com/office/drawing/2014/main" id="{21EE5B15-C28F-4CB0-B487-8938877DEEAE}"/>
              </a:ext>
            </a:extLst>
          </p:cNvPr>
          <p:cNvSpPr/>
          <p:nvPr/>
        </p:nvSpPr>
        <p:spPr>
          <a:xfrm>
            <a:off x="4918196" y="4960793"/>
            <a:ext cx="627841" cy="307777"/>
          </a:xfrm>
          <a:prstGeom prst="rect">
            <a:avLst/>
          </a:prstGeom>
        </p:spPr>
        <p:txBody>
          <a:bodyPr wrap="square">
            <a:spAutoFit/>
          </a:bodyPr>
          <a:lstStyle/>
          <a:p>
            <a:r>
              <a:rPr lang="es-AR" sz="1400" b="1" dirty="0"/>
              <a:t>K636</a:t>
            </a:r>
            <a:endParaRPr lang="es-AR" sz="1400" dirty="0"/>
          </a:p>
        </p:txBody>
      </p:sp>
      <p:cxnSp>
        <p:nvCxnSpPr>
          <p:cNvPr id="139" name="Conector recto de flecha 138">
            <a:extLst>
              <a:ext uri="{FF2B5EF4-FFF2-40B4-BE49-F238E27FC236}">
                <a16:creationId xmlns:a16="http://schemas.microsoft.com/office/drawing/2014/main" id="{15A8B484-8AD9-482C-A2EC-A7014D24DD39}"/>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9" name="Conector recto 148">
            <a:extLst>
              <a:ext uri="{FF2B5EF4-FFF2-40B4-BE49-F238E27FC236}">
                <a16:creationId xmlns:a16="http://schemas.microsoft.com/office/drawing/2014/main" id="{9F384CB7-384A-4EA2-9132-EE3F4B8753B4}"/>
              </a:ext>
            </a:extLst>
          </p:cNvPr>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150" name="Conector recto 149">
            <a:extLst>
              <a:ext uri="{FF2B5EF4-FFF2-40B4-BE49-F238E27FC236}">
                <a16:creationId xmlns:a16="http://schemas.microsoft.com/office/drawing/2014/main" id="{965C6CC6-01A0-4F99-9AB3-889255C57568}"/>
              </a:ext>
            </a:extLst>
          </p:cNvPr>
          <p:cNvCxnSpPr>
            <a:cxnSpLocks/>
          </p:cNvCxnSpPr>
          <p:nvPr/>
        </p:nvCxnSpPr>
        <p:spPr>
          <a:xfrm flipH="1">
            <a:off x="8836041" y="5500793"/>
            <a:ext cx="454622" cy="1"/>
          </a:xfrm>
          <a:prstGeom prst="line">
            <a:avLst/>
          </a:prstGeom>
        </p:spPr>
        <p:style>
          <a:lnRef idx="2">
            <a:schemeClr val="dk1"/>
          </a:lnRef>
          <a:fillRef idx="0">
            <a:schemeClr val="dk1"/>
          </a:fillRef>
          <a:effectRef idx="1">
            <a:schemeClr val="dk1"/>
          </a:effectRef>
          <a:fontRef idx="minor">
            <a:schemeClr val="tx1"/>
          </a:fontRef>
        </p:style>
      </p:cxnSp>
      <p:sp>
        <p:nvSpPr>
          <p:cNvPr id="158" name="Rectángulo 157">
            <a:extLst>
              <a:ext uri="{FF2B5EF4-FFF2-40B4-BE49-F238E27FC236}">
                <a16:creationId xmlns:a16="http://schemas.microsoft.com/office/drawing/2014/main" id="{16AC6EB7-CCA4-4408-8B24-F2ACA6641E09}"/>
              </a:ext>
            </a:extLst>
          </p:cNvPr>
          <p:cNvSpPr/>
          <p:nvPr/>
        </p:nvSpPr>
        <p:spPr>
          <a:xfrm>
            <a:off x="6887995" y="4599541"/>
            <a:ext cx="1754006" cy="307777"/>
          </a:xfrm>
          <a:prstGeom prst="rect">
            <a:avLst/>
          </a:prstGeom>
        </p:spPr>
        <p:txBody>
          <a:bodyPr wrap="none">
            <a:spAutoFit/>
          </a:bodyPr>
          <a:lstStyle/>
          <a:p>
            <a:r>
              <a:rPr lang="es-AR" sz="1400" b="1" dirty="0"/>
              <a:t>LINEA TELEFONICA</a:t>
            </a:r>
            <a:endParaRPr lang="es-AR" sz="1400" dirty="0"/>
          </a:p>
        </p:txBody>
      </p:sp>
      <p:cxnSp>
        <p:nvCxnSpPr>
          <p:cNvPr id="165" name="Conector recto de flecha 164">
            <a:extLst>
              <a:ext uri="{FF2B5EF4-FFF2-40B4-BE49-F238E27FC236}">
                <a16:creationId xmlns:a16="http://schemas.microsoft.com/office/drawing/2014/main" id="{FC2B7D75-A2B4-4A60-B512-82714040ACD8}"/>
              </a:ext>
            </a:extLst>
          </p:cNvPr>
          <p:cNvCxnSpPr>
            <a:cxnSpLocks/>
            <a:endCxn id="8" idx="0"/>
          </p:cNvCxnSpPr>
          <p:nvPr/>
        </p:nvCxnSpPr>
        <p:spPr>
          <a:xfrm>
            <a:off x="6443165" y="4075285"/>
            <a:ext cx="0" cy="247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64164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 name="Imagen 62">
            <a:extLst>
              <a:ext uri="{FF2B5EF4-FFF2-40B4-BE49-F238E27FC236}">
                <a16:creationId xmlns:a16="http://schemas.microsoft.com/office/drawing/2014/main" id="{BBA27121-DFED-4722-AFD5-EEABCD0F1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cxnSp>
        <p:nvCxnSpPr>
          <p:cNvPr id="135" name="Conector: angular 134">
            <a:extLst>
              <a:ext uri="{FF2B5EF4-FFF2-40B4-BE49-F238E27FC236}">
                <a16:creationId xmlns:a16="http://schemas.microsoft.com/office/drawing/2014/main" id="{FFD29885-F854-4557-965B-84245454D8F6}"/>
              </a:ext>
            </a:extLst>
          </p:cNvPr>
          <p:cNvCxnSpPr>
            <a:cxnSpLocks/>
          </p:cNvCxnSpPr>
          <p:nvPr/>
        </p:nvCxnSpPr>
        <p:spPr>
          <a:xfrm>
            <a:off x="4416005" y="4805038"/>
            <a:ext cx="926435" cy="775004"/>
          </a:xfrm>
          <a:prstGeom prst="bentConnector3">
            <a:avLst/>
          </a:prstGeom>
        </p:spPr>
        <p:style>
          <a:lnRef idx="2">
            <a:schemeClr val="dk1"/>
          </a:lnRef>
          <a:fillRef idx="0">
            <a:schemeClr val="dk1"/>
          </a:fillRef>
          <a:effectRef idx="1">
            <a:schemeClr val="dk1"/>
          </a:effectRef>
          <a:fontRef idx="minor">
            <a:schemeClr val="tx1"/>
          </a:fontRef>
        </p:style>
      </p:cxnSp>
      <p:sp>
        <p:nvSpPr>
          <p:cNvPr id="7" name="Subtítulo 2">
            <a:extLst>
              <a:ext uri="{FF2B5EF4-FFF2-40B4-BE49-F238E27FC236}">
                <a16:creationId xmlns:a16="http://schemas.microsoft.com/office/drawing/2014/main" id="{12B088CF-33BB-49EE-8F14-CB8E37E30F4D}"/>
              </a:ext>
            </a:extLst>
          </p:cNvPr>
          <p:cNvSpPr txBox="1">
            <a:spLocks/>
          </p:cNvSpPr>
          <p:nvPr/>
        </p:nvSpPr>
        <p:spPr>
          <a:xfrm>
            <a:off x="4227123" y="809159"/>
            <a:ext cx="4275513"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Ejemplo de compatibilidad</a:t>
            </a:r>
            <a:endParaRPr lang="es-AR" b="1" dirty="0"/>
          </a:p>
        </p:txBody>
      </p:sp>
      <p:sp>
        <p:nvSpPr>
          <p:cNvPr id="9" name="Subtítulo 2">
            <a:extLst>
              <a:ext uri="{FF2B5EF4-FFF2-40B4-BE49-F238E27FC236}">
                <a16:creationId xmlns:a16="http://schemas.microsoft.com/office/drawing/2014/main" id="{7FD7D339-1226-4CB5-8CF3-986D5B920E82}"/>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cxnSp>
        <p:nvCxnSpPr>
          <p:cNvPr id="24" name="Conector recto 23">
            <a:extLst>
              <a:ext uri="{FF2B5EF4-FFF2-40B4-BE49-F238E27FC236}">
                <a16:creationId xmlns:a16="http://schemas.microsoft.com/office/drawing/2014/main" id="{C8D3FC3E-497A-4316-8E08-135FE834921F}"/>
              </a:ext>
            </a:extLst>
          </p:cNvPr>
          <p:cNvCxnSpPr>
            <a:cxnSpLocks/>
          </p:cNvCxnSpPr>
          <p:nvPr/>
        </p:nvCxnSpPr>
        <p:spPr>
          <a:xfrm>
            <a:off x="6133665" y="2025644"/>
            <a:ext cx="0" cy="370202"/>
          </a:xfrm>
          <a:prstGeom prst="line">
            <a:avLst/>
          </a:prstGeom>
        </p:spPr>
        <p:style>
          <a:lnRef idx="2">
            <a:schemeClr val="dk1"/>
          </a:lnRef>
          <a:fillRef idx="0">
            <a:schemeClr val="dk1"/>
          </a:fillRef>
          <a:effectRef idx="1">
            <a:schemeClr val="dk1"/>
          </a:effectRef>
          <a:fontRef idx="minor">
            <a:schemeClr val="tx1"/>
          </a:fontRef>
        </p:style>
      </p:cxnSp>
      <p:pic>
        <p:nvPicPr>
          <p:cNvPr id="48" name="Picture 7" descr="VDMP3">
            <a:extLst>
              <a:ext uri="{FF2B5EF4-FFF2-40B4-BE49-F238E27FC236}">
                <a16:creationId xmlns:a16="http://schemas.microsoft.com/office/drawing/2014/main" id="{BCD7E561-50F1-4190-B114-CB12BCBFB52C}"/>
              </a:ext>
            </a:extLst>
          </p:cNvPr>
          <p:cNvPicPr>
            <a:picLocks noChangeAspect="1" noChangeArrowheads="1"/>
          </p:cNvPicPr>
          <p:nvPr/>
        </p:nvPicPr>
        <p:blipFill rotWithShape="1">
          <a:blip r:embed="rId4" cstate="print"/>
          <a:srcRect l="14292" r="13639"/>
          <a:stretch/>
        </p:blipFill>
        <p:spPr bwMode="auto">
          <a:xfrm>
            <a:off x="8363984" y="2356155"/>
            <a:ext cx="717920" cy="696237"/>
          </a:xfrm>
          <a:prstGeom prst="rect">
            <a:avLst/>
          </a:prstGeom>
          <a:noFill/>
          <a:ln w="9525">
            <a:noFill/>
            <a:miter lim="800000"/>
            <a:headEnd/>
            <a:tailEnd/>
          </a:ln>
        </p:spPr>
      </p:pic>
      <p:cxnSp>
        <p:nvCxnSpPr>
          <p:cNvPr id="50" name="Conector recto de flecha 49">
            <a:extLst>
              <a:ext uri="{FF2B5EF4-FFF2-40B4-BE49-F238E27FC236}">
                <a16:creationId xmlns:a16="http://schemas.microsoft.com/office/drawing/2014/main" id="{CF94C3A4-59EB-405B-AFC4-47C61EA87ACA}"/>
              </a:ext>
            </a:extLst>
          </p:cNvPr>
          <p:cNvCxnSpPr>
            <a:cxnSpLocks/>
            <a:endCxn id="48" idx="1"/>
          </p:cNvCxnSpPr>
          <p:nvPr/>
        </p:nvCxnSpPr>
        <p:spPr>
          <a:xfrm>
            <a:off x="8001742" y="2704273"/>
            <a:ext cx="36224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2" name="Imagen 51">
            <a:extLst>
              <a:ext uri="{FF2B5EF4-FFF2-40B4-BE49-F238E27FC236}">
                <a16:creationId xmlns:a16="http://schemas.microsoft.com/office/drawing/2014/main" id="{85ADCF85-79E9-46BC-BB48-054ECA8A7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90" t="3872" r="24936" b="3438"/>
          <a:stretch/>
        </p:blipFill>
        <p:spPr>
          <a:xfrm>
            <a:off x="9552384" y="2181277"/>
            <a:ext cx="610212" cy="1045991"/>
          </a:xfrm>
          <a:prstGeom prst="rect">
            <a:avLst/>
          </a:prstGeom>
        </p:spPr>
      </p:pic>
      <p:cxnSp>
        <p:nvCxnSpPr>
          <p:cNvPr id="56" name="Conector recto 55">
            <a:extLst>
              <a:ext uri="{FF2B5EF4-FFF2-40B4-BE49-F238E27FC236}">
                <a16:creationId xmlns:a16="http://schemas.microsoft.com/office/drawing/2014/main" id="{CEEEF504-C37B-4F5B-9A21-28D66AE9ECF8}"/>
              </a:ext>
            </a:extLst>
          </p:cNvPr>
          <p:cNvCxnSpPr>
            <a:stCxn id="48" idx="3"/>
            <a:endCxn id="52" idx="1"/>
          </p:cNvCxnSpPr>
          <p:nvPr/>
        </p:nvCxnSpPr>
        <p:spPr>
          <a:xfrm flipV="1">
            <a:off x="9081904" y="2704273"/>
            <a:ext cx="470480" cy="1"/>
          </a:xfrm>
          <a:prstGeom prst="line">
            <a:avLst/>
          </a:prstGeom>
        </p:spPr>
        <p:style>
          <a:lnRef idx="2">
            <a:schemeClr val="dk1"/>
          </a:lnRef>
          <a:fillRef idx="0">
            <a:schemeClr val="dk1"/>
          </a:fillRef>
          <a:effectRef idx="1">
            <a:schemeClr val="dk1"/>
          </a:effectRef>
          <a:fontRef idx="minor">
            <a:schemeClr val="tx1"/>
          </a:fontRef>
        </p:style>
      </p:cxnSp>
      <p:pic>
        <p:nvPicPr>
          <p:cNvPr id="58" name="Imagen 57">
            <a:extLst>
              <a:ext uri="{FF2B5EF4-FFF2-40B4-BE49-F238E27FC236}">
                <a16:creationId xmlns:a16="http://schemas.microsoft.com/office/drawing/2014/main" id="{EC4ECF9A-575A-4AD9-8A4D-9B3861D654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53" t="35484" r="2679" b="35924"/>
          <a:stretch/>
        </p:blipFill>
        <p:spPr>
          <a:xfrm>
            <a:off x="8387348" y="3689570"/>
            <a:ext cx="1266667" cy="386233"/>
          </a:xfrm>
          <a:prstGeom prst="rect">
            <a:avLst/>
          </a:prstGeom>
        </p:spPr>
      </p:pic>
      <p:cxnSp>
        <p:nvCxnSpPr>
          <p:cNvPr id="60" name="Conector recto de flecha 59">
            <a:extLst>
              <a:ext uri="{FF2B5EF4-FFF2-40B4-BE49-F238E27FC236}">
                <a16:creationId xmlns:a16="http://schemas.microsoft.com/office/drawing/2014/main" id="{29B901E3-E544-4FA8-B80B-C4674062B18C}"/>
              </a:ext>
            </a:extLst>
          </p:cNvPr>
          <p:cNvCxnSpPr>
            <a:cxnSpLocks/>
            <a:endCxn id="58" idx="1"/>
          </p:cNvCxnSpPr>
          <p:nvPr/>
        </p:nvCxnSpPr>
        <p:spPr>
          <a:xfrm>
            <a:off x="8001743" y="3882686"/>
            <a:ext cx="385605"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Conector: angular 61">
            <a:extLst>
              <a:ext uri="{FF2B5EF4-FFF2-40B4-BE49-F238E27FC236}">
                <a16:creationId xmlns:a16="http://schemas.microsoft.com/office/drawing/2014/main" id="{BB6A8547-698A-4494-BC07-ED8FB762B1AE}"/>
              </a:ext>
            </a:extLst>
          </p:cNvPr>
          <p:cNvCxnSpPr>
            <a:stCxn id="58" idx="3"/>
            <a:endCxn id="52" idx="2"/>
          </p:cNvCxnSpPr>
          <p:nvPr/>
        </p:nvCxnSpPr>
        <p:spPr>
          <a:xfrm flipV="1">
            <a:off x="9654014" y="3227268"/>
            <a:ext cx="203476" cy="655419"/>
          </a:xfrm>
          <a:prstGeom prst="bentConnector2">
            <a:avLst/>
          </a:prstGeom>
        </p:spPr>
        <p:style>
          <a:lnRef idx="2">
            <a:schemeClr val="dk1"/>
          </a:lnRef>
          <a:fillRef idx="0">
            <a:schemeClr val="dk1"/>
          </a:fillRef>
          <a:effectRef idx="1">
            <a:schemeClr val="dk1"/>
          </a:effectRef>
          <a:fontRef idx="minor">
            <a:schemeClr val="tx1"/>
          </a:fontRef>
        </p:style>
      </p:cxnSp>
      <p:pic>
        <p:nvPicPr>
          <p:cNvPr id="64" name="Imagen 63" descr="Imagen que contiene electrónica&#10;&#10;Descripción generada automáticamente">
            <a:extLst>
              <a:ext uri="{FF2B5EF4-FFF2-40B4-BE49-F238E27FC236}">
                <a16:creationId xmlns:a16="http://schemas.microsoft.com/office/drawing/2014/main" id="{76231D99-20FB-41D7-8BB7-CC1B35D516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937" t="4060" r="34261" b="6721"/>
          <a:stretch/>
        </p:blipFill>
        <p:spPr>
          <a:xfrm>
            <a:off x="2666646" y="2018069"/>
            <a:ext cx="486824" cy="1202499"/>
          </a:xfrm>
          <a:prstGeom prst="rect">
            <a:avLst/>
          </a:prstGeom>
        </p:spPr>
      </p:pic>
      <p:cxnSp>
        <p:nvCxnSpPr>
          <p:cNvPr id="66" name="Conector recto de flecha 65">
            <a:extLst>
              <a:ext uri="{FF2B5EF4-FFF2-40B4-BE49-F238E27FC236}">
                <a16:creationId xmlns:a16="http://schemas.microsoft.com/office/drawing/2014/main" id="{BFB6B8A5-D572-465D-85F1-8DC0850DDB8A}"/>
              </a:ext>
            </a:extLst>
          </p:cNvPr>
          <p:cNvCxnSpPr>
            <a:cxnSpLocks/>
          </p:cNvCxnSpPr>
          <p:nvPr/>
        </p:nvCxnSpPr>
        <p:spPr>
          <a:xfrm flipH="1">
            <a:off x="3089750" y="2852936"/>
            <a:ext cx="10277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68" name="Imagen 67" descr="Imagen que contiene interior&#10;&#10;Descripción generada automáticamente">
            <a:extLst>
              <a:ext uri="{FF2B5EF4-FFF2-40B4-BE49-F238E27FC236}">
                <a16:creationId xmlns:a16="http://schemas.microsoft.com/office/drawing/2014/main" id="{37BE6EB9-27AA-4C74-87A1-0D1A885D55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196" t="10101" r="24279" b="10101"/>
          <a:stretch/>
        </p:blipFill>
        <p:spPr>
          <a:xfrm>
            <a:off x="1955308" y="1653647"/>
            <a:ext cx="478954" cy="741781"/>
          </a:xfrm>
          <a:prstGeom prst="rect">
            <a:avLst/>
          </a:prstGeom>
        </p:spPr>
      </p:pic>
      <p:pic>
        <p:nvPicPr>
          <p:cNvPr id="70" name="Imagen 69" descr="Imagen que contiene reloj&#10;&#10;Descripción generada automáticamente">
            <a:extLst>
              <a:ext uri="{FF2B5EF4-FFF2-40B4-BE49-F238E27FC236}">
                <a16:creationId xmlns:a16="http://schemas.microsoft.com/office/drawing/2014/main" id="{900F62C1-EF39-44FD-8DF2-22283FA6BE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094" r="31024" b="321"/>
          <a:stretch/>
        </p:blipFill>
        <p:spPr>
          <a:xfrm>
            <a:off x="2001051" y="2786224"/>
            <a:ext cx="386916" cy="882087"/>
          </a:xfrm>
          <a:prstGeom prst="rect">
            <a:avLst/>
          </a:prstGeom>
        </p:spPr>
      </p:pic>
      <p:pic>
        <p:nvPicPr>
          <p:cNvPr id="72" name="Imagen 71">
            <a:extLst>
              <a:ext uri="{FF2B5EF4-FFF2-40B4-BE49-F238E27FC236}">
                <a16:creationId xmlns:a16="http://schemas.microsoft.com/office/drawing/2014/main" id="{0787C367-8742-434F-89BF-B35AE8DEDF3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951" t="8226" r="15724" b="8308"/>
          <a:stretch/>
        </p:blipFill>
        <p:spPr>
          <a:xfrm>
            <a:off x="2648955" y="4604329"/>
            <a:ext cx="899110" cy="1097534"/>
          </a:xfrm>
          <a:prstGeom prst="rect">
            <a:avLst/>
          </a:prstGeom>
        </p:spPr>
      </p:pic>
      <p:cxnSp>
        <p:nvCxnSpPr>
          <p:cNvPr id="81" name="Conector: angular 80">
            <a:extLst>
              <a:ext uri="{FF2B5EF4-FFF2-40B4-BE49-F238E27FC236}">
                <a16:creationId xmlns:a16="http://schemas.microsoft.com/office/drawing/2014/main" id="{7BC94C60-D224-4C38-8CDC-477421C6E984}"/>
              </a:ext>
            </a:extLst>
          </p:cNvPr>
          <p:cNvCxnSpPr>
            <a:cxnSpLocks/>
          </p:cNvCxnSpPr>
          <p:nvPr/>
        </p:nvCxnSpPr>
        <p:spPr>
          <a:xfrm rot="5400000">
            <a:off x="3021453" y="3806879"/>
            <a:ext cx="1213395" cy="978774"/>
          </a:xfrm>
          <a:prstGeom prst="bentConnector3">
            <a:avLst/>
          </a:prstGeom>
          <a:ln>
            <a:tailEnd type="triangle"/>
          </a:ln>
        </p:spPr>
        <p:style>
          <a:lnRef idx="2">
            <a:schemeClr val="dk1"/>
          </a:lnRef>
          <a:fillRef idx="0">
            <a:schemeClr val="dk1"/>
          </a:fillRef>
          <a:effectRef idx="1">
            <a:schemeClr val="dk1"/>
          </a:effectRef>
          <a:fontRef idx="minor">
            <a:schemeClr val="tx1"/>
          </a:fontRef>
        </p:style>
      </p:cxnSp>
      <p:pic>
        <p:nvPicPr>
          <p:cNvPr id="85" name="Imagen 84">
            <a:extLst>
              <a:ext uri="{FF2B5EF4-FFF2-40B4-BE49-F238E27FC236}">
                <a16:creationId xmlns:a16="http://schemas.microsoft.com/office/drawing/2014/main" id="{1933862A-9AB2-499D-9717-0C693DC856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102" t="10679" r="29836" b="321"/>
          <a:stretch/>
        </p:blipFill>
        <p:spPr>
          <a:xfrm>
            <a:off x="1998360" y="3958091"/>
            <a:ext cx="366378" cy="856706"/>
          </a:xfrm>
          <a:prstGeom prst="rect">
            <a:avLst/>
          </a:prstGeom>
        </p:spPr>
      </p:pic>
      <p:pic>
        <p:nvPicPr>
          <p:cNvPr id="87" name="Imagen 86" descr="Imagen que contiene remoto, electrónica, control, controlador&#10;&#10;Descripción generada automáticamente">
            <a:extLst>
              <a:ext uri="{FF2B5EF4-FFF2-40B4-BE49-F238E27FC236}">
                <a16:creationId xmlns:a16="http://schemas.microsoft.com/office/drawing/2014/main" id="{F0E50730-2F18-4012-A593-8100C6D21D6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0176" t="5425" r="29820" b="7046"/>
          <a:stretch/>
        </p:blipFill>
        <p:spPr>
          <a:xfrm>
            <a:off x="2025019" y="5114680"/>
            <a:ext cx="380679" cy="832920"/>
          </a:xfrm>
          <a:prstGeom prst="rect">
            <a:avLst/>
          </a:prstGeom>
        </p:spPr>
      </p:pic>
      <p:sp>
        <p:nvSpPr>
          <p:cNvPr id="92" name="Rectángulo 91">
            <a:extLst>
              <a:ext uri="{FF2B5EF4-FFF2-40B4-BE49-F238E27FC236}">
                <a16:creationId xmlns:a16="http://schemas.microsoft.com/office/drawing/2014/main" id="{F688F8F4-EFE8-4F17-BCE9-FBB22509B679}"/>
              </a:ext>
            </a:extLst>
          </p:cNvPr>
          <p:cNvSpPr/>
          <p:nvPr/>
        </p:nvSpPr>
        <p:spPr>
          <a:xfrm>
            <a:off x="8306849" y="3050130"/>
            <a:ext cx="798617" cy="307777"/>
          </a:xfrm>
          <a:prstGeom prst="rect">
            <a:avLst/>
          </a:prstGeom>
        </p:spPr>
        <p:txBody>
          <a:bodyPr wrap="none">
            <a:spAutoFit/>
          </a:bodyPr>
          <a:lstStyle/>
          <a:p>
            <a:r>
              <a:rPr lang="es-AR" sz="1400" b="1" dirty="0"/>
              <a:t>VDMP3</a:t>
            </a:r>
            <a:endParaRPr lang="es-AR" sz="1400" dirty="0"/>
          </a:p>
        </p:txBody>
      </p:sp>
      <p:sp>
        <p:nvSpPr>
          <p:cNvPr id="93" name="Rectángulo 92">
            <a:extLst>
              <a:ext uri="{FF2B5EF4-FFF2-40B4-BE49-F238E27FC236}">
                <a16:creationId xmlns:a16="http://schemas.microsoft.com/office/drawing/2014/main" id="{C55843FD-D1BE-4D8C-9048-F47A1E20A594}"/>
              </a:ext>
            </a:extLst>
          </p:cNvPr>
          <p:cNvSpPr/>
          <p:nvPr/>
        </p:nvSpPr>
        <p:spPr>
          <a:xfrm>
            <a:off x="9446961" y="1892680"/>
            <a:ext cx="821059" cy="307777"/>
          </a:xfrm>
          <a:prstGeom prst="rect">
            <a:avLst/>
          </a:prstGeom>
        </p:spPr>
        <p:txBody>
          <a:bodyPr wrap="none">
            <a:spAutoFit/>
          </a:bodyPr>
          <a:lstStyle/>
          <a:p>
            <a:r>
              <a:rPr lang="es-AR" sz="1400" b="1" dirty="0"/>
              <a:t>PCS250</a:t>
            </a:r>
            <a:endParaRPr lang="es-AR" sz="1400" dirty="0"/>
          </a:p>
        </p:txBody>
      </p:sp>
      <p:sp>
        <p:nvSpPr>
          <p:cNvPr id="94" name="Rectángulo 93">
            <a:extLst>
              <a:ext uri="{FF2B5EF4-FFF2-40B4-BE49-F238E27FC236}">
                <a16:creationId xmlns:a16="http://schemas.microsoft.com/office/drawing/2014/main" id="{1A8C3994-8999-4D86-9968-502153DB4E44}"/>
              </a:ext>
            </a:extLst>
          </p:cNvPr>
          <p:cNvSpPr/>
          <p:nvPr/>
        </p:nvSpPr>
        <p:spPr>
          <a:xfrm>
            <a:off x="8340853" y="4032367"/>
            <a:ext cx="638316" cy="307777"/>
          </a:xfrm>
          <a:prstGeom prst="rect">
            <a:avLst/>
          </a:prstGeom>
        </p:spPr>
        <p:txBody>
          <a:bodyPr wrap="none">
            <a:spAutoFit/>
          </a:bodyPr>
          <a:lstStyle/>
          <a:p>
            <a:r>
              <a:rPr lang="es-AR" sz="1400" b="1" dirty="0"/>
              <a:t>IP150</a:t>
            </a:r>
            <a:endParaRPr lang="es-AR" sz="1400" dirty="0"/>
          </a:p>
        </p:txBody>
      </p:sp>
      <p:sp>
        <p:nvSpPr>
          <p:cNvPr id="17" name="Rectángulo 16">
            <a:extLst>
              <a:ext uri="{FF2B5EF4-FFF2-40B4-BE49-F238E27FC236}">
                <a16:creationId xmlns:a16="http://schemas.microsoft.com/office/drawing/2014/main" id="{CC0E793D-A1F9-4B1B-9FD8-9D00812E37BC}"/>
              </a:ext>
            </a:extLst>
          </p:cNvPr>
          <p:cNvSpPr/>
          <p:nvPr/>
        </p:nvSpPr>
        <p:spPr>
          <a:xfrm>
            <a:off x="2666647" y="3256697"/>
            <a:ext cx="511679" cy="307777"/>
          </a:xfrm>
          <a:prstGeom prst="rect">
            <a:avLst/>
          </a:prstGeom>
        </p:spPr>
        <p:txBody>
          <a:bodyPr wrap="none">
            <a:spAutoFit/>
          </a:bodyPr>
          <a:lstStyle/>
          <a:p>
            <a:r>
              <a:rPr lang="es-AR" sz="1400" b="1" dirty="0"/>
              <a:t>RX1</a:t>
            </a:r>
            <a:endParaRPr lang="es-AR" sz="1400" dirty="0"/>
          </a:p>
        </p:txBody>
      </p:sp>
      <p:sp>
        <p:nvSpPr>
          <p:cNvPr id="19" name="Rectángulo 18">
            <a:extLst>
              <a:ext uri="{FF2B5EF4-FFF2-40B4-BE49-F238E27FC236}">
                <a16:creationId xmlns:a16="http://schemas.microsoft.com/office/drawing/2014/main" id="{632515E7-67ED-4479-A2B2-DF7141DCB66B}"/>
              </a:ext>
            </a:extLst>
          </p:cNvPr>
          <p:cNvSpPr/>
          <p:nvPr/>
        </p:nvSpPr>
        <p:spPr>
          <a:xfrm>
            <a:off x="2807047" y="5739596"/>
            <a:ext cx="587020" cy="307777"/>
          </a:xfrm>
          <a:prstGeom prst="rect">
            <a:avLst/>
          </a:prstGeom>
        </p:spPr>
        <p:txBody>
          <a:bodyPr wrap="none">
            <a:spAutoFit/>
          </a:bodyPr>
          <a:lstStyle/>
          <a:p>
            <a:r>
              <a:rPr lang="es-AR" sz="1400" b="1" dirty="0"/>
              <a:t>RTX3</a:t>
            </a:r>
            <a:endParaRPr lang="es-AR" sz="1400" dirty="0"/>
          </a:p>
        </p:txBody>
      </p:sp>
      <p:sp>
        <p:nvSpPr>
          <p:cNvPr id="21" name="Rectángulo 20">
            <a:extLst>
              <a:ext uri="{FF2B5EF4-FFF2-40B4-BE49-F238E27FC236}">
                <a16:creationId xmlns:a16="http://schemas.microsoft.com/office/drawing/2014/main" id="{9C6825A6-C969-4BA2-8079-A26342915D13}"/>
              </a:ext>
            </a:extLst>
          </p:cNvPr>
          <p:cNvSpPr/>
          <p:nvPr/>
        </p:nvSpPr>
        <p:spPr>
          <a:xfrm>
            <a:off x="1780449" y="2445028"/>
            <a:ext cx="846707" cy="307777"/>
          </a:xfrm>
          <a:prstGeom prst="rect">
            <a:avLst/>
          </a:prstGeom>
        </p:spPr>
        <p:txBody>
          <a:bodyPr wrap="none">
            <a:spAutoFit/>
          </a:bodyPr>
          <a:lstStyle/>
          <a:p>
            <a:r>
              <a:rPr lang="es-AR" sz="1400" b="1" dirty="0"/>
              <a:t>REM101</a:t>
            </a:r>
            <a:endParaRPr lang="es-AR" sz="1400" dirty="0"/>
          </a:p>
        </p:txBody>
      </p:sp>
      <p:sp>
        <p:nvSpPr>
          <p:cNvPr id="23" name="Rectángulo 22">
            <a:extLst>
              <a:ext uri="{FF2B5EF4-FFF2-40B4-BE49-F238E27FC236}">
                <a16:creationId xmlns:a16="http://schemas.microsoft.com/office/drawing/2014/main" id="{65AF614B-1D9D-477E-8829-FCD0266C9CD3}"/>
              </a:ext>
            </a:extLst>
          </p:cNvPr>
          <p:cNvSpPr/>
          <p:nvPr/>
        </p:nvSpPr>
        <p:spPr>
          <a:xfrm>
            <a:off x="1830943" y="3595596"/>
            <a:ext cx="745717" cy="307777"/>
          </a:xfrm>
          <a:prstGeom prst="rect">
            <a:avLst/>
          </a:prstGeom>
        </p:spPr>
        <p:txBody>
          <a:bodyPr wrap="none">
            <a:spAutoFit/>
          </a:bodyPr>
          <a:lstStyle/>
          <a:p>
            <a:r>
              <a:rPr lang="es-AR" sz="1400" b="1" dirty="0"/>
              <a:t>REM15</a:t>
            </a:r>
            <a:endParaRPr lang="es-AR" sz="1400" dirty="0"/>
          </a:p>
        </p:txBody>
      </p:sp>
      <p:sp>
        <p:nvSpPr>
          <p:cNvPr id="25" name="Rectángulo 24">
            <a:extLst>
              <a:ext uri="{FF2B5EF4-FFF2-40B4-BE49-F238E27FC236}">
                <a16:creationId xmlns:a16="http://schemas.microsoft.com/office/drawing/2014/main" id="{B807DDAE-0388-4B8B-BDD7-AF2DD981B047}"/>
              </a:ext>
            </a:extLst>
          </p:cNvPr>
          <p:cNvSpPr/>
          <p:nvPr/>
        </p:nvSpPr>
        <p:spPr>
          <a:xfrm>
            <a:off x="1911099" y="4804240"/>
            <a:ext cx="644728" cy="307777"/>
          </a:xfrm>
          <a:prstGeom prst="rect">
            <a:avLst/>
          </a:prstGeom>
        </p:spPr>
        <p:txBody>
          <a:bodyPr wrap="none">
            <a:spAutoFit/>
          </a:bodyPr>
          <a:lstStyle/>
          <a:p>
            <a:r>
              <a:rPr lang="es-AR" sz="1400" b="1" dirty="0"/>
              <a:t>REM2</a:t>
            </a:r>
            <a:endParaRPr lang="es-AR" sz="1400" dirty="0"/>
          </a:p>
        </p:txBody>
      </p:sp>
      <p:sp>
        <p:nvSpPr>
          <p:cNvPr id="27" name="Rectángulo 26">
            <a:extLst>
              <a:ext uri="{FF2B5EF4-FFF2-40B4-BE49-F238E27FC236}">
                <a16:creationId xmlns:a16="http://schemas.microsoft.com/office/drawing/2014/main" id="{82402398-D0D5-4643-87AA-8DFA1234448C}"/>
              </a:ext>
            </a:extLst>
          </p:cNvPr>
          <p:cNvSpPr/>
          <p:nvPr/>
        </p:nvSpPr>
        <p:spPr>
          <a:xfrm>
            <a:off x="1885870" y="5866091"/>
            <a:ext cx="644728" cy="307777"/>
          </a:xfrm>
          <a:prstGeom prst="rect">
            <a:avLst/>
          </a:prstGeom>
        </p:spPr>
        <p:txBody>
          <a:bodyPr wrap="none">
            <a:spAutoFit/>
          </a:bodyPr>
          <a:lstStyle/>
          <a:p>
            <a:r>
              <a:rPr lang="es-AR" sz="1400" b="1" dirty="0"/>
              <a:t>REM3</a:t>
            </a:r>
            <a:endParaRPr lang="es-AR" sz="1400" dirty="0"/>
          </a:p>
        </p:txBody>
      </p:sp>
      <p:sp>
        <p:nvSpPr>
          <p:cNvPr id="28" name="Rectángulo 27">
            <a:extLst>
              <a:ext uri="{FF2B5EF4-FFF2-40B4-BE49-F238E27FC236}">
                <a16:creationId xmlns:a16="http://schemas.microsoft.com/office/drawing/2014/main" id="{91657296-74F1-49BA-A3D2-5799F670E285}"/>
              </a:ext>
            </a:extLst>
          </p:cNvPr>
          <p:cNvSpPr/>
          <p:nvPr/>
        </p:nvSpPr>
        <p:spPr>
          <a:xfrm>
            <a:off x="9317144" y="3331189"/>
            <a:ext cx="1184940" cy="307777"/>
          </a:xfrm>
          <a:prstGeom prst="rect">
            <a:avLst/>
          </a:prstGeom>
        </p:spPr>
        <p:txBody>
          <a:bodyPr wrap="none">
            <a:spAutoFit/>
          </a:bodyPr>
          <a:lstStyle/>
          <a:p>
            <a:r>
              <a:rPr lang="es-AR" sz="1400" b="1" dirty="0"/>
              <a:t>COMCABLE</a:t>
            </a:r>
            <a:endParaRPr lang="es-AR" sz="1400" dirty="0"/>
          </a:p>
        </p:txBody>
      </p:sp>
      <p:pic>
        <p:nvPicPr>
          <p:cNvPr id="3" name="Imagen 2">
            <a:extLst>
              <a:ext uri="{FF2B5EF4-FFF2-40B4-BE49-F238E27FC236}">
                <a16:creationId xmlns:a16="http://schemas.microsoft.com/office/drawing/2014/main" id="{93AC3375-BBED-4432-9DF8-202D84B885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7536" y="2350191"/>
            <a:ext cx="3884206" cy="1760693"/>
          </a:xfrm>
          <a:prstGeom prst="rect">
            <a:avLst/>
          </a:prstGeom>
        </p:spPr>
      </p:pic>
      <p:pic>
        <p:nvPicPr>
          <p:cNvPr id="5" name="Imagen 4" descr="Imagen que contiene remoto, electrónica, interior, controlador&#10;&#10;Descripción generada automáticamente">
            <a:extLst>
              <a:ext uri="{FF2B5EF4-FFF2-40B4-BE49-F238E27FC236}">
                <a16:creationId xmlns:a16="http://schemas.microsoft.com/office/drawing/2014/main" id="{8D989C80-283B-46EF-91CE-E433030FAEE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9177" t="28833" r="7237" b="25336"/>
          <a:stretch/>
        </p:blipFill>
        <p:spPr>
          <a:xfrm>
            <a:off x="4295262" y="4372952"/>
            <a:ext cx="1199375" cy="610211"/>
          </a:xfrm>
          <a:prstGeom prst="rect">
            <a:avLst/>
          </a:prstGeom>
        </p:spPr>
      </p:pic>
      <p:pic>
        <p:nvPicPr>
          <p:cNvPr id="8" name="Imagen 7" descr="Imagen que contiene interior, sentado, blanco&#10;&#10;Descripción generada automáticamente">
            <a:extLst>
              <a:ext uri="{FF2B5EF4-FFF2-40B4-BE49-F238E27FC236}">
                <a16:creationId xmlns:a16="http://schemas.microsoft.com/office/drawing/2014/main" id="{B4BFFBED-66DF-4B23-9C5F-91324C810C5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97799" y="4322395"/>
            <a:ext cx="490733" cy="705598"/>
          </a:xfrm>
          <a:prstGeom prst="rect">
            <a:avLst/>
          </a:prstGeom>
        </p:spPr>
      </p:pic>
      <p:cxnSp>
        <p:nvCxnSpPr>
          <p:cNvPr id="12" name="Conector recto de flecha 11">
            <a:extLst>
              <a:ext uri="{FF2B5EF4-FFF2-40B4-BE49-F238E27FC236}">
                <a16:creationId xmlns:a16="http://schemas.microsoft.com/office/drawing/2014/main" id="{66BC0585-C2C5-4D98-A833-FF75BE0E25E7}"/>
              </a:ext>
            </a:extLst>
          </p:cNvPr>
          <p:cNvCxnSpPr/>
          <p:nvPr/>
        </p:nvCxnSpPr>
        <p:spPr>
          <a:xfrm>
            <a:off x="7702146" y="4133139"/>
            <a:ext cx="0" cy="4337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Conector recto de flecha 13">
            <a:extLst>
              <a:ext uri="{FF2B5EF4-FFF2-40B4-BE49-F238E27FC236}">
                <a16:creationId xmlns:a16="http://schemas.microsoft.com/office/drawing/2014/main" id="{CEAAA491-999C-4431-9607-B6AF498F4DE3}"/>
              </a:ext>
            </a:extLst>
          </p:cNvPr>
          <p:cNvCxnSpPr>
            <a:cxnSpLocks/>
            <a:endCxn id="5" idx="0"/>
          </p:cNvCxnSpPr>
          <p:nvPr/>
        </p:nvCxnSpPr>
        <p:spPr>
          <a:xfrm flipH="1">
            <a:off x="4894949" y="4060683"/>
            <a:ext cx="6812" cy="312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Rectángulo 14">
            <a:extLst>
              <a:ext uri="{FF2B5EF4-FFF2-40B4-BE49-F238E27FC236}">
                <a16:creationId xmlns:a16="http://schemas.microsoft.com/office/drawing/2014/main" id="{1CA886CF-AD69-48A5-BF1B-9389D35554AA}"/>
              </a:ext>
            </a:extLst>
          </p:cNvPr>
          <p:cNvSpPr/>
          <p:nvPr/>
        </p:nvSpPr>
        <p:spPr>
          <a:xfrm>
            <a:off x="6164102" y="4949617"/>
            <a:ext cx="573778" cy="307777"/>
          </a:xfrm>
          <a:prstGeom prst="rect">
            <a:avLst/>
          </a:prstGeom>
        </p:spPr>
        <p:txBody>
          <a:bodyPr wrap="square">
            <a:spAutoFit/>
          </a:bodyPr>
          <a:lstStyle/>
          <a:p>
            <a:r>
              <a:rPr lang="es-AR" sz="1400" b="1" dirty="0"/>
              <a:t>NV5</a:t>
            </a:r>
            <a:endParaRPr lang="es-AR" sz="1400" dirty="0"/>
          </a:p>
        </p:txBody>
      </p:sp>
      <p:pic>
        <p:nvPicPr>
          <p:cNvPr id="51" name="Imagen 50" descr="Imagen que contiene remoto, controlador, electrónica, juego&#10;&#10;Descripción generada automáticamente">
            <a:extLst>
              <a:ext uri="{FF2B5EF4-FFF2-40B4-BE49-F238E27FC236}">
                <a16:creationId xmlns:a16="http://schemas.microsoft.com/office/drawing/2014/main" id="{A33FFBA7-2E4C-49C0-B5C1-3C8F0F0B0CF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331" t="17201" r="5017" b="17403"/>
          <a:stretch/>
        </p:blipFill>
        <p:spPr>
          <a:xfrm>
            <a:off x="5362317" y="5268570"/>
            <a:ext cx="899110" cy="589183"/>
          </a:xfrm>
          <a:prstGeom prst="rect">
            <a:avLst/>
          </a:prstGeom>
        </p:spPr>
      </p:pic>
      <p:pic>
        <p:nvPicPr>
          <p:cNvPr id="57" name="Imagen 56" descr="Imagen que contiene electrónica, blanco, remoto, controlador&#10;&#10;Descripción generada automáticamente">
            <a:extLst>
              <a:ext uri="{FF2B5EF4-FFF2-40B4-BE49-F238E27FC236}">
                <a16:creationId xmlns:a16="http://schemas.microsoft.com/office/drawing/2014/main" id="{EBB1CFD6-039C-4809-AAE2-8BBD91832EF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4697" t="9177" r="12079" b="7665"/>
          <a:stretch/>
        </p:blipFill>
        <p:spPr>
          <a:xfrm>
            <a:off x="6834779" y="5193488"/>
            <a:ext cx="628313" cy="736906"/>
          </a:xfrm>
          <a:prstGeom prst="rect">
            <a:avLst/>
          </a:prstGeom>
        </p:spPr>
      </p:pic>
      <p:pic>
        <p:nvPicPr>
          <p:cNvPr id="61" name="Imagen 60" descr="Imagen que contiene electrónica, blanco, calculadora, monitor&#10;&#10;Descripción generada automáticamente">
            <a:extLst>
              <a:ext uri="{FF2B5EF4-FFF2-40B4-BE49-F238E27FC236}">
                <a16:creationId xmlns:a16="http://schemas.microsoft.com/office/drawing/2014/main" id="{123931CD-572C-461A-A7A3-236B54C466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71579" y="5071320"/>
            <a:ext cx="764463" cy="858947"/>
          </a:xfrm>
          <a:prstGeom prst="rect">
            <a:avLst/>
          </a:prstGeom>
        </p:spPr>
      </p:pic>
      <p:cxnSp>
        <p:nvCxnSpPr>
          <p:cNvPr id="82" name="Conector recto 81">
            <a:extLst>
              <a:ext uri="{FF2B5EF4-FFF2-40B4-BE49-F238E27FC236}">
                <a16:creationId xmlns:a16="http://schemas.microsoft.com/office/drawing/2014/main" id="{EF65B0EF-6D16-4251-AF69-42A5D02D0893}"/>
              </a:ext>
            </a:extLst>
          </p:cNvPr>
          <p:cNvCxnSpPr>
            <a:stCxn id="51" idx="3"/>
            <a:endCxn id="57" idx="1"/>
          </p:cNvCxnSpPr>
          <p:nvPr/>
        </p:nvCxnSpPr>
        <p:spPr>
          <a:xfrm flipV="1">
            <a:off x="6261428" y="5561941"/>
            <a:ext cx="573351" cy="1220"/>
          </a:xfrm>
          <a:prstGeom prst="line">
            <a:avLst/>
          </a:prstGeom>
        </p:spPr>
        <p:style>
          <a:lnRef idx="2">
            <a:schemeClr val="dk1"/>
          </a:lnRef>
          <a:fillRef idx="0">
            <a:schemeClr val="dk1"/>
          </a:fillRef>
          <a:effectRef idx="1">
            <a:schemeClr val="dk1"/>
          </a:effectRef>
          <a:fontRef idx="minor">
            <a:schemeClr val="tx1"/>
          </a:fontRef>
        </p:style>
      </p:cxnSp>
      <p:cxnSp>
        <p:nvCxnSpPr>
          <p:cNvPr id="26" name="Conector recto de flecha 25">
            <a:extLst>
              <a:ext uri="{FF2B5EF4-FFF2-40B4-BE49-F238E27FC236}">
                <a16:creationId xmlns:a16="http://schemas.microsoft.com/office/drawing/2014/main" id="{803CD2A8-4DB2-4EA0-A76E-167E694E4348}"/>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1" name="Rectángulo 90">
            <a:extLst>
              <a:ext uri="{FF2B5EF4-FFF2-40B4-BE49-F238E27FC236}">
                <a16:creationId xmlns:a16="http://schemas.microsoft.com/office/drawing/2014/main" id="{8878783C-7221-4776-A04C-AA4F00F0FF17}"/>
              </a:ext>
            </a:extLst>
          </p:cNvPr>
          <p:cNvSpPr/>
          <p:nvPr/>
        </p:nvSpPr>
        <p:spPr>
          <a:xfrm>
            <a:off x="7846024" y="1955301"/>
            <a:ext cx="769763" cy="307777"/>
          </a:xfrm>
          <a:prstGeom prst="rect">
            <a:avLst/>
          </a:prstGeom>
        </p:spPr>
        <p:txBody>
          <a:bodyPr wrap="none">
            <a:spAutoFit/>
          </a:bodyPr>
          <a:lstStyle/>
          <a:p>
            <a:r>
              <a:rPr lang="es-AR" sz="1400" b="1" dirty="0"/>
              <a:t>DG75+</a:t>
            </a:r>
            <a:endParaRPr lang="es-AR" sz="1400" dirty="0"/>
          </a:p>
        </p:txBody>
      </p:sp>
      <p:pic>
        <p:nvPicPr>
          <p:cNvPr id="40" name="Imagen 39" descr="Imagen que contiene electrónica, circuito&#10;&#10;Descripción generada automáticamente">
            <a:extLst>
              <a:ext uri="{FF2B5EF4-FFF2-40B4-BE49-F238E27FC236}">
                <a16:creationId xmlns:a16="http://schemas.microsoft.com/office/drawing/2014/main" id="{9741F660-738B-4158-A0F3-0FB4ADFC82D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93422" y="1700527"/>
            <a:ext cx="1080486" cy="342537"/>
          </a:xfrm>
          <a:prstGeom prst="rect">
            <a:avLst/>
          </a:prstGeom>
        </p:spPr>
      </p:pic>
      <p:pic>
        <p:nvPicPr>
          <p:cNvPr id="44" name="Imagen 43" descr="Imagen que contiene interior, pared, sentado&#10;&#10;Descripción generada automáticamente">
            <a:extLst>
              <a:ext uri="{FF2B5EF4-FFF2-40B4-BE49-F238E27FC236}">
                <a16:creationId xmlns:a16="http://schemas.microsoft.com/office/drawing/2014/main" id="{1A83E690-2508-4925-B00F-0CAEAE3A1EA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0730" t="1701" r="20730" b="1701"/>
          <a:stretch/>
        </p:blipFill>
        <p:spPr>
          <a:xfrm>
            <a:off x="7452483" y="1566517"/>
            <a:ext cx="449536" cy="741782"/>
          </a:xfrm>
          <a:prstGeom prst="rect">
            <a:avLst/>
          </a:prstGeom>
        </p:spPr>
      </p:pic>
      <p:sp>
        <p:nvSpPr>
          <p:cNvPr id="46" name="Rectángulo 45">
            <a:extLst>
              <a:ext uri="{FF2B5EF4-FFF2-40B4-BE49-F238E27FC236}">
                <a16:creationId xmlns:a16="http://schemas.microsoft.com/office/drawing/2014/main" id="{66F30E13-1A53-4CCE-BD28-498B4F0AB2EA}"/>
              </a:ext>
            </a:extLst>
          </p:cNvPr>
          <p:cNvSpPr/>
          <p:nvPr/>
        </p:nvSpPr>
        <p:spPr>
          <a:xfrm>
            <a:off x="6105385" y="2030735"/>
            <a:ext cx="691215" cy="307777"/>
          </a:xfrm>
          <a:prstGeom prst="rect">
            <a:avLst/>
          </a:prstGeom>
        </p:spPr>
        <p:txBody>
          <a:bodyPr wrap="none">
            <a:spAutoFit/>
          </a:bodyPr>
          <a:lstStyle/>
          <a:p>
            <a:r>
              <a:rPr lang="es-AR" sz="1400" b="1" dirty="0"/>
              <a:t>ZX8SP</a:t>
            </a:r>
            <a:endParaRPr lang="es-AR" sz="1400" dirty="0"/>
          </a:p>
        </p:txBody>
      </p:sp>
      <p:pic>
        <p:nvPicPr>
          <p:cNvPr id="65" name="Imagen 64" descr="Imagen que contiene monitor, reloj, pared, pantalla&#10;&#10;Descripción generada automáticamente">
            <a:extLst>
              <a:ext uri="{FF2B5EF4-FFF2-40B4-BE49-F238E27FC236}">
                <a16:creationId xmlns:a16="http://schemas.microsoft.com/office/drawing/2014/main" id="{CC96777C-B9E2-47EA-B462-21A1A52411F0}"/>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467" t="13667" r="2762" b="22258"/>
          <a:stretch/>
        </p:blipFill>
        <p:spPr>
          <a:xfrm>
            <a:off x="9290662" y="5166869"/>
            <a:ext cx="977356" cy="667849"/>
          </a:xfrm>
          <a:prstGeom prst="rect">
            <a:avLst/>
          </a:prstGeom>
        </p:spPr>
      </p:pic>
      <p:sp>
        <p:nvSpPr>
          <p:cNvPr id="71" name="Rectángulo 70">
            <a:extLst>
              <a:ext uri="{FF2B5EF4-FFF2-40B4-BE49-F238E27FC236}">
                <a16:creationId xmlns:a16="http://schemas.microsoft.com/office/drawing/2014/main" id="{3B843F0D-DBB1-4A42-9FDA-E78593129CA1}"/>
              </a:ext>
            </a:extLst>
          </p:cNvPr>
          <p:cNvSpPr/>
          <p:nvPr/>
        </p:nvSpPr>
        <p:spPr>
          <a:xfrm>
            <a:off x="5498835" y="5837333"/>
            <a:ext cx="619080" cy="307777"/>
          </a:xfrm>
          <a:prstGeom prst="rect">
            <a:avLst/>
          </a:prstGeom>
        </p:spPr>
        <p:txBody>
          <a:bodyPr wrap="none">
            <a:spAutoFit/>
          </a:bodyPr>
          <a:lstStyle/>
          <a:p>
            <a:r>
              <a:rPr lang="es-AR" sz="1400" b="1" dirty="0"/>
              <a:t>K10H</a:t>
            </a:r>
            <a:endParaRPr lang="es-AR" sz="1400" dirty="0"/>
          </a:p>
        </p:txBody>
      </p:sp>
      <p:sp>
        <p:nvSpPr>
          <p:cNvPr id="73" name="Rectángulo 72">
            <a:extLst>
              <a:ext uri="{FF2B5EF4-FFF2-40B4-BE49-F238E27FC236}">
                <a16:creationId xmlns:a16="http://schemas.microsoft.com/office/drawing/2014/main" id="{AB92F9DF-2840-4E1F-AD15-8C250A9B7FB3}"/>
              </a:ext>
            </a:extLst>
          </p:cNvPr>
          <p:cNvSpPr/>
          <p:nvPr/>
        </p:nvSpPr>
        <p:spPr>
          <a:xfrm>
            <a:off x="6887898" y="5836224"/>
            <a:ext cx="497252" cy="307777"/>
          </a:xfrm>
          <a:prstGeom prst="rect">
            <a:avLst/>
          </a:prstGeom>
        </p:spPr>
        <p:txBody>
          <a:bodyPr wrap="none">
            <a:spAutoFit/>
          </a:bodyPr>
          <a:lstStyle/>
          <a:p>
            <a:r>
              <a:rPr lang="es-AR" sz="1400" b="1" dirty="0"/>
              <a:t>K32</a:t>
            </a:r>
            <a:endParaRPr lang="es-AR" sz="1400" dirty="0"/>
          </a:p>
        </p:txBody>
      </p:sp>
      <p:sp>
        <p:nvSpPr>
          <p:cNvPr id="74" name="Rectángulo 73">
            <a:extLst>
              <a:ext uri="{FF2B5EF4-FFF2-40B4-BE49-F238E27FC236}">
                <a16:creationId xmlns:a16="http://schemas.microsoft.com/office/drawing/2014/main" id="{7ADEEA3B-23E5-4516-A32C-1F928581D3D7}"/>
              </a:ext>
            </a:extLst>
          </p:cNvPr>
          <p:cNvSpPr/>
          <p:nvPr/>
        </p:nvSpPr>
        <p:spPr>
          <a:xfrm>
            <a:off x="8213178" y="5842614"/>
            <a:ext cx="497252" cy="307777"/>
          </a:xfrm>
          <a:prstGeom prst="rect">
            <a:avLst/>
          </a:prstGeom>
        </p:spPr>
        <p:txBody>
          <a:bodyPr wrap="none">
            <a:spAutoFit/>
          </a:bodyPr>
          <a:lstStyle/>
          <a:p>
            <a:r>
              <a:rPr lang="es-AR" sz="1400" b="1" dirty="0"/>
              <a:t>K35</a:t>
            </a:r>
            <a:endParaRPr lang="es-AR" sz="1400" dirty="0"/>
          </a:p>
        </p:txBody>
      </p:sp>
      <p:sp>
        <p:nvSpPr>
          <p:cNvPr id="75" name="Rectángulo 74">
            <a:extLst>
              <a:ext uri="{FF2B5EF4-FFF2-40B4-BE49-F238E27FC236}">
                <a16:creationId xmlns:a16="http://schemas.microsoft.com/office/drawing/2014/main" id="{3A2CB3AE-FBF8-4D04-9D9A-488E5BCE99D8}"/>
              </a:ext>
            </a:extLst>
          </p:cNvPr>
          <p:cNvSpPr/>
          <p:nvPr/>
        </p:nvSpPr>
        <p:spPr>
          <a:xfrm>
            <a:off x="9467397" y="5854662"/>
            <a:ext cx="623889" cy="307777"/>
          </a:xfrm>
          <a:prstGeom prst="rect">
            <a:avLst/>
          </a:prstGeom>
        </p:spPr>
        <p:txBody>
          <a:bodyPr wrap="none">
            <a:spAutoFit/>
          </a:bodyPr>
          <a:lstStyle/>
          <a:p>
            <a:r>
              <a:rPr lang="es-AR" sz="1400" b="1" dirty="0"/>
              <a:t>TM70</a:t>
            </a:r>
            <a:endParaRPr lang="es-AR" sz="1400" dirty="0"/>
          </a:p>
        </p:txBody>
      </p:sp>
      <p:cxnSp>
        <p:nvCxnSpPr>
          <p:cNvPr id="88" name="Conector recto 87">
            <a:extLst>
              <a:ext uri="{FF2B5EF4-FFF2-40B4-BE49-F238E27FC236}">
                <a16:creationId xmlns:a16="http://schemas.microsoft.com/office/drawing/2014/main" id="{2A788E70-2B38-4150-8907-ED539A78906F}"/>
              </a:ext>
            </a:extLst>
          </p:cNvPr>
          <p:cNvCxnSpPr>
            <a:stCxn id="57" idx="3"/>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95" name="Conector recto 94">
            <a:extLst>
              <a:ext uri="{FF2B5EF4-FFF2-40B4-BE49-F238E27FC236}">
                <a16:creationId xmlns:a16="http://schemas.microsoft.com/office/drawing/2014/main" id="{FB9BA981-4F03-4271-BF57-471881CA1B95}"/>
              </a:ext>
            </a:extLst>
          </p:cNvPr>
          <p:cNvCxnSpPr>
            <a:cxnSpLocks/>
            <a:stCxn id="65" idx="1"/>
            <a:endCxn id="61" idx="3"/>
          </p:cNvCxnSpPr>
          <p:nvPr/>
        </p:nvCxnSpPr>
        <p:spPr>
          <a:xfrm flipH="1">
            <a:off x="8836042" y="5500793"/>
            <a:ext cx="454621" cy="0"/>
          </a:xfrm>
          <a:prstGeom prst="line">
            <a:avLst/>
          </a:prstGeom>
        </p:spPr>
        <p:style>
          <a:lnRef idx="2">
            <a:schemeClr val="dk1"/>
          </a:lnRef>
          <a:fillRef idx="0">
            <a:schemeClr val="dk1"/>
          </a:fillRef>
          <a:effectRef idx="1">
            <a:schemeClr val="dk1"/>
          </a:effectRef>
          <a:fontRef idx="minor">
            <a:schemeClr val="tx1"/>
          </a:fontRef>
        </p:style>
      </p:cxnSp>
      <p:sp>
        <p:nvSpPr>
          <p:cNvPr id="124" name="Rectángulo 123">
            <a:extLst>
              <a:ext uri="{FF2B5EF4-FFF2-40B4-BE49-F238E27FC236}">
                <a16:creationId xmlns:a16="http://schemas.microsoft.com/office/drawing/2014/main" id="{21EE5B15-C28F-4CB0-B487-8938877DEEAE}"/>
              </a:ext>
            </a:extLst>
          </p:cNvPr>
          <p:cNvSpPr/>
          <p:nvPr/>
        </p:nvSpPr>
        <p:spPr>
          <a:xfrm>
            <a:off x="4918196" y="4960793"/>
            <a:ext cx="627841" cy="307777"/>
          </a:xfrm>
          <a:prstGeom prst="rect">
            <a:avLst/>
          </a:prstGeom>
        </p:spPr>
        <p:txBody>
          <a:bodyPr wrap="square">
            <a:spAutoFit/>
          </a:bodyPr>
          <a:lstStyle/>
          <a:p>
            <a:r>
              <a:rPr lang="es-AR" sz="1400" b="1" dirty="0"/>
              <a:t>K636</a:t>
            </a:r>
            <a:endParaRPr lang="es-AR" sz="1400" dirty="0"/>
          </a:p>
        </p:txBody>
      </p:sp>
      <p:cxnSp>
        <p:nvCxnSpPr>
          <p:cNvPr id="139" name="Conector recto de flecha 138">
            <a:extLst>
              <a:ext uri="{FF2B5EF4-FFF2-40B4-BE49-F238E27FC236}">
                <a16:creationId xmlns:a16="http://schemas.microsoft.com/office/drawing/2014/main" id="{15A8B484-8AD9-482C-A2EC-A7014D24DD39}"/>
              </a:ext>
            </a:extLst>
          </p:cNvPr>
          <p:cNvCxnSpPr>
            <a:cxnSpLocks/>
          </p:cNvCxnSpPr>
          <p:nvPr/>
        </p:nvCxnSpPr>
        <p:spPr>
          <a:xfrm>
            <a:off x="6652540" y="1855786"/>
            <a:ext cx="7753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9" name="Conector recto 148">
            <a:extLst>
              <a:ext uri="{FF2B5EF4-FFF2-40B4-BE49-F238E27FC236}">
                <a16:creationId xmlns:a16="http://schemas.microsoft.com/office/drawing/2014/main" id="{9F384CB7-384A-4EA2-9132-EE3F4B8753B4}"/>
              </a:ext>
            </a:extLst>
          </p:cNvPr>
          <p:cNvCxnSpPr/>
          <p:nvPr/>
        </p:nvCxnSpPr>
        <p:spPr>
          <a:xfrm>
            <a:off x="7463092" y="5561941"/>
            <a:ext cx="663251" cy="0"/>
          </a:xfrm>
          <a:prstGeom prst="line">
            <a:avLst/>
          </a:prstGeom>
        </p:spPr>
        <p:style>
          <a:lnRef idx="2">
            <a:schemeClr val="dk1"/>
          </a:lnRef>
          <a:fillRef idx="0">
            <a:schemeClr val="dk1"/>
          </a:fillRef>
          <a:effectRef idx="1">
            <a:schemeClr val="dk1"/>
          </a:effectRef>
          <a:fontRef idx="minor">
            <a:schemeClr val="tx1"/>
          </a:fontRef>
        </p:style>
      </p:cxnSp>
      <p:cxnSp>
        <p:nvCxnSpPr>
          <p:cNvPr id="150" name="Conector recto 149">
            <a:extLst>
              <a:ext uri="{FF2B5EF4-FFF2-40B4-BE49-F238E27FC236}">
                <a16:creationId xmlns:a16="http://schemas.microsoft.com/office/drawing/2014/main" id="{965C6CC6-01A0-4F99-9AB3-889255C57568}"/>
              </a:ext>
            </a:extLst>
          </p:cNvPr>
          <p:cNvCxnSpPr>
            <a:cxnSpLocks/>
          </p:cNvCxnSpPr>
          <p:nvPr/>
        </p:nvCxnSpPr>
        <p:spPr>
          <a:xfrm flipH="1">
            <a:off x="8836041" y="5500793"/>
            <a:ext cx="454622" cy="1"/>
          </a:xfrm>
          <a:prstGeom prst="line">
            <a:avLst/>
          </a:prstGeom>
        </p:spPr>
        <p:style>
          <a:lnRef idx="2">
            <a:schemeClr val="dk1"/>
          </a:lnRef>
          <a:fillRef idx="0">
            <a:schemeClr val="dk1"/>
          </a:fillRef>
          <a:effectRef idx="1">
            <a:schemeClr val="dk1"/>
          </a:effectRef>
          <a:fontRef idx="minor">
            <a:schemeClr val="tx1"/>
          </a:fontRef>
        </p:style>
      </p:cxnSp>
      <p:sp>
        <p:nvSpPr>
          <p:cNvPr id="158" name="Rectángulo 157">
            <a:extLst>
              <a:ext uri="{FF2B5EF4-FFF2-40B4-BE49-F238E27FC236}">
                <a16:creationId xmlns:a16="http://schemas.microsoft.com/office/drawing/2014/main" id="{16AC6EB7-CCA4-4408-8B24-F2ACA6641E09}"/>
              </a:ext>
            </a:extLst>
          </p:cNvPr>
          <p:cNvSpPr/>
          <p:nvPr/>
        </p:nvSpPr>
        <p:spPr>
          <a:xfrm>
            <a:off x="6887995" y="4599541"/>
            <a:ext cx="1754006" cy="307777"/>
          </a:xfrm>
          <a:prstGeom prst="rect">
            <a:avLst/>
          </a:prstGeom>
        </p:spPr>
        <p:txBody>
          <a:bodyPr wrap="none">
            <a:spAutoFit/>
          </a:bodyPr>
          <a:lstStyle/>
          <a:p>
            <a:r>
              <a:rPr lang="es-AR" sz="1400" b="1" dirty="0"/>
              <a:t>LINEA TELEFONICA</a:t>
            </a:r>
            <a:endParaRPr lang="es-AR" sz="1400" dirty="0"/>
          </a:p>
        </p:txBody>
      </p:sp>
      <p:cxnSp>
        <p:nvCxnSpPr>
          <p:cNvPr id="165" name="Conector recto de flecha 164">
            <a:extLst>
              <a:ext uri="{FF2B5EF4-FFF2-40B4-BE49-F238E27FC236}">
                <a16:creationId xmlns:a16="http://schemas.microsoft.com/office/drawing/2014/main" id="{FC2B7D75-A2B4-4A60-B512-82714040ACD8}"/>
              </a:ext>
            </a:extLst>
          </p:cNvPr>
          <p:cNvCxnSpPr>
            <a:cxnSpLocks/>
            <a:endCxn id="8" idx="0"/>
          </p:cNvCxnSpPr>
          <p:nvPr/>
        </p:nvCxnSpPr>
        <p:spPr>
          <a:xfrm>
            <a:off x="6443165" y="4075285"/>
            <a:ext cx="0" cy="247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0" name="Imagen 9" descr="Imagen que contiene interior, negro, sentado&#10;&#10;Descripción generada automáticamente">
            <a:extLst>
              <a:ext uri="{FF2B5EF4-FFF2-40B4-BE49-F238E27FC236}">
                <a16:creationId xmlns:a16="http://schemas.microsoft.com/office/drawing/2014/main" id="{BB11851C-E39A-4FEA-9681-F8CF0D48B4F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8329" t="3561" r="28236" b="7880"/>
          <a:stretch/>
        </p:blipFill>
        <p:spPr>
          <a:xfrm>
            <a:off x="3149303" y="1466154"/>
            <a:ext cx="516105" cy="1052278"/>
          </a:xfrm>
          <a:prstGeom prst="rect">
            <a:avLst/>
          </a:prstGeom>
        </p:spPr>
      </p:pic>
      <p:sp>
        <p:nvSpPr>
          <p:cNvPr id="13" name="Rectángulo 12">
            <a:extLst>
              <a:ext uri="{FF2B5EF4-FFF2-40B4-BE49-F238E27FC236}">
                <a16:creationId xmlns:a16="http://schemas.microsoft.com/office/drawing/2014/main" id="{6F4AD473-7E8B-418D-B420-9252913FEF31}"/>
              </a:ext>
            </a:extLst>
          </p:cNvPr>
          <p:cNvSpPr/>
          <p:nvPr/>
        </p:nvSpPr>
        <p:spPr>
          <a:xfrm>
            <a:off x="3697250" y="1652059"/>
            <a:ext cx="774571" cy="307777"/>
          </a:xfrm>
          <a:prstGeom prst="rect">
            <a:avLst/>
          </a:prstGeom>
        </p:spPr>
        <p:txBody>
          <a:bodyPr wrap="none">
            <a:spAutoFit/>
          </a:bodyPr>
          <a:lstStyle/>
          <a:p>
            <a:r>
              <a:rPr lang="es-AR" sz="1400" b="1" dirty="0"/>
              <a:t>PMD85</a:t>
            </a:r>
            <a:endParaRPr lang="es-AR" sz="1400" dirty="0"/>
          </a:p>
        </p:txBody>
      </p:sp>
      <p:pic>
        <p:nvPicPr>
          <p:cNvPr id="6" name="Imagen 5">
            <a:extLst>
              <a:ext uri="{FF2B5EF4-FFF2-40B4-BE49-F238E27FC236}">
                <a16:creationId xmlns:a16="http://schemas.microsoft.com/office/drawing/2014/main" id="{EA76DE32-C936-4409-8B9B-22F06F584F89}"/>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7676" t="9677" r="26745" b="9449"/>
          <a:stretch/>
        </p:blipFill>
        <p:spPr>
          <a:xfrm>
            <a:off x="3746870" y="4776042"/>
            <a:ext cx="593188" cy="1052538"/>
          </a:xfrm>
          <a:prstGeom prst="rect">
            <a:avLst/>
          </a:prstGeom>
        </p:spPr>
      </p:pic>
      <p:sp>
        <p:nvSpPr>
          <p:cNvPr id="16" name="Rectángulo 15">
            <a:extLst>
              <a:ext uri="{FF2B5EF4-FFF2-40B4-BE49-F238E27FC236}">
                <a16:creationId xmlns:a16="http://schemas.microsoft.com/office/drawing/2014/main" id="{CC9CBE9B-5850-430E-B228-FC9471747AE1}"/>
              </a:ext>
            </a:extLst>
          </p:cNvPr>
          <p:cNvSpPr/>
          <p:nvPr/>
        </p:nvSpPr>
        <p:spPr>
          <a:xfrm>
            <a:off x="3522475" y="5803067"/>
            <a:ext cx="1011815" cy="307777"/>
          </a:xfrm>
          <a:prstGeom prst="rect">
            <a:avLst/>
          </a:prstGeom>
        </p:spPr>
        <p:txBody>
          <a:bodyPr wrap="none">
            <a:spAutoFit/>
          </a:bodyPr>
          <a:lstStyle/>
          <a:p>
            <a:r>
              <a:rPr lang="es-AR" sz="1400" b="1" dirty="0"/>
              <a:t>NV780MR</a:t>
            </a:r>
            <a:endParaRPr lang="es-AR" sz="1400" dirty="0"/>
          </a:p>
        </p:txBody>
      </p:sp>
    </p:spTree>
    <p:extLst>
      <p:ext uri="{BB962C8B-B14F-4D97-AF65-F5344CB8AC3E}">
        <p14:creationId xmlns:p14="http://schemas.microsoft.com/office/powerpoint/2010/main" val="3902942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663996" y="6508482"/>
            <a:ext cx="8679265" cy="286109"/>
          </a:xfrm>
        </p:spPr>
        <p:txBody>
          <a:bodyPr>
            <a:normAutofit fontScale="92500" lnSpcReduction="10000"/>
          </a:bodyPr>
          <a:lstStyle/>
          <a:p>
            <a:pPr algn="r">
              <a:lnSpc>
                <a:spcPct val="150000"/>
              </a:lnSpc>
            </a:pP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Subtítulo 2">
            <a:extLst>
              <a:ext uri="{FF2B5EF4-FFF2-40B4-BE49-F238E27FC236}">
                <a16:creationId xmlns:a16="http://schemas.microsoft.com/office/drawing/2014/main" id="{78CAAFE3-4841-4497-88C7-F100B736974E}"/>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2524894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ítulo 2">
            <a:extLst>
              <a:ext uri="{FF2B5EF4-FFF2-40B4-BE49-F238E27FC236}">
                <a16:creationId xmlns:a16="http://schemas.microsoft.com/office/drawing/2014/main" id="{20F7E4B0-5C3C-4D7F-8269-05221060B329}"/>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3442201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D93EB36-1E84-4B2F-9DCA-3E8C0743D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70"/>
            <a:ext cx="12192000" cy="6858000"/>
          </a:xfrm>
          <a:prstGeom prst="rect">
            <a:avLst/>
          </a:prstGeom>
        </p:spPr>
      </p:pic>
      <p:sp>
        <p:nvSpPr>
          <p:cNvPr id="6" name="Subtítulo 2"/>
          <p:cNvSpPr txBox="1">
            <a:spLocks/>
          </p:cNvSpPr>
          <p:nvPr/>
        </p:nvSpPr>
        <p:spPr>
          <a:xfrm>
            <a:off x="2911495" y="825512"/>
            <a:ext cx="8499803" cy="5647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AR" sz="1600" dirty="0">
                <a:solidFill>
                  <a:schemeClr val="accent1">
                    <a:lumMod val="75000"/>
                  </a:schemeClr>
                </a:solidFill>
                <a:latin typeface="Futura Bk BT" panose="020B0502020204020303" pitchFamily="34" charset="0"/>
              </a:rPr>
              <a:t>En qué se diferencia nuestra propuesta de otras </a:t>
            </a:r>
            <a:r>
              <a:rPr lang="es-AR" sz="1600" b="1" dirty="0">
                <a:solidFill>
                  <a:schemeClr val="accent1">
                    <a:lumMod val="75000"/>
                  </a:schemeClr>
                </a:solidFill>
                <a:latin typeface="Futura Bk BT" panose="020B0502020204020303" pitchFamily="34" charset="0"/>
              </a:rPr>
              <a:t>soluciones de seguridad</a:t>
            </a:r>
            <a:r>
              <a:rPr lang="es-AR" sz="1600" dirty="0">
                <a:solidFill>
                  <a:schemeClr val="accent1">
                    <a:lumMod val="75000"/>
                  </a:schemeClr>
                </a:solidFill>
                <a:latin typeface="Futura Bk BT" panose="020B0502020204020303" pitchFamily="34" charset="0"/>
              </a:rPr>
              <a:t>?</a:t>
            </a:r>
            <a:endParaRPr lang="es-ES" sz="1600" b="1" dirty="0">
              <a:ln w="0"/>
              <a:solidFill>
                <a:schemeClr val="accent1">
                  <a:lumMod val="75000"/>
                </a:schemeClr>
              </a:solidFill>
              <a:latin typeface="Futura Md BT" panose="020B0602020204020303" pitchFamily="34" charset="0"/>
            </a:endParaRPr>
          </a:p>
        </p:txBody>
      </p:sp>
      <p:sp>
        <p:nvSpPr>
          <p:cNvPr id="7" name="Subtítulo 2"/>
          <p:cNvSpPr txBox="1">
            <a:spLocks/>
          </p:cNvSpPr>
          <p:nvPr/>
        </p:nvSpPr>
        <p:spPr>
          <a:xfrm>
            <a:off x="1937461" y="1402880"/>
            <a:ext cx="8311794" cy="548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400" dirty="0">
                <a:solidFill>
                  <a:schemeClr val="tx1">
                    <a:lumMod val="65000"/>
                    <a:lumOff val="35000"/>
                  </a:schemeClr>
                </a:solidFill>
                <a:latin typeface="Futura Bk BT" panose="020B0502020204020303" pitchFamily="34" charset="0"/>
              </a:rPr>
              <a:t>Define un set de productos que </a:t>
            </a:r>
            <a:r>
              <a:rPr lang="es-AR" sz="1400" dirty="0">
                <a:solidFill>
                  <a:schemeClr val="tx1">
                    <a:lumMod val="65000"/>
                    <a:lumOff val="35000"/>
                  </a:schemeClr>
                </a:solidFill>
                <a:latin typeface="Futura Md BT" panose="020B0602020204020303" pitchFamily="34" charset="0"/>
              </a:rPr>
              <a:t>resuelve todas las necesidades de seguridad </a:t>
            </a:r>
            <a:r>
              <a:rPr lang="es-AR" sz="1400" dirty="0">
                <a:solidFill>
                  <a:schemeClr val="tx1">
                    <a:lumMod val="65000"/>
                    <a:lumOff val="35000"/>
                  </a:schemeClr>
                </a:solidFill>
                <a:latin typeface="Futura Bk BT" panose="020B0502020204020303" pitchFamily="34" charset="0"/>
              </a:rPr>
              <a:t>en consorcios y agiliza el proceso de planeamiento e implementación.</a:t>
            </a:r>
          </a:p>
        </p:txBody>
      </p:sp>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l="18424" t="18133" r="18261" b="10200"/>
          <a:stretch/>
        </p:blipFill>
        <p:spPr>
          <a:xfrm>
            <a:off x="8343344" y="1831907"/>
            <a:ext cx="2877283" cy="1930178"/>
          </a:xfrm>
          <a:prstGeom prst="rect">
            <a:avLst/>
          </a:prstGeom>
        </p:spPr>
      </p:pic>
      <p:sp>
        <p:nvSpPr>
          <p:cNvPr id="11" name="Subtítulo 2"/>
          <p:cNvSpPr txBox="1">
            <a:spLocks/>
          </p:cNvSpPr>
          <p:nvPr/>
        </p:nvSpPr>
        <p:spPr>
          <a:xfrm>
            <a:off x="1720676" y="2005965"/>
            <a:ext cx="4855066" cy="12893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4000"/>
              </a:lnSpc>
            </a:pPr>
            <a:r>
              <a:rPr lang="es-AR" sz="1400" b="1" dirty="0">
                <a:solidFill>
                  <a:schemeClr val="tx1">
                    <a:lumMod val="65000"/>
                    <a:lumOff val="35000"/>
                  </a:schemeClr>
                </a:solidFill>
                <a:latin typeface="Futura Md BT" panose="020B0602020204020303" pitchFamily="34" charset="0"/>
              </a:rPr>
              <a:t>A partir de la excelencia de la marca Paradox, nuestra solución Integral de seguridad electrónica para consorcios ha sido desarrollada en proyectos concretos</a:t>
            </a:r>
          </a:p>
        </p:txBody>
      </p:sp>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l="6087" t="13134" r="73611" b="8244"/>
          <a:stretch/>
        </p:blipFill>
        <p:spPr>
          <a:xfrm>
            <a:off x="7207624" y="3903956"/>
            <a:ext cx="1072344" cy="2079091"/>
          </a:xfrm>
          <a:prstGeom prst="rect">
            <a:avLst/>
          </a:prstGeom>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l="70202" t="12769" r="3951" b="9886"/>
          <a:stretch/>
        </p:blipFill>
        <p:spPr>
          <a:xfrm>
            <a:off x="8279968" y="3903956"/>
            <a:ext cx="1365158" cy="2045324"/>
          </a:xfrm>
          <a:prstGeom prst="rect">
            <a:avLst/>
          </a:prstGeom>
        </p:spPr>
      </p:pic>
      <p:pic>
        <p:nvPicPr>
          <p:cNvPr id="14" name="Imagen 13"/>
          <p:cNvPicPr>
            <a:picLocks noChangeAspect="1"/>
          </p:cNvPicPr>
          <p:nvPr/>
        </p:nvPicPr>
        <p:blipFill rotWithShape="1">
          <a:blip r:embed="rId6" cstate="print">
            <a:extLst>
              <a:ext uri="{28A0092B-C50C-407E-A947-70E740481C1C}">
                <a14:useLocalDpi xmlns:a14="http://schemas.microsoft.com/office/drawing/2010/main" val="0"/>
              </a:ext>
            </a:extLst>
          </a:blip>
          <a:srcRect l="14469" t="4290" r="11376" b="12049"/>
          <a:stretch/>
        </p:blipFill>
        <p:spPr>
          <a:xfrm>
            <a:off x="2687541" y="3329609"/>
            <a:ext cx="2952329" cy="2736304"/>
          </a:xfrm>
          <a:prstGeom prst="rect">
            <a:avLst/>
          </a:prstGeom>
        </p:spPr>
      </p:pic>
      <p:sp>
        <p:nvSpPr>
          <p:cNvPr id="15" name="Subtítulo 2">
            <a:extLst>
              <a:ext uri="{FF2B5EF4-FFF2-40B4-BE49-F238E27FC236}">
                <a16:creationId xmlns:a16="http://schemas.microsoft.com/office/drawing/2014/main" id="{D497E497-153A-4058-90B1-4A6EBA471E0C}"/>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50587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ítulo 2"/>
          <p:cNvSpPr txBox="1">
            <a:spLocks/>
          </p:cNvSpPr>
          <p:nvPr/>
        </p:nvSpPr>
        <p:spPr>
          <a:xfrm>
            <a:off x="4842740" y="796464"/>
            <a:ext cx="2142315"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Introducción</a:t>
            </a:r>
          </a:p>
        </p:txBody>
      </p:sp>
      <p:sp>
        <p:nvSpPr>
          <p:cNvPr id="7" name="Subtítulo 2"/>
          <p:cNvSpPr txBox="1">
            <a:spLocks/>
          </p:cNvSpPr>
          <p:nvPr/>
        </p:nvSpPr>
        <p:spPr>
          <a:xfrm>
            <a:off x="1937462" y="1850729"/>
            <a:ext cx="7974962" cy="36110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AR" sz="1400" b="1" dirty="0">
                <a:solidFill>
                  <a:schemeClr val="tx1">
                    <a:lumMod val="65000"/>
                    <a:lumOff val="35000"/>
                  </a:schemeClr>
                </a:solidFill>
                <a:latin typeface="Futura Md BT" panose="020B0602020204020303" pitchFamily="34" charset="0"/>
              </a:rPr>
              <a:t>La combinación correcta de estos componentes hacen que podamos ofrecer una solución completa y eficaz para cada escenario. Para eso, Paradox desarrolló tres líneas de productos:</a:t>
            </a:r>
          </a:p>
          <a:p>
            <a:pPr algn="l"/>
            <a:endParaRPr lang="es-AR" sz="1200" dirty="0">
              <a:solidFill>
                <a:schemeClr val="tx1">
                  <a:lumMod val="65000"/>
                  <a:lumOff val="35000"/>
                </a:schemeClr>
              </a:solidFill>
              <a:latin typeface="Futura Md BT" panose="020B0602020204020303" pitchFamily="34" charset="0"/>
            </a:endParaRPr>
          </a:p>
          <a:p>
            <a:pPr algn="l"/>
            <a:br>
              <a:rPr lang="es-AR" sz="1200" dirty="0">
                <a:solidFill>
                  <a:schemeClr val="tx1">
                    <a:lumMod val="65000"/>
                    <a:lumOff val="35000"/>
                  </a:schemeClr>
                </a:solidFill>
                <a:latin typeface="Futura Md BT" panose="020B0602020204020303" pitchFamily="34" charset="0"/>
              </a:rPr>
            </a:br>
            <a:br>
              <a:rPr lang="es-AR" sz="1200" dirty="0">
                <a:solidFill>
                  <a:schemeClr val="tx1">
                    <a:lumMod val="65000"/>
                    <a:lumOff val="35000"/>
                  </a:schemeClr>
                </a:solidFill>
                <a:latin typeface="Futura Md BT" panose="020B0602020204020303" pitchFamily="34" charset="0"/>
              </a:rPr>
            </a:br>
            <a:endParaRPr lang="es-AR" sz="1200" dirty="0">
              <a:solidFill>
                <a:schemeClr val="tx1">
                  <a:lumMod val="65000"/>
                  <a:lumOff val="35000"/>
                </a:schemeClr>
              </a:solidFill>
              <a:latin typeface="Futura Md BT" panose="020B0602020204020303" pitchFamily="34" charset="0"/>
            </a:endParaRPr>
          </a:p>
        </p:txBody>
      </p:sp>
      <p:sp>
        <p:nvSpPr>
          <p:cNvPr id="10" name="Subtítulo 2"/>
          <p:cNvSpPr txBox="1">
            <a:spLocks/>
          </p:cNvSpPr>
          <p:nvPr/>
        </p:nvSpPr>
        <p:spPr>
          <a:xfrm>
            <a:off x="1721438" y="1387702"/>
            <a:ext cx="8983075" cy="3808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AR" sz="1800" dirty="0">
                <a:ln w="0"/>
                <a:solidFill>
                  <a:schemeClr val="tx1">
                    <a:lumMod val="65000"/>
                    <a:lumOff val="35000"/>
                  </a:schemeClr>
                </a:solidFill>
                <a:latin typeface="Futura Md BT" panose="020B0602020204020303" pitchFamily="34" charset="0"/>
              </a:rPr>
              <a:t>PARADOX ofrece </a:t>
            </a:r>
            <a:r>
              <a:rPr lang="es-AR" sz="1800" b="1" dirty="0">
                <a:ln w="0"/>
                <a:solidFill>
                  <a:schemeClr val="tx1">
                    <a:lumMod val="65000"/>
                    <a:lumOff val="35000"/>
                  </a:schemeClr>
                </a:solidFill>
                <a:latin typeface="Futura Md BT" panose="020B0602020204020303" pitchFamily="34" charset="0"/>
              </a:rPr>
              <a:t>soluciones integrales </a:t>
            </a:r>
            <a:r>
              <a:rPr lang="es-AR" sz="1800" dirty="0">
                <a:ln w="0"/>
                <a:solidFill>
                  <a:schemeClr val="tx1">
                    <a:lumMod val="65000"/>
                    <a:lumOff val="35000"/>
                  </a:schemeClr>
                </a:solidFill>
                <a:latin typeface="Futura Md BT" panose="020B0602020204020303" pitchFamily="34" charset="0"/>
              </a:rPr>
              <a:t>en Sistemas de Detección de Intrusión</a:t>
            </a:r>
          </a:p>
        </p:txBody>
      </p:sp>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l="1718" t="6584" r="1880" b="4381"/>
          <a:stretch/>
        </p:blipFill>
        <p:spPr>
          <a:xfrm>
            <a:off x="914861" y="3697319"/>
            <a:ext cx="10362277" cy="2425566"/>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1758" y="2535778"/>
            <a:ext cx="6684278" cy="1078994"/>
          </a:xfrm>
          <a:prstGeom prst="rect">
            <a:avLst/>
          </a:prstGeom>
        </p:spPr>
      </p:pic>
      <p:sp>
        <p:nvSpPr>
          <p:cNvPr id="12" name="Subtítulo 2">
            <a:extLst>
              <a:ext uri="{FF2B5EF4-FFF2-40B4-BE49-F238E27FC236}">
                <a16:creationId xmlns:a16="http://schemas.microsoft.com/office/drawing/2014/main" id="{36070579-8822-43F1-ABAE-FA2F6CF8F181}"/>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a:solidFill>
                  <a:schemeClr val="bg1"/>
                </a:solidFill>
                <a:latin typeface="Futura Md BT" panose="020B0602020204020303" pitchFamily="34" charset="0"/>
              </a:rPr>
              <a:t>Sistemas de Detección de Intrusión </a:t>
            </a:r>
            <a:r>
              <a:rPr lang="es-AR" sz="1100">
                <a:solidFill>
                  <a:schemeClr val="bg1"/>
                </a:solidFill>
                <a:latin typeface="Futura Bk BT" panose="020B0502020204020303" pitchFamily="34" charset="0"/>
              </a:rPr>
              <a:t>| SP/MG/EVO</a:t>
            </a:r>
            <a:endParaRPr lang="es-AR" sz="1100" dirty="0">
              <a:solidFill>
                <a:schemeClr val="bg1"/>
              </a:solidFill>
              <a:latin typeface="Futura Bk BT" panose="020B0502020204020303" pitchFamily="34" charset="0"/>
            </a:endParaRPr>
          </a:p>
        </p:txBody>
      </p:sp>
    </p:spTree>
    <p:extLst>
      <p:ext uri="{BB962C8B-B14F-4D97-AF65-F5344CB8AC3E}">
        <p14:creationId xmlns:p14="http://schemas.microsoft.com/office/powerpoint/2010/main" val="27365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Subtítulo 2"/>
          <p:cNvSpPr txBox="1">
            <a:spLocks/>
          </p:cNvSpPr>
          <p:nvPr/>
        </p:nvSpPr>
        <p:spPr>
          <a:xfrm>
            <a:off x="2245110" y="1830170"/>
            <a:ext cx="3850890" cy="798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AR" sz="2000" dirty="0">
                <a:solidFill>
                  <a:schemeClr val="tx1">
                    <a:lumMod val="65000"/>
                    <a:lumOff val="35000"/>
                  </a:schemeClr>
                </a:solidFill>
                <a:latin typeface="Futura Bk BT" panose="020B0502020204020303" pitchFamily="34" charset="0"/>
              </a:rPr>
              <a:t>Resuelve y automatiza respuesta frente a situaciones de riesgo en:</a:t>
            </a:r>
          </a:p>
        </p:txBody>
      </p:sp>
      <p:sp>
        <p:nvSpPr>
          <p:cNvPr id="5" name="Subtítulo 2">
            <a:extLst>
              <a:ext uri="{FF2B5EF4-FFF2-40B4-BE49-F238E27FC236}">
                <a16:creationId xmlns:a16="http://schemas.microsoft.com/office/drawing/2014/main" id="{DFD87257-5FC2-4A72-83F7-195AAC04ABC1}"/>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3956409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9013353" y="2727696"/>
            <a:ext cx="1105303" cy="369318"/>
          </a:xfrm>
          <a:prstGeom prst="rect">
            <a:avLst/>
          </a:prstGeom>
        </p:spPr>
        <p:txBody>
          <a:bodyPr vert="horz" lIns="91440" tIns="45720" rIns="91440" bIns="45720" rtlCol="0">
            <a:normAutofit/>
          </a:bodyPr>
          <a:lstStyle>
            <a:lvl1pPr marL="0" indent="0" algn="ctr" defTabSz="729051" rtl="0" eaLnBrk="1" latinLnBrk="0" hangingPunct="1">
              <a:lnSpc>
                <a:spcPct val="90000"/>
              </a:lnSpc>
              <a:spcBef>
                <a:spcPts val="797"/>
              </a:spcBef>
              <a:buFont typeface="Arial" panose="020B0604020202020204" pitchFamily="34" charset="0"/>
              <a:buNone/>
              <a:defRPr sz="1914" kern="1200">
                <a:solidFill>
                  <a:schemeClr val="tx1"/>
                </a:solidFill>
                <a:latin typeface="+mn-lt"/>
                <a:ea typeface="+mn-ea"/>
                <a:cs typeface="+mn-cs"/>
              </a:defRPr>
            </a:lvl1pPr>
            <a:lvl2pPr marL="364526" indent="0" algn="ctr" defTabSz="729051" rtl="0" eaLnBrk="1" latinLnBrk="0" hangingPunct="1">
              <a:lnSpc>
                <a:spcPct val="90000"/>
              </a:lnSpc>
              <a:spcBef>
                <a:spcPts val="399"/>
              </a:spcBef>
              <a:buFont typeface="Arial" panose="020B0604020202020204" pitchFamily="34" charset="0"/>
              <a:buNone/>
              <a:defRPr sz="1595" kern="1200">
                <a:solidFill>
                  <a:schemeClr val="tx1"/>
                </a:solidFill>
                <a:latin typeface="+mn-lt"/>
                <a:ea typeface="+mn-ea"/>
                <a:cs typeface="+mn-cs"/>
              </a:defRPr>
            </a:lvl2pPr>
            <a:lvl3pPr marL="729051" indent="0" algn="ctr" defTabSz="729051" rtl="0" eaLnBrk="1" latinLnBrk="0" hangingPunct="1">
              <a:lnSpc>
                <a:spcPct val="90000"/>
              </a:lnSpc>
              <a:spcBef>
                <a:spcPts val="399"/>
              </a:spcBef>
              <a:buFont typeface="Arial" panose="020B0604020202020204" pitchFamily="34" charset="0"/>
              <a:buNone/>
              <a:defRPr sz="1435" kern="1200">
                <a:solidFill>
                  <a:schemeClr val="tx1"/>
                </a:solidFill>
                <a:latin typeface="+mn-lt"/>
                <a:ea typeface="+mn-ea"/>
                <a:cs typeface="+mn-cs"/>
              </a:defRPr>
            </a:lvl3pPr>
            <a:lvl4pPr marL="1093577"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4pPr>
            <a:lvl5pPr marL="1458102"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5pPr>
            <a:lvl6pPr marL="1822628"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6pPr>
            <a:lvl7pPr marL="2187153"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7pPr>
            <a:lvl8pPr marL="2551679"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8pPr>
            <a:lvl9pPr marL="2916204"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9pPr>
          </a:lstStyle>
          <a:p>
            <a:pPr algn="l">
              <a:spcBef>
                <a:spcPts val="0"/>
              </a:spcBef>
            </a:pPr>
            <a:r>
              <a:rPr lang="es-AR" sz="1600" dirty="0">
                <a:solidFill>
                  <a:srgbClr val="0070C0"/>
                </a:solidFill>
                <a:latin typeface="Futura Bk BT" panose="020B0502020204020303" pitchFamily="34" charset="0"/>
              </a:rPr>
              <a:t>EVO192</a:t>
            </a:r>
            <a:endParaRPr lang="es-AR" dirty="0">
              <a:solidFill>
                <a:srgbClr val="0070C0"/>
              </a:solidFill>
              <a:latin typeface="Futura Bk BT" panose="020B0502020204020303" pitchFamily="34" charset="0"/>
            </a:endParaRPr>
          </a:p>
        </p:txBody>
      </p:sp>
      <p:sp>
        <p:nvSpPr>
          <p:cNvPr id="5" name="Subtítulo 2"/>
          <p:cNvSpPr txBox="1">
            <a:spLocks/>
          </p:cNvSpPr>
          <p:nvPr/>
        </p:nvSpPr>
        <p:spPr>
          <a:xfrm>
            <a:off x="4170555" y="908720"/>
            <a:ext cx="3850890" cy="648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AR" sz="2000" b="1" dirty="0">
                <a:latin typeface="Futura Bk BT" panose="020B0502020204020303" pitchFamily="34" charset="0"/>
              </a:rPr>
              <a:t>Gracias a un solo equipo gestor:</a:t>
            </a:r>
          </a:p>
        </p:txBody>
      </p:sp>
      <p:sp>
        <p:nvSpPr>
          <p:cNvPr id="6" name="Subtítulo 2">
            <a:extLst>
              <a:ext uri="{FF2B5EF4-FFF2-40B4-BE49-F238E27FC236}">
                <a16:creationId xmlns:a16="http://schemas.microsoft.com/office/drawing/2014/main" id="{0D3FE26E-A037-4EA2-BBE2-6FD2FD0F01C4}"/>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2184808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1663996" y="2903301"/>
            <a:ext cx="4013261" cy="2438400"/>
          </a:xfrm>
          <a:prstGeom prst="rect">
            <a:avLst/>
          </a:prstGeom>
        </p:spPr>
        <p:txBody>
          <a:bodyPr vert="horz" lIns="91440" tIns="45720" rIns="91440" bIns="45720" rtlCol="0">
            <a:normAutofit/>
          </a:bodyPr>
          <a:lstStyle>
            <a:lvl1pPr marL="0" indent="0" algn="ctr" defTabSz="729051" rtl="0" eaLnBrk="1" latinLnBrk="0" hangingPunct="1">
              <a:lnSpc>
                <a:spcPct val="90000"/>
              </a:lnSpc>
              <a:spcBef>
                <a:spcPts val="797"/>
              </a:spcBef>
              <a:buFont typeface="Arial" panose="020B0604020202020204" pitchFamily="34" charset="0"/>
              <a:buNone/>
              <a:defRPr sz="1914" kern="1200">
                <a:solidFill>
                  <a:schemeClr val="tx1"/>
                </a:solidFill>
                <a:latin typeface="+mn-lt"/>
                <a:ea typeface="+mn-ea"/>
                <a:cs typeface="+mn-cs"/>
              </a:defRPr>
            </a:lvl1pPr>
            <a:lvl2pPr marL="364526" indent="0" algn="ctr" defTabSz="729051" rtl="0" eaLnBrk="1" latinLnBrk="0" hangingPunct="1">
              <a:lnSpc>
                <a:spcPct val="90000"/>
              </a:lnSpc>
              <a:spcBef>
                <a:spcPts val="399"/>
              </a:spcBef>
              <a:buFont typeface="Arial" panose="020B0604020202020204" pitchFamily="34" charset="0"/>
              <a:buNone/>
              <a:defRPr sz="1595" kern="1200">
                <a:solidFill>
                  <a:schemeClr val="tx1"/>
                </a:solidFill>
                <a:latin typeface="+mn-lt"/>
                <a:ea typeface="+mn-ea"/>
                <a:cs typeface="+mn-cs"/>
              </a:defRPr>
            </a:lvl2pPr>
            <a:lvl3pPr marL="729051" indent="0" algn="ctr" defTabSz="729051" rtl="0" eaLnBrk="1" latinLnBrk="0" hangingPunct="1">
              <a:lnSpc>
                <a:spcPct val="90000"/>
              </a:lnSpc>
              <a:spcBef>
                <a:spcPts val="399"/>
              </a:spcBef>
              <a:buFont typeface="Arial" panose="020B0604020202020204" pitchFamily="34" charset="0"/>
              <a:buNone/>
              <a:defRPr sz="1435" kern="1200">
                <a:solidFill>
                  <a:schemeClr val="tx1"/>
                </a:solidFill>
                <a:latin typeface="+mn-lt"/>
                <a:ea typeface="+mn-ea"/>
                <a:cs typeface="+mn-cs"/>
              </a:defRPr>
            </a:lvl3pPr>
            <a:lvl4pPr marL="1093577"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4pPr>
            <a:lvl5pPr marL="1458102"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5pPr>
            <a:lvl6pPr marL="1822628"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6pPr>
            <a:lvl7pPr marL="2187153"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7pPr>
            <a:lvl8pPr marL="2551679"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8pPr>
            <a:lvl9pPr marL="2916204"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9pPr>
          </a:lstStyle>
          <a:p>
            <a:pPr algn="l">
              <a:lnSpc>
                <a:spcPct val="100000"/>
              </a:lnSpc>
            </a:pPr>
            <a:r>
              <a:rPr lang="es-AR" sz="1200" dirty="0">
                <a:solidFill>
                  <a:srgbClr val="0070C0"/>
                </a:solidFill>
                <a:latin typeface="Futura Bk BT" panose="020B0502020204020303" pitchFamily="34" charset="0"/>
              </a:rPr>
              <a:t>• Acceso con tarjeta y claves de seguridad para envío de alarmas silenciosas ante ingresos forzados</a:t>
            </a:r>
          </a:p>
          <a:p>
            <a:pPr algn="l">
              <a:lnSpc>
                <a:spcPct val="100000"/>
              </a:lnSpc>
            </a:pPr>
            <a:r>
              <a:rPr lang="es-AR" sz="1200" dirty="0">
                <a:solidFill>
                  <a:srgbClr val="0070C0"/>
                </a:solidFill>
                <a:latin typeface="Futura Bk BT" panose="020B0502020204020303" pitchFamily="34" charset="0"/>
              </a:rPr>
              <a:t>• Activación de alarma en la central de monitoreo por puerta abierta, barreteada o rota</a:t>
            </a:r>
          </a:p>
          <a:p>
            <a:pPr algn="l">
              <a:lnSpc>
                <a:spcPct val="100000"/>
              </a:lnSpc>
            </a:pPr>
            <a:r>
              <a:rPr lang="es-AR" sz="1200" dirty="0">
                <a:solidFill>
                  <a:srgbClr val="0070C0"/>
                </a:solidFill>
                <a:latin typeface="Futura Bk BT" panose="020B0502020204020303" pitchFamily="34" charset="0"/>
              </a:rPr>
              <a:t>• Envío automático de filmación en caso de intrusiones o para identificar si algún usuario dejó la puerta abierta y solicitar mayor prudencia</a:t>
            </a: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2000" y="4595058"/>
            <a:ext cx="686701" cy="686701"/>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4664" y="4566587"/>
            <a:ext cx="791463" cy="791463"/>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5586" y="4572072"/>
            <a:ext cx="756872" cy="756872"/>
          </a:xfrm>
          <a:prstGeom prst="rect">
            <a:avLst/>
          </a:prstGeom>
        </p:spPr>
      </p:pic>
      <p:pic>
        <p:nvPicPr>
          <p:cNvPr id="8" name="Imagen 7"/>
          <p:cNvPicPr>
            <a:picLocks noChangeAspect="1"/>
          </p:cNvPicPr>
          <p:nvPr/>
        </p:nvPicPr>
        <p:blipFill rotWithShape="1">
          <a:blip r:embed="rId7" cstate="print">
            <a:extLst>
              <a:ext uri="{28A0092B-C50C-407E-A947-70E740481C1C}">
                <a14:useLocalDpi xmlns:a14="http://schemas.microsoft.com/office/drawing/2010/main" val="0"/>
              </a:ext>
            </a:extLst>
          </a:blip>
          <a:srcRect t="14393" b="27881"/>
          <a:stretch/>
        </p:blipFill>
        <p:spPr>
          <a:xfrm>
            <a:off x="3246953" y="4693838"/>
            <a:ext cx="847345" cy="489141"/>
          </a:xfrm>
          <a:prstGeom prst="rect">
            <a:avLst/>
          </a:prstGeom>
        </p:spPr>
      </p:pic>
      <p:pic>
        <p:nvPicPr>
          <p:cNvPr id="9" name="Imagen 8"/>
          <p:cNvPicPr>
            <a:picLocks noChangeAspect="1"/>
          </p:cNvPicPr>
          <p:nvPr/>
        </p:nvPicPr>
        <p:blipFill rotWithShape="1">
          <a:blip r:embed="rId8" cstate="print">
            <a:extLst>
              <a:ext uri="{28A0092B-C50C-407E-A947-70E740481C1C}">
                <a14:useLocalDpi xmlns:a14="http://schemas.microsoft.com/office/drawing/2010/main" val="0"/>
              </a:ext>
            </a:extLst>
          </a:blip>
          <a:srcRect l="5734" t="21647" r="4935" b="10199"/>
          <a:stretch/>
        </p:blipFill>
        <p:spPr>
          <a:xfrm>
            <a:off x="4170973" y="4713177"/>
            <a:ext cx="787256" cy="450463"/>
          </a:xfrm>
          <a:prstGeom prst="rect">
            <a:avLst/>
          </a:prstGeom>
        </p:spPr>
      </p:pic>
      <p:pic>
        <p:nvPicPr>
          <p:cNvPr id="10" name="Imagen 9"/>
          <p:cNvPicPr>
            <a:picLocks noChangeAspect="1"/>
          </p:cNvPicPr>
          <p:nvPr/>
        </p:nvPicPr>
        <p:blipFill rotWithShape="1">
          <a:blip r:embed="rId9" cstate="print">
            <a:extLst>
              <a:ext uri="{28A0092B-C50C-407E-A947-70E740481C1C}">
                <a14:useLocalDpi xmlns:a14="http://schemas.microsoft.com/office/drawing/2010/main" val="0"/>
              </a:ext>
            </a:extLst>
          </a:blip>
          <a:srcRect l="4423" t="8820" r="3662" b="2769"/>
          <a:stretch/>
        </p:blipFill>
        <p:spPr>
          <a:xfrm>
            <a:off x="5056166" y="4672675"/>
            <a:ext cx="567912" cy="531465"/>
          </a:xfrm>
          <a:prstGeom prst="rect">
            <a:avLst/>
          </a:prstGeom>
        </p:spPr>
      </p:pic>
      <p:sp>
        <p:nvSpPr>
          <p:cNvPr id="11" name="Subtítulo 2">
            <a:extLst>
              <a:ext uri="{FF2B5EF4-FFF2-40B4-BE49-F238E27FC236}">
                <a16:creationId xmlns:a16="http://schemas.microsoft.com/office/drawing/2014/main" id="{4878545D-E4CD-4060-B64D-6508F1EA27FF}"/>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635085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1663996" y="2928942"/>
            <a:ext cx="4004715" cy="2438400"/>
          </a:xfrm>
          <a:prstGeom prst="rect">
            <a:avLst/>
          </a:prstGeom>
        </p:spPr>
        <p:txBody>
          <a:bodyPr vert="horz" lIns="91440" tIns="45720" rIns="91440" bIns="45720" rtlCol="0">
            <a:normAutofit/>
          </a:bodyPr>
          <a:lstStyle>
            <a:lvl1pPr marL="0" indent="0" algn="ctr" defTabSz="729051" rtl="0" eaLnBrk="1" latinLnBrk="0" hangingPunct="1">
              <a:lnSpc>
                <a:spcPct val="90000"/>
              </a:lnSpc>
              <a:spcBef>
                <a:spcPts val="797"/>
              </a:spcBef>
              <a:buFont typeface="Arial" panose="020B0604020202020204" pitchFamily="34" charset="0"/>
              <a:buNone/>
              <a:defRPr sz="1914" kern="1200">
                <a:solidFill>
                  <a:schemeClr val="tx1"/>
                </a:solidFill>
                <a:latin typeface="+mn-lt"/>
                <a:ea typeface="+mn-ea"/>
                <a:cs typeface="+mn-cs"/>
              </a:defRPr>
            </a:lvl1pPr>
            <a:lvl2pPr marL="364526" indent="0" algn="ctr" defTabSz="729051" rtl="0" eaLnBrk="1" latinLnBrk="0" hangingPunct="1">
              <a:lnSpc>
                <a:spcPct val="90000"/>
              </a:lnSpc>
              <a:spcBef>
                <a:spcPts val="399"/>
              </a:spcBef>
              <a:buFont typeface="Arial" panose="020B0604020202020204" pitchFamily="34" charset="0"/>
              <a:buNone/>
              <a:defRPr sz="1595" kern="1200">
                <a:solidFill>
                  <a:schemeClr val="tx1"/>
                </a:solidFill>
                <a:latin typeface="+mn-lt"/>
                <a:ea typeface="+mn-ea"/>
                <a:cs typeface="+mn-cs"/>
              </a:defRPr>
            </a:lvl2pPr>
            <a:lvl3pPr marL="729051" indent="0" algn="ctr" defTabSz="729051" rtl="0" eaLnBrk="1" latinLnBrk="0" hangingPunct="1">
              <a:lnSpc>
                <a:spcPct val="90000"/>
              </a:lnSpc>
              <a:spcBef>
                <a:spcPts val="399"/>
              </a:spcBef>
              <a:buFont typeface="Arial" panose="020B0604020202020204" pitchFamily="34" charset="0"/>
              <a:buNone/>
              <a:defRPr sz="1435" kern="1200">
                <a:solidFill>
                  <a:schemeClr val="tx1"/>
                </a:solidFill>
                <a:latin typeface="+mn-lt"/>
                <a:ea typeface="+mn-ea"/>
                <a:cs typeface="+mn-cs"/>
              </a:defRPr>
            </a:lvl3pPr>
            <a:lvl4pPr marL="1093577"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4pPr>
            <a:lvl5pPr marL="1458102"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5pPr>
            <a:lvl6pPr marL="1822628"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6pPr>
            <a:lvl7pPr marL="2187153"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7pPr>
            <a:lvl8pPr marL="2551679"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8pPr>
            <a:lvl9pPr marL="2916204"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9pPr>
          </a:lstStyle>
          <a:p>
            <a:pPr algn="l">
              <a:lnSpc>
                <a:spcPct val="100000"/>
              </a:lnSpc>
            </a:pPr>
            <a:r>
              <a:rPr lang="es-AR" sz="1200" dirty="0">
                <a:solidFill>
                  <a:srgbClr val="0070C0"/>
                </a:solidFill>
                <a:latin typeface="Futura Bk BT" panose="020B0502020204020303" pitchFamily="34" charset="0"/>
              </a:rPr>
              <a:t>• Acceso a garaje a través de control remoto y protección con barrera infrarroja ANTI-ENTRADERA</a:t>
            </a:r>
          </a:p>
          <a:p>
            <a:pPr algn="l">
              <a:lnSpc>
                <a:spcPct val="100000"/>
              </a:lnSpc>
            </a:pPr>
            <a:r>
              <a:rPr lang="es-AR" sz="1200" dirty="0">
                <a:solidFill>
                  <a:srgbClr val="0070C0"/>
                </a:solidFill>
                <a:latin typeface="Futura Bk BT" panose="020B0502020204020303" pitchFamily="34" charset="0"/>
              </a:rPr>
              <a:t>• Reactivación automática de la alarma al entrar y protección del área perimetral, conectada a la central de monitoreo en caso de ingreso no autorizado</a:t>
            </a:r>
          </a:p>
          <a:p>
            <a:pPr algn="l">
              <a:lnSpc>
                <a:spcPct val="100000"/>
              </a:lnSpc>
            </a:pPr>
            <a:r>
              <a:rPr lang="es-AR" sz="1200" dirty="0">
                <a:solidFill>
                  <a:srgbClr val="0070C0"/>
                </a:solidFill>
                <a:latin typeface="Futura Bk BT" panose="020B0502020204020303" pitchFamily="34" charset="0"/>
              </a:rPr>
              <a:t>• Regulación del tiempo de permanencia</a:t>
            </a:r>
          </a:p>
          <a:p>
            <a:pPr algn="l"/>
            <a:endParaRPr lang="es-AR" sz="1200" dirty="0">
              <a:solidFill>
                <a:srgbClr val="0070C0"/>
              </a:solidFill>
              <a:latin typeface="Futura Bk BT" panose="020B0502020204020303"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4856" y="4618032"/>
            <a:ext cx="349734" cy="651229"/>
          </a:xfrm>
          <a:prstGeom prst="rect">
            <a:avLst/>
          </a:prstGeom>
        </p:spPr>
      </p:pic>
      <p:grpSp>
        <p:nvGrpSpPr>
          <p:cNvPr id="3" name="Grupo 2">
            <a:extLst>
              <a:ext uri="{FF2B5EF4-FFF2-40B4-BE49-F238E27FC236}">
                <a16:creationId xmlns:a16="http://schemas.microsoft.com/office/drawing/2014/main" id="{B07DA30B-CF6B-4403-AABF-9D4EA2A97B68}"/>
              </a:ext>
            </a:extLst>
          </p:cNvPr>
          <p:cNvGrpSpPr/>
          <p:nvPr/>
        </p:nvGrpSpPr>
        <p:grpSpPr>
          <a:xfrm>
            <a:off x="922900" y="4496490"/>
            <a:ext cx="4383911" cy="856461"/>
            <a:chOff x="1412916" y="4480344"/>
            <a:chExt cx="4383911" cy="856461"/>
          </a:xfrm>
        </p:grpSpPr>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4116" y="4626270"/>
              <a:ext cx="624274" cy="624274"/>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067" y="4545342"/>
              <a:ext cx="791463" cy="791463"/>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2916" y="4480344"/>
              <a:ext cx="832559" cy="832559"/>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8290" y="4608345"/>
              <a:ext cx="658651" cy="658651"/>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4650" y="4533937"/>
              <a:ext cx="802325" cy="802325"/>
            </a:xfrm>
            <a:prstGeom prst="rect">
              <a:avLst/>
            </a:prstGeom>
          </p:spPr>
        </p:pic>
        <p:pic>
          <p:nvPicPr>
            <p:cNvPr id="12" name="Imagen 11"/>
            <p:cNvPicPr>
              <a:picLocks noChangeAspect="1"/>
            </p:cNvPicPr>
            <p:nvPr/>
          </p:nvPicPr>
          <p:blipFill rotWithShape="1">
            <a:blip r:embed="rId9" cstate="print">
              <a:extLst>
                <a:ext uri="{28A0092B-C50C-407E-A947-70E740481C1C}">
                  <a14:useLocalDpi xmlns:a14="http://schemas.microsoft.com/office/drawing/2010/main" val="0"/>
                </a:ext>
              </a:extLst>
            </a:blip>
            <a:srcRect l="4423" t="8820" r="3662" b="2769"/>
            <a:stretch/>
          </p:blipFill>
          <p:spPr>
            <a:xfrm>
              <a:off x="5280543" y="4691900"/>
              <a:ext cx="516284" cy="483150"/>
            </a:xfrm>
            <a:prstGeom prst="rect">
              <a:avLst/>
            </a:prstGeom>
          </p:spPr>
        </p:pic>
        <p:pic>
          <p:nvPicPr>
            <p:cNvPr id="13" name="Imagen 12"/>
            <p:cNvPicPr>
              <a:picLocks noChangeAspect="1"/>
            </p:cNvPicPr>
            <p:nvPr/>
          </p:nvPicPr>
          <p:blipFill rotWithShape="1">
            <a:blip r:embed="rId10" cstate="print">
              <a:extLst>
                <a:ext uri="{28A0092B-C50C-407E-A947-70E740481C1C}">
                  <a14:useLocalDpi xmlns:a14="http://schemas.microsoft.com/office/drawing/2010/main" val="0"/>
                </a:ext>
              </a:extLst>
            </a:blip>
            <a:srcRect l="13720" t="9231" r="13049" b="12615"/>
            <a:stretch/>
          </p:blipFill>
          <p:spPr>
            <a:xfrm flipH="1">
              <a:off x="4646757" y="4691368"/>
              <a:ext cx="618285" cy="494887"/>
            </a:xfrm>
            <a:prstGeom prst="rect">
              <a:avLst/>
            </a:prstGeom>
          </p:spPr>
        </p:pic>
      </p:grpSp>
      <p:sp>
        <p:nvSpPr>
          <p:cNvPr id="14" name="Subtítulo 2">
            <a:extLst>
              <a:ext uri="{FF2B5EF4-FFF2-40B4-BE49-F238E27FC236}">
                <a16:creationId xmlns:a16="http://schemas.microsoft.com/office/drawing/2014/main" id="{1EAAB3D1-2FFC-4290-AA4E-22B177964633}"/>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1196068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1663996" y="2928941"/>
            <a:ext cx="4004715" cy="2438400"/>
          </a:xfrm>
          <a:prstGeom prst="rect">
            <a:avLst/>
          </a:prstGeom>
        </p:spPr>
        <p:txBody>
          <a:bodyPr vert="horz" lIns="91440" tIns="45720" rIns="91440" bIns="45720" rtlCol="0">
            <a:normAutofit/>
          </a:bodyPr>
          <a:lstStyle>
            <a:lvl1pPr marL="0" indent="0" algn="ctr" defTabSz="729051" rtl="0" eaLnBrk="1" latinLnBrk="0" hangingPunct="1">
              <a:lnSpc>
                <a:spcPct val="90000"/>
              </a:lnSpc>
              <a:spcBef>
                <a:spcPts val="797"/>
              </a:spcBef>
              <a:buFont typeface="Arial" panose="020B0604020202020204" pitchFamily="34" charset="0"/>
              <a:buNone/>
              <a:defRPr sz="1914" kern="1200">
                <a:solidFill>
                  <a:schemeClr val="tx1"/>
                </a:solidFill>
                <a:latin typeface="+mn-lt"/>
                <a:ea typeface="+mn-ea"/>
                <a:cs typeface="+mn-cs"/>
              </a:defRPr>
            </a:lvl1pPr>
            <a:lvl2pPr marL="364526" indent="0" algn="ctr" defTabSz="729051" rtl="0" eaLnBrk="1" latinLnBrk="0" hangingPunct="1">
              <a:lnSpc>
                <a:spcPct val="90000"/>
              </a:lnSpc>
              <a:spcBef>
                <a:spcPts val="399"/>
              </a:spcBef>
              <a:buFont typeface="Arial" panose="020B0604020202020204" pitchFamily="34" charset="0"/>
              <a:buNone/>
              <a:defRPr sz="1595" kern="1200">
                <a:solidFill>
                  <a:schemeClr val="tx1"/>
                </a:solidFill>
                <a:latin typeface="+mn-lt"/>
                <a:ea typeface="+mn-ea"/>
                <a:cs typeface="+mn-cs"/>
              </a:defRPr>
            </a:lvl2pPr>
            <a:lvl3pPr marL="729051" indent="0" algn="ctr" defTabSz="729051" rtl="0" eaLnBrk="1" latinLnBrk="0" hangingPunct="1">
              <a:lnSpc>
                <a:spcPct val="90000"/>
              </a:lnSpc>
              <a:spcBef>
                <a:spcPts val="399"/>
              </a:spcBef>
              <a:buFont typeface="Arial" panose="020B0604020202020204" pitchFamily="34" charset="0"/>
              <a:buNone/>
              <a:defRPr sz="1435" kern="1200">
                <a:solidFill>
                  <a:schemeClr val="tx1"/>
                </a:solidFill>
                <a:latin typeface="+mn-lt"/>
                <a:ea typeface="+mn-ea"/>
                <a:cs typeface="+mn-cs"/>
              </a:defRPr>
            </a:lvl3pPr>
            <a:lvl4pPr marL="1093577"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4pPr>
            <a:lvl5pPr marL="1458102"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5pPr>
            <a:lvl6pPr marL="1822628"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6pPr>
            <a:lvl7pPr marL="2187153"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7pPr>
            <a:lvl8pPr marL="2551679"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8pPr>
            <a:lvl9pPr marL="2916204"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9pPr>
          </a:lstStyle>
          <a:p>
            <a:pPr algn="l">
              <a:lnSpc>
                <a:spcPct val="100000"/>
              </a:lnSpc>
            </a:pPr>
            <a:r>
              <a:rPr lang="es-AR" sz="1200" dirty="0">
                <a:solidFill>
                  <a:srgbClr val="0070C0"/>
                </a:solidFill>
                <a:latin typeface="Futura Bk BT" panose="020B0502020204020303" pitchFamily="34" charset="0"/>
              </a:rPr>
              <a:t>• Ingreso al lobby con tarjeta </a:t>
            </a:r>
            <a:r>
              <a:rPr lang="es-AR" sz="1200" dirty="0" err="1">
                <a:solidFill>
                  <a:srgbClr val="0070C0"/>
                </a:solidFill>
                <a:latin typeface="Futura Bk BT" panose="020B0502020204020303" pitchFamily="34" charset="0"/>
              </a:rPr>
              <a:t>identificatoria</a:t>
            </a:r>
            <a:r>
              <a:rPr lang="es-AR" sz="1200" dirty="0">
                <a:solidFill>
                  <a:srgbClr val="0070C0"/>
                </a:solidFill>
                <a:latin typeface="Futura Bk BT" panose="020B0502020204020303" pitchFamily="34" charset="0"/>
              </a:rPr>
              <a:t>, registro y visualización de eventos en Portería</a:t>
            </a:r>
          </a:p>
          <a:p>
            <a:pPr algn="l">
              <a:lnSpc>
                <a:spcPct val="100000"/>
              </a:lnSpc>
            </a:pPr>
            <a:r>
              <a:rPr lang="es-AR" sz="1200" dirty="0">
                <a:solidFill>
                  <a:srgbClr val="0070C0"/>
                </a:solidFill>
                <a:latin typeface="Futura Bk BT" panose="020B0502020204020303" pitchFamily="34" charset="0"/>
              </a:rPr>
              <a:t>• Protección del espacio de comunicación entre ambos sectores</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1447" y="3637097"/>
            <a:ext cx="1001271" cy="100127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5469" y="3774579"/>
            <a:ext cx="876665" cy="876665"/>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211" y="4560723"/>
            <a:ext cx="755371" cy="755371"/>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7887" y="4527344"/>
            <a:ext cx="465496" cy="866786"/>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0133" y="4516430"/>
            <a:ext cx="876665" cy="876665"/>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0658" y="4527014"/>
            <a:ext cx="870609" cy="870609"/>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6477" y="4534230"/>
            <a:ext cx="832559" cy="832559"/>
          </a:xfrm>
          <a:prstGeom prst="rect">
            <a:avLst/>
          </a:prstGeom>
        </p:spPr>
      </p:pic>
      <p:pic>
        <p:nvPicPr>
          <p:cNvPr id="12" name="Imagen 11"/>
          <p:cNvPicPr>
            <a:picLocks noChangeAspect="1"/>
          </p:cNvPicPr>
          <p:nvPr/>
        </p:nvPicPr>
        <p:blipFill rotWithShape="1">
          <a:blip r:embed="rId10" cstate="print">
            <a:extLst>
              <a:ext uri="{28A0092B-C50C-407E-A947-70E740481C1C}">
                <a14:useLocalDpi xmlns:a14="http://schemas.microsoft.com/office/drawing/2010/main" val="0"/>
              </a:ext>
            </a:extLst>
          </a:blip>
          <a:srcRect l="4423" t="8820" r="3662" b="2769"/>
          <a:stretch/>
        </p:blipFill>
        <p:spPr>
          <a:xfrm>
            <a:off x="5082614" y="4641169"/>
            <a:ext cx="624703" cy="584612"/>
          </a:xfrm>
          <a:prstGeom prst="rect">
            <a:avLst/>
          </a:prstGeom>
        </p:spPr>
      </p:pic>
      <p:pic>
        <p:nvPicPr>
          <p:cNvPr id="13" name="Imagen 12"/>
          <p:cNvPicPr>
            <a:picLocks noChangeAspect="1"/>
          </p:cNvPicPr>
          <p:nvPr/>
        </p:nvPicPr>
        <p:blipFill rotWithShape="1">
          <a:blip r:embed="rId11" cstate="print">
            <a:extLst>
              <a:ext uri="{28A0092B-C50C-407E-A947-70E740481C1C}">
                <a14:useLocalDpi xmlns:a14="http://schemas.microsoft.com/office/drawing/2010/main" val="0"/>
              </a:ext>
            </a:extLst>
          </a:blip>
          <a:srcRect l="13720" t="9231" r="13049" b="12615"/>
          <a:stretch/>
        </p:blipFill>
        <p:spPr>
          <a:xfrm flipH="1">
            <a:off x="4295883" y="4639403"/>
            <a:ext cx="748125" cy="598814"/>
          </a:xfrm>
          <a:prstGeom prst="rect">
            <a:avLst/>
          </a:prstGeom>
        </p:spPr>
      </p:pic>
      <p:sp>
        <p:nvSpPr>
          <p:cNvPr id="14" name="Subtítulo 2">
            <a:extLst>
              <a:ext uri="{FF2B5EF4-FFF2-40B4-BE49-F238E27FC236}">
                <a16:creationId xmlns:a16="http://schemas.microsoft.com/office/drawing/2014/main" id="{E1BE4256-6B32-4BA0-B188-A5382CA8615A}"/>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1202173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1663996" y="3031491"/>
            <a:ext cx="3996169" cy="2438400"/>
          </a:xfrm>
          <a:prstGeom prst="rect">
            <a:avLst/>
          </a:prstGeom>
        </p:spPr>
        <p:txBody>
          <a:bodyPr vert="horz" lIns="91440" tIns="45720" rIns="91440" bIns="45720" rtlCol="0">
            <a:normAutofit/>
          </a:bodyPr>
          <a:lstStyle>
            <a:lvl1pPr marL="0" indent="0" algn="ctr" defTabSz="729051" rtl="0" eaLnBrk="1" latinLnBrk="0" hangingPunct="1">
              <a:lnSpc>
                <a:spcPct val="90000"/>
              </a:lnSpc>
              <a:spcBef>
                <a:spcPts val="797"/>
              </a:spcBef>
              <a:buFont typeface="Arial" panose="020B0604020202020204" pitchFamily="34" charset="0"/>
              <a:buNone/>
              <a:defRPr sz="1914" kern="1200">
                <a:solidFill>
                  <a:schemeClr val="tx1"/>
                </a:solidFill>
                <a:latin typeface="+mn-lt"/>
                <a:ea typeface="+mn-ea"/>
                <a:cs typeface="+mn-cs"/>
              </a:defRPr>
            </a:lvl1pPr>
            <a:lvl2pPr marL="364526" indent="0" algn="ctr" defTabSz="729051" rtl="0" eaLnBrk="1" latinLnBrk="0" hangingPunct="1">
              <a:lnSpc>
                <a:spcPct val="90000"/>
              </a:lnSpc>
              <a:spcBef>
                <a:spcPts val="399"/>
              </a:spcBef>
              <a:buFont typeface="Arial" panose="020B0604020202020204" pitchFamily="34" charset="0"/>
              <a:buNone/>
              <a:defRPr sz="1595" kern="1200">
                <a:solidFill>
                  <a:schemeClr val="tx1"/>
                </a:solidFill>
                <a:latin typeface="+mn-lt"/>
                <a:ea typeface="+mn-ea"/>
                <a:cs typeface="+mn-cs"/>
              </a:defRPr>
            </a:lvl2pPr>
            <a:lvl3pPr marL="729051" indent="0" algn="ctr" defTabSz="729051" rtl="0" eaLnBrk="1" latinLnBrk="0" hangingPunct="1">
              <a:lnSpc>
                <a:spcPct val="90000"/>
              </a:lnSpc>
              <a:spcBef>
                <a:spcPts val="399"/>
              </a:spcBef>
              <a:buFont typeface="Arial" panose="020B0604020202020204" pitchFamily="34" charset="0"/>
              <a:buNone/>
              <a:defRPr sz="1435" kern="1200">
                <a:solidFill>
                  <a:schemeClr val="tx1"/>
                </a:solidFill>
                <a:latin typeface="+mn-lt"/>
                <a:ea typeface="+mn-ea"/>
                <a:cs typeface="+mn-cs"/>
              </a:defRPr>
            </a:lvl3pPr>
            <a:lvl4pPr marL="1093577"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4pPr>
            <a:lvl5pPr marL="1458102"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5pPr>
            <a:lvl6pPr marL="1822628"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6pPr>
            <a:lvl7pPr marL="2187153"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7pPr>
            <a:lvl8pPr marL="2551679"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8pPr>
            <a:lvl9pPr marL="2916204"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9pPr>
          </a:lstStyle>
          <a:p>
            <a:pPr algn="l"/>
            <a:r>
              <a:rPr lang="es-AR" sz="1200" dirty="0">
                <a:solidFill>
                  <a:srgbClr val="0070C0"/>
                </a:solidFill>
                <a:latin typeface="Futura Bk BT" panose="020B0502020204020303" pitchFamily="34" charset="0"/>
              </a:rPr>
              <a:t>• Uso de tarjetas de identificación o códigos para autorizar la circulación y evitar robos en las unidades</a:t>
            </a:r>
          </a:p>
          <a:p>
            <a:pPr algn="l"/>
            <a:r>
              <a:rPr lang="es-AR" sz="1200" dirty="0">
                <a:solidFill>
                  <a:srgbClr val="0070C0"/>
                </a:solidFill>
                <a:latin typeface="Futura Bk BT" panose="020B0502020204020303" pitchFamily="34" charset="0"/>
              </a:rPr>
              <a:t>• Monitoreo y alarma en caso de intrusión, con posibilidad de verificar el evento</a:t>
            </a:r>
          </a:p>
          <a:p>
            <a:pPr algn="l"/>
            <a:r>
              <a:rPr lang="es-AR" sz="1200" dirty="0">
                <a:solidFill>
                  <a:srgbClr val="0070C0"/>
                </a:solidFill>
                <a:latin typeface="Futura Bk BT" panose="020B0502020204020303" pitchFamily="34" charset="0"/>
              </a:rPr>
              <a:t>• Sensor demorado, que se desarma cuando el usuario se valida mediante su tarjeta y se vuelve armar cuando no registra circulación validada en el palier</a:t>
            </a:r>
          </a:p>
          <a:p>
            <a:pPr marL="171450" indent="-171450" algn="l">
              <a:buFont typeface="Arial" panose="020B0604020202020204" pitchFamily="34" charset="0"/>
              <a:buChar char="•"/>
            </a:pPr>
            <a:endParaRPr lang="es-AR" sz="1200" dirty="0">
              <a:solidFill>
                <a:srgbClr val="0070C0"/>
              </a:solidFill>
              <a:latin typeface="Futura Bk BT" panose="020B0502020204020303" pitchFamily="34"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286" y="4970309"/>
            <a:ext cx="755371" cy="75537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532" y="4869160"/>
            <a:ext cx="957670" cy="95767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1973" y="4893087"/>
            <a:ext cx="915815" cy="915815"/>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0656" y="4964039"/>
            <a:ext cx="423178" cy="787987"/>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6953" y="4950334"/>
            <a:ext cx="796968" cy="796968"/>
          </a:xfrm>
          <a:prstGeom prst="rect">
            <a:avLst/>
          </a:prstGeom>
        </p:spPr>
      </p:pic>
      <p:pic>
        <p:nvPicPr>
          <p:cNvPr id="10" name="Imagen 9"/>
          <p:cNvPicPr>
            <a:picLocks noChangeAspect="1"/>
          </p:cNvPicPr>
          <p:nvPr/>
        </p:nvPicPr>
        <p:blipFill rotWithShape="1">
          <a:blip r:embed="rId8" cstate="print">
            <a:extLst>
              <a:ext uri="{28A0092B-C50C-407E-A947-70E740481C1C}">
                <a14:useLocalDpi xmlns:a14="http://schemas.microsoft.com/office/drawing/2010/main" val="0"/>
              </a:ext>
            </a:extLst>
          </a:blip>
          <a:srcRect l="4423" t="8820" r="3662" b="2769"/>
          <a:stretch/>
        </p:blipFill>
        <p:spPr>
          <a:xfrm>
            <a:off x="4895234" y="5055687"/>
            <a:ext cx="624703" cy="584612"/>
          </a:xfrm>
          <a:prstGeom prst="rect">
            <a:avLst/>
          </a:prstGeom>
        </p:spPr>
      </p:pic>
      <p:sp>
        <p:nvSpPr>
          <p:cNvPr id="11" name="Subtítulo 2">
            <a:extLst>
              <a:ext uri="{FF2B5EF4-FFF2-40B4-BE49-F238E27FC236}">
                <a16:creationId xmlns:a16="http://schemas.microsoft.com/office/drawing/2014/main" id="{E2A99029-2449-4DCB-AE89-669877F11365}"/>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345125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1663996" y="3016665"/>
            <a:ext cx="3981732" cy="1991753"/>
          </a:xfrm>
          <a:prstGeom prst="rect">
            <a:avLst/>
          </a:prstGeom>
        </p:spPr>
        <p:txBody>
          <a:bodyPr vert="horz" lIns="91440" tIns="45720" rIns="91440" bIns="45720" rtlCol="0">
            <a:normAutofit/>
          </a:bodyPr>
          <a:lstStyle>
            <a:lvl1pPr marL="0" indent="0" algn="ctr" defTabSz="729051" rtl="0" eaLnBrk="1" latinLnBrk="0" hangingPunct="1">
              <a:lnSpc>
                <a:spcPct val="90000"/>
              </a:lnSpc>
              <a:spcBef>
                <a:spcPts val="797"/>
              </a:spcBef>
              <a:buFont typeface="Arial" panose="020B0604020202020204" pitchFamily="34" charset="0"/>
              <a:buNone/>
              <a:defRPr sz="1914" kern="1200">
                <a:solidFill>
                  <a:schemeClr val="tx1"/>
                </a:solidFill>
                <a:latin typeface="+mn-lt"/>
                <a:ea typeface="+mn-ea"/>
                <a:cs typeface="+mn-cs"/>
              </a:defRPr>
            </a:lvl1pPr>
            <a:lvl2pPr marL="364526" indent="0" algn="ctr" defTabSz="729051" rtl="0" eaLnBrk="1" latinLnBrk="0" hangingPunct="1">
              <a:lnSpc>
                <a:spcPct val="90000"/>
              </a:lnSpc>
              <a:spcBef>
                <a:spcPts val="399"/>
              </a:spcBef>
              <a:buFont typeface="Arial" panose="020B0604020202020204" pitchFamily="34" charset="0"/>
              <a:buNone/>
              <a:defRPr sz="1595" kern="1200">
                <a:solidFill>
                  <a:schemeClr val="tx1"/>
                </a:solidFill>
                <a:latin typeface="+mn-lt"/>
                <a:ea typeface="+mn-ea"/>
                <a:cs typeface="+mn-cs"/>
              </a:defRPr>
            </a:lvl2pPr>
            <a:lvl3pPr marL="729051" indent="0" algn="ctr" defTabSz="729051" rtl="0" eaLnBrk="1" latinLnBrk="0" hangingPunct="1">
              <a:lnSpc>
                <a:spcPct val="90000"/>
              </a:lnSpc>
              <a:spcBef>
                <a:spcPts val="399"/>
              </a:spcBef>
              <a:buFont typeface="Arial" panose="020B0604020202020204" pitchFamily="34" charset="0"/>
              <a:buNone/>
              <a:defRPr sz="1435" kern="1200">
                <a:solidFill>
                  <a:schemeClr val="tx1"/>
                </a:solidFill>
                <a:latin typeface="+mn-lt"/>
                <a:ea typeface="+mn-ea"/>
                <a:cs typeface="+mn-cs"/>
              </a:defRPr>
            </a:lvl3pPr>
            <a:lvl4pPr marL="1093577"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4pPr>
            <a:lvl5pPr marL="1458102"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5pPr>
            <a:lvl6pPr marL="1822628"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6pPr>
            <a:lvl7pPr marL="2187153"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7pPr>
            <a:lvl8pPr marL="2551679"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8pPr>
            <a:lvl9pPr marL="2916204"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9pPr>
          </a:lstStyle>
          <a:p>
            <a:pPr algn="l"/>
            <a:r>
              <a:rPr lang="es-AR" sz="1200" dirty="0">
                <a:solidFill>
                  <a:srgbClr val="0070C0"/>
                </a:solidFill>
                <a:latin typeface="Futura Bk BT" panose="020B0502020204020303" pitchFamily="34" charset="0"/>
              </a:rPr>
              <a:t>• Definición de barreras y zonas de protección permanente (como por ejemplo, en el perímetro total de la terraza)</a:t>
            </a:r>
          </a:p>
          <a:p>
            <a:pPr algn="l"/>
            <a:r>
              <a:rPr lang="es-AR" sz="1200" dirty="0">
                <a:solidFill>
                  <a:srgbClr val="0070C0"/>
                </a:solidFill>
                <a:latin typeface="Futura Bk BT" panose="020B0502020204020303" pitchFamily="34" charset="0"/>
              </a:rPr>
              <a:t>• Límites de horario para acceso a áreas comunes</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9211" y="4474032"/>
            <a:ext cx="846012" cy="846012"/>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3765" y="4520221"/>
            <a:ext cx="800879" cy="800879"/>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3170" y="4495918"/>
            <a:ext cx="870609" cy="870609"/>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6170" y="4448077"/>
            <a:ext cx="938212" cy="938212"/>
          </a:xfrm>
          <a:prstGeom prst="rect">
            <a:avLst/>
          </a:prstGeom>
        </p:spPr>
      </p:pic>
      <p:pic>
        <p:nvPicPr>
          <p:cNvPr id="9" name="Imagen 8"/>
          <p:cNvPicPr>
            <a:picLocks noChangeAspect="1"/>
          </p:cNvPicPr>
          <p:nvPr/>
        </p:nvPicPr>
        <p:blipFill rotWithShape="1">
          <a:blip r:embed="rId7" cstate="print">
            <a:extLst>
              <a:ext uri="{28A0092B-C50C-407E-A947-70E740481C1C}">
                <a14:useLocalDpi xmlns:a14="http://schemas.microsoft.com/office/drawing/2010/main" val="0"/>
              </a:ext>
            </a:extLst>
          </a:blip>
          <a:srcRect l="4423" t="8820" r="3662" b="2769"/>
          <a:stretch/>
        </p:blipFill>
        <p:spPr>
          <a:xfrm>
            <a:off x="4974556" y="4610742"/>
            <a:ext cx="687173" cy="643073"/>
          </a:xfrm>
          <a:prstGeom prst="rect">
            <a:avLst/>
          </a:prstGeom>
        </p:spPr>
      </p:pic>
      <p:pic>
        <p:nvPicPr>
          <p:cNvPr id="10" name="Imagen 9"/>
          <p:cNvPicPr>
            <a:picLocks noChangeAspect="1"/>
          </p:cNvPicPr>
          <p:nvPr/>
        </p:nvPicPr>
        <p:blipFill rotWithShape="1">
          <a:blip r:embed="rId8" cstate="print">
            <a:extLst>
              <a:ext uri="{28A0092B-C50C-407E-A947-70E740481C1C}">
                <a14:useLocalDpi xmlns:a14="http://schemas.microsoft.com/office/drawing/2010/main" val="0"/>
              </a:ext>
            </a:extLst>
          </a:blip>
          <a:srcRect l="13720" t="9231" r="13049" b="12615"/>
          <a:stretch/>
        </p:blipFill>
        <p:spPr>
          <a:xfrm flipH="1">
            <a:off x="4095422" y="4610742"/>
            <a:ext cx="822938" cy="658695"/>
          </a:xfrm>
          <a:prstGeom prst="rect">
            <a:avLst/>
          </a:prstGeom>
        </p:spPr>
      </p:pic>
      <p:sp>
        <p:nvSpPr>
          <p:cNvPr id="11" name="Subtítulo 2">
            <a:extLst>
              <a:ext uri="{FF2B5EF4-FFF2-40B4-BE49-F238E27FC236}">
                <a16:creationId xmlns:a16="http://schemas.microsoft.com/office/drawing/2014/main" id="{FDA80156-051B-4183-85F8-07C28687D376}"/>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3775958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2450902" y="4315526"/>
            <a:ext cx="7290197" cy="1235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s-AR" sz="2000" dirty="0">
                <a:solidFill>
                  <a:srgbClr val="0070C0"/>
                </a:solidFill>
                <a:latin typeface="Futura Bk BT" panose="020B0502020204020303" pitchFamily="34" charset="0"/>
              </a:rPr>
              <a:t>Supervisión automatizada auxiliar </a:t>
            </a:r>
          </a:p>
          <a:p>
            <a:pPr marL="0" indent="0" algn="ctr">
              <a:spcBef>
                <a:spcPts val="0"/>
              </a:spcBef>
              <a:buNone/>
            </a:pPr>
            <a:r>
              <a:rPr lang="es-AR" sz="2000" dirty="0">
                <a:solidFill>
                  <a:srgbClr val="0070C0"/>
                </a:solidFill>
                <a:latin typeface="Futura Bk BT" panose="020B0502020204020303" pitchFamily="34" charset="0"/>
              </a:rPr>
              <a:t>para eventos programados específicos</a:t>
            </a:r>
          </a:p>
        </p:txBody>
      </p:sp>
      <p:sp>
        <p:nvSpPr>
          <p:cNvPr id="5" name="Subtítulo 2">
            <a:extLst>
              <a:ext uri="{FF2B5EF4-FFF2-40B4-BE49-F238E27FC236}">
                <a16:creationId xmlns:a16="http://schemas.microsoft.com/office/drawing/2014/main" id="{1F4299B2-B5CC-48B7-A272-3E9B11A2525A}"/>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185576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2975264" y="4264251"/>
            <a:ext cx="6241473" cy="1235227"/>
          </a:xfrm>
          <a:prstGeom prst="rect">
            <a:avLst/>
          </a:prstGeom>
        </p:spPr>
        <p:txBody>
          <a:bodyPr vert="horz" lIns="91440" tIns="45720" rIns="91440" bIns="45720" rtlCol="0">
            <a:normAutofit/>
          </a:bodyPr>
          <a:lstStyle>
            <a:lvl1pPr marL="0" indent="0" algn="ctr" defTabSz="729051" rtl="0" eaLnBrk="1" latinLnBrk="0" hangingPunct="1">
              <a:lnSpc>
                <a:spcPct val="90000"/>
              </a:lnSpc>
              <a:spcBef>
                <a:spcPts val="797"/>
              </a:spcBef>
              <a:buFont typeface="Arial" panose="020B0604020202020204" pitchFamily="34" charset="0"/>
              <a:buNone/>
              <a:defRPr sz="1914" kern="1200">
                <a:solidFill>
                  <a:schemeClr val="tx1"/>
                </a:solidFill>
                <a:latin typeface="+mn-lt"/>
                <a:ea typeface="+mn-ea"/>
                <a:cs typeface="+mn-cs"/>
              </a:defRPr>
            </a:lvl1pPr>
            <a:lvl2pPr marL="364526" indent="0" algn="ctr" defTabSz="729051" rtl="0" eaLnBrk="1" latinLnBrk="0" hangingPunct="1">
              <a:lnSpc>
                <a:spcPct val="90000"/>
              </a:lnSpc>
              <a:spcBef>
                <a:spcPts val="399"/>
              </a:spcBef>
              <a:buFont typeface="Arial" panose="020B0604020202020204" pitchFamily="34" charset="0"/>
              <a:buNone/>
              <a:defRPr sz="1595" kern="1200">
                <a:solidFill>
                  <a:schemeClr val="tx1"/>
                </a:solidFill>
                <a:latin typeface="+mn-lt"/>
                <a:ea typeface="+mn-ea"/>
                <a:cs typeface="+mn-cs"/>
              </a:defRPr>
            </a:lvl2pPr>
            <a:lvl3pPr marL="729051" indent="0" algn="ctr" defTabSz="729051" rtl="0" eaLnBrk="1" latinLnBrk="0" hangingPunct="1">
              <a:lnSpc>
                <a:spcPct val="90000"/>
              </a:lnSpc>
              <a:spcBef>
                <a:spcPts val="399"/>
              </a:spcBef>
              <a:buFont typeface="Arial" panose="020B0604020202020204" pitchFamily="34" charset="0"/>
              <a:buNone/>
              <a:defRPr sz="1435" kern="1200">
                <a:solidFill>
                  <a:schemeClr val="tx1"/>
                </a:solidFill>
                <a:latin typeface="+mn-lt"/>
                <a:ea typeface="+mn-ea"/>
                <a:cs typeface="+mn-cs"/>
              </a:defRPr>
            </a:lvl3pPr>
            <a:lvl4pPr marL="1093577"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4pPr>
            <a:lvl5pPr marL="1458102"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5pPr>
            <a:lvl6pPr marL="1822628"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6pPr>
            <a:lvl7pPr marL="2187153"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7pPr>
            <a:lvl8pPr marL="2551679"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8pPr>
            <a:lvl9pPr marL="2916204"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9pPr>
          </a:lstStyle>
          <a:p>
            <a:pPr>
              <a:spcBef>
                <a:spcPts val="0"/>
              </a:spcBef>
            </a:pPr>
            <a:r>
              <a:rPr lang="es-AR" dirty="0">
                <a:solidFill>
                  <a:srgbClr val="0070C0"/>
                </a:solidFill>
                <a:latin typeface="Futura Bk BT" panose="020B0502020204020303" pitchFamily="34" charset="0"/>
              </a:rPr>
              <a:t>Detección de incendio o condiciones anormales en tableros eléctricos, con liberación de los controles de acceso para facilitar evacuación</a:t>
            </a:r>
          </a:p>
          <a:p>
            <a:pPr algn="l">
              <a:spcBef>
                <a:spcPts val="0"/>
              </a:spcBef>
            </a:pPr>
            <a:endParaRPr lang="es-AR" dirty="0">
              <a:solidFill>
                <a:srgbClr val="0070C0"/>
              </a:solidFill>
              <a:latin typeface="Futura Bk BT" panose="020B0502020204020303" pitchFamily="34" charset="0"/>
            </a:endParaRPr>
          </a:p>
        </p:txBody>
      </p:sp>
      <p:sp>
        <p:nvSpPr>
          <p:cNvPr id="5" name="Subtítulo 2">
            <a:extLst>
              <a:ext uri="{FF2B5EF4-FFF2-40B4-BE49-F238E27FC236}">
                <a16:creationId xmlns:a16="http://schemas.microsoft.com/office/drawing/2014/main" id="{3AA8A33D-F8DD-489E-8C52-BD803E1D87FF}"/>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3922453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2975264" y="4238614"/>
            <a:ext cx="6241473" cy="1235227"/>
          </a:xfrm>
          <a:prstGeom prst="rect">
            <a:avLst/>
          </a:prstGeom>
        </p:spPr>
        <p:txBody>
          <a:bodyPr vert="horz" lIns="91440" tIns="45720" rIns="91440" bIns="45720" rtlCol="0">
            <a:normAutofit/>
          </a:bodyPr>
          <a:lstStyle>
            <a:lvl1pPr marL="0" indent="0" algn="ctr" defTabSz="729051" rtl="0" eaLnBrk="1" latinLnBrk="0" hangingPunct="1">
              <a:lnSpc>
                <a:spcPct val="90000"/>
              </a:lnSpc>
              <a:spcBef>
                <a:spcPts val="797"/>
              </a:spcBef>
              <a:buFont typeface="Arial" panose="020B0604020202020204" pitchFamily="34" charset="0"/>
              <a:buNone/>
              <a:defRPr sz="1914" kern="1200">
                <a:solidFill>
                  <a:schemeClr val="tx1"/>
                </a:solidFill>
                <a:latin typeface="+mn-lt"/>
                <a:ea typeface="+mn-ea"/>
                <a:cs typeface="+mn-cs"/>
              </a:defRPr>
            </a:lvl1pPr>
            <a:lvl2pPr marL="364526" indent="0" algn="ctr" defTabSz="729051" rtl="0" eaLnBrk="1" latinLnBrk="0" hangingPunct="1">
              <a:lnSpc>
                <a:spcPct val="90000"/>
              </a:lnSpc>
              <a:spcBef>
                <a:spcPts val="399"/>
              </a:spcBef>
              <a:buFont typeface="Arial" panose="020B0604020202020204" pitchFamily="34" charset="0"/>
              <a:buNone/>
              <a:defRPr sz="1595" kern="1200">
                <a:solidFill>
                  <a:schemeClr val="tx1"/>
                </a:solidFill>
                <a:latin typeface="+mn-lt"/>
                <a:ea typeface="+mn-ea"/>
                <a:cs typeface="+mn-cs"/>
              </a:defRPr>
            </a:lvl2pPr>
            <a:lvl3pPr marL="729051" indent="0" algn="ctr" defTabSz="729051" rtl="0" eaLnBrk="1" latinLnBrk="0" hangingPunct="1">
              <a:lnSpc>
                <a:spcPct val="90000"/>
              </a:lnSpc>
              <a:spcBef>
                <a:spcPts val="399"/>
              </a:spcBef>
              <a:buFont typeface="Arial" panose="020B0604020202020204" pitchFamily="34" charset="0"/>
              <a:buNone/>
              <a:defRPr sz="1435" kern="1200">
                <a:solidFill>
                  <a:schemeClr val="tx1"/>
                </a:solidFill>
                <a:latin typeface="+mn-lt"/>
                <a:ea typeface="+mn-ea"/>
                <a:cs typeface="+mn-cs"/>
              </a:defRPr>
            </a:lvl3pPr>
            <a:lvl4pPr marL="1093577"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4pPr>
            <a:lvl5pPr marL="1458102"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5pPr>
            <a:lvl6pPr marL="1822628"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6pPr>
            <a:lvl7pPr marL="2187153"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7pPr>
            <a:lvl8pPr marL="2551679"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8pPr>
            <a:lvl9pPr marL="2916204"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9pPr>
          </a:lstStyle>
          <a:p>
            <a:pPr>
              <a:spcBef>
                <a:spcPts val="0"/>
              </a:spcBef>
            </a:pPr>
            <a:r>
              <a:rPr lang="es-AR" dirty="0">
                <a:solidFill>
                  <a:srgbClr val="0070C0"/>
                </a:solidFill>
                <a:latin typeface="Futura Bk BT" panose="020B0502020204020303" pitchFamily="34" charset="0"/>
              </a:rPr>
              <a:t>Circulación en áreas restringidas según horarios, definición de barreras y zonas de protección permanente</a:t>
            </a:r>
          </a:p>
        </p:txBody>
      </p:sp>
      <p:sp>
        <p:nvSpPr>
          <p:cNvPr id="5" name="Subtítulo 2">
            <a:extLst>
              <a:ext uri="{FF2B5EF4-FFF2-40B4-BE49-F238E27FC236}">
                <a16:creationId xmlns:a16="http://schemas.microsoft.com/office/drawing/2014/main" id="{D8C76CC0-AA84-4208-B909-6A53F67CD28F}"/>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1056575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3CE41AE-0901-4759-84B9-0B43AF4C0E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descr="Imagen que contiene interior, edificio, blanco, suelo&#10;&#10;Descripción generada automáticamente">
            <a:extLst>
              <a:ext uri="{FF2B5EF4-FFF2-40B4-BE49-F238E27FC236}">
                <a16:creationId xmlns:a16="http://schemas.microsoft.com/office/drawing/2014/main" id="{6367CFC1-FFB5-4235-9205-4D22418590B9}"/>
              </a:ext>
            </a:extLst>
          </p:cNvPr>
          <p:cNvPicPr>
            <a:picLocks noChangeAspect="1"/>
          </p:cNvPicPr>
          <p:nvPr/>
        </p:nvPicPr>
        <p:blipFill rotWithShape="1">
          <a:blip r:embed="rId4">
            <a:extLst>
              <a:ext uri="{28A0092B-C50C-407E-A947-70E740481C1C}">
                <a14:useLocalDpi xmlns:a14="http://schemas.microsoft.com/office/drawing/2010/main" val="0"/>
              </a:ext>
            </a:extLst>
          </a:blip>
          <a:srcRect l="7744" t="10059" r="8308" b="10251"/>
          <a:stretch/>
        </p:blipFill>
        <p:spPr>
          <a:xfrm>
            <a:off x="4052529" y="1364054"/>
            <a:ext cx="4896544" cy="4648144"/>
          </a:xfrm>
          <a:prstGeom prst="rect">
            <a:avLst/>
          </a:prstGeom>
        </p:spPr>
      </p:pic>
      <p:sp>
        <p:nvSpPr>
          <p:cNvPr id="18" name="Subtítulo 2">
            <a:extLst>
              <a:ext uri="{FF2B5EF4-FFF2-40B4-BE49-F238E27FC236}">
                <a16:creationId xmlns:a16="http://schemas.microsoft.com/office/drawing/2014/main" id="{0EA9190B-EF40-4982-A277-54D77AC0EE74}"/>
              </a:ext>
            </a:extLst>
          </p:cNvPr>
          <p:cNvSpPr>
            <a:spLocks noGrp="1"/>
          </p:cNvSpPr>
          <p:nvPr>
            <p:ph type="subTitle" idx="4294967295"/>
          </p:nvPr>
        </p:nvSpPr>
        <p:spPr>
          <a:xfrm>
            <a:off x="3513138" y="6599238"/>
            <a:ext cx="8678862" cy="285750"/>
          </a:xfrm>
        </p:spPr>
        <p:txBody>
          <a:bodyPr>
            <a:normAutofit/>
          </a:body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sp>
        <p:nvSpPr>
          <p:cNvPr id="24" name="Subtítulo 2">
            <a:extLst>
              <a:ext uri="{FF2B5EF4-FFF2-40B4-BE49-F238E27FC236}">
                <a16:creationId xmlns:a16="http://schemas.microsoft.com/office/drawing/2014/main" id="{AEE686EA-CCAF-43DA-83BB-1886663ECA36}"/>
              </a:ext>
            </a:extLst>
          </p:cNvPr>
          <p:cNvSpPr txBox="1">
            <a:spLocks/>
          </p:cNvSpPr>
          <p:nvPr/>
        </p:nvSpPr>
        <p:spPr>
          <a:xfrm>
            <a:off x="4160747" y="809733"/>
            <a:ext cx="3870507"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Sistemas contra intrusión</a:t>
            </a:r>
            <a:endParaRPr lang="es-AR" b="1" dirty="0"/>
          </a:p>
        </p:txBody>
      </p:sp>
      <p:sp>
        <p:nvSpPr>
          <p:cNvPr id="3" name="Rectángulo 2">
            <a:extLst>
              <a:ext uri="{FF2B5EF4-FFF2-40B4-BE49-F238E27FC236}">
                <a16:creationId xmlns:a16="http://schemas.microsoft.com/office/drawing/2014/main" id="{B3B5D797-E014-4E92-A2BB-44B48AFCED9F}"/>
              </a:ext>
            </a:extLst>
          </p:cNvPr>
          <p:cNvSpPr/>
          <p:nvPr/>
        </p:nvSpPr>
        <p:spPr>
          <a:xfrm>
            <a:off x="1296523" y="5146001"/>
            <a:ext cx="2594694" cy="738664"/>
          </a:xfrm>
          <a:prstGeom prst="rect">
            <a:avLst/>
          </a:prstGeom>
        </p:spPr>
        <p:txBody>
          <a:bodyPr wrap="square">
            <a:spAutoFit/>
          </a:bodyPr>
          <a:lstStyle/>
          <a:p>
            <a:pPr marL="285750" indent="-285750">
              <a:buFont typeface="Arial" panose="020B0604020202020204" pitchFamily="34" charset="0"/>
              <a:buChar char="•"/>
            </a:pPr>
            <a:r>
              <a:rPr lang="es-AR" sz="1400" dirty="0">
                <a:solidFill>
                  <a:schemeClr val="tx1">
                    <a:lumMod val="85000"/>
                    <a:lumOff val="15000"/>
                  </a:schemeClr>
                </a:solidFill>
                <a:latin typeface="+mj-lt"/>
                <a:ea typeface="+mj-ea"/>
                <a:cs typeface="+mj-cs"/>
              </a:rPr>
              <a:t>LINEA SP</a:t>
            </a:r>
          </a:p>
          <a:p>
            <a:pPr marL="285750" indent="-285750">
              <a:buFont typeface="Arial" panose="020B0604020202020204" pitchFamily="34" charset="0"/>
              <a:buChar char="•"/>
            </a:pPr>
            <a:r>
              <a:rPr lang="es-AR" sz="1400" dirty="0">
                <a:solidFill>
                  <a:srgbClr val="FF0000"/>
                </a:solidFill>
                <a:latin typeface="+mj-lt"/>
                <a:ea typeface="+mj-ea"/>
                <a:cs typeface="+mj-cs"/>
              </a:rPr>
              <a:t>Transceptor inalámbrico incorporado</a:t>
            </a:r>
          </a:p>
        </p:txBody>
      </p:sp>
      <p:sp>
        <p:nvSpPr>
          <p:cNvPr id="11" name="Rectángulo 10">
            <a:extLst>
              <a:ext uri="{FF2B5EF4-FFF2-40B4-BE49-F238E27FC236}">
                <a16:creationId xmlns:a16="http://schemas.microsoft.com/office/drawing/2014/main" id="{49A926E1-7086-4F9C-A70F-66087095A663}"/>
              </a:ext>
            </a:extLst>
          </p:cNvPr>
          <p:cNvSpPr/>
          <p:nvPr/>
        </p:nvSpPr>
        <p:spPr>
          <a:xfrm>
            <a:off x="1296523" y="2578924"/>
            <a:ext cx="2880495" cy="1169551"/>
          </a:xfrm>
          <a:prstGeom prst="rect">
            <a:avLst/>
          </a:prstGeom>
        </p:spPr>
        <p:txBody>
          <a:bodyPr wrap="square">
            <a:spAutoFit/>
          </a:bodyPr>
          <a:lstStyle/>
          <a:p>
            <a:pPr marL="285750" indent="-285750">
              <a:buFont typeface="Arial" panose="020B0604020202020204" pitchFamily="34" charset="0"/>
              <a:buChar char="•"/>
            </a:pPr>
            <a:r>
              <a:rPr lang="es-AR" sz="1400" dirty="0"/>
              <a:t>32 ZONAS</a:t>
            </a:r>
          </a:p>
          <a:p>
            <a:pPr marL="285750" indent="-285750">
              <a:buFont typeface="Arial" panose="020B0604020202020204" pitchFamily="34" charset="0"/>
              <a:buChar char="•"/>
            </a:pPr>
            <a:r>
              <a:rPr lang="es-AR" sz="1400" dirty="0"/>
              <a:t>2 PARTICIONES</a:t>
            </a:r>
          </a:p>
          <a:p>
            <a:pPr marL="285750" indent="-285750">
              <a:buFont typeface="Arial" panose="020B0604020202020204" pitchFamily="34" charset="0"/>
              <a:buChar char="•"/>
            </a:pPr>
            <a:r>
              <a:rPr lang="es-AR" sz="1400" dirty="0"/>
              <a:t>32 USUARIOS / C. REMOTOS</a:t>
            </a:r>
          </a:p>
          <a:p>
            <a:pPr marL="285750" indent="-285750">
              <a:buFont typeface="Arial" panose="020B0604020202020204" pitchFamily="34" charset="0"/>
              <a:buChar char="•"/>
            </a:pPr>
            <a:r>
              <a:rPr lang="es-AR" sz="1400" dirty="0"/>
              <a:t>16 PGMS</a:t>
            </a:r>
          </a:p>
          <a:p>
            <a:pPr marL="285750" indent="-285750">
              <a:buFont typeface="Arial" panose="020B0604020202020204" pitchFamily="34" charset="0"/>
              <a:buChar char="•"/>
            </a:pPr>
            <a:r>
              <a:rPr lang="es-AR" sz="1400" dirty="0"/>
              <a:t>15 TECLADOS</a:t>
            </a:r>
          </a:p>
        </p:txBody>
      </p:sp>
      <p:pic>
        <p:nvPicPr>
          <p:cNvPr id="1026" name="Picture 2" descr="Resultado de imagen para sp spectra">
            <a:extLst>
              <a:ext uri="{FF2B5EF4-FFF2-40B4-BE49-F238E27FC236}">
                <a16:creationId xmlns:a16="http://schemas.microsoft.com/office/drawing/2014/main" id="{A9132064-966A-44D7-9F31-5F3B8821EA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163" b="33115"/>
          <a:stretch/>
        </p:blipFill>
        <p:spPr bwMode="auto">
          <a:xfrm>
            <a:off x="1296523" y="1717743"/>
            <a:ext cx="2232455" cy="547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mg paradox">
            <a:extLst>
              <a:ext uri="{FF2B5EF4-FFF2-40B4-BE49-F238E27FC236}">
                <a16:creationId xmlns:a16="http://schemas.microsoft.com/office/drawing/2014/main" id="{A0452F82-117B-4876-B544-45853F1D0AE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750" t="27" r="14951" b="86623"/>
          <a:stretch/>
        </p:blipFill>
        <p:spPr bwMode="auto">
          <a:xfrm>
            <a:off x="1361368" y="4640829"/>
            <a:ext cx="2167610" cy="32544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4D49E1F2-6597-4EC8-9BA4-5E64E3E00267}"/>
              </a:ext>
            </a:extLst>
          </p:cNvPr>
          <p:cNvGrpSpPr/>
          <p:nvPr/>
        </p:nvGrpSpPr>
        <p:grpSpPr>
          <a:xfrm>
            <a:off x="8743096" y="2429268"/>
            <a:ext cx="2961982" cy="2002160"/>
            <a:chOff x="8743096" y="2429268"/>
            <a:chExt cx="2961982" cy="2002160"/>
          </a:xfrm>
        </p:grpSpPr>
        <p:sp>
          <p:nvSpPr>
            <p:cNvPr id="5" name="Rectángulo 4">
              <a:extLst>
                <a:ext uri="{FF2B5EF4-FFF2-40B4-BE49-F238E27FC236}">
                  <a16:creationId xmlns:a16="http://schemas.microsoft.com/office/drawing/2014/main" id="{631CD864-167F-4066-B798-61B4AA5BBE20}"/>
                </a:ext>
              </a:extLst>
            </p:cNvPr>
            <p:cNvSpPr/>
            <p:nvPr/>
          </p:nvSpPr>
          <p:spPr>
            <a:xfrm>
              <a:off x="8824583" y="3046433"/>
              <a:ext cx="2880495" cy="1384995"/>
            </a:xfrm>
            <a:prstGeom prst="rect">
              <a:avLst/>
            </a:prstGeom>
          </p:spPr>
          <p:txBody>
            <a:bodyPr wrap="square">
              <a:spAutoFit/>
            </a:bodyPr>
            <a:lstStyle/>
            <a:p>
              <a:pPr marL="285750" indent="-285750">
                <a:buFont typeface="Arial" panose="020B0604020202020204" pitchFamily="34" charset="0"/>
                <a:buChar char="•"/>
              </a:pPr>
              <a:r>
                <a:rPr lang="es-AR" sz="1400" dirty="0"/>
                <a:t>192 ZONAS</a:t>
              </a:r>
            </a:p>
            <a:p>
              <a:pPr marL="285750" indent="-285750">
                <a:buFont typeface="Arial" panose="020B0604020202020204" pitchFamily="34" charset="0"/>
                <a:buChar char="•"/>
              </a:pPr>
              <a:r>
                <a:rPr lang="es-AR" sz="1400" dirty="0"/>
                <a:t>8 PARTICIONES</a:t>
              </a:r>
            </a:p>
            <a:p>
              <a:pPr marL="285750" indent="-285750">
                <a:buFont typeface="Arial" panose="020B0604020202020204" pitchFamily="34" charset="0"/>
                <a:buChar char="•"/>
              </a:pPr>
              <a:r>
                <a:rPr lang="es-AR" sz="1400" dirty="0"/>
                <a:t>999 USUARIOS / C.REMOTOS</a:t>
              </a:r>
            </a:p>
            <a:p>
              <a:pPr marL="285750" indent="-285750">
                <a:buFont typeface="Arial" panose="020B0604020202020204" pitchFamily="34" charset="0"/>
                <a:buChar char="•"/>
              </a:pPr>
              <a:r>
                <a:rPr lang="es-AR" sz="1400" dirty="0"/>
                <a:t>250 PGMS</a:t>
              </a:r>
            </a:p>
            <a:p>
              <a:pPr marL="285750" indent="-285750">
                <a:buFont typeface="Arial" panose="020B0604020202020204" pitchFamily="34" charset="0"/>
                <a:buChar char="•"/>
              </a:pPr>
              <a:r>
                <a:rPr lang="es-AR" sz="1400" dirty="0"/>
                <a:t>254 MODULOS</a:t>
              </a:r>
            </a:p>
            <a:p>
              <a:pPr marL="285750" indent="-285750">
                <a:buFont typeface="Arial" panose="020B0604020202020204" pitchFamily="34" charset="0"/>
                <a:buChar char="•"/>
              </a:pPr>
              <a:r>
                <a:rPr lang="es-AR" sz="1400" dirty="0"/>
                <a:t>32 PUERTAS</a:t>
              </a:r>
            </a:p>
          </p:txBody>
        </p:sp>
        <p:pic>
          <p:nvPicPr>
            <p:cNvPr id="1030" name="Picture 6" descr="Resultado de imagen para evo paradox">
              <a:extLst>
                <a:ext uri="{FF2B5EF4-FFF2-40B4-BE49-F238E27FC236}">
                  <a16:creationId xmlns:a16="http://schemas.microsoft.com/office/drawing/2014/main" id="{96390DCA-601E-4F5D-AA01-54BD4AA6F8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3261"/>
            <a:stretch/>
          </p:blipFill>
          <p:spPr bwMode="auto">
            <a:xfrm>
              <a:off x="8743096" y="2429268"/>
              <a:ext cx="2524125" cy="496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29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par>
                                <p:cTn id="7" presetID="6" presetClass="emph" presetSubtype="0" fill="hold" nodeType="withEffect">
                                  <p:stCondLst>
                                    <p:cond delay="0"/>
                                  </p:stCondLst>
                                  <p:childTnLst>
                                    <p:animScale>
                                      <p:cBhvr>
                                        <p:cTn id="8" dur="2000" fill="hold"/>
                                        <p:tgtEl>
                                          <p:spTgt spid="1028"/>
                                        </p:tgtEl>
                                      </p:cBhvr>
                                      <p:by x="150000" y="150000"/>
                                    </p:animScale>
                                  </p:childTnLst>
                                </p:cTn>
                              </p:par>
                              <p:par>
                                <p:cTn id="9" presetID="6" presetClass="emph" presetSubtype="0" fill="hold" grpId="0" nodeType="withEffect">
                                  <p:stCondLst>
                                    <p:cond delay="0"/>
                                  </p:stCondLst>
                                  <p:childTnLst>
                                    <p:animScale>
                                      <p:cBhvr>
                                        <p:cTn id="10" dur="2000" fill="hold"/>
                                        <p:tgtEl>
                                          <p:spTgt spid="11"/>
                                        </p:tgtEl>
                                      </p:cBhvr>
                                      <p:by x="150000" y="150000"/>
                                    </p:animScale>
                                  </p:childTnLst>
                                </p:cTn>
                              </p:par>
                              <p:par>
                                <p:cTn id="11" presetID="6" presetClass="emph" presetSubtype="0" fill="hold" nodeType="withEffect">
                                  <p:stCondLst>
                                    <p:cond delay="0"/>
                                  </p:stCondLst>
                                  <p:childTnLst>
                                    <p:animScale>
                                      <p:cBhvr>
                                        <p:cTn id="12"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2975264" y="4212976"/>
            <a:ext cx="6241473" cy="1235227"/>
          </a:xfrm>
          <a:prstGeom prst="rect">
            <a:avLst/>
          </a:prstGeom>
        </p:spPr>
        <p:txBody>
          <a:bodyPr vert="horz" lIns="91440" tIns="45720" rIns="91440" bIns="45720" rtlCol="0">
            <a:normAutofit/>
          </a:bodyPr>
          <a:lstStyle>
            <a:lvl1pPr marL="0" indent="0" algn="ctr" defTabSz="729051" rtl="0" eaLnBrk="1" latinLnBrk="0" hangingPunct="1">
              <a:lnSpc>
                <a:spcPct val="90000"/>
              </a:lnSpc>
              <a:spcBef>
                <a:spcPts val="797"/>
              </a:spcBef>
              <a:buFont typeface="Arial" panose="020B0604020202020204" pitchFamily="34" charset="0"/>
              <a:buNone/>
              <a:defRPr sz="1914" kern="1200">
                <a:solidFill>
                  <a:schemeClr val="tx1"/>
                </a:solidFill>
                <a:latin typeface="+mn-lt"/>
                <a:ea typeface="+mn-ea"/>
                <a:cs typeface="+mn-cs"/>
              </a:defRPr>
            </a:lvl1pPr>
            <a:lvl2pPr marL="364526" indent="0" algn="ctr" defTabSz="729051" rtl="0" eaLnBrk="1" latinLnBrk="0" hangingPunct="1">
              <a:lnSpc>
                <a:spcPct val="90000"/>
              </a:lnSpc>
              <a:spcBef>
                <a:spcPts val="399"/>
              </a:spcBef>
              <a:buFont typeface="Arial" panose="020B0604020202020204" pitchFamily="34" charset="0"/>
              <a:buNone/>
              <a:defRPr sz="1595" kern="1200">
                <a:solidFill>
                  <a:schemeClr val="tx1"/>
                </a:solidFill>
                <a:latin typeface="+mn-lt"/>
                <a:ea typeface="+mn-ea"/>
                <a:cs typeface="+mn-cs"/>
              </a:defRPr>
            </a:lvl2pPr>
            <a:lvl3pPr marL="729051" indent="0" algn="ctr" defTabSz="729051" rtl="0" eaLnBrk="1" latinLnBrk="0" hangingPunct="1">
              <a:lnSpc>
                <a:spcPct val="90000"/>
              </a:lnSpc>
              <a:spcBef>
                <a:spcPts val="399"/>
              </a:spcBef>
              <a:buFont typeface="Arial" panose="020B0604020202020204" pitchFamily="34" charset="0"/>
              <a:buNone/>
              <a:defRPr sz="1435" kern="1200">
                <a:solidFill>
                  <a:schemeClr val="tx1"/>
                </a:solidFill>
                <a:latin typeface="+mn-lt"/>
                <a:ea typeface="+mn-ea"/>
                <a:cs typeface="+mn-cs"/>
              </a:defRPr>
            </a:lvl3pPr>
            <a:lvl4pPr marL="1093577"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4pPr>
            <a:lvl5pPr marL="1458102"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5pPr>
            <a:lvl6pPr marL="1822628"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6pPr>
            <a:lvl7pPr marL="2187153"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7pPr>
            <a:lvl8pPr marL="2551679"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8pPr>
            <a:lvl9pPr marL="2916204"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9pPr>
          </a:lstStyle>
          <a:p>
            <a:pPr>
              <a:spcBef>
                <a:spcPts val="0"/>
              </a:spcBef>
            </a:pPr>
            <a:r>
              <a:rPr lang="es-AR" dirty="0">
                <a:solidFill>
                  <a:srgbClr val="0070C0"/>
                </a:solidFill>
                <a:latin typeface="Futura Bk BT" panose="020B0502020204020303" pitchFamily="34" charset="0"/>
              </a:rPr>
              <a:t>Detección de inundación, activación de bombas de achique, control de estado de tanque, pileta y automatización de sistemas de riego</a:t>
            </a:r>
          </a:p>
        </p:txBody>
      </p:sp>
      <p:sp>
        <p:nvSpPr>
          <p:cNvPr id="5" name="Subtítulo 2">
            <a:extLst>
              <a:ext uri="{FF2B5EF4-FFF2-40B4-BE49-F238E27FC236}">
                <a16:creationId xmlns:a16="http://schemas.microsoft.com/office/drawing/2014/main" id="{6E4C7ADB-45F4-4033-98AD-D9F458C9C0FE}"/>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3712547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4"/>
          <p:cNvSpPr txBox="1">
            <a:spLocks/>
          </p:cNvSpPr>
          <p:nvPr/>
        </p:nvSpPr>
        <p:spPr>
          <a:xfrm>
            <a:off x="2975264" y="4315526"/>
            <a:ext cx="6241473" cy="1235227"/>
          </a:xfrm>
          <a:prstGeom prst="rect">
            <a:avLst/>
          </a:prstGeom>
        </p:spPr>
        <p:txBody>
          <a:bodyPr vert="horz" lIns="91440" tIns="45720" rIns="91440" bIns="45720" rtlCol="0">
            <a:normAutofit fontScale="92500" lnSpcReduction="10000"/>
          </a:bodyPr>
          <a:lstStyle>
            <a:lvl1pPr marL="0" indent="0" algn="ctr" defTabSz="729051" rtl="0" eaLnBrk="1" latinLnBrk="0" hangingPunct="1">
              <a:lnSpc>
                <a:spcPct val="90000"/>
              </a:lnSpc>
              <a:spcBef>
                <a:spcPts val="797"/>
              </a:spcBef>
              <a:buFont typeface="Arial" panose="020B0604020202020204" pitchFamily="34" charset="0"/>
              <a:buNone/>
              <a:defRPr sz="1914" kern="1200">
                <a:solidFill>
                  <a:schemeClr val="tx1"/>
                </a:solidFill>
                <a:latin typeface="+mn-lt"/>
                <a:ea typeface="+mn-ea"/>
                <a:cs typeface="+mn-cs"/>
              </a:defRPr>
            </a:lvl1pPr>
            <a:lvl2pPr marL="364526" indent="0" algn="ctr" defTabSz="729051" rtl="0" eaLnBrk="1" latinLnBrk="0" hangingPunct="1">
              <a:lnSpc>
                <a:spcPct val="90000"/>
              </a:lnSpc>
              <a:spcBef>
                <a:spcPts val="399"/>
              </a:spcBef>
              <a:buFont typeface="Arial" panose="020B0604020202020204" pitchFamily="34" charset="0"/>
              <a:buNone/>
              <a:defRPr sz="1595" kern="1200">
                <a:solidFill>
                  <a:schemeClr val="tx1"/>
                </a:solidFill>
                <a:latin typeface="+mn-lt"/>
                <a:ea typeface="+mn-ea"/>
                <a:cs typeface="+mn-cs"/>
              </a:defRPr>
            </a:lvl2pPr>
            <a:lvl3pPr marL="729051" indent="0" algn="ctr" defTabSz="729051" rtl="0" eaLnBrk="1" latinLnBrk="0" hangingPunct="1">
              <a:lnSpc>
                <a:spcPct val="90000"/>
              </a:lnSpc>
              <a:spcBef>
                <a:spcPts val="399"/>
              </a:spcBef>
              <a:buFont typeface="Arial" panose="020B0604020202020204" pitchFamily="34" charset="0"/>
              <a:buNone/>
              <a:defRPr sz="1435" kern="1200">
                <a:solidFill>
                  <a:schemeClr val="tx1"/>
                </a:solidFill>
                <a:latin typeface="+mn-lt"/>
                <a:ea typeface="+mn-ea"/>
                <a:cs typeface="+mn-cs"/>
              </a:defRPr>
            </a:lvl3pPr>
            <a:lvl4pPr marL="1093577"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4pPr>
            <a:lvl5pPr marL="1458102"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5pPr>
            <a:lvl6pPr marL="1822628"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6pPr>
            <a:lvl7pPr marL="2187153"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7pPr>
            <a:lvl8pPr marL="2551679"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8pPr>
            <a:lvl9pPr marL="2916204" indent="0" algn="ctr" defTabSz="729051" rtl="0" eaLnBrk="1" latinLnBrk="0" hangingPunct="1">
              <a:lnSpc>
                <a:spcPct val="90000"/>
              </a:lnSpc>
              <a:spcBef>
                <a:spcPts val="399"/>
              </a:spcBef>
              <a:buFont typeface="Arial" panose="020B0604020202020204" pitchFamily="34" charset="0"/>
              <a:buNone/>
              <a:defRPr sz="1276" kern="1200">
                <a:solidFill>
                  <a:schemeClr val="tx1"/>
                </a:solidFill>
                <a:latin typeface="+mn-lt"/>
                <a:ea typeface="+mn-ea"/>
                <a:cs typeface="+mn-cs"/>
              </a:defRPr>
            </a:lvl9pPr>
          </a:lstStyle>
          <a:p>
            <a:pPr marL="342900" indent="-342900" algn="l">
              <a:spcBef>
                <a:spcPts val="0"/>
              </a:spcBef>
              <a:buFont typeface="Arial" panose="020B0604020202020204" pitchFamily="34" charset="0"/>
              <a:buChar char="•"/>
            </a:pPr>
            <a:r>
              <a:rPr lang="es-AR" dirty="0">
                <a:solidFill>
                  <a:srgbClr val="0070C0"/>
                </a:solidFill>
                <a:latin typeface="Futura Bk BT" panose="020B0502020204020303" pitchFamily="34" charset="0"/>
              </a:rPr>
              <a:t>Control de combustible en grupo electrógeno</a:t>
            </a:r>
          </a:p>
          <a:p>
            <a:pPr marL="342900" indent="-342900" algn="l">
              <a:spcBef>
                <a:spcPts val="0"/>
              </a:spcBef>
              <a:buFont typeface="Arial" panose="020B0604020202020204" pitchFamily="34" charset="0"/>
              <a:buChar char="•"/>
            </a:pPr>
            <a:r>
              <a:rPr lang="es-AR" dirty="0">
                <a:solidFill>
                  <a:srgbClr val="0070C0"/>
                </a:solidFill>
                <a:latin typeface="Futura Bk BT" panose="020B0502020204020303" pitchFamily="34" charset="0"/>
              </a:rPr>
              <a:t>Activación de luces de emergencia y sistema de abastecimiento de energía en caso de corte</a:t>
            </a:r>
          </a:p>
          <a:p>
            <a:pPr marL="342900" indent="-342900" algn="l">
              <a:spcBef>
                <a:spcPts val="0"/>
              </a:spcBef>
              <a:buFont typeface="Arial" panose="020B0604020202020204" pitchFamily="34" charset="0"/>
              <a:buChar char="•"/>
            </a:pPr>
            <a:r>
              <a:rPr lang="es-AR" dirty="0">
                <a:solidFill>
                  <a:srgbClr val="0070C0"/>
                </a:solidFill>
                <a:latin typeface="Futura Bk BT" panose="020B0502020204020303" pitchFamily="34" charset="0"/>
              </a:rPr>
              <a:t>Encendido y apagado de equipos de forma automática</a:t>
            </a:r>
          </a:p>
        </p:txBody>
      </p:sp>
      <p:sp>
        <p:nvSpPr>
          <p:cNvPr id="5" name="Subtítulo 2">
            <a:extLst>
              <a:ext uri="{FF2B5EF4-FFF2-40B4-BE49-F238E27FC236}">
                <a16:creationId xmlns:a16="http://schemas.microsoft.com/office/drawing/2014/main" id="{31538AC7-AD5E-4B34-8CEC-3EFAE15D8B55}"/>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1577245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ítulo 2">
            <a:extLst>
              <a:ext uri="{FF2B5EF4-FFF2-40B4-BE49-F238E27FC236}">
                <a16:creationId xmlns:a16="http://schemas.microsoft.com/office/drawing/2014/main" id="{DE562011-3925-4BB5-8E47-E2F460C3323B}"/>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EVO</a:t>
            </a:r>
          </a:p>
        </p:txBody>
      </p:sp>
    </p:spTree>
    <p:extLst>
      <p:ext uri="{BB962C8B-B14F-4D97-AF65-F5344CB8AC3E}">
        <p14:creationId xmlns:p14="http://schemas.microsoft.com/office/powerpoint/2010/main" val="4025154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AR"/>
          </a:p>
        </p:txBody>
      </p:sp>
      <p:sp>
        <p:nvSpPr>
          <p:cNvPr id="3" name="Subtítulo 2"/>
          <p:cNvSpPr>
            <a:spLocks noGrp="1"/>
          </p:cNvSpPr>
          <p:nvPr>
            <p:ph type="subTitle" idx="1"/>
          </p:nvPr>
        </p:nvSpPr>
        <p:spPr/>
        <p:txBody>
          <a:bodyPr/>
          <a:lstStyle/>
          <a:p>
            <a:endParaRPr lang="es-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7771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377FA461-8072-428B-8E38-96A6E4C6A2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7" name="Subtítulo 2">
            <a:extLst>
              <a:ext uri="{FF2B5EF4-FFF2-40B4-BE49-F238E27FC236}">
                <a16:creationId xmlns:a16="http://schemas.microsoft.com/office/drawing/2014/main" id="{8EE99D67-D3E5-4DF3-AC1A-893317A1549D}"/>
              </a:ext>
            </a:extLst>
          </p:cNvPr>
          <p:cNvSpPr txBox="1">
            <a:spLocks/>
          </p:cNvSpPr>
          <p:nvPr/>
        </p:nvSpPr>
        <p:spPr>
          <a:xfrm>
            <a:off x="4693946" y="781492"/>
            <a:ext cx="2804109"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Sistema modular</a:t>
            </a:r>
            <a:endParaRPr lang="es-AR" b="1" dirty="0"/>
          </a:p>
        </p:txBody>
      </p:sp>
      <p:sp>
        <p:nvSpPr>
          <p:cNvPr id="54" name="Subtítulo 2">
            <a:extLst>
              <a:ext uri="{FF2B5EF4-FFF2-40B4-BE49-F238E27FC236}">
                <a16:creationId xmlns:a16="http://schemas.microsoft.com/office/drawing/2014/main" id="{8F8346F3-E65C-4CD5-9CB4-F3B7BED49B13}"/>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SP/MG/EVO</a:t>
            </a:r>
          </a:p>
        </p:txBody>
      </p:sp>
      <p:sp>
        <p:nvSpPr>
          <p:cNvPr id="11" name="Rectángulo 10">
            <a:extLst>
              <a:ext uri="{FF2B5EF4-FFF2-40B4-BE49-F238E27FC236}">
                <a16:creationId xmlns:a16="http://schemas.microsoft.com/office/drawing/2014/main" id="{9E8F2D59-F322-403B-A7B7-8D517C979958}"/>
              </a:ext>
            </a:extLst>
          </p:cNvPr>
          <p:cNvSpPr/>
          <p:nvPr/>
        </p:nvSpPr>
        <p:spPr>
          <a:xfrm>
            <a:off x="3505585" y="3186205"/>
            <a:ext cx="1447645" cy="523220"/>
          </a:xfrm>
          <a:prstGeom prst="rect">
            <a:avLst/>
          </a:prstGeom>
        </p:spPr>
        <p:txBody>
          <a:bodyPr wrap="square">
            <a:spAutoFit/>
          </a:bodyPr>
          <a:lstStyle/>
          <a:p>
            <a:pPr algn="ctr"/>
            <a:r>
              <a:rPr lang="es-AR" sz="1400" b="1" dirty="0"/>
              <a:t>EXPANSORES</a:t>
            </a:r>
          </a:p>
          <a:p>
            <a:pPr algn="ctr"/>
            <a:r>
              <a:rPr lang="es-AR" sz="1400" b="1" dirty="0"/>
              <a:t> DE ZONA</a:t>
            </a:r>
            <a:endParaRPr lang="es-AR" sz="1400" dirty="0"/>
          </a:p>
        </p:txBody>
      </p:sp>
      <p:sp>
        <p:nvSpPr>
          <p:cNvPr id="12" name="Rectángulo 11">
            <a:extLst>
              <a:ext uri="{FF2B5EF4-FFF2-40B4-BE49-F238E27FC236}">
                <a16:creationId xmlns:a16="http://schemas.microsoft.com/office/drawing/2014/main" id="{B9D2FB01-4349-4439-98E7-5903C5D570BF}"/>
              </a:ext>
            </a:extLst>
          </p:cNvPr>
          <p:cNvSpPr/>
          <p:nvPr/>
        </p:nvSpPr>
        <p:spPr>
          <a:xfrm>
            <a:off x="5986951" y="3023374"/>
            <a:ext cx="1370228" cy="523220"/>
          </a:xfrm>
          <a:prstGeom prst="rect">
            <a:avLst/>
          </a:prstGeom>
        </p:spPr>
        <p:txBody>
          <a:bodyPr wrap="square">
            <a:spAutoFit/>
          </a:bodyPr>
          <a:lstStyle/>
          <a:p>
            <a:pPr algn="ctr"/>
            <a:r>
              <a:rPr lang="es-AR" sz="1400" b="1" dirty="0"/>
              <a:t>EXPANSORES </a:t>
            </a:r>
          </a:p>
          <a:p>
            <a:pPr algn="ctr"/>
            <a:r>
              <a:rPr lang="es-AR" sz="1400" b="1" dirty="0"/>
              <a:t>DE PGM</a:t>
            </a:r>
            <a:endParaRPr lang="es-AR" sz="1400" dirty="0"/>
          </a:p>
        </p:txBody>
      </p:sp>
      <p:sp>
        <p:nvSpPr>
          <p:cNvPr id="17" name="Rectángulo 16">
            <a:extLst>
              <a:ext uri="{FF2B5EF4-FFF2-40B4-BE49-F238E27FC236}">
                <a16:creationId xmlns:a16="http://schemas.microsoft.com/office/drawing/2014/main" id="{825E8D60-94AB-4109-B5BC-EBE8A19D4E9F}"/>
              </a:ext>
            </a:extLst>
          </p:cNvPr>
          <p:cNvSpPr/>
          <p:nvPr/>
        </p:nvSpPr>
        <p:spPr>
          <a:xfrm>
            <a:off x="8033165" y="3167390"/>
            <a:ext cx="1252266" cy="523220"/>
          </a:xfrm>
          <a:prstGeom prst="rect">
            <a:avLst/>
          </a:prstGeom>
        </p:spPr>
        <p:txBody>
          <a:bodyPr wrap="none">
            <a:spAutoFit/>
          </a:bodyPr>
          <a:lstStyle/>
          <a:p>
            <a:r>
              <a:rPr lang="es-AR" sz="1400" b="1" dirty="0"/>
              <a:t>CONTROLES </a:t>
            </a:r>
          </a:p>
          <a:p>
            <a:pPr algn="ctr"/>
            <a:r>
              <a:rPr lang="es-AR" sz="1400" b="1" dirty="0"/>
              <a:t>REMOTOS</a:t>
            </a:r>
            <a:endParaRPr lang="es-AR" sz="1400" dirty="0"/>
          </a:p>
        </p:txBody>
      </p:sp>
      <p:sp>
        <p:nvSpPr>
          <p:cNvPr id="19" name="Rectángulo 18">
            <a:extLst>
              <a:ext uri="{FF2B5EF4-FFF2-40B4-BE49-F238E27FC236}">
                <a16:creationId xmlns:a16="http://schemas.microsoft.com/office/drawing/2014/main" id="{D3B25F56-852C-4766-B2C6-8F8EFC56AF74}"/>
              </a:ext>
            </a:extLst>
          </p:cNvPr>
          <p:cNvSpPr/>
          <p:nvPr/>
        </p:nvSpPr>
        <p:spPr>
          <a:xfrm>
            <a:off x="8857911" y="5595604"/>
            <a:ext cx="1226618" cy="307777"/>
          </a:xfrm>
          <a:prstGeom prst="rect">
            <a:avLst/>
          </a:prstGeom>
        </p:spPr>
        <p:txBody>
          <a:bodyPr wrap="none">
            <a:spAutoFit/>
          </a:bodyPr>
          <a:lstStyle/>
          <a:p>
            <a:r>
              <a:rPr lang="es-AR" sz="1400" b="1" dirty="0"/>
              <a:t>DETECTORES</a:t>
            </a:r>
            <a:endParaRPr lang="es-AR" sz="1400" dirty="0"/>
          </a:p>
        </p:txBody>
      </p:sp>
      <p:sp>
        <p:nvSpPr>
          <p:cNvPr id="23" name="Rectángulo 22">
            <a:extLst>
              <a:ext uri="{FF2B5EF4-FFF2-40B4-BE49-F238E27FC236}">
                <a16:creationId xmlns:a16="http://schemas.microsoft.com/office/drawing/2014/main" id="{12798398-F2D6-4DCF-9B17-48692C488CB0}"/>
              </a:ext>
            </a:extLst>
          </p:cNvPr>
          <p:cNvSpPr/>
          <p:nvPr/>
        </p:nvSpPr>
        <p:spPr>
          <a:xfrm>
            <a:off x="6194639" y="5595604"/>
            <a:ext cx="1838425" cy="307777"/>
          </a:xfrm>
          <a:prstGeom prst="rect">
            <a:avLst/>
          </a:prstGeom>
        </p:spPr>
        <p:txBody>
          <a:bodyPr wrap="square">
            <a:spAutoFit/>
          </a:bodyPr>
          <a:lstStyle/>
          <a:p>
            <a:pPr algn="ctr"/>
            <a:r>
              <a:rPr lang="es-AR" sz="1400" b="1" dirty="0"/>
              <a:t>COMUNICADORES</a:t>
            </a:r>
            <a:endParaRPr lang="es-AR" sz="1400" dirty="0"/>
          </a:p>
        </p:txBody>
      </p:sp>
      <p:sp>
        <p:nvSpPr>
          <p:cNvPr id="25" name="Rectángulo 24">
            <a:extLst>
              <a:ext uri="{FF2B5EF4-FFF2-40B4-BE49-F238E27FC236}">
                <a16:creationId xmlns:a16="http://schemas.microsoft.com/office/drawing/2014/main" id="{CB332D30-2339-411C-99F9-948399CA462A}"/>
              </a:ext>
            </a:extLst>
          </p:cNvPr>
          <p:cNvSpPr/>
          <p:nvPr/>
        </p:nvSpPr>
        <p:spPr>
          <a:xfrm>
            <a:off x="1389497" y="5497084"/>
            <a:ext cx="1271502" cy="307777"/>
          </a:xfrm>
          <a:prstGeom prst="rect">
            <a:avLst/>
          </a:prstGeom>
        </p:spPr>
        <p:txBody>
          <a:bodyPr wrap="none">
            <a:spAutoFit/>
          </a:bodyPr>
          <a:lstStyle/>
          <a:p>
            <a:r>
              <a:rPr lang="es-AR" sz="1400" b="1" dirty="0"/>
              <a:t>RECEPTORAS</a:t>
            </a:r>
            <a:endParaRPr lang="es-AR" sz="1400" dirty="0"/>
          </a:p>
        </p:txBody>
      </p:sp>
      <p:sp>
        <p:nvSpPr>
          <p:cNvPr id="27" name="Rectángulo 26">
            <a:extLst>
              <a:ext uri="{FF2B5EF4-FFF2-40B4-BE49-F238E27FC236}">
                <a16:creationId xmlns:a16="http://schemas.microsoft.com/office/drawing/2014/main" id="{7F2E122C-3079-40EE-A063-00B1C0450C5D}"/>
              </a:ext>
            </a:extLst>
          </p:cNvPr>
          <p:cNvSpPr/>
          <p:nvPr/>
        </p:nvSpPr>
        <p:spPr>
          <a:xfrm>
            <a:off x="4050496" y="5541443"/>
            <a:ext cx="1370228" cy="523220"/>
          </a:xfrm>
          <a:prstGeom prst="rect">
            <a:avLst/>
          </a:prstGeom>
        </p:spPr>
        <p:txBody>
          <a:bodyPr wrap="square">
            <a:spAutoFit/>
          </a:bodyPr>
          <a:lstStyle/>
          <a:p>
            <a:r>
              <a:rPr lang="es-AR" sz="1400" b="1" dirty="0"/>
              <a:t>CONTROL DE </a:t>
            </a:r>
          </a:p>
          <a:p>
            <a:pPr algn="ctr"/>
            <a:r>
              <a:rPr lang="es-AR" sz="1400" b="1" dirty="0"/>
              <a:t>ACCESO</a:t>
            </a:r>
            <a:endParaRPr lang="es-AR" sz="1400" dirty="0"/>
          </a:p>
        </p:txBody>
      </p:sp>
      <p:pic>
        <p:nvPicPr>
          <p:cNvPr id="9" name="Imagen 8" descr="Imagen que contiene interior, foto, electrónica&#10;&#10;Descripción generada automáticamente">
            <a:extLst>
              <a:ext uri="{FF2B5EF4-FFF2-40B4-BE49-F238E27FC236}">
                <a16:creationId xmlns:a16="http://schemas.microsoft.com/office/drawing/2014/main" id="{A8044ADF-F942-4178-A75F-782399FA9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816" t="6530" r="22259" b="6530"/>
          <a:stretch/>
        </p:blipFill>
        <p:spPr>
          <a:xfrm>
            <a:off x="8208858" y="1686493"/>
            <a:ext cx="873286" cy="1407927"/>
          </a:xfrm>
          <a:prstGeom prst="rect">
            <a:avLst/>
          </a:prstGeom>
        </p:spPr>
      </p:pic>
      <p:pic>
        <p:nvPicPr>
          <p:cNvPr id="14" name="Imagen 13" descr="Imagen que contiene monitor, interior, sentado&#10;&#10;Descripción generada automáticamente">
            <a:extLst>
              <a:ext uri="{FF2B5EF4-FFF2-40B4-BE49-F238E27FC236}">
                <a16:creationId xmlns:a16="http://schemas.microsoft.com/office/drawing/2014/main" id="{1BCF41C4-64EF-42A7-BC2A-98168E22B2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0831" y="1593050"/>
            <a:ext cx="975331" cy="1511976"/>
          </a:xfrm>
          <a:prstGeom prst="rect">
            <a:avLst/>
          </a:prstGeom>
        </p:spPr>
      </p:pic>
      <p:pic>
        <p:nvPicPr>
          <p:cNvPr id="35" name="Picture 7">
            <a:extLst>
              <a:ext uri="{FF2B5EF4-FFF2-40B4-BE49-F238E27FC236}">
                <a16:creationId xmlns:a16="http://schemas.microsoft.com/office/drawing/2014/main" id="{0190C489-F3D7-4600-92FF-B67A0964F09E}"/>
              </a:ext>
            </a:extLst>
          </p:cNvPr>
          <p:cNvPicPr>
            <a:picLocks noChangeAspect="1"/>
          </p:cNvPicPr>
          <p:nvPr/>
        </p:nvPicPr>
        <p:blipFill>
          <a:blip r:embed="rId6" cstate="print"/>
          <a:srcRect/>
          <a:stretch>
            <a:fillRect/>
          </a:stretch>
        </p:blipFill>
        <p:spPr bwMode="auto">
          <a:xfrm>
            <a:off x="4383759" y="4005063"/>
            <a:ext cx="565546" cy="1563378"/>
          </a:xfrm>
          <a:prstGeom prst="rect">
            <a:avLst/>
          </a:prstGeom>
          <a:noFill/>
          <a:ln w="9525">
            <a:noFill/>
            <a:miter lim="800000"/>
            <a:headEnd/>
            <a:tailEnd/>
          </a:ln>
        </p:spPr>
      </p:pic>
      <p:pic>
        <p:nvPicPr>
          <p:cNvPr id="24" name="Imagen 23" descr="Imagen que contiene blanco, interior, sentado, objeto&#10;&#10;Descripción generada automáticamente">
            <a:extLst>
              <a:ext uri="{FF2B5EF4-FFF2-40B4-BE49-F238E27FC236}">
                <a16:creationId xmlns:a16="http://schemas.microsoft.com/office/drawing/2014/main" id="{4F2B0053-4F46-4319-BC49-0368970EFE6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497" t="3159" r="22758" b="4647"/>
          <a:stretch/>
        </p:blipFill>
        <p:spPr>
          <a:xfrm>
            <a:off x="9090171" y="4094988"/>
            <a:ext cx="781948" cy="1420663"/>
          </a:xfrm>
          <a:prstGeom prst="rect">
            <a:avLst/>
          </a:prstGeom>
        </p:spPr>
      </p:pic>
      <p:pic>
        <p:nvPicPr>
          <p:cNvPr id="41" name="Imagen 40">
            <a:extLst>
              <a:ext uri="{FF2B5EF4-FFF2-40B4-BE49-F238E27FC236}">
                <a16:creationId xmlns:a16="http://schemas.microsoft.com/office/drawing/2014/main" id="{57F52A9B-8F22-44BF-9DD8-BE0C8D5F069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502" t="3406" r="30838" b="6573"/>
          <a:stretch/>
        </p:blipFill>
        <p:spPr>
          <a:xfrm>
            <a:off x="6570172" y="3980210"/>
            <a:ext cx="883575" cy="1613084"/>
          </a:xfrm>
          <a:prstGeom prst="rect">
            <a:avLst/>
          </a:prstGeom>
        </p:spPr>
      </p:pic>
      <p:pic>
        <p:nvPicPr>
          <p:cNvPr id="43" name="Imagen 42" descr="Imagen que contiene blanco, interior&#10;&#10;Descripción generada automáticamente">
            <a:extLst>
              <a:ext uri="{FF2B5EF4-FFF2-40B4-BE49-F238E27FC236}">
                <a16:creationId xmlns:a16="http://schemas.microsoft.com/office/drawing/2014/main" id="{F9C99AB5-E2BA-4340-95B3-8A1A1438156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884" t="2750" r="6720" b="11396"/>
          <a:stretch/>
        </p:blipFill>
        <p:spPr>
          <a:xfrm>
            <a:off x="1604862" y="1628801"/>
            <a:ext cx="1131793" cy="1420663"/>
          </a:xfrm>
          <a:prstGeom prst="rect">
            <a:avLst/>
          </a:prstGeom>
          <a:effectLst>
            <a:outerShdw dist="50800" dir="5400000" sx="94000" sy="94000" algn="ctr" rotWithShape="0">
              <a:srgbClr val="000000">
                <a:alpha val="89000"/>
              </a:srgbClr>
            </a:outerShdw>
          </a:effectLst>
        </p:spPr>
      </p:pic>
      <p:pic>
        <p:nvPicPr>
          <p:cNvPr id="29" name="Imagen 28">
            <a:extLst>
              <a:ext uri="{FF2B5EF4-FFF2-40B4-BE49-F238E27FC236}">
                <a16:creationId xmlns:a16="http://schemas.microsoft.com/office/drawing/2014/main" id="{68EE654C-3518-4C18-89C3-DE63361CD3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74245" y="1673877"/>
            <a:ext cx="919701" cy="1339653"/>
          </a:xfrm>
          <a:prstGeom prst="rect">
            <a:avLst/>
          </a:prstGeom>
          <a:effectLst>
            <a:outerShdw blurRad="190500" algn="ctr" rotWithShape="0">
              <a:prstClr val="black">
                <a:alpha val="70000"/>
              </a:prstClr>
            </a:outerShdw>
          </a:effectLst>
        </p:spPr>
      </p:pic>
      <p:pic>
        <p:nvPicPr>
          <p:cNvPr id="32" name="Picture 2" descr="C:\Users\mariano.muller\Desktop\PPT\SP\PGM4__30039_zoom.jpg">
            <a:extLst>
              <a:ext uri="{FF2B5EF4-FFF2-40B4-BE49-F238E27FC236}">
                <a16:creationId xmlns:a16="http://schemas.microsoft.com/office/drawing/2014/main" id="{41D4A77D-7874-4A2F-83C5-749708BD164A}"/>
              </a:ext>
            </a:extLst>
          </p:cNvPr>
          <p:cNvPicPr>
            <a:picLocks noChangeAspect="1" noChangeArrowheads="1"/>
          </p:cNvPicPr>
          <p:nvPr/>
        </p:nvPicPr>
        <p:blipFill>
          <a:blip r:embed="rId11" cstate="print"/>
          <a:srcRect/>
          <a:stretch>
            <a:fillRect/>
          </a:stretch>
        </p:blipFill>
        <p:spPr bwMode="auto">
          <a:xfrm>
            <a:off x="5732124" y="1916080"/>
            <a:ext cx="1676097" cy="877482"/>
          </a:xfrm>
          <a:prstGeom prst="rect">
            <a:avLst/>
          </a:prstGeom>
          <a:noFill/>
          <a:ln w="9525">
            <a:noFill/>
            <a:miter lim="800000"/>
            <a:headEnd/>
            <a:tailEnd/>
          </a:ln>
        </p:spPr>
      </p:pic>
      <p:sp>
        <p:nvSpPr>
          <p:cNvPr id="33" name="Rectángulo 32">
            <a:extLst>
              <a:ext uri="{FF2B5EF4-FFF2-40B4-BE49-F238E27FC236}">
                <a16:creationId xmlns:a16="http://schemas.microsoft.com/office/drawing/2014/main" id="{2FDD3D4D-C3A3-4C70-B17A-297DA18F4587}"/>
              </a:ext>
            </a:extLst>
          </p:cNvPr>
          <p:cNvSpPr/>
          <p:nvPr/>
        </p:nvSpPr>
        <p:spPr>
          <a:xfrm>
            <a:off x="9903393" y="3292588"/>
            <a:ext cx="883575" cy="307777"/>
          </a:xfrm>
          <a:prstGeom prst="rect">
            <a:avLst/>
          </a:prstGeom>
        </p:spPr>
        <p:txBody>
          <a:bodyPr wrap="none">
            <a:spAutoFit/>
          </a:bodyPr>
          <a:lstStyle/>
          <a:p>
            <a:r>
              <a:rPr lang="es-AR" sz="1400" b="1" dirty="0"/>
              <a:t>SIRENAS</a:t>
            </a:r>
            <a:endParaRPr lang="es-AR" sz="1400" dirty="0"/>
          </a:p>
        </p:txBody>
      </p:sp>
      <p:pic>
        <p:nvPicPr>
          <p:cNvPr id="34" name="Picture 7" descr="logo_IPRS-7.png">
            <a:extLst>
              <a:ext uri="{FF2B5EF4-FFF2-40B4-BE49-F238E27FC236}">
                <a16:creationId xmlns:a16="http://schemas.microsoft.com/office/drawing/2014/main" id="{EFA89705-989D-4BD5-9E58-F95BE0A5B82D}"/>
              </a:ext>
            </a:extLst>
          </p:cNvPr>
          <p:cNvPicPr>
            <a:picLocks noChangeAspect="1"/>
          </p:cNvPicPr>
          <p:nvPr/>
        </p:nvPicPr>
        <p:blipFill>
          <a:blip r:embed="rId12" cstate="print"/>
          <a:stretch>
            <a:fillRect/>
          </a:stretch>
        </p:blipFill>
        <p:spPr>
          <a:xfrm>
            <a:off x="1293154" y="4372241"/>
            <a:ext cx="1755208" cy="959821"/>
          </a:xfrm>
          <a:prstGeom prst="rect">
            <a:avLst/>
          </a:prstGeom>
          <a:effectLst>
            <a:outerShdw blurRad="50800" dist="38100" dir="2700000" algn="tl" rotWithShape="0">
              <a:prstClr val="black">
                <a:alpha val="40000"/>
              </a:prstClr>
            </a:outerShdw>
          </a:effectLst>
        </p:spPr>
      </p:pic>
      <p:sp>
        <p:nvSpPr>
          <p:cNvPr id="2" name="Rectángulo 1">
            <a:extLst>
              <a:ext uri="{FF2B5EF4-FFF2-40B4-BE49-F238E27FC236}">
                <a16:creationId xmlns:a16="http://schemas.microsoft.com/office/drawing/2014/main" id="{A0D02FA1-1F73-4694-8C99-9CF18717C7D2}"/>
              </a:ext>
            </a:extLst>
          </p:cNvPr>
          <p:cNvSpPr/>
          <p:nvPr/>
        </p:nvSpPr>
        <p:spPr>
          <a:xfrm>
            <a:off x="1687388" y="3214655"/>
            <a:ext cx="957891" cy="307777"/>
          </a:xfrm>
          <a:prstGeom prst="rect">
            <a:avLst/>
          </a:prstGeom>
        </p:spPr>
        <p:txBody>
          <a:bodyPr wrap="none">
            <a:spAutoFit/>
          </a:bodyPr>
          <a:lstStyle/>
          <a:p>
            <a:r>
              <a:rPr lang="es-AR" sz="1400" b="1" dirty="0"/>
              <a:t>TECLADOS</a:t>
            </a:r>
            <a:endParaRPr lang="es-AR" sz="1400" dirty="0"/>
          </a:p>
        </p:txBody>
      </p:sp>
    </p:spTree>
    <p:extLst>
      <p:ext uri="{BB962C8B-B14F-4D97-AF65-F5344CB8AC3E}">
        <p14:creationId xmlns:p14="http://schemas.microsoft.com/office/powerpoint/2010/main" val="213935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E815E2EE-323F-4F48-B4F2-B062C7E97C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grpSp>
        <p:nvGrpSpPr>
          <p:cNvPr id="10" name="Grupo 9">
            <a:extLst>
              <a:ext uri="{FF2B5EF4-FFF2-40B4-BE49-F238E27FC236}">
                <a16:creationId xmlns:a16="http://schemas.microsoft.com/office/drawing/2014/main" id="{5B9FD641-6A1C-4361-A4C2-5BF448504265}"/>
              </a:ext>
            </a:extLst>
          </p:cNvPr>
          <p:cNvGrpSpPr/>
          <p:nvPr/>
        </p:nvGrpSpPr>
        <p:grpSpPr>
          <a:xfrm>
            <a:off x="4733722" y="2380690"/>
            <a:ext cx="2424688" cy="3125910"/>
            <a:chOff x="6542957" y="1922939"/>
            <a:chExt cx="2233037" cy="2233430"/>
          </a:xfrm>
        </p:grpSpPr>
        <p:pic>
          <p:nvPicPr>
            <p:cNvPr id="11" name="Picture 4" descr="MG32LED_DO">
              <a:extLst>
                <a:ext uri="{FF2B5EF4-FFF2-40B4-BE49-F238E27FC236}">
                  <a16:creationId xmlns:a16="http://schemas.microsoft.com/office/drawing/2014/main" id="{F0443FF8-513F-4E09-AC71-8F550D522313}"/>
                </a:ext>
              </a:extLst>
            </p:cNvPr>
            <p:cNvPicPr>
              <a:picLocks noChangeAspect="1" noChangeArrowheads="1"/>
            </p:cNvPicPr>
            <p:nvPr/>
          </p:nvPicPr>
          <p:blipFill>
            <a:blip r:embed="rId4" cstate="print"/>
            <a:srcRect/>
            <a:stretch>
              <a:fillRect/>
            </a:stretch>
          </p:blipFill>
          <p:spPr bwMode="auto">
            <a:xfrm>
              <a:off x="6542957" y="1922939"/>
              <a:ext cx="2233037" cy="1944216"/>
            </a:xfrm>
            <a:prstGeom prst="rect">
              <a:avLst/>
            </a:prstGeom>
            <a:noFill/>
            <a:ln w="9525">
              <a:noFill/>
              <a:miter lim="800000"/>
              <a:headEnd/>
              <a:tailEnd/>
            </a:ln>
            <a:effectLst>
              <a:outerShdw blurRad="190500" dist="50800" dir="5400000" algn="ctr" rotWithShape="0">
                <a:srgbClr val="000000">
                  <a:alpha val="70000"/>
                </a:srgbClr>
              </a:outerShdw>
            </a:effectLst>
          </p:spPr>
        </p:pic>
        <p:sp>
          <p:nvSpPr>
            <p:cNvPr id="12" name="CuadroTexto 11">
              <a:extLst>
                <a:ext uri="{FF2B5EF4-FFF2-40B4-BE49-F238E27FC236}">
                  <a16:creationId xmlns:a16="http://schemas.microsoft.com/office/drawing/2014/main" id="{05B611D0-BD2A-4099-8F6B-F82769EC0DC6}"/>
                </a:ext>
              </a:extLst>
            </p:cNvPr>
            <p:cNvSpPr txBox="1"/>
            <p:nvPr/>
          </p:nvSpPr>
          <p:spPr>
            <a:xfrm>
              <a:off x="7402481" y="3866794"/>
              <a:ext cx="742749" cy="289575"/>
            </a:xfrm>
            <a:prstGeom prst="rect">
              <a:avLst/>
            </a:prstGeom>
            <a:noFill/>
          </p:spPr>
          <p:txBody>
            <a:bodyPr wrap="square" rtlCol="0">
              <a:spAutoFit/>
            </a:bodyPr>
            <a:lstStyle/>
            <a:p>
              <a:r>
                <a:rPr lang="es-AR" b="1" dirty="0"/>
                <a:t>K32+</a:t>
              </a:r>
            </a:p>
          </p:txBody>
        </p:sp>
      </p:grpSp>
      <p:grpSp>
        <p:nvGrpSpPr>
          <p:cNvPr id="13" name="Grupo 12">
            <a:extLst>
              <a:ext uri="{FF2B5EF4-FFF2-40B4-BE49-F238E27FC236}">
                <a16:creationId xmlns:a16="http://schemas.microsoft.com/office/drawing/2014/main" id="{9A06FE5C-11D0-48B7-AD32-2BEEFFC54C76}"/>
              </a:ext>
            </a:extLst>
          </p:cNvPr>
          <p:cNvGrpSpPr/>
          <p:nvPr/>
        </p:nvGrpSpPr>
        <p:grpSpPr>
          <a:xfrm>
            <a:off x="1217979" y="3527973"/>
            <a:ext cx="2063086" cy="2633198"/>
            <a:chOff x="2411760" y="4161295"/>
            <a:chExt cx="1699544" cy="2214472"/>
          </a:xfrm>
        </p:grpSpPr>
        <p:pic>
          <p:nvPicPr>
            <p:cNvPr id="14" name="Picture 8" descr="MG32I_DO">
              <a:extLst>
                <a:ext uri="{FF2B5EF4-FFF2-40B4-BE49-F238E27FC236}">
                  <a16:creationId xmlns:a16="http://schemas.microsoft.com/office/drawing/2014/main" id="{72835A0C-35A7-4AB3-A19A-B1FFEFC97FBD}"/>
                </a:ext>
              </a:extLst>
            </p:cNvPr>
            <p:cNvPicPr>
              <a:picLocks noChangeAspect="1" noChangeArrowheads="1"/>
            </p:cNvPicPr>
            <p:nvPr/>
          </p:nvPicPr>
          <p:blipFill>
            <a:blip r:embed="rId5" cstate="print"/>
            <a:srcRect/>
            <a:stretch>
              <a:fillRect/>
            </a:stretch>
          </p:blipFill>
          <p:spPr bwMode="auto">
            <a:xfrm>
              <a:off x="2411760" y="4161295"/>
              <a:ext cx="1699544" cy="1903870"/>
            </a:xfrm>
            <a:prstGeom prst="rect">
              <a:avLst/>
            </a:prstGeom>
            <a:noFill/>
            <a:ln w="9525">
              <a:noFill/>
              <a:miter lim="800000"/>
              <a:headEnd/>
              <a:tailEnd/>
            </a:ln>
            <a:effectLst>
              <a:outerShdw blurRad="190500" dist="50800" dir="5400000" algn="ctr" rotWithShape="0">
                <a:srgbClr val="000000">
                  <a:alpha val="70000"/>
                </a:srgbClr>
              </a:outerShdw>
            </a:effectLst>
          </p:spPr>
        </p:pic>
        <p:sp>
          <p:nvSpPr>
            <p:cNvPr id="15" name="CuadroTexto 14">
              <a:extLst>
                <a:ext uri="{FF2B5EF4-FFF2-40B4-BE49-F238E27FC236}">
                  <a16:creationId xmlns:a16="http://schemas.microsoft.com/office/drawing/2014/main" id="{876E657F-0441-4433-B394-C0287458960A}"/>
                </a:ext>
              </a:extLst>
            </p:cNvPr>
            <p:cNvSpPr txBox="1"/>
            <p:nvPr/>
          </p:nvSpPr>
          <p:spPr>
            <a:xfrm>
              <a:off x="2868490" y="6065165"/>
              <a:ext cx="1184647" cy="310602"/>
            </a:xfrm>
            <a:prstGeom prst="rect">
              <a:avLst/>
            </a:prstGeom>
            <a:noFill/>
          </p:spPr>
          <p:txBody>
            <a:bodyPr wrap="square" rtlCol="0">
              <a:spAutoFit/>
            </a:bodyPr>
            <a:lstStyle/>
            <a:p>
              <a:r>
                <a:rPr lang="es-AR" b="1" dirty="0"/>
                <a:t>K35/</a:t>
              </a:r>
              <a:r>
                <a:rPr lang="es-AR" b="1" dirty="0">
                  <a:solidFill>
                    <a:srgbClr val="FF0000"/>
                  </a:solidFill>
                </a:rPr>
                <a:t>K37</a:t>
              </a:r>
              <a:r>
                <a:rPr lang="es-AR" b="1" dirty="0"/>
                <a:t> </a:t>
              </a:r>
            </a:p>
          </p:txBody>
        </p:sp>
      </p:grpSp>
      <p:sp>
        <p:nvSpPr>
          <p:cNvPr id="20" name="Subtítulo 2">
            <a:extLst>
              <a:ext uri="{FF2B5EF4-FFF2-40B4-BE49-F238E27FC236}">
                <a16:creationId xmlns:a16="http://schemas.microsoft.com/office/drawing/2014/main" id="{D55F7D13-5E59-4BC6-8AA2-0EE911FABD90}"/>
              </a:ext>
            </a:extLst>
          </p:cNvPr>
          <p:cNvSpPr txBox="1">
            <a:spLocks/>
          </p:cNvSpPr>
          <p:nvPr/>
        </p:nvSpPr>
        <p:spPr>
          <a:xfrm>
            <a:off x="4412775" y="826545"/>
            <a:ext cx="3366450"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b="1" dirty="0">
                <a:ln w="0"/>
                <a:solidFill>
                  <a:schemeClr val="accent1">
                    <a:lumMod val="75000"/>
                  </a:schemeClr>
                </a:solidFill>
                <a:latin typeface="Futura Md BT" panose="020B0602020204020303" pitchFamily="34" charset="0"/>
              </a:rPr>
              <a:t>Teclados</a:t>
            </a:r>
            <a:endParaRPr lang="es-AR" b="1" dirty="0"/>
          </a:p>
        </p:txBody>
      </p:sp>
      <p:sp>
        <p:nvSpPr>
          <p:cNvPr id="25" name="Subtítulo 2">
            <a:extLst>
              <a:ext uri="{FF2B5EF4-FFF2-40B4-BE49-F238E27FC236}">
                <a16:creationId xmlns:a16="http://schemas.microsoft.com/office/drawing/2014/main" id="{DA244ABE-FE2F-4A29-837D-CAB09C5C6F77}"/>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grpSp>
        <p:nvGrpSpPr>
          <p:cNvPr id="19" name="Grupo 18">
            <a:extLst>
              <a:ext uri="{FF2B5EF4-FFF2-40B4-BE49-F238E27FC236}">
                <a16:creationId xmlns:a16="http://schemas.microsoft.com/office/drawing/2014/main" id="{03EBD360-293D-46BC-9E36-B776BC8193F2}"/>
              </a:ext>
            </a:extLst>
          </p:cNvPr>
          <p:cNvGrpSpPr/>
          <p:nvPr/>
        </p:nvGrpSpPr>
        <p:grpSpPr>
          <a:xfrm>
            <a:off x="1133004" y="1513779"/>
            <a:ext cx="2233037" cy="1710593"/>
            <a:chOff x="559555" y="1916832"/>
            <a:chExt cx="2383712" cy="1761304"/>
          </a:xfrm>
        </p:grpSpPr>
        <p:sp>
          <p:nvSpPr>
            <p:cNvPr id="6" name="CuadroTexto 5">
              <a:extLst>
                <a:ext uri="{FF2B5EF4-FFF2-40B4-BE49-F238E27FC236}">
                  <a16:creationId xmlns:a16="http://schemas.microsoft.com/office/drawing/2014/main" id="{AEBBC9CE-03B7-4977-B064-197150CC34D4}"/>
                </a:ext>
              </a:extLst>
            </p:cNvPr>
            <p:cNvSpPr txBox="1"/>
            <p:nvPr/>
          </p:nvSpPr>
          <p:spPr>
            <a:xfrm>
              <a:off x="1229616" y="3297855"/>
              <a:ext cx="928034" cy="380281"/>
            </a:xfrm>
            <a:prstGeom prst="rect">
              <a:avLst/>
            </a:prstGeom>
            <a:noFill/>
          </p:spPr>
          <p:txBody>
            <a:bodyPr wrap="square" rtlCol="0">
              <a:spAutoFit/>
            </a:bodyPr>
            <a:lstStyle/>
            <a:p>
              <a:r>
                <a:rPr lang="es-AR" b="1" dirty="0"/>
                <a:t>K636</a:t>
              </a:r>
            </a:p>
          </p:txBody>
        </p:sp>
        <p:pic>
          <p:nvPicPr>
            <p:cNvPr id="3" name="Imagen 2" descr="Imagen que contiene remoto, electrónica, interior, controlador&#10;&#10;Descripción generada automáticamente">
              <a:extLst>
                <a:ext uri="{FF2B5EF4-FFF2-40B4-BE49-F238E27FC236}">
                  <a16:creationId xmlns:a16="http://schemas.microsoft.com/office/drawing/2014/main" id="{C78D187D-ED0A-4FA4-BEBB-02DC4658DABE}"/>
                </a:ext>
              </a:extLst>
            </p:cNvPr>
            <p:cNvPicPr>
              <a:picLocks noChangeAspect="1"/>
            </p:cNvPicPr>
            <p:nvPr/>
          </p:nvPicPr>
          <p:blipFill rotWithShape="1">
            <a:blip r:embed="rId6">
              <a:extLst>
                <a:ext uri="{28A0092B-C50C-407E-A947-70E740481C1C}">
                  <a14:useLocalDpi xmlns:a14="http://schemas.microsoft.com/office/drawing/2010/main" val="0"/>
                </a:ext>
              </a:extLst>
            </a:blip>
            <a:srcRect l="8609" t="28833" r="8609" b="25129"/>
            <a:stretch/>
          </p:blipFill>
          <p:spPr>
            <a:xfrm>
              <a:off x="559555" y="1916832"/>
              <a:ext cx="2383712" cy="1325696"/>
            </a:xfrm>
            <a:prstGeom prst="rect">
              <a:avLst/>
            </a:prstGeom>
            <a:effectLst>
              <a:outerShdw blurRad="190500" dist="50800" dir="5400000" algn="ctr" rotWithShape="0">
                <a:srgbClr val="000000">
                  <a:alpha val="70000"/>
                </a:srgbClr>
              </a:outerShdw>
            </a:effectLst>
          </p:spPr>
        </p:pic>
      </p:grpSp>
      <p:grpSp>
        <p:nvGrpSpPr>
          <p:cNvPr id="24" name="Grupo 23">
            <a:extLst>
              <a:ext uri="{FF2B5EF4-FFF2-40B4-BE49-F238E27FC236}">
                <a16:creationId xmlns:a16="http://schemas.microsoft.com/office/drawing/2014/main" id="{93F06293-4A42-451E-8E98-C74442E82F05}"/>
              </a:ext>
            </a:extLst>
          </p:cNvPr>
          <p:cNvGrpSpPr/>
          <p:nvPr/>
        </p:nvGrpSpPr>
        <p:grpSpPr>
          <a:xfrm>
            <a:off x="8335049" y="1499328"/>
            <a:ext cx="2424688" cy="1984976"/>
            <a:chOff x="6198560" y="1748356"/>
            <a:chExt cx="2233036" cy="2058037"/>
          </a:xfrm>
          <a:effectLst>
            <a:outerShdw blurRad="190500" dist="50800" dir="5400000" algn="ctr" rotWithShape="0">
              <a:srgbClr val="000000">
                <a:alpha val="70000"/>
              </a:srgbClr>
            </a:outerShdw>
          </a:effectLst>
        </p:grpSpPr>
        <p:sp>
          <p:nvSpPr>
            <p:cNvPr id="9" name="CuadroTexto 8">
              <a:extLst>
                <a:ext uri="{FF2B5EF4-FFF2-40B4-BE49-F238E27FC236}">
                  <a16:creationId xmlns:a16="http://schemas.microsoft.com/office/drawing/2014/main" id="{5ABBC2A0-E1F1-475B-B434-1AFB4F244670}"/>
                </a:ext>
              </a:extLst>
            </p:cNvPr>
            <p:cNvSpPr txBox="1"/>
            <p:nvPr/>
          </p:nvSpPr>
          <p:spPr>
            <a:xfrm>
              <a:off x="7007580" y="3423467"/>
              <a:ext cx="730475" cy="382926"/>
            </a:xfrm>
            <a:prstGeom prst="rect">
              <a:avLst/>
            </a:prstGeom>
            <a:noFill/>
          </p:spPr>
          <p:txBody>
            <a:bodyPr wrap="square" rtlCol="0">
              <a:spAutoFit/>
            </a:bodyPr>
            <a:lstStyle/>
            <a:p>
              <a:r>
                <a:rPr lang="es-AR" b="1" dirty="0"/>
                <a:t>K10H</a:t>
              </a:r>
            </a:p>
          </p:txBody>
        </p:sp>
        <p:pic>
          <p:nvPicPr>
            <p:cNvPr id="26" name="Imagen 25" descr="Imagen que contiene remoto, controlador, electrónica, juego&#10;&#10;Descripción generada automáticamente">
              <a:extLst>
                <a:ext uri="{FF2B5EF4-FFF2-40B4-BE49-F238E27FC236}">
                  <a16:creationId xmlns:a16="http://schemas.microsoft.com/office/drawing/2014/main" id="{784F6223-4010-4D44-82A3-8C22FB290B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0" t="17889" r="4791" b="17030"/>
            <a:stretch/>
          </p:blipFill>
          <p:spPr>
            <a:xfrm>
              <a:off x="6198560" y="1748356"/>
              <a:ext cx="2233036" cy="1604613"/>
            </a:xfrm>
            <a:prstGeom prst="rect">
              <a:avLst/>
            </a:prstGeom>
          </p:spPr>
        </p:pic>
      </p:grpSp>
      <p:grpSp>
        <p:nvGrpSpPr>
          <p:cNvPr id="37" name="Grupo 36">
            <a:extLst>
              <a:ext uri="{FF2B5EF4-FFF2-40B4-BE49-F238E27FC236}">
                <a16:creationId xmlns:a16="http://schemas.microsoft.com/office/drawing/2014/main" id="{4152046E-896F-49B4-AF89-5860708D7AD9}"/>
              </a:ext>
            </a:extLst>
          </p:cNvPr>
          <p:cNvGrpSpPr/>
          <p:nvPr/>
        </p:nvGrpSpPr>
        <p:grpSpPr>
          <a:xfrm>
            <a:off x="8397745" y="3420273"/>
            <a:ext cx="2424688" cy="2667124"/>
            <a:chOff x="6462583" y="3668726"/>
            <a:chExt cx="2141814" cy="2312787"/>
          </a:xfrm>
        </p:grpSpPr>
        <p:sp>
          <p:nvSpPr>
            <p:cNvPr id="18" name="CuadroTexto 17">
              <a:extLst>
                <a:ext uri="{FF2B5EF4-FFF2-40B4-BE49-F238E27FC236}">
                  <a16:creationId xmlns:a16="http://schemas.microsoft.com/office/drawing/2014/main" id="{D327F0C3-4A23-4AED-B811-0C9F60F65D8D}"/>
                </a:ext>
              </a:extLst>
            </p:cNvPr>
            <p:cNvSpPr txBox="1"/>
            <p:nvPr/>
          </p:nvSpPr>
          <p:spPr>
            <a:xfrm>
              <a:off x="7010867" y="5661248"/>
              <a:ext cx="1184647" cy="320265"/>
            </a:xfrm>
            <a:prstGeom prst="rect">
              <a:avLst/>
            </a:prstGeom>
            <a:noFill/>
          </p:spPr>
          <p:txBody>
            <a:bodyPr wrap="square" rtlCol="0">
              <a:spAutoFit/>
            </a:bodyPr>
            <a:lstStyle/>
            <a:p>
              <a:r>
                <a:rPr lang="es-AR" b="1" dirty="0"/>
                <a:t>K32LCD+</a:t>
              </a:r>
            </a:p>
          </p:txBody>
        </p:sp>
        <p:pic>
          <p:nvPicPr>
            <p:cNvPr id="36" name="Imagen 35" descr="Imagen que contiene electrónica, blanco&#10;&#10;Descripción generada automáticamente">
              <a:extLst>
                <a:ext uri="{FF2B5EF4-FFF2-40B4-BE49-F238E27FC236}">
                  <a16:creationId xmlns:a16="http://schemas.microsoft.com/office/drawing/2014/main" id="{7ECBD696-250F-4A1E-8297-D96D236DBB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2583" y="3668726"/>
              <a:ext cx="2141814" cy="214181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2B39C7A6-C7F4-4B2C-B8F5-0382D5D6C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Subtítulo 2">
            <a:extLst>
              <a:ext uri="{FF2B5EF4-FFF2-40B4-BE49-F238E27FC236}">
                <a16:creationId xmlns:a16="http://schemas.microsoft.com/office/drawing/2014/main" id="{A13991B2-500B-46E7-81E4-FCD6F2D24DE7}"/>
              </a:ext>
            </a:extLst>
          </p:cNvPr>
          <p:cNvSpPr txBox="1">
            <a:spLocks/>
          </p:cNvSpPr>
          <p:nvPr/>
        </p:nvSpPr>
        <p:spPr>
          <a:xfrm>
            <a:off x="4412775" y="812637"/>
            <a:ext cx="3366450"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b="1" dirty="0">
                <a:ln w="0"/>
                <a:solidFill>
                  <a:schemeClr val="accent1">
                    <a:lumMod val="75000"/>
                  </a:schemeClr>
                </a:solidFill>
                <a:latin typeface="Futura Md BT" panose="020B0602020204020303" pitchFamily="34" charset="0"/>
              </a:rPr>
              <a:t>Teclados</a:t>
            </a:r>
            <a:endParaRPr lang="es-AR" b="1" dirty="0"/>
          </a:p>
        </p:txBody>
      </p:sp>
      <p:sp>
        <p:nvSpPr>
          <p:cNvPr id="14" name="Subtítulo 2">
            <a:extLst>
              <a:ext uri="{FF2B5EF4-FFF2-40B4-BE49-F238E27FC236}">
                <a16:creationId xmlns:a16="http://schemas.microsoft.com/office/drawing/2014/main" id="{86EEDF89-D14F-4784-9ED6-E5BD552D11A5}"/>
              </a:ext>
            </a:extLst>
          </p:cNvPr>
          <p:cNvSpPr txBox="1">
            <a:spLocks/>
          </p:cNvSpPr>
          <p:nvPr/>
        </p:nvSpPr>
        <p:spPr>
          <a:xfrm>
            <a:off x="2025248" y="6599276"/>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grpSp>
        <p:nvGrpSpPr>
          <p:cNvPr id="8" name="Grupo 7">
            <a:extLst>
              <a:ext uri="{FF2B5EF4-FFF2-40B4-BE49-F238E27FC236}">
                <a16:creationId xmlns:a16="http://schemas.microsoft.com/office/drawing/2014/main" id="{8297A295-E322-4447-B9DB-62419EB77C2B}"/>
              </a:ext>
            </a:extLst>
          </p:cNvPr>
          <p:cNvGrpSpPr/>
          <p:nvPr/>
        </p:nvGrpSpPr>
        <p:grpSpPr>
          <a:xfrm>
            <a:off x="1174548" y="2530805"/>
            <a:ext cx="3678488" cy="2891008"/>
            <a:chOff x="749496" y="2546082"/>
            <a:chExt cx="3606480" cy="3045885"/>
          </a:xfrm>
        </p:grpSpPr>
        <p:sp>
          <p:nvSpPr>
            <p:cNvPr id="23" name="22 CuadroTexto"/>
            <p:cNvSpPr txBox="1"/>
            <p:nvPr/>
          </p:nvSpPr>
          <p:spPr>
            <a:xfrm>
              <a:off x="755576" y="3501008"/>
              <a:ext cx="181115" cy="389118"/>
            </a:xfrm>
            <a:prstGeom prst="rect">
              <a:avLst/>
            </a:prstGeom>
            <a:noFill/>
          </p:spPr>
          <p:txBody>
            <a:bodyPr wrap="none" rtlCol="0">
              <a:spAutoFit/>
            </a:bodyPr>
            <a:lstStyle/>
            <a:p>
              <a:endParaRPr lang="es-ES" dirty="0"/>
            </a:p>
          </p:txBody>
        </p:sp>
        <p:pic>
          <p:nvPicPr>
            <p:cNvPr id="3" name="Imagen 2">
              <a:extLst>
                <a:ext uri="{FF2B5EF4-FFF2-40B4-BE49-F238E27FC236}">
                  <a16:creationId xmlns:a16="http://schemas.microsoft.com/office/drawing/2014/main" id="{A064F9B7-C99C-49DE-BBDC-555D822DF5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22" t="26112" r="16425" b="27329"/>
            <a:stretch/>
          </p:blipFill>
          <p:spPr>
            <a:xfrm>
              <a:off x="749496" y="2546082"/>
              <a:ext cx="3606480" cy="2496794"/>
            </a:xfrm>
            <a:prstGeom prst="rect">
              <a:avLst/>
            </a:prstGeom>
          </p:spPr>
        </p:pic>
        <p:sp>
          <p:nvSpPr>
            <p:cNvPr id="4" name="Rectángulo 3">
              <a:extLst>
                <a:ext uri="{FF2B5EF4-FFF2-40B4-BE49-F238E27FC236}">
                  <a16:creationId xmlns:a16="http://schemas.microsoft.com/office/drawing/2014/main" id="{CBDE2F9E-9C9D-4EE3-A0DE-DA7140EA6697}"/>
                </a:ext>
              </a:extLst>
            </p:cNvPr>
            <p:cNvSpPr/>
            <p:nvPr/>
          </p:nvSpPr>
          <p:spPr>
            <a:xfrm>
              <a:off x="3266686" y="5170422"/>
              <a:ext cx="795557" cy="421545"/>
            </a:xfrm>
            <a:prstGeom prst="rect">
              <a:avLst/>
            </a:prstGeom>
          </p:spPr>
          <p:txBody>
            <a:bodyPr wrap="none">
              <a:spAutoFit/>
            </a:bodyPr>
            <a:lstStyle/>
            <a:p>
              <a:r>
                <a:rPr lang="es-AR" sz="2000" b="1" dirty="0"/>
                <a:t>TM50</a:t>
              </a:r>
            </a:p>
          </p:txBody>
        </p:sp>
      </p:grpSp>
      <p:grpSp>
        <p:nvGrpSpPr>
          <p:cNvPr id="9" name="Grupo 8">
            <a:extLst>
              <a:ext uri="{FF2B5EF4-FFF2-40B4-BE49-F238E27FC236}">
                <a16:creationId xmlns:a16="http://schemas.microsoft.com/office/drawing/2014/main" id="{A9634B0A-1529-441C-8F50-74A13B825BB6}"/>
              </a:ext>
            </a:extLst>
          </p:cNvPr>
          <p:cNvGrpSpPr/>
          <p:nvPr/>
        </p:nvGrpSpPr>
        <p:grpSpPr>
          <a:xfrm>
            <a:off x="6598448" y="2086744"/>
            <a:ext cx="4422278" cy="3335069"/>
            <a:chOff x="5261998" y="2727154"/>
            <a:chExt cx="3433396" cy="2801327"/>
          </a:xfrm>
        </p:grpSpPr>
        <p:pic>
          <p:nvPicPr>
            <p:cNvPr id="6" name="Imagen 5" descr="Imagen que contiene monitor, reloj, pared, pantalla&#10;&#10;Descripción generada automáticamente">
              <a:extLst>
                <a:ext uri="{FF2B5EF4-FFF2-40B4-BE49-F238E27FC236}">
                  <a16:creationId xmlns:a16="http://schemas.microsoft.com/office/drawing/2014/main" id="{E9500F86-D56E-4A41-A083-3B823675C720}"/>
                </a:ext>
              </a:extLst>
            </p:cNvPr>
            <p:cNvPicPr>
              <a:picLocks noChangeAspect="1"/>
            </p:cNvPicPr>
            <p:nvPr/>
          </p:nvPicPr>
          <p:blipFill rotWithShape="1">
            <a:blip r:embed="rId5">
              <a:extLst>
                <a:ext uri="{28A0092B-C50C-407E-A947-70E740481C1C}">
                  <a14:useLocalDpi xmlns:a14="http://schemas.microsoft.com/office/drawing/2010/main" val="0"/>
                </a:ext>
              </a:extLst>
            </a:blip>
            <a:srcRect l="3126" t="13163" r="2326" b="20222"/>
            <a:stretch/>
          </p:blipFill>
          <p:spPr>
            <a:xfrm>
              <a:off x="5261998" y="2727154"/>
              <a:ext cx="3433396" cy="2419073"/>
            </a:xfrm>
            <a:prstGeom prst="rect">
              <a:avLst/>
            </a:prstGeom>
          </p:spPr>
        </p:pic>
        <p:sp>
          <p:nvSpPr>
            <p:cNvPr id="7" name="Rectángulo 6">
              <a:extLst>
                <a:ext uri="{FF2B5EF4-FFF2-40B4-BE49-F238E27FC236}">
                  <a16:creationId xmlns:a16="http://schemas.microsoft.com/office/drawing/2014/main" id="{595B0257-5A58-4164-8D5E-719DD3BA920F}"/>
                </a:ext>
              </a:extLst>
            </p:cNvPr>
            <p:cNvSpPr/>
            <p:nvPr/>
          </p:nvSpPr>
          <p:spPr>
            <a:xfrm>
              <a:off x="7894185" y="5180595"/>
              <a:ext cx="712163" cy="347886"/>
            </a:xfrm>
            <a:prstGeom prst="rect">
              <a:avLst/>
            </a:prstGeom>
          </p:spPr>
          <p:txBody>
            <a:bodyPr wrap="none">
              <a:spAutoFit/>
            </a:bodyPr>
            <a:lstStyle/>
            <a:p>
              <a:r>
                <a:rPr lang="es-AR" sz="2000" b="1" dirty="0"/>
                <a:t>TM70</a:t>
              </a:r>
              <a:endParaRPr lang="es-AR" sz="2000" dirty="0"/>
            </a:p>
          </p:txBody>
        </p:sp>
      </p:grpSp>
    </p:spTree>
    <p:extLst>
      <p:ext uri="{BB962C8B-B14F-4D97-AF65-F5344CB8AC3E}">
        <p14:creationId xmlns:p14="http://schemas.microsoft.com/office/powerpoint/2010/main" val="231214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765BE8B1-379F-41A8-B304-EF5594CB7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1" name="Grupo 40">
            <a:extLst>
              <a:ext uri="{FF2B5EF4-FFF2-40B4-BE49-F238E27FC236}">
                <a16:creationId xmlns:a16="http://schemas.microsoft.com/office/drawing/2014/main" id="{AF1DD327-6C14-4FB7-86E0-0E8401D832DE}"/>
              </a:ext>
            </a:extLst>
          </p:cNvPr>
          <p:cNvGrpSpPr/>
          <p:nvPr/>
        </p:nvGrpSpPr>
        <p:grpSpPr>
          <a:xfrm>
            <a:off x="4898357" y="2637072"/>
            <a:ext cx="86400" cy="1440000"/>
            <a:chOff x="2239200" y="2773036"/>
            <a:chExt cx="86400" cy="1141026"/>
          </a:xfrm>
        </p:grpSpPr>
        <p:cxnSp>
          <p:nvCxnSpPr>
            <p:cNvPr id="42" name="29 Conector recto">
              <a:extLst>
                <a:ext uri="{FF2B5EF4-FFF2-40B4-BE49-F238E27FC236}">
                  <a16:creationId xmlns:a16="http://schemas.microsoft.com/office/drawing/2014/main" id="{97463F3B-4532-4E4C-BEB5-B2BE030C7581}"/>
                </a:ext>
              </a:extLst>
            </p:cNvPr>
            <p:cNvCxnSpPr>
              <a:cxnSpLocks/>
            </p:cNvCxnSpPr>
            <p:nvPr/>
          </p:nvCxnSpPr>
          <p:spPr>
            <a:xfrm>
              <a:off x="2239200" y="2773036"/>
              <a:ext cx="0" cy="114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29 Conector recto">
              <a:extLst>
                <a:ext uri="{FF2B5EF4-FFF2-40B4-BE49-F238E27FC236}">
                  <a16:creationId xmlns:a16="http://schemas.microsoft.com/office/drawing/2014/main" id="{C3B57B0B-5420-4D41-9BEA-CC1EEAE1D442}"/>
                </a:ext>
              </a:extLst>
            </p:cNvPr>
            <p:cNvCxnSpPr>
              <a:cxnSpLocks/>
            </p:cNvCxnSpPr>
            <p:nvPr/>
          </p:nvCxnSpPr>
          <p:spPr>
            <a:xfrm>
              <a:off x="2267744" y="2773036"/>
              <a:ext cx="0" cy="11410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29 Conector recto">
              <a:extLst>
                <a:ext uri="{FF2B5EF4-FFF2-40B4-BE49-F238E27FC236}">
                  <a16:creationId xmlns:a16="http://schemas.microsoft.com/office/drawing/2014/main" id="{BF8809F0-CB07-4587-A936-FBD5F37A7FC6}"/>
                </a:ext>
              </a:extLst>
            </p:cNvPr>
            <p:cNvCxnSpPr>
              <a:cxnSpLocks/>
            </p:cNvCxnSpPr>
            <p:nvPr/>
          </p:nvCxnSpPr>
          <p:spPr>
            <a:xfrm>
              <a:off x="2296800" y="2773036"/>
              <a:ext cx="0" cy="114102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29 Conector recto">
              <a:extLst>
                <a:ext uri="{FF2B5EF4-FFF2-40B4-BE49-F238E27FC236}">
                  <a16:creationId xmlns:a16="http://schemas.microsoft.com/office/drawing/2014/main" id="{D7E37C75-E06D-436C-8E18-7698F3A0CBB2}"/>
                </a:ext>
              </a:extLst>
            </p:cNvPr>
            <p:cNvCxnSpPr>
              <a:cxnSpLocks/>
            </p:cNvCxnSpPr>
            <p:nvPr/>
          </p:nvCxnSpPr>
          <p:spPr>
            <a:xfrm>
              <a:off x="2325600" y="2773036"/>
              <a:ext cx="0" cy="11410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6" name="Grupo 5">
            <a:extLst>
              <a:ext uri="{FF2B5EF4-FFF2-40B4-BE49-F238E27FC236}">
                <a16:creationId xmlns:a16="http://schemas.microsoft.com/office/drawing/2014/main" id="{67AE45A5-08D6-4175-8920-404F563FE683}"/>
              </a:ext>
            </a:extLst>
          </p:cNvPr>
          <p:cNvGrpSpPr/>
          <p:nvPr/>
        </p:nvGrpSpPr>
        <p:grpSpPr>
          <a:xfrm>
            <a:off x="4524046" y="2777218"/>
            <a:ext cx="862630" cy="2739598"/>
            <a:chOff x="3000046" y="2777218"/>
            <a:chExt cx="862630" cy="2739598"/>
          </a:xfrm>
        </p:grpSpPr>
        <p:sp>
          <p:nvSpPr>
            <p:cNvPr id="46" name="39 CuadroTexto">
              <a:extLst>
                <a:ext uri="{FF2B5EF4-FFF2-40B4-BE49-F238E27FC236}">
                  <a16:creationId xmlns:a16="http://schemas.microsoft.com/office/drawing/2014/main" id="{F0BF9DAA-98CC-4A8F-AE1E-0E403B1B808E}"/>
                </a:ext>
              </a:extLst>
            </p:cNvPr>
            <p:cNvSpPr txBox="1"/>
            <p:nvPr/>
          </p:nvSpPr>
          <p:spPr>
            <a:xfrm>
              <a:off x="3117503" y="5147484"/>
              <a:ext cx="745173" cy="369332"/>
            </a:xfrm>
            <a:prstGeom prst="rect">
              <a:avLst/>
            </a:prstGeom>
            <a:noFill/>
          </p:spPr>
          <p:txBody>
            <a:bodyPr wrap="square" rtlCol="0">
              <a:spAutoFit/>
            </a:bodyPr>
            <a:lstStyle/>
            <a:p>
              <a:r>
                <a:rPr lang="en-US" b="1" dirty="0"/>
                <a:t>RX1</a:t>
              </a:r>
              <a:endParaRPr lang="es-ES" sz="1200" b="1" dirty="0"/>
            </a:p>
          </p:txBody>
        </p:sp>
        <p:pic>
          <p:nvPicPr>
            <p:cNvPr id="3" name="Imagen 2" descr="Imagen que contiene electrónica&#10;&#10;Descripción generada automáticamente">
              <a:extLst>
                <a:ext uri="{FF2B5EF4-FFF2-40B4-BE49-F238E27FC236}">
                  <a16:creationId xmlns:a16="http://schemas.microsoft.com/office/drawing/2014/main" id="{A45D2AAD-FB81-4FB6-88D0-B735FD0E23BF}"/>
                </a:ext>
              </a:extLst>
            </p:cNvPr>
            <p:cNvPicPr>
              <a:picLocks noChangeAspect="1"/>
            </p:cNvPicPr>
            <p:nvPr/>
          </p:nvPicPr>
          <p:blipFill rotWithShape="1">
            <a:blip r:embed="rId4">
              <a:extLst>
                <a:ext uri="{28A0092B-C50C-407E-A947-70E740481C1C}">
                  <a14:useLocalDpi xmlns:a14="http://schemas.microsoft.com/office/drawing/2010/main" val="0"/>
                </a:ext>
              </a:extLst>
            </a:blip>
            <a:srcRect l="34298" t="4773" r="34799" b="6280"/>
            <a:stretch/>
          </p:blipFill>
          <p:spPr>
            <a:xfrm>
              <a:off x="3000046" y="2777218"/>
              <a:ext cx="851874" cy="2451982"/>
            </a:xfrm>
            <a:prstGeom prst="rect">
              <a:avLst/>
            </a:prstGeom>
          </p:spPr>
        </p:pic>
      </p:grpSp>
      <p:grpSp>
        <p:nvGrpSpPr>
          <p:cNvPr id="43" name="Grupo 42">
            <a:extLst>
              <a:ext uri="{FF2B5EF4-FFF2-40B4-BE49-F238E27FC236}">
                <a16:creationId xmlns:a16="http://schemas.microsoft.com/office/drawing/2014/main" id="{54C9BE0F-7A0B-4FD4-8B98-13C9FCE8F03A}"/>
              </a:ext>
            </a:extLst>
          </p:cNvPr>
          <p:cNvGrpSpPr/>
          <p:nvPr/>
        </p:nvGrpSpPr>
        <p:grpSpPr>
          <a:xfrm>
            <a:off x="4283787" y="3913352"/>
            <a:ext cx="5136489" cy="1782331"/>
            <a:chOff x="2841509" y="3840968"/>
            <a:chExt cx="5136489" cy="1782331"/>
          </a:xfrm>
        </p:grpSpPr>
        <p:grpSp>
          <p:nvGrpSpPr>
            <p:cNvPr id="14" name="40 Grupo">
              <a:extLst>
                <a:ext uri="{FF2B5EF4-FFF2-40B4-BE49-F238E27FC236}">
                  <a16:creationId xmlns:a16="http://schemas.microsoft.com/office/drawing/2014/main" id="{0789580E-9AD6-4274-8A4B-FA52122D17F1}"/>
                </a:ext>
              </a:extLst>
            </p:cNvPr>
            <p:cNvGrpSpPr/>
            <p:nvPr/>
          </p:nvGrpSpPr>
          <p:grpSpPr>
            <a:xfrm>
              <a:off x="2841509" y="3840968"/>
              <a:ext cx="3109209" cy="1782331"/>
              <a:chOff x="2627784" y="3897721"/>
              <a:chExt cx="2739619" cy="1321741"/>
            </a:xfrm>
          </p:grpSpPr>
          <p:pic>
            <p:nvPicPr>
              <p:cNvPr id="15" name="Picture 4" descr="APR-ZX8">
                <a:extLst>
                  <a:ext uri="{FF2B5EF4-FFF2-40B4-BE49-F238E27FC236}">
                    <a16:creationId xmlns:a16="http://schemas.microsoft.com/office/drawing/2014/main" id="{B1AC91A2-2FE9-4708-89A9-D0A0DB8DDCC4}"/>
                  </a:ext>
                </a:extLst>
              </p:cNvPr>
              <p:cNvPicPr>
                <a:picLocks noChangeAspect="1" noChangeArrowheads="1"/>
              </p:cNvPicPr>
              <p:nvPr/>
            </p:nvPicPr>
            <p:blipFill>
              <a:blip r:embed="rId5" cstate="print"/>
              <a:srcRect/>
              <a:stretch>
                <a:fillRect/>
              </a:stretch>
            </p:blipFill>
            <p:spPr bwMode="auto">
              <a:xfrm>
                <a:off x="2627784" y="3897721"/>
                <a:ext cx="2655560" cy="1152128"/>
              </a:xfrm>
              <a:prstGeom prst="rect">
                <a:avLst/>
              </a:prstGeom>
              <a:noFill/>
              <a:ln w="9525">
                <a:noFill/>
                <a:miter lim="800000"/>
                <a:headEnd/>
                <a:tailEnd/>
              </a:ln>
            </p:spPr>
          </p:pic>
          <p:sp>
            <p:nvSpPr>
              <p:cNvPr id="16" name="39 CuadroTexto">
                <a:extLst>
                  <a:ext uri="{FF2B5EF4-FFF2-40B4-BE49-F238E27FC236}">
                    <a16:creationId xmlns:a16="http://schemas.microsoft.com/office/drawing/2014/main" id="{BC28FD49-5206-4B87-8A24-FFD5AA7567F7}"/>
                  </a:ext>
                </a:extLst>
              </p:cNvPr>
              <p:cNvSpPr txBox="1"/>
              <p:nvPr/>
            </p:nvSpPr>
            <p:spPr>
              <a:xfrm>
                <a:off x="4503307" y="4945573"/>
                <a:ext cx="864096" cy="273889"/>
              </a:xfrm>
              <a:prstGeom prst="rect">
                <a:avLst/>
              </a:prstGeom>
              <a:noFill/>
            </p:spPr>
            <p:txBody>
              <a:bodyPr wrap="square" rtlCol="0">
                <a:spAutoFit/>
              </a:bodyPr>
              <a:lstStyle/>
              <a:p>
                <a:r>
                  <a:rPr lang="en-US" b="1" dirty="0"/>
                  <a:t>ZX8SP</a:t>
                </a:r>
                <a:endParaRPr lang="es-ES" sz="1200" b="1" dirty="0"/>
              </a:p>
            </p:txBody>
          </p:sp>
        </p:grpSp>
        <p:pic>
          <p:nvPicPr>
            <p:cNvPr id="34" name="Picture 2">
              <a:extLst>
                <a:ext uri="{FF2B5EF4-FFF2-40B4-BE49-F238E27FC236}">
                  <a16:creationId xmlns:a16="http://schemas.microsoft.com/office/drawing/2014/main" id="{A7FB6164-3A03-407C-9188-86628833E38D}"/>
                </a:ext>
              </a:extLst>
            </p:cNvPr>
            <p:cNvPicPr>
              <a:picLocks noChangeAspect="1" noChangeArrowheads="1"/>
            </p:cNvPicPr>
            <p:nvPr/>
          </p:nvPicPr>
          <p:blipFill>
            <a:blip r:embed="rId6" cstate="print"/>
            <a:srcRect/>
            <a:stretch>
              <a:fillRect/>
            </a:stretch>
          </p:blipFill>
          <p:spPr bwMode="auto">
            <a:xfrm>
              <a:off x="7037992" y="3884247"/>
              <a:ext cx="940006" cy="1368152"/>
            </a:xfrm>
            <a:prstGeom prst="rect">
              <a:avLst/>
            </a:prstGeom>
            <a:noFill/>
            <a:ln w="9525">
              <a:noFill/>
              <a:miter lim="800000"/>
              <a:headEnd/>
              <a:tailEnd/>
            </a:ln>
          </p:spPr>
        </p:pic>
        <p:cxnSp>
          <p:nvCxnSpPr>
            <p:cNvPr id="36" name="28 Conector recto">
              <a:extLst>
                <a:ext uri="{FF2B5EF4-FFF2-40B4-BE49-F238E27FC236}">
                  <a16:creationId xmlns:a16="http://schemas.microsoft.com/office/drawing/2014/main" id="{5388DEE3-E23A-4774-94B9-C26A7AA81339}"/>
                </a:ext>
              </a:extLst>
            </p:cNvPr>
            <p:cNvCxnSpPr>
              <a:cxnSpLocks/>
            </p:cNvCxnSpPr>
            <p:nvPr/>
          </p:nvCxnSpPr>
          <p:spPr>
            <a:xfrm>
              <a:off x="5855319" y="4181705"/>
              <a:ext cx="117146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Grupo 43">
            <a:extLst>
              <a:ext uri="{FF2B5EF4-FFF2-40B4-BE49-F238E27FC236}">
                <a16:creationId xmlns:a16="http://schemas.microsoft.com/office/drawing/2014/main" id="{F6B5CCE5-BB3E-41DD-8E63-6F90688F66D1}"/>
              </a:ext>
            </a:extLst>
          </p:cNvPr>
          <p:cNvGrpSpPr/>
          <p:nvPr/>
        </p:nvGrpSpPr>
        <p:grpSpPr>
          <a:xfrm>
            <a:off x="4435038" y="3927667"/>
            <a:ext cx="1355432" cy="2281624"/>
            <a:chOff x="2886283" y="3927414"/>
            <a:chExt cx="1287667" cy="2379106"/>
          </a:xfrm>
        </p:grpSpPr>
        <p:pic>
          <p:nvPicPr>
            <p:cNvPr id="39" name="Imagen 38">
              <a:extLst>
                <a:ext uri="{FF2B5EF4-FFF2-40B4-BE49-F238E27FC236}">
                  <a16:creationId xmlns:a16="http://schemas.microsoft.com/office/drawing/2014/main" id="{9129E7E0-9C94-43D7-AEF4-0DCED52676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6283" y="3927414"/>
              <a:ext cx="1287667" cy="2058701"/>
            </a:xfrm>
            <a:prstGeom prst="rect">
              <a:avLst/>
            </a:prstGeom>
          </p:spPr>
        </p:pic>
        <p:sp>
          <p:nvSpPr>
            <p:cNvPr id="40" name="39 CuadroTexto">
              <a:extLst>
                <a:ext uri="{FF2B5EF4-FFF2-40B4-BE49-F238E27FC236}">
                  <a16:creationId xmlns:a16="http://schemas.microsoft.com/office/drawing/2014/main" id="{F9AB37BB-E3C0-4B5F-9DCC-C3CFF70B7FDA}"/>
                </a:ext>
              </a:extLst>
            </p:cNvPr>
            <p:cNvSpPr txBox="1"/>
            <p:nvPr/>
          </p:nvSpPr>
          <p:spPr>
            <a:xfrm>
              <a:off x="3428776" y="5921408"/>
              <a:ext cx="745174" cy="385112"/>
            </a:xfrm>
            <a:prstGeom prst="rect">
              <a:avLst/>
            </a:prstGeom>
            <a:noFill/>
          </p:spPr>
          <p:txBody>
            <a:bodyPr wrap="square" rtlCol="0">
              <a:spAutoFit/>
            </a:bodyPr>
            <a:lstStyle/>
            <a:p>
              <a:r>
                <a:rPr lang="en-US" b="1" dirty="0"/>
                <a:t>ZX82</a:t>
              </a:r>
              <a:endParaRPr lang="es-ES" sz="1200" b="1" dirty="0"/>
            </a:p>
          </p:txBody>
        </p:sp>
      </p:grpSp>
      <p:sp>
        <p:nvSpPr>
          <p:cNvPr id="23" name="22 CuadroTexto"/>
          <p:cNvSpPr txBox="1"/>
          <p:nvPr/>
        </p:nvSpPr>
        <p:spPr>
          <a:xfrm>
            <a:off x="2279577" y="3501008"/>
            <a:ext cx="184731" cy="369332"/>
          </a:xfrm>
          <a:prstGeom prst="rect">
            <a:avLst/>
          </a:prstGeom>
          <a:noFill/>
        </p:spPr>
        <p:txBody>
          <a:bodyPr wrap="none" rtlCol="0">
            <a:spAutoFit/>
          </a:bodyPr>
          <a:lstStyle/>
          <a:p>
            <a:endParaRPr lang="es-ES" dirty="0"/>
          </a:p>
        </p:txBody>
      </p:sp>
      <p:grpSp>
        <p:nvGrpSpPr>
          <p:cNvPr id="48" name="Grupo 47">
            <a:extLst>
              <a:ext uri="{FF2B5EF4-FFF2-40B4-BE49-F238E27FC236}">
                <a16:creationId xmlns:a16="http://schemas.microsoft.com/office/drawing/2014/main" id="{7395D2E5-0BE5-40E9-98CE-2F95B11D37A7}"/>
              </a:ext>
            </a:extLst>
          </p:cNvPr>
          <p:cNvGrpSpPr/>
          <p:nvPr/>
        </p:nvGrpSpPr>
        <p:grpSpPr>
          <a:xfrm>
            <a:off x="4121128" y="1377349"/>
            <a:ext cx="3639703" cy="1487464"/>
            <a:chOff x="2597127" y="1377349"/>
            <a:chExt cx="3639703" cy="1487464"/>
          </a:xfrm>
        </p:grpSpPr>
        <p:pic>
          <p:nvPicPr>
            <p:cNvPr id="28" name="Picture 116" descr="SP5500">
              <a:extLst>
                <a:ext uri="{FF2B5EF4-FFF2-40B4-BE49-F238E27FC236}">
                  <a16:creationId xmlns:a16="http://schemas.microsoft.com/office/drawing/2014/main" id="{D9DD8E97-10A3-4533-97C1-F4F556488D39}"/>
                </a:ext>
              </a:extLst>
            </p:cNvPr>
            <p:cNvPicPr>
              <a:picLocks noChangeAspect="1" noChangeArrowheads="1"/>
            </p:cNvPicPr>
            <p:nvPr/>
          </p:nvPicPr>
          <p:blipFill>
            <a:blip r:embed="rId8" cstate="print"/>
            <a:srcRect/>
            <a:stretch>
              <a:fillRect/>
            </a:stretch>
          </p:blipFill>
          <p:spPr bwMode="auto">
            <a:xfrm>
              <a:off x="2597127" y="1377349"/>
              <a:ext cx="2838969" cy="1487464"/>
            </a:xfrm>
            <a:prstGeom prst="rect">
              <a:avLst/>
            </a:prstGeom>
            <a:noFill/>
            <a:ln w="9525">
              <a:noFill/>
              <a:miter lim="800000"/>
              <a:headEnd/>
              <a:tailEnd/>
            </a:ln>
          </p:spPr>
        </p:pic>
        <p:cxnSp>
          <p:nvCxnSpPr>
            <p:cNvPr id="22" name="30 Conector recto">
              <a:extLst>
                <a:ext uri="{FF2B5EF4-FFF2-40B4-BE49-F238E27FC236}">
                  <a16:creationId xmlns:a16="http://schemas.microsoft.com/office/drawing/2014/main" id="{8176EECB-1BEE-4F66-A72F-FB0BF3DB6796}"/>
                </a:ext>
              </a:extLst>
            </p:cNvPr>
            <p:cNvCxnSpPr>
              <a:cxnSpLocks/>
            </p:cNvCxnSpPr>
            <p:nvPr/>
          </p:nvCxnSpPr>
          <p:spPr>
            <a:xfrm flipH="1">
              <a:off x="5148065" y="2078204"/>
              <a:ext cx="108876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7" name="Picture 4" descr="C:\Users\mariano.muller\Desktop\PPT\SP\NV500_front_big.jpg">
            <a:extLst>
              <a:ext uri="{FF2B5EF4-FFF2-40B4-BE49-F238E27FC236}">
                <a16:creationId xmlns:a16="http://schemas.microsoft.com/office/drawing/2014/main" id="{0672488B-F15C-49FF-9F45-17F2001260FC}"/>
              </a:ext>
            </a:extLst>
          </p:cNvPr>
          <p:cNvPicPr>
            <a:picLocks noChangeAspect="1" noChangeArrowheads="1"/>
          </p:cNvPicPr>
          <p:nvPr/>
        </p:nvPicPr>
        <p:blipFill>
          <a:blip r:embed="rId9" cstate="print"/>
          <a:srcRect/>
          <a:stretch>
            <a:fillRect/>
          </a:stretch>
        </p:blipFill>
        <p:spPr bwMode="auto">
          <a:xfrm>
            <a:off x="2976230" y="4179918"/>
            <a:ext cx="622020" cy="1082910"/>
          </a:xfrm>
          <a:prstGeom prst="rect">
            <a:avLst/>
          </a:prstGeom>
          <a:noFill/>
          <a:ln w="9525">
            <a:noFill/>
            <a:miter lim="800000"/>
            <a:headEnd/>
            <a:tailEnd/>
          </a:ln>
        </p:spPr>
      </p:pic>
      <p:cxnSp>
        <p:nvCxnSpPr>
          <p:cNvPr id="31" name="31 Conector recto">
            <a:extLst>
              <a:ext uri="{FF2B5EF4-FFF2-40B4-BE49-F238E27FC236}">
                <a16:creationId xmlns:a16="http://schemas.microsoft.com/office/drawing/2014/main" id="{383B642E-B222-4AB9-859D-40FACB0862D6}"/>
              </a:ext>
            </a:extLst>
          </p:cNvPr>
          <p:cNvCxnSpPr/>
          <p:nvPr/>
        </p:nvCxnSpPr>
        <p:spPr>
          <a:xfrm flipH="1">
            <a:off x="3630008" y="4859623"/>
            <a:ext cx="653778" cy="0"/>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Picture 6" descr="http://www.securityhyperstore.co.za/components/com_virtuemart/shop_image/product/Paradox_Digigard_4bff65f11be20.jpg">
            <a:extLst>
              <a:ext uri="{FF2B5EF4-FFF2-40B4-BE49-F238E27FC236}">
                <a16:creationId xmlns:a16="http://schemas.microsoft.com/office/drawing/2014/main" id="{F978E766-3A33-4D91-A89D-162347249DF0}"/>
              </a:ext>
            </a:extLst>
          </p:cNvPr>
          <p:cNvPicPr>
            <a:picLocks noChangeAspect="1" noChangeArrowheads="1"/>
          </p:cNvPicPr>
          <p:nvPr/>
        </p:nvPicPr>
        <p:blipFill>
          <a:blip r:embed="rId10" cstate="print"/>
          <a:srcRect/>
          <a:stretch>
            <a:fillRect/>
          </a:stretch>
        </p:blipFill>
        <p:spPr bwMode="auto">
          <a:xfrm>
            <a:off x="8626310" y="3493969"/>
            <a:ext cx="633335" cy="1205714"/>
          </a:xfrm>
          <a:prstGeom prst="rect">
            <a:avLst/>
          </a:prstGeom>
          <a:noFill/>
          <a:ln w="9525">
            <a:noFill/>
            <a:miter lim="800000"/>
            <a:headEnd/>
            <a:tailEnd/>
          </a:ln>
        </p:spPr>
      </p:pic>
      <p:cxnSp>
        <p:nvCxnSpPr>
          <p:cNvPr id="55" name="Conector recto 54">
            <a:extLst>
              <a:ext uri="{FF2B5EF4-FFF2-40B4-BE49-F238E27FC236}">
                <a16:creationId xmlns:a16="http://schemas.microsoft.com/office/drawing/2014/main" id="{5427DD32-8A27-4253-A386-350D7DC83255}"/>
              </a:ext>
            </a:extLst>
          </p:cNvPr>
          <p:cNvCxnSpPr>
            <a:cxnSpLocks/>
          </p:cNvCxnSpPr>
          <p:nvPr/>
        </p:nvCxnSpPr>
        <p:spPr>
          <a:xfrm>
            <a:off x="5663074" y="4179918"/>
            <a:ext cx="2842046" cy="0"/>
          </a:xfrm>
          <a:prstGeom prst="line">
            <a:avLst/>
          </a:prstGeom>
          <a:ln>
            <a:solidFill>
              <a:schemeClr val="accent1">
                <a:shade val="9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7" name="Grupo 66">
            <a:extLst>
              <a:ext uri="{FF2B5EF4-FFF2-40B4-BE49-F238E27FC236}">
                <a16:creationId xmlns:a16="http://schemas.microsoft.com/office/drawing/2014/main" id="{3DC88DB7-B25F-455C-B479-F31E754EFD6C}"/>
              </a:ext>
            </a:extLst>
          </p:cNvPr>
          <p:cNvGrpSpPr/>
          <p:nvPr/>
        </p:nvGrpSpPr>
        <p:grpSpPr>
          <a:xfrm>
            <a:off x="5944979" y="4688044"/>
            <a:ext cx="2961112" cy="1248946"/>
            <a:chOff x="4208812" y="5214280"/>
            <a:chExt cx="2961112" cy="1248946"/>
          </a:xfrm>
        </p:grpSpPr>
        <p:pic>
          <p:nvPicPr>
            <p:cNvPr id="62" name="Picture 2">
              <a:extLst>
                <a:ext uri="{FF2B5EF4-FFF2-40B4-BE49-F238E27FC236}">
                  <a16:creationId xmlns:a16="http://schemas.microsoft.com/office/drawing/2014/main" id="{8D3E486B-FAFD-42FD-89BB-A9B24C2F7F4C}"/>
                </a:ext>
              </a:extLst>
            </p:cNvPr>
            <p:cNvPicPr>
              <a:picLocks noChangeAspect="1" noChangeArrowheads="1"/>
            </p:cNvPicPr>
            <p:nvPr/>
          </p:nvPicPr>
          <p:blipFill>
            <a:blip r:embed="rId6" cstate="print"/>
            <a:srcRect/>
            <a:stretch>
              <a:fillRect/>
            </a:stretch>
          </p:blipFill>
          <p:spPr bwMode="auto">
            <a:xfrm>
              <a:off x="6311820" y="5214280"/>
              <a:ext cx="858104" cy="1248946"/>
            </a:xfrm>
            <a:prstGeom prst="rect">
              <a:avLst/>
            </a:prstGeom>
            <a:noFill/>
            <a:ln w="9525">
              <a:noFill/>
              <a:miter lim="800000"/>
              <a:headEnd/>
              <a:tailEnd/>
            </a:ln>
          </p:spPr>
        </p:pic>
        <p:cxnSp>
          <p:nvCxnSpPr>
            <p:cNvPr id="64" name="28 Conector recto">
              <a:extLst>
                <a:ext uri="{FF2B5EF4-FFF2-40B4-BE49-F238E27FC236}">
                  <a16:creationId xmlns:a16="http://schemas.microsoft.com/office/drawing/2014/main" id="{E1748338-F7AA-4381-BB36-E6E63875D2F6}"/>
                </a:ext>
              </a:extLst>
            </p:cNvPr>
            <p:cNvCxnSpPr>
              <a:cxnSpLocks/>
            </p:cNvCxnSpPr>
            <p:nvPr/>
          </p:nvCxnSpPr>
          <p:spPr>
            <a:xfrm>
              <a:off x="4208812" y="5390835"/>
              <a:ext cx="202107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 name="Subtítulo 2">
            <a:extLst>
              <a:ext uri="{FF2B5EF4-FFF2-40B4-BE49-F238E27FC236}">
                <a16:creationId xmlns:a16="http://schemas.microsoft.com/office/drawing/2014/main" id="{7ABB12C2-9978-4402-AC30-079ED4518E61}"/>
              </a:ext>
            </a:extLst>
          </p:cNvPr>
          <p:cNvSpPr txBox="1">
            <a:spLocks/>
          </p:cNvSpPr>
          <p:nvPr/>
        </p:nvSpPr>
        <p:spPr>
          <a:xfrm>
            <a:off x="4283786" y="782634"/>
            <a:ext cx="3438458" cy="461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b="1" dirty="0">
                <a:ln w="0"/>
                <a:solidFill>
                  <a:schemeClr val="accent1">
                    <a:lumMod val="75000"/>
                  </a:schemeClr>
                </a:solidFill>
                <a:latin typeface="Futura Md BT" panose="020B0602020204020303" pitchFamily="34" charset="0"/>
              </a:rPr>
              <a:t>Expansores de zona</a:t>
            </a:r>
            <a:endParaRPr lang="es-AR" b="1" dirty="0"/>
          </a:p>
        </p:txBody>
      </p:sp>
      <p:sp>
        <p:nvSpPr>
          <p:cNvPr id="38" name="Subtítulo 2">
            <a:extLst>
              <a:ext uri="{FF2B5EF4-FFF2-40B4-BE49-F238E27FC236}">
                <a16:creationId xmlns:a16="http://schemas.microsoft.com/office/drawing/2014/main" id="{562038E1-1C57-41FE-91B0-8182AC786CF7}"/>
              </a:ext>
            </a:extLst>
          </p:cNvPr>
          <p:cNvSpPr txBox="1">
            <a:spLocks/>
          </p:cNvSpPr>
          <p:nvPr/>
        </p:nvSpPr>
        <p:spPr>
          <a:xfrm>
            <a:off x="2124787" y="6502445"/>
            <a:ext cx="8679265" cy="286109"/>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AR" sz="1100" b="1" dirty="0">
                <a:solidFill>
                  <a:schemeClr val="bg1"/>
                </a:solidFill>
                <a:latin typeface="Futura Md BT" panose="020B0602020204020303" pitchFamily="34" charset="0"/>
              </a:rPr>
              <a:t>Sistemas de Detección de Intrusión </a:t>
            </a:r>
            <a:r>
              <a:rPr lang="es-AR" sz="1100" dirty="0">
                <a:solidFill>
                  <a:schemeClr val="bg1"/>
                </a:solidFill>
                <a:latin typeface="Futura Bk BT" panose="020B0502020204020303" pitchFamily="34" charset="0"/>
              </a:rPr>
              <a:t>| SP/MG</a:t>
            </a:r>
          </a:p>
        </p:txBody>
      </p:sp>
      <p:pic>
        <p:nvPicPr>
          <p:cNvPr id="54" name="Imagen 53" descr="Imagen que contiene blanco, interior, sentado, objeto&#10;&#10;Descripción generada automáticamente">
            <a:extLst>
              <a:ext uri="{FF2B5EF4-FFF2-40B4-BE49-F238E27FC236}">
                <a16:creationId xmlns:a16="http://schemas.microsoft.com/office/drawing/2014/main" id="{7E85E168-BC56-43DC-90FC-C29A23D2C22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497" t="3159" r="22758" b="4647"/>
          <a:stretch/>
        </p:blipFill>
        <p:spPr>
          <a:xfrm>
            <a:off x="7760831" y="1412777"/>
            <a:ext cx="830771" cy="1509365"/>
          </a:xfrm>
          <a:prstGeom prst="rect">
            <a:avLst/>
          </a:prstGeom>
        </p:spPr>
      </p:pic>
      <p:pic>
        <p:nvPicPr>
          <p:cNvPr id="5" name="Imagen 4">
            <a:extLst>
              <a:ext uri="{FF2B5EF4-FFF2-40B4-BE49-F238E27FC236}">
                <a16:creationId xmlns:a16="http://schemas.microsoft.com/office/drawing/2014/main" id="{F2DDDCA6-8799-4FB5-9F21-D9F3CDC5803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6363" t="7980" r="15651" b="7810"/>
          <a:stretch/>
        </p:blipFill>
        <p:spPr>
          <a:xfrm>
            <a:off x="3994626" y="3273257"/>
            <a:ext cx="1715057" cy="2122748"/>
          </a:xfrm>
          <a:prstGeom prst="rect">
            <a:avLst/>
          </a:prstGeom>
          <a:effectLst>
            <a:outerShdw blurRad="190500" dist="50800" dir="5400000" algn="ctr" rotWithShape="0">
              <a:srgbClr val="000000">
                <a:alpha val="70000"/>
              </a:srgbClr>
            </a:outerShdw>
          </a:effectLst>
        </p:spPr>
      </p:pic>
    </p:spTree>
    <p:extLst>
      <p:ext uri="{BB962C8B-B14F-4D97-AF65-F5344CB8AC3E}">
        <p14:creationId xmlns:p14="http://schemas.microsoft.com/office/powerpoint/2010/main" val="119810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Effect transition="in" filter="fade">
                                      <p:cBhvr>
                                        <p:cTn id="15" dur="500"/>
                                        <p:tgtEl>
                                          <p:spTgt spid="41"/>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43"/>
                                        </p:tgtEl>
                                        <p:attrNameLst>
                                          <p:attrName>ppt_w</p:attrName>
                                        </p:attrNameLst>
                                      </p:cBhvr>
                                      <p:tavLst>
                                        <p:tav tm="0">
                                          <p:val>
                                            <p:strVal val="ppt_w"/>
                                          </p:val>
                                        </p:tav>
                                        <p:tav tm="100000">
                                          <p:val>
                                            <p:fltVal val="0"/>
                                          </p:val>
                                        </p:tav>
                                      </p:tavLst>
                                    </p:anim>
                                    <p:anim calcmode="lin" valueType="num">
                                      <p:cBhvr>
                                        <p:cTn id="30" dur="500"/>
                                        <p:tgtEl>
                                          <p:spTgt spid="43"/>
                                        </p:tgtEl>
                                        <p:attrNameLst>
                                          <p:attrName>ppt_h</p:attrName>
                                        </p:attrNameLst>
                                      </p:cBhvr>
                                      <p:tavLst>
                                        <p:tav tm="0">
                                          <p:val>
                                            <p:strVal val="ppt_h"/>
                                          </p:val>
                                        </p:tav>
                                        <p:tav tm="100000">
                                          <p:val>
                                            <p:fltVal val="0"/>
                                          </p:val>
                                        </p:tav>
                                      </p:tavLst>
                                    </p:anim>
                                    <p:animEffect transition="out" filter="fade">
                                      <p:cBhvr>
                                        <p:cTn id="31" dur="500"/>
                                        <p:tgtEl>
                                          <p:spTgt spid="43"/>
                                        </p:tgtEl>
                                      </p:cBhvr>
                                    </p:animEffect>
                                    <p:set>
                                      <p:cBhvr>
                                        <p:cTn id="32" dur="1" fill="hold">
                                          <p:stCondLst>
                                            <p:cond delay="499"/>
                                          </p:stCondLst>
                                        </p:cTn>
                                        <p:tgtEl>
                                          <p:spTgt spid="43"/>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7"/>
                                        </p:tgtEl>
                                        <p:attrNameLst>
                                          <p:attrName>ppt_w</p:attrName>
                                        </p:attrNameLst>
                                      </p:cBhvr>
                                      <p:tavLst>
                                        <p:tav tm="0">
                                          <p:val>
                                            <p:strVal val="ppt_w"/>
                                          </p:val>
                                        </p:tav>
                                        <p:tav tm="100000">
                                          <p:val>
                                            <p:fltVal val="0"/>
                                          </p:val>
                                        </p:tav>
                                      </p:tavLst>
                                    </p:anim>
                                    <p:anim calcmode="lin" valueType="num">
                                      <p:cBhvr>
                                        <p:cTn id="42" dur="500"/>
                                        <p:tgtEl>
                                          <p:spTgt spid="17"/>
                                        </p:tgtEl>
                                        <p:attrNameLst>
                                          <p:attrName>ppt_h</p:attrName>
                                        </p:attrNameLst>
                                      </p:cBhvr>
                                      <p:tavLst>
                                        <p:tav tm="0">
                                          <p:val>
                                            <p:strVal val="ppt_h"/>
                                          </p:val>
                                        </p:tav>
                                        <p:tav tm="100000">
                                          <p:val>
                                            <p:fltVal val="0"/>
                                          </p:val>
                                        </p:tav>
                                      </p:tavLst>
                                    </p:anim>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par>
                                <p:cTn id="50" presetID="53" presetClass="exit" presetSubtype="32" fill="hold" nodeType="withEffect">
                                  <p:stCondLst>
                                    <p:cond delay="0"/>
                                  </p:stCondLst>
                                  <p:childTnLst>
                                    <p:anim calcmode="lin" valueType="num">
                                      <p:cBhvr>
                                        <p:cTn id="51" dur="500"/>
                                        <p:tgtEl>
                                          <p:spTgt spid="31"/>
                                        </p:tgtEl>
                                        <p:attrNameLst>
                                          <p:attrName>ppt_w</p:attrName>
                                        </p:attrNameLst>
                                      </p:cBhvr>
                                      <p:tavLst>
                                        <p:tav tm="0">
                                          <p:val>
                                            <p:strVal val="ppt_w"/>
                                          </p:val>
                                        </p:tav>
                                        <p:tav tm="100000">
                                          <p:val>
                                            <p:fltVal val="0"/>
                                          </p:val>
                                        </p:tav>
                                      </p:tavLst>
                                    </p:anim>
                                    <p:anim calcmode="lin" valueType="num">
                                      <p:cBhvr>
                                        <p:cTn id="52" dur="500"/>
                                        <p:tgtEl>
                                          <p:spTgt spid="31"/>
                                        </p:tgtEl>
                                        <p:attrNameLst>
                                          <p:attrName>ppt_h</p:attrName>
                                        </p:attrNameLst>
                                      </p:cBhvr>
                                      <p:tavLst>
                                        <p:tav tm="0">
                                          <p:val>
                                            <p:strVal val="ppt_h"/>
                                          </p:val>
                                        </p:tav>
                                        <p:tav tm="100000">
                                          <p:val>
                                            <p:fltVal val="0"/>
                                          </p:val>
                                        </p:tav>
                                      </p:tavLst>
                                    </p:anim>
                                    <p:animEffect transition="out" filter="fade">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44"/>
                                        </p:tgtEl>
                                        <p:attrNameLst>
                                          <p:attrName>ppt_w</p:attrName>
                                        </p:attrNameLst>
                                      </p:cBhvr>
                                      <p:tavLst>
                                        <p:tav tm="0">
                                          <p:val>
                                            <p:strVal val="ppt_w"/>
                                          </p:val>
                                        </p:tav>
                                        <p:tav tm="100000">
                                          <p:val>
                                            <p:fltVal val="0"/>
                                          </p:val>
                                        </p:tav>
                                      </p:tavLst>
                                    </p:anim>
                                    <p:anim calcmode="lin" valueType="num">
                                      <p:cBhvr>
                                        <p:cTn id="57" dur="500"/>
                                        <p:tgtEl>
                                          <p:spTgt spid="44"/>
                                        </p:tgtEl>
                                        <p:attrNameLst>
                                          <p:attrName>ppt_h</p:attrName>
                                        </p:attrNameLst>
                                      </p:cBhvr>
                                      <p:tavLst>
                                        <p:tav tm="0">
                                          <p:val>
                                            <p:strVal val="ppt_h"/>
                                          </p:val>
                                        </p:tav>
                                        <p:tav tm="100000">
                                          <p:val>
                                            <p:fltVal val="0"/>
                                          </p:val>
                                        </p:tav>
                                      </p:tavLst>
                                    </p:anim>
                                    <p:animEffect transition="out" filter="fade">
                                      <p:cBhvr>
                                        <p:cTn id="58" dur="500"/>
                                        <p:tgtEl>
                                          <p:spTgt spid="44"/>
                                        </p:tgtEl>
                                      </p:cBhvr>
                                    </p:animEffect>
                                    <p:set>
                                      <p:cBhvr>
                                        <p:cTn id="59" dur="1" fill="hold">
                                          <p:stCondLst>
                                            <p:cond delay="499"/>
                                          </p:stCondLst>
                                        </p:cTn>
                                        <p:tgtEl>
                                          <p:spTgt spid="44"/>
                                        </p:tgtEl>
                                        <p:attrNameLst>
                                          <p:attrName>style.visibility</p:attrName>
                                        </p:attrNameLst>
                                      </p:cBhvr>
                                      <p:to>
                                        <p:strVal val="hidden"/>
                                      </p:to>
                                    </p:set>
                                  </p:childTnLst>
                                </p:cTn>
                              </p:par>
                              <p:par>
                                <p:cTn id="60" presetID="53" presetClass="entr" presetSubtype="16" fill="hold" nodeType="withEffect">
                                  <p:stCondLst>
                                    <p:cond delay="0"/>
                                  </p:stCondLst>
                                  <p:childTnLst>
                                    <p:set>
                                      <p:cBhvr>
                                        <p:cTn id="61" dur="1" fill="hold">
                                          <p:stCondLst>
                                            <p:cond delay="0"/>
                                          </p:stCondLst>
                                        </p:cTn>
                                        <p:tgtEl>
                                          <p:spTgt spid="67"/>
                                        </p:tgtEl>
                                        <p:attrNameLst>
                                          <p:attrName>style.visibility</p:attrName>
                                        </p:attrNameLst>
                                      </p:cBhvr>
                                      <p:to>
                                        <p:strVal val="visible"/>
                                      </p:to>
                                    </p:set>
                                    <p:anim calcmode="lin" valueType="num">
                                      <p:cBhvr>
                                        <p:cTn id="62" dur="500" fill="hold"/>
                                        <p:tgtEl>
                                          <p:spTgt spid="67"/>
                                        </p:tgtEl>
                                        <p:attrNameLst>
                                          <p:attrName>ppt_w</p:attrName>
                                        </p:attrNameLst>
                                      </p:cBhvr>
                                      <p:tavLst>
                                        <p:tav tm="0">
                                          <p:val>
                                            <p:fltVal val="0"/>
                                          </p:val>
                                        </p:tav>
                                        <p:tav tm="100000">
                                          <p:val>
                                            <p:strVal val="#ppt_w"/>
                                          </p:val>
                                        </p:tav>
                                      </p:tavLst>
                                    </p:anim>
                                    <p:anim calcmode="lin" valueType="num">
                                      <p:cBhvr>
                                        <p:cTn id="63" dur="500" fill="hold"/>
                                        <p:tgtEl>
                                          <p:spTgt spid="67"/>
                                        </p:tgtEl>
                                        <p:attrNameLst>
                                          <p:attrName>ppt_h</p:attrName>
                                        </p:attrNameLst>
                                      </p:cBhvr>
                                      <p:tavLst>
                                        <p:tav tm="0">
                                          <p:val>
                                            <p:fltVal val="0"/>
                                          </p:val>
                                        </p:tav>
                                        <p:tav tm="100000">
                                          <p:val>
                                            <p:strVal val="#ppt_h"/>
                                          </p:val>
                                        </p:tav>
                                      </p:tavLst>
                                    </p:anim>
                                    <p:animEffect transition="in" filter="fade">
                                      <p:cBhvr>
                                        <p:cTn id="64" dur="500"/>
                                        <p:tgtEl>
                                          <p:spTgt spid="67"/>
                                        </p:tgtEl>
                                      </p:cBhvr>
                                    </p:animEffect>
                                  </p:childTnLst>
                                </p:cTn>
                              </p:par>
                              <p:par>
                                <p:cTn id="65" presetID="53" presetClass="entr" presetSubtype="16"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fltVal val="0"/>
                                          </p:val>
                                        </p:tav>
                                        <p:tav tm="100000">
                                          <p:val>
                                            <p:strVal val="#ppt_h"/>
                                          </p:val>
                                        </p:tav>
                                      </p:tavLst>
                                    </p:anim>
                                    <p:animEffect transition="in" filter="fade">
                                      <p:cBhvr>
                                        <p:cTn id="69" dur="500"/>
                                        <p:tgtEl>
                                          <p:spTgt spid="55"/>
                                        </p:tgtEl>
                                      </p:cBhvr>
                                    </p:animEffect>
                                  </p:childTnLst>
                                </p:cTn>
                              </p:par>
                              <p:par>
                                <p:cTn id="70" presetID="53" presetClass="entr" presetSubtype="16"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p:cTn id="72" dur="500" fill="hold"/>
                                        <p:tgtEl>
                                          <p:spTgt spid="49"/>
                                        </p:tgtEl>
                                        <p:attrNameLst>
                                          <p:attrName>ppt_w</p:attrName>
                                        </p:attrNameLst>
                                      </p:cBhvr>
                                      <p:tavLst>
                                        <p:tav tm="0">
                                          <p:val>
                                            <p:fltVal val="0"/>
                                          </p:val>
                                        </p:tav>
                                        <p:tav tm="100000">
                                          <p:val>
                                            <p:strVal val="#ppt_w"/>
                                          </p:val>
                                        </p:tav>
                                      </p:tavLst>
                                    </p:anim>
                                    <p:anim calcmode="lin" valueType="num">
                                      <p:cBhvr>
                                        <p:cTn id="73" dur="500" fill="hold"/>
                                        <p:tgtEl>
                                          <p:spTgt spid="49"/>
                                        </p:tgtEl>
                                        <p:attrNameLst>
                                          <p:attrName>ppt_h</p:attrName>
                                        </p:attrNameLst>
                                      </p:cBhvr>
                                      <p:tavLst>
                                        <p:tav tm="0">
                                          <p:val>
                                            <p:fltVal val="0"/>
                                          </p:val>
                                        </p:tav>
                                        <p:tav tm="100000">
                                          <p:val>
                                            <p:strVal val="#ppt_h"/>
                                          </p:val>
                                        </p:tav>
                                      </p:tavLst>
                                    </p:anim>
                                    <p:animEffect transition="in" filter="fade">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5"/>
                                        </p:tgtEl>
                                        <p:attrNameLst>
                                          <p:attrName>ppt_w</p:attrName>
                                        </p:attrNameLst>
                                      </p:cBhvr>
                                      <p:tavLst>
                                        <p:tav tm="0">
                                          <p:val>
                                            <p:strVal val="ppt_w"/>
                                          </p:val>
                                        </p:tav>
                                        <p:tav tm="100000">
                                          <p:val>
                                            <p:fltVal val="0"/>
                                          </p:val>
                                        </p:tav>
                                      </p:tavLst>
                                    </p:anim>
                                    <p:anim calcmode="lin" valueType="num">
                                      <p:cBhvr>
                                        <p:cTn id="79" dur="500"/>
                                        <p:tgtEl>
                                          <p:spTgt spid="5"/>
                                        </p:tgtEl>
                                        <p:attrNameLst>
                                          <p:attrName>ppt_h</p:attrName>
                                        </p:attrNameLst>
                                      </p:cBhvr>
                                      <p:tavLst>
                                        <p:tav tm="0">
                                          <p:val>
                                            <p:strVal val="ppt_h"/>
                                          </p:val>
                                        </p:tav>
                                        <p:tav tm="100000">
                                          <p:val>
                                            <p:fltVal val="0"/>
                                          </p:val>
                                        </p:tav>
                                      </p:tavLst>
                                    </p:anim>
                                    <p:animEffect transition="out" filter="fade">
                                      <p:cBhvr>
                                        <p:cTn id="80" dur="500"/>
                                        <p:tgtEl>
                                          <p:spTgt spid="5"/>
                                        </p:tgtEl>
                                      </p:cBhvr>
                                    </p:animEffect>
                                    <p:set>
                                      <p:cBhvr>
                                        <p:cTn id="81" dur="1" fill="hold">
                                          <p:stCondLst>
                                            <p:cond delay="499"/>
                                          </p:stCondLst>
                                        </p:cTn>
                                        <p:tgtEl>
                                          <p:spTgt spid="5"/>
                                        </p:tgtEl>
                                        <p:attrNameLst>
                                          <p:attrName>style.visibility</p:attrName>
                                        </p:attrNameLst>
                                      </p:cBhvr>
                                      <p:to>
                                        <p:strVal val="hidden"/>
                                      </p:to>
                                    </p:set>
                                  </p:childTnLst>
                                </p:cTn>
                              </p:par>
                              <p:par>
                                <p:cTn id="82" presetID="53" presetClass="entr" presetSubtype="16" fill="hold" nodeType="with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p:cTn id="84" dur="500" fill="hold"/>
                                        <p:tgtEl>
                                          <p:spTgt spid="6"/>
                                        </p:tgtEl>
                                        <p:attrNameLst>
                                          <p:attrName>ppt_w</p:attrName>
                                        </p:attrNameLst>
                                      </p:cBhvr>
                                      <p:tavLst>
                                        <p:tav tm="0">
                                          <p:val>
                                            <p:fltVal val="0"/>
                                          </p:val>
                                        </p:tav>
                                        <p:tav tm="100000">
                                          <p:val>
                                            <p:strVal val="#ppt_w"/>
                                          </p:val>
                                        </p:tav>
                                      </p:tavLst>
                                    </p:anim>
                                    <p:anim calcmode="lin" valueType="num">
                                      <p:cBhvr>
                                        <p:cTn id="85" dur="500" fill="hold"/>
                                        <p:tgtEl>
                                          <p:spTgt spid="6"/>
                                        </p:tgtEl>
                                        <p:attrNameLst>
                                          <p:attrName>ppt_h</p:attrName>
                                        </p:attrNameLst>
                                      </p:cBhvr>
                                      <p:tavLst>
                                        <p:tav tm="0">
                                          <p:val>
                                            <p:fltVal val="0"/>
                                          </p:val>
                                        </p:tav>
                                        <p:tav tm="100000">
                                          <p:val>
                                            <p:strVal val="#ppt_h"/>
                                          </p:val>
                                        </p:tav>
                                      </p:tavLst>
                                    </p:anim>
                                    <p:animEffect transition="in" filter="fade">
                                      <p:cBhvr>
                                        <p:cTn id="8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48186</TotalTime>
  <Words>5080</Words>
  <Application>Microsoft Office PowerPoint</Application>
  <PresentationFormat>Panorámica</PresentationFormat>
  <Paragraphs>680</Paragraphs>
  <Slides>53</Slides>
  <Notes>40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53</vt:i4>
      </vt:variant>
    </vt:vector>
  </HeadingPairs>
  <TitlesOfParts>
    <vt:vector size="64" baseType="lpstr">
      <vt:lpstr>Abadi</vt:lpstr>
      <vt:lpstr>Abadi Extra Light</vt:lpstr>
      <vt:lpstr>Aharoni</vt:lpstr>
      <vt:lpstr>Arial</vt:lpstr>
      <vt:lpstr>Calibri</vt:lpstr>
      <vt:lpstr>Calibri Light</vt:lpstr>
      <vt:lpstr>Futura Bk BT</vt:lpstr>
      <vt:lpstr>Futura Md BT</vt:lpstr>
      <vt:lpstr>Wingdings</vt:lpstr>
      <vt:lpstr>Wingdings 3</vt:lpstr>
      <vt:lpstr>Retrospección</vt:lpstr>
      <vt:lpstr>EN BREVE COMENZAREMOS</vt:lpstr>
      <vt:lpstr>RECUERDE SILENCIAR SU CELULAR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BabyWare</vt:lpstr>
      <vt:lpstr>Presentación de PowerPoint</vt:lpstr>
      <vt:lpstr>Interfaz de conexión directa (307USB)</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Comercial PARADOX</dc:title>
  <dc:creator>mariano.muller</dc:creator>
  <cp:lastModifiedBy>Leandro Ciancio</cp:lastModifiedBy>
  <cp:revision>757</cp:revision>
  <dcterms:created xsi:type="dcterms:W3CDTF">2015-07-24T18:35:31Z</dcterms:created>
  <dcterms:modified xsi:type="dcterms:W3CDTF">2019-06-03T19:50:43Z</dcterms:modified>
</cp:coreProperties>
</file>