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4" r:id="rId2"/>
    <p:sldId id="259" r:id="rId3"/>
    <p:sldId id="260" r:id="rId4"/>
    <p:sldId id="320" r:id="rId5"/>
    <p:sldId id="311" r:id="rId6"/>
    <p:sldId id="262" r:id="rId7"/>
    <p:sldId id="265" r:id="rId8"/>
    <p:sldId id="266" r:id="rId9"/>
    <p:sldId id="267" r:id="rId10"/>
    <p:sldId id="268" r:id="rId11"/>
    <p:sldId id="269" r:id="rId12"/>
    <p:sldId id="287" r:id="rId13"/>
    <p:sldId id="288" r:id="rId14"/>
    <p:sldId id="289" r:id="rId15"/>
    <p:sldId id="312" r:id="rId16"/>
    <p:sldId id="263" r:id="rId17"/>
    <p:sldId id="292" r:id="rId18"/>
    <p:sldId id="291" r:id="rId19"/>
    <p:sldId id="293" r:id="rId20"/>
    <p:sldId id="302" r:id="rId21"/>
    <p:sldId id="294" r:id="rId22"/>
    <p:sldId id="295" r:id="rId23"/>
    <p:sldId id="296" r:id="rId24"/>
    <p:sldId id="297" r:id="rId25"/>
    <p:sldId id="319" r:id="rId26"/>
    <p:sldId id="313" r:id="rId27"/>
    <p:sldId id="299" r:id="rId28"/>
    <p:sldId id="303" r:id="rId29"/>
    <p:sldId id="300" r:id="rId30"/>
    <p:sldId id="335" r:id="rId31"/>
    <p:sldId id="307" r:id="rId32"/>
    <p:sldId id="304" r:id="rId33"/>
    <p:sldId id="314" r:id="rId34"/>
    <p:sldId id="306" r:id="rId35"/>
    <p:sldId id="308" r:id="rId36"/>
    <p:sldId id="309" r:id="rId37"/>
    <p:sldId id="317" r:id="rId38"/>
    <p:sldId id="310" r:id="rId39"/>
    <p:sldId id="315" r:id="rId40"/>
    <p:sldId id="321" r:id="rId41"/>
    <p:sldId id="326" r:id="rId42"/>
    <p:sldId id="323" r:id="rId43"/>
    <p:sldId id="324" r:id="rId44"/>
    <p:sldId id="328" r:id="rId45"/>
    <p:sldId id="325" r:id="rId46"/>
    <p:sldId id="329" r:id="rId47"/>
    <p:sldId id="332" r:id="rId48"/>
    <p:sldId id="331" r:id="rId49"/>
    <p:sldId id="333" r:id="rId50"/>
    <p:sldId id="327" r:id="rId51"/>
    <p:sldId id="318" r:id="rId52"/>
  </p:sldIdLst>
  <p:sldSz cx="12192000" cy="6858000"/>
  <p:notesSz cx="7010400" cy="92360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dro Ciancio" initials="LC" lastIdx="1" clrIdx="0">
    <p:extLst>
      <p:ext uri="{19B8F6BF-5375-455C-9EA6-DF929625EA0E}">
        <p15:presenceInfo xmlns:p15="http://schemas.microsoft.com/office/powerpoint/2012/main" userId="S-1-5-21-4033515527-4123486022-2366252718-3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85246" autoAdjust="0"/>
  </p:normalViewPr>
  <p:slideViewPr>
    <p:cSldViewPr snapToGrid="0">
      <p:cViewPr varScale="1">
        <p:scale>
          <a:sx n="73" d="100"/>
          <a:sy n="73"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12T10:25:55.158"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FD0CA84-94C8-4524-9D07-3B6FD9DF1481}" type="datetimeFigureOut">
              <a:rPr lang="es-AR" smtClean="0"/>
              <a:t>03/06/2019</a:t>
            </a:fld>
            <a:endParaRPr lang="es-AR"/>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36ED5A7A-7969-4086-8084-68A4E45DBDD8}" type="slidenum">
              <a:rPr lang="es-AR" smtClean="0"/>
              <a:t>‹Nº›</a:t>
            </a:fld>
            <a:endParaRPr lang="es-AR"/>
          </a:p>
        </p:txBody>
      </p:sp>
    </p:spTree>
    <p:extLst>
      <p:ext uri="{BB962C8B-B14F-4D97-AF65-F5344CB8AC3E}">
        <p14:creationId xmlns:p14="http://schemas.microsoft.com/office/powerpoint/2010/main" val="372144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1</a:t>
            </a:fld>
            <a:endParaRPr lang="es-AR"/>
          </a:p>
        </p:txBody>
      </p:sp>
    </p:spTree>
    <p:extLst>
      <p:ext uri="{BB962C8B-B14F-4D97-AF65-F5344CB8AC3E}">
        <p14:creationId xmlns:p14="http://schemas.microsoft.com/office/powerpoint/2010/main" val="10465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MONITOREA VIBRACIONES Y FLEXIONES COMPATIBLES CON GOLPES Y TORCIONES PRODUCIDAS AL INTENTAR FORZAR LA BOVEDA</a:t>
            </a:r>
          </a:p>
          <a:p>
            <a:endParaRPr lang="es-AR" dirty="0"/>
          </a:p>
          <a:p>
            <a:r>
              <a:rPr lang="es-AR" dirty="0"/>
              <a:t>NIVEL DE SENSIBILIDAD, 100% SIN JUMPER, 70% JUMPER P Y Q, 50% JUMPER M Y P, 30% JUMPER N Y Q Y 10% M Y N</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14</a:t>
            </a:fld>
            <a:endParaRPr lang="es-AR"/>
          </a:p>
        </p:txBody>
      </p:sp>
    </p:spTree>
    <p:extLst>
      <p:ext uri="{BB962C8B-B14F-4D97-AF65-F5344CB8AC3E}">
        <p14:creationId xmlns:p14="http://schemas.microsoft.com/office/powerpoint/2010/main" val="289580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ESTAN DISEÑADOS PARA TAL FUNCION PERO SIN DUDA SE USAN PARA INTERIOR CUANDO SUS CARACTERISTICAS LO REQUIERAN</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15</a:t>
            </a:fld>
            <a:endParaRPr lang="es-AR"/>
          </a:p>
        </p:txBody>
      </p:sp>
    </p:spTree>
    <p:extLst>
      <p:ext uri="{BB962C8B-B14F-4D97-AF65-F5344CB8AC3E}">
        <p14:creationId xmlns:p14="http://schemas.microsoft.com/office/powerpoint/2010/main" val="130460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600" dirty="0"/>
              <a:t>Para aplicaciones en interiores, la inmunidad contra mascotas puede desactivarse opcionalmente para brindar protección en el Modo Sharp con detección mejorada para ventanas interiores y puertas corredizas de hasta 10</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16</a:t>
            </a:fld>
            <a:endParaRPr lang="es-AR"/>
          </a:p>
        </p:txBody>
      </p:sp>
    </p:spTree>
    <p:extLst>
      <p:ext uri="{BB962C8B-B14F-4D97-AF65-F5344CB8AC3E}">
        <p14:creationId xmlns:p14="http://schemas.microsoft.com/office/powerpoint/2010/main" val="50241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INSTALACION A 1,30 MTS DEL SUELO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18</a:t>
            </a:fld>
            <a:endParaRPr lang="es-AR"/>
          </a:p>
        </p:txBody>
      </p:sp>
    </p:spTree>
    <p:extLst>
      <p:ext uri="{BB962C8B-B14F-4D97-AF65-F5344CB8AC3E}">
        <p14:creationId xmlns:p14="http://schemas.microsoft.com/office/powerpoint/2010/main" val="79854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600" b="1" dirty="0"/>
              <a:t>. Su caja resistente a golpes y a temperaturas extremas es contorneada con una junta de caucho inyectada y tiene una cubierta de plástico que protege su circuito electrónico del agua, nieve, viento y polvo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20</a:t>
            </a:fld>
            <a:endParaRPr lang="es-AR"/>
          </a:p>
        </p:txBody>
      </p:sp>
    </p:spTree>
    <p:extLst>
      <p:ext uri="{BB962C8B-B14F-4D97-AF65-F5344CB8AC3E}">
        <p14:creationId xmlns:p14="http://schemas.microsoft.com/office/powerpoint/2010/main" val="59106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VIRTUDES DE LA CONEXIÓN POR BUS DE DATOS, DETECCION INDIVIDUAL DE CADA SENSOR, PROGRAMACION DIRECTA AL MISMO, VENTAJAS CON EL CABLEADO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22</a:t>
            </a:fld>
            <a:endParaRPr lang="es-AR"/>
          </a:p>
        </p:txBody>
      </p:sp>
    </p:spTree>
    <p:extLst>
      <p:ext uri="{BB962C8B-B14F-4D97-AF65-F5344CB8AC3E}">
        <p14:creationId xmlns:p14="http://schemas.microsoft.com/office/powerpoint/2010/main" val="3654008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DM60, 2 DOBLES SENSORES EN UNA MISMA OPTICA</a:t>
            </a:r>
          </a:p>
          <a:p>
            <a:r>
              <a:rPr lang="es-AR" dirty="0"/>
              <a:t>(Procesamiento de señal digital) del detector. El modo de procesamiento de borde único se debe utilizar en condiciones normales</a:t>
            </a:r>
          </a:p>
          <a:p>
            <a:r>
              <a:rPr lang="es-AR" dirty="0"/>
              <a:t>Entornos con mínimas fuentes de interferencia. Procesamiento de doble filo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23</a:t>
            </a:fld>
            <a:endParaRPr lang="es-AR"/>
          </a:p>
        </p:txBody>
      </p:sp>
    </p:spTree>
    <p:extLst>
      <p:ext uri="{BB962C8B-B14F-4D97-AF65-F5344CB8AC3E}">
        <p14:creationId xmlns:p14="http://schemas.microsoft.com/office/powerpoint/2010/main" val="142670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ACA VEMOS LAS VENTAJAS DE LA CONEXIÓN POR BUS DE DATOS YA QUE PODEMOS INGRESAR AL SENSOR DIRECTAMENTE PARA PODER CONFIGURARLO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25</a:t>
            </a:fld>
            <a:endParaRPr lang="es-AR"/>
          </a:p>
        </p:txBody>
      </p:sp>
    </p:spTree>
    <p:extLst>
      <p:ext uri="{BB962C8B-B14F-4D97-AF65-F5344CB8AC3E}">
        <p14:creationId xmlns:p14="http://schemas.microsoft.com/office/powerpoint/2010/main" val="1285243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POSEE UN MODO DE ECONOMIZACION DE ENERGIA DE 3 MIN DE INACTIVIDAD LUEGO DE UNA TRANSMISION DE DETECCION</a:t>
            </a:r>
          </a:p>
          <a:p>
            <a:r>
              <a:rPr lang="es-AR" dirty="0"/>
              <a:t>(el LED de alarma continúa mostrando cuando PIR está en modo de ahorro de energía sin comprometer la vida útil de la batería)</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27</a:t>
            </a:fld>
            <a:endParaRPr lang="es-AR"/>
          </a:p>
        </p:txBody>
      </p:sp>
    </p:spTree>
    <p:extLst>
      <p:ext uri="{BB962C8B-B14F-4D97-AF65-F5344CB8AC3E}">
        <p14:creationId xmlns:p14="http://schemas.microsoft.com/office/powerpoint/2010/main" val="357221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OBJETOS FIJOS COMO CUADROS, AUDIO Y VIDEO, INSTRUMENTACION, ETC….. </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35</a:t>
            </a:fld>
            <a:endParaRPr lang="es-AR"/>
          </a:p>
        </p:txBody>
      </p:sp>
    </p:spTree>
    <p:extLst>
      <p:ext uri="{BB962C8B-B14F-4D97-AF65-F5344CB8AC3E}">
        <p14:creationId xmlns:p14="http://schemas.microsoft.com/office/powerpoint/2010/main" val="339823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2</a:t>
            </a:fld>
            <a:endParaRPr lang="es-AR"/>
          </a:p>
        </p:txBody>
      </p:sp>
    </p:spTree>
    <p:extLst>
      <p:ext uri="{BB962C8B-B14F-4D97-AF65-F5344CB8AC3E}">
        <p14:creationId xmlns:p14="http://schemas.microsoft.com/office/powerpoint/2010/main" val="77093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APTO PARA VIDRIOS COMUNES, TEMPLADOS, ARMADOS Y LAMINADOS, COLOCACION FRENTE AL CRISTAL</a:t>
            </a:r>
          </a:p>
          <a:p>
            <a:r>
              <a:rPr lang="es-AR" dirty="0"/>
              <a:t>El rango de radio de seis metros (20 pies) y el patrón de cobertura de 360 grados protegen una habitación completa con un sen</a:t>
            </a:r>
          </a:p>
          <a:p>
            <a:r>
              <a:rPr lang="es-AR" dirty="0"/>
              <a:t>El sensor se puede montar como cerca de 3.3 ’(1m) del vidrio. (6m) para vidrio templado, laminado y cableado.</a:t>
            </a:r>
          </a:p>
          <a:p>
            <a:r>
              <a:rPr lang="es-AR" dirty="0"/>
              <a:t>Prueba de palmada</a:t>
            </a:r>
          </a:p>
          <a:p>
            <a:r>
              <a:rPr lang="es-AR" dirty="0"/>
              <a:t>El instalador o usuario final puede verificar el G550 mientras está en Modo normal, simplemente aplaudiendo fuertemente las manos debajo del sensor. El LED parpadeará dos veces, pero el sensor no se disparará.</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36</a:t>
            </a:fld>
            <a:endParaRPr lang="es-AR"/>
          </a:p>
        </p:txBody>
      </p:sp>
    </p:spTree>
    <p:extLst>
      <p:ext uri="{BB962C8B-B14F-4D97-AF65-F5344CB8AC3E}">
        <p14:creationId xmlns:p14="http://schemas.microsoft.com/office/powerpoint/2010/main" val="286445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 Este módulo permite configurar una salida programable para usar para lo que deseemos en un lugar remoto. El módulo se comunicará inalámbricamente con el panel mediante el módulo RTX3. Además permite transformar una zona cableada en inalámbrica. Alcance hasta 70m. Posee un modo de supervisión de la central: Si se corta la comunicación con el panel se activa automáticamente la salida programable pudiendo actuar en consecuencia.</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37</a:t>
            </a:fld>
            <a:endParaRPr lang="es-AR"/>
          </a:p>
        </p:txBody>
      </p:sp>
    </p:spTree>
    <p:extLst>
      <p:ext uri="{BB962C8B-B14F-4D97-AF65-F5344CB8AC3E}">
        <p14:creationId xmlns:p14="http://schemas.microsoft.com/office/powerpoint/2010/main" val="173281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39</a:t>
            </a:fld>
            <a:endParaRPr lang="es-AR"/>
          </a:p>
        </p:txBody>
      </p:sp>
    </p:spTree>
    <p:extLst>
      <p:ext uri="{BB962C8B-B14F-4D97-AF65-F5344CB8AC3E}">
        <p14:creationId xmlns:p14="http://schemas.microsoft.com/office/powerpoint/2010/main" val="325139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40</a:t>
            </a:fld>
            <a:endParaRPr lang="es-AR"/>
          </a:p>
        </p:txBody>
      </p:sp>
    </p:spTree>
    <p:extLst>
      <p:ext uri="{BB962C8B-B14F-4D97-AF65-F5344CB8AC3E}">
        <p14:creationId xmlns:p14="http://schemas.microsoft.com/office/powerpoint/2010/main" val="175832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41</a:t>
            </a:fld>
            <a:endParaRPr lang="es-AR"/>
          </a:p>
        </p:txBody>
      </p:sp>
    </p:spTree>
    <p:extLst>
      <p:ext uri="{BB962C8B-B14F-4D97-AF65-F5344CB8AC3E}">
        <p14:creationId xmlns:p14="http://schemas.microsoft.com/office/powerpoint/2010/main" val="1433946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42</a:t>
            </a:fld>
            <a:endParaRPr lang="es-AR"/>
          </a:p>
        </p:txBody>
      </p:sp>
    </p:spTree>
    <p:extLst>
      <p:ext uri="{BB962C8B-B14F-4D97-AF65-F5344CB8AC3E}">
        <p14:creationId xmlns:p14="http://schemas.microsoft.com/office/powerpoint/2010/main" val="1310711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43</a:t>
            </a:fld>
            <a:endParaRPr lang="es-AR"/>
          </a:p>
        </p:txBody>
      </p:sp>
    </p:spTree>
    <p:extLst>
      <p:ext uri="{BB962C8B-B14F-4D97-AF65-F5344CB8AC3E}">
        <p14:creationId xmlns:p14="http://schemas.microsoft.com/office/powerpoint/2010/main" val="2509405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44</a:t>
            </a:fld>
            <a:endParaRPr lang="es-AR"/>
          </a:p>
        </p:txBody>
      </p:sp>
    </p:spTree>
    <p:extLst>
      <p:ext uri="{BB962C8B-B14F-4D97-AF65-F5344CB8AC3E}">
        <p14:creationId xmlns:p14="http://schemas.microsoft.com/office/powerpoint/2010/main" val="4001397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45</a:t>
            </a:fld>
            <a:endParaRPr lang="es-AR"/>
          </a:p>
        </p:txBody>
      </p:sp>
    </p:spTree>
    <p:extLst>
      <p:ext uri="{BB962C8B-B14F-4D97-AF65-F5344CB8AC3E}">
        <p14:creationId xmlns:p14="http://schemas.microsoft.com/office/powerpoint/2010/main" val="3877390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46</a:t>
            </a:fld>
            <a:endParaRPr lang="es-AR"/>
          </a:p>
        </p:txBody>
      </p:sp>
    </p:spTree>
    <p:extLst>
      <p:ext uri="{BB962C8B-B14F-4D97-AF65-F5344CB8AC3E}">
        <p14:creationId xmlns:p14="http://schemas.microsoft.com/office/powerpoint/2010/main" val="99853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DUAL PIR, DIVIDE LAS SEÑALES DE ENTRADA Y SALIDA. CADA SEÑAL DEBE ALCANZAR UN NIVEL MAXIMO REQUERIDO DE DETECCION, SI LAS 2 SEÑALES NO ALCANZAN ESE NIVEL REQUERIDO NO SE PRODUCE EL DISPARO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3</a:t>
            </a:fld>
            <a:endParaRPr lang="es-AR"/>
          </a:p>
        </p:txBody>
      </p:sp>
    </p:spTree>
    <p:extLst>
      <p:ext uri="{BB962C8B-B14F-4D97-AF65-F5344CB8AC3E}">
        <p14:creationId xmlns:p14="http://schemas.microsoft.com/office/powerpoint/2010/main" val="545373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47</a:t>
            </a:fld>
            <a:endParaRPr lang="es-AR"/>
          </a:p>
        </p:txBody>
      </p:sp>
    </p:spTree>
    <p:extLst>
      <p:ext uri="{BB962C8B-B14F-4D97-AF65-F5344CB8AC3E}">
        <p14:creationId xmlns:p14="http://schemas.microsoft.com/office/powerpoint/2010/main" val="3301852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48</a:t>
            </a:fld>
            <a:endParaRPr lang="es-AR"/>
          </a:p>
        </p:txBody>
      </p:sp>
    </p:spTree>
    <p:extLst>
      <p:ext uri="{BB962C8B-B14F-4D97-AF65-F5344CB8AC3E}">
        <p14:creationId xmlns:p14="http://schemas.microsoft.com/office/powerpoint/2010/main" val="2491955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49</a:t>
            </a:fld>
            <a:endParaRPr lang="es-AR"/>
          </a:p>
        </p:txBody>
      </p:sp>
    </p:spTree>
    <p:extLst>
      <p:ext uri="{BB962C8B-B14F-4D97-AF65-F5344CB8AC3E}">
        <p14:creationId xmlns:p14="http://schemas.microsoft.com/office/powerpoint/2010/main" val="1991170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50</a:t>
            </a:fld>
            <a:endParaRPr lang="es-AR"/>
          </a:p>
        </p:txBody>
      </p:sp>
    </p:spTree>
    <p:extLst>
      <p:ext uri="{BB962C8B-B14F-4D97-AF65-F5344CB8AC3E}">
        <p14:creationId xmlns:p14="http://schemas.microsoft.com/office/powerpoint/2010/main" val="381937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Si bien esta en la rama de los detectores de interior se pueden colocar en semi intemperie, como por ejemplo en un balcón al aire libre techado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7</a:t>
            </a:fld>
            <a:endParaRPr lang="es-AR"/>
          </a:p>
        </p:txBody>
      </p:sp>
    </p:spTree>
    <p:extLst>
      <p:ext uri="{BB962C8B-B14F-4D97-AF65-F5344CB8AC3E}">
        <p14:creationId xmlns:p14="http://schemas.microsoft.com/office/powerpoint/2010/main" val="191987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COMPATIBLE CON AMBIENTES GRANDES COMO GALPONES</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8</a:t>
            </a:fld>
            <a:endParaRPr lang="es-AR"/>
          </a:p>
        </p:txBody>
      </p:sp>
    </p:spTree>
    <p:extLst>
      <p:ext uri="{BB962C8B-B14F-4D97-AF65-F5344CB8AC3E}">
        <p14:creationId xmlns:p14="http://schemas.microsoft.com/office/powerpoint/2010/main" val="231608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EVITA PULSAR UN BOTON DE SALIDA</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10</a:t>
            </a:fld>
            <a:endParaRPr lang="es-AR"/>
          </a:p>
        </p:txBody>
      </p:sp>
    </p:spTree>
    <p:extLst>
      <p:ext uri="{BB962C8B-B14F-4D97-AF65-F5344CB8AC3E}">
        <p14:creationId xmlns:p14="http://schemas.microsoft.com/office/powerpoint/2010/main" val="33148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TIENDE A ATRAVESAR CERRAMIENTOS LIVIANOS Y CRISTALES ES EL SENSOR IDEAL SONDE LAS RAFAGAS DE AIRE A DIFERENTES TEMPERATURAS SON INEVITABLES</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11</a:t>
            </a:fld>
            <a:endParaRPr lang="es-AR"/>
          </a:p>
        </p:txBody>
      </p:sp>
    </p:spTree>
    <p:extLst>
      <p:ext uri="{BB962C8B-B14F-4D97-AF65-F5344CB8AC3E}">
        <p14:creationId xmlns:p14="http://schemas.microsoft.com/office/powerpoint/2010/main" val="360831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6ED5A7A-7969-4086-8084-68A4E45DBDD8}" type="slidenum">
              <a:rPr lang="es-AR" smtClean="0"/>
              <a:t>12</a:t>
            </a:fld>
            <a:endParaRPr lang="es-AR"/>
          </a:p>
        </p:txBody>
      </p:sp>
    </p:spTree>
    <p:extLst>
      <p:ext uri="{BB962C8B-B14F-4D97-AF65-F5344CB8AC3E}">
        <p14:creationId xmlns:p14="http://schemas.microsoft.com/office/powerpoint/2010/main" val="170743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VERIFICA 2 SECUENCIAS CARACTERISTICAS, 1 PATRON DE BAJA FRECUENCIA (INFRASONICO)</a:t>
            </a:r>
          </a:p>
        </p:txBody>
      </p:sp>
      <p:sp>
        <p:nvSpPr>
          <p:cNvPr id="4" name="Marcador de número de diapositiva 3"/>
          <p:cNvSpPr>
            <a:spLocks noGrp="1"/>
          </p:cNvSpPr>
          <p:nvPr>
            <p:ph type="sldNum" sz="quarter" idx="5"/>
          </p:nvPr>
        </p:nvSpPr>
        <p:spPr/>
        <p:txBody>
          <a:bodyPr/>
          <a:lstStyle/>
          <a:p>
            <a:fld id="{36ED5A7A-7969-4086-8084-68A4E45DBDD8}" type="slidenum">
              <a:rPr lang="es-AR" smtClean="0"/>
              <a:t>13</a:t>
            </a:fld>
            <a:endParaRPr lang="es-AR"/>
          </a:p>
        </p:txBody>
      </p:sp>
    </p:spTree>
    <p:extLst>
      <p:ext uri="{BB962C8B-B14F-4D97-AF65-F5344CB8AC3E}">
        <p14:creationId xmlns:p14="http://schemas.microsoft.com/office/powerpoint/2010/main" val="286175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800C6-9C22-458A-B4EA-E5AA71DC29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5A5444D-03C4-4790-B956-011F5646D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1906B30-1BF3-4F93-A051-EB009678EE4A}"/>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5" name="Marcador de pie de página 4">
            <a:extLst>
              <a:ext uri="{FF2B5EF4-FFF2-40B4-BE49-F238E27FC236}">
                <a16:creationId xmlns:a16="http://schemas.microsoft.com/office/drawing/2014/main" id="{71CF95BC-94D3-4293-9894-ADE19621FB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03B8BB-F88A-4635-9AD3-5E9B9EC1511B}"/>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215819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5DF4F-DC30-4AE6-BBEC-C05729DFD4D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F7CD4A0-6E25-4F0D-88A0-6B997DE52C6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92B1489-EC8A-412D-8406-09CBB72DA592}"/>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5" name="Marcador de pie de página 4">
            <a:extLst>
              <a:ext uri="{FF2B5EF4-FFF2-40B4-BE49-F238E27FC236}">
                <a16:creationId xmlns:a16="http://schemas.microsoft.com/office/drawing/2014/main" id="{D4A2A833-D427-4950-85B6-82A359FF9E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BDC7A3-59B5-4B0E-9C6C-A6032DA79EE4}"/>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358194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F69F87-471E-4E38-81B3-348957CE4E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0C6120-8B25-4F78-AD37-2D39010361D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30A036-41A1-4FC8-947F-8475AE5D4041}"/>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5" name="Marcador de pie de página 4">
            <a:extLst>
              <a:ext uri="{FF2B5EF4-FFF2-40B4-BE49-F238E27FC236}">
                <a16:creationId xmlns:a16="http://schemas.microsoft.com/office/drawing/2014/main" id="{D526D781-619F-46D0-AAC3-CDF7AE5A51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E74EE8-B764-4611-A508-7A7A1336EA5F}"/>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258860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E0976-DB1F-4126-9F0C-D7A0A2F0C8A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C1DE0B-384B-445A-BF78-8BEEF84E2D2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6EE0D1-DB6B-4246-B974-35A47185B631}"/>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5" name="Marcador de pie de página 4">
            <a:extLst>
              <a:ext uri="{FF2B5EF4-FFF2-40B4-BE49-F238E27FC236}">
                <a16:creationId xmlns:a16="http://schemas.microsoft.com/office/drawing/2014/main" id="{5E4B5CC7-F527-49E7-979C-2EA5F9F67F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AE8481-26AB-41AE-B8E9-1075B5F60D9F}"/>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347872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8452A-18AE-4FF3-A545-D19DBCBB21F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978EF36-6479-47D2-84E9-F5F62DED2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A724C14-356D-4D86-A0D6-3EBE1E732D50}"/>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5" name="Marcador de pie de página 4">
            <a:extLst>
              <a:ext uri="{FF2B5EF4-FFF2-40B4-BE49-F238E27FC236}">
                <a16:creationId xmlns:a16="http://schemas.microsoft.com/office/drawing/2014/main" id="{201C0CDD-5313-44F4-99FD-0677BEF4F3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3FECB3-ACF3-4F00-96AF-B398317EFD8E}"/>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392210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4ACF8-E8E5-4864-8E62-B5FEDE3E22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D72C8C-E2D7-4902-8E53-EEA8F4E9634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D852017-3957-4AD4-B3D6-2EB319C0867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9130D5F-A909-4864-80D4-9B4DD5B83FE1}"/>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6" name="Marcador de pie de página 5">
            <a:extLst>
              <a:ext uri="{FF2B5EF4-FFF2-40B4-BE49-F238E27FC236}">
                <a16:creationId xmlns:a16="http://schemas.microsoft.com/office/drawing/2014/main" id="{4FBFFC06-41C5-4E60-A4F3-B2192EE234D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557A554-2D94-474D-B698-6065EF5DB263}"/>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41058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EB89F-AE3B-4CCB-AC36-383D143522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B86964-F31B-4BDB-990F-8F0415D01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4385897-B8C4-402C-9CEE-5996EA98963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342A7B-ECD0-47AA-85C3-0DA547956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5B8DBB26-FE71-4399-8E3C-D57187F1DB9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299C83-41D8-451D-B320-F0649D77340F}"/>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8" name="Marcador de pie de página 7">
            <a:extLst>
              <a:ext uri="{FF2B5EF4-FFF2-40B4-BE49-F238E27FC236}">
                <a16:creationId xmlns:a16="http://schemas.microsoft.com/office/drawing/2014/main" id="{67D9AD97-2232-438A-A3A1-1C70E0897D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8D1B8A0-8B22-4094-81EF-FEC2C2AAF805}"/>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183015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7C4C0-1F7C-46FE-A108-9388A8ABAA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836B01-59C4-4B2C-A427-5DC092A0EDAD}"/>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4" name="Marcador de pie de página 3">
            <a:extLst>
              <a:ext uri="{FF2B5EF4-FFF2-40B4-BE49-F238E27FC236}">
                <a16:creationId xmlns:a16="http://schemas.microsoft.com/office/drawing/2014/main" id="{9AE6F7C5-855E-46FF-8ADF-D81BF4F8A00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ECABCB8-77D2-42D6-A186-86BAD0EBF955}"/>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209144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696C4C-DFDB-45CB-B65B-272124664807}"/>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3" name="Marcador de pie de página 2">
            <a:extLst>
              <a:ext uri="{FF2B5EF4-FFF2-40B4-BE49-F238E27FC236}">
                <a16:creationId xmlns:a16="http://schemas.microsoft.com/office/drawing/2014/main" id="{E03BC415-FF48-43CA-82AD-E40824BD925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B8222B7-03AE-4040-AAC7-6FE910555713}"/>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27010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A8026-D653-4E65-88AB-EFBC550B9E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C0DDB63-7FEA-4C17-92B9-A0AEA9A0A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351FDC-69C8-4C6B-AFEF-44E371513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820861B-2A75-4A1A-9E9B-4B61AFE343D1}"/>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6" name="Marcador de pie de página 5">
            <a:extLst>
              <a:ext uri="{FF2B5EF4-FFF2-40B4-BE49-F238E27FC236}">
                <a16:creationId xmlns:a16="http://schemas.microsoft.com/office/drawing/2014/main" id="{AB330D3F-4A03-4966-B641-5340787EA3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EAF36CF-A84E-4F34-B29B-3A12246E1E96}"/>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347429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CE043-D55C-4B3D-A091-2A10F2982A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AC2E5-D176-45B8-8B6F-A75FDCE60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9AF7237-6166-4363-94D7-B39174A76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052DA84-BC42-45DA-8D12-8E406D1BDDE9}"/>
              </a:ext>
            </a:extLst>
          </p:cNvPr>
          <p:cNvSpPr>
            <a:spLocks noGrp="1"/>
          </p:cNvSpPr>
          <p:nvPr>
            <p:ph type="dt" sz="half" idx="10"/>
          </p:nvPr>
        </p:nvSpPr>
        <p:spPr/>
        <p:txBody>
          <a:bodyPr/>
          <a:lstStyle/>
          <a:p>
            <a:fld id="{F61096A8-A1CF-4E65-822C-FBD2B7878515}" type="datetimeFigureOut">
              <a:rPr lang="es-ES" smtClean="0"/>
              <a:t>03/06/2019</a:t>
            </a:fld>
            <a:endParaRPr lang="es-ES"/>
          </a:p>
        </p:txBody>
      </p:sp>
      <p:sp>
        <p:nvSpPr>
          <p:cNvPr id="6" name="Marcador de pie de página 5">
            <a:extLst>
              <a:ext uri="{FF2B5EF4-FFF2-40B4-BE49-F238E27FC236}">
                <a16:creationId xmlns:a16="http://schemas.microsoft.com/office/drawing/2014/main" id="{06AE3BCA-9B28-4048-B045-24EF1277492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916B6B-C572-4D19-87BF-58C89A1DD47F}"/>
              </a:ext>
            </a:extLst>
          </p:cNvPr>
          <p:cNvSpPr>
            <a:spLocks noGrp="1"/>
          </p:cNvSpPr>
          <p:nvPr>
            <p:ph type="sldNum" sz="quarter" idx="12"/>
          </p:nvPr>
        </p:nvSpPr>
        <p:spPr/>
        <p:txBody>
          <a:bodyPr/>
          <a:lstStyle/>
          <a:p>
            <a:fld id="{66049857-2411-4CBD-8F14-7B3FC5B7FE31}" type="slidenum">
              <a:rPr lang="es-ES" smtClean="0"/>
              <a:t>‹Nº›</a:t>
            </a:fld>
            <a:endParaRPr lang="es-ES"/>
          </a:p>
        </p:txBody>
      </p:sp>
    </p:spTree>
    <p:extLst>
      <p:ext uri="{BB962C8B-B14F-4D97-AF65-F5344CB8AC3E}">
        <p14:creationId xmlns:p14="http://schemas.microsoft.com/office/powerpoint/2010/main" val="145728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2D00C3-10E1-4D12-8385-ADC06A310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F1131D-7211-4568-ACBB-FBB2778DA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6F8CA6-A553-49C5-A2B1-02506B3DB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096A8-A1CF-4E65-822C-FBD2B7878515}" type="datetimeFigureOut">
              <a:rPr lang="es-ES" smtClean="0"/>
              <a:t>03/06/2019</a:t>
            </a:fld>
            <a:endParaRPr lang="es-ES"/>
          </a:p>
        </p:txBody>
      </p:sp>
      <p:sp>
        <p:nvSpPr>
          <p:cNvPr id="5" name="Marcador de pie de página 4">
            <a:extLst>
              <a:ext uri="{FF2B5EF4-FFF2-40B4-BE49-F238E27FC236}">
                <a16:creationId xmlns:a16="http://schemas.microsoft.com/office/drawing/2014/main" id="{B6C394D0-71FC-45CD-9543-AE210268B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8DFC36F-B3D5-47D2-93E0-606AAB0906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49857-2411-4CBD-8F14-7B3FC5B7FE31}" type="slidenum">
              <a:rPr lang="es-ES" smtClean="0"/>
              <a:t>‹Nº›</a:t>
            </a:fld>
            <a:endParaRPr lang="es-ES"/>
          </a:p>
        </p:txBody>
      </p:sp>
    </p:spTree>
    <p:extLst>
      <p:ext uri="{BB962C8B-B14F-4D97-AF65-F5344CB8AC3E}">
        <p14:creationId xmlns:p14="http://schemas.microsoft.com/office/powerpoint/2010/main" val="336163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39.jp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35.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comments" Target="../comments/comment1.xml"/><Relationship Id="rId4" Type="http://schemas.openxmlformats.org/officeDocument/2006/relationships/image" Target="../media/image9.jp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69.jp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7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7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72.jp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76.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66.jp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6414E5-A885-4F22-84E0-AAA4DE327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6" name="Imagen 5" descr="Imagen que contiene interior, pared&#10;&#10;Descripción generada automáticamente">
            <a:extLst>
              <a:ext uri="{FF2B5EF4-FFF2-40B4-BE49-F238E27FC236}">
                <a16:creationId xmlns:a16="http://schemas.microsoft.com/office/drawing/2014/main" id="{B7212396-3100-441C-86CB-0649CCF54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6366"/>
            <a:ext cx="12192000" cy="3177341"/>
          </a:xfrm>
          <a:prstGeom prst="rect">
            <a:avLst/>
          </a:prstGeom>
        </p:spPr>
      </p:pic>
      <p:sp>
        <p:nvSpPr>
          <p:cNvPr id="7" name="Título 6">
            <a:extLst>
              <a:ext uri="{FF2B5EF4-FFF2-40B4-BE49-F238E27FC236}">
                <a16:creationId xmlns:a16="http://schemas.microsoft.com/office/drawing/2014/main" id="{FFF5B67F-42CD-4401-A61E-6F3BA6FF1EC8}"/>
              </a:ext>
            </a:extLst>
          </p:cNvPr>
          <p:cNvSpPr>
            <a:spLocks noGrp="1"/>
          </p:cNvSpPr>
          <p:nvPr>
            <p:ph type="title"/>
          </p:nvPr>
        </p:nvSpPr>
        <p:spPr>
          <a:xfrm>
            <a:off x="1927315" y="5424153"/>
            <a:ext cx="8337370" cy="885207"/>
          </a:xfrm>
        </p:spPr>
        <p:txBody>
          <a:bodyPr>
            <a:noAutofit/>
          </a:bodyPr>
          <a:lstStyle/>
          <a:p>
            <a:r>
              <a:rPr lang="es-AR" sz="6000" b="1" dirty="0">
                <a:latin typeface="+mn-lt"/>
              </a:rPr>
              <a:t>SENSORES DE INTRUSION</a:t>
            </a:r>
          </a:p>
        </p:txBody>
      </p:sp>
    </p:spTree>
    <p:extLst>
      <p:ext uri="{BB962C8B-B14F-4D97-AF65-F5344CB8AC3E}">
        <p14:creationId xmlns:p14="http://schemas.microsoft.com/office/powerpoint/2010/main" val="3658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4E3D0-E1B7-4EAD-8715-CBFAEC6749DB}"/>
              </a:ext>
            </a:extLst>
          </p:cNvPr>
          <p:cNvSpPr>
            <a:spLocks noGrp="1"/>
          </p:cNvSpPr>
          <p:nvPr>
            <p:ph type="title"/>
          </p:nvPr>
        </p:nvSpPr>
        <p:spPr>
          <a:xfrm>
            <a:off x="4772025" y="227030"/>
            <a:ext cx="1626141" cy="808463"/>
          </a:xfrm>
        </p:spPr>
        <p:txBody>
          <a:bodyPr>
            <a:noAutofit/>
          </a:bodyPr>
          <a:lstStyle/>
          <a:p>
            <a:r>
              <a:rPr lang="es-ES" sz="6000" b="1" dirty="0">
                <a:solidFill>
                  <a:schemeClr val="bg1"/>
                </a:solidFill>
              </a:rPr>
              <a:t>460</a:t>
            </a:r>
          </a:p>
        </p:txBody>
      </p:sp>
      <p:sp>
        <p:nvSpPr>
          <p:cNvPr id="12" name="Marcador de texto 11">
            <a:extLst>
              <a:ext uri="{FF2B5EF4-FFF2-40B4-BE49-F238E27FC236}">
                <a16:creationId xmlns:a16="http://schemas.microsoft.com/office/drawing/2014/main" id="{8915F27A-0B21-4D46-BBD5-9D4CF93DA424}"/>
              </a:ext>
            </a:extLst>
          </p:cNvPr>
          <p:cNvSpPr>
            <a:spLocks noGrp="1"/>
          </p:cNvSpPr>
          <p:nvPr>
            <p:ph type="body" sz="half" idx="2"/>
          </p:nvPr>
        </p:nvSpPr>
        <p:spPr>
          <a:xfrm>
            <a:off x="214490" y="2901097"/>
            <a:ext cx="6183676" cy="3377040"/>
          </a:xfrm>
        </p:spPr>
        <p:txBody>
          <a:bodyPr>
            <a:noAutofit/>
          </a:bodyPr>
          <a:lstStyle/>
          <a:p>
            <a:r>
              <a:rPr lang="es-AR" sz="2800" b="1" dirty="0">
                <a:latin typeface="+mj-lt"/>
              </a:rPr>
              <a:t>- Zona 0</a:t>
            </a:r>
          </a:p>
          <a:p>
            <a:pPr marL="457200" indent="-457200">
              <a:buFontTx/>
              <a:buChar char="-"/>
            </a:pPr>
            <a:endParaRPr lang="es-AR" sz="2800" b="1" dirty="0">
              <a:latin typeface="+mj-lt"/>
            </a:endParaRPr>
          </a:p>
          <a:p>
            <a:r>
              <a:rPr lang="es-AR" sz="2800" b="1" dirty="0">
                <a:latin typeface="+mj-lt"/>
              </a:rPr>
              <a:t>- Uso intensificado para controles de acceso</a:t>
            </a:r>
          </a:p>
          <a:p>
            <a:pPr marL="457200" indent="-457200">
              <a:buFontTx/>
              <a:buChar char="-"/>
            </a:pPr>
            <a:endParaRPr lang="es-AR" sz="2800" b="1" dirty="0">
              <a:latin typeface="+mj-lt"/>
            </a:endParaRPr>
          </a:p>
          <a:p>
            <a:r>
              <a:rPr lang="es-AR" sz="2800" b="1" dirty="0">
                <a:latin typeface="+mj-lt"/>
              </a:rPr>
              <a:t>- Protección para cuadros y objetos de museo</a:t>
            </a:r>
          </a:p>
        </p:txBody>
      </p:sp>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14" name="Imagen 13">
            <a:extLst>
              <a:ext uri="{FF2B5EF4-FFF2-40B4-BE49-F238E27FC236}">
                <a16:creationId xmlns:a16="http://schemas.microsoft.com/office/drawing/2014/main" id="{5E8E9BD3-40CB-4F7E-B4D0-BB574DA5E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837" y="1558708"/>
            <a:ext cx="5088673" cy="4719429"/>
          </a:xfrm>
          <a:prstGeom prst="rect">
            <a:avLst/>
          </a:prstGeom>
        </p:spPr>
      </p:pic>
      <p:pic>
        <p:nvPicPr>
          <p:cNvPr id="4" name="Imagen 3">
            <a:extLst>
              <a:ext uri="{FF2B5EF4-FFF2-40B4-BE49-F238E27FC236}">
                <a16:creationId xmlns:a16="http://schemas.microsoft.com/office/drawing/2014/main" id="{5862D694-5E5B-4E21-B031-48FDD0ED8687}"/>
              </a:ext>
            </a:extLst>
          </p:cNvPr>
          <p:cNvPicPr>
            <a:picLocks noChangeAspect="1"/>
          </p:cNvPicPr>
          <p:nvPr/>
        </p:nvPicPr>
        <p:blipFill rotWithShape="1">
          <a:blip r:embed="rId5">
            <a:extLst>
              <a:ext uri="{28A0092B-C50C-407E-A947-70E740481C1C}">
                <a14:useLocalDpi xmlns:a14="http://schemas.microsoft.com/office/drawing/2010/main" val="0"/>
              </a:ext>
            </a:extLst>
          </a:blip>
          <a:srcRect l="16532" t="24301" r="15856" b="23625"/>
          <a:stretch/>
        </p:blipFill>
        <p:spPr>
          <a:xfrm>
            <a:off x="3361395" y="1455711"/>
            <a:ext cx="2821259" cy="2174488"/>
          </a:xfrm>
          <a:prstGeom prst="rect">
            <a:avLst/>
          </a:prstGeom>
        </p:spPr>
      </p:pic>
    </p:spTree>
    <p:extLst>
      <p:ext uri="{BB962C8B-B14F-4D97-AF65-F5344CB8AC3E}">
        <p14:creationId xmlns:p14="http://schemas.microsoft.com/office/powerpoint/2010/main" val="233372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4E3D0-E1B7-4EAD-8715-CBFAEC6749DB}"/>
              </a:ext>
            </a:extLst>
          </p:cNvPr>
          <p:cNvSpPr>
            <a:spLocks noGrp="1"/>
          </p:cNvSpPr>
          <p:nvPr>
            <p:ph type="title"/>
          </p:nvPr>
        </p:nvSpPr>
        <p:spPr>
          <a:xfrm>
            <a:off x="4047893" y="144965"/>
            <a:ext cx="2431431" cy="880705"/>
          </a:xfrm>
        </p:spPr>
        <p:txBody>
          <a:bodyPr>
            <a:noAutofit/>
          </a:bodyPr>
          <a:lstStyle/>
          <a:p>
            <a:r>
              <a:rPr lang="es-ES" sz="6000" b="1" dirty="0">
                <a:solidFill>
                  <a:schemeClr val="bg1"/>
                </a:solidFill>
              </a:rPr>
              <a:t>525DM</a:t>
            </a:r>
          </a:p>
        </p:txBody>
      </p:sp>
      <p:sp>
        <p:nvSpPr>
          <p:cNvPr id="10" name="Marcador de texto 9">
            <a:extLst>
              <a:ext uri="{FF2B5EF4-FFF2-40B4-BE49-F238E27FC236}">
                <a16:creationId xmlns:a16="http://schemas.microsoft.com/office/drawing/2014/main" id="{A8F2F8C1-BF24-4D31-9A9B-E7E4940140ED}"/>
              </a:ext>
            </a:extLst>
          </p:cNvPr>
          <p:cNvSpPr>
            <a:spLocks noGrp="1"/>
          </p:cNvSpPr>
          <p:nvPr>
            <p:ph type="body" sz="half" idx="2"/>
          </p:nvPr>
        </p:nvSpPr>
        <p:spPr>
          <a:xfrm>
            <a:off x="122663" y="2059853"/>
            <a:ext cx="5416682" cy="4076440"/>
          </a:xfrm>
        </p:spPr>
        <p:txBody>
          <a:bodyPr>
            <a:noAutofit/>
          </a:bodyPr>
          <a:lstStyle/>
          <a:p>
            <a:r>
              <a:rPr lang="es-AR" sz="2800" b="1" dirty="0">
                <a:latin typeface="+mj-lt"/>
              </a:rPr>
              <a:t>- Tecnología PIR</a:t>
            </a:r>
          </a:p>
          <a:p>
            <a:endParaRPr lang="es-AR" sz="2800" b="1" dirty="0">
              <a:latin typeface="+mj-lt"/>
            </a:endParaRPr>
          </a:p>
          <a:p>
            <a:r>
              <a:rPr lang="es-AR" sz="2800" b="1" dirty="0">
                <a:latin typeface="+mj-lt"/>
              </a:rPr>
              <a:t>- Microondas</a:t>
            </a:r>
          </a:p>
          <a:p>
            <a:endParaRPr lang="es-AR" sz="2800" b="1" dirty="0">
              <a:latin typeface="+mj-lt"/>
            </a:endParaRPr>
          </a:p>
          <a:p>
            <a:r>
              <a:rPr lang="es-AR" sz="2800" b="1" dirty="0">
                <a:latin typeface="+mj-lt"/>
              </a:rPr>
              <a:t>- Rango de microondas ajustable</a:t>
            </a:r>
          </a:p>
          <a:p>
            <a:pPr marL="457200" indent="-457200">
              <a:buFontTx/>
              <a:buChar char="-"/>
            </a:pPr>
            <a:endParaRPr lang="es-AR" sz="2800" b="1" dirty="0">
              <a:latin typeface="+mj-lt"/>
            </a:endParaRPr>
          </a:p>
          <a:p>
            <a:r>
              <a:rPr lang="es-AR" sz="2800" b="1" dirty="0">
                <a:latin typeface="+mj-lt"/>
              </a:rPr>
              <a:t>- Cuidado adicional en instalaciones</a:t>
            </a:r>
          </a:p>
          <a:p>
            <a:r>
              <a:rPr lang="es-AR" sz="2800" b="1" dirty="0">
                <a:latin typeface="+mj-lt"/>
              </a:rPr>
              <a:t> </a:t>
            </a:r>
          </a:p>
        </p:txBody>
      </p:sp>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6" name="Imagen 5">
            <a:extLst>
              <a:ext uri="{FF2B5EF4-FFF2-40B4-BE49-F238E27FC236}">
                <a16:creationId xmlns:a16="http://schemas.microsoft.com/office/drawing/2014/main" id="{6F21F38F-588C-4DE3-92BB-25604532680B}"/>
              </a:ext>
            </a:extLst>
          </p:cNvPr>
          <p:cNvPicPr>
            <a:picLocks noChangeAspect="1"/>
          </p:cNvPicPr>
          <p:nvPr/>
        </p:nvPicPr>
        <p:blipFill rotWithShape="1">
          <a:blip r:embed="rId4">
            <a:extLst>
              <a:ext uri="{28A0092B-C50C-407E-A947-70E740481C1C}">
                <a14:useLocalDpi xmlns:a14="http://schemas.microsoft.com/office/drawing/2010/main" val="0"/>
              </a:ext>
            </a:extLst>
          </a:blip>
          <a:srcRect l="37276" t="7015" r="36141" b="8133"/>
          <a:stretch/>
        </p:blipFill>
        <p:spPr>
          <a:xfrm>
            <a:off x="5312510" y="2012794"/>
            <a:ext cx="1689643" cy="2832411"/>
          </a:xfrm>
          <a:prstGeom prst="rect">
            <a:avLst/>
          </a:prstGeom>
        </p:spPr>
      </p:pic>
      <p:pic>
        <p:nvPicPr>
          <p:cNvPr id="8" name="Imagen 7">
            <a:extLst>
              <a:ext uri="{FF2B5EF4-FFF2-40B4-BE49-F238E27FC236}">
                <a16:creationId xmlns:a16="http://schemas.microsoft.com/office/drawing/2014/main" id="{490403CD-C8E7-4037-8148-CB5B6D829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317" y="1483112"/>
            <a:ext cx="5416683" cy="5229922"/>
          </a:xfrm>
          <a:prstGeom prst="rect">
            <a:avLst/>
          </a:prstGeom>
        </p:spPr>
      </p:pic>
    </p:spTree>
    <p:extLst>
      <p:ext uri="{BB962C8B-B14F-4D97-AF65-F5344CB8AC3E}">
        <p14:creationId xmlns:p14="http://schemas.microsoft.com/office/powerpoint/2010/main" val="148859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9175F-425B-4424-937B-115EACC72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746" y="2028478"/>
            <a:ext cx="5576460" cy="4474609"/>
          </a:xfrm>
          <a:prstGeom prst="rect">
            <a:avLst/>
          </a:prstGeom>
        </p:spPr>
      </p:pic>
      <p:sp>
        <p:nvSpPr>
          <p:cNvPr id="2" name="Título 1">
            <a:extLst>
              <a:ext uri="{FF2B5EF4-FFF2-40B4-BE49-F238E27FC236}">
                <a16:creationId xmlns:a16="http://schemas.microsoft.com/office/drawing/2014/main" id="{6D65B904-5A87-416C-82C8-B0737793D50E}"/>
              </a:ext>
            </a:extLst>
          </p:cNvPr>
          <p:cNvSpPr>
            <a:spLocks noGrp="1"/>
          </p:cNvSpPr>
          <p:nvPr>
            <p:ph type="title"/>
          </p:nvPr>
        </p:nvSpPr>
        <p:spPr>
          <a:xfrm>
            <a:off x="4088510" y="175428"/>
            <a:ext cx="2431236" cy="892098"/>
          </a:xfrm>
        </p:spPr>
        <p:txBody>
          <a:bodyPr>
            <a:noAutofit/>
          </a:bodyPr>
          <a:lstStyle/>
          <a:p>
            <a:r>
              <a:rPr lang="es-AR" sz="6000" b="1" dirty="0">
                <a:solidFill>
                  <a:schemeClr val="bg1"/>
                </a:solidFill>
              </a:rPr>
              <a:t>DG467</a:t>
            </a:r>
          </a:p>
        </p:txBody>
      </p:sp>
      <p:sp>
        <p:nvSpPr>
          <p:cNvPr id="15" name="Marcador de texto 14">
            <a:extLst>
              <a:ext uri="{FF2B5EF4-FFF2-40B4-BE49-F238E27FC236}">
                <a16:creationId xmlns:a16="http://schemas.microsoft.com/office/drawing/2014/main" id="{F0E97B3C-9D89-48B1-A7AA-C1785A4A5A33}"/>
              </a:ext>
            </a:extLst>
          </p:cNvPr>
          <p:cNvSpPr>
            <a:spLocks noGrp="1"/>
          </p:cNvSpPr>
          <p:nvPr>
            <p:ph type="body" sz="half" idx="2"/>
          </p:nvPr>
        </p:nvSpPr>
        <p:spPr>
          <a:xfrm>
            <a:off x="349134" y="2003367"/>
            <a:ext cx="3932237" cy="4148254"/>
          </a:xfrm>
        </p:spPr>
        <p:txBody>
          <a:bodyPr>
            <a:normAutofit/>
          </a:bodyPr>
          <a:lstStyle/>
          <a:p>
            <a:r>
              <a:rPr lang="es-AR" sz="2800" b="1" dirty="0">
                <a:latin typeface="+mj-lt"/>
              </a:rPr>
              <a:t>- Angulo de cobertura 360°</a:t>
            </a:r>
          </a:p>
          <a:p>
            <a:endParaRPr lang="es-AR" sz="2800" b="1" dirty="0">
              <a:latin typeface="+mj-lt"/>
            </a:endParaRPr>
          </a:p>
          <a:p>
            <a:r>
              <a:rPr lang="es-AR" sz="2800" b="1" dirty="0">
                <a:latin typeface="+mj-lt"/>
              </a:rPr>
              <a:t>- Apto grandes espacios</a:t>
            </a:r>
          </a:p>
          <a:p>
            <a:endParaRPr lang="es-AR" sz="2800" b="1" dirty="0">
              <a:latin typeface="+mj-lt"/>
            </a:endParaRPr>
          </a:p>
          <a:p>
            <a:r>
              <a:rPr lang="es-AR" sz="2800" b="1" dirty="0">
                <a:latin typeface="+mj-lt"/>
              </a:rPr>
              <a:t>- Tecnología PIR</a:t>
            </a:r>
          </a:p>
          <a:p>
            <a:endParaRPr lang="es-AR" sz="2800" b="1" dirty="0">
              <a:latin typeface="+mj-lt"/>
            </a:endParaRPr>
          </a:p>
          <a:p>
            <a:r>
              <a:rPr lang="es-AR" sz="2800" b="1" dirty="0">
                <a:latin typeface="+mj-lt"/>
              </a:rPr>
              <a:t>- Estética menos invasiva</a:t>
            </a:r>
          </a:p>
        </p:txBody>
      </p:sp>
      <p:pic>
        <p:nvPicPr>
          <p:cNvPr id="5" name="Imagen 4">
            <a:extLst>
              <a:ext uri="{FF2B5EF4-FFF2-40B4-BE49-F238E27FC236}">
                <a16:creationId xmlns:a16="http://schemas.microsoft.com/office/drawing/2014/main" id="{E4757CD0-CB1C-4AE0-8C23-B42579916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A406133F-6B50-4DD5-8BD8-AB69B4A44C14}"/>
              </a:ext>
            </a:extLst>
          </p:cNvPr>
          <p:cNvPicPr>
            <a:picLocks noChangeAspect="1"/>
          </p:cNvPicPr>
          <p:nvPr/>
        </p:nvPicPr>
        <p:blipFill rotWithShape="1">
          <a:blip r:embed="rId5">
            <a:extLst>
              <a:ext uri="{28A0092B-C50C-407E-A947-70E740481C1C}">
                <a14:useLocalDpi xmlns:a14="http://schemas.microsoft.com/office/drawing/2010/main" val="0"/>
              </a:ext>
            </a:extLst>
          </a:blip>
          <a:srcRect l="3518" t="13242" r="4005" b="15877"/>
          <a:stretch/>
        </p:blipFill>
        <p:spPr>
          <a:xfrm>
            <a:off x="3980985" y="2270598"/>
            <a:ext cx="2743200" cy="1995185"/>
          </a:xfrm>
          <a:prstGeom prst="rect">
            <a:avLst/>
          </a:prstGeom>
        </p:spPr>
      </p:pic>
    </p:spTree>
    <p:extLst>
      <p:ext uri="{BB962C8B-B14F-4D97-AF65-F5344CB8AC3E}">
        <p14:creationId xmlns:p14="http://schemas.microsoft.com/office/powerpoint/2010/main" val="212311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1D672-E876-4003-BBC4-363FB4BC0EAE}"/>
              </a:ext>
            </a:extLst>
          </p:cNvPr>
          <p:cNvSpPr>
            <a:spLocks noGrp="1"/>
          </p:cNvSpPr>
          <p:nvPr>
            <p:ph type="title"/>
          </p:nvPr>
        </p:nvSpPr>
        <p:spPr>
          <a:xfrm>
            <a:off x="4161264" y="260484"/>
            <a:ext cx="2527610" cy="741556"/>
          </a:xfrm>
        </p:spPr>
        <p:txBody>
          <a:bodyPr>
            <a:noAutofit/>
          </a:bodyPr>
          <a:lstStyle/>
          <a:p>
            <a:r>
              <a:rPr lang="es-AR" sz="6000" b="1" dirty="0">
                <a:solidFill>
                  <a:schemeClr val="bg1"/>
                </a:solidFill>
              </a:rPr>
              <a:t>DG457</a:t>
            </a:r>
          </a:p>
        </p:txBody>
      </p:sp>
      <p:sp>
        <p:nvSpPr>
          <p:cNvPr id="4" name="Marcador de texto 3">
            <a:extLst>
              <a:ext uri="{FF2B5EF4-FFF2-40B4-BE49-F238E27FC236}">
                <a16:creationId xmlns:a16="http://schemas.microsoft.com/office/drawing/2014/main" id="{8E8E3325-BBD0-4F72-A19B-80F405302B65}"/>
              </a:ext>
            </a:extLst>
          </p:cNvPr>
          <p:cNvSpPr>
            <a:spLocks noGrp="1"/>
          </p:cNvSpPr>
          <p:nvPr>
            <p:ph type="body" sz="half" idx="2"/>
          </p:nvPr>
        </p:nvSpPr>
        <p:spPr>
          <a:xfrm>
            <a:off x="171733" y="1650381"/>
            <a:ext cx="4019587" cy="5207619"/>
          </a:xfrm>
        </p:spPr>
        <p:txBody>
          <a:bodyPr>
            <a:normAutofit fontScale="92500" lnSpcReduction="20000"/>
          </a:bodyPr>
          <a:lstStyle/>
          <a:p>
            <a:r>
              <a:rPr lang="es-AR" sz="2800" dirty="0"/>
              <a:t>- Rotura de cristales</a:t>
            </a:r>
          </a:p>
          <a:p>
            <a:r>
              <a:rPr lang="es-AR" sz="2800" dirty="0"/>
              <a:t> </a:t>
            </a:r>
          </a:p>
          <a:p>
            <a:r>
              <a:rPr lang="es-AR" sz="2800" dirty="0"/>
              <a:t>- Modo de prueba remota</a:t>
            </a:r>
          </a:p>
          <a:p>
            <a:endParaRPr lang="es-AR" sz="2800" dirty="0"/>
          </a:p>
          <a:p>
            <a:r>
              <a:rPr lang="es-AR" sz="2800" dirty="0"/>
              <a:t>- Verificación de 2 secuencias características (infrasónico)</a:t>
            </a:r>
          </a:p>
          <a:p>
            <a:endParaRPr lang="es-AR" sz="2800" dirty="0"/>
          </a:p>
          <a:p>
            <a:r>
              <a:rPr lang="es-AR" sz="2800" dirty="0"/>
              <a:t> - Análisis de impacto y ondas de choque</a:t>
            </a:r>
          </a:p>
          <a:p>
            <a:endParaRPr lang="es-AR" sz="2800" dirty="0"/>
          </a:p>
          <a:p>
            <a:r>
              <a:rPr lang="es-AR" sz="2800" dirty="0"/>
              <a:t>- Test </a:t>
            </a:r>
            <a:r>
              <a:rPr lang="es-AR" sz="2800" dirty="0" err="1"/>
              <a:t>trek</a:t>
            </a:r>
            <a:r>
              <a:rPr lang="es-AR" sz="2800" dirty="0"/>
              <a:t> utilizado para pruebas de detección</a:t>
            </a:r>
          </a:p>
          <a:p>
            <a:pPr marL="285750" indent="-285750">
              <a:buFontTx/>
              <a:buChar char="-"/>
            </a:pPr>
            <a:endParaRPr lang="es-AR" dirty="0"/>
          </a:p>
          <a:p>
            <a:pPr marL="285750" indent="-285750">
              <a:buFontTx/>
              <a:buChar char="-"/>
            </a:pPr>
            <a:endParaRPr lang="es-AR" dirty="0"/>
          </a:p>
        </p:txBody>
      </p:sp>
      <p:pic>
        <p:nvPicPr>
          <p:cNvPr id="5" name="Imagen 4">
            <a:extLst>
              <a:ext uri="{FF2B5EF4-FFF2-40B4-BE49-F238E27FC236}">
                <a16:creationId xmlns:a16="http://schemas.microsoft.com/office/drawing/2014/main" id="{F74BB953-30AB-4237-8E21-8FADDCA73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1076010F-01B2-46DB-B576-A06F9606655B}"/>
              </a:ext>
            </a:extLst>
          </p:cNvPr>
          <p:cNvPicPr>
            <a:picLocks noChangeAspect="1"/>
          </p:cNvPicPr>
          <p:nvPr/>
        </p:nvPicPr>
        <p:blipFill rotWithShape="1">
          <a:blip r:embed="rId4">
            <a:extLst>
              <a:ext uri="{28A0092B-C50C-407E-A947-70E740481C1C}">
                <a14:useLocalDpi xmlns:a14="http://schemas.microsoft.com/office/drawing/2010/main" val="0"/>
              </a:ext>
            </a:extLst>
          </a:blip>
          <a:srcRect l="15809" t="2366" r="16666" b="5326"/>
          <a:stretch/>
        </p:blipFill>
        <p:spPr>
          <a:xfrm>
            <a:off x="4623460" y="1815929"/>
            <a:ext cx="2048109" cy="2609385"/>
          </a:xfrm>
          <a:prstGeom prst="rect">
            <a:avLst/>
          </a:prstGeom>
        </p:spPr>
      </p:pic>
      <p:pic>
        <p:nvPicPr>
          <p:cNvPr id="9" name="Imagen 8">
            <a:extLst>
              <a:ext uri="{FF2B5EF4-FFF2-40B4-BE49-F238E27FC236}">
                <a16:creationId xmlns:a16="http://schemas.microsoft.com/office/drawing/2014/main" id="{8C4D3BFF-E74B-4731-BE40-84A55C56D6A9}"/>
              </a:ext>
            </a:extLst>
          </p:cNvPr>
          <p:cNvPicPr>
            <a:picLocks noChangeAspect="1"/>
          </p:cNvPicPr>
          <p:nvPr/>
        </p:nvPicPr>
        <p:blipFill rotWithShape="1">
          <a:blip r:embed="rId5">
            <a:extLst>
              <a:ext uri="{28A0092B-C50C-407E-A947-70E740481C1C}">
                <a14:useLocalDpi xmlns:a14="http://schemas.microsoft.com/office/drawing/2010/main" val="0"/>
              </a:ext>
            </a:extLst>
          </a:blip>
          <a:srcRect l="5793" t="7890" r="5028" b="8904"/>
          <a:stretch/>
        </p:blipFill>
        <p:spPr>
          <a:xfrm>
            <a:off x="7103710" y="1543080"/>
            <a:ext cx="4916557" cy="5087256"/>
          </a:xfrm>
          <a:prstGeom prst="rect">
            <a:avLst/>
          </a:prstGeom>
        </p:spPr>
      </p:pic>
      <p:pic>
        <p:nvPicPr>
          <p:cNvPr id="11" name="Imagen 10">
            <a:extLst>
              <a:ext uri="{FF2B5EF4-FFF2-40B4-BE49-F238E27FC236}">
                <a16:creationId xmlns:a16="http://schemas.microsoft.com/office/drawing/2014/main" id="{C0EA50EF-71F1-4219-8F09-D30C4ADF3891}"/>
              </a:ext>
            </a:extLst>
          </p:cNvPr>
          <p:cNvPicPr>
            <a:picLocks noChangeAspect="1"/>
          </p:cNvPicPr>
          <p:nvPr/>
        </p:nvPicPr>
        <p:blipFill rotWithShape="1">
          <a:blip r:embed="rId6">
            <a:extLst>
              <a:ext uri="{28A0092B-C50C-407E-A947-70E740481C1C}">
                <a14:useLocalDpi xmlns:a14="http://schemas.microsoft.com/office/drawing/2010/main" val="0"/>
              </a:ext>
            </a:extLst>
          </a:blip>
          <a:srcRect l="13710" r="15129"/>
          <a:stretch/>
        </p:blipFill>
        <p:spPr>
          <a:xfrm>
            <a:off x="3800458" y="5042071"/>
            <a:ext cx="1428488" cy="1497126"/>
          </a:xfrm>
          <a:prstGeom prst="rect">
            <a:avLst/>
          </a:prstGeom>
        </p:spPr>
      </p:pic>
    </p:spTree>
    <p:extLst>
      <p:ext uri="{BB962C8B-B14F-4D97-AF65-F5344CB8AC3E}">
        <p14:creationId xmlns:p14="http://schemas.microsoft.com/office/powerpoint/2010/main" val="13644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5E9B9-D009-4F46-86F2-E70908669D9C}"/>
              </a:ext>
            </a:extLst>
          </p:cNvPr>
          <p:cNvSpPr>
            <a:spLocks noGrp="1"/>
          </p:cNvSpPr>
          <p:nvPr>
            <p:ph type="title"/>
          </p:nvPr>
        </p:nvSpPr>
        <p:spPr>
          <a:xfrm>
            <a:off x="4772025" y="187109"/>
            <a:ext cx="1475948" cy="853794"/>
          </a:xfrm>
        </p:spPr>
        <p:txBody>
          <a:bodyPr>
            <a:noAutofit/>
          </a:bodyPr>
          <a:lstStyle/>
          <a:p>
            <a:r>
              <a:rPr lang="es-AR" sz="6000" b="1" dirty="0">
                <a:solidFill>
                  <a:schemeClr val="bg1"/>
                </a:solidFill>
              </a:rPr>
              <a:t>950</a:t>
            </a:r>
          </a:p>
        </p:txBody>
      </p:sp>
      <p:sp>
        <p:nvSpPr>
          <p:cNvPr id="4" name="Marcador de texto 3">
            <a:extLst>
              <a:ext uri="{FF2B5EF4-FFF2-40B4-BE49-F238E27FC236}">
                <a16:creationId xmlns:a16="http://schemas.microsoft.com/office/drawing/2014/main" id="{7C606C88-6F5C-4091-A000-40669A87524C}"/>
              </a:ext>
            </a:extLst>
          </p:cNvPr>
          <p:cNvSpPr>
            <a:spLocks noGrp="1"/>
          </p:cNvSpPr>
          <p:nvPr>
            <p:ph type="body" sz="half" idx="2"/>
          </p:nvPr>
        </p:nvSpPr>
        <p:spPr>
          <a:xfrm>
            <a:off x="145664" y="1436928"/>
            <a:ext cx="6787646" cy="2786596"/>
          </a:xfrm>
        </p:spPr>
        <p:txBody>
          <a:bodyPr>
            <a:normAutofit/>
          </a:bodyPr>
          <a:lstStyle/>
          <a:p>
            <a:r>
              <a:rPr lang="es-AR" sz="2800" dirty="0"/>
              <a:t>- Elemento piezoeléctrico de alta sensibilidad</a:t>
            </a:r>
          </a:p>
          <a:p>
            <a:endParaRPr lang="es-AR" sz="2800" dirty="0"/>
          </a:p>
          <a:p>
            <a:r>
              <a:rPr lang="es-AR" sz="2800" dirty="0"/>
              <a:t>- Rango de detección de 2,5 metros</a:t>
            </a:r>
          </a:p>
          <a:p>
            <a:endParaRPr lang="es-AR" sz="2800" dirty="0"/>
          </a:p>
          <a:p>
            <a:r>
              <a:rPr lang="es-AR" sz="2800" dirty="0"/>
              <a:t>- Cinco ajustes de sensibilidad</a:t>
            </a:r>
          </a:p>
          <a:p>
            <a:pPr marL="285750" indent="-285750">
              <a:buFontTx/>
              <a:buChar char="-"/>
            </a:pPr>
            <a:endParaRPr lang="es-AR" dirty="0"/>
          </a:p>
        </p:txBody>
      </p:sp>
      <p:pic>
        <p:nvPicPr>
          <p:cNvPr id="5" name="Imagen 4">
            <a:extLst>
              <a:ext uri="{FF2B5EF4-FFF2-40B4-BE49-F238E27FC236}">
                <a16:creationId xmlns:a16="http://schemas.microsoft.com/office/drawing/2014/main" id="{D132728F-90BE-491C-BD3D-1183FEE70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135AF35A-3C92-4FDB-AFBC-7F3EF48B0643}"/>
              </a:ext>
            </a:extLst>
          </p:cNvPr>
          <p:cNvPicPr>
            <a:picLocks noChangeAspect="1"/>
          </p:cNvPicPr>
          <p:nvPr/>
        </p:nvPicPr>
        <p:blipFill rotWithShape="1">
          <a:blip r:embed="rId4">
            <a:extLst>
              <a:ext uri="{28A0092B-C50C-407E-A947-70E740481C1C}">
                <a14:useLocalDpi xmlns:a14="http://schemas.microsoft.com/office/drawing/2010/main" val="0"/>
              </a:ext>
            </a:extLst>
          </a:blip>
          <a:srcRect l="21600" t="5657" r="24400" b="7879"/>
          <a:stretch/>
        </p:blipFill>
        <p:spPr>
          <a:xfrm>
            <a:off x="2226366" y="4150645"/>
            <a:ext cx="1676059" cy="2656864"/>
          </a:xfrm>
          <a:prstGeom prst="rect">
            <a:avLst/>
          </a:prstGeom>
        </p:spPr>
      </p:pic>
      <p:pic>
        <p:nvPicPr>
          <p:cNvPr id="1026" name="Picture 2" descr="Resultado de imagen para elemento piezoelectrico">
            <a:extLst>
              <a:ext uri="{FF2B5EF4-FFF2-40B4-BE49-F238E27FC236}">
                <a16:creationId xmlns:a16="http://schemas.microsoft.com/office/drawing/2014/main" id="{8C1C632E-FE16-43AB-86CA-8B5DE1BA1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889" y="1436928"/>
            <a:ext cx="4946621" cy="278659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BA3008A9-838B-4BE2-B0D8-07DA059C10D3}"/>
              </a:ext>
            </a:extLst>
          </p:cNvPr>
          <p:cNvPicPr>
            <a:picLocks noChangeAspect="1"/>
          </p:cNvPicPr>
          <p:nvPr/>
        </p:nvPicPr>
        <p:blipFill rotWithShape="1">
          <a:blip r:embed="rId6"/>
          <a:srcRect r="6603" b="7853"/>
          <a:stretch/>
        </p:blipFill>
        <p:spPr>
          <a:xfrm>
            <a:off x="6096000" y="4357741"/>
            <a:ext cx="2559982" cy="2126661"/>
          </a:xfrm>
          <a:prstGeom prst="rect">
            <a:avLst/>
          </a:prstGeom>
        </p:spPr>
      </p:pic>
    </p:spTree>
    <p:extLst>
      <p:ext uri="{BB962C8B-B14F-4D97-AF65-F5344CB8AC3E}">
        <p14:creationId xmlns:p14="http://schemas.microsoft.com/office/powerpoint/2010/main" val="37646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28066BC5-AA46-49DD-A9B3-FCCE83688B3F}"/>
              </a:ext>
            </a:extLst>
          </p:cNvPr>
          <p:cNvSpPr txBox="1"/>
          <p:nvPr/>
        </p:nvSpPr>
        <p:spPr>
          <a:xfrm>
            <a:off x="6289288" y="2743199"/>
            <a:ext cx="5273058" cy="192987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AR" sz="6000" b="1" i="0" u="none" strike="noStrike" kern="1200" cap="none" spc="0" normalizeH="0" baseline="0" noProof="0" dirty="0">
                <a:ln>
                  <a:noFill/>
                </a:ln>
                <a:solidFill>
                  <a:prstClr val="white"/>
                </a:solidFill>
                <a:effectLst/>
                <a:uLnTx/>
                <a:uFillTx/>
                <a:latin typeface="Calibri" panose="020F0502020204030204"/>
                <a:ea typeface="+mn-ea"/>
                <a:cs typeface="+mn-cs"/>
              </a:rPr>
              <a:t>SENSORES DE EXTERIOR</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96D3D6F6-4F22-4FCF-8049-60509C0CE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2502044"/>
            <a:ext cx="4047843" cy="485741"/>
          </a:xfrm>
          <a:prstGeom prst="rect">
            <a:avLst/>
          </a:prstGeom>
        </p:spPr>
      </p:pic>
    </p:spTree>
    <p:extLst>
      <p:ext uri="{BB962C8B-B14F-4D97-AF65-F5344CB8AC3E}">
        <p14:creationId xmlns:p14="http://schemas.microsoft.com/office/powerpoint/2010/main" val="227322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4" name="Imagen 3">
            <a:extLst>
              <a:ext uri="{FF2B5EF4-FFF2-40B4-BE49-F238E27FC236}">
                <a16:creationId xmlns:a16="http://schemas.microsoft.com/office/drawing/2014/main" id="{50080F93-D2EC-4F11-8C0C-9C47105AC0C4}"/>
              </a:ext>
            </a:extLst>
          </p:cNvPr>
          <p:cNvPicPr>
            <a:picLocks noChangeAspect="1"/>
          </p:cNvPicPr>
          <p:nvPr/>
        </p:nvPicPr>
        <p:blipFill>
          <a:blip r:embed="rId4"/>
          <a:stretch>
            <a:fillRect/>
          </a:stretch>
        </p:blipFill>
        <p:spPr>
          <a:xfrm>
            <a:off x="7656135" y="1299971"/>
            <a:ext cx="4535865" cy="5558029"/>
          </a:xfrm>
          <a:prstGeom prst="rect">
            <a:avLst/>
          </a:prstGeom>
        </p:spPr>
      </p:pic>
      <p:pic>
        <p:nvPicPr>
          <p:cNvPr id="9" name="Imagen 8">
            <a:extLst>
              <a:ext uri="{FF2B5EF4-FFF2-40B4-BE49-F238E27FC236}">
                <a16:creationId xmlns:a16="http://schemas.microsoft.com/office/drawing/2014/main" id="{6A736BA1-6995-4847-AD1B-0E471C80FCBA}"/>
              </a:ext>
            </a:extLst>
          </p:cNvPr>
          <p:cNvPicPr>
            <a:picLocks noChangeAspect="1"/>
          </p:cNvPicPr>
          <p:nvPr/>
        </p:nvPicPr>
        <p:blipFill rotWithShape="1">
          <a:blip r:embed="rId5">
            <a:extLst>
              <a:ext uri="{28A0092B-C50C-407E-A947-70E740481C1C}">
                <a14:useLocalDpi xmlns:a14="http://schemas.microsoft.com/office/drawing/2010/main" val="0"/>
              </a:ext>
            </a:extLst>
          </a:blip>
          <a:srcRect l="24306" t="3936" r="23958" b="4796"/>
          <a:stretch/>
        </p:blipFill>
        <p:spPr>
          <a:xfrm>
            <a:off x="4742983" y="1486793"/>
            <a:ext cx="1661532" cy="2843561"/>
          </a:xfrm>
          <a:prstGeom prst="rect">
            <a:avLst/>
          </a:prstGeom>
        </p:spPr>
      </p:pic>
      <p:pic>
        <p:nvPicPr>
          <p:cNvPr id="10" name="Imagen 9">
            <a:extLst>
              <a:ext uri="{FF2B5EF4-FFF2-40B4-BE49-F238E27FC236}">
                <a16:creationId xmlns:a16="http://schemas.microsoft.com/office/drawing/2014/main" id="{E7F0E753-E4E7-485C-A115-67A9642172EA}"/>
              </a:ext>
            </a:extLst>
          </p:cNvPr>
          <p:cNvPicPr>
            <a:picLocks noChangeAspect="1"/>
          </p:cNvPicPr>
          <p:nvPr/>
        </p:nvPicPr>
        <p:blipFill>
          <a:blip r:embed="rId6"/>
          <a:stretch>
            <a:fillRect/>
          </a:stretch>
        </p:blipFill>
        <p:spPr>
          <a:xfrm>
            <a:off x="4270915" y="4788329"/>
            <a:ext cx="3086220" cy="1900238"/>
          </a:xfrm>
          <a:prstGeom prst="rect">
            <a:avLst/>
          </a:prstGeom>
        </p:spPr>
      </p:pic>
      <p:sp>
        <p:nvSpPr>
          <p:cNvPr id="2" name="Título 1">
            <a:extLst>
              <a:ext uri="{FF2B5EF4-FFF2-40B4-BE49-F238E27FC236}">
                <a16:creationId xmlns:a16="http://schemas.microsoft.com/office/drawing/2014/main" id="{A55EC34B-C456-4E39-AD54-7FCD205BB7CF}"/>
              </a:ext>
            </a:extLst>
          </p:cNvPr>
          <p:cNvSpPr>
            <a:spLocks noGrp="1"/>
          </p:cNvSpPr>
          <p:nvPr>
            <p:ph type="title"/>
          </p:nvPr>
        </p:nvSpPr>
        <p:spPr>
          <a:xfrm>
            <a:off x="4270915" y="155227"/>
            <a:ext cx="2605668" cy="873591"/>
          </a:xfrm>
        </p:spPr>
        <p:txBody>
          <a:bodyPr>
            <a:noAutofit/>
          </a:bodyPr>
          <a:lstStyle/>
          <a:p>
            <a:r>
              <a:rPr lang="es-AR" sz="6000" b="1" dirty="0">
                <a:solidFill>
                  <a:schemeClr val="bg1"/>
                </a:solidFill>
              </a:rPr>
              <a:t>NV35M</a:t>
            </a:r>
          </a:p>
        </p:txBody>
      </p:sp>
      <p:sp>
        <p:nvSpPr>
          <p:cNvPr id="6" name="Marcador de texto 5">
            <a:extLst>
              <a:ext uri="{FF2B5EF4-FFF2-40B4-BE49-F238E27FC236}">
                <a16:creationId xmlns:a16="http://schemas.microsoft.com/office/drawing/2014/main" id="{D54EEC4A-3EEA-4CBD-ABF9-EA28FFF24DAC}"/>
              </a:ext>
            </a:extLst>
          </p:cNvPr>
          <p:cNvSpPr>
            <a:spLocks noGrp="1"/>
          </p:cNvSpPr>
          <p:nvPr>
            <p:ph type="body" sz="half" idx="2"/>
          </p:nvPr>
        </p:nvSpPr>
        <p:spPr>
          <a:xfrm>
            <a:off x="183252" y="1299972"/>
            <a:ext cx="4150854" cy="5416474"/>
          </a:xfrm>
        </p:spPr>
        <p:txBody>
          <a:bodyPr>
            <a:noAutofit/>
          </a:bodyPr>
          <a:lstStyle/>
          <a:p>
            <a:r>
              <a:rPr lang="es-AR" sz="2400" dirty="0"/>
              <a:t>- Tecnología PIR</a:t>
            </a:r>
          </a:p>
          <a:p>
            <a:endParaRPr lang="es-AR" sz="2400" dirty="0"/>
          </a:p>
          <a:p>
            <a:r>
              <a:rPr lang="es-AR" sz="2400" dirty="0"/>
              <a:t>- </a:t>
            </a:r>
            <a:r>
              <a:rPr lang="es-AR" sz="2400" dirty="0" err="1"/>
              <a:t>Antimasking</a:t>
            </a:r>
            <a:endParaRPr lang="es-AR" sz="2400" dirty="0"/>
          </a:p>
          <a:p>
            <a:endParaRPr lang="es-AR" sz="2400" dirty="0"/>
          </a:p>
          <a:p>
            <a:r>
              <a:rPr lang="es-AR" sz="2400" dirty="0"/>
              <a:t>- </a:t>
            </a:r>
            <a:r>
              <a:rPr lang="es-AR" sz="2400" dirty="0" err="1"/>
              <a:t>Pet</a:t>
            </a:r>
            <a:r>
              <a:rPr lang="es-AR" sz="2400" dirty="0"/>
              <a:t> </a:t>
            </a:r>
            <a:r>
              <a:rPr lang="es-AR" sz="2400" dirty="0" err="1"/>
              <a:t>immune</a:t>
            </a:r>
            <a:r>
              <a:rPr lang="es-AR" sz="2400" dirty="0"/>
              <a:t> </a:t>
            </a:r>
            <a:r>
              <a:rPr lang="es-AR" sz="2400" dirty="0" err="1"/>
              <a:t>detection</a:t>
            </a:r>
            <a:endParaRPr lang="es-AR" sz="2400" dirty="0"/>
          </a:p>
          <a:p>
            <a:endParaRPr lang="es-AR" sz="2400" dirty="0"/>
          </a:p>
          <a:p>
            <a:r>
              <a:rPr lang="es-AR" sz="2400" dirty="0"/>
              <a:t>- Apto ventanas, balcones, </a:t>
            </a:r>
          </a:p>
          <a:p>
            <a:r>
              <a:rPr lang="es-AR" sz="2400" dirty="0"/>
              <a:t>puertas corredizas</a:t>
            </a:r>
          </a:p>
          <a:p>
            <a:endParaRPr lang="es-AR" sz="2400" dirty="0"/>
          </a:p>
          <a:p>
            <a:r>
              <a:rPr lang="es-AR" sz="2400" dirty="0"/>
              <a:t>- Zona cero integrada</a:t>
            </a:r>
          </a:p>
          <a:p>
            <a:endParaRPr lang="es-AR" sz="2400" dirty="0"/>
          </a:p>
          <a:p>
            <a:r>
              <a:rPr lang="es-AR" sz="2400" dirty="0"/>
              <a:t>- Detector activo</a:t>
            </a:r>
          </a:p>
        </p:txBody>
      </p:sp>
    </p:spTree>
    <p:extLst>
      <p:ext uri="{BB962C8B-B14F-4D97-AF65-F5344CB8AC3E}">
        <p14:creationId xmlns:p14="http://schemas.microsoft.com/office/powerpoint/2010/main" val="6778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0E522-1468-47D3-B7D9-8D01A55D2535}"/>
              </a:ext>
            </a:extLst>
          </p:cNvPr>
          <p:cNvSpPr>
            <a:spLocks noGrp="1"/>
          </p:cNvSpPr>
          <p:nvPr>
            <p:ph type="title"/>
          </p:nvPr>
        </p:nvSpPr>
        <p:spPr>
          <a:xfrm>
            <a:off x="2842914" y="296765"/>
            <a:ext cx="4661211" cy="775010"/>
          </a:xfrm>
        </p:spPr>
        <p:txBody>
          <a:bodyPr>
            <a:noAutofit/>
          </a:bodyPr>
          <a:lstStyle/>
          <a:p>
            <a:r>
              <a:rPr lang="es-AR" sz="6000" b="1" dirty="0">
                <a:solidFill>
                  <a:schemeClr val="bg1"/>
                </a:solidFill>
              </a:rPr>
              <a:t>NV35 FAMILIA</a:t>
            </a:r>
          </a:p>
        </p:txBody>
      </p:sp>
      <p:sp>
        <p:nvSpPr>
          <p:cNvPr id="11" name="Marcador de texto 10">
            <a:extLst>
              <a:ext uri="{FF2B5EF4-FFF2-40B4-BE49-F238E27FC236}">
                <a16:creationId xmlns:a16="http://schemas.microsoft.com/office/drawing/2014/main" id="{950EF685-CD88-4164-A0D6-13E591B55278}"/>
              </a:ext>
            </a:extLst>
          </p:cNvPr>
          <p:cNvSpPr>
            <a:spLocks noGrp="1"/>
          </p:cNvSpPr>
          <p:nvPr>
            <p:ph type="body" sz="half" idx="2"/>
          </p:nvPr>
        </p:nvSpPr>
        <p:spPr>
          <a:xfrm>
            <a:off x="297830" y="2471659"/>
            <a:ext cx="6564622" cy="3811588"/>
          </a:xfrm>
        </p:spPr>
        <p:txBody>
          <a:bodyPr>
            <a:normAutofit lnSpcReduction="10000"/>
          </a:bodyPr>
          <a:lstStyle/>
          <a:p>
            <a:pPr marL="285750" indent="-285750">
              <a:buFontTx/>
              <a:buChar char="-"/>
            </a:pPr>
            <a:r>
              <a:rPr lang="es-AR" sz="4800" dirty="0"/>
              <a:t>NV35M</a:t>
            </a:r>
            <a:r>
              <a:rPr lang="es-AR" sz="4800" b="1" dirty="0"/>
              <a:t> - </a:t>
            </a:r>
            <a:r>
              <a:rPr lang="es-AR" sz="3600" dirty="0"/>
              <a:t>CABLEADO</a:t>
            </a:r>
          </a:p>
          <a:p>
            <a:pPr marL="285750" indent="-285750">
              <a:buFontTx/>
              <a:buChar char="-"/>
            </a:pPr>
            <a:endParaRPr lang="es-AR" sz="4800" b="1" dirty="0"/>
          </a:p>
          <a:p>
            <a:pPr marL="285750" indent="-285750">
              <a:buFontTx/>
              <a:buChar char="-"/>
            </a:pPr>
            <a:r>
              <a:rPr lang="es-AR" sz="4800" dirty="0"/>
              <a:t>NV35M</a:t>
            </a:r>
            <a:r>
              <a:rPr lang="es-AR" sz="4800" dirty="0">
                <a:solidFill>
                  <a:srgbClr val="FF0000"/>
                </a:solidFill>
              </a:rPr>
              <a:t>R</a:t>
            </a:r>
            <a:r>
              <a:rPr lang="es-AR" sz="4800" b="1" dirty="0"/>
              <a:t> - </a:t>
            </a:r>
            <a:r>
              <a:rPr lang="es-AR" sz="3600" dirty="0"/>
              <a:t>INALAMBRICO</a:t>
            </a:r>
          </a:p>
          <a:p>
            <a:pPr marL="285750" indent="-285750">
              <a:buFontTx/>
              <a:buChar char="-"/>
            </a:pPr>
            <a:endParaRPr lang="es-AR" sz="4800" b="1" dirty="0"/>
          </a:p>
          <a:p>
            <a:pPr marL="285750" indent="-285750">
              <a:buFontTx/>
              <a:buChar char="-"/>
            </a:pPr>
            <a:r>
              <a:rPr lang="es-AR" sz="4800" dirty="0"/>
              <a:t>NV35M</a:t>
            </a:r>
            <a:r>
              <a:rPr lang="es-AR" sz="4800" dirty="0">
                <a:solidFill>
                  <a:srgbClr val="FF0000"/>
                </a:solidFill>
              </a:rPr>
              <a:t>X</a:t>
            </a:r>
            <a:r>
              <a:rPr lang="es-AR" sz="4800" b="1" dirty="0"/>
              <a:t> – </a:t>
            </a:r>
            <a:r>
              <a:rPr lang="es-AR" sz="3600" dirty="0"/>
              <a:t>BUS DE DATOS</a:t>
            </a:r>
          </a:p>
        </p:txBody>
      </p:sp>
      <p:pic>
        <p:nvPicPr>
          <p:cNvPr id="5" name="Imagen 4">
            <a:extLst>
              <a:ext uri="{FF2B5EF4-FFF2-40B4-BE49-F238E27FC236}">
                <a16:creationId xmlns:a16="http://schemas.microsoft.com/office/drawing/2014/main" id="{3B1B0EEE-9892-4184-9DA4-B06A1801B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4672F6C9-ECD2-4C54-A55F-D79ECF27BA05}"/>
              </a:ext>
            </a:extLst>
          </p:cNvPr>
          <p:cNvPicPr>
            <a:picLocks noChangeAspect="1"/>
          </p:cNvPicPr>
          <p:nvPr/>
        </p:nvPicPr>
        <p:blipFill rotWithShape="1">
          <a:blip r:embed="rId3">
            <a:extLst>
              <a:ext uri="{28A0092B-C50C-407E-A947-70E740481C1C}">
                <a14:useLocalDpi xmlns:a14="http://schemas.microsoft.com/office/drawing/2010/main" val="0"/>
              </a:ext>
            </a:extLst>
          </a:blip>
          <a:srcRect l="31981" t="5204" r="31665" b="5072"/>
          <a:stretch/>
        </p:blipFill>
        <p:spPr>
          <a:xfrm>
            <a:off x="8341660" y="2246506"/>
            <a:ext cx="1761894" cy="4036741"/>
          </a:xfrm>
          <a:prstGeom prst="rect">
            <a:avLst/>
          </a:prstGeom>
        </p:spPr>
      </p:pic>
    </p:spTree>
    <p:extLst>
      <p:ext uri="{BB962C8B-B14F-4D97-AF65-F5344CB8AC3E}">
        <p14:creationId xmlns:p14="http://schemas.microsoft.com/office/powerpoint/2010/main" val="320175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319AA-E658-4CEC-A76A-2E2D7977B5B3}"/>
              </a:ext>
            </a:extLst>
          </p:cNvPr>
          <p:cNvSpPr>
            <a:spLocks noGrp="1"/>
          </p:cNvSpPr>
          <p:nvPr>
            <p:ph type="title"/>
          </p:nvPr>
        </p:nvSpPr>
        <p:spPr>
          <a:xfrm>
            <a:off x="4162988" y="165252"/>
            <a:ext cx="3118759" cy="885955"/>
          </a:xfrm>
        </p:spPr>
        <p:txBody>
          <a:bodyPr>
            <a:noAutofit/>
          </a:bodyPr>
          <a:lstStyle/>
          <a:p>
            <a:r>
              <a:rPr lang="es-AR" sz="6000" b="1" dirty="0">
                <a:solidFill>
                  <a:schemeClr val="bg1"/>
                </a:solidFill>
              </a:rPr>
              <a:t>NV780M</a:t>
            </a:r>
          </a:p>
        </p:txBody>
      </p:sp>
      <p:sp>
        <p:nvSpPr>
          <p:cNvPr id="4" name="Marcador de texto 3">
            <a:extLst>
              <a:ext uri="{FF2B5EF4-FFF2-40B4-BE49-F238E27FC236}">
                <a16:creationId xmlns:a16="http://schemas.microsoft.com/office/drawing/2014/main" id="{ED7F0048-02F0-41B4-9240-D81370602050}"/>
              </a:ext>
            </a:extLst>
          </p:cNvPr>
          <p:cNvSpPr>
            <a:spLocks noGrp="1"/>
          </p:cNvSpPr>
          <p:nvPr>
            <p:ph type="body" sz="half" idx="2"/>
          </p:nvPr>
        </p:nvSpPr>
        <p:spPr>
          <a:xfrm>
            <a:off x="0" y="1369583"/>
            <a:ext cx="5032625" cy="5488417"/>
          </a:xfrm>
        </p:spPr>
        <p:txBody>
          <a:bodyPr>
            <a:noAutofit/>
          </a:bodyPr>
          <a:lstStyle/>
          <a:p>
            <a:r>
              <a:rPr lang="es-AR" sz="2400" dirty="0"/>
              <a:t>- Doble cortina vertical</a:t>
            </a:r>
          </a:p>
          <a:p>
            <a:endParaRPr lang="es-AR" sz="2400" dirty="0"/>
          </a:p>
          <a:p>
            <a:r>
              <a:rPr lang="es-AR" sz="2400" dirty="0"/>
              <a:t>- Rango de distancia de 24 metros</a:t>
            </a:r>
          </a:p>
          <a:p>
            <a:endParaRPr lang="es-AR" sz="2400" dirty="0"/>
          </a:p>
          <a:p>
            <a:r>
              <a:rPr lang="es-AR" sz="2400" dirty="0"/>
              <a:t>- </a:t>
            </a:r>
            <a:r>
              <a:rPr lang="es-AR" sz="2400" dirty="0" err="1"/>
              <a:t>Antimasking</a:t>
            </a:r>
            <a:endParaRPr lang="es-AR" sz="2400" dirty="0"/>
          </a:p>
          <a:p>
            <a:endParaRPr lang="es-AR" sz="2400" dirty="0"/>
          </a:p>
          <a:p>
            <a:r>
              <a:rPr lang="es-AR" sz="2400" dirty="0"/>
              <a:t>- </a:t>
            </a:r>
            <a:r>
              <a:rPr lang="es-AR" sz="2400" dirty="0" err="1"/>
              <a:t>Pet</a:t>
            </a:r>
            <a:r>
              <a:rPr lang="es-AR" sz="2400" dirty="0"/>
              <a:t> </a:t>
            </a:r>
            <a:r>
              <a:rPr lang="es-AR" sz="2400" dirty="0" err="1"/>
              <a:t>immunity</a:t>
            </a:r>
            <a:r>
              <a:rPr lang="es-AR" sz="2400" dirty="0"/>
              <a:t> (40kg)</a:t>
            </a:r>
          </a:p>
          <a:p>
            <a:endParaRPr lang="es-AR" sz="2400" dirty="0"/>
          </a:p>
          <a:p>
            <a:r>
              <a:rPr lang="es-AR" sz="2400" dirty="0"/>
              <a:t>- Modo simple/doble (zonas)</a:t>
            </a:r>
          </a:p>
          <a:p>
            <a:endParaRPr lang="es-AR" sz="2400" dirty="0"/>
          </a:p>
          <a:p>
            <a:r>
              <a:rPr lang="es-AR" sz="2400" dirty="0"/>
              <a:t>- Cubierta protectora</a:t>
            </a:r>
          </a:p>
        </p:txBody>
      </p:sp>
      <p:pic>
        <p:nvPicPr>
          <p:cNvPr id="5" name="Imagen 4">
            <a:extLst>
              <a:ext uri="{FF2B5EF4-FFF2-40B4-BE49-F238E27FC236}">
                <a16:creationId xmlns:a16="http://schemas.microsoft.com/office/drawing/2014/main" id="{FC93D22E-41E4-4820-AB37-D3AC16A5A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750" y="419881"/>
            <a:ext cx="3747911" cy="445064"/>
          </a:xfrm>
          <a:prstGeom prst="rect">
            <a:avLst/>
          </a:prstGeom>
        </p:spPr>
      </p:pic>
      <p:pic>
        <p:nvPicPr>
          <p:cNvPr id="7" name="Imagen 6">
            <a:extLst>
              <a:ext uri="{FF2B5EF4-FFF2-40B4-BE49-F238E27FC236}">
                <a16:creationId xmlns:a16="http://schemas.microsoft.com/office/drawing/2014/main" id="{959E3C80-11C0-48A4-8DC8-A01EFCD0AC54}"/>
              </a:ext>
            </a:extLst>
          </p:cNvPr>
          <p:cNvPicPr>
            <a:picLocks noChangeAspect="1"/>
          </p:cNvPicPr>
          <p:nvPr/>
        </p:nvPicPr>
        <p:blipFill rotWithShape="1">
          <a:blip r:embed="rId4">
            <a:extLst>
              <a:ext uri="{28A0092B-C50C-407E-A947-70E740481C1C}">
                <a14:useLocalDpi xmlns:a14="http://schemas.microsoft.com/office/drawing/2010/main" val="0"/>
              </a:ext>
            </a:extLst>
          </a:blip>
          <a:srcRect l="28716" t="11250" r="27252" b="10600"/>
          <a:stretch/>
        </p:blipFill>
        <p:spPr>
          <a:xfrm>
            <a:off x="3927020" y="2652981"/>
            <a:ext cx="1795347" cy="2921620"/>
          </a:xfrm>
          <a:prstGeom prst="rect">
            <a:avLst/>
          </a:prstGeom>
        </p:spPr>
      </p:pic>
      <p:pic>
        <p:nvPicPr>
          <p:cNvPr id="11" name="Imagen 10">
            <a:extLst>
              <a:ext uri="{FF2B5EF4-FFF2-40B4-BE49-F238E27FC236}">
                <a16:creationId xmlns:a16="http://schemas.microsoft.com/office/drawing/2014/main" id="{F89CD212-0513-44DF-9472-BD1DF09FF704}"/>
              </a:ext>
            </a:extLst>
          </p:cNvPr>
          <p:cNvPicPr>
            <a:picLocks noChangeAspect="1"/>
          </p:cNvPicPr>
          <p:nvPr/>
        </p:nvPicPr>
        <p:blipFill rotWithShape="1">
          <a:blip r:embed="rId5">
            <a:extLst>
              <a:ext uri="{28A0092B-C50C-407E-A947-70E740481C1C}">
                <a14:useLocalDpi xmlns:a14="http://schemas.microsoft.com/office/drawing/2010/main" val="0"/>
              </a:ext>
            </a:extLst>
          </a:blip>
          <a:srcRect t="18178" r="1703" b="22748"/>
          <a:stretch/>
        </p:blipFill>
        <p:spPr>
          <a:xfrm>
            <a:off x="6188927" y="1257061"/>
            <a:ext cx="6003073" cy="4092498"/>
          </a:xfrm>
          <a:prstGeom prst="rect">
            <a:avLst/>
          </a:prstGeom>
        </p:spPr>
      </p:pic>
      <p:pic>
        <p:nvPicPr>
          <p:cNvPr id="8" name="Imagen 7">
            <a:extLst>
              <a:ext uri="{FF2B5EF4-FFF2-40B4-BE49-F238E27FC236}">
                <a16:creationId xmlns:a16="http://schemas.microsoft.com/office/drawing/2014/main" id="{E4034F3E-BA38-4DE7-AB44-9C4DB32E5F30}"/>
              </a:ext>
            </a:extLst>
          </p:cNvPr>
          <p:cNvPicPr>
            <a:picLocks noChangeAspect="1"/>
          </p:cNvPicPr>
          <p:nvPr/>
        </p:nvPicPr>
        <p:blipFill>
          <a:blip r:embed="rId6"/>
          <a:stretch>
            <a:fillRect/>
          </a:stretch>
        </p:blipFill>
        <p:spPr>
          <a:xfrm>
            <a:off x="5885770" y="5446643"/>
            <a:ext cx="6102892" cy="1246105"/>
          </a:xfrm>
          <a:prstGeom prst="rect">
            <a:avLst/>
          </a:prstGeom>
        </p:spPr>
      </p:pic>
    </p:spTree>
    <p:extLst>
      <p:ext uri="{BB962C8B-B14F-4D97-AF65-F5344CB8AC3E}">
        <p14:creationId xmlns:p14="http://schemas.microsoft.com/office/powerpoint/2010/main" val="308115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D547A-6A37-48A2-887A-A0E8CDF8BF09}"/>
              </a:ext>
            </a:extLst>
          </p:cNvPr>
          <p:cNvSpPr>
            <a:spLocks noGrp="1"/>
          </p:cNvSpPr>
          <p:nvPr>
            <p:ph type="title"/>
          </p:nvPr>
        </p:nvSpPr>
        <p:spPr>
          <a:xfrm>
            <a:off x="2564782" y="211312"/>
            <a:ext cx="4873082" cy="854472"/>
          </a:xfrm>
        </p:spPr>
        <p:txBody>
          <a:bodyPr>
            <a:noAutofit/>
          </a:bodyPr>
          <a:lstStyle/>
          <a:p>
            <a:r>
              <a:rPr lang="es-AR" sz="6000" b="1" dirty="0">
                <a:solidFill>
                  <a:schemeClr val="bg1"/>
                </a:solidFill>
              </a:rPr>
              <a:t>NV780 FAMILIA</a:t>
            </a:r>
          </a:p>
        </p:txBody>
      </p:sp>
      <p:sp>
        <p:nvSpPr>
          <p:cNvPr id="4" name="Marcador de texto 3">
            <a:extLst>
              <a:ext uri="{FF2B5EF4-FFF2-40B4-BE49-F238E27FC236}">
                <a16:creationId xmlns:a16="http://schemas.microsoft.com/office/drawing/2014/main" id="{DEACB3E6-0035-4A46-A8BE-AF6F38988561}"/>
              </a:ext>
            </a:extLst>
          </p:cNvPr>
          <p:cNvSpPr>
            <a:spLocks noGrp="1"/>
          </p:cNvSpPr>
          <p:nvPr>
            <p:ph type="body" sz="half" idx="2"/>
          </p:nvPr>
        </p:nvSpPr>
        <p:spPr>
          <a:xfrm>
            <a:off x="367720" y="2395770"/>
            <a:ext cx="6174328" cy="4258204"/>
          </a:xfrm>
        </p:spPr>
        <p:txBody>
          <a:bodyPr>
            <a:normAutofit/>
          </a:bodyPr>
          <a:lstStyle/>
          <a:p>
            <a:r>
              <a:rPr lang="es-AR" sz="4800" dirty="0"/>
              <a:t>- NV780M </a:t>
            </a:r>
            <a:r>
              <a:rPr lang="es-AR" sz="3600" dirty="0"/>
              <a:t>- CABLEADO</a:t>
            </a:r>
          </a:p>
          <a:p>
            <a:endParaRPr lang="es-AR" sz="4800" dirty="0"/>
          </a:p>
          <a:p>
            <a:r>
              <a:rPr lang="es-AR" sz="4800" dirty="0"/>
              <a:t>- NV780M</a:t>
            </a:r>
            <a:r>
              <a:rPr lang="es-AR" sz="4800" dirty="0">
                <a:solidFill>
                  <a:srgbClr val="FF0000"/>
                </a:solidFill>
              </a:rPr>
              <a:t>R</a:t>
            </a:r>
            <a:r>
              <a:rPr lang="es-AR" sz="4800" dirty="0"/>
              <a:t> </a:t>
            </a:r>
            <a:r>
              <a:rPr lang="es-AR" sz="3600" dirty="0"/>
              <a:t>- INALAMBRICO</a:t>
            </a:r>
          </a:p>
          <a:p>
            <a:endParaRPr lang="es-AR" sz="4800" dirty="0"/>
          </a:p>
          <a:p>
            <a:r>
              <a:rPr lang="es-AR" sz="4800" dirty="0"/>
              <a:t>- NV780M</a:t>
            </a:r>
            <a:r>
              <a:rPr lang="es-AR" sz="4800" dirty="0">
                <a:solidFill>
                  <a:srgbClr val="FF0000"/>
                </a:solidFill>
              </a:rPr>
              <a:t>X</a:t>
            </a:r>
            <a:r>
              <a:rPr lang="es-AR" sz="4800" dirty="0"/>
              <a:t> </a:t>
            </a:r>
            <a:r>
              <a:rPr lang="es-AR" sz="3600" dirty="0"/>
              <a:t>– BUS DE DATOS</a:t>
            </a:r>
          </a:p>
        </p:txBody>
      </p:sp>
      <p:pic>
        <p:nvPicPr>
          <p:cNvPr id="5" name="Imagen 4">
            <a:extLst>
              <a:ext uri="{FF2B5EF4-FFF2-40B4-BE49-F238E27FC236}">
                <a16:creationId xmlns:a16="http://schemas.microsoft.com/office/drawing/2014/main" id="{FD578A5D-43D7-4E4B-8FF2-C2FD28D99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4019FAE8-8117-4ABC-8FE0-A5326A9305C5}"/>
              </a:ext>
            </a:extLst>
          </p:cNvPr>
          <p:cNvPicPr>
            <a:picLocks noChangeAspect="1"/>
          </p:cNvPicPr>
          <p:nvPr/>
        </p:nvPicPr>
        <p:blipFill rotWithShape="1">
          <a:blip r:embed="rId3">
            <a:extLst>
              <a:ext uri="{28A0092B-C50C-407E-A947-70E740481C1C}">
                <a14:useLocalDpi xmlns:a14="http://schemas.microsoft.com/office/drawing/2010/main" val="0"/>
              </a:ext>
            </a:extLst>
          </a:blip>
          <a:srcRect l="21923" t="22020" r="21433" b="18534"/>
          <a:stretch/>
        </p:blipFill>
        <p:spPr>
          <a:xfrm>
            <a:off x="7437864" y="2168963"/>
            <a:ext cx="3932730" cy="3940195"/>
          </a:xfrm>
          <a:prstGeom prst="rect">
            <a:avLst/>
          </a:prstGeom>
        </p:spPr>
      </p:pic>
    </p:spTree>
    <p:extLst>
      <p:ext uri="{BB962C8B-B14F-4D97-AF65-F5344CB8AC3E}">
        <p14:creationId xmlns:p14="http://schemas.microsoft.com/office/powerpoint/2010/main" val="248612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6" name="CuadroTexto 5">
            <a:extLst>
              <a:ext uri="{FF2B5EF4-FFF2-40B4-BE49-F238E27FC236}">
                <a16:creationId xmlns:a16="http://schemas.microsoft.com/office/drawing/2014/main" id="{31BC4303-689A-4CC7-845C-E988A5832009}"/>
              </a:ext>
            </a:extLst>
          </p:cNvPr>
          <p:cNvSpPr txBox="1"/>
          <p:nvPr/>
        </p:nvSpPr>
        <p:spPr>
          <a:xfrm>
            <a:off x="533407" y="1291703"/>
            <a:ext cx="5851987" cy="6247864"/>
          </a:xfrm>
          <a:prstGeom prst="rect">
            <a:avLst/>
          </a:prstGeom>
          <a:noFill/>
        </p:spPr>
        <p:txBody>
          <a:bodyPr wrap="none" rtlCol="0">
            <a:spAutoFit/>
          </a:bodyPr>
          <a:lstStyle/>
          <a:p>
            <a:r>
              <a:rPr lang="es-ES" sz="3200" b="1" dirty="0">
                <a:solidFill>
                  <a:srgbClr val="002060"/>
                </a:solidFill>
                <a:effectLst>
                  <a:outerShdw blurRad="38100" dist="38100" dir="2700000" algn="tl">
                    <a:srgbClr val="000000">
                      <a:alpha val="43137"/>
                    </a:srgbClr>
                  </a:outerShdw>
                </a:effectLst>
              </a:rPr>
              <a:t>                TEMARIO</a:t>
            </a:r>
          </a:p>
          <a:p>
            <a:endParaRPr lang="es-ES" sz="3200" b="1" dirty="0">
              <a:solidFill>
                <a:srgbClr val="002060"/>
              </a:solidFill>
              <a:effectLst>
                <a:outerShdw blurRad="38100" dist="38100" dir="2700000" algn="tl">
                  <a:srgbClr val="000000">
                    <a:alpha val="43137"/>
                  </a:srgbClr>
                </a:outerShdw>
              </a:effectLst>
            </a:endParaRPr>
          </a:p>
          <a:p>
            <a:r>
              <a:rPr lang="es-ES" sz="2800" dirty="0"/>
              <a:t>-Tecnologías y características generales</a:t>
            </a:r>
          </a:p>
          <a:p>
            <a:endParaRPr lang="es-ES" sz="2800" dirty="0"/>
          </a:p>
          <a:p>
            <a:r>
              <a:rPr lang="es-ES" sz="2800" dirty="0"/>
              <a:t>- Sensores de Interior</a:t>
            </a:r>
          </a:p>
          <a:p>
            <a:endParaRPr lang="es-ES" sz="2800" dirty="0"/>
          </a:p>
          <a:p>
            <a:r>
              <a:rPr lang="es-ES" sz="2800" dirty="0"/>
              <a:t>- Sensores de Exterior</a:t>
            </a:r>
          </a:p>
          <a:p>
            <a:endParaRPr lang="es-ES" sz="2800" dirty="0"/>
          </a:p>
          <a:p>
            <a:r>
              <a:rPr lang="es-ES" sz="2800" dirty="0"/>
              <a:t>- Cableado por bus de datos</a:t>
            </a:r>
          </a:p>
          <a:p>
            <a:endParaRPr lang="es-ES" sz="2800" dirty="0"/>
          </a:p>
          <a:p>
            <a:r>
              <a:rPr lang="es-ES" sz="2800" dirty="0"/>
              <a:t>- Ejemplos de instalación </a:t>
            </a:r>
          </a:p>
          <a:p>
            <a:endParaRPr lang="es-ES" sz="2800" dirty="0"/>
          </a:p>
          <a:p>
            <a:endParaRPr lang="es-ES" sz="2800" dirty="0"/>
          </a:p>
          <a:p>
            <a:endParaRPr lang="es-ES" sz="2800" dirty="0"/>
          </a:p>
        </p:txBody>
      </p:sp>
      <p:grpSp>
        <p:nvGrpSpPr>
          <p:cNvPr id="17" name="Grupo 16">
            <a:extLst>
              <a:ext uri="{FF2B5EF4-FFF2-40B4-BE49-F238E27FC236}">
                <a16:creationId xmlns:a16="http://schemas.microsoft.com/office/drawing/2014/main" id="{8846670E-A011-4330-A94B-B8B562C4FEBC}"/>
              </a:ext>
            </a:extLst>
          </p:cNvPr>
          <p:cNvGrpSpPr/>
          <p:nvPr/>
        </p:nvGrpSpPr>
        <p:grpSpPr>
          <a:xfrm>
            <a:off x="5910470" y="1291703"/>
            <a:ext cx="6281530" cy="5558803"/>
            <a:chOff x="6355065" y="1095088"/>
            <a:chExt cx="5622445" cy="5622445"/>
          </a:xfrm>
        </p:grpSpPr>
        <p:pic>
          <p:nvPicPr>
            <p:cNvPr id="15" name="Imagen 14">
              <a:extLst>
                <a:ext uri="{FF2B5EF4-FFF2-40B4-BE49-F238E27FC236}">
                  <a16:creationId xmlns:a16="http://schemas.microsoft.com/office/drawing/2014/main" id="{00B32EE9-4E53-4D3B-BFC9-5B883ACBC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984" y="1730487"/>
              <a:ext cx="2073304" cy="2073304"/>
            </a:xfrm>
            <a:prstGeom prst="rect">
              <a:avLst/>
            </a:prstGeom>
            <a:ln>
              <a:solidFill>
                <a:schemeClr val="bg1"/>
              </a:solidFill>
            </a:ln>
          </p:spPr>
        </p:pic>
        <p:pic>
          <p:nvPicPr>
            <p:cNvPr id="9" name="Imagen 8">
              <a:extLst>
                <a:ext uri="{FF2B5EF4-FFF2-40B4-BE49-F238E27FC236}">
                  <a16:creationId xmlns:a16="http://schemas.microsoft.com/office/drawing/2014/main" id="{17E47E9F-81F7-4435-859E-6187492E0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257" y="2963941"/>
              <a:ext cx="2888871" cy="2888871"/>
            </a:xfrm>
            <a:prstGeom prst="rect">
              <a:avLst/>
            </a:prstGeom>
            <a:ln>
              <a:solidFill>
                <a:schemeClr val="bg1"/>
              </a:solidFill>
            </a:ln>
          </p:spPr>
        </p:pic>
        <p:pic>
          <p:nvPicPr>
            <p:cNvPr id="13" name="Imagen 12">
              <a:extLst>
                <a:ext uri="{FF2B5EF4-FFF2-40B4-BE49-F238E27FC236}">
                  <a16:creationId xmlns:a16="http://schemas.microsoft.com/office/drawing/2014/main" id="{2FCDEB19-AF68-4477-8702-20F67AF4D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1216" y="2029764"/>
              <a:ext cx="2418837" cy="1360596"/>
            </a:xfrm>
            <a:prstGeom prst="rect">
              <a:avLst/>
            </a:prstGeom>
            <a:ln>
              <a:solidFill>
                <a:schemeClr val="bg1"/>
              </a:solidFill>
            </a:ln>
          </p:spPr>
        </p:pic>
        <p:pic>
          <p:nvPicPr>
            <p:cNvPr id="11" name="Imagen 10">
              <a:extLst>
                <a:ext uri="{FF2B5EF4-FFF2-40B4-BE49-F238E27FC236}">
                  <a16:creationId xmlns:a16="http://schemas.microsoft.com/office/drawing/2014/main" id="{945BBBB1-617D-4712-80EB-053424572E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1291" y="3330429"/>
              <a:ext cx="2853480" cy="2853480"/>
            </a:xfrm>
            <a:prstGeom prst="rect">
              <a:avLst/>
            </a:prstGeom>
            <a:ln>
              <a:solidFill>
                <a:schemeClr val="bg1"/>
              </a:solidFill>
            </a:ln>
          </p:spPr>
        </p:pic>
        <p:pic>
          <p:nvPicPr>
            <p:cNvPr id="7" name="Imagen 6">
              <a:extLst>
                <a:ext uri="{FF2B5EF4-FFF2-40B4-BE49-F238E27FC236}">
                  <a16:creationId xmlns:a16="http://schemas.microsoft.com/office/drawing/2014/main" id="{22A373DC-AD56-48A0-A502-2DA6CFB008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5065" y="1095088"/>
              <a:ext cx="5622445" cy="5622445"/>
            </a:xfrm>
            <a:prstGeom prst="rect">
              <a:avLst/>
            </a:prstGeom>
            <a:ln>
              <a:solidFill>
                <a:schemeClr val="bg1"/>
              </a:solidFill>
            </a:ln>
          </p:spPr>
        </p:pic>
      </p:grpSp>
    </p:spTree>
    <p:extLst>
      <p:ext uri="{BB962C8B-B14F-4D97-AF65-F5344CB8AC3E}">
        <p14:creationId xmlns:p14="http://schemas.microsoft.com/office/powerpoint/2010/main" val="2836189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188F6-10CD-4F0A-889A-1A9E14AFE42C}"/>
              </a:ext>
            </a:extLst>
          </p:cNvPr>
          <p:cNvSpPr>
            <a:spLocks noGrp="1"/>
          </p:cNvSpPr>
          <p:nvPr>
            <p:ph type="title"/>
          </p:nvPr>
        </p:nvSpPr>
        <p:spPr>
          <a:xfrm>
            <a:off x="4449337" y="204365"/>
            <a:ext cx="2125740" cy="853794"/>
          </a:xfrm>
        </p:spPr>
        <p:txBody>
          <a:bodyPr>
            <a:noAutofit/>
          </a:bodyPr>
          <a:lstStyle/>
          <a:p>
            <a:r>
              <a:rPr lang="es-AR" sz="6000" b="1" dirty="0">
                <a:solidFill>
                  <a:schemeClr val="bg1"/>
                </a:solidFill>
              </a:rPr>
              <a:t>DG85</a:t>
            </a:r>
          </a:p>
        </p:txBody>
      </p:sp>
      <p:sp>
        <p:nvSpPr>
          <p:cNvPr id="4" name="Marcador de texto 3">
            <a:extLst>
              <a:ext uri="{FF2B5EF4-FFF2-40B4-BE49-F238E27FC236}">
                <a16:creationId xmlns:a16="http://schemas.microsoft.com/office/drawing/2014/main" id="{263E291F-258E-4C0B-B2E6-4BD126D4AA79}"/>
              </a:ext>
            </a:extLst>
          </p:cNvPr>
          <p:cNvSpPr>
            <a:spLocks noGrp="1"/>
          </p:cNvSpPr>
          <p:nvPr>
            <p:ph type="body" sz="half" idx="2"/>
          </p:nvPr>
        </p:nvSpPr>
        <p:spPr>
          <a:xfrm>
            <a:off x="137261" y="1445748"/>
            <a:ext cx="4839901" cy="5330282"/>
          </a:xfrm>
        </p:spPr>
        <p:txBody>
          <a:bodyPr>
            <a:normAutofit/>
          </a:bodyPr>
          <a:lstStyle/>
          <a:p>
            <a:r>
              <a:rPr lang="es-AR" sz="3200" dirty="0"/>
              <a:t>- Cubierta resistente</a:t>
            </a:r>
          </a:p>
          <a:p>
            <a:endParaRPr lang="es-AR" sz="3200" dirty="0"/>
          </a:p>
          <a:p>
            <a:r>
              <a:rPr lang="es-AR" sz="3200" dirty="0"/>
              <a:t>- Dual PIR</a:t>
            </a:r>
          </a:p>
          <a:p>
            <a:endParaRPr lang="es-AR" sz="3200" dirty="0"/>
          </a:p>
          <a:p>
            <a:r>
              <a:rPr lang="es-AR" sz="3200" dirty="0"/>
              <a:t>- Lente con protección UV</a:t>
            </a:r>
          </a:p>
          <a:p>
            <a:endParaRPr lang="es-AR" sz="3200" dirty="0"/>
          </a:p>
          <a:p>
            <a:r>
              <a:rPr lang="es-AR" sz="3200" dirty="0"/>
              <a:t>- Ajustes de sensibilidad</a:t>
            </a:r>
          </a:p>
          <a:p>
            <a:endParaRPr lang="es-AR" sz="3200" dirty="0"/>
          </a:p>
          <a:p>
            <a:r>
              <a:rPr lang="es-AR" sz="3200" dirty="0"/>
              <a:t>- </a:t>
            </a:r>
            <a:r>
              <a:rPr lang="es-AR" sz="3200" dirty="0" err="1"/>
              <a:t>Pet</a:t>
            </a:r>
            <a:r>
              <a:rPr lang="es-AR" sz="3200" dirty="0"/>
              <a:t> </a:t>
            </a:r>
            <a:r>
              <a:rPr lang="es-AR" sz="3200" dirty="0" err="1"/>
              <a:t>immunity</a:t>
            </a:r>
            <a:endParaRPr lang="es-AR" sz="3200" dirty="0"/>
          </a:p>
        </p:txBody>
      </p:sp>
      <p:pic>
        <p:nvPicPr>
          <p:cNvPr id="5" name="Imagen 4">
            <a:extLst>
              <a:ext uri="{FF2B5EF4-FFF2-40B4-BE49-F238E27FC236}">
                <a16:creationId xmlns:a16="http://schemas.microsoft.com/office/drawing/2014/main" id="{6BB65325-542D-4299-A1AE-31E017C2A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C0A96570-365D-4D2E-9051-928303A35AE1}"/>
              </a:ext>
            </a:extLst>
          </p:cNvPr>
          <p:cNvPicPr>
            <a:picLocks noChangeAspect="1"/>
          </p:cNvPicPr>
          <p:nvPr/>
        </p:nvPicPr>
        <p:blipFill rotWithShape="1">
          <a:blip r:embed="rId4">
            <a:extLst>
              <a:ext uri="{28A0092B-C50C-407E-A947-70E740481C1C}">
                <a14:useLocalDpi xmlns:a14="http://schemas.microsoft.com/office/drawing/2010/main" val="0"/>
              </a:ext>
            </a:extLst>
          </a:blip>
          <a:srcRect l="27255" t="3241" r="26711" b="5288"/>
          <a:stretch/>
        </p:blipFill>
        <p:spPr>
          <a:xfrm>
            <a:off x="5107258" y="2286000"/>
            <a:ext cx="1572321" cy="3044283"/>
          </a:xfrm>
          <a:prstGeom prst="rect">
            <a:avLst/>
          </a:prstGeom>
        </p:spPr>
      </p:pic>
      <p:pic>
        <p:nvPicPr>
          <p:cNvPr id="9" name="Imagen 8">
            <a:extLst>
              <a:ext uri="{FF2B5EF4-FFF2-40B4-BE49-F238E27FC236}">
                <a16:creationId xmlns:a16="http://schemas.microsoft.com/office/drawing/2014/main" id="{52800222-9DE9-465F-84B9-22FA3E7B3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839" y="1245025"/>
            <a:ext cx="4977161" cy="5531005"/>
          </a:xfrm>
          <a:prstGeom prst="rect">
            <a:avLst/>
          </a:prstGeom>
        </p:spPr>
      </p:pic>
    </p:spTree>
    <p:extLst>
      <p:ext uri="{BB962C8B-B14F-4D97-AF65-F5344CB8AC3E}">
        <p14:creationId xmlns:p14="http://schemas.microsoft.com/office/powerpoint/2010/main" val="358946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0DC51-AED5-4811-B3AB-A1EB9ED1F931}"/>
              </a:ext>
            </a:extLst>
          </p:cNvPr>
          <p:cNvSpPr>
            <a:spLocks noGrp="1"/>
          </p:cNvSpPr>
          <p:nvPr>
            <p:ph type="title"/>
          </p:nvPr>
        </p:nvSpPr>
        <p:spPr>
          <a:xfrm>
            <a:off x="4417236" y="204365"/>
            <a:ext cx="2538335" cy="853794"/>
          </a:xfrm>
        </p:spPr>
        <p:txBody>
          <a:bodyPr>
            <a:noAutofit/>
          </a:bodyPr>
          <a:lstStyle/>
          <a:p>
            <a:r>
              <a:rPr lang="es-AR" sz="6000" b="1" dirty="0">
                <a:solidFill>
                  <a:schemeClr val="bg1"/>
                </a:solidFill>
              </a:rPr>
              <a:t>NVX80</a:t>
            </a:r>
          </a:p>
        </p:txBody>
      </p:sp>
      <p:sp>
        <p:nvSpPr>
          <p:cNvPr id="4" name="Marcador de texto 3">
            <a:extLst>
              <a:ext uri="{FF2B5EF4-FFF2-40B4-BE49-F238E27FC236}">
                <a16:creationId xmlns:a16="http://schemas.microsoft.com/office/drawing/2014/main" id="{ADC3B66F-D117-4AB1-BADD-145AAACDA0B4}"/>
              </a:ext>
            </a:extLst>
          </p:cNvPr>
          <p:cNvSpPr>
            <a:spLocks noGrp="1"/>
          </p:cNvSpPr>
          <p:nvPr>
            <p:ph type="body" sz="half" idx="2"/>
          </p:nvPr>
        </p:nvSpPr>
        <p:spPr>
          <a:xfrm>
            <a:off x="579592" y="1427355"/>
            <a:ext cx="5516408" cy="5330283"/>
          </a:xfrm>
        </p:spPr>
        <p:txBody>
          <a:bodyPr>
            <a:normAutofit fontScale="85000" lnSpcReduction="20000"/>
          </a:bodyPr>
          <a:lstStyle/>
          <a:p>
            <a:r>
              <a:rPr lang="es-AR" sz="3100" dirty="0"/>
              <a:t>- Dual PIR</a:t>
            </a:r>
          </a:p>
          <a:p>
            <a:endParaRPr lang="es-AR" sz="3100" dirty="0"/>
          </a:p>
          <a:p>
            <a:r>
              <a:rPr lang="es-AR" sz="3100" dirty="0"/>
              <a:t>- </a:t>
            </a:r>
            <a:r>
              <a:rPr lang="es-AR" sz="3100" dirty="0" err="1"/>
              <a:t>Antimasking</a:t>
            </a:r>
            <a:endParaRPr lang="es-AR" sz="3100" dirty="0"/>
          </a:p>
          <a:p>
            <a:endParaRPr lang="es-AR" sz="3100" dirty="0"/>
          </a:p>
          <a:p>
            <a:r>
              <a:rPr lang="es-AR" sz="3100" dirty="0"/>
              <a:t>- Microondas</a:t>
            </a:r>
          </a:p>
          <a:p>
            <a:endParaRPr lang="es-AR" sz="3100" dirty="0"/>
          </a:p>
          <a:p>
            <a:r>
              <a:rPr lang="es-AR" sz="3100" dirty="0"/>
              <a:t>- Zona 0 (regulable)</a:t>
            </a:r>
          </a:p>
          <a:p>
            <a:endParaRPr lang="es-AR" sz="3100" dirty="0"/>
          </a:p>
          <a:p>
            <a:r>
              <a:rPr lang="es-AR" sz="3100" dirty="0"/>
              <a:t>- </a:t>
            </a:r>
            <a:r>
              <a:rPr lang="es-AR" sz="3100" dirty="0" err="1"/>
              <a:t>Pet</a:t>
            </a:r>
            <a:r>
              <a:rPr lang="es-AR" sz="3100" dirty="0"/>
              <a:t> </a:t>
            </a:r>
            <a:r>
              <a:rPr lang="es-AR" sz="3100" dirty="0" err="1"/>
              <a:t>immunity</a:t>
            </a:r>
            <a:endParaRPr lang="es-AR" sz="3100" dirty="0"/>
          </a:p>
          <a:p>
            <a:endParaRPr lang="es-AR" sz="3100" dirty="0"/>
          </a:p>
          <a:p>
            <a:r>
              <a:rPr lang="es-AR" sz="3100" dirty="0"/>
              <a:t> - Pantalla led</a:t>
            </a:r>
          </a:p>
          <a:p>
            <a:endParaRPr lang="es-AR" sz="3100" dirty="0"/>
          </a:p>
          <a:p>
            <a:r>
              <a:rPr lang="es-AR" sz="3100" dirty="0"/>
              <a:t>- Ambientes de seguridad extrema</a:t>
            </a:r>
          </a:p>
          <a:p>
            <a:pPr marL="285750" indent="-285750">
              <a:buFontTx/>
              <a:buChar char="-"/>
            </a:pPr>
            <a:endParaRPr lang="es-AR" dirty="0"/>
          </a:p>
        </p:txBody>
      </p:sp>
      <p:pic>
        <p:nvPicPr>
          <p:cNvPr id="5" name="Imagen 4">
            <a:extLst>
              <a:ext uri="{FF2B5EF4-FFF2-40B4-BE49-F238E27FC236}">
                <a16:creationId xmlns:a16="http://schemas.microsoft.com/office/drawing/2014/main" id="{83AEA458-A390-4E3F-A43B-77A905D1F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23869F6E-93A7-433F-8FB9-BDE26A95F850}"/>
              </a:ext>
            </a:extLst>
          </p:cNvPr>
          <p:cNvPicPr>
            <a:picLocks noChangeAspect="1"/>
          </p:cNvPicPr>
          <p:nvPr/>
        </p:nvPicPr>
        <p:blipFill rotWithShape="1">
          <a:blip r:embed="rId3">
            <a:extLst>
              <a:ext uri="{28A0092B-C50C-407E-A947-70E740481C1C}">
                <a14:useLocalDpi xmlns:a14="http://schemas.microsoft.com/office/drawing/2010/main" val="0"/>
              </a:ext>
            </a:extLst>
          </a:blip>
          <a:srcRect l="29726" t="15897" r="31306" b="14698"/>
          <a:stretch/>
        </p:blipFill>
        <p:spPr>
          <a:xfrm>
            <a:off x="4194211" y="2012540"/>
            <a:ext cx="1901789" cy="3418105"/>
          </a:xfrm>
          <a:prstGeom prst="rect">
            <a:avLst/>
          </a:prstGeom>
        </p:spPr>
      </p:pic>
      <p:pic>
        <p:nvPicPr>
          <p:cNvPr id="10" name="Imagen 9">
            <a:extLst>
              <a:ext uri="{FF2B5EF4-FFF2-40B4-BE49-F238E27FC236}">
                <a16:creationId xmlns:a16="http://schemas.microsoft.com/office/drawing/2014/main" id="{4DE5FFD6-4970-48FA-B49B-C736F3E79CA1}"/>
              </a:ext>
            </a:extLst>
          </p:cNvPr>
          <p:cNvPicPr>
            <a:picLocks noChangeAspect="1"/>
          </p:cNvPicPr>
          <p:nvPr/>
        </p:nvPicPr>
        <p:blipFill>
          <a:blip r:embed="rId4"/>
          <a:stretch>
            <a:fillRect/>
          </a:stretch>
        </p:blipFill>
        <p:spPr>
          <a:xfrm>
            <a:off x="6389649" y="1630729"/>
            <a:ext cx="5698037" cy="4454532"/>
          </a:xfrm>
          <a:prstGeom prst="rect">
            <a:avLst/>
          </a:prstGeom>
        </p:spPr>
      </p:pic>
    </p:spTree>
    <p:extLst>
      <p:ext uri="{BB962C8B-B14F-4D97-AF65-F5344CB8AC3E}">
        <p14:creationId xmlns:p14="http://schemas.microsoft.com/office/powerpoint/2010/main" val="196792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EE380D57-93E3-4797-916C-5B8DB3B36037}"/>
              </a:ext>
            </a:extLst>
          </p:cNvPr>
          <p:cNvSpPr>
            <a:spLocks noGrp="1"/>
          </p:cNvSpPr>
          <p:nvPr>
            <p:ph type="title"/>
          </p:nvPr>
        </p:nvSpPr>
        <p:spPr>
          <a:xfrm>
            <a:off x="5650479" y="3017115"/>
            <a:ext cx="6720337" cy="1951468"/>
          </a:xfrm>
        </p:spPr>
        <p:txBody>
          <a:bodyPr vert="horz" lIns="91440" tIns="45720" rIns="91440" bIns="45720" rtlCol="0" anchor="b">
            <a:normAutofit/>
          </a:bodyPr>
          <a:lstStyle/>
          <a:p>
            <a:r>
              <a:rPr lang="en-US" sz="6000" b="1" kern="1200" dirty="0">
                <a:solidFill>
                  <a:schemeClr val="bg1"/>
                </a:solidFill>
                <a:latin typeface="+mj-lt"/>
                <a:ea typeface="+mj-ea"/>
                <a:cs typeface="+mj-cs"/>
              </a:rPr>
              <a:t>CABLEADO POR BUS DE DATOS</a:t>
            </a:r>
            <a:endParaRPr lang="en-US" sz="6000" kern="1200" dirty="0">
              <a:solidFill>
                <a:schemeClr val="bg1"/>
              </a:solidFill>
              <a:latin typeface="+mj-lt"/>
              <a:ea typeface="+mj-ea"/>
              <a:cs typeface="+mj-cs"/>
            </a:endParaRP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E39EBE65-5B98-4473-90B2-FF5C068E5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62" y="553533"/>
            <a:ext cx="4585755" cy="3439316"/>
          </a:xfrm>
          <a:prstGeom prst="rect">
            <a:avLst/>
          </a:prstGeom>
        </p:spPr>
      </p:pic>
    </p:spTree>
    <p:extLst>
      <p:ext uri="{BB962C8B-B14F-4D97-AF65-F5344CB8AC3E}">
        <p14:creationId xmlns:p14="http://schemas.microsoft.com/office/powerpoint/2010/main" val="330441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AD105B-920A-457A-83CB-0156FE49CE2A}"/>
              </a:ext>
            </a:extLst>
          </p:cNvPr>
          <p:cNvSpPr>
            <a:spLocks noGrp="1"/>
          </p:cNvSpPr>
          <p:nvPr>
            <p:ph type="title"/>
          </p:nvPr>
        </p:nvSpPr>
        <p:spPr>
          <a:xfrm>
            <a:off x="3439171" y="207515"/>
            <a:ext cx="3932237" cy="847493"/>
          </a:xfrm>
        </p:spPr>
        <p:txBody>
          <a:bodyPr>
            <a:noAutofit/>
          </a:bodyPr>
          <a:lstStyle/>
          <a:p>
            <a:r>
              <a:rPr lang="es-AR" sz="6000" b="1" dirty="0">
                <a:solidFill>
                  <a:schemeClr val="bg1"/>
                </a:solidFill>
              </a:rPr>
              <a:t>DM FAMILIA</a:t>
            </a:r>
          </a:p>
        </p:txBody>
      </p:sp>
      <p:sp>
        <p:nvSpPr>
          <p:cNvPr id="4" name="Marcador de texto 3">
            <a:extLst>
              <a:ext uri="{FF2B5EF4-FFF2-40B4-BE49-F238E27FC236}">
                <a16:creationId xmlns:a16="http://schemas.microsoft.com/office/drawing/2014/main" id="{08B00168-960E-4110-A72C-416FBAA9A62B}"/>
              </a:ext>
            </a:extLst>
          </p:cNvPr>
          <p:cNvSpPr>
            <a:spLocks noGrp="1"/>
          </p:cNvSpPr>
          <p:nvPr>
            <p:ph type="body" sz="half" idx="2"/>
          </p:nvPr>
        </p:nvSpPr>
        <p:spPr>
          <a:xfrm>
            <a:off x="163557" y="4699359"/>
            <a:ext cx="3564945" cy="1926753"/>
          </a:xfrm>
        </p:spPr>
        <p:txBody>
          <a:bodyPr/>
          <a:lstStyle/>
          <a:p>
            <a:r>
              <a:rPr lang="es-AR" sz="2000" dirty="0"/>
              <a:t>- Tecnología PIR</a:t>
            </a:r>
          </a:p>
          <a:p>
            <a:r>
              <a:rPr lang="es-AR" sz="2000" dirty="0"/>
              <a:t>- Apto ambientes normales</a:t>
            </a:r>
          </a:p>
          <a:p>
            <a:r>
              <a:rPr lang="es-AR" sz="2000" dirty="0"/>
              <a:t>- Rango de 12 metros de alcance </a:t>
            </a:r>
          </a:p>
          <a:p>
            <a:r>
              <a:rPr lang="es-AR" sz="2000" dirty="0"/>
              <a:t>- Inmune a falsas alarmas</a:t>
            </a:r>
          </a:p>
          <a:p>
            <a:pPr marL="285750" indent="-285750">
              <a:buFontTx/>
              <a:buChar char="-"/>
            </a:pPr>
            <a:endParaRPr lang="es-AR" dirty="0"/>
          </a:p>
        </p:txBody>
      </p:sp>
      <p:pic>
        <p:nvPicPr>
          <p:cNvPr id="5" name="Imagen 4">
            <a:extLst>
              <a:ext uri="{FF2B5EF4-FFF2-40B4-BE49-F238E27FC236}">
                <a16:creationId xmlns:a16="http://schemas.microsoft.com/office/drawing/2014/main" id="{189F739D-F258-4AE9-A5BB-61FCC0BD0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3E67A852-720C-4309-821A-C9A06AE683E5}"/>
              </a:ext>
            </a:extLst>
          </p:cNvPr>
          <p:cNvPicPr>
            <a:picLocks noChangeAspect="1"/>
          </p:cNvPicPr>
          <p:nvPr/>
        </p:nvPicPr>
        <p:blipFill rotWithShape="1">
          <a:blip r:embed="rId4">
            <a:extLst>
              <a:ext uri="{28A0092B-C50C-407E-A947-70E740481C1C}">
                <a14:useLocalDpi xmlns:a14="http://schemas.microsoft.com/office/drawing/2010/main" val="0"/>
              </a:ext>
            </a:extLst>
          </a:blip>
          <a:srcRect l="21705" t="9080" r="21277" b="13850"/>
          <a:stretch/>
        </p:blipFill>
        <p:spPr>
          <a:xfrm>
            <a:off x="1221201" y="2529281"/>
            <a:ext cx="1449659" cy="1799438"/>
          </a:xfrm>
          <a:prstGeom prst="rect">
            <a:avLst/>
          </a:prstGeom>
        </p:spPr>
      </p:pic>
      <p:pic>
        <p:nvPicPr>
          <p:cNvPr id="9" name="Imagen 8">
            <a:extLst>
              <a:ext uri="{FF2B5EF4-FFF2-40B4-BE49-F238E27FC236}">
                <a16:creationId xmlns:a16="http://schemas.microsoft.com/office/drawing/2014/main" id="{C2E21BD5-907F-4BC6-8005-B0CD47A6EE99}"/>
              </a:ext>
            </a:extLst>
          </p:cNvPr>
          <p:cNvPicPr>
            <a:picLocks noChangeAspect="1"/>
          </p:cNvPicPr>
          <p:nvPr/>
        </p:nvPicPr>
        <p:blipFill rotWithShape="1">
          <a:blip r:embed="rId4">
            <a:extLst>
              <a:ext uri="{28A0092B-C50C-407E-A947-70E740481C1C}">
                <a14:useLocalDpi xmlns:a14="http://schemas.microsoft.com/office/drawing/2010/main" val="0"/>
              </a:ext>
            </a:extLst>
          </a:blip>
          <a:srcRect l="21634" t="9080" r="21349" b="13850"/>
          <a:stretch/>
        </p:blipFill>
        <p:spPr>
          <a:xfrm>
            <a:off x="5004305" y="2529281"/>
            <a:ext cx="1449659" cy="1799438"/>
          </a:xfrm>
          <a:prstGeom prst="rect">
            <a:avLst/>
          </a:prstGeom>
        </p:spPr>
      </p:pic>
      <p:pic>
        <p:nvPicPr>
          <p:cNvPr id="11" name="Imagen 10">
            <a:extLst>
              <a:ext uri="{FF2B5EF4-FFF2-40B4-BE49-F238E27FC236}">
                <a16:creationId xmlns:a16="http://schemas.microsoft.com/office/drawing/2014/main" id="{62BE03A8-592F-4A83-A51E-D2999A4E18B4}"/>
              </a:ext>
            </a:extLst>
          </p:cNvPr>
          <p:cNvPicPr>
            <a:picLocks noChangeAspect="1"/>
          </p:cNvPicPr>
          <p:nvPr/>
        </p:nvPicPr>
        <p:blipFill rotWithShape="1">
          <a:blip r:embed="rId5">
            <a:extLst>
              <a:ext uri="{28A0092B-C50C-407E-A947-70E740481C1C}">
                <a14:useLocalDpi xmlns:a14="http://schemas.microsoft.com/office/drawing/2010/main" val="0"/>
              </a:ext>
            </a:extLst>
          </a:blip>
          <a:srcRect l="15091" r="14203" b="2199"/>
          <a:stretch/>
        </p:blipFill>
        <p:spPr>
          <a:xfrm>
            <a:off x="9085158" y="2369069"/>
            <a:ext cx="1491073" cy="2892257"/>
          </a:xfrm>
          <a:prstGeom prst="rect">
            <a:avLst/>
          </a:prstGeom>
        </p:spPr>
      </p:pic>
      <p:sp>
        <p:nvSpPr>
          <p:cNvPr id="13" name="Rectángulo 12">
            <a:extLst>
              <a:ext uri="{FF2B5EF4-FFF2-40B4-BE49-F238E27FC236}">
                <a16:creationId xmlns:a16="http://schemas.microsoft.com/office/drawing/2014/main" id="{6BFA8726-8F3A-4AA4-A2CE-957834F97FC3}"/>
              </a:ext>
            </a:extLst>
          </p:cNvPr>
          <p:cNvSpPr/>
          <p:nvPr/>
        </p:nvSpPr>
        <p:spPr>
          <a:xfrm>
            <a:off x="4580009" y="4818054"/>
            <a:ext cx="3747910" cy="1631216"/>
          </a:xfrm>
          <a:prstGeom prst="rect">
            <a:avLst/>
          </a:prstGeom>
        </p:spPr>
        <p:txBody>
          <a:bodyPr wrap="square">
            <a:spAutoFit/>
          </a:bodyPr>
          <a:lstStyle/>
          <a:p>
            <a:r>
              <a:rPr lang="es-AR" sz="2000" dirty="0"/>
              <a:t>- Tecnología PIR</a:t>
            </a:r>
          </a:p>
          <a:p>
            <a:r>
              <a:rPr lang="es-AR" sz="2000" dirty="0"/>
              <a:t>- PIR QUAD</a:t>
            </a:r>
          </a:p>
          <a:p>
            <a:r>
              <a:rPr lang="es-AR" sz="2000" dirty="0"/>
              <a:t>- Ambientes hostiles</a:t>
            </a:r>
          </a:p>
          <a:p>
            <a:r>
              <a:rPr lang="es-AR" sz="2000" dirty="0"/>
              <a:t>- Rango de 12 metros de alcance</a:t>
            </a:r>
          </a:p>
          <a:p>
            <a:pPr marL="342900" indent="-342900">
              <a:buFontTx/>
              <a:buChar char="-"/>
            </a:pPr>
            <a:endParaRPr lang="es-AR" sz="2000" dirty="0"/>
          </a:p>
        </p:txBody>
      </p:sp>
      <p:sp>
        <p:nvSpPr>
          <p:cNvPr id="14" name="Rectángulo 13">
            <a:extLst>
              <a:ext uri="{FF2B5EF4-FFF2-40B4-BE49-F238E27FC236}">
                <a16:creationId xmlns:a16="http://schemas.microsoft.com/office/drawing/2014/main" id="{CEC0A6A1-D72E-43EC-AD40-B252F864FEA0}"/>
              </a:ext>
            </a:extLst>
          </p:cNvPr>
          <p:cNvSpPr/>
          <p:nvPr/>
        </p:nvSpPr>
        <p:spPr>
          <a:xfrm>
            <a:off x="8797656" y="5388994"/>
            <a:ext cx="3179854" cy="2215991"/>
          </a:xfrm>
          <a:prstGeom prst="rect">
            <a:avLst/>
          </a:prstGeom>
        </p:spPr>
        <p:txBody>
          <a:bodyPr wrap="square">
            <a:spAutoFit/>
          </a:bodyPr>
          <a:lstStyle/>
          <a:p>
            <a:r>
              <a:rPr lang="es-AR" sz="2000" dirty="0"/>
              <a:t>- Tecnología PIR</a:t>
            </a:r>
          </a:p>
          <a:p>
            <a:r>
              <a:rPr lang="es-AR" sz="2000" dirty="0"/>
              <a:t>- Dual PIR</a:t>
            </a:r>
          </a:p>
          <a:p>
            <a:r>
              <a:rPr lang="es-AR" sz="2000" dirty="0"/>
              <a:t>- Ambientes hostiles</a:t>
            </a:r>
          </a:p>
          <a:p>
            <a:endParaRPr lang="es-AR" sz="2000" dirty="0"/>
          </a:p>
          <a:p>
            <a:endParaRPr lang="es-AR" sz="2000" dirty="0"/>
          </a:p>
          <a:p>
            <a:endParaRPr lang="es-AR" sz="2000" dirty="0"/>
          </a:p>
          <a:p>
            <a:endParaRPr lang="es-AR" dirty="0"/>
          </a:p>
        </p:txBody>
      </p:sp>
      <p:sp>
        <p:nvSpPr>
          <p:cNvPr id="3" name="Rectángulo 2">
            <a:extLst>
              <a:ext uri="{FF2B5EF4-FFF2-40B4-BE49-F238E27FC236}">
                <a16:creationId xmlns:a16="http://schemas.microsoft.com/office/drawing/2014/main" id="{B8AB55CF-DC1A-4AFC-96AE-158B7396FB07}"/>
              </a:ext>
            </a:extLst>
          </p:cNvPr>
          <p:cNvSpPr/>
          <p:nvPr/>
        </p:nvSpPr>
        <p:spPr>
          <a:xfrm>
            <a:off x="1369109" y="1736386"/>
            <a:ext cx="1090363" cy="523220"/>
          </a:xfrm>
          <a:prstGeom prst="rect">
            <a:avLst/>
          </a:prstGeom>
        </p:spPr>
        <p:txBody>
          <a:bodyPr wrap="square">
            <a:spAutoFit/>
          </a:bodyPr>
          <a:lstStyle/>
          <a:p>
            <a:r>
              <a:rPr lang="es-AR" sz="2800" b="1" dirty="0"/>
              <a:t>DM50</a:t>
            </a:r>
            <a:endParaRPr lang="es-AR" sz="2800" dirty="0"/>
          </a:p>
        </p:txBody>
      </p:sp>
      <p:sp>
        <p:nvSpPr>
          <p:cNvPr id="6" name="Rectángulo 5">
            <a:extLst>
              <a:ext uri="{FF2B5EF4-FFF2-40B4-BE49-F238E27FC236}">
                <a16:creationId xmlns:a16="http://schemas.microsoft.com/office/drawing/2014/main" id="{B28B51B7-109E-4796-869B-6A385759905D}"/>
              </a:ext>
            </a:extLst>
          </p:cNvPr>
          <p:cNvSpPr/>
          <p:nvPr/>
        </p:nvSpPr>
        <p:spPr>
          <a:xfrm>
            <a:off x="5183954" y="1736386"/>
            <a:ext cx="1090363" cy="523220"/>
          </a:xfrm>
          <a:prstGeom prst="rect">
            <a:avLst/>
          </a:prstGeom>
        </p:spPr>
        <p:txBody>
          <a:bodyPr wrap="none">
            <a:spAutoFit/>
          </a:bodyPr>
          <a:lstStyle/>
          <a:p>
            <a:r>
              <a:rPr lang="es-AR" sz="2800" b="1" dirty="0"/>
              <a:t>DM60</a:t>
            </a:r>
            <a:endParaRPr lang="es-AR" sz="2800" dirty="0"/>
          </a:p>
        </p:txBody>
      </p:sp>
      <p:sp>
        <p:nvSpPr>
          <p:cNvPr id="10" name="Rectángulo 9">
            <a:extLst>
              <a:ext uri="{FF2B5EF4-FFF2-40B4-BE49-F238E27FC236}">
                <a16:creationId xmlns:a16="http://schemas.microsoft.com/office/drawing/2014/main" id="{27E9138B-F196-4812-8BCC-CDB3A9108256}"/>
              </a:ext>
            </a:extLst>
          </p:cNvPr>
          <p:cNvSpPr/>
          <p:nvPr/>
        </p:nvSpPr>
        <p:spPr>
          <a:xfrm>
            <a:off x="9126308" y="1736386"/>
            <a:ext cx="1090363" cy="523220"/>
          </a:xfrm>
          <a:prstGeom prst="rect">
            <a:avLst/>
          </a:prstGeom>
        </p:spPr>
        <p:txBody>
          <a:bodyPr wrap="none">
            <a:spAutoFit/>
          </a:bodyPr>
          <a:lstStyle/>
          <a:p>
            <a:r>
              <a:rPr lang="es-AR" sz="2800" b="1" dirty="0"/>
              <a:t>DM70</a:t>
            </a:r>
            <a:endParaRPr lang="es-AR" sz="2800" dirty="0"/>
          </a:p>
        </p:txBody>
      </p:sp>
    </p:spTree>
    <p:extLst>
      <p:ext uri="{BB962C8B-B14F-4D97-AF65-F5344CB8AC3E}">
        <p14:creationId xmlns:p14="http://schemas.microsoft.com/office/powerpoint/2010/main" val="420620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A67ED-A689-46AE-9827-E3500971CC30}"/>
              </a:ext>
            </a:extLst>
          </p:cNvPr>
          <p:cNvSpPr>
            <a:spLocks noGrp="1"/>
          </p:cNvSpPr>
          <p:nvPr>
            <p:ph type="title"/>
          </p:nvPr>
        </p:nvSpPr>
        <p:spPr>
          <a:xfrm>
            <a:off x="2765502" y="204365"/>
            <a:ext cx="5062653" cy="853794"/>
          </a:xfrm>
        </p:spPr>
        <p:txBody>
          <a:bodyPr>
            <a:noAutofit/>
          </a:bodyPr>
          <a:lstStyle/>
          <a:p>
            <a:r>
              <a:rPr lang="es-AR" sz="6000" b="1" dirty="0">
                <a:solidFill>
                  <a:schemeClr val="bg1"/>
                </a:solidFill>
              </a:rPr>
              <a:t>BUS DE DATOS</a:t>
            </a:r>
          </a:p>
        </p:txBody>
      </p:sp>
      <p:pic>
        <p:nvPicPr>
          <p:cNvPr id="5" name="Imagen 4">
            <a:extLst>
              <a:ext uri="{FF2B5EF4-FFF2-40B4-BE49-F238E27FC236}">
                <a16:creationId xmlns:a16="http://schemas.microsoft.com/office/drawing/2014/main" id="{64CFF959-047C-48FC-955F-5EC04CAF5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0FEA1D81-12F6-41CE-BA7A-B6FC31F21F17}"/>
              </a:ext>
            </a:extLst>
          </p:cNvPr>
          <p:cNvPicPr>
            <a:picLocks noChangeAspect="1"/>
          </p:cNvPicPr>
          <p:nvPr/>
        </p:nvPicPr>
        <p:blipFill rotWithShape="1">
          <a:blip r:embed="rId3">
            <a:extLst>
              <a:ext uri="{28A0092B-C50C-407E-A947-70E740481C1C}">
                <a14:useLocalDpi xmlns:a14="http://schemas.microsoft.com/office/drawing/2010/main" val="0"/>
              </a:ext>
            </a:extLst>
          </a:blip>
          <a:srcRect l="30542" t="11963" r="30102" b="10853"/>
          <a:stretch/>
        </p:blipFill>
        <p:spPr>
          <a:xfrm>
            <a:off x="553759" y="1750741"/>
            <a:ext cx="1782702" cy="3394035"/>
          </a:xfrm>
          <a:prstGeom prst="rect">
            <a:avLst/>
          </a:prstGeom>
        </p:spPr>
      </p:pic>
      <p:pic>
        <p:nvPicPr>
          <p:cNvPr id="9" name="Imagen 8">
            <a:extLst>
              <a:ext uri="{FF2B5EF4-FFF2-40B4-BE49-F238E27FC236}">
                <a16:creationId xmlns:a16="http://schemas.microsoft.com/office/drawing/2014/main" id="{42F3430A-15F6-4197-8DB8-45C28AC6175C}"/>
              </a:ext>
            </a:extLst>
          </p:cNvPr>
          <p:cNvPicPr>
            <a:picLocks noChangeAspect="1"/>
          </p:cNvPicPr>
          <p:nvPr/>
        </p:nvPicPr>
        <p:blipFill rotWithShape="1">
          <a:blip r:embed="rId4">
            <a:extLst>
              <a:ext uri="{28A0092B-C50C-407E-A947-70E740481C1C}">
                <a14:useLocalDpi xmlns:a14="http://schemas.microsoft.com/office/drawing/2010/main" val="0"/>
              </a:ext>
            </a:extLst>
          </a:blip>
          <a:srcRect l="25964" t="7098" r="27142" b="8818"/>
          <a:stretch/>
        </p:blipFill>
        <p:spPr>
          <a:xfrm>
            <a:off x="3689659" y="1761892"/>
            <a:ext cx="1830195" cy="3267308"/>
          </a:xfrm>
          <a:prstGeom prst="rect">
            <a:avLst/>
          </a:prstGeom>
        </p:spPr>
      </p:pic>
      <p:pic>
        <p:nvPicPr>
          <p:cNvPr id="11" name="Imagen 10">
            <a:extLst>
              <a:ext uri="{FF2B5EF4-FFF2-40B4-BE49-F238E27FC236}">
                <a16:creationId xmlns:a16="http://schemas.microsoft.com/office/drawing/2014/main" id="{AD3FFD3B-EA5B-44A2-8867-7B5BC28F272D}"/>
              </a:ext>
            </a:extLst>
          </p:cNvPr>
          <p:cNvPicPr>
            <a:picLocks noChangeAspect="1"/>
          </p:cNvPicPr>
          <p:nvPr/>
        </p:nvPicPr>
        <p:blipFill rotWithShape="1">
          <a:blip r:embed="rId5">
            <a:extLst>
              <a:ext uri="{28A0092B-C50C-407E-A947-70E740481C1C}">
                <a14:useLocalDpi xmlns:a14="http://schemas.microsoft.com/office/drawing/2010/main" val="0"/>
              </a:ext>
            </a:extLst>
          </a:blip>
          <a:srcRect l="22238" t="4788" r="21975" b="5967"/>
          <a:stretch/>
        </p:blipFill>
        <p:spPr>
          <a:xfrm>
            <a:off x="6719704" y="1877468"/>
            <a:ext cx="1804940" cy="3062522"/>
          </a:xfrm>
          <a:prstGeom prst="rect">
            <a:avLst/>
          </a:prstGeom>
        </p:spPr>
      </p:pic>
      <p:pic>
        <p:nvPicPr>
          <p:cNvPr id="13" name="Imagen 12">
            <a:extLst>
              <a:ext uri="{FF2B5EF4-FFF2-40B4-BE49-F238E27FC236}">
                <a16:creationId xmlns:a16="http://schemas.microsoft.com/office/drawing/2014/main" id="{B5F6FBC3-CE3C-4CCB-AB08-EA883CC51506}"/>
              </a:ext>
            </a:extLst>
          </p:cNvPr>
          <p:cNvPicPr>
            <a:picLocks noChangeAspect="1"/>
          </p:cNvPicPr>
          <p:nvPr/>
        </p:nvPicPr>
        <p:blipFill rotWithShape="1">
          <a:blip r:embed="rId6">
            <a:extLst>
              <a:ext uri="{28A0092B-C50C-407E-A947-70E740481C1C}">
                <a14:useLocalDpi xmlns:a14="http://schemas.microsoft.com/office/drawing/2010/main" val="0"/>
              </a:ext>
            </a:extLst>
          </a:blip>
          <a:srcRect l="19550" t="6290" r="15589" b="8874"/>
          <a:stretch/>
        </p:blipFill>
        <p:spPr>
          <a:xfrm>
            <a:off x="9411628" y="1988981"/>
            <a:ext cx="2430967" cy="3062523"/>
          </a:xfrm>
          <a:prstGeom prst="rect">
            <a:avLst/>
          </a:prstGeom>
        </p:spPr>
      </p:pic>
      <p:sp>
        <p:nvSpPr>
          <p:cNvPr id="14" name="Rectángulo 13">
            <a:extLst>
              <a:ext uri="{FF2B5EF4-FFF2-40B4-BE49-F238E27FC236}">
                <a16:creationId xmlns:a16="http://schemas.microsoft.com/office/drawing/2014/main" id="{96FC1A75-DF5D-4FBA-B49C-E7DB44561C2D}"/>
              </a:ext>
            </a:extLst>
          </p:cNvPr>
          <p:cNvSpPr/>
          <p:nvPr/>
        </p:nvSpPr>
        <p:spPr>
          <a:xfrm>
            <a:off x="509154" y="5620671"/>
            <a:ext cx="2211743" cy="584775"/>
          </a:xfrm>
          <a:prstGeom prst="rect">
            <a:avLst/>
          </a:prstGeom>
        </p:spPr>
        <p:txBody>
          <a:bodyPr wrap="square">
            <a:spAutoFit/>
          </a:bodyPr>
          <a:lstStyle/>
          <a:p>
            <a:r>
              <a:rPr lang="es-AR" sz="3200" b="1" dirty="0"/>
              <a:t>NV780M</a:t>
            </a:r>
            <a:r>
              <a:rPr lang="es-AR" sz="3200" b="1" dirty="0">
                <a:solidFill>
                  <a:srgbClr val="FF0000"/>
                </a:solidFill>
              </a:rPr>
              <a:t>X</a:t>
            </a:r>
            <a:endParaRPr lang="es-AR" sz="3200" dirty="0">
              <a:solidFill>
                <a:srgbClr val="FF0000"/>
              </a:solidFill>
            </a:endParaRPr>
          </a:p>
        </p:txBody>
      </p:sp>
      <p:sp>
        <p:nvSpPr>
          <p:cNvPr id="15" name="Rectángulo 14">
            <a:extLst>
              <a:ext uri="{FF2B5EF4-FFF2-40B4-BE49-F238E27FC236}">
                <a16:creationId xmlns:a16="http://schemas.microsoft.com/office/drawing/2014/main" id="{58B9A595-FC3E-48FF-B734-8E338E971174}"/>
              </a:ext>
            </a:extLst>
          </p:cNvPr>
          <p:cNvSpPr/>
          <p:nvPr/>
        </p:nvSpPr>
        <p:spPr>
          <a:xfrm>
            <a:off x="3689659" y="5620443"/>
            <a:ext cx="1824833" cy="584775"/>
          </a:xfrm>
          <a:prstGeom prst="rect">
            <a:avLst/>
          </a:prstGeom>
        </p:spPr>
        <p:txBody>
          <a:bodyPr wrap="square">
            <a:spAutoFit/>
          </a:bodyPr>
          <a:lstStyle/>
          <a:p>
            <a:r>
              <a:rPr lang="es-AR" sz="3200" b="1" dirty="0"/>
              <a:t>NV75M</a:t>
            </a:r>
            <a:r>
              <a:rPr lang="es-AR" sz="3200" b="1" dirty="0">
                <a:solidFill>
                  <a:srgbClr val="FF0000"/>
                </a:solidFill>
              </a:rPr>
              <a:t>X</a:t>
            </a:r>
          </a:p>
        </p:txBody>
      </p:sp>
      <p:sp>
        <p:nvSpPr>
          <p:cNvPr id="16" name="Rectángulo 15">
            <a:extLst>
              <a:ext uri="{FF2B5EF4-FFF2-40B4-BE49-F238E27FC236}">
                <a16:creationId xmlns:a16="http://schemas.microsoft.com/office/drawing/2014/main" id="{D7D94067-9FC7-4460-ADC8-0D5ED60071D1}"/>
              </a:ext>
            </a:extLst>
          </p:cNvPr>
          <p:cNvSpPr/>
          <p:nvPr/>
        </p:nvSpPr>
        <p:spPr>
          <a:xfrm>
            <a:off x="6719704" y="5642974"/>
            <a:ext cx="1804940" cy="584775"/>
          </a:xfrm>
          <a:prstGeom prst="rect">
            <a:avLst/>
          </a:prstGeom>
        </p:spPr>
        <p:txBody>
          <a:bodyPr wrap="square">
            <a:spAutoFit/>
          </a:bodyPr>
          <a:lstStyle/>
          <a:p>
            <a:r>
              <a:rPr lang="es-AR" sz="3200" b="1" dirty="0"/>
              <a:t>NV35M</a:t>
            </a:r>
            <a:r>
              <a:rPr lang="es-AR" sz="3200" b="1" dirty="0">
                <a:solidFill>
                  <a:srgbClr val="FF0000"/>
                </a:solidFill>
              </a:rPr>
              <a:t>X</a:t>
            </a:r>
            <a:endParaRPr lang="es-AR" sz="3200" dirty="0">
              <a:solidFill>
                <a:srgbClr val="FF0000"/>
              </a:solidFill>
            </a:endParaRPr>
          </a:p>
        </p:txBody>
      </p:sp>
      <p:sp>
        <p:nvSpPr>
          <p:cNvPr id="17" name="Rectángulo 16">
            <a:extLst>
              <a:ext uri="{FF2B5EF4-FFF2-40B4-BE49-F238E27FC236}">
                <a16:creationId xmlns:a16="http://schemas.microsoft.com/office/drawing/2014/main" id="{BAABB325-DBA3-4BD0-A36D-02245484F54A}"/>
              </a:ext>
            </a:extLst>
          </p:cNvPr>
          <p:cNvSpPr/>
          <p:nvPr/>
        </p:nvSpPr>
        <p:spPr>
          <a:xfrm>
            <a:off x="9874822" y="5620443"/>
            <a:ext cx="1340432" cy="584775"/>
          </a:xfrm>
          <a:prstGeom prst="rect">
            <a:avLst/>
          </a:prstGeom>
        </p:spPr>
        <p:txBody>
          <a:bodyPr wrap="none">
            <a:spAutoFit/>
          </a:bodyPr>
          <a:lstStyle/>
          <a:p>
            <a:r>
              <a:rPr lang="es-AR" sz="3200" b="1" dirty="0"/>
              <a:t>NV</a:t>
            </a:r>
            <a:r>
              <a:rPr lang="es-AR" sz="3200" b="1" dirty="0">
                <a:solidFill>
                  <a:srgbClr val="FF0000"/>
                </a:solidFill>
              </a:rPr>
              <a:t>X</a:t>
            </a:r>
            <a:r>
              <a:rPr lang="es-AR" sz="3200" b="1" dirty="0"/>
              <a:t>80</a:t>
            </a:r>
            <a:endParaRPr lang="es-AR" sz="3200" dirty="0"/>
          </a:p>
        </p:txBody>
      </p:sp>
    </p:spTree>
    <p:extLst>
      <p:ext uri="{BB962C8B-B14F-4D97-AF65-F5344CB8AC3E}">
        <p14:creationId xmlns:p14="http://schemas.microsoft.com/office/powerpoint/2010/main" val="222035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FE4B4-ECB3-4D77-91B4-4FBF3A260070}"/>
              </a:ext>
            </a:extLst>
          </p:cNvPr>
          <p:cNvSpPr>
            <a:spLocks noGrp="1"/>
          </p:cNvSpPr>
          <p:nvPr>
            <p:ph type="title"/>
          </p:nvPr>
        </p:nvSpPr>
        <p:spPr>
          <a:xfrm>
            <a:off x="4383087" y="221454"/>
            <a:ext cx="2408005" cy="819615"/>
          </a:xfrm>
        </p:spPr>
        <p:txBody>
          <a:bodyPr>
            <a:noAutofit/>
          </a:bodyPr>
          <a:lstStyle/>
          <a:p>
            <a:r>
              <a:rPr lang="es-AR" sz="6000" b="1" dirty="0">
                <a:solidFill>
                  <a:schemeClr val="bg1"/>
                </a:solidFill>
              </a:rPr>
              <a:t>NVX80</a:t>
            </a:r>
            <a:endParaRPr lang="es-AR" sz="6000" dirty="0"/>
          </a:p>
        </p:txBody>
      </p:sp>
      <p:pic>
        <p:nvPicPr>
          <p:cNvPr id="5" name="Imagen 4">
            <a:extLst>
              <a:ext uri="{FF2B5EF4-FFF2-40B4-BE49-F238E27FC236}">
                <a16:creationId xmlns:a16="http://schemas.microsoft.com/office/drawing/2014/main" id="{8B58CEB1-D2F5-4253-AD90-1447929C1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10" name="Imagen 9">
            <a:extLst>
              <a:ext uri="{FF2B5EF4-FFF2-40B4-BE49-F238E27FC236}">
                <a16:creationId xmlns:a16="http://schemas.microsoft.com/office/drawing/2014/main" id="{59A460F6-002C-46D9-9073-20A4EE545033}"/>
              </a:ext>
            </a:extLst>
          </p:cNvPr>
          <p:cNvPicPr>
            <a:picLocks noChangeAspect="1"/>
          </p:cNvPicPr>
          <p:nvPr/>
        </p:nvPicPr>
        <p:blipFill rotWithShape="1">
          <a:blip r:embed="rId4"/>
          <a:srcRect b="3709"/>
          <a:stretch/>
        </p:blipFill>
        <p:spPr>
          <a:xfrm>
            <a:off x="3416637" y="1215483"/>
            <a:ext cx="8775363" cy="5642517"/>
          </a:xfrm>
          <a:prstGeom prst="rect">
            <a:avLst/>
          </a:prstGeom>
        </p:spPr>
      </p:pic>
      <p:pic>
        <p:nvPicPr>
          <p:cNvPr id="12" name="Imagen 11">
            <a:extLst>
              <a:ext uri="{FF2B5EF4-FFF2-40B4-BE49-F238E27FC236}">
                <a16:creationId xmlns:a16="http://schemas.microsoft.com/office/drawing/2014/main" id="{3899F50A-5B27-4911-B9C4-01ABF135F306}"/>
              </a:ext>
            </a:extLst>
          </p:cNvPr>
          <p:cNvPicPr>
            <a:picLocks noChangeAspect="1"/>
          </p:cNvPicPr>
          <p:nvPr/>
        </p:nvPicPr>
        <p:blipFill rotWithShape="1">
          <a:blip r:embed="rId5">
            <a:extLst>
              <a:ext uri="{28A0092B-C50C-407E-A947-70E740481C1C}">
                <a14:useLocalDpi xmlns:a14="http://schemas.microsoft.com/office/drawing/2010/main" val="0"/>
              </a:ext>
            </a:extLst>
          </a:blip>
          <a:srcRect l="19638" t="8255" r="15655" b="9332"/>
          <a:stretch/>
        </p:blipFill>
        <p:spPr>
          <a:xfrm>
            <a:off x="66260" y="1984764"/>
            <a:ext cx="3267307" cy="4289483"/>
          </a:xfrm>
          <a:prstGeom prst="rect">
            <a:avLst/>
          </a:prstGeom>
        </p:spPr>
      </p:pic>
      <p:cxnSp>
        <p:nvCxnSpPr>
          <p:cNvPr id="14" name="Conector recto de flecha 13">
            <a:extLst>
              <a:ext uri="{FF2B5EF4-FFF2-40B4-BE49-F238E27FC236}">
                <a16:creationId xmlns:a16="http://schemas.microsoft.com/office/drawing/2014/main" id="{381A8EE0-1EAD-4422-BBBC-B97B27B9774F}"/>
              </a:ext>
            </a:extLst>
          </p:cNvPr>
          <p:cNvCxnSpPr/>
          <p:nvPr/>
        </p:nvCxnSpPr>
        <p:spPr>
          <a:xfrm flipV="1">
            <a:off x="2051824" y="3657600"/>
            <a:ext cx="1616927" cy="892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9E01E633-7C12-4B45-A6FA-78FB5ACF7744}"/>
              </a:ext>
            </a:extLst>
          </p:cNvPr>
          <p:cNvCxnSpPr/>
          <p:nvPr/>
        </p:nvCxnSpPr>
        <p:spPr>
          <a:xfrm>
            <a:off x="2029522" y="3925229"/>
            <a:ext cx="16726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5138386B-A47A-4522-8F41-746E987BD6BD}"/>
              </a:ext>
            </a:extLst>
          </p:cNvPr>
          <p:cNvCxnSpPr/>
          <p:nvPr/>
        </p:nvCxnSpPr>
        <p:spPr>
          <a:xfrm>
            <a:off x="2029522" y="4036740"/>
            <a:ext cx="1639229" cy="669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ector recto de flecha 19">
            <a:extLst>
              <a:ext uri="{FF2B5EF4-FFF2-40B4-BE49-F238E27FC236}">
                <a16:creationId xmlns:a16="http://schemas.microsoft.com/office/drawing/2014/main" id="{0D6E014A-7069-4FFF-91BA-CDCFB95E8AEB}"/>
              </a:ext>
            </a:extLst>
          </p:cNvPr>
          <p:cNvCxnSpPr/>
          <p:nvPr/>
        </p:nvCxnSpPr>
        <p:spPr>
          <a:xfrm>
            <a:off x="2029522" y="4282068"/>
            <a:ext cx="1639229" cy="646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a:extLst>
              <a:ext uri="{FF2B5EF4-FFF2-40B4-BE49-F238E27FC236}">
                <a16:creationId xmlns:a16="http://schemas.microsoft.com/office/drawing/2014/main" id="{4756E03D-217C-4434-A966-9C18143A537E}"/>
              </a:ext>
            </a:extLst>
          </p:cNvPr>
          <p:cNvCxnSpPr/>
          <p:nvPr/>
        </p:nvCxnSpPr>
        <p:spPr>
          <a:xfrm>
            <a:off x="2029522" y="4471639"/>
            <a:ext cx="1639229" cy="7136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53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28066BC5-AA46-49DD-A9B3-FCCE83688B3F}"/>
              </a:ext>
            </a:extLst>
          </p:cNvPr>
          <p:cNvSpPr txBox="1"/>
          <p:nvPr/>
        </p:nvSpPr>
        <p:spPr>
          <a:xfrm>
            <a:off x="6289288" y="2743199"/>
            <a:ext cx="5273058" cy="192987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AR" sz="6000" b="1" i="0" u="none" strike="noStrike" kern="1200" cap="none" spc="0" normalizeH="0" baseline="0" noProof="0" dirty="0">
                <a:ln>
                  <a:noFill/>
                </a:ln>
                <a:solidFill>
                  <a:prstClr val="white"/>
                </a:solidFill>
                <a:effectLst/>
                <a:uLnTx/>
                <a:uFillTx/>
                <a:latin typeface="Calibri" panose="020F0502020204030204"/>
                <a:ea typeface="+mn-ea"/>
                <a:cs typeface="+mn-cs"/>
              </a:rPr>
              <a:t>INTERIORES INALAMBRICOS</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96D3D6F6-4F22-4FCF-8049-60509C0CE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2502044"/>
            <a:ext cx="4047843" cy="485741"/>
          </a:xfrm>
          <a:prstGeom prst="rect">
            <a:avLst/>
          </a:prstGeom>
        </p:spPr>
      </p:pic>
    </p:spTree>
    <p:extLst>
      <p:ext uri="{BB962C8B-B14F-4D97-AF65-F5344CB8AC3E}">
        <p14:creationId xmlns:p14="http://schemas.microsoft.com/office/powerpoint/2010/main" val="3855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254BE2-7467-40AD-B2FC-DE2731A12561}"/>
              </a:ext>
            </a:extLst>
          </p:cNvPr>
          <p:cNvSpPr>
            <a:spLocks noGrp="1"/>
          </p:cNvSpPr>
          <p:nvPr>
            <p:ph type="title"/>
          </p:nvPr>
        </p:nvSpPr>
        <p:spPr>
          <a:xfrm>
            <a:off x="4424933" y="211873"/>
            <a:ext cx="2658192" cy="838777"/>
          </a:xfrm>
        </p:spPr>
        <p:txBody>
          <a:bodyPr>
            <a:noAutofit/>
          </a:bodyPr>
          <a:lstStyle/>
          <a:p>
            <a:r>
              <a:rPr lang="es-AR" sz="6000" b="1" dirty="0">
                <a:solidFill>
                  <a:schemeClr val="bg1"/>
                </a:solidFill>
              </a:rPr>
              <a:t>PMD2P</a:t>
            </a:r>
          </a:p>
        </p:txBody>
      </p:sp>
      <p:pic>
        <p:nvPicPr>
          <p:cNvPr id="5" name="Imagen 4">
            <a:extLst>
              <a:ext uri="{FF2B5EF4-FFF2-40B4-BE49-F238E27FC236}">
                <a16:creationId xmlns:a16="http://schemas.microsoft.com/office/drawing/2014/main" id="{C52946A9-503A-4AB0-B32D-E7A10D1C6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A1EC6633-21A1-45A3-B463-59414A4353EB}"/>
              </a:ext>
            </a:extLst>
          </p:cNvPr>
          <p:cNvPicPr>
            <a:picLocks noChangeAspect="1"/>
          </p:cNvPicPr>
          <p:nvPr/>
        </p:nvPicPr>
        <p:blipFill rotWithShape="1">
          <a:blip r:embed="rId4">
            <a:extLst>
              <a:ext uri="{28A0092B-C50C-407E-A947-70E740481C1C}">
                <a14:useLocalDpi xmlns:a14="http://schemas.microsoft.com/office/drawing/2010/main" val="0"/>
              </a:ext>
            </a:extLst>
          </a:blip>
          <a:srcRect l="28735" t="7048" r="26411" b="7048"/>
          <a:stretch/>
        </p:blipFill>
        <p:spPr>
          <a:xfrm>
            <a:off x="4932558" y="1973766"/>
            <a:ext cx="1505415" cy="2910468"/>
          </a:xfrm>
          <a:prstGeom prst="rect">
            <a:avLst/>
          </a:prstGeom>
        </p:spPr>
      </p:pic>
      <p:sp>
        <p:nvSpPr>
          <p:cNvPr id="12" name="Rectángulo 11">
            <a:extLst>
              <a:ext uri="{FF2B5EF4-FFF2-40B4-BE49-F238E27FC236}">
                <a16:creationId xmlns:a16="http://schemas.microsoft.com/office/drawing/2014/main" id="{B438FDBC-3B0F-47AA-A081-8DD14F646567}"/>
              </a:ext>
            </a:extLst>
          </p:cNvPr>
          <p:cNvSpPr/>
          <p:nvPr/>
        </p:nvSpPr>
        <p:spPr>
          <a:xfrm>
            <a:off x="249553" y="1511716"/>
            <a:ext cx="5504476" cy="5016758"/>
          </a:xfrm>
          <a:prstGeom prst="rect">
            <a:avLst/>
          </a:prstGeom>
        </p:spPr>
        <p:txBody>
          <a:bodyPr wrap="square">
            <a:spAutoFit/>
          </a:bodyPr>
          <a:lstStyle/>
          <a:p>
            <a:r>
              <a:rPr lang="es-AR" sz="3200" dirty="0"/>
              <a:t>- Tecnología PIR</a:t>
            </a:r>
          </a:p>
          <a:p>
            <a:endParaRPr lang="es-AR" sz="3200" dirty="0"/>
          </a:p>
          <a:p>
            <a:r>
              <a:rPr lang="es-AR" sz="3200" dirty="0"/>
              <a:t>- </a:t>
            </a:r>
            <a:r>
              <a:rPr lang="es-AR" sz="3200" dirty="0" err="1"/>
              <a:t>Pet</a:t>
            </a:r>
            <a:r>
              <a:rPr lang="es-AR" sz="3200" dirty="0"/>
              <a:t> </a:t>
            </a:r>
            <a:r>
              <a:rPr lang="es-AR" sz="3200" dirty="0" err="1"/>
              <a:t>immunity</a:t>
            </a:r>
            <a:r>
              <a:rPr lang="es-AR" sz="3200" dirty="0"/>
              <a:t> (18KG)</a:t>
            </a:r>
          </a:p>
          <a:p>
            <a:endParaRPr lang="es-AR" sz="3200" dirty="0"/>
          </a:p>
          <a:p>
            <a:r>
              <a:rPr lang="es-AR" sz="3200" dirty="0"/>
              <a:t>- Rango de 11 metros de alcance </a:t>
            </a:r>
          </a:p>
          <a:p>
            <a:endParaRPr lang="es-AR" sz="3200" dirty="0"/>
          </a:p>
          <a:p>
            <a:r>
              <a:rPr lang="es-AR" sz="3200" dirty="0"/>
              <a:t>- Inmune a falsas alarmas</a:t>
            </a:r>
          </a:p>
          <a:p>
            <a:endParaRPr lang="es-AR" sz="3200" dirty="0"/>
          </a:p>
          <a:p>
            <a:r>
              <a:rPr lang="es-AR" sz="3200" dirty="0"/>
              <a:t>- Alcance radial 30-70 metros</a:t>
            </a:r>
          </a:p>
        </p:txBody>
      </p:sp>
      <p:pic>
        <p:nvPicPr>
          <p:cNvPr id="10" name="Imagen 9">
            <a:extLst>
              <a:ext uri="{FF2B5EF4-FFF2-40B4-BE49-F238E27FC236}">
                <a16:creationId xmlns:a16="http://schemas.microsoft.com/office/drawing/2014/main" id="{61BC08EA-42E6-42A8-900D-76722668BFAE}"/>
              </a:ext>
            </a:extLst>
          </p:cNvPr>
          <p:cNvPicPr>
            <a:picLocks noChangeAspect="1"/>
          </p:cNvPicPr>
          <p:nvPr/>
        </p:nvPicPr>
        <p:blipFill rotWithShape="1">
          <a:blip r:embed="rId5"/>
          <a:srcRect l="1967" t="3081"/>
          <a:stretch/>
        </p:blipFill>
        <p:spPr>
          <a:xfrm>
            <a:off x="6636434" y="2090566"/>
            <a:ext cx="5455206" cy="4120663"/>
          </a:xfrm>
          <a:prstGeom prst="rect">
            <a:avLst/>
          </a:prstGeom>
        </p:spPr>
      </p:pic>
    </p:spTree>
    <p:extLst>
      <p:ext uri="{BB962C8B-B14F-4D97-AF65-F5344CB8AC3E}">
        <p14:creationId xmlns:p14="http://schemas.microsoft.com/office/powerpoint/2010/main" val="75654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3165E9-61EF-4C4F-A574-A55D34FB3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FDF2AEF1-3F09-412A-AFC2-E5289FB2DB8D}"/>
              </a:ext>
            </a:extLst>
          </p:cNvPr>
          <p:cNvPicPr>
            <a:picLocks noChangeAspect="1"/>
          </p:cNvPicPr>
          <p:nvPr/>
        </p:nvPicPr>
        <p:blipFill rotWithShape="1">
          <a:blip r:embed="rId3">
            <a:extLst>
              <a:ext uri="{28A0092B-C50C-407E-A947-70E740481C1C}">
                <a14:useLocalDpi xmlns:a14="http://schemas.microsoft.com/office/drawing/2010/main" val="0"/>
              </a:ext>
            </a:extLst>
          </a:blip>
          <a:srcRect l="24538" t="12283" r="26141" b="12349"/>
          <a:stretch/>
        </p:blipFill>
        <p:spPr>
          <a:xfrm>
            <a:off x="4843345" y="2545302"/>
            <a:ext cx="1828801" cy="2955073"/>
          </a:xfrm>
          <a:prstGeom prst="rect">
            <a:avLst/>
          </a:prstGeom>
        </p:spPr>
      </p:pic>
      <p:sp>
        <p:nvSpPr>
          <p:cNvPr id="8" name="Rectángulo 7">
            <a:extLst>
              <a:ext uri="{FF2B5EF4-FFF2-40B4-BE49-F238E27FC236}">
                <a16:creationId xmlns:a16="http://schemas.microsoft.com/office/drawing/2014/main" id="{E3EAC199-55B2-4632-94CE-4A28926B33FE}"/>
              </a:ext>
            </a:extLst>
          </p:cNvPr>
          <p:cNvSpPr/>
          <p:nvPr/>
        </p:nvSpPr>
        <p:spPr>
          <a:xfrm>
            <a:off x="174703" y="1514460"/>
            <a:ext cx="5534721" cy="5016758"/>
          </a:xfrm>
          <a:prstGeom prst="rect">
            <a:avLst/>
          </a:prstGeom>
        </p:spPr>
        <p:txBody>
          <a:bodyPr wrap="square">
            <a:spAutoFit/>
          </a:bodyPr>
          <a:lstStyle/>
          <a:p>
            <a:r>
              <a:rPr lang="es-AR" sz="3200" dirty="0"/>
              <a:t>- PIR QUAD</a:t>
            </a:r>
          </a:p>
          <a:p>
            <a:endParaRPr lang="es-AR" sz="3200" dirty="0"/>
          </a:p>
          <a:p>
            <a:r>
              <a:rPr lang="es-AR" sz="3200" dirty="0"/>
              <a:t>- </a:t>
            </a:r>
            <a:r>
              <a:rPr lang="es-AR" sz="3200" dirty="0" err="1"/>
              <a:t>Pet</a:t>
            </a:r>
            <a:r>
              <a:rPr lang="es-AR" sz="3200" dirty="0"/>
              <a:t> </a:t>
            </a:r>
            <a:r>
              <a:rPr lang="es-AR" sz="3200" dirty="0" err="1"/>
              <a:t>immunity</a:t>
            </a:r>
            <a:r>
              <a:rPr lang="es-AR" sz="3200" dirty="0"/>
              <a:t> (40KG)</a:t>
            </a:r>
          </a:p>
          <a:p>
            <a:endParaRPr lang="es-AR" sz="3200" dirty="0"/>
          </a:p>
          <a:p>
            <a:r>
              <a:rPr lang="es-AR" sz="3200" dirty="0"/>
              <a:t>- Rango de 11 metros de alcance</a:t>
            </a:r>
          </a:p>
          <a:p>
            <a:endParaRPr lang="es-AR" sz="3200" dirty="0"/>
          </a:p>
          <a:p>
            <a:r>
              <a:rPr lang="es-AR" sz="3200" dirty="0"/>
              <a:t>- Inmune a falsas alarmas</a:t>
            </a:r>
          </a:p>
          <a:p>
            <a:endParaRPr lang="es-AR" sz="3200" dirty="0"/>
          </a:p>
          <a:p>
            <a:r>
              <a:rPr lang="es-AR" sz="3200" dirty="0"/>
              <a:t>- Alcance radial 30-70 metros</a:t>
            </a:r>
          </a:p>
        </p:txBody>
      </p:sp>
      <p:sp>
        <p:nvSpPr>
          <p:cNvPr id="9" name="Título 8">
            <a:extLst>
              <a:ext uri="{FF2B5EF4-FFF2-40B4-BE49-F238E27FC236}">
                <a16:creationId xmlns:a16="http://schemas.microsoft.com/office/drawing/2014/main" id="{E05010E4-44D5-4790-9938-FAFC83D7995A}"/>
              </a:ext>
            </a:extLst>
          </p:cNvPr>
          <p:cNvSpPr>
            <a:spLocks noGrp="1"/>
          </p:cNvSpPr>
          <p:nvPr>
            <p:ph type="title"/>
          </p:nvPr>
        </p:nvSpPr>
        <p:spPr>
          <a:xfrm>
            <a:off x="4453054" y="111297"/>
            <a:ext cx="2609385" cy="883812"/>
          </a:xfrm>
        </p:spPr>
        <p:txBody>
          <a:bodyPr>
            <a:noAutofit/>
          </a:bodyPr>
          <a:lstStyle/>
          <a:p>
            <a:r>
              <a:rPr lang="es-AR" sz="6000" b="1" dirty="0">
                <a:solidFill>
                  <a:schemeClr val="bg1"/>
                </a:solidFill>
              </a:rPr>
              <a:t>PMD75</a:t>
            </a:r>
          </a:p>
        </p:txBody>
      </p:sp>
      <p:pic>
        <p:nvPicPr>
          <p:cNvPr id="10" name="Imagen 9">
            <a:extLst>
              <a:ext uri="{FF2B5EF4-FFF2-40B4-BE49-F238E27FC236}">
                <a16:creationId xmlns:a16="http://schemas.microsoft.com/office/drawing/2014/main" id="{766C3D68-BC2C-4A1D-9F73-49D4005DD419}"/>
              </a:ext>
            </a:extLst>
          </p:cNvPr>
          <p:cNvPicPr>
            <a:picLocks noChangeAspect="1"/>
          </p:cNvPicPr>
          <p:nvPr/>
        </p:nvPicPr>
        <p:blipFill rotWithShape="1">
          <a:blip r:embed="rId4">
            <a:extLst>
              <a:ext uri="{28A0092B-C50C-407E-A947-70E740481C1C}">
                <a14:useLocalDpi xmlns:a14="http://schemas.microsoft.com/office/drawing/2010/main" val="0"/>
              </a:ext>
            </a:extLst>
          </a:blip>
          <a:srcRect l="6280" t="6524" r="3061" b="7686"/>
          <a:stretch/>
        </p:blipFill>
        <p:spPr>
          <a:xfrm>
            <a:off x="7187900" y="1514460"/>
            <a:ext cx="5004100" cy="5160073"/>
          </a:xfrm>
          <a:prstGeom prst="rect">
            <a:avLst/>
          </a:prstGeom>
        </p:spPr>
      </p:pic>
    </p:spTree>
    <p:extLst>
      <p:ext uri="{BB962C8B-B14F-4D97-AF65-F5344CB8AC3E}">
        <p14:creationId xmlns:p14="http://schemas.microsoft.com/office/powerpoint/2010/main" val="2988313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2AF2B-420A-4C5E-99C8-C2BBAB333B5A}"/>
              </a:ext>
            </a:extLst>
          </p:cNvPr>
          <p:cNvSpPr>
            <a:spLocks noGrp="1"/>
          </p:cNvSpPr>
          <p:nvPr>
            <p:ph type="title"/>
          </p:nvPr>
        </p:nvSpPr>
        <p:spPr>
          <a:xfrm>
            <a:off x="4501376" y="182628"/>
            <a:ext cx="2446104" cy="897267"/>
          </a:xfrm>
        </p:spPr>
        <p:txBody>
          <a:bodyPr>
            <a:noAutofit/>
          </a:bodyPr>
          <a:lstStyle/>
          <a:p>
            <a:r>
              <a:rPr lang="es-AR" sz="6000" b="1" dirty="0">
                <a:solidFill>
                  <a:schemeClr val="bg1"/>
                </a:solidFill>
              </a:rPr>
              <a:t>SD360</a:t>
            </a:r>
          </a:p>
        </p:txBody>
      </p:sp>
      <p:sp>
        <p:nvSpPr>
          <p:cNvPr id="7" name="Marcador de texto 6">
            <a:extLst>
              <a:ext uri="{FF2B5EF4-FFF2-40B4-BE49-F238E27FC236}">
                <a16:creationId xmlns:a16="http://schemas.microsoft.com/office/drawing/2014/main" id="{F44D3B74-F115-4E81-A7BE-12CB63186965}"/>
              </a:ext>
            </a:extLst>
          </p:cNvPr>
          <p:cNvSpPr>
            <a:spLocks noGrp="1"/>
          </p:cNvSpPr>
          <p:nvPr>
            <p:ph type="body" sz="half" idx="2"/>
          </p:nvPr>
        </p:nvSpPr>
        <p:spPr>
          <a:xfrm>
            <a:off x="304666" y="1934737"/>
            <a:ext cx="6954914" cy="4454912"/>
          </a:xfrm>
        </p:spPr>
        <p:txBody>
          <a:bodyPr>
            <a:normAutofit/>
          </a:bodyPr>
          <a:lstStyle/>
          <a:p>
            <a:r>
              <a:rPr lang="es-AR" sz="3200" dirty="0"/>
              <a:t>- Sensor fotoeléctrico de humo</a:t>
            </a:r>
          </a:p>
          <a:p>
            <a:endParaRPr lang="es-AR" sz="3200" dirty="0"/>
          </a:p>
          <a:p>
            <a:r>
              <a:rPr lang="es-AR" sz="3200" dirty="0"/>
              <a:t>- Sirena incorporada</a:t>
            </a:r>
          </a:p>
          <a:p>
            <a:endParaRPr lang="es-AR" sz="3200" dirty="0"/>
          </a:p>
          <a:p>
            <a:r>
              <a:rPr lang="es-AR" sz="3200" dirty="0"/>
              <a:t>- Indicador LED</a:t>
            </a:r>
          </a:p>
          <a:p>
            <a:endParaRPr lang="es-AR" sz="3200" dirty="0"/>
          </a:p>
          <a:p>
            <a:r>
              <a:rPr lang="es-AR" sz="3200" dirty="0"/>
              <a:t>- Botón de prueba y silenciamiento</a:t>
            </a:r>
          </a:p>
          <a:p>
            <a:pPr marL="285750" indent="-285750">
              <a:buFontTx/>
              <a:buChar char="-"/>
            </a:pPr>
            <a:endParaRPr lang="es-AR" dirty="0"/>
          </a:p>
        </p:txBody>
      </p:sp>
      <p:pic>
        <p:nvPicPr>
          <p:cNvPr id="5" name="Imagen 4">
            <a:extLst>
              <a:ext uri="{FF2B5EF4-FFF2-40B4-BE49-F238E27FC236}">
                <a16:creationId xmlns:a16="http://schemas.microsoft.com/office/drawing/2014/main" id="{C8F9845C-E194-4BF2-90B5-447EA117E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4" name="Imagen 3">
            <a:extLst>
              <a:ext uri="{FF2B5EF4-FFF2-40B4-BE49-F238E27FC236}">
                <a16:creationId xmlns:a16="http://schemas.microsoft.com/office/drawing/2014/main" id="{B9D2EF4E-DC2C-4EB5-91F3-2720D5D1D2D5}"/>
              </a:ext>
            </a:extLst>
          </p:cNvPr>
          <p:cNvPicPr>
            <a:picLocks noChangeAspect="1"/>
          </p:cNvPicPr>
          <p:nvPr/>
        </p:nvPicPr>
        <p:blipFill rotWithShape="1">
          <a:blip r:embed="rId3">
            <a:extLst>
              <a:ext uri="{28A0092B-C50C-407E-A947-70E740481C1C}">
                <a14:useLocalDpi xmlns:a14="http://schemas.microsoft.com/office/drawing/2010/main" val="0"/>
              </a:ext>
            </a:extLst>
          </a:blip>
          <a:srcRect l="17390" t="14698" r="16343" b="14443"/>
          <a:stretch/>
        </p:blipFill>
        <p:spPr>
          <a:xfrm>
            <a:off x="6453808" y="1577009"/>
            <a:ext cx="2305879" cy="2396648"/>
          </a:xfrm>
          <a:prstGeom prst="rect">
            <a:avLst/>
          </a:prstGeom>
        </p:spPr>
      </p:pic>
      <p:pic>
        <p:nvPicPr>
          <p:cNvPr id="9" name="Imagen 8">
            <a:extLst>
              <a:ext uri="{FF2B5EF4-FFF2-40B4-BE49-F238E27FC236}">
                <a16:creationId xmlns:a16="http://schemas.microsoft.com/office/drawing/2014/main" id="{07C259E3-5DD2-4AD5-B0B3-598B8BB58A57}"/>
              </a:ext>
            </a:extLst>
          </p:cNvPr>
          <p:cNvPicPr>
            <a:picLocks noChangeAspect="1"/>
          </p:cNvPicPr>
          <p:nvPr/>
        </p:nvPicPr>
        <p:blipFill rotWithShape="1">
          <a:blip r:embed="rId4">
            <a:extLst>
              <a:ext uri="{28A0092B-C50C-407E-A947-70E740481C1C}">
                <a14:useLocalDpi xmlns:a14="http://schemas.microsoft.com/office/drawing/2010/main" val="0"/>
              </a:ext>
            </a:extLst>
          </a:blip>
          <a:srcRect l="15061" t="7245" r="15119" b="10677"/>
          <a:stretch/>
        </p:blipFill>
        <p:spPr>
          <a:xfrm>
            <a:off x="8759687" y="4114814"/>
            <a:ext cx="2570922" cy="2274835"/>
          </a:xfrm>
          <a:prstGeom prst="rect">
            <a:avLst/>
          </a:prstGeom>
        </p:spPr>
      </p:pic>
      <p:pic>
        <p:nvPicPr>
          <p:cNvPr id="6" name="Imagen 5">
            <a:extLst>
              <a:ext uri="{FF2B5EF4-FFF2-40B4-BE49-F238E27FC236}">
                <a16:creationId xmlns:a16="http://schemas.microsoft.com/office/drawing/2014/main" id="{E167CE2D-7E09-4AE7-B439-A93BD3CC63DB}"/>
              </a:ext>
            </a:extLst>
          </p:cNvPr>
          <p:cNvPicPr>
            <a:picLocks noChangeAspect="1"/>
          </p:cNvPicPr>
          <p:nvPr/>
        </p:nvPicPr>
        <p:blipFill>
          <a:blip r:embed="rId5"/>
          <a:stretch>
            <a:fillRect/>
          </a:stretch>
        </p:blipFill>
        <p:spPr>
          <a:xfrm>
            <a:off x="5724428" y="1577009"/>
            <a:ext cx="3340577" cy="3275076"/>
          </a:xfrm>
          <a:prstGeom prst="rect">
            <a:avLst/>
          </a:prstGeom>
        </p:spPr>
      </p:pic>
    </p:spTree>
    <p:extLst>
      <p:ext uri="{BB962C8B-B14F-4D97-AF65-F5344CB8AC3E}">
        <p14:creationId xmlns:p14="http://schemas.microsoft.com/office/powerpoint/2010/main" val="34014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6" name="CuadroTexto 5">
            <a:extLst>
              <a:ext uri="{FF2B5EF4-FFF2-40B4-BE49-F238E27FC236}">
                <a16:creationId xmlns:a16="http://schemas.microsoft.com/office/drawing/2014/main" id="{D39548A7-44AF-48B4-B11B-01D69A000B15}"/>
              </a:ext>
            </a:extLst>
          </p:cNvPr>
          <p:cNvSpPr txBox="1"/>
          <p:nvPr/>
        </p:nvSpPr>
        <p:spPr>
          <a:xfrm>
            <a:off x="2790825" y="0"/>
            <a:ext cx="4356424" cy="1077218"/>
          </a:xfrm>
          <a:prstGeom prst="rect">
            <a:avLst/>
          </a:prstGeom>
          <a:noFill/>
        </p:spPr>
        <p:txBody>
          <a:bodyPr wrap="square" rtlCol="0">
            <a:spAutoFit/>
          </a:bodyPr>
          <a:lstStyle/>
          <a:p>
            <a:pPr algn="ctr"/>
            <a:r>
              <a:rPr lang="es-ES" sz="3200" b="1" dirty="0">
                <a:solidFill>
                  <a:schemeClr val="bg1"/>
                </a:solidFill>
              </a:rPr>
              <a:t>Tecnologías y características generales</a:t>
            </a:r>
            <a:endParaRPr lang="es-ES" sz="3200" dirty="0">
              <a:solidFill>
                <a:schemeClr val="bg1"/>
              </a:solidFill>
            </a:endParaRPr>
          </a:p>
        </p:txBody>
      </p:sp>
      <p:sp>
        <p:nvSpPr>
          <p:cNvPr id="7" name="CuadroTexto 6">
            <a:extLst>
              <a:ext uri="{FF2B5EF4-FFF2-40B4-BE49-F238E27FC236}">
                <a16:creationId xmlns:a16="http://schemas.microsoft.com/office/drawing/2014/main" id="{D7111C7F-737F-4FF2-8F2F-E77122D54986}"/>
              </a:ext>
            </a:extLst>
          </p:cNvPr>
          <p:cNvSpPr txBox="1"/>
          <p:nvPr/>
        </p:nvSpPr>
        <p:spPr>
          <a:xfrm>
            <a:off x="518413" y="1610063"/>
            <a:ext cx="322524" cy="461665"/>
          </a:xfrm>
          <a:prstGeom prst="rect">
            <a:avLst/>
          </a:prstGeom>
          <a:noFill/>
        </p:spPr>
        <p:txBody>
          <a:bodyPr wrap="none" rtlCol="0">
            <a:spAutoFit/>
          </a:bodyPr>
          <a:lstStyle/>
          <a:p>
            <a:r>
              <a:rPr lang="es-ES" sz="2400" dirty="0"/>
              <a:t>  </a:t>
            </a:r>
          </a:p>
        </p:txBody>
      </p:sp>
      <p:sp>
        <p:nvSpPr>
          <p:cNvPr id="2" name="Título 1">
            <a:extLst>
              <a:ext uri="{FF2B5EF4-FFF2-40B4-BE49-F238E27FC236}">
                <a16:creationId xmlns:a16="http://schemas.microsoft.com/office/drawing/2014/main" id="{19FF323C-BBA5-41B3-8692-5D3F37CD0CD9}"/>
              </a:ext>
            </a:extLst>
          </p:cNvPr>
          <p:cNvSpPr>
            <a:spLocks noGrp="1"/>
          </p:cNvSpPr>
          <p:nvPr>
            <p:ph type="title"/>
          </p:nvPr>
        </p:nvSpPr>
        <p:spPr>
          <a:xfrm>
            <a:off x="254180" y="1653492"/>
            <a:ext cx="7094474" cy="445064"/>
          </a:xfrm>
        </p:spPr>
        <p:txBody>
          <a:bodyPr>
            <a:noAutofit/>
          </a:bodyPr>
          <a:lstStyle/>
          <a:p>
            <a:r>
              <a:rPr lang="es-AR" sz="2400" b="1" dirty="0">
                <a:solidFill>
                  <a:srgbClr val="002060"/>
                </a:solidFill>
                <a:latin typeface="Abadi" panose="020B0604020104020204" pitchFamily="34" charset="0"/>
              </a:rPr>
              <a:t>PIR (PASIVE INFRARRED) </a:t>
            </a:r>
            <a:r>
              <a:rPr lang="es-AR" sz="2400" dirty="0">
                <a:latin typeface="+mn-lt"/>
              </a:rPr>
              <a:t>– Detección por infrarrojo</a:t>
            </a:r>
          </a:p>
        </p:txBody>
      </p:sp>
      <p:sp>
        <p:nvSpPr>
          <p:cNvPr id="3" name="Rectángulo 2">
            <a:extLst>
              <a:ext uri="{FF2B5EF4-FFF2-40B4-BE49-F238E27FC236}">
                <a16:creationId xmlns:a16="http://schemas.microsoft.com/office/drawing/2014/main" id="{01982839-9BA7-4C89-9946-9BB3BFE3BFF3}"/>
              </a:ext>
            </a:extLst>
          </p:cNvPr>
          <p:cNvSpPr/>
          <p:nvPr/>
        </p:nvSpPr>
        <p:spPr>
          <a:xfrm>
            <a:off x="254180" y="2482104"/>
            <a:ext cx="6324745" cy="461665"/>
          </a:xfrm>
          <a:prstGeom prst="rect">
            <a:avLst/>
          </a:prstGeom>
        </p:spPr>
        <p:txBody>
          <a:bodyPr wrap="none">
            <a:spAutoFit/>
          </a:bodyPr>
          <a:lstStyle/>
          <a:p>
            <a:r>
              <a:rPr lang="es-AR" sz="2400" b="1" dirty="0">
                <a:solidFill>
                  <a:srgbClr val="002060"/>
                </a:solidFill>
                <a:latin typeface="Abadi" panose="020B0604020104020204" pitchFamily="34" charset="0"/>
              </a:rPr>
              <a:t>DUAL PIR </a:t>
            </a:r>
            <a:r>
              <a:rPr lang="es-AR" dirty="0"/>
              <a:t>– </a:t>
            </a:r>
            <a:r>
              <a:rPr lang="es-AR" sz="2400" dirty="0"/>
              <a:t>Entrelazado de bandas de detección  </a:t>
            </a:r>
          </a:p>
        </p:txBody>
      </p:sp>
      <p:sp>
        <p:nvSpPr>
          <p:cNvPr id="4" name="Rectángulo 3">
            <a:extLst>
              <a:ext uri="{FF2B5EF4-FFF2-40B4-BE49-F238E27FC236}">
                <a16:creationId xmlns:a16="http://schemas.microsoft.com/office/drawing/2014/main" id="{6102D3A6-AEA2-42EC-AF7E-3FF68E45F638}"/>
              </a:ext>
            </a:extLst>
          </p:cNvPr>
          <p:cNvSpPr/>
          <p:nvPr/>
        </p:nvSpPr>
        <p:spPr>
          <a:xfrm>
            <a:off x="217868" y="3303968"/>
            <a:ext cx="6496779" cy="461665"/>
          </a:xfrm>
          <a:prstGeom prst="rect">
            <a:avLst/>
          </a:prstGeom>
        </p:spPr>
        <p:txBody>
          <a:bodyPr wrap="none">
            <a:spAutoFit/>
          </a:bodyPr>
          <a:lstStyle/>
          <a:p>
            <a:r>
              <a:rPr lang="es-AR" sz="2400" b="1" dirty="0">
                <a:solidFill>
                  <a:srgbClr val="002060"/>
                </a:solidFill>
                <a:latin typeface="Abadi" panose="020B0604020104020204" pitchFamily="34" charset="0"/>
              </a:rPr>
              <a:t>ANTIMASKING</a:t>
            </a:r>
            <a:r>
              <a:rPr lang="es-AR" sz="2400" dirty="0">
                <a:solidFill>
                  <a:srgbClr val="002060"/>
                </a:solidFill>
              </a:rPr>
              <a:t> </a:t>
            </a:r>
            <a:r>
              <a:rPr lang="es-AR" sz="2400" dirty="0"/>
              <a:t>– Detección por enmascaramiento  </a:t>
            </a:r>
          </a:p>
        </p:txBody>
      </p:sp>
      <p:sp>
        <p:nvSpPr>
          <p:cNvPr id="12" name="Rectángulo 11">
            <a:extLst>
              <a:ext uri="{FF2B5EF4-FFF2-40B4-BE49-F238E27FC236}">
                <a16:creationId xmlns:a16="http://schemas.microsoft.com/office/drawing/2014/main" id="{9F89FBC3-5555-48C2-916D-660F5F00C032}"/>
              </a:ext>
            </a:extLst>
          </p:cNvPr>
          <p:cNvSpPr/>
          <p:nvPr/>
        </p:nvSpPr>
        <p:spPr>
          <a:xfrm>
            <a:off x="540027" y="5798035"/>
            <a:ext cx="5051639" cy="461665"/>
          </a:xfrm>
          <a:prstGeom prst="rect">
            <a:avLst/>
          </a:prstGeom>
        </p:spPr>
        <p:txBody>
          <a:bodyPr wrap="none">
            <a:spAutoFit/>
          </a:bodyPr>
          <a:lstStyle/>
          <a:p>
            <a:pPr algn="ctr"/>
            <a:r>
              <a:rPr lang="es-ES" sz="2400" b="1" dirty="0">
                <a:solidFill>
                  <a:schemeClr val="bg1"/>
                </a:solidFill>
              </a:rPr>
              <a:t>Tecnologías y características generales</a:t>
            </a:r>
            <a:endParaRPr lang="es-ES" sz="2400" dirty="0">
              <a:solidFill>
                <a:schemeClr val="bg1"/>
              </a:solidFill>
            </a:endParaRPr>
          </a:p>
        </p:txBody>
      </p:sp>
      <p:sp>
        <p:nvSpPr>
          <p:cNvPr id="13" name="Rectángulo 12">
            <a:extLst>
              <a:ext uri="{FF2B5EF4-FFF2-40B4-BE49-F238E27FC236}">
                <a16:creationId xmlns:a16="http://schemas.microsoft.com/office/drawing/2014/main" id="{285660F5-4690-44E1-8873-EF5CBC398081}"/>
              </a:ext>
            </a:extLst>
          </p:cNvPr>
          <p:cNvSpPr/>
          <p:nvPr/>
        </p:nvSpPr>
        <p:spPr>
          <a:xfrm>
            <a:off x="254180" y="4093241"/>
            <a:ext cx="10442731" cy="461665"/>
          </a:xfrm>
          <a:prstGeom prst="rect">
            <a:avLst/>
          </a:prstGeom>
        </p:spPr>
        <p:txBody>
          <a:bodyPr wrap="none">
            <a:spAutoFit/>
          </a:bodyPr>
          <a:lstStyle/>
          <a:p>
            <a:r>
              <a:rPr lang="es-AR" sz="2400" b="1" dirty="0">
                <a:solidFill>
                  <a:srgbClr val="002060"/>
                </a:solidFill>
                <a:latin typeface="Abadi" panose="020B0604020104020204" pitchFamily="34" charset="0"/>
              </a:rPr>
              <a:t>ZONA CERO </a:t>
            </a:r>
            <a:r>
              <a:rPr lang="es-AR" sz="2400" dirty="0"/>
              <a:t>/ ZONA DE FLUENCIA/ ZONA DE GATEO – Cortina plana de detección </a:t>
            </a:r>
          </a:p>
        </p:txBody>
      </p:sp>
      <p:sp>
        <p:nvSpPr>
          <p:cNvPr id="14" name="Rectángulo 13">
            <a:extLst>
              <a:ext uri="{FF2B5EF4-FFF2-40B4-BE49-F238E27FC236}">
                <a16:creationId xmlns:a16="http://schemas.microsoft.com/office/drawing/2014/main" id="{E7EAF505-E293-4E02-AA56-6F13CE08264B}"/>
              </a:ext>
            </a:extLst>
          </p:cNvPr>
          <p:cNvSpPr/>
          <p:nvPr/>
        </p:nvSpPr>
        <p:spPr>
          <a:xfrm>
            <a:off x="254180" y="4948069"/>
            <a:ext cx="7572458" cy="461665"/>
          </a:xfrm>
          <a:prstGeom prst="rect">
            <a:avLst/>
          </a:prstGeom>
        </p:spPr>
        <p:txBody>
          <a:bodyPr wrap="none">
            <a:spAutoFit/>
          </a:bodyPr>
          <a:lstStyle/>
          <a:p>
            <a:r>
              <a:rPr lang="es-AR" sz="2400" b="1" dirty="0">
                <a:solidFill>
                  <a:srgbClr val="002060"/>
                </a:solidFill>
                <a:latin typeface="Abadi" panose="020B0604020104020204" pitchFamily="34" charset="0"/>
              </a:rPr>
              <a:t>TECNOLOGIA MIRONEL </a:t>
            </a:r>
            <a:r>
              <a:rPr lang="es-AR" sz="2400" dirty="0"/>
              <a:t>– Lentes </a:t>
            </a:r>
            <a:r>
              <a:rPr lang="es-AR" sz="2400" dirty="0" err="1"/>
              <a:t>fresnel</a:t>
            </a:r>
            <a:r>
              <a:rPr lang="es-AR" sz="2400" dirty="0"/>
              <a:t> y espejos internos</a:t>
            </a:r>
          </a:p>
        </p:txBody>
      </p:sp>
      <p:sp>
        <p:nvSpPr>
          <p:cNvPr id="8" name="Rectángulo 7">
            <a:extLst>
              <a:ext uri="{FF2B5EF4-FFF2-40B4-BE49-F238E27FC236}">
                <a16:creationId xmlns:a16="http://schemas.microsoft.com/office/drawing/2014/main" id="{66908C58-973B-4833-8DFB-64BF08BA90AF}"/>
              </a:ext>
            </a:extLst>
          </p:cNvPr>
          <p:cNvSpPr/>
          <p:nvPr/>
        </p:nvSpPr>
        <p:spPr>
          <a:xfrm>
            <a:off x="217868" y="5798035"/>
            <a:ext cx="5660204" cy="461665"/>
          </a:xfrm>
          <a:prstGeom prst="rect">
            <a:avLst/>
          </a:prstGeom>
        </p:spPr>
        <p:txBody>
          <a:bodyPr wrap="none">
            <a:spAutoFit/>
          </a:bodyPr>
          <a:lstStyle/>
          <a:p>
            <a:r>
              <a:rPr lang="es-AR" sz="2400" b="1" dirty="0">
                <a:solidFill>
                  <a:srgbClr val="002060"/>
                </a:solidFill>
                <a:latin typeface="Abadi" panose="020B0604020104020204" pitchFamily="34" charset="0"/>
              </a:rPr>
              <a:t>MICROONDAS</a:t>
            </a:r>
            <a:r>
              <a:rPr lang="es-AR" sz="2400" dirty="0">
                <a:solidFill>
                  <a:srgbClr val="002060"/>
                </a:solidFill>
              </a:rPr>
              <a:t> </a:t>
            </a:r>
            <a:r>
              <a:rPr lang="es-AR" sz="2400" dirty="0"/>
              <a:t>– Detección por microondas </a:t>
            </a:r>
          </a:p>
        </p:txBody>
      </p:sp>
      <p:pic>
        <p:nvPicPr>
          <p:cNvPr id="15" name="Imagen 14" descr="Imagen que contiene mesa, interior, sentado&#10;&#10;Descripción generada automáticamente">
            <a:extLst>
              <a:ext uri="{FF2B5EF4-FFF2-40B4-BE49-F238E27FC236}">
                <a16:creationId xmlns:a16="http://schemas.microsoft.com/office/drawing/2014/main" id="{3AD123CA-ADE4-4AEE-B783-AB61B0CE5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249" y="1558260"/>
            <a:ext cx="1095929" cy="729291"/>
          </a:xfrm>
          <a:prstGeom prst="rect">
            <a:avLst/>
          </a:prstGeom>
        </p:spPr>
      </p:pic>
      <p:pic>
        <p:nvPicPr>
          <p:cNvPr id="10" name="Imagen 9">
            <a:extLst>
              <a:ext uri="{FF2B5EF4-FFF2-40B4-BE49-F238E27FC236}">
                <a16:creationId xmlns:a16="http://schemas.microsoft.com/office/drawing/2014/main" id="{84F30DF5-E73E-48E7-A31C-7682769CA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0366" y="3881338"/>
            <a:ext cx="1490392" cy="950889"/>
          </a:xfrm>
          <a:prstGeom prst="rect">
            <a:avLst/>
          </a:prstGeom>
        </p:spPr>
      </p:pic>
      <p:pic>
        <p:nvPicPr>
          <p:cNvPr id="16" name="Imagen 15" descr="Imagen que contiene exterior, persona&#10;&#10;Descripción generada automáticamente">
            <a:extLst>
              <a:ext uri="{FF2B5EF4-FFF2-40B4-BE49-F238E27FC236}">
                <a16:creationId xmlns:a16="http://schemas.microsoft.com/office/drawing/2014/main" id="{72FECE0F-3C1A-4C21-BF6C-AAB1AB0D5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099" y="5553422"/>
            <a:ext cx="1275911" cy="950889"/>
          </a:xfrm>
          <a:prstGeom prst="rect">
            <a:avLst/>
          </a:prstGeom>
        </p:spPr>
      </p:pic>
      <p:pic>
        <p:nvPicPr>
          <p:cNvPr id="17" name="Imagen 16">
            <a:extLst>
              <a:ext uri="{FF2B5EF4-FFF2-40B4-BE49-F238E27FC236}">
                <a16:creationId xmlns:a16="http://schemas.microsoft.com/office/drawing/2014/main" id="{5C835966-F980-486D-B245-33BAE7AD712F}"/>
              </a:ext>
            </a:extLst>
          </p:cNvPr>
          <p:cNvPicPr>
            <a:picLocks noChangeAspect="1"/>
          </p:cNvPicPr>
          <p:nvPr/>
        </p:nvPicPr>
        <p:blipFill>
          <a:blip r:embed="rId7"/>
          <a:stretch>
            <a:fillRect/>
          </a:stretch>
        </p:blipFill>
        <p:spPr>
          <a:xfrm>
            <a:off x="6669724" y="2451355"/>
            <a:ext cx="3001493" cy="612853"/>
          </a:xfrm>
          <a:prstGeom prst="rect">
            <a:avLst/>
          </a:prstGeom>
        </p:spPr>
      </p:pic>
      <p:pic>
        <p:nvPicPr>
          <p:cNvPr id="19" name="Imagen 18" descr="Imagen que contiene ropa&#10;&#10;Descripción generada automáticamente">
            <a:extLst>
              <a:ext uri="{FF2B5EF4-FFF2-40B4-BE49-F238E27FC236}">
                <a16:creationId xmlns:a16="http://schemas.microsoft.com/office/drawing/2014/main" id="{E689CF1D-DF43-425B-AFFA-A808FDC571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647" y="3247783"/>
            <a:ext cx="2491872" cy="612854"/>
          </a:xfrm>
          <a:prstGeom prst="rect">
            <a:avLst/>
          </a:prstGeom>
        </p:spPr>
      </p:pic>
      <p:pic>
        <p:nvPicPr>
          <p:cNvPr id="20" name="Imagen 19" descr="Imagen que contiene edificio&#10;&#10;Descripción generada automáticamente">
            <a:extLst>
              <a:ext uri="{FF2B5EF4-FFF2-40B4-BE49-F238E27FC236}">
                <a16:creationId xmlns:a16="http://schemas.microsoft.com/office/drawing/2014/main" id="{8C10464E-3D27-4A11-98DA-1C2213188F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8665" y="4766809"/>
            <a:ext cx="851512" cy="990600"/>
          </a:xfrm>
          <a:prstGeom prst="rect">
            <a:avLst/>
          </a:prstGeom>
        </p:spPr>
      </p:pic>
    </p:spTree>
    <p:extLst>
      <p:ext uri="{BB962C8B-B14F-4D97-AF65-F5344CB8AC3E}">
        <p14:creationId xmlns:p14="http://schemas.microsoft.com/office/powerpoint/2010/main" val="19281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28066BC5-AA46-49DD-A9B3-FCCE83688B3F}"/>
              </a:ext>
            </a:extLst>
          </p:cNvPr>
          <p:cNvSpPr txBox="1"/>
          <p:nvPr/>
        </p:nvSpPr>
        <p:spPr>
          <a:xfrm>
            <a:off x="6289288" y="2743199"/>
            <a:ext cx="5273058" cy="192987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AR" sz="6000" b="1" i="0" u="none" strike="noStrike" kern="1200" cap="none" spc="0" normalizeH="0" baseline="0" noProof="0" dirty="0">
                <a:ln>
                  <a:noFill/>
                </a:ln>
                <a:solidFill>
                  <a:prstClr val="white"/>
                </a:solidFill>
                <a:effectLst/>
                <a:uLnTx/>
                <a:uFillTx/>
                <a:latin typeface="Calibri" panose="020F0502020204030204"/>
                <a:ea typeface="+mn-ea"/>
                <a:cs typeface="+mn-cs"/>
              </a:rPr>
              <a:t>EXTERIORES INALAMBRICOS</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96D3D6F6-4F22-4FCF-8049-60509C0CE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2502044"/>
            <a:ext cx="4047843" cy="485741"/>
          </a:xfrm>
          <a:prstGeom prst="rect">
            <a:avLst/>
          </a:prstGeom>
        </p:spPr>
      </p:pic>
    </p:spTree>
    <p:extLst>
      <p:ext uri="{BB962C8B-B14F-4D97-AF65-F5344CB8AC3E}">
        <p14:creationId xmlns:p14="http://schemas.microsoft.com/office/powerpoint/2010/main" val="1216064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D4313-2228-46AB-91E6-C513E3BDBC53}"/>
              </a:ext>
            </a:extLst>
          </p:cNvPr>
          <p:cNvSpPr>
            <a:spLocks noGrp="1"/>
          </p:cNvSpPr>
          <p:nvPr>
            <p:ph type="title"/>
          </p:nvPr>
        </p:nvSpPr>
        <p:spPr>
          <a:xfrm>
            <a:off x="4311533" y="144965"/>
            <a:ext cx="2531598" cy="903249"/>
          </a:xfrm>
        </p:spPr>
        <p:txBody>
          <a:bodyPr>
            <a:noAutofit/>
          </a:bodyPr>
          <a:lstStyle/>
          <a:p>
            <a:r>
              <a:rPr lang="es-AR" sz="6000" b="1" dirty="0">
                <a:solidFill>
                  <a:schemeClr val="bg1"/>
                </a:solidFill>
              </a:rPr>
              <a:t>PMD85</a:t>
            </a:r>
          </a:p>
        </p:txBody>
      </p:sp>
      <p:pic>
        <p:nvPicPr>
          <p:cNvPr id="5" name="Imagen 4">
            <a:extLst>
              <a:ext uri="{FF2B5EF4-FFF2-40B4-BE49-F238E27FC236}">
                <a16:creationId xmlns:a16="http://schemas.microsoft.com/office/drawing/2014/main" id="{C77B6C93-E3FE-4782-A0F6-780FA6C419A6}"/>
              </a:ext>
            </a:extLst>
          </p:cNvPr>
          <p:cNvPicPr>
            <a:picLocks noChangeAspect="1"/>
          </p:cNvPicPr>
          <p:nvPr/>
        </p:nvPicPr>
        <p:blipFill rotWithShape="1">
          <a:blip r:embed="rId2">
            <a:extLst>
              <a:ext uri="{28A0092B-C50C-407E-A947-70E740481C1C}">
                <a14:useLocalDpi xmlns:a14="http://schemas.microsoft.com/office/drawing/2010/main" val="0"/>
              </a:ext>
            </a:extLst>
          </a:blip>
          <a:srcRect l="28028" t="4546" r="27274" b="6671"/>
          <a:stretch/>
        </p:blipFill>
        <p:spPr>
          <a:xfrm>
            <a:off x="4264864" y="2283067"/>
            <a:ext cx="1640144" cy="3083055"/>
          </a:xfrm>
          <a:prstGeom prst="rect">
            <a:avLst/>
          </a:prstGeom>
        </p:spPr>
      </p:pic>
      <p:sp>
        <p:nvSpPr>
          <p:cNvPr id="6" name="Rectángulo 5">
            <a:extLst>
              <a:ext uri="{FF2B5EF4-FFF2-40B4-BE49-F238E27FC236}">
                <a16:creationId xmlns:a16="http://schemas.microsoft.com/office/drawing/2014/main" id="{18CDA4C1-58A0-4227-9023-4D32370ED2C2}"/>
              </a:ext>
            </a:extLst>
          </p:cNvPr>
          <p:cNvSpPr/>
          <p:nvPr/>
        </p:nvSpPr>
        <p:spPr>
          <a:xfrm>
            <a:off x="0" y="1218807"/>
            <a:ext cx="5204600" cy="6001643"/>
          </a:xfrm>
          <a:prstGeom prst="rect">
            <a:avLst/>
          </a:prstGeom>
        </p:spPr>
        <p:txBody>
          <a:bodyPr wrap="square">
            <a:spAutoFit/>
          </a:bodyPr>
          <a:lstStyle/>
          <a:p>
            <a:r>
              <a:rPr lang="es-AR" sz="3200" dirty="0"/>
              <a:t>- PIR QUAD</a:t>
            </a:r>
          </a:p>
          <a:p>
            <a:endParaRPr lang="es-AR" sz="3200" dirty="0"/>
          </a:p>
          <a:p>
            <a:r>
              <a:rPr lang="es-AR" sz="3200" dirty="0"/>
              <a:t>- </a:t>
            </a:r>
            <a:r>
              <a:rPr lang="es-AR" sz="3200" dirty="0" err="1"/>
              <a:t>Pet</a:t>
            </a:r>
            <a:r>
              <a:rPr lang="es-AR" sz="3200" dirty="0"/>
              <a:t> </a:t>
            </a:r>
            <a:r>
              <a:rPr lang="es-AR" sz="3200" dirty="0" err="1"/>
              <a:t>immunity</a:t>
            </a:r>
            <a:r>
              <a:rPr lang="es-AR" sz="3200" dirty="0"/>
              <a:t> (40KG)</a:t>
            </a:r>
          </a:p>
          <a:p>
            <a:endParaRPr lang="es-AR" sz="3200" dirty="0"/>
          </a:p>
          <a:p>
            <a:pPr marL="457200" indent="-457200">
              <a:buFontTx/>
              <a:buChar char="-"/>
            </a:pPr>
            <a:r>
              <a:rPr lang="es-AR" sz="3200" dirty="0"/>
              <a:t>Rango de 11 metros </a:t>
            </a:r>
          </a:p>
          <a:p>
            <a:r>
              <a:rPr lang="es-AR" sz="3200" dirty="0"/>
              <a:t>de alcance </a:t>
            </a:r>
          </a:p>
          <a:p>
            <a:endParaRPr lang="es-AR" sz="3200" dirty="0"/>
          </a:p>
          <a:p>
            <a:pPr marL="457200" indent="-457200">
              <a:buFontTx/>
              <a:buChar char="-"/>
            </a:pPr>
            <a:r>
              <a:rPr lang="es-AR" sz="3200" dirty="0"/>
              <a:t>Alcance radial 30-70 metros</a:t>
            </a:r>
          </a:p>
          <a:p>
            <a:pPr marL="457200" indent="-457200">
              <a:buFontTx/>
              <a:buChar char="-"/>
            </a:pPr>
            <a:endParaRPr lang="es-AR" sz="3200" dirty="0"/>
          </a:p>
          <a:p>
            <a:pPr marL="457200" indent="-457200">
              <a:buFontTx/>
              <a:buChar char="-"/>
            </a:pPr>
            <a:r>
              <a:rPr lang="es-AR" sz="3200" dirty="0"/>
              <a:t>Lente con protección UV</a:t>
            </a:r>
          </a:p>
          <a:p>
            <a:pPr marL="457200" indent="-457200">
              <a:buFontTx/>
              <a:buChar char="-"/>
            </a:pPr>
            <a:endParaRPr lang="es-AR" sz="3200" dirty="0"/>
          </a:p>
        </p:txBody>
      </p:sp>
      <p:pic>
        <p:nvPicPr>
          <p:cNvPr id="7" name="Imagen 6">
            <a:extLst>
              <a:ext uri="{FF2B5EF4-FFF2-40B4-BE49-F238E27FC236}">
                <a16:creationId xmlns:a16="http://schemas.microsoft.com/office/drawing/2014/main" id="{675AB724-F834-432C-B632-02FC66B43614}"/>
              </a:ext>
            </a:extLst>
          </p:cNvPr>
          <p:cNvPicPr>
            <a:picLocks noChangeAspect="1"/>
          </p:cNvPicPr>
          <p:nvPr/>
        </p:nvPicPr>
        <p:blipFill rotWithShape="1">
          <a:blip r:embed="rId3"/>
          <a:srcRect l="1682" t="4259" r="2458" b="3590"/>
          <a:stretch/>
        </p:blipFill>
        <p:spPr>
          <a:xfrm>
            <a:off x="6189775" y="2283067"/>
            <a:ext cx="6002225" cy="3679903"/>
          </a:xfrm>
          <a:prstGeom prst="rect">
            <a:avLst/>
          </a:prstGeom>
        </p:spPr>
      </p:pic>
      <p:pic>
        <p:nvPicPr>
          <p:cNvPr id="8" name="Imagen 7">
            <a:extLst>
              <a:ext uri="{FF2B5EF4-FFF2-40B4-BE49-F238E27FC236}">
                <a16:creationId xmlns:a16="http://schemas.microsoft.com/office/drawing/2014/main" id="{8283EBA9-A290-4692-A025-7A72F0422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Tree>
    <p:extLst>
      <p:ext uri="{BB962C8B-B14F-4D97-AF65-F5344CB8AC3E}">
        <p14:creationId xmlns:p14="http://schemas.microsoft.com/office/powerpoint/2010/main" val="1989068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B830F-BE7E-40AB-89C6-6D368EEE275E}"/>
              </a:ext>
            </a:extLst>
          </p:cNvPr>
          <p:cNvSpPr>
            <a:spLocks noGrp="1"/>
          </p:cNvSpPr>
          <p:nvPr>
            <p:ph type="title"/>
          </p:nvPr>
        </p:nvSpPr>
        <p:spPr>
          <a:xfrm>
            <a:off x="2635135" y="188001"/>
            <a:ext cx="5114962" cy="886522"/>
          </a:xfrm>
        </p:spPr>
        <p:txBody>
          <a:bodyPr>
            <a:noAutofit/>
          </a:bodyPr>
          <a:lstStyle/>
          <a:p>
            <a:r>
              <a:rPr lang="es-AR" sz="6000" b="1" dirty="0">
                <a:solidFill>
                  <a:schemeClr val="bg1"/>
                </a:solidFill>
              </a:rPr>
              <a:t>INALAMBRICOS</a:t>
            </a:r>
          </a:p>
        </p:txBody>
      </p:sp>
      <p:pic>
        <p:nvPicPr>
          <p:cNvPr id="5" name="Imagen 4">
            <a:extLst>
              <a:ext uri="{FF2B5EF4-FFF2-40B4-BE49-F238E27FC236}">
                <a16:creationId xmlns:a16="http://schemas.microsoft.com/office/drawing/2014/main" id="{CF8960F0-BA63-4532-AB09-214A1F0AA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21B87B0A-68BA-4882-8719-225F92631E0C}"/>
              </a:ext>
            </a:extLst>
          </p:cNvPr>
          <p:cNvPicPr>
            <a:picLocks noChangeAspect="1"/>
          </p:cNvPicPr>
          <p:nvPr/>
        </p:nvPicPr>
        <p:blipFill rotWithShape="1">
          <a:blip r:embed="rId3">
            <a:extLst>
              <a:ext uri="{28A0092B-C50C-407E-A947-70E740481C1C}">
                <a14:useLocalDpi xmlns:a14="http://schemas.microsoft.com/office/drawing/2010/main" val="0"/>
              </a:ext>
            </a:extLst>
          </a:blip>
          <a:srcRect l="30347" t="4932" r="31849" b="6474"/>
          <a:stretch/>
        </p:blipFill>
        <p:spPr>
          <a:xfrm>
            <a:off x="1347191" y="2051825"/>
            <a:ext cx="1757908" cy="3724508"/>
          </a:xfrm>
          <a:prstGeom prst="rect">
            <a:avLst/>
          </a:prstGeom>
        </p:spPr>
      </p:pic>
      <p:pic>
        <p:nvPicPr>
          <p:cNvPr id="9" name="Imagen 8">
            <a:extLst>
              <a:ext uri="{FF2B5EF4-FFF2-40B4-BE49-F238E27FC236}">
                <a16:creationId xmlns:a16="http://schemas.microsoft.com/office/drawing/2014/main" id="{22FA2D79-9F4A-49C4-A5B9-B1CA33E75670}"/>
              </a:ext>
            </a:extLst>
          </p:cNvPr>
          <p:cNvPicPr>
            <a:picLocks noChangeAspect="1"/>
          </p:cNvPicPr>
          <p:nvPr/>
        </p:nvPicPr>
        <p:blipFill rotWithShape="1">
          <a:blip r:embed="rId4">
            <a:extLst>
              <a:ext uri="{28A0092B-C50C-407E-A947-70E740481C1C}">
                <a14:useLocalDpi xmlns:a14="http://schemas.microsoft.com/office/drawing/2010/main" val="0"/>
              </a:ext>
            </a:extLst>
          </a:blip>
          <a:srcRect l="27184" t="8854" r="27013" b="10263"/>
          <a:stretch/>
        </p:blipFill>
        <p:spPr>
          <a:xfrm>
            <a:off x="9038611" y="2142715"/>
            <a:ext cx="2117070" cy="3724509"/>
          </a:xfrm>
          <a:prstGeom prst="rect">
            <a:avLst/>
          </a:prstGeom>
        </p:spPr>
      </p:pic>
      <p:sp>
        <p:nvSpPr>
          <p:cNvPr id="3" name="Rectángulo 2">
            <a:extLst>
              <a:ext uri="{FF2B5EF4-FFF2-40B4-BE49-F238E27FC236}">
                <a16:creationId xmlns:a16="http://schemas.microsoft.com/office/drawing/2014/main" id="{ABE04DE8-58AD-4A5B-9833-F08D2A993925}"/>
              </a:ext>
            </a:extLst>
          </p:cNvPr>
          <p:cNvSpPr/>
          <p:nvPr/>
        </p:nvSpPr>
        <p:spPr>
          <a:xfrm>
            <a:off x="1391038" y="5974921"/>
            <a:ext cx="1783161" cy="584775"/>
          </a:xfrm>
          <a:prstGeom prst="rect">
            <a:avLst/>
          </a:prstGeom>
        </p:spPr>
        <p:txBody>
          <a:bodyPr wrap="square">
            <a:spAutoFit/>
          </a:bodyPr>
          <a:lstStyle/>
          <a:p>
            <a:r>
              <a:rPr lang="es-AR" sz="3200" b="1" dirty="0"/>
              <a:t>NV35M</a:t>
            </a:r>
            <a:r>
              <a:rPr lang="es-AR" sz="3200" b="1" dirty="0">
                <a:solidFill>
                  <a:srgbClr val="FF0000"/>
                </a:solidFill>
              </a:rPr>
              <a:t>R</a:t>
            </a:r>
            <a:endParaRPr lang="es-AR" sz="3200" dirty="0">
              <a:solidFill>
                <a:srgbClr val="FF0000"/>
              </a:solidFill>
            </a:endParaRPr>
          </a:p>
        </p:txBody>
      </p:sp>
      <p:sp>
        <p:nvSpPr>
          <p:cNvPr id="4" name="Rectángulo 3">
            <a:extLst>
              <a:ext uri="{FF2B5EF4-FFF2-40B4-BE49-F238E27FC236}">
                <a16:creationId xmlns:a16="http://schemas.microsoft.com/office/drawing/2014/main" id="{72A33F2B-D279-4654-94E2-7FC51E5C5533}"/>
              </a:ext>
            </a:extLst>
          </p:cNvPr>
          <p:cNvSpPr/>
          <p:nvPr/>
        </p:nvSpPr>
        <p:spPr>
          <a:xfrm>
            <a:off x="9312310" y="5974921"/>
            <a:ext cx="1699504" cy="584775"/>
          </a:xfrm>
          <a:prstGeom prst="rect">
            <a:avLst/>
          </a:prstGeom>
        </p:spPr>
        <p:txBody>
          <a:bodyPr wrap="none">
            <a:spAutoFit/>
          </a:bodyPr>
          <a:lstStyle/>
          <a:p>
            <a:r>
              <a:rPr lang="es-AR" sz="3200" b="1" dirty="0"/>
              <a:t>NV75M</a:t>
            </a:r>
            <a:r>
              <a:rPr lang="es-AR" sz="3200" b="1" dirty="0">
                <a:solidFill>
                  <a:srgbClr val="FF0000"/>
                </a:solidFill>
              </a:rPr>
              <a:t>R</a:t>
            </a:r>
            <a:endParaRPr lang="es-AR" sz="3200" dirty="0"/>
          </a:p>
        </p:txBody>
      </p:sp>
      <p:sp>
        <p:nvSpPr>
          <p:cNvPr id="6" name="Rectángulo 5">
            <a:extLst>
              <a:ext uri="{FF2B5EF4-FFF2-40B4-BE49-F238E27FC236}">
                <a16:creationId xmlns:a16="http://schemas.microsoft.com/office/drawing/2014/main" id="{0F93ECB5-F278-46A3-9947-BE3AF405A172}"/>
              </a:ext>
            </a:extLst>
          </p:cNvPr>
          <p:cNvSpPr/>
          <p:nvPr/>
        </p:nvSpPr>
        <p:spPr>
          <a:xfrm>
            <a:off x="1282476" y="1450242"/>
            <a:ext cx="1891723" cy="584775"/>
          </a:xfrm>
          <a:prstGeom prst="rect">
            <a:avLst/>
          </a:prstGeom>
        </p:spPr>
        <p:txBody>
          <a:bodyPr wrap="square">
            <a:spAutoFit/>
          </a:bodyPr>
          <a:lstStyle/>
          <a:p>
            <a:r>
              <a:rPr lang="es-AR" sz="3200" b="1" dirty="0"/>
              <a:t>EXTERIOR</a:t>
            </a:r>
            <a:endParaRPr lang="es-AR" sz="3200" dirty="0"/>
          </a:p>
        </p:txBody>
      </p:sp>
      <p:sp>
        <p:nvSpPr>
          <p:cNvPr id="8" name="Rectángulo 7">
            <a:extLst>
              <a:ext uri="{FF2B5EF4-FFF2-40B4-BE49-F238E27FC236}">
                <a16:creationId xmlns:a16="http://schemas.microsoft.com/office/drawing/2014/main" id="{77B6D23D-FC60-423C-9B83-3FF734D21403}"/>
              </a:ext>
            </a:extLst>
          </p:cNvPr>
          <p:cNvSpPr/>
          <p:nvPr/>
        </p:nvSpPr>
        <p:spPr>
          <a:xfrm>
            <a:off x="9195291" y="1450243"/>
            <a:ext cx="1816523" cy="584775"/>
          </a:xfrm>
          <a:prstGeom prst="rect">
            <a:avLst/>
          </a:prstGeom>
        </p:spPr>
        <p:txBody>
          <a:bodyPr wrap="none">
            <a:spAutoFit/>
          </a:bodyPr>
          <a:lstStyle/>
          <a:p>
            <a:r>
              <a:rPr lang="es-AR" sz="3200" b="1" dirty="0"/>
              <a:t>INTERIOR</a:t>
            </a:r>
            <a:endParaRPr lang="es-AR" sz="3200" dirty="0"/>
          </a:p>
        </p:txBody>
      </p:sp>
      <p:pic>
        <p:nvPicPr>
          <p:cNvPr id="11" name="Imagen 10" descr="Imagen que contiene blanco, sentado&#10;&#10;Descripción generada automáticamente">
            <a:extLst>
              <a:ext uri="{FF2B5EF4-FFF2-40B4-BE49-F238E27FC236}">
                <a16:creationId xmlns:a16="http://schemas.microsoft.com/office/drawing/2014/main" id="{79B9E670-594B-41E9-AFF8-E3AB79C94E2B}"/>
              </a:ext>
            </a:extLst>
          </p:cNvPr>
          <p:cNvPicPr>
            <a:picLocks noChangeAspect="1"/>
          </p:cNvPicPr>
          <p:nvPr/>
        </p:nvPicPr>
        <p:blipFill rotWithShape="1">
          <a:blip r:embed="rId5">
            <a:extLst>
              <a:ext uri="{28A0092B-C50C-407E-A947-70E740481C1C}">
                <a14:useLocalDpi xmlns:a14="http://schemas.microsoft.com/office/drawing/2010/main" val="0"/>
              </a:ext>
            </a:extLst>
          </a:blip>
          <a:srcRect l="32175" t="13727" r="30913" b="12846"/>
          <a:stretch/>
        </p:blipFill>
        <p:spPr>
          <a:xfrm>
            <a:off x="5204398" y="2229056"/>
            <a:ext cx="1783204" cy="3547277"/>
          </a:xfrm>
          <a:prstGeom prst="rect">
            <a:avLst/>
          </a:prstGeom>
        </p:spPr>
      </p:pic>
      <p:sp>
        <p:nvSpPr>
          <p:cNvPr id="12" name="Rectángulo 11">
            <a:extLst>
              <a:ext uri="{FF2B5EF4-FFF2-40B4-BE49-F238E27FC236}">
                <a16:creationId xmlns:a16="http://schemas.microsoft.com/office/drawing/2014/main" id="{528A051F-7370-40B3-A7BA-1C6CA2CCA18E}"/>
              </a:ext>
            </a:extLst>
          </p:cNvPr>
          <p:cNvSpPr/>
          <p:nvPr/>
        </p:nvSpPr>
        <p:spPr>
          <a:xfrm>
            <a:off x="5192616" y="5974921"/>
            <a:ext cx="1912703" cy="584775"/>
          </a:xfrm>
          <a:prstGeom prst="rect">
            <a:avLst/>
          </a:prstGeom>
        </p:spPr>
        <p:txBody>
          <a:bodyPr wrap="none">
            <a:spAutoFit/>
          </a:bodyPr>
          <a:lstStyle/>
          <a:p>
            <a:r>
              <a:rPr lang="es-AR" sz="3200" b="1" dirty="0"/>
              <a:t>NV780M</a:t>
            </a:r>
            <a:r>
              <a:rPr lang="es-AR" sz="3200" b="1" dirty="0">
                <a:solidFill>
                  <a:srgbClr val="FF0000"/>
                </a:solidFill>
              </a:rPr>
              <a:t>R</a:t>
            </a:r>
            <a:endParaRPr lang="es-AR" sz="3200" dirty="0"/>
          </a:p>
        </p:txBody>
      </p:sp>
      <p:sp>
        <p:nvSpPr>
          <p:cNvPr id="13" name="Rectángulo 12">
            <a:extLst>
              <a:ext uri="{FF2B5EF4-FFF2-40B4-BE49-F238E27FC236}">
                <a16:creationId xmlns:a16="http://schemas.microsoft.com/office/drawing/2014/main" id="{2DBAC992-EA88-4801-9AC4-F7487EEDC3C7}"/>
              </a:ext>
            </a:extLst>
          </p:cNvPr>
          <p:cNvSpPr/>
          <p:nvPr/>
        </p:nvSpPr>
        <p:spPr>
          <a:xfrm>
            <a:off x="5164494" y="1443430"/>
            <a:ext cx="1863011" cy="584775"/>
          </a:xfrm>
          <a:prstGeom prst="rect">
            <a:avLst/>
          </a:prstGeom>
        </p:spPr>
        <p:txBody>
          <a:bodyPr wrap="none">
            <a:spAutoFit/>
          </a:bodyPr>
          <a:lstStyle/>
          <a:p>
            <a:r>
              <a:rPr lang="es-AR" sz="3200" b="1" dirty="0"/>
              <a:t>EXTERIOR</a:t>
            </a:r>
            <a:endParaRPr lang="es-AR" sz="3200" dirty="0"/>
          </a:p>
        </p:txBody>
      </p:sp>
    </p:spTree>
    <p:extLst>
      <p:ext uri="{BB962C8B-B14F-4D97-AF65-F5344CB8AC3E}">
        <p14:creationId xmlns:p14="http://schemas.microsoft.com/office/powerpoint/2010/main" val="411814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28066BC5-AA46-49DD-A9B3-FCCE83688B3F}"/>
              </a:ext>
            </a:extLst>
          </p:cNvPr>
          <p:cNvSpPr txBox="1"/>
          <p:nvPr/>
        </p:nvSpPr>
        <p:spPr>
          <a:xfrm>
            <a:off x="6289288" y="2743199"/>
            <a:ext cx="5273058" cy="192987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AR" sz="6000" b="1" i="0" u="none" strike="noStrike" kern="1200" cap="none" spc="0" normalizeH="0" baseline="0" noProof="0" dirty="0">
                <a:ln>
                  <a:noFill/>
                </a:ln>
                <a:solidFill>
                  <a:prstClr val="white"/>
                </a:solidFill>
                <a:effectLst/>
                <a:uLnTx/>
                <a:uFillTx/>
                <a:latin typeface="Calibri" panose="020F0502020204030204"/>
                <a:ea typeface="+mn-ea"/>
                <a:cs typeface="+mn-cs"/>
              </a:rPr>
              <a:t>CONTACTOS INALAMBRICOS</a:t>
            </a:r>
            <a:endParaRPr kumimoji="0" lang="en-US" sz="6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96D3D6F6-4F22-4FCF-8049-60509C0CE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2502044"/>
            <a:ext cx="4047843" cy="485741"/>
          </a:xfrm>
          <a:prstGeom prst="rect">
            <a:avLst/>
          </a:prstGeom>
        </p:spPr>
      </p:pic>
    </p:spTree>
    <p:extLst>
      <p:ext uri="{BB962C8B-B14F-4D97-AF65-F5344CB8AC3E}">
        <p14:creationId xmlns:p14="http://schemas.microsoft.com/office/powerpoint/2010/main" val="4248038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83C5D-9720-4559-ACF0-CCD5F1D58E56}"/>
              </a:ext>
            </a:extLst>
          </p:cNvPr>
          <p:cNvSpPr>
            <a:spLocks noGrp="1"/>
          </p:cNvSpPr>
          <p:nvPr>
            <p:ph type="title"/>
          </p:nvPr>
        </p:nvSpPr>
        <p:spPr>
          <a:xfrm>
            <a:off x="3442050" y="205357"/>
            <a:ext cx="4563452" cy="853794"/>
          </a:xfrm>
        </p:spPr>
        <p:txBody>
          <a:bodyPr>
            <a:noAutofit/>
          </a:bodyPr>
          <a:lstStyle/>
          <a:p>
            <a:r>
              <a:rPr lang="es-AR" sz="6000" b="1" dirty="0">
                <a:solidFill>
                  <a:schemeClr val="bg1"/>
                </a:solidFill>
              </a:rPr>
              <a:t>DCT FAMILIA</a:t>
            </a:r>
          </a:p>
        </p:txBody>
      </p:sp>
      <p:sp>
        <p:nvSpPr>
          <p:cNvPr id="4" name="Marcador de texto 3">
            <a:extLst>
              <a:ext uri="{FF2B5EF4-FFF2-40B4-BE49-F238E27FC236}">
                <a16:creationId xmlns:a16="http://schemas.microsoft.com/office/drawing/2014/main" id="{E56E74C6-9FBD-45D2-AA2D-837326277A8A}"/>
              </a:ext>
            </a:extLst>
          </p:cNvPr>
          <p:cNvSpPr>
            <a:spLocks noGrp="1"/>
          </p:cNvSpPr>
          <p:nvPr>
            <p:ph type="body" sz="half" idx="2"/>
          </p:nvPr>
        </p:nvSpPr>
        <p:spPr>
          <a:xfrm>
            <a:off x="83955" y="4249206"/>
            <a:ext cx="3671280" cy="2608794"/>
          </a:xfrm>
        </p:spPr>
        <p:txBody>
          <a:bodyPr>
            <a:normAutofit/>
          </a:bodyPr>
          <a:lstStyle/>
          <a:p>
            <a:r>
              <a:rPr lang="es-AR" sz="1800" dirty="0"/>
              <a:t>- Puertas y ventanas</a:t>
            </a:r>
          </a:p>
          <a:p>
            <a:r>
              <a:rPr lang="es-AR" sz="1800" dirty="0"/>
              <a:t>- Diseño atractivo</a:t>
            </a:r>
          </a:p>
          <a:p>
            <a:r>
              <a:rPr lang="es-AR" sz="1800" dirty="0"/>
              <a:t>- 2 zonas</a:t>
            </a:r>
          </a:p>
          <a:p>
            <a:r>
              <a:rPr lang="es-AR" sz="1800" dirty="0"/>
              <a:t>- Alcance hasta 35 o 70 metros</a:t>
            </a:r>
          </a:p>
          <a:p>
            <a:r>
              <a:rPr lang="es-AR" sz="1800" dirty="0"/>
              <a:t>- Detección batería baja</a:t>
            </a:r>
          </a:p>
          <a:p>
            <a:r>
              <a:rPr lang="es-AR" sz="1800" dirty="0"/>
              <a:t>- Alimentado con 2 pilas AAA</a:t>
            </a:r>
          </a:p>
          <a:p>
            <a:endParaRPr lang="es-AR" dirty="0"/>
          </a:p>
          <a:p>
            <a:pPr marL="285750" indent="-285750">
              <a:buFontTx/>
              <a:buChar char="-"/>
            </a:pPr>
            <a:endParaRPr lang="es-AR" dirty="0"/>
          </a:p>
          <a:p>
            <a:endParaRPr lang="es-AR" dirty="0"/>
          </a:p>
        </p:txBody>
      </p:sp>
      <p:pic>
        <p:nvPicPr>
          <p:cNvPr id="5" name="Imagen 4">
            <a:extLst>
              <a:ext uri="{FF2B5EF4-FFF2-40B4-BE49-F238E27FC236}">
                <a16:creationId xmlns:a16="http://schemas.microsoft.com/office/drawing/2014/main" id="{088D217F-5334-4225-8E93-409BEC029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14781CF4-93B7-41A1-B472-BE6B8E7A886B}"/>
              </a:ext>
            </a:extLst>
          </p:cNvPr>
          <p:cNvPicPr>
            <a:picLocks noChangeAspect="1"/>
          </p:cNvPicPr>
          <p:nvPr/>
        </p:nvPicPr>
        <p:blipFill rotWithShape="1">
          <a:blip r:embed="rId3">
            <a:extLst>
              <a:ext uri="{28A0092B-C50C-407E-A947-70E740481C1C}">
                <a14:useLocalDpi xmlns:a14="http://schemas.microsoft.com/office/drawing/2010/main" val="0"/>
              </a:ext>
            </a:extLst>
          </a:blip>
          <a:srcRect l="24157" t="12830" r="28374" b="11595"/>
          <a:stretch/>
        </p:blipFill>
        <p:spPr>
          <a:xfrm>
            <a:off x="858644" y="1593423"/>
            <a:ext cx="1616928" cy="2398714"/>
          </a:xfrm>
          <a:prstGeom prst="rect">
            <a:avLst/>
          </a:prstGeom>
        </p:spPr>
      </p:pic>
      <p:pic>
        <p:nvPicPr>
          <p:cNvPr id="6" name="Imagen 5">
            <a:extLst>
              <a:ext uri="{FF2B5EF4-FFF2-40B4-BE49-F238E27FC236}">
                <a16:creationId xmlns:a16="http://schemas.microsoft.com/office/drawing/2014/main" id="{0360273E-7AB7-4B50-84FB-C9DC660B7C29}"/>
              </a:ext>
            </a:extLst>
          </p:cNvPr>
          <p:cNvPicPr>
            <a:picLocks noChangeAspect="1"/>
          </p:cNvPicPr>
          <p:nvPr/>
        </p:nvPicPr>
        <p:blipFill rotWithShape="1">
          <a:blip r:embed="rId4">
            <a:extLst>
              <a:ext uri="{28A0092B-C50C-407E-A947-70E740481C1C}">
                <a14:useLocalDpi xmlns:a14="http://schemas.microsoft.com/office/drawing/2010/main" val="0"/>
              </a:ext>
            </a:extLst>
          </a:blip>
          <a:srcRect l="17451" t="23888" r="17644" b="25009"/>
          <a:stretch/>
        </p:blipFill>
        <p:spPr>
          <a:xfrm>
            <a:off x="4349635" y="2163731"/>
            <a:ext cx="2210823" cy="1505020"/>
          </a:xfrm>
          <a:prstGeom prst="rect">
            <a:avLst/>
          </a:prstGeom>
        </p:spPr>
      </p:pic>
      <p:pic>
        <p:nvPicPr>
          <p:cNvPr id="9" name="Imagen 8">
            <a:extLst>
              <a:ext uri="{FF2B5EF4-FFF2-40B4-BE49-F238E27FC236}">
                <a16:creationId xmlns:a16="http://schemas.microsoft.com/office/drawing/2014/main" id="{E68A71A1-13EB-49EB-8363-DB00FC78B847}"/>
              </a:ext>
            </a:extLst>
          </p:cNvPr>
          <p:cNvPicPr>
            <a:picLocks noChangeAspect="1"/>
          </p:cNvPicPr>
          <p:nvPr/>
        </p:nvPicPr>
        <p:blipFill rotWithShape="1">
          <a:blip r:embed="rId5">
            <a:extLst>
              <a:ext uri="{28A0092B-C50C-407E-A947-70E740481C1C}">
                <a14:useLocalDpi xmlns:a14="http://schemas.microsoft.com/office/drawing/2010/main" val="0"/>
              </a:ext>
            </a:extLst>
          </a:blip>
          <a:srcRect l="31635" t="6289" r="30667" b="4162"/>
          <a:stretch/>
        </p:blipFill>
        <p:spPr>
          <a:xfrm>
            <a:off x="8848886" y="1761893"/>
            <a:ext cx="1202059" cy="2398714"/>
          </a:xfrm>
          <a:prstGeom prst="rect">
            <a:avLst/>
          </a:prstGeom>
        </p:spPr>
      </p:pic>
      <p:sp>
        <p:nvSpPr>
          <p:cNvPr id="10" name="Rectángulo 9">
            <a:extLst>
              <a:ext uri="{FF2B5EF4-FFF2-40B4-BE49-F238E27FC236}">
                <a16:creationId xmlns:a16="http://schemas.microsoft.com/office/drawing/2014/main" id="{527F300A-F136-4B10-8AC3-18E553E6C121}"/>
              </a:ext>
            </a:extLst>
          </p:cNvPr>
          <p:cNvSpPr/>
          <p:nvPr/>
        </p:nvSpPr>
        <p:spPr>
          <a:xfrm>
            <a:off x="4349636" y="4272105"/>
            <a:ext cx="3269083" cy="2400657"/>
          </a:xfrm>
          <a:prstGeom prst="rect">
            <a:avLst/>
          </a:prstGeom>
        </p:spPr>
        <p:txBody>
          <a:bodyPr wrap="square">
            <a:spAutoFit/>
          </a:bodyPr>
          <a:lstStyle/>
          <a:p>
            <a:r>
              <a:rPr lang="es-AR" dirty="0"/>
              <a:t>- Puertas y ventanas</a:t>
            </a:r>
          </a:p>
          <a:p>
            <a:endParaRPr lang="es-AR" dirty="0"/>
          </a:p>
          <a:p>
            <a:r>
              <a:rPr lang="es-AR" dirty="0"/>
              <a:t>- 1 zonas</a:t>
            </a:r>
          </a:p>
          <a:p>
            <a:endParaRPr lang="es-AR" dirty="0"/>
          </a:p>
          <a:p>
            <a:r>
              <a:rPr lang="es-AR" dirty="0"/>
              <a:t>- Alcance hasta 20 o 40 metros</a:t>
            </a:r>
          </a:p>
          <a:p>
            <a:endParaRPr lang="es-AR" dirty="0"/>
          </a:p>
          <a:p>
            <a:r>
              <a:rPr lang="es-AR" dirty="0"/>
              <a:t>- Alimentado con pila DL2450</a:t>
            </a:r>
          </a:p>
          <a:p>
            <a:endParaRPr lang="es-AR" sz="2400" dirty="0"/>
          </a:p>
        </p:txBody>
      </p:sp>
      <p:sp>
        <p:nvSpPr>
          <p:cNvPr id="11" name="Rectángulo 10">
            <a:extLst>
              <a:ext uri="{FF2B5EF4-FFF2-40B4-BE49-F238E27FC236}">
                <a16:creationId xmlns:a16="http://schemas.microsoft.com/office/drawing/2014/main" id="{D00D28CF-7263-4B6F-8A6D-A7540737D08E}"/>
              </a:ext>
            </a:extLst>
          </p:cNvPr>
          <p:cNvSpPr/>
          <p:nvPr/>
        </p:nvSpPr>
        <p:spPr>
          <a:xfrm>
            <a:off x="8213120" y="4250394"/>
            <a:ext cx="3747911" cy="2862322"/>
          </a:xfrm>
          <a:prstGeom prst="rect">
            <a:avLst/>
          </a:prstGeom>
        </p:spPr>
        <p:txBody>
          <a:bodyPr wrap="square">
            <a:spAutoFit/>
          </a:bodyPr>
          <a:lstStyle/>
          <a:p>
            <a:r>
              <a:rPr lang="es-AR" dirty="0"/>
              <a:t>- Para embutir</a:t>
            </a:r>
          </a:p>
          <a:p>
            <a:endParaRPr lang="es-AR" dirty="0"/>
          </a:p>
          <a:p>
            <a:r>
              <a:rPr lang="es-AR" dirty="0"/>
              <a:t>- 1 zonas</a:t>
            </a:r>
          </a:p>
          <a:p>
            <a:endParaRPr lang="es-AR" dirty="0"/>
          </a:p>
          <a:p>
            <a:r>
              <a:rPr lang="es-AR" dirty="0"/>
              <a:t>- Alcance hasta 20 o 40 metros</a:t>
            </a:r>
          </a:p>
          <a:p>
            <a:endParaRPr lang="es-AR" dirty="0"/>
          </a:p>
          <a:p>
            <a:r>
              <a:rPr lang="es-AR" dirty="0"/>
              <a:t>- Montaje en perforación 16mm</a:t>
            </a:r>
          </a:p>
          <a:p>
            <a:endParaRPr lang="es-AR" dirty="0"/>
          </a:p>
          <a:p>
            <a:r>
              <a:rPr lang="es-AR" dirty="0"/>
              <a:t>- Alimentado con 1 pila AAA</a:t>
            </a:r>
          </a:p>
          <a:p>
            <a:endParaRPr lang="es-AR" dirty="0"/>
          </a:p>
        </p:txBody>
      </p:sp>
      <p:sp>
        <p:nvSpPr>
          <p:cNvPr id="3" name="Rectángulo 2">
            <a:extLst>
              <a:ext uri="{FF2B5EF4-FFF2-40B4-BE49-F238E27FC236}">
                <a16:creationId xmlns:a16="http://schemas.microsoft.com/office/drawing/2014/main" id="{D36D463C-A7F2-43AD-95CF-88095172329A}"/>
              </a:ext>
            </a:extLst>
          </p:cNvPr>
          <p:cNvSpPr/>
          <p:nvPr/>
        </p:nvSpPr>
        <p:spPr>
          <a:xfrm>
            <a:off x="2233383" y="2163731"/>
            <a:ext cx="1202059" cy="523220"/>
          </a:xfrm>
          <a:prstGeom prst="rect">
            <a:avLst/>
          </a:prstGeom>
        </p:spPr>
        <p:txBody>
          <a:bodyPr wrap="square">
            <a:spAutoFit/>
          </a:bodyPr>
          <a:lstStyle/>
          <a:p>
            <a:r>
              <a:rPr lang="es-AR" sz="2800" b="1" dirty="0"/>
              <a:t>DCT10</a:t>
            </a:r>
            <a:endParaRPr lang="es-AR" sz="2800" dirty="0"/>
          </a:p>
        </p:txBody>
      </p:sp>
      <p:sp>
        <p:nvSpPr>
          <p:cNvPr id="8" name="Rectángulo 7">
            <a:extLst>
              <a:ext uri="{FF2B5EF4-FFF2-40B4-BE49-F238E27FC236}">
                <a16:creationId xmlns:a16="http://schemas.microsoft.com/office/drawing/2014/main" id="{852066F5-C897-4ACB-9849-B3E1B25BE09E}"/>
              </a:ext>
            </a:extLst>
          </p:cNvPr>
          <p:cNvSpPr/>
          <p:nvPr/>
        </p:nvSpPr>
        <p:spPr>
          <a:xfrm>
            <a:off x="6510797" y="2163731"/>
            <a:ext cx="963854" cy="523220"/>
          </a:xfrm>
          <a:prstGeom prst="rect">
            <a:avLst/>
          </a:prstGeom>
        </p:spPr>
        <p:txBody>
          <a:bodyPr wrap="none">
            <a:spAutoFit/>
          </a:bodyPr>
          <a:lstStyle/>
          <a:p>
            <a:r>
              <a:rPr lang="es-AR" sz="2800" b="1" dirty="0"/>
              <a:t>DCT2</a:t>
            </a:r>
            <a:endParaRPr lang="es-AR" sz="2800" dirty="0"/>
          </a:p>
        </p:txBody>
      </p:sp>
      <p:sp>
        <p:nvSpPr>
          <p:cNvPr id="12" name="Rectángulo 11">
            <a:extLst>
              <a:ext uri="{FF2B5EF4-FFF2-40B4-BE49-F238E27FC236}">
                <a16:creationId xmlns:a16="http://schemas.microsoft.com/office/drawing/2014/main" id="{D9BAB9E8-4F6F-4FA3-8F14-C022E1A8E896}"/>
              </a:ext>
            </a:extLst>
          </p:cNvPr>
          <p:cNvSpPr/>
          <p:nvPr/>
        </p:nvSpPr>
        <p:spPr>
          <a:xfrm>
            <a:off x="10286388" y="2163731"/>
            <a:ext cx="963854" cy="523220"/>
          </a:xfrm>
          <a:prstGeom prst="rect">
            <a:avLst/>
          </a:prstGeom>
        </p:spPr>
        <p:txBody>
          <a:bodyPr wrap="none">
            <a:spAutoFit/>
          </a:bodyPr>
          <a:lstStyle/>
          <a:p>
            <a:r>
              <a:rPr lang="es-AR" sz="2800" b="1" dirty="0"/>
              <a:t>DCT6</a:t>
            </a:r>
            <a:endParaRPr lang="es-AR" sz="2800" dirty="0"/>
          </a:p>
        </p:txBody>
      </p:sp>
    </p:spTree>
    <p:extLst>
      <p:ext uri="{BB962C8B-B14F-4D97-AF65-F5344CB8AC3E}">
        <p14:creationId xmlns:p14="http://schemas.microsoft.com/office/powerpoint/2010/main" val="395995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3AA9E-95F6-470C-80F8-F072BE788DAE}"/>
              </a:ext>
            </a:extLst>
          </p:cNvPr>
          <p:cNvSpPr>
            <a:spLocks noGrp="1"/>
          </p:cNvSpPr>
          <p:nvPr>
            <p:ph type="title"/>
          </p:nvPr>
        </p:nvSpPr>
        <p:spPr>
          <a:xfrm>
            <a:off x="4337824" y="209940"/>
            <a:ext cx="2587083" cy="864945"/>
          </a:xfrm>
        </p:spPr>
        <p:txBody>
          <a:bodyPr>
            <a:noAutofit/>
          </a:bodyPr>
          <a:lstStyle/>
          <a:p>
            <a:r>
              <a:rPr lang="es-AR" sz="6000" b="1" dirty="0">
                <a:solidFill>
                  <a:schemeClr val="bg1"/>
                </a:solidFill>
              </a:rPr>
              <a:t>GS250</a:t>
            </a:r>
          </a:p>
        </p:txBody>
      </p:sp>
      <p:sp>
        <p:nvSpPr>
          <p:cNvPr id="7" name="Marcador de texto 6">
            <a:extLst>
              <a:ext uri="{FF2B5EF4-FFF2-40B4-BE49-F238E27FC236}">
                <a16:creationId xmlns:a16="http://schemas.microsoft.com/office/drawing/2014/main" id="{9A216D3B-3377-4BDE-A88F-A563CACC1D1D}"/>
              </a:ext>
            </a:extLst>
          </p:cNvPr>
          <p:cNvSpPr>
            <a:spLocks noGrp="1"/>
          </p:cNvSpPr>
          <p:nvPr>
            <p:ph type="body" sz="half" idx="2"/>
          </p:nvPr>
        </p:nvSpPr>
        <p:spPr>
          <a:xfrm>
            <a:off x="196198" y="2287179"/>
            <a:ext cx="5241072" cy="4066982"/>
          </a:xfrm>
        </p:spPr>
        <p:txBody>
          <a:bodyPr/>
          <a:lstStyle/>
          <a:p>
            <a:r>
              <a:rPr lang="es-AR" sz="2400" dirty="0"/>
              <a:t>- Detección por acelerómetro de 3 ejes (X,Y,Z)</a:t>
            </a:r>
          </a:p>
          <a:p>
            <a:endParaRPr lang="es-AR" sz="2400" dirty="0"/>
          </a:p>
          <a:p>
            <a:r>
              <a:rPr lang="es-AR" sz="2400" dirty="0"/>
              <a:t>-  Protección de objetos fijos</a:t>
            </a:r>
          </a:p>
          <a:p>
            <a:endParaRPr lang="es-AR" sz="2400" dirty="0"/>
          </a:p>
          <a:p>
            <a:r>
              <a:rPr lang="es-AR" sz="2400" dirty="0"/>
              <a:t>- Detección inmediata</a:t>
            </a:r>
          </a:p>
          <a:p>
            <a:endParaRPr lang="es-AR" sz="2400" dirty="0"/>
          </a:p>
          <a:p>
            <a:r>
              <a:rPr lang="es-AR" sz="2400" dirty="0"/>
              <a:t>- Detección de manipulación </a:t>
            </a:r>
          </a:p>
          <a:p>
            <a:pPr marL="342900" indent="-342900">
              <a:buFontTx/>
              <a:buChar char="-"/>
            </a:pPr>
            <a:endParaRPr lang="es-AR" sz="2400" dirty="0"/>
          </a:p>
          <a:p>
            <a:pPr marL="285750" indent="-285750">
              <a:buFontTx/>
              <a:buChar char="-"/>
            </a:pPr>
            <a:endParaRPr lang="es-AR" dirty="0"/>
          </a:p>
        </p:txBody>
      </p:sp>
      <p:pic>
        <p:nvPicPr>
          <p:cNvPr id="5" name="Imagen 4">
            <a:extLst>
              <a:ext uri="{FF2B5EF4-FFF2-40B4-BE49-F238E27FC236}">
                <a16:creationId xmlns:a16="http://schemas.microsoft.com/office/drawing/2014/main" id="{1FB36CED-1E37-4202-B0F1-BBD51C3EE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19881"/>
            <a:ext cx="3747911" cy="445064"/>
          </a:xfrm>
          <a:prstGeom prst="rect">
            <a:avLst/>
          </a:prstGeom>
        </p:spPr>
      </p:pic>
      <p:pic>
        <p:nvPicPr>
          <p:cNvPr id="9" name="Imagen 8">
            <a:extLst>
              <a:ext uri="{FF2B5EF4-FFF2-40B4-BE49-F238E27FC236}">
                <a16:creationId xmlns:a16="http://schemas.microsoft.com/office/drawing/2014/main" id="{BCDDC337-9CE7-432B-995F-4777BAF32660}"/>
              </a:ext>
            </a:extLst>
          </p:cNvPr>
          <p:cNvPicPr>
            <a:picLocks noChangeAspect="1"/>
          </p:cNvPicPr>
          <p:nvPr/>
        </p:nvPicPr>
        <p:blipFill rotWithShape="1">
          <a:blip r:embed="rId4">
            <a:extLst>
              <a:ext uri="{28A0092B-C50C-407E-A947-70E740481C1C}">
                <a14:useLocalDpi xmlns:a14="http://schemas.microsoft.com/office/drawing/2010/main" val="0"/>
              </a:ext>
            </a:extLst>
          </a:blip>
          <a:srcRect l="36086" t="22642" r="36794" b="16951"/>
          <a:stretch/>
        </p:blipFill>
        <p:spPr>
          <a:xfrm>
            <a:off x="5906593" y="2287179"/>
            <a:ext cx="1722782" cy="3837201"/>
          </a:xfrm>
          <a:prstGeom prst="rect">
            <a:avLst/>
          </a:prstGeom>
        </p:spPr>
      </p:pic>
      <p:pic>
        <p:nvPicPr>
          <p:cNvPr id="4" name="Imagen 3">
            <a:extLst>
              <a:ext uri="{FF2B5EF4-FFF2-40B4-BE49-F238E27FC236}">
                <a16:creationId xmlns:a16="http://schemas.microsoft.com/office/drawing/2014/main" id="{112342EF-6024-4AF3-AF1D-934EDD665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9818" y="2287179"/>
            <a:ext cx="3837201" cy="3837201"/>
          </a:xfrm>
          <a:prstGeom prst="rect">
            <a:avLst/>
          </a:prstGeom>
        </p:spPr>
      </p:pic>
    </p:spTree>
    <p:extLst>
      <p:ext uri="{BB962C8B-B14F-4D97-AF65-F5344CB8AC3E}">
        <p14:creationId xmlns:p14="http://schemas.microsoft.com/office/powerpoint/2010/main" val="1202011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DA69D-5FD2-48FE-9F1F-2C4C13868445}"/>
              </a:ext>
            </a:extLst>
          </p:cNvPr>
          <p:cNvSpPr>
            <a:spLocks noGrp="1"/>
          </p:cNvSpPr>
          <p:nvPr>
            <p:ph type="title"/>
          </p:nvPr>
        </p:nvSpPr>
        <p:spPr>
          <a:xfrm>
            <a:off x="4505093" y="209940"/>
            <a:ext cx="2196789" cy="864945"/>
          </a:xfrm>
        </p:spPr>
        <p:txBody>
          <a:bodyPr>
            <a:noAutofit/>
          </a:bodyPr>
          <a:lstStyle/>
          <a:p>
            <a:r>
              <a:rPr lang="es-AR" sz="6000" b="1" dirty="0">
                <a:solidFill>
                  <a:schemeClr val="bg1"/>
                </a:solidFill>
              </a:rPr>
              <a:t>G550</a:t>
            </a:r>
          </a:p>
        </p:txBody>
      </p:sp>
      <p:sp>
        <p:nvSpPr>
          <p:cNvPr id="4" name="Marcador de texto 3">
            <a:extLst>
              <a:ext uri="{FF2B5EF4-FFF2-40B4-BE49-F238E27FC236}">
                <a16:creationId xmlns:a16="http://schemas.microsoft.com/office/drawing/2014/main" id="{31506913-D02B-4051-BE00-E998108662F3}"/>
              </a:ext>
            </a:extLst>
          </p:cNvPr>
          <p:cNvSpPr>
            <a:spLocks noGrp="1"/>
          </p:cNvSpPr>
          <p:nvPr>
            <p:ph type="body" sz="half" idx="2"/>
          </p:nvPr>
        </p:nvSpPr>
        <p:spPr>
          <a:xfrm>
            <a:off x="33398" y="2084695"/>
            <a:ext cx="6062602" cy="3824786"/>
          </a:xfrm>
        </p:spPr>
        <p:txBody>
          <a:bodyPr>
            <a:normAutofit lnSpcReduction="10000"/>
          </a:bodyPr>
          <a:lstStyle/>
          <a:p>
            <a:r>
              <a:rPr lang="es-AR" sz="2400" dirty="0"/>
              <a:t>- Diseño moderno y elegante</a:t>
            </a:r>
          </a:p>
          <a:p>
            <a:endParaRPr lang="es-AR" sz="2400" dirty="0"/>
          </a:p>
          <a:p>
            <a:r>
              <a:rPr lang="es-AR" sz="2400" dirty="0"/>
              <a:t>- Análisis de impacto y choque</a:t>
            </a:r>
          </a:p>
          <a:p>
            <a:endParaRPr lang="es-AR" sz="2400" dirty="0"/>
          </a:p>
          <a:p>
            <a:r>
              <a:rPr lang="es-AR" sz="2400" dirty="0"/>
              <a:t>- Detecta la rotura de diferentes tipos de vidrio</a:t>
            </a:r>
          </a:p>
          <a:p>
            <a:endParaRPr lang="es-AR" sz="2400" dirty="0"/>
          </a:p>
          <a:p>
            <a:r>
              <a:rPr lang="es-AR" sz="2400" dirty="0"/>
              <a:t>- Calibrado de fabrica</a:t>
            </a:r>
          </a:p>
          <a:p>
            <a:endParaRPr lang="es-AR" sz="2400" dirty="0"/>
          </a:p>
          <a:p>
            <a:r>
              <a:rPr lang="es-AR" sz="2400" dirty="0"/>
              <a:t>- Emplea 3 </a:t>
            </a:r>
            <a:r>
              <a:rPr lang="es-AR" sz="2400" dirty="0" err="1"/>
              <a:t>baterias</a:t>
            </a:r>
            <a:r>
              <a:rPr lang="es-AR" sz="2400" dirty="0"/>
              <a:t> AAA</a:t>
            </a:r>
          </a:p>
          <a:p>
            <a:pPr marL="285750" indent="-285750">
              <a:buFontTx/>
              <a:buChar char="-"/>
            </a:pPr>
            <a:endParaRPr lang="es-AR" dirty="0"/>
          </a:p>
        </p:txBody>
      </p:sp>
      <p:pic>
        <p:nvPicPr>
          <p:cNvPr id="5" name="Imagen 4">
            <a:extLst>
              <a:ext uri="{FF2B5EF4-FFF2-40B4-BE49-F238E27FC236}">
                <a16:creationId xmlns:a16="http://schemas.microsoft.com/office/drawing/2014/main" id="{17742CCA-3C0B-4164-9154-8FAD68F5C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19881"/>
            <a:ext cx="3747911" cy="445064"/>
          </a:xfrm>
          <a:prstGeom prst="rect">
            <a:avLst/>
          </a:prstGeom>
        </p:spPr>
      </p:pic>
      <p:pic>
        <p:nvPicPr>
          <p:cNvPr id="7" name="Imagen 6">
            <a:extLst>
              <a:ext uri="{FF2B5EF4-FFF2-40B4-BE49-F238E27FC236}">
                <a16:creationId xmlns:a16="http://schemas.microsoft.com/office/drawing/2014/main" id="{6A717353-9A1C-4B8E-AE01-82E1A7668AD7}"/>
              </a:ext>
            </a:extLst>
          </p:cNvPr>
          <p:cNvPicPr>
            <a:picLocks noChangeAspect="1"/>
          </p:cNvPicPr>
          <p:nvPr/>
        </p:nvPicPr>
        <p:blipFill rotWithShape="1">
          <a:blip r:embed="rId4">
            <a:extLst>
              <a:ext uri="{28A0092B-C50C-407E-A947-70E740481C1C}">
                <a14:useLocalDpi xmlns:a14="http://schemas.microsoft.com/office/drawing/2010/main" val="0"/>
              </a:ext>
            </a:extLst>
          </a:blip>
          <a:srcRect l="21027" t="5080" r="20359" b="4372"/>
          <a:stretch/>
        </p:blipFill>
        <p:spPr>
          <a:xfrm>
            <a:off x="7394036" y="1497172"/>
            <a:ext cx="1972117" cy="3046613"/>
          </a:xfrm>
          <a:prstGeom prst="rect">
            <a:avLst/>
          </a:prstGeom>
        </p:spPr>
      </p:pic>
      <p:pic>
        <p:nvPicPr>
          <p:cNvPr id="8" name="Imagen 7">
            <a:extLst>
              <a:ext uri="{FF2B5EF4-FFF2-40B4-BE49-F238E27FC236}">
                <a16:creationId xmlns:a16="http://schemas.microsoft.com/office/drawing/2014/main" id="{F7C341B8-92E9-41D8-BCA4-4B9F8E91E346}"/>
              </a:ext>
            </a:extLst>
          </p:cNvPr>
          <p:cNvPicPr>
            <a:picLocks noChangeAspect="1"/>
          </p:cNvPicPr>
          <p:nvPr/>
        </p:nvPicPr>
        <p:blipFill rotWithShape="1">
          <a:blip r:embed="rId5"/>
          <a:srcRect l="2496" r="5269" b="14747"/>
          <a:stretch/>
        </p:blipFill>
        <p:spPr>
          <a:xfrm>
            <a:off x="4940490" y="4753725"/>
            <a:ext cx="6879209" cy="1981630"/>
          </a:xfrm>
          <a:prstGeom prst="rect">
            <a:avLst/>
          </a:prstGeom>
        </p:spPr>
      </p:pic>
    </p:spTree>
    <p:extLst>
      <p:ext uri="{BB962C8B-B14F-4D97-AF65-F5344CB8AC3E}">
        <p14:creationId xmlns:p14="http://schemas.microsoft.com/office/powerpoint/2010/main" val="27960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61BC0-DABA-4A42-A072-982B47747995}"/>
              </a:ext>
            </a:extLst>
          </p:cNvPr>
          <p:cNvSpPr>
            <a:spLocks noGrp="1"/>
          </p:cNvSpPr>
          <p:nvPr>
            <p:ph type="title"/>
          </p:nvPr>
        </p:nvSpPr>
        <p:spPr>
          <a:xfrm>
            <a:off x="3962402" y="194118"/>
            <a:ext cx="3066585" cy="874287"/>
          </a:xfrm>
        </p:spPr>
        <p:txBody>
          <a:bodyPr>
            <a:noAutofit/>
          </a:bodyPr>
          <a:lstStyle/>
          <a:p>
            <a:r>
              <a:rPr lang="es-AR" sz="6000" b="1" dirty="0">
                <a:solidFill>
                  <a:schemeClr val="bg1"/>
                </a:solidFill>
              </a:rPr>
              <a:t>2WPGM</a:t>
            </a:r>
          </a:p>
        </p:txBody>
      </p:sp>
      <p:sp>
        <p:nvSpPr>
          <p:cNvPr id="4" name="Marcador de texto 3">
            <a:extLst>
              <a:ext uri="{FF2B5EF4-FFF2-40B4-BE49-F238E27FC236}">
                <a16:creationId xmlns:a16="http://schemas.microsoft.com/office/drawing/2014/main" id="{D0EF2B5E-EF7F-41AF-BEFE-6EBA4E15B09F}"/>
              </a:ext>
            </a:extLst>
          </p:cNvPr>
          <p:cNvSpPr>
            <a:spLocks noGrp="1"/>
          </p:cNvSpPr>
          <p:nvPr>
            <p:ph type="body" sz="half" idx="2"/>
          </p:nvPr>
        </p:nvSpPr>
        <p:spPr>
          <a:xfrm>
            <a:off x="177649" y="2439139"/>
            <a:ext cx="4116056" cy="3570121"/>
          </a:xfrm>
        </p:spPr>
        <p:txBody>
          <a:bodyPr>
            <a:normAutofit/>
          </a:bodyPr>
          <a:lstStyle/>
          <a:p>
            <a:r>
              <a:rPr lang="es-AR" sz="2600" dirty="0"/>
              <a:t>- 2 Salida PGM</a:t>
            </a:r>
          </a:p>
          <a:p>
            <a:endParaRPr lang="es-AR" sz="2600" dirty="0"/>
          </a:p>
          <a:p>
            <a:r>
              <a:rPr lang="es-AR" sz="2600" dirty="0"/>
              <a:t>- Admite contacto seco.. (1)</a:t>
            </a:r>
          </a:p>
          <a:p>
            <a:endParaRPr lang="es-AR" sz="2600" dirty="0"/>
          </a:p>
          <a:p>
            <a:r>
              <a:rPr lang="es-AR" sz="2600" dirty="0"/>
              <a:t>- Alimentación externa</a:t>
            </a:r>
          </a:p>
          <a:p>
            <a:endParaRPr lang="es-AR" sz="2600" dirty="0"/>
          </a:p>
          <a:p>
            <a:r>
              <a:rPr lang="es-AR" sz="2600" dirty="0"/>
              <a:t>- Funcionamientos varios</a:t>
            </a:r>
          </a:p>
          <a:p>
            <a:pPr marL="285750" indent="-285750">
              <a:buFontTx/>
              <a:buChar char="-"/>
            </a:pPr>
            <a:endParaRPr lang="es-AR" dirty="0"/>
          </a:p>
        </p:txBody>
      </p:sp>
      <p:pic>
        <p:nvPicPr>
          <p:cNvPr id="5" name="Imagen 4">
            <a:extLst>
              <a:ext uri="{FF2B5EF4-FFF2-40B4-BE49-F238E27FC236}">
                <a16:creationId xmlns:a16="http://schemas.microsoft.com/office/drawing/2014/main" id="{EF7D3B77-B320-4FD5-9B4C-B6070F1BE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51668108-01A2-48D1-8F5A-3C3393ADA380}"/>
              </a:ext>
            </a:extLst>
          </p:cNvPr>
          <p:cNvPicPr>
            <a:picLocks noChangeAspect="1"/>
          </p:cNvPicPr>
          <p:nvPr/>
        </p:nvPicPr>
        <p:blipFill rotWithShape="1">
          <a:blip r:embed="rId4">
            <a:extLst>
              <a:ext uri="{28A0092B-C50C-407E-A947-70E740481C1C}">
                <a14:useLocalDpi xmlns:a14="http://schemas.microsoft.com/office/drawing/2010/main" val="0"/>
              </a:ext>
            </a:extLst>
          </a:blip>
          <a:srcRect l="1123" t="14415" r="11547" b="14097"/>
          <a:stretch/>
        </p:blipFill>
        <p:spPr>
          <a:xfrm>
            <a:off x="4150386" y="1755455"/>
            <a:ext cx="3747911" cy="3068039"/>
          </a:xfrm>
          <a:prstGeom prst="rect">
            <a:avLst/>
          </a:prstGeom>
        </p:spPr>
      </p:pic>
      <p:sp>
        <p:nvSpPr>
          <p:cNvPr id="8" name="Rectángulo 7">
            <a:extLst>
              <a:ext uri="{FF2B5EF4-FFF2-40B4-BE49-F238E27FC236}">
                <a16:creationId xmlns:a16="http://schemas.microsoft.com/office/drawing/2014/main" id="{1D0F7EB7-0EF3-4A12-9FBE-1D195D8E66DD}"/>
              </a:ext>
            </a:extLst>
          </p:cNvPr>
          <p:cNvSpPr/>
          <p:nvPr/>
        </p:nvSpPr>
        <p:spPr>
          <a:xfrm>
            <a:off x="2678512" y="1349627"/>
            <a:ext cx="5634363" cy="461665"/>
          </a:xfrm>
          <a:prstGeom prst="rect">
            <a:avLst/>
          </a:prstGeom>
        </p:spPr>
        <p:txBody>
          <a:bodyPr wrap="none">
            <a:spAutoFit/>
          </a:bodyPr>
          <a:lstStyle/>
          <a:p>
            <a:r>
              <a:rPr lang="es-AR" sz="2400" b="1" dirty="0"/>
              <a:t>ACCESORIO INALAMBRICO BIDIRECCIONAL</a:t>
            </a:r>
            <a:endParaRPr lang="es-AR" sz="2400" dirty="0"/>
          </a:p>
        </p:txBody>
      </p:sp>
      <p:grpSp>
        <p:nvGrpSpPr>
          <p:cNvPr id="16" name="Grupo 15">
            <a:extLst>
              <a:ext uri="{FF2B5EF4-FFF2-40B4-BE49-F238E27FC236}">
                <a16:creationId xmlns:a16="http://schemas.microsoft.com/office/drawing/2014/main" id="{FBC29D17-65C2-412A-8D61-896A96C6658C}"/>
              </a:ext>
            </a:extLst>
          </p:cNvPr>
          <p:cNvGrpSpPr/>
          <p:nvPr/>
        </p:nvGrpSpPr>
        <p:grpSpPr>
          <a:xfrm>
            <a:off x="7723101" y="1467001"/>
            <a:ext cx="4291250" cy="2360058"/>
            <a:chOff x="7686261" y="1659822"/>
            <a:chExt cx="4291250" cy="2360058"/>
          </a:xfrm>
        </p:grpSpPr>
        <p:pic>
          <p:nvPicPr>
            <p:cNvPr id="6" name="Imagen 5" descr="Imagen que contiene objeto&#10;&#10;Descripción generada automáticamente">
              <a:extLst>
                <a:ext uri="{FF2B5EF4-FFF2-40B4-BE49-F238E27FC236}">
                  <a16:creationId xmlns:a16="http://schemas.microsoft.com/office/drawing/2014/main" id="{8C6357A3-7B8E-465F-A72D-76984EB91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079" y="1659822"/>
              <a:ext cx="2356432" cy="2360058"/>
            </a:xfrm>
            <a:prstGeom prst="rect">
              <a:avLst/>
            </a:prstGeom>
          </p:spPr>
        </p:pic>
        <p:cxnSp>
          <p:nvCxnSpPr>
            <p:cNvPr id="12" name="Conector recto de flecha 11">
              <a:extLst>
                <a:ext uri="{FF2B5EF4-FFF2-40B4-BE49-F238E27FC236}">
                  <a16:creationId xmlns:a16="http://schemas.microsoft.com/office/drawing/2014/main" id="{4234838A-5541-4BD7-9ACF-2253473E1D10}"/>
                </a:ext>
              </a:extLst>
            </p:cNvPr>
            <p:cNvCxnSpPr/>
            <p:nvPr/>
          </p:nvCxnSpPr>
          <p:spPr>
            <a:xfrm flipV="1">
              <a:off x="7686261" y="2782957"/>
              <a:ext cx="1828800" cy="4373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7" name="Grupo 16">
            <a:extLst>
              <a:ext uri="{FF2B5EF4-FFF2-40B4-BE49-F238E27FC236}">
                <a16:creationId xmlns:a16="http://schemas.microsoft.com/office/drawing/2014/main" id="{A773CA53-FF72-4A7A-A373-D64FB9CA6912}"/>
              </a:ext>
            </a:extLst>
          </p:cNvPr>
          <p:cNvGrpSpPr/>
          <p:nvPr/>
        </p:nvGrpSpPr>
        <p:grpSpPr>
          <a:xfrm>
            <a:off x="5897947" y="4084579"/>
            <a:ext cx="5245407" cy="2060712"/>
            <a:chOff x="6732103" y="4526563"/>
            <a:chExt cx="5245407" cy="2060712"/>
          </a:xfrm>
        </p:grpSpPr>
        <p:pic>
          <p:nvPicPr>
            <p:cNvPr id="10" name="Imagen 9" descr="Imagen que contiene armario, mobiliario, interior&#10;&#10;Descripción generada automáticamente">
              <a:extLst>
                <a:ext uri="{FF2B5EF4-FFF2-40B4-BE49-F238E27FC236}">
                  <a16:creationId xmlns:a16="http://schemas.microsoft.com/office/drawing/2014/main" id="{379BF9B2-0F51-4568-B420-5081E470B44B}"/>
                </a:ext>
              </a:extLst>
            </p:cNvPr>
            <p:cNvPicPr>
              <a:picLocks noChangeAspect="1"/>
            </p:cNvPicPr>
            <p:nvPr/>
          </p:nvPicPr>
          <p:blipFill rotWithShape="1">
            <a:blip r:embed="rId6">
              <a:extLst>
                <a:ext uri="{28A0092B-C50C-407E-A947-70E740481C1C}">
                  <a14:useLocalDpi xmlns:a14="http://schemas.microsoft.com/office/drawing/2010/main" val="0"/>
                </a:ext>
              </a:extLst>
            </a:blip>
            <a:srcRect l="1124" t="7667" r="10903" b="7667"/>
            <a:stretch/>
          </p:blipFill>
          <p:spPr>
            <a:xfrm>
              <a:off x="9300995" y="4526563"/>
              <a:ext cx="2676515" cy="2060712"/>
            </a:xfrm>
            <a:prstGeom prst="rect">
              <a:avLst/>
            </a:prstGeom>
          </p:spPr>
        </p:pic>
        <p:cxnSp>
          <p:nvCxnSpPr>
            <p:cNvPr id="14" name="Conector recto de flecha 13">
              <a:extLst>
                <a:ext uri="{FF2B5EF4-FFF2-40B4-BE49-F238E27FC236}">
                  <a16:creationId xmlns:a16="http://schemas.microsoft.com/office/drawing/2014/main" id="{A912EA0B-1EC0-4A22-B113-3B627461ADE0}"/>
                </a:ext>
              </a:extLst>
            </p:cNvPr>
            <p:cNvCxnSpPr>
              <a:cxnSpLocks/>
            </p:cNvCxnSpPr>
            <p:nvPr/>
          </p:nvCxnSpPr>
          <p:spPr>
            <a:xfrm>
              <a:off x="6732103" y="4671391"/>
              <a:ext cx="2809461" cy="781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0" name="Grupo 19">
            <a:extLst>
              <a:ext uri="{FF2B5EF4-FFF2-40B4-BE49-F238E27FC236}">
                <a16:creationId xmlns:a16="http://schemas.microsoft.com/office/drawing/2014/main" id="{DB21690D-6858-4B1A-9B65-3FE09F0CD800}"/>
              </a:ext>
            </a:extLst>
          </p:cNvPr>
          <p:cNvGrpSpPr/>
          <p:nvPr/>
        </p:nvGrpSpPr>
        <p:grpSpPr>
          <a:xfrm>
            <a:off x="5131351" y="4772397"/>
            <a:ext cx="1533192" cy="1932670"/>
            <a:chOff x="5329405" y="4857043"/>
            <a:chExt cx="1533192" cy="1932670"/>
          </a:xfrm>
        </p:grpSpPr>
        <p:pic>
          <p:nvPicPr>
            <p:cNvPr id="9" name="Imagen 8" descr="Imagen que contiene blanco, sentado, aparato, interior&#10;&#10;Descripción generada automáticamente">
              <a:extLst>
                <a:ext uri="{FF2B5EF4-FFF2-40B4-BE49-F238E27FC236}">
                  <a16:creationId xmlns:a16="http://schemas.microsoft.com/office/drawing/2014/main" id="{8346F810-153F-46F3-B471-AE58BFC11A46}"/>
                </a:ext>
              </a:extLst>
            </p:cNvPr>
            <p:cNvPicPr>
              <a:picLocks noChangeAspect="1"/>
            </p:cNvPicPr>
            <p:nvPr/>
          </p:nvPicPr>
          <p:blipFill rotWithShape="1">
            <a:blip r:embed="rId7">
              <a:extLst>
                <a:ext uri="{28A0092B-C50C-407E-A947-70E740481C1C}">
                  <a14:useLocalDpi xmlns:a14="http://schemas.microsoft.com/office/drawing/2010/main" val="0"/>
                </a:ext>
              </a:extLst>
            </a:blip>
            <a:srcRect l="27942" t="11877" r="28834" b="10023"/>
            <a:stretch/>
          </p:blipFill>
          <p:spPr>
            <a:xfrm>
              <a:off x="5853276" y="4966043"/>
              <a:ext cx="1009321" cy="1823670"/>
            </a:xfrm>
            <a:prstGeom prst="rect">
              <a:avLst/>
            </a:prstGeom>
          </p:spPr>
        </p:pic>
        <p:cxnSp>
          <p:nvCxnSpPr>
            <p:cNvPr id="18" name="Conector recto de flecha 17">
              <a:extLst>
                <a:ext uri="{FF2B5EF4-FFF2-40B4-BE49-F238E27FC236}">
                  <a16:creationId xmlns:a16="http://schemas.microsoft.com/office/drawing/2014/main" id="{F6F9EA69-2E7A-4DC6-B1C2-FFC7D5E6AEAC}"/>
                </a:ext>
              </a:extLst>
            </p:cNvPr>
            <p:cNvCxnSpPr>
              <a:cxnSpLocks/>
            </p:cNvCxnSpPr>
            <p:nvPr/>
          </p:nvCxnSpPr>
          <p:spPr>
            <a:xfrm>
              <a:off x="5329405" y="4857043"/>
              <a:ext cx="500206" cy="825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67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6232C-09B1-4D3C-9E33-88708C8F5568}"/>
              </a:ext>
            </a:extLst>
          </p:cNvPr>
          <p:cNvSpPr>
            <a:spLocks noGrp="1"/>
          </p:cNvSpPr>
          <p:nvPr>
            <p:ph type="title"/>
          </p:nvPr>
        </p:nvSpPr>
        <p:spPr>
          <a:xfrm>
            <a:off x="4259766" y="204365"/>
            <a:ext cx="2460702" cy="853794"/>
          </a:xfrm>
        </p:spPr>
        <p:txBody>
          <a:bodyPr>
            <a:noAutofit/>
          </a:bodyPr>
          <a:lstStyle/>
          <a:p>
            <a:r>
              <a:rPr lang="es-AR" sz="6000" b="1" dirty="0">
                <a:solidFill>
                  <a:schemeClr val="bg1"/>
                </a:solidFill>
              </a:rPr>
              <a:t>HD78F</a:t>
            </a:r>
          </a:p>
        </p:txBody>
      </p:sp>
      <p:sp>
        <p:nvSpPr>
          <p:cNvPr id="4" name="Marcador de texto 3">
            <a:extLst>
              <a:ext uri="{FF2B5EF4-FFF2-40B4-BE49-F238E27FC236}">
                <a16:creationId xmlns:a16="http://schemas.microsoft.com/office/drawing/2014/main" id="{7158FBF7-260E-49E7-823A-154D30C00138}"/>
              </a:ext>
            </a:extLst>
          </p:cNvPr>
          <p:cNvSpPr>
            <a:spLocks noGrp="1"/>
          </p:cNvSpPr>
          <p:nvPr>
            <p:ph type="body" sz="half" idx="2"/>
          </p:nvPr>
        </p:nvSpPr>
        <p:spPr>
          <a:xfrm>
            <a:off x="321393" y="1972434"/>
            <a:ext cx="7077578" cy="4750348"/>
          </a:xfrm>
        </p:spPr>
        <p:txBody>
          <a:bodyPr>
            <a:normAutofit fontScale="92500" lnSpcReduction="10000"/>
          </a:bodyPr>
          <a:lstStyle/>
          <a:p>
            <a:r>
              <a:rPr lang="es-AR" sz="2000" dirty="0"/>
              <a:t>- Video verificación para usuario final</a:t>
            </a:r>
          </a:p>
          <a:p>
            <a:endParaRPr lang="es-AR" sz="2000" dirty="0"/>
          </a:p>
          <a:p>
            <a:r>
              <a:rPr lang="es-AR" sz="2000" dirty="0"/>
              <a:t>- Sensor PIR</a:t>
            </a:r>
          </a:p>
          <a:p>
            <a:endParaRPr lang="es-AR" sz="2000" dirty="0"/>
          </a:p>
          <a:p>
            <a:r>
              <a:rPr lang="es-AR" sz="2000" dirty="0"/>
              <a:t>- Cámara HD 720P</a:t>
            </a:r>
          </a:p>
          <a:p>
            <a:endParaRPr lang="es-AR" sz="2000" dirty="0"/>
          </a:p>
          <a:p>
            <a:r>
              <a:rPr lang="es-AR" sz="2000" dirty="0"/>
              <a:t>- Memoria interna</a:t>
            </a:r>
          </a:p>
          <a:p>
            <a:endParaRPr lang="es-AR" sz="2000" dirty="0"/>
          </a:p>
          <a:p>
            <a:r>
              <a:rPr lang="es-AR" sz="2000" dirty="0"/>
              <a:t>- Almacenamiento en la nube</a:t>
            </a:r>
          </a:p>
          <a:p>
            <a:endParaRPr lang="es-AR" sz="2000" dirty="0"/>
          </a:p>
          <a:p>
            <a:r>
              <a:rPr lang="es-AR" sz="2000" dirty="0"/>
              <a:t>- Compatible con línea SP5500/6000/7000/EVO 192 Y EVO HD</a:t>
            </a:r>
          </a:p>
          <a:p>
            <a:endParaRPr lang="es-AR" sz="2000" dirty="0"/>
          </a:p>
          <a:p>
            <a:r>
              <a:rPr lang="es-AR" sz="2000" dirty="0"/>
              <a:t>- Compatible con INSITE GOLD</a:t>
            </a:r>
          </a:p>
        </p:txBody>
      </p:sp>
      <p:pic>
        <p:nvPicPr>
          <p:cNvPr id="5" name="Imagen 4">
            <a:extLst>
              <a:ext uri="{FF2B5EF4-FFF2-40B4-BE49-F238E27FC236}">
                <a16:creationId xmlns:a16="http://schemas.microsoft.com/office/drawing/2014/main" id="{E4BAF3DE-7958-4729-A59F-661B11596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8" name="Rectángulo 7">
            <a:extLst>
              <a:ext uri="{FF2B5EF4-FFF2-40B4-BE49-F238E27FC236}">
                <a16:creationId xmlns:a16="http://schemas.microsoft.com/office/drawing/2014/main" id="{75B243BE-F1EF-4A9B-902D-089B3140A3CB}"/>
              </a:ext>
            </a:extLst>
          </p:cNvPr>
          <p:cNvSpPr/>
          <p:nvPr/>
        </p:nvSpPr>
        <p:spPr>
          <a:xfrm>
            <a:off x="3860180" y="1198216"/>
            <a:ext cx="4471639" cy="646331"/>
          </a:xfrm>
          <a:prstGeom prst="rect">
            <a:avLst/>
          </a:prstGeom>
        </p:spPr>
        <p:txBody>
          <a:bodyPr wrap="square">
            <a:spAutoFit/>
          </a:bodyPr>
          <a:lstStyle/>
          <a:p>
            <a:r>
              <a:rPr lang="es-AR" sz="3600" b="1" dirty="0"/>
              <a:t>VIDEO VERIFICACIÓN</a:t>
            </a:r>
          </a:p>
        </p:txBody>
      </p:sp>
      <p:pic>
        <p:nvPicPr>
          <p:cNvPr id="10" name="Imagen 9">
            <a:extLst>
              <a:ext uri="{FF2B5EF4-FFF2-40B4-BE49-F238E27FC236}">
                <a16:creationId xmlns:a16="http://schemas.microsoft.com/office/drawing/2014/main" id="{006D5568-9F21-4960-A8A9-4B3E5AC47132}"/>
              </a:ext>
            </a:extLst>
          </p:cNvPr>
          <p:cNvPicPr>
            <a:picLocks noChangeAspect="1"/>
          </p:cNvPicPr>
          <p:nvPr/>
        </p:nvPicPr>
        <p:blipFill rotWithShape="1">
          <a:blip r:embed="rId3">
            <a:extLst>
              <a:ext uri="{28A0092B-C50C-407E-A947-70E740481C1C}">
                <a14:useLocalDpi xmlns:a14="http://schemas.microsoft.com/office/drawing/2010/main" val="0"/>
              </a:ext>
            </a:extLst>
          </a:blip>
          <a:srcRect l="31341" t="8965" r="30869" b="13623"/>
          <a:stretch/>
        </p:blipFill>
        <p:spPr>
          <a:xfrm>
            <a:off x="3551857" y="2485372"/>
            <a:ext cx="1415817" cy="2906972"/>
          </a:xfrm>
          <a:prstGeom prst="rect">
            <a:avLst/>
          </a:prstGeom>
        </p:spPr>
      </p:pic>
      <p:pic>
        <p:nvPicPr>
          <p:cNvPr id="3" name="Imagen 2">
            <a:extLst>
              <a:ext uri="{FF2B5EF4-FFF2-40B4-BE49-F238E27FC236}">
                <a16:creationId xmlns:a16="http://schemas.microsoft.com/office/drawing/2014/main" id="{C096BD4C-7E7E-4AAA-ADA4-33767961E452}"/>
              </a:ext>
            </a:extLst>
          </p:cNvPr>
          <p:cNvPicPr>
            <a:picLocks noChangeAspect="1"/>
          </p:cNvPicPr>
          <p:nvPr/>
        </p:nvPicPr>
        <p:blipFill>
          <a:blip r:embed="rId4"/>
          <a:stretch>
            <a:fillRect/>
          </a:stretch>
        </p:blipFill>
        <p:spPr>
          <a:xfrm>
            <a:off x="5445457" y="2606722"/>
            <a:ext cx="6746544" cy="2950473"/>
          </a:xfrm>
          <a:prstGeom prst="rect">
            <a:avLst/>
          </a:prstGeom>
        </p:spPr>
      </p:pic>
    </p:spTree>
    <p:extLst>
      <p:ext uri="{BB962C8B-B14F-4D97-AF65-F5344CB8AC3E}">
        <p14:creationId xmlns:p14="http://schemas.microsoft.com/office/powerpoint/2010/main" val="4036359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4DCD7-0F0E-450D-A84F-C9F229029D83}"/>
              </a:ext>
            </a:extLst>
          </p:cNvPr>
          <p:cNvSpPr>
            <a:spLocks noGrp="1"/>
          </p:cNvSpPr>
          <p:nvPr>
            <p:ph type="title"/>
          </p:nvPr>
        </p:nvSpPr>
        <p:spPr>
          <a:xfrm>
            <a:off x="4393579" y="204365"/>
            <a:ext cx="2040675" cy="853794"/>
          </a:xfrm>
        </p:spPr>
        <p:txBody>
          <a:bodyPr>
            <a:noAutofit/>
          </a:bodyPr>
          <a:lstStyle/>
          <a:p>
            <a:r>
              <a:rPr lang="es-AR" sz="6000" b="1" dirty="0">
                <a:solidFill>
                  <a:schemeClr val="bg1"/>
                </a:solidFill>
              </a:rPr>
              <a:t>HD88</a:t>
            </a:r>
          </a:p>
        </p:txBody>
      </p:sp>
      <p:sp>
        <p:nvSpPr>
          <p:cNvPr id="4" name="Marcador de texto 3">
            <a:extLst>
              <a:ext uri="{FF2B5EF4-FFF2-40B4-BE49-F238E27FC236}">
                <a16:creationId xmlns:a16="http://schemas.microsoft.com/office/drawing/2014/main" id="{0E2410AB-BC37-4EF3-B969-6C80F4B542BE}"/>
              </a:ext>
            </a:extLst>
          </p:cNvPr>
          <p:cNvSpPr>
            <a:spLocks noGrp="1"/>
          </p:cNvSpPr>
          <p:nvPr>
            <p:ph type="body" sz="half" idx="2"/>
          </p:nvPr>
        </p:nvSpPr>
        <p:spPr>
          <a:xfrm>
            <a:off x="204169" y="1226635"/>
            <a:ext cx="5750582" cy="5631366"/>
          </a:xfrm>
        </p:spPr>
        <p:txBody>
          <a:bodyPr>
            <a:normAutofit lnSpcReduction="10000"/>
          </a:bodyPr>
          <a:lstStyle/>
          <a:p>
            <a:r>
              <a:rPr lang="es-AR" sz="1800" dirty="0"/>
              <a:t>- Video verificación para usuario final</a:t>
            </a:r>
          </a:p>
          <a:p>
            <a:endParaRPr lang="es-AR" sz="1800" dirty="0"/>
          </a:p>
          <a:p>
            <a:r>
              <a:rPr lang="es-AR" sz="1800" dirty="0"/>
              <a:t>- Sensor PIR</a:t>
            </a:r>
          </a:p>
          <a:p>
            <a:endParaRPr lang="es-AR" sz="1800" dirty="0"/>
          </a:p>
          <a:p>
            <a:r>
              <a:rPr lang="es-AR" sz="1800" dirty="0"/>
              <a:t>- Cámara HD 720P</a:t>
            </a:r>
          </a:p>
          <a:p>
            <a:endParaRPr lang="es-AR" sz="1800" dirty="0"/>
          </a:p>
          <a:p>
            <a:r>
              <a:rPr lang="es-AR" sz="1800" dirty="0"/>
              <a:t>- Memoria interna</a:t>
            </a:r>
          </a:p>
          <a:p>
            <a:endParaRPr lang="es-AR" sz="1800" dirty="0"/>
          </a:p>
          <a:p>
            <a:r>
              <a:rPr lang="es-AR" sz="1800" dirty="0"/>
              <a:t>- Almacenamiento en la nube</a:t>
            </a:r>
          </a:p>
          <a:p>
            <a:endParaRPr lang="es-AR" sz="1800" dirty="0"/>
          </a:p>
          <a:p>
            <a:r>
              <a:rPr lang="es-AR" sz="1800" dirty="0"/>
              <a:t>- Compatible con línea SP5500/6000/7000/EVO 192 Y EVO HD</a:t>
            </a:r>
          </a:p>
          <a:p>
            <a:endParaRPr lang="es-AR" sz="1800" dirty="0"/>
          </a:p>
          <a:p>
            <a:r>
              <a:rPr lang="es-AR" sz="1800" dirty="0"/>
              <a:t>- Compatible con INSITE GOLD</a:t>
            </a:r>
          </a:p>
          <a:p>
            <a:endParaRPr lang="es-AR" sz="1800" dirty="0"/>
          </a:p>
          <a:p>
            <a:r>
              <a:rPr lang="es-AR" sz="1800" dirty="0"/>
              <a:t>- Tecnología MIRONEL</a:t>
            </a:r>
          </a:p>
          <a:p>
            <a:endParaRPr lang="es-AR" dirty="0"/>
          </a:p>
        </p:txBody>
      </p:sp>
      <p:pic>
        <p:nvPicPr>
          <p:cNvPr id="5" name="Imagen 4">
            <a:extLst>
              <a:ext uri="{FF2B5EF4-FFF2-40B4-BE49-F238E27FC236}">
                <a16:creationId xmlns:a16="http://schemas.microsoft.com/office/drawing/2014/main" id="{845745DD-5A64-41DC-9D89-DEDA29B89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04E24466-55C6-4EDD-AA57-0C7DFDEA6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751" y="1969666"/>
            <a:ext cx="2233961" cy="4040841"/>
          </a:xfrm>
          <a:prstGeom prst="rect">
            <a:avLst/>
          </a:prstGeom>
        </p:spPr>
      </p:pic>
      <p:pic>
        <p:nvPicPr>
          <p:cNvPr id="9" name="Imagen 8">
            <a:extLst>
              <a:ext uri="{FF2B5EF4-FFF2-40B4-BE49-F238E27FC236}">
                <a16:creationId xmlns:a16="http://schemas.microsoft.com/office/drawing/2014/main" id="{C4B0E6A3-FD62-4E6F-A408-26FD19DFB4D8}"/>
              </a:ext>
            </a:extLst>
          </p:cNvPr>
          <p:cNvPicPr>
            <a:picLocks noChangeAspect="1"/>
          </p:cNvPicPr>
          <p:nvPr/>
        </p:nvPicPr>
        <p:blipFill rotWithShape="1">
          <a:blip r:embed="rId5">
            <a:extLst>
              <a:ext uri="{28A0092B-C50C-407E-A947-70E740481C1C}">
                <a14:useLocalDpi xmlns:a14="http://schemas.microsoft.com/office/drawing/2010/main" val="0"/>
              </a:ext>
            </a:extLst>
          </a:blip>
          <a:srcRect l="12419" t="3525" r="5142" b="5602"/>
          <a:stretch/>
        </p:blipFill>
        <p:spPr>
          <a:xfrm>
            <a:off x="8464046" y="1969666"/>
            <a:ext cx="3523785" cy="4040841"/>
          </a:xfrm>
          <a:prstGeom prst="rect">
            <a:avLst/>
          </a:prstGeom>
        </p:spPr>
      </p:pic>
    </p:spTree>
    <p:extLst>
      <p:ext uri="{BB962C8B-B14F-4D97-AF65-F5344CB8AC3E}">
        <p14:creationId xmlns:p14="http://schemas.microsoft.com/office/powerpoint/2010/main" val="369381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92D7E-3085-4C4F-90EA-6E7D3FBDD180}"/>
              </a:ext>
            </a:extLst>
          </p:cNvPr>
          <p:cNvSpPr>
            <a:spLocks noGrp="1"/>
          </p:cNvSpPr>
          <p:nvPr>
            <p:ph type="title"/>
          </p:nvPr>
        </p:nvSpPr>
        <p:spPr>
          <a:xfrm>
            <a:off x="2531328" y="172845"/>
            <a:ext cx="5252224" cy="916833"/>
          </a:xfrm>
        </p:spPr>
        <p:txBody>
          <a:bodyPr>
            <a:noAutofit/>
          </a:bodyPr>
          <a:lstStyle/>
          <a:p>
            <a:r>
              <a:rPr lang="es-AR" sz="6600" b="1" dirty="0">
                <a:solidFill>
                  <a:schemeClr val="bg1"/>
                </a:solidFill>
              </a:rPr>
              <a:t>MICROONDAS</a:t>
            </a:r>
          </a:p>
        </p:txBody>
      </p:sp>
      <p:pic>
        <p:nvPicPr>
          <p:cNvPr id="3" name="Imagen 2">
            <a:extLst>
              <a:ext uri="{FF2B5EF4-FFF2-40B4-BE49-F238E27FC236}">
                <a16:creationId xmlns:a16="http://schemas.microsoft.com/office/drawing/2014/main" id="{A0A3B173-740E-481A-9EBB-B7304F24C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5" name="Imagen 4">
            <a:extLst>
              <a:ext uri="{FF2B5EF4-FFF2-40B4-BE49-F238E27FC236}">
                <a16:creationId xmlns:a16="http://schemas.microsoft.com/office/drawing/2014/main" id="{C4C140BA-3778-48FB-B5B7-4E45887F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44" y="2018369"/>
            <a:ext cx="3307354" cy="2524590"/>
          </a:xfrm>
          <a:prstGeom prst="rect">
            <a:avLst/>
          </a:prstGeom>
        </p:spPr>
      </p:pic>
      <p:pic>
        <p:nvPicPr>
          <p:cNvPr id="7" name="Imagen 6">
            <a:extLst>
              <a:ext uri="{FF2B5EF4-FFF2-40B4-BE49-F238E27FC236}">
                <a16:creationId xmlns:a16="http://schemas.microsoft.com/office/drawing/2014/main" id="{884ED734-F278-41E2-9A18-67D188764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809" y="2923055"/>
            <a:ext cx="3387515" cy="2524590"/>
          </a:xfrm>
          <a:prstGeom prst="rect">
            <a:avLst/>
          </a:prstGeom>
        </p:spPr>
      </p:pic>
      <p:pic>
        <p:nvPicPr>
          <p:cNvPr id="9" name="Imagen 8">
            <a:extLst>
              <a:ext uri="{FF2B5EF4-FFF2-40B4-BE49-F238E27FC236}">
                <a16:creationId xmlns:a16="http://schemas.microsoft.com/office/drawing/2014/main" id="{1A3E2677-5007-4F78-90FB-9B974C211F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622" y="4168393"/>
            <a:ext cx="3387516" cy="2558504"/>
          </a:xfrm>
          <a:prstGeom prst="rect">
            <a:avLst/>
          </a:prstGeom>
        </p:spPr>
      </p:pic>
      <p:sp>
        <p:nvSpPr>
          <p:cNvPr id="10" name="Rectángulo 9">
            <a:extLst>
              <a:ext uri="{FF2B5EF4-FFF2-40B4-BE49-F238E27FC236}">
                <a16:creationId xmlns:a16="http://schemas.microsoft.com/office/drawing/2014/main" id="{974B8A95-3C1E-4EDB-8A5A-42F4E6235620}"/>
              </a:ext>
            </a:extLst>
          </p:cNvPr>
          <p:cNvSpPr/>
          <p:nvPr/>
        </p:nvSpPr>
        <p:spPr>
          <a:xfrm>
            <a:off x="663780" y="1396688"/>
            <a:ext cx="2460482" cy="523220"/>
          </a:xfrm>
          <a:prstGeom prst="rect">
            <a:avLst/>
          </a:prstGeom>
        </p:spPr>
        <p:txBody>
          <a:bodyPr wrap="none">
            <a:spAutoFit/>
          </a:bodyPr>
          <a:lstStyle/>
          <a:p>
            <a:r>
              <a:rPr lang="es-AR" sz="2800" b="1" dirty="0"/>
              <a:t>DETECCION PIR</a:t>
            </a:r>
          </a:p>
        </p:txBody>
      </p:sp>
      <p:sp>
        <p:nvSpPr>
          <p:cNvPr id="11" name="Rectángulo 10">
            <a:extLst>
              <a:ext uri="{FF2B5EF4-FFF2-40B4-BE49-F238E27FC236}">
                <a16:creationId xmlns:a16="http://schemas.microsoft.com/office/drawing/2014/main" id="{39DACA1A-7ED2-493B-BC0B-2D44F17EDFDA}"/>
              </a:ext>
            </a:extLst>
          </p:cNvPr>
          <p:cNvSpPr/>
          <p:nvPr/>
        </p:nvSpPr>
        <p:spPr>
          <a:xfrm>
            <a:off x="4006033" y="2226919"/>
            <a:ext cx="4814588" cy="523220"/>
          </a:xfrm>
          <a:prstGeom prst="rect">
            <a:avLst/>
          </a:prstGeom>
        </p:spPr>
        <p:txBody>
          <a:bodyPr wrap="square">
            <a:spAutoFit/>
          </a:bodyPr>
          <a:lstStyle/>
          <a:p>
            <a:r>
              <a:rPr lang="es-AR" sz="2800" b="1" dirty="0"/>
              <a:t>DETECCION POR MICROONDAS</a:t>
            </a:r>
          </a:p>
        </p:txBody>
      </p:sp>
      <p:sp>
        <p:nvSpPr>
          <p:cNvPr id="12" name="Rectángulo 11">
            <a:extLst>
              <a:ext uri="{FF2B5EF4-FFF2-40B4-BE49-F238E27FC236}">
                <a16:creationId xmlns:a16="http://schemas.microsoft.com/office/drawing/2014/main" id="{F9E693BC-DB3C-45B1-85D3-10280C7AF7AC}"/>
              </a:ext>
            </a:extLst>
          </p:cNvPr>
          <p:cNvSpPr/>
          <p:nvPr/>
        </p:nvSpPr>
        <p:spPr>
          <a:xfrm>
            <a:off x="8799435" y="3280664"/>
            <a:ext cx="2968633" cy="523220"/>
          </a:xfrm>
          <a:prstGeom prst="rect">
            <a:avLst/>
          </a:prstGeom>
        </p:spPr>
        <p:txBody>
          <a:bodyPr wrap="none">
            <a:spAutoFit/>
          </a:bodyPr>
          <a:lstStyle/>
          <a:p>
            <a:r>
              <a:rPr lang="es-AR" sz="2800" b="1" dirty="0"/>
              <a:t>DOBLE DETECCION</a:t>
            </a:r>
          </a:p>
        </p:txBody>
      </p:sp>
      <p:sp>
        <p:nvSpPr>
          <p:cNvPr id="13" name="Rectángulo 12">
            <a:extLst>
              <a:ext uri="{FF2B5EF4-FFF2-40B4-BE49-F238E27FC236}">
                <a16:creationId xmlns:a16="http://schemas.microsoft.com/office/drawing/2014/main" id="{879D57A2-D15E-47D9-9466-F761DAA7CF1E}"/>
              </a:ext>
            </a:extLst>
          </p:cNvPr>
          <p:cNvSpPr/>
          <p:nvPr/>
        </p:nvSpPr>
        <p:spPr>
          <a:xfrm>
            <a:off x="-29948" y="5033869"/>
            <a:ext cx="4509757" cy="646331"/>
          </a:xfrm>
          <a:prstGeom prst="rect">
            <a:avLst/>
          </a:prstGeom>
        </p:spPr>
        <p:txBody>
          <a:bodyPr wrap="square">
            <a:spAutoFit/>
          </a:bodyPr>
          <a:lstStyle/>
          <a:p>
            <a:pPr marL="285750" indent="-285750">
              <a:buFont typeface="Wingdings" panose="05000000000000000000" pitchFamily="2" charset="2"/>
              <a:buChar char="Ø"/>
            </a:pPr>
            <a:r>
              <a:rPr lang="es-AR" b="1" dirty="0"/>
              <a:t>Emite radiación de ondas </a:t>
            </a:r>
            <a:r>
              <a:rPr lang="es-AR" b="1" dirty="0" err="1"/>
              <a:t>electromagneticas</a:t>
            </a:r>
            <a:endParaRPr lang="es-AR" b="1" dirty="0"/>
          </a:p>
        </p:txBody>
      </p:sp>
      <p:sp>
        <p:nvSpPr>
          <p:cNvPr id="14" name="Rectángulo 13">
            <a:extLst>
              <a:ext uri="{FF2B5EF4-FFF2-40B4-BE49-F238E27FC236}">
                <a16:creationId xmlns:a16="http://schemas.microsoft.com/office/drawing/2014/main" id="{858F0D31-D398-4D99-A80C-3A46AC7CE608}"/>
              </a:ext>
            </a:extLst>
          </p:cNvPr>
          <p:cNvSpPr/>
          <p:nvPr/>
        </p:nvSpPr>
        <p:spPr>
          <a:xfrm>
            <a:off x="0" y="5776542"/>
            <a:ext cx="3442930" cy="369332"/>
          </a:xfrm>
          <a:prstGeom prst="rect">
            <a:avLst/>
          </a:prstGeom>
        </p:spPr>
        <p:txBody>
          <a:bodyPr wrap="none">
            <a:spAutoFit/>
          </a:bodyPr>
          <a:lstStyle/>
          <a:p>
            <a:pPr marL="285750" indent="-285750">
              <a:buFont typeface="Wingdings" panose="05000000000000000000" pitchFamily="2" charset="2"/>
              <a:buChar char="Ø"/>
            </a:pPr>
            <a:r>
              <a:rPr lang="es-AR" b="1" dirty="0"/>
              <a:t>Arma un patrón con lo recibido</a:t>
            </a:r>
          </a:p>
        </p:txBody>
      </p:sp>
      <p:sp>
        <p:nvSpPr>
          <p:cNvPr id="15" name="Rectángulo 14">
            <a:extLst>
              <a:ext uri="{FF2B5EF4-FFF2-40B4-BE49-F238E27FC236}">
                <a16:creationId xmlns:a16="http://schemas.microsoft.com/office/drawing/2014/main" id="{045A448F-9DA1-49D2-8866-30694207B91C}"/>
              </a:ext>
            </a:extLst>
          </p:cNvPr>
          <p:cNvSpPr/>
          <p:nvPr/>
        </p:nvSpPr>
        <p:spPr>
          <a:xfrm>
            <a:off x="-53861" y="6242216"/>
            <a:ext cx="6993581" cy="369332"/>
          </a:xfrm>
          <a:prstGeom prst="rect">
            <a:avLst/>
          </a:prstGeom>
        </p:spPr>
        <p:txBody>
          <a:bodyPr wrap="none">
            <a:spAutoFit/>
          </a:bodyPr>
          <a:lstStyle/>
          <a:p>
            <a:pPr marL="285750" indent="-285750">
              <a:buFont typeface="Wingdings" panose="05000000000000000000" pitchFamily="2" charset="2"/>
              <a:buChar char="Ø"/>
            </a:pPr>
            <a:r>
              <a:rPr lang="es-AR" b="1" dirty="0"/>
              <a:t>Si lo que emite difiere con lo recibido hay un desfasaje de frecuencia</a:t>
            </a:r>
          </a:p>
        </p:txBody>
      </p:sp>
    </p:spTree>
    <p:extLst>
      <p:ext uri="{BB962C8B-B14F-4D97-AF65-F5344CB8AC3E}">
        <p14:creationId xmlns:p14="http://schemas.microsoft.com/office/powerpoint/2010/main" val="1933813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interior, pared, mesa, refrigerador&#10;&#10;Descripción generada automáticamente">
            <a:extLst>
              <a:ext uri="{FF2B5EF4-FFF2-40B4-BE49-F238E27FC236}">
                <a16:creationId xmlns:a16="http://schemas.microsoft.com/office/drawing/2014/main" id="{CB6DDD8E-6824-4744-8E6F-15D5BE507D1B}"/>
              </a:ext>
            </a:extLst>
          </p:cNvPr>
          <p:cNvPicPr>
            <a:picLocks noChangeAspect="1"/>
          </p:cNvPicPr>
          <p:nvPr/>
        </p:nvPicPr>
        <p:blipFill rotWithShape="1">
          <a:blip r:embed="rId3">
            <a:extLst>
              <a:ext uri="{28A0092B-C50C-407E-A947-70E740481C1C}">
                <a14:useLocalDpi xmlns:a14="http://schemas.microsoft.com/office/drawing/2010/main" val="0"/>
              </a:ext>
            </a:extLst>
          </a:blip>
          <a:srcRect l="2571" t="-669" r="2286" b="1762"/>
          <a:stretch/>
        </p:blipFill>
        <p:spPr>
          <a:xfrm>
            <a:off x="3801292" y="1108539"/>
            <a:ext cx="8390708" cy="5697723"/>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11" name="Imagen 10">
            <a:extLst>
              <a:ext uri="{FF2B5EF4-FFF2-40B4-BE49-F238E27FC236}">
                <a16:creationId xmlns:a16="http://schemas.microsoft.com/office/drawing/2014/main" id="{0229236A-BD4D-480D-9353-A2C1348D29BA}"/>
              </a:ext>
            </a:extLst>
          </p:cNvPr>
          <p:cNvPicPr>
            <a:picLocks noChangeAspect="1"/>
          </p:cNvPicPr>
          <p:nvPr/>
        </p:nvPicPr>
        <p:blipFill rotWithShape="1">
          <a:blip r:embed="rId5">
            <a:extLst>
              <a:ext uri="{28A0092B-C50C-407E-A947-70E740481C1C}">
                <a14:useLocalDpi xmlns:a14="http://schemas.microsoft.com/office/drawing/2010/main" val="0"/>
              </a:ext>
            </a:extLst>
          </a:blip>
          <a:srcRect t="15411" b="14863"/>
          <a:stretch/>
        </p:blipFill>
        <p:spPr>
          <a:xfrm>
            <a:off x="0" y="1800788"/>
            <a:ext cx="3829043" cy="3256423"/>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736096" y="5537824"/>
            <a:ext cx="1283108" cy="584775"/>
          </a:xfrm>
          <a:prstGeom prst="rect">
            <a:avLst/>
          </a:prstGeom>
        </p:spPr>
        <p:txBody>
          <a:bodyPr wrap="none">
            <a:spAutoFit/>
          </a:bodyPr>
          <a:lstStyle/>
          <a:p>
            <a:r>
              <a:rPr lang="es-AR" sz="3200" b="1" dirty="0"/>
              <a:t>DCT10</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a:off x="3169123" y="4295881"/>
            <a:ext cx="3662751" cy="124194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flipV="1">
            <a:off x="3445565" y="2530949"/>
            <a:ext cx="4784034" cy="27756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019204" y="2103120"/>
            <a:ext cx="3224842" cy="11094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60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ior, pared, mesa, refrigerador&#10;&#10;Descripción generada automáticamente">
            <a:extLst>
              <a:ext uri="{FF2B5EF4-FFF2-40B4-BE49-F238E27FC236}">
                <a16:creationId xmlns:a16="http://schemas.microsoft.com/office/drawing/2014/main" id="{7BD07373-3E48-47B2-BEA0-6A4E848207B9}"/>
              </a:ext>
            </a:extLst>
          </p:cNvPr>
          <p:cNvPicPr>
            <a:picLocks noChangeAspect="1"/>
          </p:cNvPicPr>
          <p:nvPr/>
        </p:nvPicPr>
        <p:blipFill rotWithShape="1">
          <a:blip r:embed="rId3">
            <a:extLst>
              <a:ext uri="{28A0092B-C50C-407E-A947-70E740481C1C}">
                <a14:useLocalDpi xmlns:a14="http://schemas.microsoft.com/office/drawing/2010/main" val="0"/>
              </a:ext>
            </a:extLst>
          </a:blip>
          <a:srcRect l="2742" t="420" r="1943" b="929"/>
          <a:stretch/>
        </p:blipFill>
        <p:spPr>
          <a:xfrm>
            <a:off x="3487784" y="1202571"/>
            <a:ext cx="8704216" cy="5662972"/>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262973" y="5166755"/>
            <a:ext cx="1704313" cy="1569660"/>
          </a:xfrm>
          <a:prstGeom prst="rect">
            <a:avLst/>
          </a:prstGeom>
        </p:spPr>
        <p:txBody>
          <a:bodyPr wrap="none">
            <a:spAutoFit/>
          </a:bodyPr>
          <a:lstStyle/>
          <a:p>
            <a:r>
              <a:rPr lang="es-AR" sz="3200" b="1" dirty="0"/>
              <a:t>NV35M</a:t>
            </a:r>
          </a:p>
          <a:p>
            <a:endParaRPr lang="es-AR" sz="3200" b="1" dirty="0"/>
          </a:p>
          <a:p>
            <a:r>
              <a:rPr lang="es-AR" sz="3200" b="1" dirty="0"/>
              <a:t>NV35MR</a:t>
            </a:r>
          </a:p>
        </p:txBody>
      </p: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a:off x="2967286" y="4310743"/>
            <a:ext cx="4687548" cy="104735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a:off x="2743200" y="2001079"/>
            <a:ext cx="8281851" cy="1029504"/>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 name="Imagen 2">
            <a:extLst>
              <a:ext uri="{FF2B5EF4-FFF2-40B4-BE49-F238E27FC236}">
                <a16:creationId xmlns:a16="http://schemas.microsoft.com/office/drawing/2014/main" id="{53222785-8583-4723-ABBB-44FE11114049}"/>
              </a:ext>
            </a:extLst>
          </p:cNvPr>
          <p:cNvPicPr>
            <a:picLocks noChangeAspect="1"/>
          </p:cNvPicPr>
          <p:nvPr/>
        </p:nvPicPr>
        <p:blipFill rotWithShape="1">
          <a:blip r:embed="rId5">
            <a:extLst>
              <a:ext uri="{28A0092B-C50C-407E-A947-70E740481C1C}">
                <a14:useLocalDpi xmlns:a14="http://schemas.microsoft.com/office/drawing/2010/main" val="0"/>
              </a:ext>
            </a:extLst>
          </a:blip>
          <a:srcRect l="24881" t="4179" r="23089" b="4086"/>
          <a:stretch/>
        </p:blipFill>
        <p:spPr>
          <a:xfrm>
            <a:off x="1054956" y="1270947"/>
            <a:ext cx="2120348" cy="3738376"/>
          </a:xfrm>
          <a:prstGeom prst="rect">
            <a:avLst/>
          </a:prstGeom>
        </p:spPr>
      </p:pic>
    </p:spTree>
    <p:extLst>
      <p:ext uri="{BB962C8B-B14F-4D97-AF65-F5344CB8AC3E}">
        <p14:creationId xmlns:p14="http://schemas.microsoft.com/office/powerpoint/2010/main" val="37870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9B367-65DC-4AFE-B635-703D35794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287" y="1288149"/>
            <a:ext cx="7394713" cy="5527548"/>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917069" y="5159829"/>
            <a:ext cx="809837" cy="584775"/>
          </a:xfrm>
          <a:prstGeom prst="rect">
            <a:avLst/>
          </a:prstGeom>
        </p:spPr>
        <p:txBody>
          <a:bodyPr wrap="none">
            <a:spAutoFit/>
          </a:bodyPr>
          <a:lstStyle/>
          <a:p>
            <a:r>
              <a:rPr lang="es-AR" sz="3200" b="1" dirty="0"/>
              <a:t>460</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flipV="1">
            <a:off x="3742767" y="2264314"/>
            <a:ext cx="6607181" cy="184543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flipV="1">
            <a:off x="3220278" y="2558599"/>
            <a:ext cx="3024354" cy="60767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021496" y="1811933"/>
            <a:ext cx="5698434" cy="90476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 name="Imagen 2">
            <a:extLst>
              <a:ext uri="{FF2B5EF4-FFF2-40B4-BE49-F238E27FC236}">
                <a16:creationId xmlns:a16="http://schemas.microsoft.com/office/drawing/2014/main" id="{29894815-F148-460B-AC1A-61630F6BCF35}"/>
              </a:ext>
            </a:extLst>
          </p:cNvPr>
          <p:cNvPicPr>
            <a:picLocks noChangeAspect="1"/>
          </p:cNvPicPr>
          <p:nvPr/>
        </p:nvPicPr>
        <p:blipFill rotWithShape="1">
          <a:blip r:embed="rId5">
            <a:extLst>
              <a:ext uri="{28A0092B-C50C-407E-A947-70E740481C1C}">
                <a14:useLocalDpi xmlns:a14="http://schemas.microsoft.com/office/drawing/2010/main" val="0"/>
              </a:ext>
            </a:extLst>
          </a:blip>
          <a:srcRect l="6491" t="18113" r="3934" b="17901"/>
          <a:stretch/>
        </p:blipFill>
        <p:spPr>
          <a:xfrm>
            <a:off x="434789" y="2024743"/>
            <a:ext cx="3774399" cy="3135086"/>
          </a:xfrm>
          <a:prstGeom prst="rect">
            <a:avLst/>
          </a:prstGeom>
        </p:spPr>
      </p:pic>
    </p:spTree>
    <p:extLst>
      <p:ext uri="{BB962C8B-B14F-4D97-AF65-F5344CB8AC3E}">
        <p14:creationId xmlns:p14="http://schemas.microsoft.com/office/powerpoint/2010/main" val="186841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329BC01-6FA9-4F80-A1F5-13C0662B3971}"/>
              </a:ext>
            </a:extLst>
          </p:cNvPr>
          <p:cNvPicPr>
            <a:picLocks noChangeAspect="1"/>
          </p:cNvPicPr>
          <p:nvPr/>
        </p:nvPicPr>
        <p:blipFill rotWithShape="1">
          <a:blip r:embed="rId3">
            <a:extLst>
              <a:ext uri="{28A0092B-C50C-407E-A947-70E740481C1C}">
                <a14:useLocalDpi xmlns:a14="http://schemas.microsoft.com/office/drawing/2010/main" val="0"/>
              </a:ext>
            </a:extLst>
          </a:blip>
          <a:srcRect l="19953" r="20965"/>
          <a:stretch/>
        </p:blipFill>
        <p:spPr>
          <a:xfrm>
            <a:off x="804582" y="1789611"/>
            <a:ext cx="2176397" cy="3627650"/>
          </a:xfrm>
          <a:prstGeom prst="rect">
            <a:avLst/>
          </a:prstGeom>
        </p:spPr>
      </p:pic>
      <p:pic>
        <p:nvPicPr>
          <p:cNvPr id="6" name="Imagen 5">
            <a:extLst>
              <a:ext uri="{FF2B5EF4-FFF2-40B4-BE49-F238E27FC236}">
                <a16:creationId xmlns:a16="http://schemas.microsoft.com/office/drawing/2014/main" id="{6469B367-65DC-4AFE-B635-703D3579420F}"/>
              </a:ext>
            </a:extLst>
          </p:cNvPr>
          <p:cNvPicPr>
            <a:picLocks noChangeAspect="1"/>
          </p:cNvPicPr>
          <p:nvPr/>
        </p:nvPicPr>
        <p:blipFill rotWithShape="1">
          <a:blip r:embed="rId4">
            <a:extLst>
              <a:ext uri="{28A0092B-C50C-407E-A947-70E740481C1C}">
                <a14:useLocalDpi xmlns:a14="http://schemas.microsoft.com/office/drawing/2010/main" val="0"/>
              </a:ext>
            </a:extLst>
          </a:blip>
          <a:srcRect l="1433" r="6631" b="6629"/>
          <a:stretch/>
        </p:blipFill>
        <p:spPr>
          <a:xfrm>
            <a:off x="4174435" y="1292272"/>
            <a:ext cx="8017565" cy="5513243"/>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332370" y="5417261"/>
            <a:ext cx="1120820" cy="584775"/>
          </a:xfrm>
          <a:prstGeom prst="rect">
            <a:avLst/>
          </a:prstGeom>
        </p:spPr>
        <p:txBody>
          <a:bodyPr wrap="none">
            <a:spAutoFit/>
          </a:bodyPr>
          <a:lstStyle/>
          <a:p>
            <a:r>
              <a:rPr lang="es-AR" sz="3200" b="1" dirty="0"/>
              <a:t>DG75</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flipV="1">
            <a:off x="3405809" y="2703443"/>
            <a:ext cx="8189843" cy="116939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282721" y="1537252"/>
            <a:ext cx="4575818" cy="105112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884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BACC27F-C199-49E8-9D6F-332C7D687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493" y="1258957"/>
            <a:ext cx="7690017" cy="5612091"/>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487651" y="5816120"/>
            <a:ext cx="1120820" cy="584775"/>
          </a:xfrm>
          <a:prstGeom prst="rect">
            <a:avLst/>
          </a:prstGeom>
        </p:spPr>
        <p:txBody>
          <a:bodyPr wrap="none">
            <a:spAutoFit/>
          </a:bodyPr>
          <a:lstStyle/>
          <a:p>
            <a:r>
              <a:rPr lang="es-AR" sz="3200" b="1" dirty="0"/>
              <a:t>DG85</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a:off x="3172667" y="4929809"/>
            <a:ext cx="4858150" cy="49080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a:off x="3231293" y="3429000"/>
            <a:ext cx="2599664"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172667" y="1437384"/>
            <a:ext cx="6541176" cy="610162"/>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4" name="Imagen 3">
            <a:extLst>
              <a:ext uri="{FF2B5EF4-FFF2-40B4-BE49-F238E27FC236}">
                <a16:creationId xmlns:a16="http://schemas.microsoft.com/office/drawing/2014/main" id="{E6024072-56C1-474E-A6E1-0F073B94CDE2}"/>
              </a:ext>
            </a:extLst>
          </p:cNvPr>
          <p:cNvPicPr>
            <a:picLocks noChangeAspect="1"/>
          </p:cNvPicPr>
          <p:nvPr/>
        </p:nvPicPr>
        <p:blipFill rotWithShape="1">
          <a:blip r:embed="rId5">
            <a:extLst>
              <a:ext uri="{28A0092B-C50C-407E-A947-70E740481C1C}">
                <a14:useLocalDpi xmlns:a14="http://schemas.microsoft.com/office/drawing/2010/main" val="0"/>
              </a:ext>
            </a:extLst>
          </a:blip>
          <a:srcRect l="28105" t="4061" r="26817" b="5783"/>
          <a:stretch/>
        </p:blipFill>
        <p:spPr>
          <a:xfrm>
            <a:off x="1132530" y="1282147"/>
            <a:ext cx="2146853" cy="4293705"/>
          </a:xfrm>
          <a:prstGeom prst="rect">
            <a:avLst/>
          </a:prstGeom>
        </p:spPr>
      </p:pic>
    </p:spTree>
    <p:extLst>
      <p:ext uri="{BB962C8B-B14F-4D97-AF65-F5344CB8AC3E}">
        <p14:creationId xmlns:p14="http://schemas.microsoft.com/office/powerpoint/2010/main" val="10064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D19043-CAA9-4C8F-BAA0-8BFCE22E5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784" y="1260032"/>
            <a:ext cx="8312216" cy="5597968"/>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153333" y="5736607"/>
            <a:ext cx="1681871" cy="584775"/>
          </a:xfrm>
          <a:prstGeom prst="rect">
            <a:avLst/>
          </a:prstGeom>
        </p:spPr>
        <p:txBody>
          <a:bodyPr wrap="none">
            <a:spAutoFit/>
          </a:bodyPr>
          <a:lstStyle/>
          <a:p>
            <a:r>
              <a:rPr lang="es-AR" sz="3200" b="1" dirty="0"/>
              <a:t>NV780M</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a:off x="3090401" y="2610081"/>
            <a:ext cx="4701877" cy="202818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a:off x="3090401" y="2085186"/>
            <a:ext cx="7657112" cy="255307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8" name="Imagen 7">
            <a:extLst>
              <a:ext uri="{FF2B5EF4-FFF2-40B4-BE49-F238E27FC236}">
                <a16:creationId xmlns:a16="http://schemas.microsoft.com/office/drawing/2014/main" id="{6CED693A-2314-4866-ABB7-0E19642B5338}"/>
              </a:ext>
            </a:extLst>
          </p:cNvPr>
          <p:cNvPicPr>
            <a:picLocks noChangeAspect="1"/>
          </p:cNvPicPr>
          <p:nvPr/>
        </p:nvPicPr>
        <p:blipFill rotWithShape="1">
          <a:blip r:embed="rId5">
            <a:extLst>
              <a:ext uri="{28A0092B-C50C-407E-A947-70E740481C1C}">
                <a14:useLocalDpi xmlns:a14="http://schemas.microsoft.com/office/drawing/2010/main" val="0"/>
              </a:ext>
            </a:extLst>
          </a:blip>
          <a:srcRect l="24715" t="11478" r="24502" b="9913"/>
          <a:stretch/>
        </p:blipFill>
        <p:spPr>
          <a:xfrm>
            <a:off x="646346" y="1260031"/>
            <a:ext cx="2695846" cy="4173022"/>
          </a:xfrm>
          <a:prstGeom prst="rect">
            <a:avLst/>
          </a:prstGeom>
        </p:spPr>
      </p:pic>
    </p:spTree>
    <p:extLst>
      <p:ext uri="{BB962C8B-B14F-4D97-AF65-F5344CB8AC3E}">
        <p14:creationId xmlns:p14="http://schemas.microsoft.com/office/powerpoint/2010/main" val="21923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87A3E53-1223-4ED6-8D9B-AAE2E0005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423" y="1261994"/>
            <a:ext cx="7906351" cy="5592337"/>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515376" y="5470435"/>
            <a:ext cx="1329210" cy="584775"/>
          </a:xfrm>
          <a:prstGeom prst="rect">
            <a:avLst/>
          </a:prstGeom>
        </p:spPr>
        <p:txBody>
          <a:bodyPr wrap="none">
            <a:spAutoFit/>
          </a:bodyPr>
          <a:lstStyle/>
          <a:p>
            <a:r>
              <a:rPr lang="es-AR" sz="3200" b="1" dirty="0"/>
              <a:t>DG457</a:t>
            </a:r>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flipV="1">
            <a:off x="3522762" y="3135111"/>
            <a:ext cx="7476542" cy="1846104"/>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flipV="1">
            <a:off x="3668536" y="2911535"/>
            <a:ext cx="2043151" cy="1216181"/>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522762" y="2335697"/>
            <a:ext cx="3143081" cy="70513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4" name="Imagen 3">
            <a:extLst>
              <a:ext uri="{FF2B5EF4-FFF2-40B4-BE49-F238E27FC236}">
                <a16:creationId xmlns:a16="http://schemas.microsoft.com/office/drawing/2014/main" id="{11E28A93-7BAA-453D-B78A-9E036F7CAD05}"/>
              </a:ext>
            </a:extLst>
          </p:cNvPr>
          <p:cNvPicPr>
            <a:picLocks noChangeAspect="1"/>
          </p:cNvPicPr>
          <p:nvPr/>
        </p:nvPicPr>
        <p:blipFill rotWithShape="1">
          <a:blip r:embed="rId5">
            <a:extLst>
              <a:ext uri="{28A0092B-C50C-407E-A947-70E740481C1C}">
                <a14:useLocalDpi xmlns:a14="http://schemas.microsoft.com/office/drawing/2010/main" val="0"/>
              </a:ext>
            </a:extLst>
          </a:blip>
          <a:srcRect l="16372" t="3889" r="15354" b="5078"/>
          <a:stretch/>
        </p:blipFill>
        <p:spPr>
          <a:xfrm>
            <a:off x="859075" y="1653208"/>
            <a:ext cx="2663687" cy="3551583"/>
          </a:xfrm>
          <a:prstGeom prst="rect">
            <a:avLst/>
          </a:prstGeom>
        </p:spPr>
      </p:pic>
    </p:spTree>
    <p:extLst>
      <p:ext uri="{BB962C8B-B14F-4D97-AF65-F5344CB8AC3E}">
        <p14:creationId xmlns:p14="http://schemas.microsoft.com/office/powerpoint/2010/main" val="34191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F3EF2F9-4BDC-4FB1-BE05-68CADC6FA18C}"/>
              </a:ext>
            </a:extLst>
          </p:cNvPr>
          <p:cNvPicPr>
            <a:picLocks noChangeAspect="1"/>
          </p:cNvPicPr>
          <p:nvPr/>
        </p:nvPicPr>
        <p:blipFill rotWithShape="1">
          <a:blip r:embed="rId3">
            <a:extLst>
              <a:ext uri="{28A0092B-C50C-407E-A947-70E740481C1C}">
                <a14:useLocalDpi xmlns:a14="http://schemas.microsoft.com/office/drawing/2010/main" val="0"/>
              </a:ext>
            </a:extLst>
          </a:blip>
          <a:srcRect l="4550" t="14300" r="3736" b="15556"/>
          <a:stretch/>
        </p:blipFill>
        <p:spPr>
          <a:xfrm>
            <a:off x="94399" y="2392988"/>
            <a:ext cx="4119792" cy="2847625"/>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489690" y="5726657"/>
            <a:ext cx="1329210" cy="584775"/>
          </a:xfrm>
          <a:prstGeom prst="rect">
            <a:avLst/>
          </a:prstGeom>
        </p:spPr>
        <p:txBody>
          <a:bodyPr wrap="none">
            <a:spAutoFit/>
          </a:bodyPr>
          <a:lstStyle/>
          <a:p>
            <a:r>
              <a:rPr lang="es-AR" sz="3200" b="1" dirty="0"/>
              <a:t>DG467</a:t>
            </a:r>
          </a:p>
        </p:txBody>
      </p:sp>
      <p:pic>
        <p:nvPicPr>
          <p:cNvPr id="3" name="Imagen 2" descr="Imagen que contiene edificio, interior, suelo, techo&#10;&#10;Descripción generada automáticamente">
            <a:extLst>
              <a:ext uri="{FF2B5EF4-FFF2-40B4-BE49-F238E27FC236}">
                <a16:creationId xmlns:a16="http://schemas.microsoft.com/office/drawing/2014/main" id="{578EBC8A-62D4-404D-ABC6-6684E92FD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757" y="1168867"/>
            <a:ext cx="7580243" cy="5689133"/>
          </a:xfrm>
          <a:prstGeom prst="rect">
            <a:avLst/>
          </a:prstGeom>
        </p:spPr>
      </p:pic>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667539" y="1364974"/>
            <a:ext cx="4310272" cy="144448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176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9B367-65DC-4AFE-B635-703D3579420F}"/>
              </a:ext>
            </a:extLst>
          </p:cNvPr>
          <p:cNvPicPr>
            <a:picLocks noChangeAspect="1"/>
          </p:cNvPicPr>
          <p:nvPr/>
        </p:nvPicPr>
        <p:blipFill rotWithShape="1">
          <a:blip r:embed="rId3">
            <a:extLst>
              <a:ext uri="{28A0092B-C50C-407E-A947-70E740481C1C}">
                <a14:useLocalDpi xmlns:a14="http://schemas.microsoft.com/office/drawing/2010/main" val="0"/>
              </a:ext>
            </a:extLst>
          </a:blip>
          <a:srcRect l="1433" r="6631" b="6629"/>
          <a:stretch/>
        </p:blipFill>
        <p:spPr>
          <a:xfrm>
            <a:off x="4174435" y="1292272"/>
            <a:ext cx="8017565" cy="5513243"/>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476622" y="5895632"/>
            <a:ext cx="1308371" cy="584775"/>
          </a:xfrm>
          <a:prstGeom prst="rect">
            <a:avLst/>
          </a:prstGeom>
        </p:spPr>
        <p:txBody>
          <a:bodyPr wrap="none">
            <a:spAutoFit/>
          </a:bodyPr>
          <a:lstStyle/>
          <a:p>
            <a:r>
              <a:rPr lang="es-AR" sz="3200" b="1" dirty="0"/>
              <a:t>HD78F</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flipV="1">
            <a:off x="3405809" y="2703443"/>
            <a:ext cx="8189843" cy="116939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3282721" y="2279374"/>
            <a:ext cx="3316862" cy="30899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 name="Imagen 2">
            <a:extLst>
              <a:ext uri="{FF2B5EF4-FFF2-40B4-BE49-F238E27FC236}">
                <a16:creationId xmlns:a16="http://schemas.microsoft.com/office/drawing/2014/main" id="{FBAC9327-6DDC-48F6-9671-77D680A7A415}"/>
              </a:ext>
            </a:extLst>
          </p:cNvPr>
          <p:cNvPicPr>
            <a:picLocks noChangeAspect="1"/>
          </p:cNvPicPr>
          <p:nvPr/>
        </p:nvPicPr>
        <p:blipFill rotWithShape="1">
          <a:blip r:embed="rId5">
            <a:extLst>
              <a:ext uri="{28A0092B-C50C-407E-A947-70E740481C1C}">
                <a14:useLocalDpi xmlns:a14="http://schemas.microsoft.com/office/drawing/2010/main" val="0"/>
              </a:ext>
            </a:extLst>
          </a:blip>
          <a:srcRect l="30769" t="8609" r="29401" b="13127"/>
          <a:stretch/>
        </p:blipFill>
        <p:spPr>
          <a:xfrm>
            <a:off x="1024252" y="1254640"/>
            <a:ext cx="2213113" cy="4348720"/>
          </a:xfrm>
          <a:prstGeom prst="rect">
            <a:avLst/>
          </a:prstGeom>
        </p:spPr>
      </p:pic>
    </p:spTree>
    <p:extLst>
      <p:ext uri="{BB962C8B-B14F-4D97-AF65-F5344CB8AC3E}">
        <p14:creationId xmlns:p14="http://schemas.microsoft.com/office/powerpoint/2010/main" val="10641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F0DF4A0-EB7B-4733-A10D-44A8B417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4" y="1126435"/>
            <a:ext cx="8083826" cy="5731565"/>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351706" y="5980644"/>
            <a:ext cx="1473480" cy="584775"/>
          </a:xfrm>
          <a:prstGeom prst="rect">
            <a:avLst/>
          </a:prstGeom>
        </p:spPr>
        <p:txBody>
          <a:bodyPr wrap="none">
            <a:spAutoFit/>
          </a:bodyPr>
          <a:lstStyle/>
          <a:p>
            <a:r>
              <a:rPr lang="es-AR" sz="3200" b="1" dirty="0"/>
              <a:t>NV75M</a:t>
            </a:r>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flipV="1">
            <a:off x="3382132" y="3935896"/>
            <a:ext cx="6721422" cy="20540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a:off x="3382132" y="3286539"/>
            <a:ext cx="1468164" cy="304799"/>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a:off x="3382132" y="2716696"/>
            <a:ext cx="3349972" cy="1"/>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4" name="Imagen 3">
            <a:extLst>
              <a:ext uri="{FF2B5EF4-FFF2-40B4-BE49-F238E27FC236}">
                <a16:creationId xmlns:a16="http://schemas.microsoft.com/office/drawing/2014/main" id="{58A8F917-D95F-43F4-9626-26098AA44F5A}"/>
              </a:ext>
            </a:extLst>
          </p:cNvPr>
          <p:cNvPicPr>
            <a:picLocks noChangeAspect="1"/>
          </p:cNvPicPr>
          <p:nvPr/>
        </p:nvPicPr>
        <p:blipFill rotWithShape="1">
          <a:blip r:embed="rId5">
            <a:extLst>
              <a:ext uri="{28A0092B-C50C-407E-A947-70E740481C1C}">
                <a14:useLocalDpi xmlns:a14="http://schemas.microsoft.com/office/drawing/2010/main" val="0"/>
              </a:ext>
            </a:extLst>
          </a:blip>
          <a:srcRect l="26944" t="8907" r="27938" b="9404"/>
          <a:stretch/>
        </p:blipFill>
        <p:spPr>
          <a:xfrm>
            <a:off x="804180" y="1330128"/>
            <a:ext cx="2568532" cy="4650516"/>
          </a:xfrm>
          <a:prstGeom prst="rect">
            <a:avLst/>
          </a:prstGeom>
        </p:spPr>
      </p:pic>
    </p:spTree>
    <p:extLst>
      <p:ext uri="{BB962C8B-B14F-4D97-AF65-F5344CB8AC3E}">
        <p14:creationId xmlns:p14="http://schemas.microsoft.com/office/powerpoint/2010/main" val="428719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28066BC5-AA46-49DD-A9B3-FCCE83688B3F}"/>
              </a:ext>
            </a:extLst>
          </p:cNvPr>
          <p:cNvSpPr txBox="1"/>
          <p:nvPr/>
        </p:nvSpPr>
        <p:spPr>
          <a:xfrm>
            <a:off x="6289288" y="2743199"/>
            <a:ext cx="5273058" cy="1929873"/>
          </a:xfrm>
          <a:prstGeom prst="rect">
            <a:avLst/>
          </a:prstGeom>
        </p:spPr>
        <p:txBody>
          <a:bodyPr vert="horz" lIns="91440" tIns="45720" rIns="91440" bIns="45720" rtlCol="0" anchor="b">
            <a:normAutofit/>
          </a:bodyPr>
          <a:lstStyle/>
          <a:p>
            <a:pPr>
              <a:lnSpc>
                <a:spcPct val="90000"/>
              </a:lnSpc>
              <a:spcBef>
                <a:spcPct val="0"/>
              </a:spcBef>
              <a:spcAft>
                <a:spcPts val="600"/>
              </a:spcAft>
            </a:pPr>
            <a:r>
              <a:rPr lang="es-AR" sz="6000" b="1" dirty="0">
                <a:solidFill>
                  <a:schemeClr val="bg1"/>
                </a:solidFill>
              </a:rPr>
              <a:t>SENSORES DE INTERIOR</a:t>
            </a:r>
            <a:endParaRPr lang="en-US" sz="6000" i="1" kern="12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96D3D6F6-4F22-4FCF-8049-60509C0CE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2502044"/>
            <a:ext cx="4047843" cy="485741"/>
          </a:xfrm>
          <a:prstGeom prst="rect">
            <a:avLst/>
          </a:prstGeom>
        </p:spPr>
      </p:pic>
    </p:spTree>
    <p:extLst>
      <p:ext uri="{BB962C8B-B14F-4D97-AF65-F5344CB8AC3E}">
        <p14:creationId xmlns:p14="http://schemas.microsoft.com/office/powerpoint/2010/main" val="2020963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591E797B-74E3-4E42-8576-C8F1660FE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299" y="1516112"/>
            <a:ext cx="8106962" cy="5341888"/>
          </a:xfrm>
          <a:prstGeom prst="rect">
            <a:avLst/>
          </a:prstGeom>
        </p:spPr>
      </p:pic>
      <p:pic>
        <p:nvPicPr>
          <p:cNvPr id="5" name="Imagen 4">
            <a:extLst>
              <a:ext uri="{FF2B5EF4-FFF2-40B4-BE49-F238E27FC236}">
                <a16:creationId xmlns:a16="http://schemas.microsoft.com/office/drawing/2014/main" id="{A939E2C8-3517-4F5F-94D2-1FE89B848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12" name="Rectángulo 11">
            <a:extLst>
              <a:ext uri="{FF2B5EF4-FFF2-40B4-BE49-F238E27FC236}">
                <a16:creationId xmlns:a16="http://schemas.microsoft.com/office/drawing/2014/main" id="{2645A06F-5C34-4FCC-BA3B-B739F53D6DF9}"/>
              </a:ext>
            </a:extLst>
          </p:cNvPr>
          <p:cNvSpPr/>
          <p:nvPr/>
        </p:nvSpPr>
        <p:spPr>
          <a:xfrm>
            <a:off x="1487651" y="5816120"/>
            <a:ext cx="1340432" cy="584775"/>
          </a:xfrm>
          <a:prstGeom prst="rect">
            <a:avLst/>
          </a:prstGeom>
        </p:spPr>
        <p:txBody>
          <a:bodyPr wrap="none">
            <a:spAutoFit/>
          </a:bodyPr>
          <a:lstStyle/>
          <a:p>
            <a:r>
              <a:rPr lang="es-AR" sz="3200" b="1" dirty="0"/>
              <a:t>NVX80</a:t>
            </a:r>
            <a:endParaRPr lang="es-AR" sz="3200" dirty="0"/>
          </a:p>
        </p:txBody>
      </p:sp>
      <p:cxnSp>
        <p:nvCxnSpPr>
          <p:cNvPr id="22" name="Conector recto de flecha 21">
            <a:extLst>
              <a:ext uri="{FF2B5EF4-FFF2-40B4-BE49-F238E27FC236}">
                <a16:creationId xmlns:a16="http://schemas.microsoft.com/office/drawing/2014/main" id="{4564D15D-7950-48BF-B68C-17AD197692AE}"/>
              </a:ext>
            </a:extLst>
          </p:cNvPr>
          <p:cNvCxnSpPr>
            <a:cxnSpLocks/>
          </p:cNvCxnSpPr>
          <p:nvPr/>
        </p:nvCxnSpPr>
        <p:spPr>
          <a:xfrm>
            <a:off x="2543850" y="4704614"/>
            <a:ext cx="6891698" cy="10592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123C241C-ADD2-4AED-9DCC-676B059E0678}"/>
              </a:ext>
            </a:extLst>
          </p:cNvPr>
          <p:cNvCxnSpPr>
            <a:cxnSpLocks/>
          </p:cNvCxnSpPr>
          <p:nvPr/>
        </p:nvCxnSpPr>
        <p:spPr>
          <a:xfrm flipV="1">
            <a:off x="2543850" y="3419846"/>
            <a:ext cx="8826515" cy="62559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Conector recto de flecha 25">
            <a:extLst>
              <a:ext uri="{FF2B5EF4-FFF2-40B4-BE49-F238E27FC236}">
                <a16:creationId xmlns:a16="http://schemas.microsoft.com/office/drawing/2014/main" id="{AB2D2186-FF82-4F57-BAA3-5AA0D14FAD98}"/>
              </a:ext>
            </a:extLst>
          </p:cNvPr>
          <p:cNvCxnSpPr>
            <a:cxnSpLocks/>
          </p:cNvCxnSpPr>
          <p:nvPr/>
        </p:nvCxnSpPr>
        <p:spPr>
          <a:xfrm flipV="1">
            <a:off x="2690191" y="2703443"/>
            <a:ext cx="6930887" cy="43810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 name="Imagen 2">
            <a:extLst>
              <a:ext uri="{FF2B5EF4-FFF2-40B4-BE49-F238E27FC236}">
                <a16:creationId xmlns:a16="http://schemas.microsoft.com/office/drawing/2014/main" id="{4E2A6D40-D1DB-4800-9D8D-54D4B0F97442}"/>
              </a:ext>
            </a:extLst>
          </p:cNvPr>
          <p:cNvPicPr>
            <a:picLocks noChangeAspect="1"/>
          </p:cNvPicPr>
          <p:nvPr/>
        </p:nvPicPr>
        <p:blipFill rotWithShape="1">
          <a:blip r:embed="rId5">
            <a:extLst>
              <a:ext uri="{28A0092B-C50C-407E-A947-70E740481C1C}">
                <a14:useLocalDpi xmlns:a14="http://schemas.microsoft.com/office/drawing/2010/main" val="0"/>
              </a:ext>
            </a:extLst>
          </a:blip>
          <a:srcRect l="20534" t="8880" r="15376" b="8674"/>
          <a:stretch/>
        </p:blipFill>
        <p:spPr>
          <a:xfrm>
            <a:off x="484422" y="1232358"/>
            <a:ext cx="3346891" cy="4305466"/>
          </a:xfrm>
          <a:prstGeom prst="rect">
            <a:avLst/>
          </a:prstGeom>
        </p:spPr>
      </p:pic>
    </p:spTree>
    <p:extLst>
      <p:ext uri="{BB962C8B-B14F-4D97-AF65-F5344CB8AC3E}">
        <p14:creationId xmlns:p14="http://schemas.microsoft.com/office/powerpoint/2010/main" val="7282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93927-A1AB-49C5-8DA6-D3CEC8F1E57E}"/>
              </a:ext>
            </a:extLst>
          </p:cNvPr>
          <p:cNvSpPr>
            <a:spLocks noGrp="1"/>
          </p:cNvSpPr>
          <p:nvPr>
            <p:ph type="title"/>
          </p:nvPr>
        </p:nvSpPr>
        <p:spPr>
          <a:xfrm>
            <a:off x="3956359" y="3194825"/>
            <a:ext cx="4279281" cy="1081668"/>
          </a:xfrm>
        </p:spPr>
        <p:txBody>
          <a:bodyPr>
            <a:normAutofit fontScale="90000"/>
          </a:bodyPr>
          <a:lstStyle/>
          <a:p>
            <a:br>
              <a:rPr lang="es-AR" dirty="0"/>
            </a:br>
            <a:r>
              <a:rPr lang="es-AR" sz="9800" b="1" dirty="0"/>
              <a:t>GRACIAS</a:t>
            </a:r>
            <a:br>
              <a:rPr lang="es-AR" dirty="0"/>
            </a:br>
            <a:endParaRPr lang="es-AR" dirty="0"/>
          </a:p>
        </p:txBody>
      </p:sp>
      <p:pic>
        <p:nvPicPr>
          <p:cNvPr id="3" name="Imagen 2">
            <a:extLst>
              <a:ext uri="{FF2B5EF4-FFF2-40B4-BE49-F238E27FC236}">
                <a16:creationId xmlns:a16="http://schemas.microsoft.com/office/drawing/2014/main" id="{DD1D63B3-90F6-40B9-BD83-5AC74D514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Tree>
    <p:extLst>
      <p:ext uri="{BB962C8B-B14F-4D97-AF65-F5344CB8AC3E}">
        <p14:creationId xmlns:p14="http://schemas.microsoft.com/office/powerpoint/2010/main" val="267049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4" name="Imagen 3">
            <a:extLst>
              <a:ext uri="{FF2B5EF4-FFF2-40B4-BE49-F238E27FC236}">
                <a16:creationId xmlns:a16="http://schemas.microsoft.com/office/drawing/2014/main" id="{706A9240-3AE7-4746-B9EC-4222D225786F}"/>
              </a:ext>
            </a:extLst>
          </p:cNvPr>
          <p:cNvPicPr>
            <a:picLocks noChangeAspect="1"/>
          </p:cNvPicPr>
          <p:nvPr/>
        </p:nvPicPr>
        <p:blipFill>
          <a:blip r:embed="rId3"/>
          <a:stretch>
            <a:fillRect/>
          </a:stretch>
        </p:blipFill>
        <p:spPr>
          <a:xfrm>
            <a:off x="6217921" y="1644804"/>
            <a:ext cx="5784508" cy="4703103"/>
          </a:xfrm>
          <a:prstGeom prst="rect">
            <a:avLst/>
          </a:prstGeom>
        </p:spPr>
      </p:pic>
      <p:pic>
        <p:nvPicPr>
          <p:cNvPr id="7" name="Imagen 6">
            <a:extLst>
              <a:ext uri="{FF2B5EF4-FFF2-40B4-BE49-F238E27FC236}">
                <a16:creationId xmlns:a16="http://schemas.microsoft.com/office/drawing/2014/main" id="{C246AE50-B7EC-4B4C-B18A-903855D2A235}"/>
              </a:ext>
            </a:extLst>
          </p:cNvPr>
          <p:cNvPicPr>
            <a:picLocks noChangeAspect="1"/>
          </p:cNvPicPr>
          <p:nvPr/>
        </p:nvPicPr>
        <p:blipFill rotWithShape="1">
          <a:blip r:embed="rId4">
            <a:extLst>
              <a:ext uri="{28A0092B-C50C-407E-A947-70E740481C1C}">
                <a14:useLocalDpi xmlns:a14="http://schemas.microsoft.com/office/drawing/2010/main" val="0"/>
              </a:ext>
            </a:extLst>
          </a:blip>
          <a:srcRect l="33164" t="1575" r="32572" b="4169"/>
          <a:stretch/>
        </p:blipFill>
        <p:spPr>
          <a:xfrm>
            <a:off x="4191000" y="1644804"/>
            <a:ext cx="1505415" cy="2520176"/>
          </a:xfrm>
          <a:prstGeom prst="rect">
            <a:avLst/>
          </a:prstGeom>
        </p:spPr>
      </p:pic>
      <p:sp>
        <p:nvSpPr>
          <p:cNvPr id="8" name="CuadroTexto 7">
            <a:extLst>
              <a:ext uri="{FF2B5EF4-FFF2-40B4-BE49-F238E27FC236}">
                <a16:creationId xmlns:a16="http://schemas.microsoft.com/office/drawing/2014/main" id="{09E988C4-DB1F-41D4-A5CF-03C4C0E083ED}"/>
              </a:ext>
            </a:extLst>
          </p:cNvPr>
          <p:cNvSpPr txBox="1"/>
          <p:nvPr/>
        </p:nvSpPr>
        <p:spPr>
          <a:xfrm>
            <a:off x="3553169" y="0"/>
            <a:ext cx="3207894" cy="1015663"/>
          </a:xfrm>
          <a:prstGeom prst="rect">
            <a:avLst/>
          </a:prstGeom>
          <a:noFill/>
        </p:spPr>
        <p:txBody>
          <a:bodyPr wrap="square" rtlCol="0">
            <a:spAutoFit/>
          </a:bodyPr>
          <a:lstStyle/>
          <a:p>
            <a:pPr algn="ctr"/>
            <a:r>
              <a:rPr lang="es-ES" sz="6000" b="1" dirty="0">
                <a:solidFill>
                  <a:schemeClr val="bg1"/>
                </a:solidFill>
              </a:rPr>
              <a:t>NV5</a:t>
            </a:r>
          </a:p>
        </p:txBody>
      </p:sp>
      <p:sp>
        <p:nvSpPr>
          <p:cNvPr id="2" name="Título 1">
            <a:extLst>
              <a:ext uri="{FF2B5EF4-FFF2-40B4-BE49-F238E27FC236}">
                <a16:creationId xmlns:a16="http://schemas.microsoft.com/office/drawing/2014/main" id="{A5EC9066-7D27-4597-BFE3-77CDAD365D97}"/>
              </a:ext>
            </a:extLst>
          </p:cNvPr>
          <p:cNvSpPr>
            <a:spLocks noGrp="1"/>
          </p:cNvSpPr>
          <p:nvPr>
            <p:ph type="title"/>
          </p:nvPr>
        </p:nvSpPr>
        <p:spPr>
          <a:xfrm>
            <a:off x="189571" y="2637742"/>
            <a:ext cx="5636463" cy="4024315"/>
          </a:xfrm>
        </p:spPr>
        <p:txBody>
          <a:bodyPr>
            <a:noAutofit/>
          </a:bodyPr>
          <a:lstStyle/>
          <a:p>
            <a:r>
              <a:rPr lang="es-AR" sz="2800" b="1" dirty="0"/>
              <a:t>-Uso general</a:t>
            </a:r>
            <a:br>
              <a:rPr lang="es-AR" sz="2800" b="1" dirty="0"/>
            </a:br>
            <a:br>
              <a:rPr lang="es-AR" sz="2800" b="1" dirty="0"/>
            </a:br>
            <a:r>
              <a:rPr lang="es-AR" sz="2800" b="1" dirty="0"/>
              <a:t>-Tecnología PIR</a:t>
            </a:r>
            <a:br>
              <a:rPr lang="es-AR" sz="2800" b="1" dirty="0"/>
            </a:br>
            <a:br>
              <a:rPr lang="es-AR" sz="2800" b="1" dirty="0"/>
            </a:br>
            <a:r>
              <a:rPr lang="es-AR" sz="2800" b="1" dirty="0"/>
              <a:t>-Ambientes normales (espacios chicos y medianos)</a:t>
            </a:r>
            <a:br>
              <a:rPr lang="es-AR" sz="2800" b="1" dirty="0"/>
            </a:br>
            <a:br>
              <a:rPr lang="es-AR" sz="2800" b="1" dirty="0"/>
            </a:br>
            <a:r>
              <a:rPr lang="es-AR" sz="2800" b="1" dirty="0"/>
              <a:t>- Sin ráfagas de aire</a:t>
            </a:r>
            <a:br>
              <a:rPr lang="es-AR" sz="2800" b="1" dirty="0"/>
            </a:br>
            <a:br>
              <a:rPr lang="es-AR" sz="2800" b="1" dirty="0"/>
            </a:br>
            <a:endParaRPr lang="es-AR" sz="2800" b="1" dirty="0"/>
          </a:p>
        </p:txBody>
      </p:sp>
    </p:spTree>
    <p:extLst>
      <p:ext uri="{BB962C8B-B14F-4D97-AF65-F5344CB8AC3E}">
        <p14:creationId xmlns:p14="http://schemas.microsoft.com/office/powerpoint/2010/main" val="398556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4E3D0-E1B7-4EAD-8715-CBFAEC6749DB}"/>
              </a:ext>
            </a:extLst>
          </p:cNvPr>
          <p:cNvSpPr>
            <a:spLocks noGrp="1"/>
          </p:cNvSpPr>
          <p:nvPr>
            <p:ph type="title"/>
          </p:nvPr>
        </p:nvSpPr>
        <p:spPr>
          <a:xfrm>
            <a:off x="4142756" y="126636"/>
            <a:ext cx="2068473" cy="880947"/>
          </a:xfrm>
        </p:spPr>
        <p:txBody>
          <a:bodyPr>
            <a:normAutofit fontScale="90000"/>
          </a:bodyPr>
          <a:lstStyle/>
          <a:p>
            <a:r>
              <a:rPr lang="es-ES" sz="6000" b="1" dirty="0">
                <a:solidFill>
                  <a:schemeClr val="bg1"/>
                </a:solidFill>
              </a:rPr>
              <a:t>DG75</a:t>
            </a:r>
            <a:r>
              <a:rPr lang="es-ES" sz="5400" b="1" dirty="0">
                <a:solidFill>
                  <a:schemeClr val="bg1"/>
                </a:solidFill>
              </a:rPr>
              <a:t>+</a:t>
            </a:r>
          </a:p>
        </p:txBody>
      </p:sp>
      <p:sp>
        <p:nvSpPr>
          <p:cNvPr id="8" name="Marcador de texto 7">
            <a:extLst>
              <a:ext uri="{FF2B5EF4-FFF2-40B4-BE49-F238E27FC236}">
                <a16:creationId xmlns:a16="http://schemas.microsoft.com/office/drawing/2014/main" id="{71292F88-8EFB-46F3-BCB5-C0D50419C3EA}"/>
              </a:ext>
            </a:extLst>
          </p:cNvPr>
          <p:cNvSpPr>
            <a:spLocks noGrp="1"/>
          </p:cNvSpPr>
          <p:nvPr>
            <p:ph type="body" sz="half" idx="2"/>
          </p:nvPr>
        </p:nvSpPr>
        <p:spPr>
          <a:xfrm>
            <a:off x="292128" y="2001893"/>
            <a:ext cx="4471327" cy="3811588"/>
          </a:xfrm>
        </p:spPr>
        <p:txBody>
          <a:bodyPr>
            <a:normAutofit/>
          </a:bodyPr>
          <a:lstStyle/>
          <a:p>
            <a:r>
              <a:rPr lang="es-AR" sz="2800" b="1" dirty="0">
                <a:latin typeface="+mj-lt"/>
              </a:rPr>
              <a:t>- Tecnología PIR</a:t>
            </a:r>
          </a:p>
          <a:p>
            <a:endParaRPr lang="es-AR" sz="2800" b="1" dirty="0">
              <a:latin typeface="+mj-lt"/>
            </a:endParaRPr>
          </a:p>
          <a:p>
            <a:r>
              <a:rPr lang="es-AR" sz="2800" b="1" dirty="0">
                <a:latin typeface="+mj-lt"/>
              </a:rPr>
              <a:t>- Dual PIR</a:t>
            </a:r>
          </a:p>
          <a:p>
            <a:endParaRPr lang="es-AR" sz="2800" b="1" dirty="0">
              <a:latin typeface="+mj-lt"/>
            </a:endParaRPr>
          </a:p>
          <a:p>
            <a:r>
              <a:rPr lang="es-AR" sz="2800" b="1" dirty="0">
                <a:latin typeface="+mj-lt"/>
              </a:rPr>
              <a:t>- Detección infrarroja</a:t>
            </a:r>
          </a:p>
          <a:p>
            <a:endParaRPr lang="es-AR" sz="2800" b="1" dirty="0">
              <a:latin typeface="+mj-lt"/>
            </a:endParaRPr>
          </a:p>
          <a:p>
            <a:r>
              <a:rPr lang="es-AR" sz="2800" b="1" dirty="0">
                <a:latin typeface="+mj-lt"/>
              </a:rPr>
              <a:t>- </a:t>
            </a:r>
            <a:r>
              <a:rPr lang="es-AR" sz="2800" b="1" dirty="0" err="1">
                <a:latin typeface="+mj-lt"/>
              </a:rPr>
              <a:t>Pet</a:t>
            </a:r>
            <a:r>
              <a:rPr lang="es-AR" sz="2800" b="1" dirty="0">
                <a:latin typeface="+mj-lt"/>
              </a:rPr>
              <a:t> </a:t>
            </a:r>
            <a:r>
              <a:rPr lang="es-AR" sz="2800" b="1" dirty="0" err="1">
                <a:latin typeface="+mj-lt"/>
              </a:rPr>
              <a:t>immunity</a:t>
            </a:r>
            <a:r>
              <a:rPr lang="es-AR" sz="2800" b="1" dirty="0">
                <a:latin typeface="+mj-lt"/>
              </a:rPr>
              <a:t> (40kg)</a:t>
            </a:r>
          </a:p>
          <a:p>
            <a:pPr marL="285750" indent="-285750">
              <a:buFontTx/>
              <a:buChar char="-"/>
            </a:pPr>
            <a:endParaRPr lang="es-AR" dirty="0"/>
          </a:p>
          <a:p>
            <a:pPr marL="285750" indent="-285750">
              <a:buFontTx/>
              <a:buChar char="-"/>
            </a:pPr>
            <a:endParaRPr lang="es-AR" dirty="0"/>
          </a:p>
        </p:txBody>
      </p:sp>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6" name="Imagen 5">
            <a:extLst>
              <a:ext uri="{FF2B5EF4-FFF2-40B4-BE49-F238E27FC236}">
                <a16:creationId xmlns:a16="http://schemas.microsoft.com/office/drawing/2014/main" id="{D2331479-E549-4468-AB79-E964DD56DF5B}"/>
              </a:ext>
            </a:extLst>
          </p:cNvPr>
          <p:cNvPicPr>
            <a:picLocks noChangeAspect="1"/>
          </p:cNvPicPr>
          <p:nvPr/>
        </p:nvPicPr>
        <p:blipFill rotWithShape="1">
          <a:blip r:embed="rId4">
            <a:extLst>
              <a:ext uri="{28A0092B-C50C-407E-A947-70E740481C1C}">
                <a14:useLocalDpi xmlns:a14="http://schemas.microsoft.com/office/drawing/2010/main" val="0"/>
              </a:ext>
            </a:extLst>
          </a:blip>
          <a:srcRect l="5263" t="7587" r="5915" b="6728"/>
          <a:stretch/>
        </p:blipFill>
        <p:spPr>
          <a:xfrm>
            <a:off x="7600745" y="1425832"/>
            <a:ext cx="4499892" cy="5023438"/>
          </a:xfrm>
          <a:prstGeom prst="rect">
            <a:avLst/>
          </a:prstGeom>
        </p:spPr>
      </p:pic>
      <p:pic>
        <p:nvPicPr>
          <p:cNvPr id="10" name="Imagen 9">
            <a:extLst>
              <a:ext uri="{FF2B5EF4-FFF2-40B4-BE49-F238E27FC236}">
                <a16:creationId xmlns:a16="http://schemas.microsoft.com/office/drawing/2014/main" id="{90A6AC42-6687-4705-864D-A5A5AA56783A}"/>
              </a:ext>
            </a:extLst>
          </p:cNvPr>
          <p:cNvPicPr>
            <a:picLocks noChangeAspect="1"/>
          </p:cNvPicPr>
          <p:nvPr/>
        </p:nvPicPr>
        <p:blipFill rotWithShape="1">
          <a:blip r:embed="rId5">
            <a:extLst>
              <a:ext uri="{28A0092B-C50C-407E-A947-70E740481C1C}">
                <a14:useLocalDpi xmlns:a14="http://schemas.microsoft.com/office/drawing/2010/main" val="0"/>
              </a:ext>
            </a:extLst>
          </a:blip>
          <a:srcRect l="18822" r="18888"/>
          <a:stretch/>
        </p:blipFill>
        <p:spPr>
          <a:xfrm>
            <a:off x="4763455" y="2001893"/>
            <a:ext cx="1931018" cy="3348154"/>
          </a:xfrm>
          <a:prstGeom prst="rect">
            <a:avLst/>
          </a:prstGeom>
        </p:spPr>
      </p:pic>
    </p:spTree>
    <p:extLst>
      <p:ext uri="{BB962C8B-B14F-4D97-AF65-F5344CB8AC3E}">
        <p14:creationId xmlns:p14="http://schemas.microsoft.com/office/powerpoint/2010/main" val="6550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sp>
        <p:nvSpPr>
          <p:cNvPr id="2" name="Título 1">
            <a:extLst>
              <a:ext uri="{FF2B5EF4-FFF2-40B4-BE49-F238E27FC236}">
                <a16:creationId xmlns:a16="http://schemas.microsoft.com/office/drawing/2014/main" id="{3F7826AE-4491-4BBE-B479-30EC4A84458E}"/>
              </a:ext>
            </a:extLst>
          </p:cNvPr>
          <p:cNvSpPr>
            <a:spLocks noGrp="1"/>
          </p:cNvSpPr>
          <p:nvPr>
            <p:ph type="title"/>
          </p:nvPr>
        </p:nvSpPr>
        <p:spPr>
          <a:xfrm>
            <a:off x="4256050" y="187549"/>
            <a:ext cx="2575864" cy="887426"/>
          </a:xfrm>
        </p:spPr>
        <p:txBody>
          <a:bodyPr>
            <a:noAutofit/>
          </a:bodyPr>
          <a:lstStyle/>
          <a:p>
            <a:r>
              <a:rPr lang="es-AR" sz="6000" b="1" dirty="0">
                <a:solidFill>
                  <a:schemeClr val="bg1"/>
                </a:solidFill>
              </a:rPr>
              <a:t>NV75M</a:t>
            </a:r>
          </a:p>
        </p:txBody>
      </p:sp>
      <p:sp>
        <p:nvSpPr>
          <p:cNvPr id="9" name="Marcador de texto 8">
            <a:extLst>
              <a:ext uri="{FF2B5EF4-FFF2-40B4-BE49-F238E27FC236}">
                <a16:creationId xmlns:a16="http://schemas.microsoft.com/office/drawing/2014/main" id="{26A76BC2-5E48-4B7D-ACB0-1CA36E446772}"/>
              </a:ext>
            </a:extLst>
          </p:cNvPr>
          <p:cNvSpPr>
            <a:spLocks noGrp="1"/>
          </p:cNvSpPr>
          <p:nvPr>
            <p:ph type="body" sz="half" idx="2"/>
          </p:nvPr>
        </p:nvSpPr>
        <p:spPr>
          <a:xfrm>
            <a:off x="143017" y="2040673"/>
            <a:ext cx="4730066" cy="4114800"/>
          </a:xfrm>
        </p:spPr>
        <p:txBody>
          <a:bodyPr>
            <a:normAutofit fontScale="92500" lnSpcReduction="10000"/>
          </a:bodyPr>
          <a:lstStyle/>
          <a:p>
            <a:pPr marL="457200" indent="-457200">
              <a:buFontTx/>
              <a:buChar char="-"/>
            </a:pPr>
            <a:r>
              <a:rPr lang="es-AR" sz="2800" b="1" dirty="0">
                <a:latin typeface="+mj-lt"/>
              </a:rPr>
              <a:t>Detector PIR</a:t>
            </a:r>
          </a:p>
          <a:p>
            <a:pPr marL="457200" indent="-457200">
              <a:buFontTx/>
              <a:buChar char="-"/>
            </a:pPr>
            <a:endParaRPr lang="es-AR" sz="2800" b="1" dirty="0">
              <a:latin typeface="+mj-lt"/>
            </a:endParaRPr>
          </a:p>
          <a:p>
            <a:pPr marL="457200" indent="-457200">
              <a:buFontTx/>
              <a:buChar char="-"/>
            </a:pPr>
            <a:r>
              <a:rPr lang="es-AR" sz="2800" b="1" dirty="0" err="1">
                <a:latin typeface="+mj-lt"/>
              </a:rPr>
              <a:t>TecnologÍa</a:t>
            </a:r>
            <a:r>
              <a:rPr lang="es-AR" sz="2800" b="1" dirty="0">
                <a:latin typeface="+mj-lt"/>
              </a:rPr>
              <a:t> MIRONEL</a:t>
            </a:r>
          </a:p>
          <a:p>
            <a:pPr marL="457200" indent="-457200">
              <a:buFontTx/>
              <a:buChar char="-"/>
            </a:pPr>
            <a:endParaRPr lang="es-AR" sz="2800" b="1" dirty="0">
              <a:latin typeface="+mj-lt"/>
            </a:endParaRPr>
          </a:p>
          <a:p>
            <a:pPr marL="457200" indent="-457200">
              <a:buFontTx/>
              <a:buChar char="-"/>
            </a:pPr>
            <a:r>
              <a:rPr lang="es-AR" sz="2800" b="1" dirty="0" err="1">
                <a:latin typeface="+mj-lt"/>
              </a:rPr>
              <a:t>Pet</a:t>
            </a:r>
            <a:r>
              <a:rPr lang="es-AR" sz="2800" b="1" dirty="0">
                <a:latin typeface="+mj-lt"/>
              </a:rPr>
              <a:t> </a:t>
            </a:r>
            <a:r>
              <a:rPr lang="es-AR" sz="2800" b="1" dirty="0" err="1">
                <a:latin typeface="+mj-lt"/>
              </a:rPr>
              <a:t>immunity</a:t>
            </a:r>
            <a:endParaRPr lang="es-AR" sz="2800" b="1" dirty="0">
              <a:latin typeface="+mj-lt"/>
            </a:endParaRPr>
          </a:p>
          <a:p>
            <a:pPr marL="457200" indent="-457200">
              <a:buFontTx/>
              <a:buChar char="-"/>
            </a:pPr>
            <a:endParaRPr lang="es-AR" sz="2800" b="1" dirty="0">
              <a:latin typeface="+mj-lt"/>
            </a:endParaRPr>
          </a:p>
          <a:p>
            <a:pPr marL="457200" indent="-457200">
              <a:buFontTx/>
              <a:buChar char="-"/>
            </a:pPr>
            <a:r>
              <a:rPr lang="es-AR" sz="2800" b="1" dirty="0" err="1">
                <a:latin typeface="+mj-lt"/>
              </a:rPr>
              <a:t>Antimasking</a:t>
            </a:r>
            <a:endParaRPr lang="es-AR" sz="2800" b="1" dirty="0">
              <a:latin typeface="+mj-lt"/>
            </a:endParaRPr>
          </a:p>
          <a:p>
            <a:pPr marL="457200" indent="-457200">
              <a:buFontTx/>
              <a:buChar char="-"/>
            </a:pPr>
            <a:endParaRPr lang="es-AR" sz="2800" b="1" dirty="0">
              <a:latin typeface="+mj-lt"/>
            </a:endParaRPr>
          </a:p>
          <a:p>
            <a:pPr marL="285750" indent="-285750">
              <a:buFontTx/>
              <a:buChar char="-"/>
            </a:pPr>
            <a:r>
              <a:rPr lang="es-AR" sz="2800" b="1" dirty="0">
                <a:latin typeface="+mj-lt"/>
              </a:rPr>
              <a:t>Rango de detección (16 metros)</a:t>
            </a:r>
          </a:p>
        </p:txBody>
      </p:sp>
      <p:pic>
        <p:nvPicPr>
          <p:cNvPr id="4" name="Imagen 3">
            <a:extLst>
              <a:ext uri="{FF2B5EF4-FFF2-40B4-BE49-F238E27FC236}">
                <a16:creationId xmlns:a16="http://schemas.microsoft.com/office/drawing/2014/main" id="{9D329F2E-31AD-4D00-B809-19EC8396F568}"/>
              </a:ext>
            </a:extLst>
          </p:cNvPr>
          <p:cNvPicPr>
            <a:picLocks noChangeAspect="1"/>
          </p:cNvPicPr>
          <p:nvPr/>
        </p:nvPicPr>
        <p:blipFill rotWithShape="1">
          <a:blip r:embed="rId4">
            <a:extLst>
              <a:ext uri="{28A0092B-C50C-407E-A947-70E740481C1C}">
                <a14:useLocalDpi xmlns:a14="http://schemas.microsoft.com/office/drawing/2010/main" val="0"/>
              </a:ext>
            </a:extLst>
          </a:blip>
          <a:srcRect l="26350" t="10108" r="26414" b="10719"/>
          <a:stretch/>
        </p:blipFill>
        <p:spPr>
          <a:xfrm>
            <a:off x="3489385" y="2040673"/>
            <a:ext cx="1476544" cy="2566611"/>
          </a:xfrm>
          <a:prstGeom prst="rect">
            <a:avLst/>
          </a:prstGeom>
        </p:spPr>
      </p:pic>
      <p:pic>
        <p:nvPicPr>
          <p:cNvPr id="6" name="Imagen 5" descr="Imagen que contiene texto, mapa&#10;&#10;Descripción generada automáticamente">
            <a:extLst>
              <a:ext uri="{FF2B5EF4-FFF2-40B4-BE49-F238E27FC236}">
                <a16:creationId xmlns:a16="http://schemas.microsoft.com/office/drawing/2014/main" id="{8932919B-AD9C-49DA-ACCC-1EA84AAD7932}"/>
              </a:ext>
            </a:extLst>
          </p:cNvPr>
          <p:cNvPicPr>
            <a:picLocks noChangeAspect="1"/>
          </p:cNvPicPr>
          <p:nvPr/>
        </p:nvPicPr>
        <p:blipFill rotWithShape="1">
          <a:blip r:embed="rId5">
            <a:extLst>
              <a:ext uri="{28A0092B-C50C-407E-A947-70E740481C1C}">
                <a14:useLocalDpi xmlns:a14="http://schemas.microsoft.com/office/drawing/2010/main" val="0"/>
              </a:ext>
            </a:extLst>
          </a:blip>
          <a:srcRect l="2869" t="4740" r="3166" b="4713"/>
          <a:stretch/>
        </p:blipFill>
        <p:spPr>
          <a:xfrm>
            <a:off x="4965929" y="1939139"/>
            <a:ext cx="3974188" cy="4273966"/>
          </a:xfrm>
          <a:prstGeom prst="rect">
            <a:avLst/>
          </a:prstGeom>
        </p:spPr>
      </p:pic>
      <p:pic>
        <p:nvPicPr>
          <p:cNvPr id="11" name="Imagen 10" descr="Imagen que contiene edificio&#10;&#10;Descripción generada automáticamente">
            <a:extLst>
              <a:ext uri="{FF2B5EF4-FFF2-40B4-BE49-F238E27FC236}">
                <a16:creationId xmlns:a16="http://schemas.microsoft.com/office/drawing/2014/main" id="{08ED07FC-C068-41F2-AC75-CB3F50E565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1" y="1939140"/>
            <a:ext cx="2833509" cy="4374776"/>
          </a:xfrm>
          <a:prstGeom prst="rect">
            <a:avLst/>
          </a:prstGeom>
        </p:spPr>
      </p:pic>
    </p:spTree>
    <p:extLst>
      <p:ext uri="{BB962C8B-B14F-4D97-AF65-F5344CB8AC3E}">
        <p14:creationId xmlns:p14="http://schemas.microsoft.com/office/powerpoint/2010/main" val="26455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4E3D0-E1B7-4EAD-8715-CBFAEC6749DB}"/>
              </a:ext>
            </a:extLst>
          </p:cNvPr>
          <p:cNvSpPr>
            <a:spLocks noGrp="1"/>
          </p:cNvSpPr>
          <p:nvPr>
            <p:ph type="title"/>
          </p:nvPr>
        </p:nvSpPr>
        <p:spPr>
          <a:xfrm>
            <a:off x="2642325" y="204365"/>
            <a:ext cx="4770782" cy="853794"/>
          </a:xfrm>
        </p:spPr>
        <p:txBody>
          <a:bodyPr>
            <a:noAutofit/>
          </a:bodyPr>
          <a:lstStyle/>
          <a:p>
            <a:r>
              <a:rPr lang="es-ES" sz="6000" b="1" dirty="0">
                <a:solidFill>
                  <a:schemeClr val="bg1"/>
                </a:solidFill>
              </a:rPr>
              <a:t>NV75 FAMILIA</a:t>
            </a:r>
          </a:p>
        </p:txBody>
      </p:sp>
      <p:sp>
        <p:nvSpPr>
          <p:cNvPr id="3" name="Subtítulo 2">
            <a:extLst>
              <a:ext uri="{FF2B5EF4-FFF2-40B4-BE49-F238E27FC236}">
                <a16:creationId xmlns:a16="http://schemas.microsoft.com/office/drawing/2014/main" id="{E837AECF-4B28-4517-9F4D-B96B1374D6CD}"/>
              </a:ext>
            </a:extLst>
          </p:cNvPr>
          <p:cNvSpPr>
            <a:spLocks noGrp="1"/>
          </p:cNvSpPr>
          <p:nvPr>
            <p:ph idx="1"/>
          </p:nvPr>
        </p:nvSpPr>
        <p:spPr>
          <a:xfrm>
            <a:off x="460838" y="2051501"/>
            <a:ext cx="6364032" cy="4014186"/>
          </a:xfrm>
        </p:spPr>
        <p:txBody>
          <a:bodyPr>
            <a:noAutofit/>
          </a:bodyPr>
          <a:lstStyle/>
          <a:p>
            <a:pPr marL="0" indent="0">
              <a:buNone/>
            </a:pPr>
            <a:r>
              <a:rPr lang="es-ES" sz="4800" dirty="0"/>
              <a:t>-NV75M</a:t>
            </a:r>
            <a:r>
              <a:rPr lang="es-ES" sz="4800" dirty="0">
                <a:solidFill>
                  <a:srgbClr val="FF0000"/>
                </a:solidFill>
              </a:rPr>
              <a:t>R </a:t>
            </a:r>
            <a:r>
              <a:rPr lang="es-ES" sz="4800" dirty="0"/>
              <a:t>- </a:t>
            </a:r>
            <a:r>
              <a:rPr lang="es-ES" sz="3600" dirty="0"/>
              <a:t>INALÁMBRICO</a:t>
            </a:r>
          </a:p>
          <a:p>
            <a:pPr marL="0" indent="0">
              <a:buNone/>
            </a:pPr>
            <a:endParaRPr lang="es-ES" sz="4800" dirty="0">
              <a:solidFill>
                <a:srgbClr val="FF0000"/>
              </a:solidFill>
            </a:endParaRPr>
          </a:p>
          <a:p>
            <a:pPr marL="0" indent="0">
              <a:buNone/>
            </a:pPr>
            <a:r>
              <a:rPr lang="es-ES" sz="4800" dirty="0"/>
              <a:t>-NV75M</a:t>
            </a:r>
            <a:r>
              <a:rPr lang="es-ES" sz="4800" dirty="0">
                <a:solidFill>
                  <a:srgbClr val="FF0000"/>
                </a:solidFill>
              </a:rPr>
              <a:t>X </a:t>
            </a:r>
            <a:r>
              <a:rPr lang="es-ES" sz="4800" dirty="0"/>
              <a:t>-</a:t>
            </a:r>
            <a:r>
              <a:rPr lang="es-ES" sz="4800" dirty="0">
                <a:solidFill>
                  <a:srgbClr val="FF0000"/>
                </a:solidFill>
              </a:rPr>
              <a:t> </a:t>
            </a:r>
            <a:r>
              <a:rPr lang="es-ES" sz="3600" dirty="0"/>
              <a:t>BUS DE DATOS</a:t>
            </a:r>
          </a:p>
          <a:p>
            <a:pPr marL="0" indent="0">
              <a:buNone/>
            </a:pPr>
            <a:endParaRPr lang="es-ES" sz="4800" dirty="0">
              <a:solidFill>
                <a:srgbClr val="FF0000"/>
              </a:solidFill>
            </a:endParaRPr>
          </a:p>
          <a:p>
            <a:pPr marL="0" indent="0">
              <a:buNone/>
            </a:pPr>
            <a:r>
              <a:rPr lang="es-ES" sz="4800" dirty="0"/>
              <a:t>-NV75M</a:t>
            </a:r>
            <a:r>
              <a:rPr lang="es-ES" sz="4800" dirty="0">
                <a:solidFill>
                  <a:srgbClr val="FF0000"/>
                </a:solidFill>
              </a:rPr>
              <a:t>W </a:t>
            </a:r>
            <a:r>
              <a:rPr lang="es-ES" sz="4800" dirty="0"/>
              <a:t>- </a:t>
            </a:r>
            <a:r>
              <a:rPr lang="es-ES" sz="3600" dirty="0"/>
              <a:t>MICROONDAS</a:t>
            </a:r>
          </a:p>
        </p:txBody>
      </p:sp>
      <p:pic>
        <p:nvPicPr>
          <p:cNvPr id="5" name="Imagen 4">
            <a:extLst>
              <a:ext uri="{FF2B5EF4-FFF2-40B4-BE49-F238E27FC236}">
                <a16:creationId xmlns:a16="http://schemas.microsoft.com/office/drawing/2014/main" id="{488D001E-92C5-4A81-9774-01485539B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8730"/>
            <a:ext cx="3747911" cy="445064"/>
          </a:xfrm>
          <a:prstGeom prst="rect">
            <a:avLst/>
          </a:prstGeom>
        </p:spPr>
      </p:pic>
      <p:pic>
        <p:nvPicPr>
          <p:cNvPr id="7" name="Imagen 6">
            <a:extLst>
              <a:ext uri="{FF2B5EF4-FFF2-40B4-BE49-F238E27FC236}">
                <a16:creationId xmlns:a16="http://schemas.microsoft.com/office/drawing/2014/main" id="{910E3060-830D-4591-B0EA-2FB4B3389671}"/>
              </a:ext>
            </a:extLst>
          </p:cNvPr>
          <p:cNvPicPr>
            <a:picLocks noChangeAspect="1"/>
          </p:cNvPicPr>
          <p:nvPr/>
        </p:nvPicPr>
        <p:blipFill rotWithShape="1">
          <a:blip r:embed="rId3">
            <a:extLst>
              <a:ext uri="{28A0092B-C50C-407E-A947-70E740481C1C}">
                <a14:useLocalDpi xmlns:a14="http://schemas.microsoft.com/office/drawing/2010/main" val="0"/>
              </a:ext>
            </a:extLst>
          </a:blip>
          <a:srcRect l="26579" t="7664" r="27632" b="8836"/>
          <a:stretch/>
        </p:blipFill>
        <p:spPr>
          <a:xfrm>
            <a:off x="8229599" y="2196340"/>
            <a:ext cx="1940313" cy="3724507"/>
          </a:xfrm>
          <a:prstGeom prst="rect">
            <a:avLst/>
          </a:prstGeom>
        </p:spPr>
      </p:pic>
    </p:spTree>
    <p:extLst>
      <p:ext uri="{BB962C8B-B14F-4D97-AF65-F5344CB8AC3E}">
        <p14:creationId xmlns:p14="http://schemas.microsoft.com/office/powerpoint/2010/main" val="36377195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4130</TotalTime>
  <Words>1442</Words>
  <Application>Microsoft Office PowerPoint</Application>
  <PresentationFormat>Panorámica</PresentationFormat>
  <Paragraphs>389</Paragraphs>
  <Slides>51</Slides>
  <Notes>33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Abadi</vt:lpstr>
      <vt:lpstr>Arial</vt:lpstr>
      <vt:lpstr>Calibri</vt:lpstr>
      <vt:lpstr>Calibri Light</vt:lpstr>
      <vt:lpstr>Wingdings</vt:lpstr>
      <vt:lpstr>Tema de Office</vt:lpstr>
      <vt:lpstr>SENSORES DE INTRUSION</vt:lpstr>
      <vt:lpstr>Presentación de PowerPoint</vt:lpstr>
      <vt:lpstr>PIR (PASIVE INFRARRED) – Detección por infrarrojo</vt:lpstr>
      <vt:lpstr>MICROONDAS</vt:lpstr>
      <vt:lpstr>Presentación de PowerPoint</vt:lpstr>
      <vt:lpstr>-Uso general  -Tecnología PIR  -Ambientes normales (espacios chicos y medianos)  - Sin ráfagas de aire  </vt:lpstr>
      <vt:lpstr>DG75+</vt:lpstr>
      <vt:lpstr>NV75M</vt:lpstr>
      <vt:lpstr>NV75 FAMILIA</vt:lpstr>
      <vt:lpstr>460</vt:lpstr>
      <vt:lpstr>525DM</vt:lpstr>
      <vt:lpstr>DG467</vt:lpstr>
      <vt:lpstr>DG457</vt:lpstr>
      <vt:lpstr>950</vt:lpstr>
      <vt:lpstr>Presentación de PowerPoint</vt:lpstr>
      <vt:lpstr>NV35M</vt:lpstr>
      <vt:lpstr>NV35 FAMILIA</vt:lpstr>
      <vt:lpstr>NV780M</vt:lpstr>
      <vt:lpstr>NV780 FAMILIA</vt:lpstr>
      <vt:lpstr>DG85</vt:lpstr>
      <vt:lpstr>NVX80</vt:lpstr>
      <vt:lpstr>CABLEADO POR BUS DE DATOS</vt:lpstr>
      <vt:lpstr>DM FAMILIA</vt:lpstr>
      <vt:lpstr>BUS DE DATOS</vt:lpstr>
      <vt:lpstr>NVX80</vt:lpstr>
      <vt:lpstr>Presentación de PowerPoint</vt:lpstr>
      <vt:lpstr>PMD2P</vt:lpstr>
      <vt:lpstr>PMD75</vt:lpstr>
      <vt:lpstr>SD360</vt:lpstr>
      <vt:lpstr>Presentación de PowerPoint</vt:lpstr>
      <vt:lpstr>PMD85</vt:lpstr>
      <vt:lpstr>INALAMBRICOS</vt:lpstr>
      <vt:lpstr>Presentación de PowerPoint</vt:lpstr>
      <vt:lpstr>DCT FAMILIA</vt:lpstr>
      <vt:lpstr>GS250</vt:lpstr>
      <vt:lpstr>G550</vt:lpstr>
      <vt:lpstr>2WPGM</vt:lpstr>
      <vt:lpstr>HD78F</vt:lpstr>
      <vt:lpstr>HD88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Leandro Ciancio</dc:creator>
  <cp:lastModifiedBy>Leandro Ciancio</cp:lastModifiedBy>
  <cp:revision>134</cp:revision>
  <cp:lastPrinted>2019-04-29T20:59:05Z</cp:lastPrinted>
  <dcterms:created xsi:type="dcterms:W3CDTF">2019-04-16T18:16:01Z</dcterms:created>
  <dcterms:modified xsi:type="dcterms:W3CDTF">2019-06-03T16:39:45Z</dcterms:modified>
</cp:coreProperties>
</file>