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13" r:id="rId2"/>
    <p:sldId id="259" r:id="rId3"/>
    <p:sldId id="284" r:id="rId4"/>
    <p:sldId id="282" r:id="rId5"/>
    <p:sldId id="359" r:id="rId6"/>
    <p:sldId id="292" r:id="rId7"/>
    <p:sldId id="360" r:id="rId8"/>
    <p:sldId id="405" r:id="rId9"/>
    <p:sldId id="396" r:id="rId10"/>
    <p:sldId id="369" r:id="rId11"/>
    <p:sldId id="370" r:id="rId12"/>
    <p:sldId id="371" r:id="rId13"/>
    <p:sldId id="372" r:id="rId14"/>
    <p:sldId id="373" r:id="rId15"/>
    <p:sldId id="374" r:id="rId16"/>
    <p:sldId id="376" r:id="rId17"/>
    <p:sldId id="274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75882" autoAdjust="0"/>
  </p:normalViewPr>
  <p:slideViewPr>
    <p:cSldViewPr snapToGrid="0">
      <p:cViewPr varScale="1">
        <p:scale>
          <a:sx n="55" d="100"/>
          <a:sy n="55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DA4A0-5694-42BB-A77D-B31C75889652}" type="datetimeFigureOut">
              <a:rPr lang="es-AR" smtClean="0"/>
              <a:t>21/4/2020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77D1D-2633-4D04-B7D6-B0DE3BDCC4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548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Z1Z8hdtwa0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GY4m9_O-6oI" TargetMode="External"/><Relationship Id="rId4" Type="http://schemas.openxmlformats.org/officeDocument/2006/relationships/hyperlink" Target="https://www.youtube.com/watch?v=ygGEgwEMNaU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Salida sirena corta a los</a:t>
            </a:r>
            <a:r>
              <a:rPr lang="es-AR" baseline="0" dirty="0" smtClean="0"/>
              <a:t> 3 amperes</a:t>
            </a:r>
          </a:p>
          <a:p>
            <a:r>
              <a:rPr lang="es-AR" baseline="0" dirty="0" smtClean="0"/>
              <a:t>Consumo </a:t>
            </a:r>
            <a:r>
              <a:rPr lang="es-AR" baseline="0" dirty="0" err="1" smtClean="0"/>
              <a:t>auxliar</a:t>
            </a:r>
            <a:r>
              <a:rPr lang="es-AR" baseline="0" dirty="0" smtClean="0"/>
              <a:t> 700 mili ampere a mayor consumo se comporta inestable. Corta al 1,1 ampere</a:t>
            </a:r>
          </a:p>
          <a:p>
            <a:r>
              <a:rPr lang="es-AR" baseline="0" dirty="0" smtClean="0"/>
              <a:t>PGM hasta 150 </a:t>
            </a:r>
            <a:r>
              <a:rPr lang="es-AR" baseline="0" dirty="0" err="1" smtClean="0"/>
              <a:t>mA</a:t>
            </a:r>
            <a:endParaRPr lang="es-AR" baseline="0" dirty="0" smtClean="0"/>
          </a:p>
          <a:p>
            <a:r>
              <a:rPr lang="es-AR" baseline="0" dirty="0" smtClean="0"/>
              <a:t>Total cableado hasta 230 metros.</a:t>
            </a:r>
          </a:p>
          <a:p>
            <a:r>
              <a:rPr lang="es-AR" baseline="0" dirty="0" smtClean="0"/>
              <a:t>Max distancia teclado 76 metros.</a:t>
            </a:r>
          </a:p>
          <a:p>
            <a:r>
              <a:rPr lang="es-AR" baseline="0" dirty="0" err="1" smtClean="0"/>
              <a:t>Bateria</a:t>
            </a:r>
            <a:r>
              <a:rPr lang="es-AR" baseline="0" dirty="0" smtClean="0"/>
              <a:t> 12v 7ah</a:t>
            </a:r>
          </a:p>
          <a:p>
            <a:r>
              <a:rPr lang="es-AR" baseline="0" dirty="0" smtClean="0"/>
              <a:t>Se carga a 350ma o a 700ma (este ultimo solo para transformador 16,5 </a:t>
            </a:r>
            <a:r>
              <a:rPr lang="es-AR" baseline="0" dirty="0" err="1" smtClean="0"/>
              <a:t>vac</a:t>
            </a:r>
            <a:r>
              <a:rPr lang="es-AR" baseline="0" dirty="0" smtClean="0"/>
              <a:t> 40va)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7D1D-2633-4D04-B7D6-B0DE3BDCC426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502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Ejemplo asignar teclado inalámbrico sin uno cableado ni </a:t>
            </a:r>
            <a:r>
              <a:rPr lang="es-AR" dirty="0" err="1"/>
              <a:t>babyware</a:t>
            </a:r>
            <a:r>
              <a:rPr lang="es-AR" dirty="0" smtClean="0"/>
              <a:t>.</a:t>
            </a:r>
          </a:p>
          <a:p>
            <a:r>
              <a:rPr lang="es-AR" dirty="0" smtClean="0"/>
              <a:t>Salida sirena corta a los</a:t>
            </a:r>
            <a:r>
              <a:rPr lang="es-AR" baseline="0" dirty="0" smtClean="0"/>
              <a:t> 3 amperes</a:t>
            </a:r>
          </a:p>
          <a:p>
            <a:r>
              <a:rPr lang="es-AR" baseline="0" dirty="0" smtClean="0"/>
              <a:t>Consumo </a:t>
            </a:r>
            <a:r>
              <a:rPr lang="es-AR" baseline="0" dirty="0" err="1" smtClean="0"/>
              <a:t>auxliar</a:t>
            </a:r>
            <a:r>
              <a:rPr lang="es-AR" baseline="0" dirty="0" smtClean="0"/>
              <a:t> 700 mili ampere a mayor consumo se comporta inestable. Corta al 1,1 ampere</a:t>
            </a:r>
          </a:p>
          <a:p>
            <a:r>
              <a:rPr lang="es-AR" baseline="0" dirty="0" smtClean="0"/>
              <a:t>PGM hasta 150 </a:t>
            </a:r>
            <a:r>
              <a:rPr lang="es-AR" baseline="0" dirty="0" err="1" smtClean="0"/>
              <a:t>mA</a:t>
            </a:r>
            <a:endParaRPr lang="es-AR" baseline="0" dirty="0" smtClean="0"/>
          </a:p>
          <a:p>
            <a:r>
              <a:rPr lang="es-AR" baseline="0" dirty="0" smtClean="0"/>
              <a:t>Total cableado hasta 230 metros.</a:t>
            </a:r>
          </a:p>
          <a:p>
            <a:r>
              <a:rPr lang="es-AR" baseline="0" dirty="0" smtClean="0"/>
              <a:t>Max distancia teclado 76 metros.</a:t>
            </a:r>
          </a:p>
          <a:p>
            <a:r>
              <a:rPr lang="es-AR" baseline="0" dirty="0" err="1" smtClean="0"/>
              <a:t>Bateria</a:t>
            </a:r>
            <a:r>
              <a:rPr lang="es-AR" baseline="0" dirty="0" smtClean="0"/>
              <a:t> 12v 7ah</a:t>
            </a:r>
          </a:p>
          <a:p>
            <a:r>
              <a:rPr lang="es-AR" baseline="0" dirty="0" smtClean="0"/>
              <a:t>Se carga a 350ma o a 700ma (este ultimo solo para transformador 16,5 </a:t>
            </a:r>
            <a:r>
              <a:rPr lang="es-AR" baseline="0" dirty="0" err="1" smtClean="0"/>
              <a:t>vac</a:t>
            </a:r>
            <a:r>
              <a:rPr lang="es-AR" baseline="0" dirty="0" smtClean="0"/>
              <a:t> 40va)</a:t>
            </a:r>
            <a:endParaRPr lang="es-AR" dirty="0" smtClean="0"/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77D1D-2633-4D04-B7D6-B0DE3BDCC426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6635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Trae los tres niveles de armado, solo muestra las primeras 32 zonas</a:t>
            </a:r>
          </a:p>
          <a:p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256 eventos almacenados </a:t>
            </a:r>
          </a:p>
          <a:p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sirenas inalámbricas (SR150), 4 RPT1</a:t>
            </a:r>
          </a:p>
          <a:p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es-A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teclados inalámbricos </a:t>
            </a: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(K32RF/K37), </a:t>
            </a:r>
          </a:p>
          <a:p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Sirena 90db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77D1D-2633-4D04-B7D6-B0DE3BDCC426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5649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Mostrar</a:t>
            </a:r>
            <a:r>
              <a:rPr lang="es-AR" baseline="0" dirty="0" smtClean="0"/>
              <a:t> o enviar por mail video de como agregar zona en imagen:</a:t>
            </a:r>
          </a:p>
          <a:p>
            <a:endParaRPr lang="es-AR" baseline="0" dirty="0" smtClean="0"/>
          </a:p>
          <a:p>
            <a:r>
              <a:rPr lang="es-AR" dirty="0" smtClean="0">
                <a:hlinkClick r:id="rId3"/>
              </a:rPr>
              <a:t>https://www.youtube.com/watch?v=kZ1Z8hdtwa0</a:t>
            </a:r>
            <a:endParaRPr lang="es-AR" dirty="0" smtClean="0"/>
          </a:p>
          <a:p>
            <a:endParaRPr lang="es-AR" dirty="0" smtClean="0"/>
          </a:p>
          <a:p>
            <a:r>
              <a:rPr lang="es-AR" dirty="0" smtClean="0"/>
              <a:t>Como entrar</a:t>
            </a:r>
            <a:r>
              <a:rPr lang="es-AR" baseline="0" dirty="0" smtClean="0"/>
              <a:t> a programación SP/MG</a:t>
            </a:r>
          </a:p>
          <a:p>
            <a:r>
              <a:rPr lang="es-AR" dirty="0" smtClean="0">
                <a:hlinkClick r:id="rId4"/>
              </a:rPr>
              <a:t>https://www.youtube.com/watch?v=ygGEgwEMNaU</a:t>
            </a:r>
            <a:endParaRPr lang="es-AR" baseline="0" dirty="0" smtClean="0"/>
          </a:p>
          <a:p>
            <a:endParaRPr lang="es-AR" baseline="0" dirty="0" smtClean="0"/>
          </a:p>
          <a:p>
            <a:r>
              <a:rPr lang="es-AR" baseline="0" dirty="0" smtClean="0"/>
              <a:t>Como entrar a programación EVO</a:t>
            </a:r>
          </a:p>
          <a:p>
            <a:r>
              <a:rPr lang="es-AR" dirty="0" smtClean="0">
                <a:hlinkClick r:id="rId5"/>
              </a:rPr>
              <a:t>https://www.youtube.com/watch?v=GY4m9_O-6oI</a:t>
            </a:r>
            <a:endParaRPr lang="es-AR" baseline="0" dirty="0" smtClean="0"/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7D1D-2633-4D04-B7D6-B0DE3BDCC426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3015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Fuente PA6 6vdc</a:t>
            </a:r>
            <a:r>
              <a:rPr lang="es-AR" baseline="0" dirty="0" smtClean="0"/>
              <a:t> 350 </a:t>
            </a:r>
            <a:r>
              <a:rPr lang="es-AR" baseline="0" dirty="0" err="1" smtClean="0"/>
              <a:t>mA</a:t>
            </a:r>
            <a:r>
              <a:rPr lang="es-AR" baseline="0" dirty="0" smtClean="0"/>
              <a:t> </a:t>
            </a:r>
            <a:r>
              <a:rPr lang="es-AR" baseline="0" dirty="0" err="1" smtClean="0"/>
              <a:t>max</a:t>
            </a:r>
            <a:r>
              <a:rPr lang="es-AR" baseline="0" dirty="0" smtClean="0"/>
              <a:t>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7D1D-2633-4D04-B7D6-B0DE3BDCC426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196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800C6-9C22-458A-B4EA-E5AA71DC2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A5444D-03C4-4790-B956-011F5646D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906B30-1BF3-4F93-A051-EB009678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96A8-A1CF-4E65-822C-FBD2B7878515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CF95BC-94D3-4293-9894-ADE19621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03B8BB-F88A-4635-9AD3-5E9B9EC1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9857-2411-4CBD-8F14-7B3FC5B7F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19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5DF4F-DC30-4AE6-BBEC-C05729DFD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7CD4A0-6E25-4F0D-88A0-6B997DE52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2B1489-EC8A-412D-8406-09CBB72D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96A8-A1CF-4E65-822C-FBD2B7878515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A2A833-D427-4950-85B6-82A359FF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BDC7A3-59B5-4B0E-9C6C-A6032DA7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9857-2411-4CBD-8F14-7B3FC5B7F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94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F69F87-471E-4E38-81B3-348957CE4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0C6120-8B25-4F78-AD37-2D3901036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30A036-41A1-4FC8-947F-8475AE5D4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96A8-A1CF-4E65-822C-FBD2B7878515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26D781-619F-46D0-AAC3-CDF7AE5A5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E74EE8-B764-4611-A508-7A7A1336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9857-2411-4CBD-8F14-7B3FC5B7F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60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E0976-DB1F-4126-9F0C-D7A0A2F0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C1DE0B-384B-445A-BF78-8BEEF84E2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6EE0D1-DB6B-4246-B974-35A47185B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96A8-A1CF-4E65-822C-FBD2B7878515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4B5CC7-F527-49E7-979C-2EA5F9F6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AE8481-26AB-41AE-B8E9-1075B5F60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9857-2411-4CBD-8F14-7B3FC5B7F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72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8452A-18AE-4FF3-A545-D19DBCBB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78EF36-6479-47D2-84E9-F5F62DED2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724C14-356D-4D86-A0D6-3EBE1E732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96A8-A1CF-4E65-822C-FBD2B7878515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1C0CDD-5313-44F4-99FD-0677BEF4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3FECB3-ACF3-4F00-96AF-B398317E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9857-2411-4CBD-8F14-7B3FC5B7F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10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4ACF8-E8E5-4864-8E62-B5FEDE3E2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D72C8C-E2D7-4902-8E53-EEA8F4E96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852017-3957-4AD4-B3D6-2EB319C08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130D5F-A909-4864-80D4-9B4DD5B83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96A8-A1CF-4E65-822C-FBD2B7878515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BFFC06-41C5-4E60-A4F3-B2192EE2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57A554-2D94-474D-B698-6065EF5D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9857-2411-4CBD-8F14-7B3FC5B7F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8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EB89F-AE3B-4CCB-AC36-383D14352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B86964-F31B-4BDB-990F-8F0415D01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385897-B8C4-402C-9CEE-5996EA989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342A7B-ECD0-47AA-85C3-0DA547956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8DBB26-FE71-4399-8E3C-D57187F1D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299C83-41D8-451D-B320-F0649D773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96A8-A1CF-4E65-822C-FBD2B7878515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D9AD97-2232-438A-A3A1-1C70E089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D1B8A0-8B22-4094-81EF-FEC2C2AA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9857-2411-4CBD-8F14-7B3FC5B7F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15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7C4C0-1F7C-46FE-A108-9388A8ABA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836B01-59C4-4B2C-A427-5DC092A0E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96A8-A1CF-4E65-822C-FBD2B7878515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E6F7C5-855E-46FF-8ADF-D81BF4F8A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CABCB8-77D2-42D6-A186-86BAD0EBF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9857-2411-4CBD-8F14-7B3FC5B7F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144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696C4C-DFDB-45CB-B65B-272124664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96A8-A1CF-4E65-822C-FBD2B7878515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3BC415-FF48-43CA-82AD-E40824BD9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8222B7-03AE-4040-AAC7-6FE910555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9857-2411-4CBD-8F14-7B3FC5B7F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0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A8026-D653-4E65-88AB-EFBC550B9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0DDB63-7FEA-4C17-92B9-A0AEA9A0A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351FDC-69C8-4C6B-AFEF-44E371513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20861B-2A75-4A1A-9E9B-4B61AFE34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96A8-A1CF-4E65-822C-FBD2B7878515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330D3F-4A03-4966-B641-5340787EA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AF36CF-A84E-4F34-B29B-3A12246E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9857-2411-4CBD-8F14-7B3FC5B7F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29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CE043-D55C-4B3D-A091-2A10F2982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AAC2E5-D176-45B8-8B6F-A75FDCE604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AF7237-6166-4363-94D7-B39174A76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52DA84-BC42-45DA-8D12-8E406D1B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96A8-A1CF-4E65-822C-FBD2B7878515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AE3BCA-9B28-4048-B045-24EF12774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916B6B-C572-4D19-87BF-58C89A1D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9857-2411-4CBD-8F14-7B3FC5B7F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28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2D00C3-10E1-4D12-8385-ADC06A310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F1131D-7211-4568-ACBB-FBB2778D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6F8CA6-A553-49C5-A2B1-02506B3DB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096A8-A1CF-4E65-822C-FBD2B7878515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394D0-71FC-45CD-9543-AE210268B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DFC36F-B3D5-47D2-93E0-606AAB090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49857-2411-4CBD-8F14-7B3FC5B7F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63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Presentación paneles, teclados Línea SP MG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63593"/>
          </a:xfrm>
        </p:spPr>
        <p:txBody>
          <a:bodyPr/>
          <a:lstStyle/>
          <a:p>
            <a:pPr algn="l"/>
            <a:endParaRPr lang="es-AR" dirty="0" smtClean="0"/>
          </a:p>
          <a:p>
            <a:pPr algn="l"/>
            <a:endParaRPr lang="es-AR" dirty="0"/>
          </a:p>
          <a:p>
            <a:pPr algn="l"/>
            <a:endParaRPr lang="es-AR" dirty="0" smtClean="0"/>
          </a:p>
          <a:p>
            <a:pPr algn="l"/>
            <a:r>
              <a:rPr lang="es-AR" dirty="0" smtClean="0"/>
              <a:t>En </a:t>
            </a:r>
            <a:r>
              <a:rPr lang="es-AR" smtClean="0"/>
              <a:t>breve comenzamos.</a:t>
            </a:r>
            <a:endParaRPr lang="es-AR" dirty="0" smtClean="0"/>
          </a:p>
          <a:p>
            <a:pPr algn="l"/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F6E21FB-DDCE-435C-A871-2E56F817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9546"/>
            <a:ext cx="10515600" cy="2163295"/>
          </a:xfrm>
        </p:spPr>
        <p:txBody>
          <a:bodyPr>
            <a:normAutofit/>
          </a:bodyPr>
          <a:lstStyle/>
          <a:p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Teclados LED K636</a:t>
            </a:r>
            <a:b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</a:br>
            <a:r>
              <a:rPr lang="es-AR" sz="4400" dirty="0">
                <a:latin typeface="Futura Bk BT" panose="020B0502020204020303" pitchFamily="34" charset="0"/>
              </a:rPr>
              <a:t/>
            </a:r>
            <a:br>
              <a:rPr lang="es-AR" sz="4400" dirty="0">
                <a:latin typeface="Futura Bk BT" panose="020B0502020204020303" pitchFamily="34" charset="0"/>
              </a:rPr>
            </a:br>
            <a:endParaRPr lang="es-AR" sz="4400" dirty="0">
              <a:latin typeface="Futura Bk BT" panose="020B05020202040203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2101241-1E71-410A-8F52-87FDA93E7623}"/>
              </a:ext>
            </a:extLst>
          </p:cNvPr>
          <p:cNvSpPr txBox="1"/>
          <p:nvPr/>
        </p:nvSpPr>
        <p:spPr>
          <a:xfrm>
            <a:off x="921771" y="2911193"/>
            <a:ext cx="534740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Muestra solo 1 partición. </a:t>
            </a:r>
            <a:br>
              <a:rPr lang="es-AR" sz="1600" dirty="0">
                <a:latin typeface="Futura Bk BT" panose="020B0502020204020303" pitchFamily="34" charset="0"/>
              </a:rPr>
            </a:br>
            <a:r>
              <a:rPr lang="es-AR" sz="1600" dirty="0">
                <a:latin typeface="Futura Bk BT" panose="020B0502020204020303" pitchFamily="34" charset="0"/>
              </a:rPr>
              <a:t>(</a:t>
            </a:r>
            <a:r>
              <a:rPr lang="es-AR" sz="1600" b="1" dirty="0">
                <a:latin typeface="Futura Bk BT" panose="020B0502020204020303" pitchFamily="34" charset="0"/>
              </a:rPr>
              <a:t>Siempre es la 1 no puede mostrar la partición 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1 zona en teclado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Visualiza las primeras 10 zonas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 err="1">
                <a:latin typeface="Futura Bk BT" panose="020B0502020204020303" pitchFamily="34" charset="0"/>
              </a:rPr>
              <a:t>Backlight</a:t>
            </a:r>
            <a:r>
              <a:rPr lang="es-AR" sz="1600" dirty="0">
                <a:latin typeface="Futura Bk BT" panose="020B0502020204020303" pitchFamily="34" charset="0"/>
              </a:rPr>
              <a:t>  ajustable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Compatible Modo </a:t>
            </a:r>
            <a:r>
              <a:rPr lang="es-AR" sz="1600" dirty="0" err="1">
                <a:latin typeface="Futura Bk BT" panose="020B0502020204020303" pitchFamily="34" charset="0"/>
              </a:rPr>
              <a:t>Stay</a:t>
            </a:r>
            <a:r>
              <a:rPr lang="es-AR" sz="1600" dirty="0">
                <a:latin typeface="Futura Bk BT" panose="020B0502020204020303" pitchFamily="34" charset="0"/>
              </a:rPr>
              <a:t>-D</a:t>
            </a:r>
            <a:endParaRPr lang="pl-PL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E33E1D-794A-444A-9B4C-8C715AB6E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349" y="3106761"/>
            <a:ext cx="4488934" cy="286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5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2101241-1E71-410A-8F52-87FDA93E7623}"/>
              </a:ext>
            </a:extLst>
          </p:cNvPr>
          <p:cNvSpPr txBox="1"/>
          <p:nvPr/>
        </p:nvSpPr>
        <p:spPr>
          <a:xfrm>
            <a:off x="919627" y="2900906"/>
            <a:ext cx="511436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Controla 2 particiones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1 zona en teclado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Visualiza las primeras 10 zonas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 err="1">
                <a:latin typeface="Futura Bk BT" panose="020B0502020204020303" pitchFamily="34" charset="0"/>
              </a:rPr>
              <a:t>Backlight</a:t>
            </a:r>
            <a:r>
              <a:rPr lang="es-AR" sz="1600" dirty="0">
                <a:latin typeface="Futura Bk BT" panose="020B0502020204020303" pitchFamily="34" charset="0"/>
              </a:rPr>
              <a:t>  ajustable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Compatible Modo </a:t>
            </a:r>
            <a:r>
              <a:rPr lang="es-AR" sz="1600" dirty="0" err="1">
                <a:latin typeface="Futura Bk BT" panose="020B0502020204020303" pitchFamily="34" charset="0"/>
              </a:rPr>
              <a:t>Stay</a:t>
            </a:r>
            <a:r>
              <a:rPr lang="es-AR" sz="1600" dirty="0">
                <a:latin typeface="Futura Bk BT" panose="020B0502020204020303" pitchFamily="34" charset="0"/>
              </a:rPr>
              <a:t>-D</a:t>
            </a:r>
            <a:endParaRPr lang="pl-PL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solidFill>
                <a:srgbClr val="FF0000"/>
              </a:solidFill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7D75E45-B4B0-44E3-B7A5-15215DC24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82" y="1961559"/>
            <a:ext cx="3858679" cy="3858679"/>
          </a:xfrm>
          <a:prstGeom prst="rect">
            <a:avLst/>
          </a:prstGeom>
        </p:spPr>
      </p:pic>
      <p:sp>
        <p:nvSpPr>
          <p:cNvPr id="9" name="Título 3">
            <a:extLst>
              <a:ext uri="{FF2B5EF4-FFF2-40B4-BE49-F238E27FC236}">
                <a16:creationId xmlns:a16="http://schemas.microsoft.com/office/drawing/2014/main" id="{AF6E21FB-DDCE-435C-A871-2E56F817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9546"/>
            <a:ext cx="10515600" cy="2163295"/>
          </a:xfrm>
        </p:spPr>
        <p:txBody>
          <a:bodyPr>
            <a:normAutofit/>
          </a:bodyPr>
          <a:lstStyle/>
          <a:p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Teclados LED K10</a:t>
            </a:r>
            <a:b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</a:br>
            <a:r>
              <a:rPr lang="es-AR" sz="4400" dirty="0">
                <a:latin typeface="Futura Bk BT" panose="020B0502020204020303" pitchFamily="34" charset="0"/>
              </a:rPr>
              <a:t/>
            </a:r>
            <a:br>
              <a:rPr lang="es-AR" sz="4400" dirty="0">
                <a:latin typeface="Futura Bk BT" panose="020B0502020204020303" pitchFamily="34" charset="0"/>
              </a:rPr>
            </a:br>
            <a:endParaRPr lang="es-AR" sz="44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2101241-1E71-410A-8F52-87FDA93E7623}"/>
              </a:ext>
            </a:extLst>
          </p:cNvPr>
          <p:cNvSpPr txBox="1"/>
          <p:nvPr/>
        </p:nvSpPr>
        <p:spPr>
          <a:xfrm>
            <a:off x="918027" y="2904480"/>
            <a:ext cx="511436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Controla 2 particiones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1 zona en teclado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Visualiza las 32 zonas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 err="1">
                <a:latin typeface="Futura Bk BT" panose="020B0502020204020303" pitchFamily="34" charset="0"/>
              </a:rPr>
              <a:t>Backlight</a:t>
            </a:r>
            <a:r>
              <a:rPr lang="es-AR" sz="1600" dirty="0">
                <a:latin typeface="Futura Bk BT" panose="020B0502020204020303" pitchFamily="34" charset="0"/>
              </a:rPr>
              <a:t>  ajustable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Compatible Modo </a:t>
            </a:r>
            <a:r>
              <a:rPr lang="es-AR" sz="1600" dirty="0" err="1">
                <a:latin typeface="Futura Bk BT" panose="020B0502020204020303" pitchFamily="34" charset="0"/>
              </a:rPr>
              <a:t>Stay</a:t>
            </a:r>
            <a:r>
              <a:rPr lang="es-AR" sz="1600" dirty="0">
                <a:latin typeface="Futura Bk BT" panose="020B0502020204020303" pitchFamily="34" charset="0"/>
              </a:rPr>
              <a:t>-D</a:t>
            </a:r>
            <a:endParaRPr lang="pl-PL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endParaRPr lang="es-AR" sz="1600" dirty="0">
              <a:solidFill>
                <a:srgbClr val="FF0000"/>
              </a:solidFill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A227F-8E8E-40A6-AAAA-8F3F7BFDC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46" y="2177057"/>
            <a:ext cx="3488443" cy="3488443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AF6E21FB-DDCE-435C-A871-2E56F817136F}"/>
              </a:ext>
            </a:extLst>
          </p:cNvPr>
          <p:cNvSpPr txBox="1">
            <a:spLocks/>
          </p:cNvSpPr>
          <p:nvPr/>
        </p:nvSpPr>
        <p:spPr>
          <a:xfrm>
            <a:off x="831850" y="1829546"/>
            <a:ext cx="10515600" cy="2163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Teclados LED K32LED</a:t>
            </a:r>
            <a:b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</a:br>
            <a:r>
              <a:rPr lang="es-AR" sz="4400" dirty="0">
                <a:latin typeface="Futura Bk BT" panose="020B0502020204020303" pitchFamily="34" charset="0"/>
              </a:rPr>
              <a:t/>
            </a:r>
            <a:br>
              <a:rPr lang="es-AR" sz="4400" dirty="0">
                <a:latin typeface="Futura Bk BT" panose="020B0502020204020303" pitchFamily="34" charset="0"/>
              </a:rPr>
            </a:br>
            <a:endParaRPr lang="es-AR" sz="44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5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2101241-1E71-410A-8F52-87FDA93E7623}"/>
              </a:ext>
            </a:extLst>
          </p:cNvPr>
          <p:cNvSpPr txBox="1"/>
          <p:nvPr/>
        </p:nvSpPr>
        <p:spPr>
          <a:xfrm>
            <a:off x="910076" y="2906500"/>
            <a:ext cx="511436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Controla 2 particiones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1 zona en teclado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Visualiza las 32 zonas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 err="1">
                <a:latin typeface="Futura Bk BT" panose="020B0502020204020303" pitchFamily="34" charset="0"/>
              </a:rPr>
              <a:t>Backlight</a:t>
            </a:r>
            <a:r>
              <a:rPr lang="es-AR" sz="1600" dirty="0">
                <a:latin typeface="Futura Bk BT" panose="020B0502020204020303" pitchFamily="34" charset="0"/>
              </a:rPr>
              <a:t>  ajustable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Compatible Modo </a:t>
            </a:r>
            <a:r>
              <a:rPr lang="es-AR" sz="1600" dirty="0" err="1">
                <a:latin typeface="Futura Bk BT" panose="020B0502020204020303" pitchFamily="34" charset="0"/>
              </a:rPr>
              <a:t>Stay</a:t>
            </a:r>
            <a:r>
              <a:rPr lang="es-AR" sz="1600" dirty="0">
                <a:latin typeface="Futura Bk BT" panose="020B0502020204020303" pitchFamily="34" charset="0"/>
              </a:rPr>
              <a:t>-D</a:t>
            </a:r>
            <a:endParaRPr lang="pl-PL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87F2C46-0CC5-48A3-B4D8-9D8784498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26" y="2560321"/>
            <a:ext cx="2917783" cy="3278408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AF6E21FB-DDCE-435C-A871-2E56F817136F}"/>
              </a:ext>
            </a:extLst>
          </p:cNvPr>
          <p:cNvSpPr txBox="1">
            <a:spLocks/>
          </p:cNvSpPr>
          <p:nvPr/>
        </p:nvSpPr>
        <p:spPr>
          <a:xfrm>
            <a:off x="831850" y="1829546"/>
            <a:ext cx="10515600" cy="2163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Teclados LCD K35</a:t>
            </a:r>
            <a:b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</a:br>
            <a:r>
              <a:rPr lang="es-AR" sz="4400" dirty="0">
                <a:latin typeface="Futura Bk BT" panose="020B0502020204020303" pitchFamily="34" charset="0"/>
              </a:rPr>
              <a:t/>
            </a:r>
            <a:br>
              <a:rPr lang="es-AR" sz="4400" dirty="0">
                <a:latin typeface="Futura Bk BT" panose="020B0502020204020303" pitchFamily="34" charset="0"/>
              </a:rPr>
            </a:br>
            <a:endParaRPr lang="es-AR" sz="44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76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2101241-1E71-410A-8F52-87FDA93E7623}"/>
              </a:ext>
            </a:extLst>
          </p:cNvPr>
          <p:cNvSpPr txBox="1"/>
          <p:nvPr/>
        </p:nvSpPr>
        <p:spPr>
          <a:xfrm>
            <a:off x="910071" y="2895192"/>
            <a:ext cx="511436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Controla 2 particiones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1 zona en teclado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Visualiza las 32 zonas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 err="1">
                <a:latin typeface="Futura Bk BT" panose="020B0502020204020303" pitchFamily="34" charset="0"/>
              </a:rPr>
              <a:t>Backlight</a:t>
            </a:r>
            <a:r>
              <a:rPr lang="es-AR" sz="1600" dirty="0">
                <a:latin typeface="Futura Bk BT" panose="020B0502020204020303" pitchFamily="34" charset="0"/>
              </a:rPr>
              <a:t>  ajustable y contraste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Compatible Modo </a:t>
            </a:r>
            <a:r>
              <a:rPr lang="es-AR" sz="1600" dirty="0" err="1">
                <a:latin typeface="Futura Bk BT" panose="020B0502020204020303" pitchFamily="34" charset="0"/>
              </a:rPr>
              <a:t>Stay</a:t>
            </a:r>
            <a:r>
              <a:rPr lang="es-AR" sz="1600" dirty="0">
                <a:latin typeface="Futura Bk BT" panose="020B0502020204020303" pitchFamily="34" charset="0"/>
              </a:rPr>
              <a:t>-D</a:t>
            </a:r>
            <a:endParaRPr lang="pl-PL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solidFill>
                <a:srgbClr val="FF0000"/>
              </a:solidFill>
              <a:latin typeface="Futura Bk BT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600" dirty="0">
              <a:latin typeface="Futura Bk BT" panose="020B0502020204020303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CFD5581-2F2C-4181-A6B2-B094D2EF93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7578" r="5551" b="8203"/>
          <a:stretch/>
        </p:blipFill>
        <p:spPr>
          <a:xfrm>
            <a:off x="7373718" y="2378357"/>
            <a:ext cx="3657392" cy="3585913"/>
          </a:xfrm>
          <a:prstGeom prst="rect">
            <a:avLst/>
          </a:prstGeom>
        </p:spPr>
      </p:pic>
      <p:sp>
        <p:nvSpPr>
          <p:cNvPr id="10" name="Título 3">
            <a:extLst>
              <a:ext uri="{FF2B5EF4-FFF2-40B4-BE49-F238E27FC236}">
                <a16:creationId xmlns:a16="http://schemas.microsoft.com/office/drawing/2014/main" id="{AF6E21FB-DDCE-435C-A871-2E56F817136F}"/>
              </a:ext>
            </a:extLst>
          </p:cNvPr>
          <p:cNvSpPr txBox="1">
            <a:spLocks/>
          </p:cNvSpPr>
          <p:nvPr/>
        </p:nvSpPr>
        <p:spPr>
          <a:xfrm>
            <a:off x="831850" y="1829546"/>
            <a:ext cx="10515600" cy="2163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Teclados LCD K32LCD+</a:t>
            </a:r>
            <a:b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</a:br>
            <a:r>
              <a:rPr lang="es-AR" sz="4400" dirty="0">
                <a:latin typeface="Futura Bk BT" panose="020B0502020204020303" pitchFamily="34" charset="0"/>
              </a:rPr>
              <a:t/>
            </a:r>
            <a:br>
              <a:rPr lang="es-AR" sz="4400" dirty="0">
                <a:latin typeface="Futura Bk BT" panose="020B0502020204020303" pitchFamily="34" charset="0"/>
              </a:rPr>
            </a:br>
            <a:endParaRPr lang="es-AR" sz="44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2101241-1E71-410A-8F52-87FDA93E7623}"/>
              </a:ext>
            </a:extLst>
          </p:cNvPr>
          <p:cNvSpPr txBox="1"/>
          <p:nvPr/>
        </p:nvSpPr>
        <p:spPr>
          <a:xfrm>
            <a:off x="911677" y="2898246"/>
            <a:ext cx="511436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Pantalla color 7”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1 zona en teclado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Incorpora memoria SD, para cargar fotos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Lector temperatura interior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Compatible Modo </a:t>
            </a:r>
            <a:r>
              <a:rPr lang="es-AR" sz="1600" dirty="0" err="1">
                <a:latin typeface="Futura Bk BT" panose="020B0502020204020303" pitchFamily="34" charset="0"/>
              </a:rPr>
              <a:t>Stay</a:t>
            </a:r>
            <a:r>
              <a:rPr lang="es-AR" sz="1600" dirty="0">
                <a:latin typeface="Futura Bk BT" panose="020B0502020204020303" pitchFamily="34" charset="0"/>
              </a:rPr>
              <a:t>-D</a:t>
            </a:r>
            <a:endParaRPr lang="pl-PL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7 Podemos actualizar el firmware desde la memoria SD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solidFill>
                <a:srgbClr val="FF0000"/>
              </a:solidFill>
              <a:latin typeface="Futura Bk BT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F193F6-9581-4F03-9A8D-E3EC565F6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988" y="1997063"/>
            <a:ext cx="3991555" cy="3991555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id="{AF6E21FB-DDCE-435C-A871-2E56F817136F}"/>
              </a:ext>
            </a:extLst>
          </p:cNvPr>
          <p:cNvSpPr txBox="1">
            <a:spLocks/>
          </p:cNvSpPr>
          <p:nvPr/>
        </p:nvSpPr>
        <p:spPr>
          <a:xfrm>
            <a:off x="831850" y="1829546"/>
            <a:ext cx="10515600" cy="2163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Teclados LCD TM70</a:t>
            </a:r>
            <a:b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</a:br>
            <a:r>
              <a:rPr lang="es-AR" sz="4400" dirty="0">
                <a:latin typeface="Futura Bk BT" panose="020B0502020204020303" pitchFamily="34" charset="0"/>
              </a:rPr>
              <a:t/>
            </a:r>
            <a:br>
              <a:rPr lang="es-AR" sz="4400" dirty="0">
                <a:latin typeface="Futura Bk BT" panose="020B0502020204020303" pitchFamily="34" charset="0"/>
              </a:rPr>
            </a:br>
            <a:endParaRPr lang="es-AR" sz="44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9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2101241-1E71-410A-8F52-87FDA93E7623}"/>
              </a:ext>
            </a:extLst>
          </p:cNvPr>
          <p:cNvSpPr txBox="1"/>
          <p:nvPr/>
        </p:nvSpPr>
        <p:spPr>
          <a:xfrm>
            <a:off x="911225" y="2903281"/>
            <a:ext cx="511436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Controla 2 particiones, 1 zona en teclado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Rango 40 metros en ambiente residencial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Visualiza las 32 zonas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 err="1">
                <a:latin typeface="Futura Bk BT" panose="020B0502020204020303" pitchFamily="34" charset="0"/>
              </a:rPr>
              <a:t>Backlight</a:t>
            </a:r>
            <a:r>
              <a:rPr lang="es-AR" sz="1600" dirty="0">
                <a:latin typeface="Futura Bk BT" panose="020B0502020204020303" pitchFamily="34" charset="0"/>
              </a:rPr>
              <a:t>  ajustable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Compatible Modo </a:t>
            </a:r>
            <a:r>
              <a:rPr lang="es-AR" sz="1600" dirty="0" err="1">
                <a:latin typeface="Futura Bk BT" panose="020B0502020204020303" pitchFamily="34" charset="0"/>
              </a:rPr>
              <a:t>Stay</a:t>
            </a:r>
            <a:r>
              <a:rPr lang="es-AR" sz="1600" dirty="0">
                <a:latin typeface="Futura Bk BT" panose="020B0502020204020303" pitchFamily="34" charset="0"/>
              </a:rPr>
              <a:t>-D, modo stand </a:t>
            </a:r>
            <a:r>
              <a:rPr lang="es-AR" sz="1600" dirty="0" err="1">
                <a:latin typeface="Futura Bk BT" panose="020B0502020204020303" pitchFamily="34" charset="0"/>
              </a:rPr>
              <a:t>by</a:t>
            </a:r>
            <a:endParaRPr lang="pl-PL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8 funciones presionando una tecla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Alimentación 2 pilas AA, opcional fuente PA6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426D644-47D6-4DE8-AEF8-F09A3AB9C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90" y="2612913"/>
            <a:ext cx="4023335" cy="4023335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id="{AF6E21FB-DDCE-435C-A871-2E56F817136F}"/>
              </a:ext>
            </a:extLst>
          </p:cNvPr>
          <p:cNvSpPr txBox="1">
            <a:spLocks/>
          </p:cNvSpPr>
          <p:nvPr/>
        </p:nvSpPr>
        <p:spPr>
          <a:xfrm>
            <a:off x="831850" y="1839071"/>
            <a:ext cx="10515600" cy="2163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Teclados Inalámbricos K37RF</a:t>
            </a:r>
            <a:b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</a:br>
            <a:r>
              <a:rPr lang="es-AR" sz="4400" dirty="0">
                <a:latin typeface="Futura Bk BT" panose="020B0502020204020303" pitchFamily="34" charset="0"/>
              </a:rPr>
              <a:t/>
            </a:r>
            <a:br>
              <a:rPr lang="es-AR" sz="4400" dirty="0">
                <a:latin typeface="Futura Bk BT" panose="020B0502020204020303" pitchFamily="34" charset="0"/>
              </a:rPr>
            </a:br>
            <a:endParaRPr lang="es-AR" sz="44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0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909C-DAC4-4FE5-B70D-F165F69F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2378612"/>
            <a:ext cx="10515600" cy="2665828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br>
              <a:rPr lang="es-A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MUCHAS GRACIAS </a:t>
            </a:r>
            <a:br>
              <a:rPr lang="es-AR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</a:br>
            <a:r>
              <a:rPr lang="es-AR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POR SU ATENCIÓN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92C6A2-728A-45A8-84FD-74949F06E4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9" y="-162551"/>
            <a:ext cx="12372974" cy="717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F4E3D0-E1B7-4EAD-8715-CBFAEC67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8945" y="2859109"/>
            <a:ext cx="4468244" cy="865463"/>
          </a:xfrm>
        </p:spPr>
        <p:txBody>
          <a:bodyPr>
            <a:normAutofit/>
          </a:bodyPr>
          <a:lstStyle/>
          <a:p>
            <a:r>
              <a:rPr lang="es-E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TEMARIO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37AECF-4B28-4517-9F4D-B96B1374D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1256" y="3148717"/>
            <a:ext cx="3593835" cy="2767053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endParaRPr lang="es-ES" sz="1600" dirty="0" smtClean="0">
              <a:latin typeface="Futura Bk BT" panose="020B0502020204020303" pitchFamily="34" charset="0"/>
            </a:endParaRPr>
          </a:p>
          <a:p>
            <a:pPr marL="285750" indent="-285750" algn="l">
              <a:buFontTx/>
              <a:buChar char="-"/>
            </a:pPr>
            <a:endParaRPr lang="es-ES" sz="1600" dirty="0">
              <a:latin typeface="Futura Bk BT" panose="020B0502020204020303" pitchFamily="34" charset="0"/>
            </a:endParaRPr>
          </a:p>
          <a:p>
            <a:pPr marL="285750" indent="-285750" algn="l">
              <a:buFontTx/>
              <a:buChar char="-"/>
            </a:pPr>
            <a:endParaRPr lang="es-ES" sz="1600" dirty="0" smtClean="0">
              <a:latin typeface="Futura Bk BT" panose="020B0502020204020303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s-ES" sz="1600" dirty="0" smtClean="0">
                <a:latin typeface="Futura Bk BT" panose="020B0502020204020303" pitchFamily="34" charset="0"/>
              </a:rPr>
              <a:t>Paneles Línea </a:t>
            </a:r>
            <a:r>
              <a:rPr lang="es-ES" sz="1600" dirty="0" err="1" smtClean="0">
                <a:latin typeface="Futura Bk BT" panose="020B0502020204020303" pitchFamily="34" charset="0"/>
              </a:rPr>
              <a:t>Spectra</a:t>
            </a:r>
            <a:r>
              <a:rPr lang="es-ES" sz="1600" dirty="0" smtClean="0">
                <a:latin typeface="Futura Bk BT" panose="020B0502020204020303" pitchFamily="34" charset="0"/>
              </a:rPr>
              <a:t> SP</a:t>
            </a:r>
          </a:p>
          <a:p>
            <a:pPr marL="285750" indent="-285750" algn="l">
              <a:buFontTx/>
              <a:buChar char="-"/>
            </a:pPr>
            <a:r>
              <a:rPr lang="es-ES" sz="1600" dirty="0" smtClean="0">
                <a:latin typeface="Futura Bk BT" panose="020B0502020204020303" pitchFamily="34" charset="0"/>
              </a:rPr>
              <a:t>Paneles Línea </a:t>
            </a:r>
            <a:r>
              <a:rPr lang="es-ES" sz="1600" dirty="0" err="1" smtClean="0">
                <a:latin typeface="Futura Bk BT" panose="020B0502020204020303" pitchFamily="34" charset="0"/>
              </a:rPr>
              <a:t>Magellan</a:t>
            </a:r>
            <a:r>
              <a:rPr lang="es-ES" sz="1600" dirty="0" smtClean="0">
                <a:latin typeface="Futura Bk BT" panose="020B0502020204020303" pitchFamily="34" charset="0"/>
              </a:rPr>
              <a:t> MG</a:t>
            </a:r>
            <a:endParaRPr lang="es-ES" sz="1600" dirty="0">
              <a:latin typeface="Futura Bk BT" panose="020B0502020204020303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s-ES" sz="1600" dirty="0" smtClean="0">
                <a:latin typeface="Futura Bk BT" panose="020B0502020204020303" pitchFamily="34" charset="0"/>
              </a:rPr>
              <a:t>Teclados</a:t>
            </a:r>
          </a:p>
          <a:p>
            <a:pPr algn="l"/>
            <a:endParaRPr lang="es-ES" sz="1600" dirty="0">
              <a:latin typeface="Futura Bk BT" panose="020B0502020204020303" pitchFamily="34" charset="0"/>
            </a:endParaRPr>
          </a:p>
          <a:p>
            <a:pPr algn="l"/>
            <a:endParaRPr lang="es-ES" sz="1600" dirty="0">
              <a:latin typeface="Futura Bk BT" panose="020B0502020204020303" pitchFamily="34" charset="0"/>
            </a:endParaRPr>
          </a:p>
          <a:p>
            <a:pPr algn="l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3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B02F3A1-60A4-4F9D-AB0E-2A6C65829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451" y="2146855"/>
            <a:ext cx="7182024" cy="2254779"/>
          </a:xfrm>
        </p:spPr>
        <p:txBody>
          <a:bodyPr>
            <a:normAutofit/>
          </a:bodyPr>
          <a:lstStyle/>
          <a:p>
            <a:pPr algn="ctr"/>
            <a:r>
              <a:rPr lang="es-AR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PANELES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8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F6E21FB-DDCE-435C-A871-2E56F817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34" y="1980621"/>
            <a:ext cx="6865013" cy="1803432"/>
          </a:xfrm>
        </p:spPr>
        <p:txBody>
          <a:bodyPr>
            <a:noAutofit/>
          </a:bodyPr>
          <a:lstStyle/>
          <a:p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Línea SP (</a:t>
            </a:r>
            <a:r>
              <a:rPr lang="es-AR" sz="4400" dirty="0" err="1">
                <a:solidFill>
                  <a:srgbClr val="002060"/>
                </a:solidFill>
                <a:latin typeface="Futura Bk BT" panose="020B0502020204020303" pitchFamily="34" charset="0"/>
              </a:rPr>
              <a:t>Spectra</a:t>
            </a:r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)</a:t>
            </a:r>
            <a:b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</a:br>
            <a:r>
              <a:rPr lang="es-AR" sz="4400" dirty="0">
                <a:latin typeface="Futura Bk BT" panose="020B0502020204020303" pitchFamily="34" charset="0"/>
              </a:rPr>
              <a:t/>
            </a:r>
            <a:br>
              <a:rPr lang="es-AR" sz="4400" dirty="0">
                <a:latin typeface="Futura Bk BT" panose="020B0502020204020303" pitchFamily="34" charset="0"/>
              </a:rPr>
            </a:br>
            <a:endParaRPr lang="es-AR" sz="4400" dirty="0">
              <a:latin typeface="Futura Bk BT" panose="020B05020202040203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2101241-1E71-410A-8F52-87FDA93E7623}"/>
              </a:ext>
            </a:extLst>
          </p:cNvPr>
          <p:cNvSpPr txBox="1"/>
          <p:nvPr/>
        </p:nvSpPr>
        <p:spPr>
          <a:xfrm>
            <a:off x="981634" y="2977760"/>
            <a:ext cx="511436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Máximo de 32 zonas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Máximo de 32 usuarios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Almacena hasta 256 eventos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2 Particiones, 3 niveles de armado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Modo </a:t>
            </a:r>
            <a:r>
              <a:rPr lang="es-AR" sz="1600" dirty="0" err="1">
                <a:latin typeface="Futura Bk BT" panose="020B0502020204020303" pitchFamily="34" charset="0"/>
              </a:rPr>
              <a:t>Stay</a:t>
            </a:r>
            <a:r>
              <a:rPr lang="es-AR" sz="1600" dirty="0">
                <a:latin typeface="Futura Bk BT" panose="020B0502020204020303" pitchFamily="34" charset="0"/>
              </a:rPr>
              <a:t>-D</a:t>
            </a:r>
            <a:endParaRPr lang="pl-PL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Duplicación de zonas del panel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4265B1-69D0-4613-9274-B98DEAA94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022" y="3302456"/>
            <a:ext cx="3576573" cy="17671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7A8D89E-FAA4-4982-BDD6-4170BDD71A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453" y="3403737"/>
            <a:ext cx="2412000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7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F6E21FB-DDCE-435C-A871-2E56F817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0175"/>
            <a:ext cx="10515600" cy="2163295"/>
          </a:xfrm>
        </p:spPr>
        <p:txBody>
          <a:bodyPr>
            <a:normAutofit/>
          </a:bodyPr>
          <a:lstStyle/>
          <a:p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Línea SP (</a:t>
            </a:r>
            <a:r>
              <a:rPr lang="es-AR" sz="4400" dirty="0" err="1">
                <a:solidFill>
                  <a:srgbClr val="002060"/>
                </a:solidFill>
                <a:latin typeface="Futura Bk BT" panose="020B0502020204020303" pitchFamily="34" charset="0"/>
              </a:rPr>
              <a:t>Spectra</a:t>
            </a:r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)</a:t>
            </a:r>
            <a:b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</a:br>
            <a:r>
              <a:rPr lang="es-AR" sz="4400" dirty="0">
                <a:latin typeface="Futura Bk BT" panose="020B0502020204020303" pitchFamily="34" charset="0"/>
              </a:rPr>
              <a:t/>
            </a:r>
            <a:br>
              <a:rPr lang="es-AR" sz="4400" dirty="0">
                <a:latin typeface="Futura Bk BT" panose="020B0502020204020303" pitchFamily="34" charset="0"/>
              </a:rPr>
            </a:br>
            <a:endParaRPr lang="es-AR" sz="4400" dirty="0">
              <a:latin typeface="Futura Bk BT" panose="020B05020202040203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5ECFF20-2EA6-490D-97FE-177B45A77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3" y="2687818"/>
            <a:ext cx="10687050" cy="37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9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F6E21FB-DDCE-435C-A871-2E56F817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0175"/>
            <a:ext cx="10515600" cy="2163295"/>
          </a:xfrm>
        </p:spPr>
        <p:txBody>
          <a:bodyPr>
            <a:normAutofit/>
          </a:bodyPr>
          <a:lstStyle/>
          <a:p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Línea MG(</a:t>
            </a:r>
            <a:r>
              <a:rPr lang="es-AR" sz="4400" dirty="0" err="1">
                <a:solidFill>
                  <a:srgbClr val="002060"/>
                </a:solidFill>
                <a:latin typeface="Futura Bk BT" panose="020B0502020204020303" pitchFamily="34" charset="0"/>
              </a:rPr>
              <a:t>Magellan</a:t>
            </a:r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)</a:t>
            </a:r>
            <a:b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</a:br>
            <a:r>
              <a:rPr lang="es-AR" sz="4400" dirty="0">
                <a:latin typeface="Futura Bk BT" panose="020B0502020204020303" pitchFamily="34" charset="0"/>
              </a:rPr>
              <a:t/>
            </a:r>
            <a:br>
              <a:rPr lang="es-AR" sz="4400" dirty="0">
                <a:latin typeface="Futura Bk BT" panose="020B0502020204020303" pitchFamily="34" charset="0"/>
              </a:rPr>
            </a:br>
            <a:endParaRPr lang="es-AR" sz="4400" dirty="0">
              <a:latin typeface="Futura Bk BT" panose="020B05020202040203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2101241-1E71-410A-8F52-87FDA93E7623}"/>
              </a:ext>
            </a:extLst>
          </p:cNvPr>
          <p:cNvSpPr txBox="1"/>
          <p:nvPr/>
        </p:nvSpPr>
        <p:spPr>
          <a:xfrm>
            <a:off x="903568" y="2590803"/>
            <a:ext cx="511436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Máximo de 32 zonas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Máximo de 32 usuarios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Almacena hasta 256 eventos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2 Particiones, 3 niveles de armado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Modo </a:t>
            </a:r>
            <a:r>
              <a:rPr lang="es-AR" sz="1600" dirty="0" err="1">
                <a:latin typeface="Futura Bk BT" panose="020B0502020204020303" pitchFamily="34" charset="0"/>
              </a:rPr>
              <a:t>Stay</a:t>
            </a:r>
            <a:r>
              <a:rPr lang="es-AR" sz="1600" dirty="0">
                <a:latin typeface="Futura Bk BT" panose="020B0502020204020303" pitchFamily="34" charset="0"/>
              </a:rPr>
              <a:t>-D</a:t>
            </a:r>
            <a:endParaRPr lang="pl-PL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Duplicación de zonas del panel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b="1" dirty="0">
                <a:latin typeface="Futura Bk BT" panose="020B0502020204020303" pitchFamily="34" charset="0"/>
              </a:rPr>
              <a:t>Transmisor inalámbrico incorporado (RTX3)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8E039ED-4D3F-4347-8FA6-6990AD5E3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530" y="2898794"/>
            <a:ext cx="4500000" cy="24221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B923130-BD35-43FB-AC6E-F358E70B4E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432" y="4114908"/>
            <a:ext cx="2412000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9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F6E21FB-DDCE-435C-A871-2E56F817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05" y="1129834"/>
            <a:ext cx="10515600" cy="2163295"/>
          </a:xfrm>
        </p:spPr>
        <p:txBody>
          <a:bodyPr>
            <a:normAutofit/>
          </a:bodyPr>
          <a:lstStyle/>
          <a:p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Línea MG(</a:t>
            </a:r>
            <a:r>
              <a:rPr lang="es-AR" sz="4400" dirty="0" err="1">
                <a:solidFill>
                  <a:srgbClr val="002060"/>
                </a:solidFill>
                <a:latin typeface="Futura Bk BT" panose="020B0502020204020303" pitchFamily="34" charset="0"/>
              </a:rPr>
              <a:t>Magellan</a:t>
            </a:r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)</a:t>
            </a:r>
            <a:b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</a:br>
            <a:r>
              <a:rPr lang="es-AR" sz="4400" dirty="0">
                <a:latin typeface="Futura Bk BT" panose="020B0502020204020303" pitchFamily="34" charset="0"/>
              </a:rPr>
              <a:t/>
            </a:r>
            <a:br>
              <a:rPr lang="es-AR" sz="4400" dirty="0">
                <a:latin typeface="Futura Bk BT" panose="020B0502020204020303" pitchFamily="34" charset="0"/>
              </a:rPr>
            </a:br>
            <a:endParaRPr lang="es-AR" sz="4400" dirty="0">
              <a:latin typeface="Futura Bk BT" panose="020B05020202040203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graphicFrame>
        <p:nvGraphicFramePr>
          <p:cNvPr id="6" name="Group 220">
            <a:extLst>
              <a:ext uri="{FF2B5EF4-FFF2-40B4-BE49-F238E27FC236}">
                <a16:creationId xmlns:a16="http://schemas.microsoft.com/office/drawing/2014/main" id="{42044432-21FE-42BE-8254-06682FBE4C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869411"/>
              </p:ext>
            </p:extLst>
          </p:nvPr>
        </p:nvGraphicFramePr>
        <p:xfrm>
          <a:off x="1021976" y="2231711"/>
          <a:ext cx="10325474" cy="4101851"/>
        </p:xfrm>
        <a:graphic>
          <a:graphicData uri="http://schemas.openxmlformats.org/drawingml/2006/table">
            <a:tbl>
              <a:tblPr/>
              <a:tblGrid>
                <a:gridCol w="4015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4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4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Características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MG5000</a:t>
                      </a: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MG5050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Bk BT" panose="020B05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Particiones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  <a:sym typeface="Wingdings 2" pitchFamily="18" charset="2"/>
                        </a:rPr>
                        <a:t>2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Bk BT" panose="020B05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  <a:sym typeface="Wingdings 2" pitchFamily="18" charset="2"/>
                        </a:rPr>
                        <a:t>2</a:t>
                      </a: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 </a:t>
                      </a: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Máximo</a:t>
                      </a:r>
                      <a:r>
                        <a:rPr kumimoji="0" lang="en-C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 de zonas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32</a:t>
                      </a: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32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Bk BT" panose="020B05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Usuarios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32</a:t>
                      </a: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32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Bk BT" panose="020B05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Zonas a </a:t>
                      </a:r>
                      <a:r>
                        <a:rPr kumimoji="0" lang="en-CA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bordo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2 (4 con ATZ)</a:t>
                      </a: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5 (10 con ATZ)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Bk BT" panose="020B05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Expansiones</a:t>
                      </a:r>
                      <a:r>
                        <a:rPr kumimoji="0" lang="en-C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 de zona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24</a:t>
                      </a: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24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Bk BT" panose="020B05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Teclados</a:t>
                      </a:r>
                      <a:r>
                        <a:rPr kumimoji="0" lang="en-C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 / </a:t>
                      </a:r>
                      <a:r>
                        <a:rPr kumimoji="0" lang="en-CA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Zonas</a:t>
                      </a:r>
                      <a:r>
                        <a:rPr kumimoji="0" lang="en-C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 en </a:t>
                      </a:r>
                      <a:r>
                        <a:rPr kumimoji="0" lang="en-CA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teclado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15</a:t>
                      </a: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15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Bk BT" panose="020B05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Expansión</a:t>
                      </a:r>
                      <a:r>
                        <a:rPr kumimoji="0" lang="en-C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CA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inalámbrica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Incluído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Bk BT" panose="020B05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Incluído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Bk BT" panose="020B05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PGMs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16 (1 on-board)</a:t>
                      </a: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16 (2 on-board)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Bk BT" panose="020B05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PGM +/- Trigger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-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Bk BT" panose="020B05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  <a:sym typeface="Wingdings 2" pitchFamily="18" charset="2"/>
                        </a:rPr>
                        <a:t></a:t>
                      </a: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 </a:t>
                      </a: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Firmware Upgradeable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  <a:sym typeface="Wingdings 2" pitchFamily="18" charset="2"/>
                        </a:rPr>
                        <a:t>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Bk BT" panose="020B05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  <a:sym typeface="Wingdings 2" pitchFamily="18" charset="2"/>
                        </a:rPr>
                        <a:t></a:t>
                      </a: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 </a:t>
                      </a: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Entrada det. </a:t>
                      </a: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humo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 2 H</a:t>
                      </a:r>
                    </a:p>
                  </a:txBody>
                  <a:tcPr marL="68581" marR="68581" marT="34297" marB="342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  <a:sym typeface="Wingdings 2" pitchFamily="18" charset="2"/>
                        </a:rPr>
                        <a:t>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Bk BT" panose="020B05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  <a:sym typeface="Wingdings 2" pitchFamily="18" charset="2"/>
                        </a:rPr>
                        <a:t>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Bk BT" panose="020B05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90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F6E21FB-DDCE-435C-A871-2E56F817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0175"/>
            <a:ext cx="10515600" cy="2163295"/>
          </a:xfrm>
        </p:spPr>
        <p:txBody>
          <a:bodyPr>
            <a:normAutofit/>
          </a:bodyPr>
          <a:lstStyle/>
          <a:p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Línea Mg consola MG 6250</a:t>
            </a:r>
            <a:b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</a:br>
            <a:r>
              <a:rPr lang="es-AR" sz="4400" dirty="0">
                <a:latin typeface="Futura Bk BT" panose="020B0502020204020303" pitchFamily="34" charset="0"/>
              </a:rPr>
              <a:t/>
            </a:r>
            <a:br>
              <a:rPr lang="es-AR" sz="4400" dirty="0">
                <a:latin typeface="Futura Bk BT" panose="020B0502020204020303" pitchFamily="34" charset="0"/>
              </a:rPr>
            </a:br>
            <a:endParaRPr lang="es-AR" sz="4400" dirty="0">
              <a:latin typeface="Futura Bk BT" panose="020B05020202040203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graphicFrame>
        <p:nvGraphicFramePr>
          <p:cNvPr id="7" name="Group 220">
            <a:extLst>
              <a:ext uri="{FF2B5EF4-FFF2-40B4-BE49-F238E27FC236}">
                <a16:creationId xmlns:a16="http://schemas.microsoft.com/office/drawing/2014/main" id="{680B7D91-1DB9-43DD-AE62-EFABEDFDD2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427363"/>
              </p:ext>
            </p:extLst>
          </p:nvPr>
        </p:nvGraphicFramePr>
        <p:xfrm>
          <a:off x="980676" y="2663430"/>
          <a:ext cx="3599259" cy="3302524"/>
        </p:xfrm>
        <a:graphic>
          <a:graphicData uri="http://schemas.openxmlformats.org/drawingml/2006/table">
            <a:tbl>
              <a:tblPr/>
              <a:tblGrid>
                <a:gridCol w="2015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Características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MG6250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Bk BT" panose="020B05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Particiones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  <a:sym typeface="Wingdings 2" pitchFamily="18" charset="2"/>
                        </a:rPr>
                        <a:t>2</a:t>
                      </a: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 </a:t>
                      </a: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Máximo</a:t>
                      </a:r>
                      <a:r>
                        <a:rPr kumimoji="0" lang="en-C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 de </a:t>
                      </a:r>
                      <a:r>
                        <a:rPr kumimoji="0" lang="en-CA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zonas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64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Bk BT" panose="020B05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Usuarios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16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Bk BT" panose="020B05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Zonas</a:t>
                      </a:r>
                      <a:r>
                        <a:rPr kumimoji="0" lang="en-C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 a </a:t>
                      </a:r>
                      <a:r>
                        <a:rPr kumimoji="0" lang="en-CA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bordo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2*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Bk BT" panose="020B05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Expansiones</a:t>
                      </a:r>
                      <a:r>
                        <a:rPr kumimoji="0" lang="en-C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 de zona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Sólo</a:t>
                      </a:r>
                      <a:r>
                        <a:rPr kumimoji="0" lang="en-CA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CA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Inalámbricas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Bk BT" panose="020B05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Teclados</a:t>
                      </a:r>
                      <a:r>
                        <a:rPr kumimoji="0" lang="en-C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CA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Inalámbricos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4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Bk BT" panose="020B05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Expansión</a:t>
                      </a:r>
                      <a:r>
                        <a:rPr kumimoji="0" lang="en-C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CA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inalámbrica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Incluído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Bk BT" panose="020B05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PGMs </a:t>
                      </a:r>
                      <a:r>
                        <a:rPr kumimoji="0" lang="en-CA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Inalámbricas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8 (2* en </a:t>
                      </a:r>
                      <a:r>
                        <a:rPr kumimoji="0" lang="en-CA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placa</a:t>
                      </a:r>
                      <a:r>
                        <a:rPr kumimoji="0" lang="en-CA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)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Bk BT" panose="020B05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Módulo</a:t>
                      </a:r>
                      <a:r>
                        <a:rPr kumimoji="0" lang="en-C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 GSM/GPRS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  <a:sym typeface="Wingdings 2" pitchFamily="18" charset="2"/>
                        </a:rPr>
                        <a:t>GPRS14 (</a:t>
                      </a:r>
                      <a:r>
                        <a:rPr kumimoji="0" 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  <a:sym typeface="Wingdings 2" pitchFamily="18" charset="2"/>
                        </a:rPr>
                        <a:t>Opcional</a:t>
                      </a: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  <a:sym typeface="Wingdings 2" pitchFamily="18" charset="2"/>
                        </a:rPr>
                        <a:t>)</a:t>
                      </a: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 </a:t>
                      </a: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Firmware Upgradeable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  <a:sym typeface="Wingdings 2" pitchFamily="18" charset="2"/>
                        </a:rPr>
                        <a:t></a:t>
                      </a: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</a:rPr>
                        <a:t> </a:t>
                      </a: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2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Comunicación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Arial" charset="0"/>
                        </a:rPr>
                        <a:t>Bidireccional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utura Bk BT" panose="020B0502020204020303" pitchFamily="34" charset="0"/>
                          <a:ea typeface="+mn-ea"/>
                          <a:cs typeface="Arial" charset="0"/>
                          <a:sym typeface="Wingdings 2" pitchFamily="18" charset="2"/>
                        </a:rPr>
                        <a:t>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utura Bk BT" panose="020B0502020204020303" pitchFamily="34" charset="0"/>
                        <a:ea typeface="+mn-ea"/>
                        <a:cs typeface="Arial" charset="0"/>
                      </a:endParaRPr>
                    </a:p>
                  </a:txBody>
                  <a:tcPr marL="68581" marR="68581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" name="Picture 1">
            <a:extLst>
              <a:ext uri="{FF2B5EF4-FFF2-40B4-BE49-F238E27FC236}">
                <a16:creationId xmlns:a16="http://schemas.microsoft.com/office/drawing/2014/main" id="{F5AEB898-AA6A-41F9-80D7-F71679D410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942" y="3124864"/>
            <a:ext cx="3719216" cy="212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20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B02F3A1-60A4-4F9D-AB0E-2A6C65829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01500"/>
            <a:ext cx="10515600" cy="3301347"/>
          </a:xfrm>
        </p:spPr>
        <p:txBody>
          <a:bodyPr>
            <a:normAutofit/>
          </a:bodyPr>
          <a:lstStyle/>
          <a:p>
            <a:pPr algn="ctr"/>
            <a:r>
              <a:rPr lang="es-AR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TECLADOS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6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1976</TotalTime>
  <Words>590</Words>
  <Application>Microsoft Office PowerPoint</Application>
  <PresentationFormat>Panorámica</PresentationFormat>
  <Paragraphs>226</Paragraphs>
  <Slides>17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Futura Bk BT</vt:lpstr>
      <vt:lpstr>Futura Md BT</vt:lpstr>
      <vt:lpstr>Wingdings</vt:lpstr>
      <vt:lpstr>Wingdings 2</vt:lpstr>
      <vt:lpstr>Tema de Office</vt:lpstr>
      <vt:lpstr>Presentación paneles, teclados Línea SP MG</vt:lpstr>
      <vt:lpstr>TEMARIO</vt:lpstr>
      <vt:lpstr>PANELES</vt:lpstr>
      <vt:lpstr>Línea SP (Spectra)  </vt:lpstr>
      <vt:lpstr>Línea SP (Spectra)  </vt:lpstr>
      <vt:lpstr>Línea MG(Magellan)  </vt:lpstr>
      <vt:lpstr>Línea MG(Magellan)  </vt:lpstr>
      <vt:lpstr>Línea Mg consola MG 6250  </vt:lpstr>
      <vt:lpstr>TECLADOS</vt:lpstr>
      <vt:lpstr>Teclados LED K636  </vt:lpstr>
      <vt:lpstr>Teclados LED K10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MUCHAS GRACIAS 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Mariano Diaz</dc:creator>
  <cp:lastModifiedBy>Flor</cp:lastModifiedBy>
  <cp:revision>272</cp:revision>
  <dcterms:created xsi:type="dcterms:W3CDTF">2018-10-03T20:35:46Z</dcterms:created>
  <dcterms:modified xsi:type="dcterms:W3CDTF">2020-04-21T13:17:54Z</dcterms:modified>
</cp:coreProperties>
</file>